
<file path=[Content_Types].xml><?xml version="1.0" encoding="utf-8"?>
<Types xmlns="http://schemas.openxmlformats.org/package/2006/content-types">
  <Default Extension="jpg" ContentType="image/jpeg"/>
  <Default Extension="emf" ContentType="image/x-emf"/>
  <Default Extension="xlsx" ContentType="application/vnd.openxmlformats-officedocument.spreadsheetml.sheet"/>
  <Default Extension="xls" ContentType="application/vnd.ms-excel"/>
  <Default Extension="jpeg" ContentType="image/jpeg"/>
  <Default Extension="xml" ContentType="application/xml"/>
  <Default Extension="vml" ContentType="application/vnd.openxmlformats-officedocument.vmlDrawing"/>
  <Default Extension="bin" ContentType="application/vnd.openxmlformats-officedocument.presentationml.printerSettings"/>
  <Default Extension="wdp" ContentType="image/vnd.ms-photo"/>
  <Default Extension="png" ContentType="image/png"/>
  <Default Extension="wmf" ContentType="image/x-wmf"/>
  <Default Extension="rels" ContentType="application/vnd.openxmlformats-package.relationships+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Masters/slideMaster102.xml" ContentType="application/vnd.openxmlformats-officedocument.presentationml.slideMaster+xml"/>
  <Override PartName="/ppt/slideMasters/slideMaster103.xml" ContentType="application/vnd.openxmlformats-officedocument.presentationml.slideMaster+xml"/>
  <Override PartName="/ppt/slideMasters/slideMaster104.xml" ContentType="application/vnd.openxmlformats-officedocument.presentationml.slideMaster+xml"/>
  <Override PartName="/ppt/slideMasters/slideMaster105.xml" ContentType="application/vnd.openxmlformats-officedocument.presentationml.slideMaster+xml"/>
  <Override PartName="/ppt/slideMasters/slideMaster106.xml" ContentType="application/vnd.openxmlformats-officedocument.presentationml.slideMaster+xml"/>
  <Override PartName="/ppt/slideMasters/slideMaster107.xml" ContentType="application/vnd.openxmlformats-officedocument.presentationml.slideMaster+xml"/>
  <Override PartName="/ppt/slideMasters/slideMaster108.xml" ContentType="application/vnd.openxmlformats-officedocument.presentationml.slideMaster+xml"/>
  <Override PartName="/ppt/slideMasters/slideMaster109.xml" ContentType="application/vnd.openxmlformats-officedocument.presentationml.slideMaster+xml"/>
  <Override PartName="/ppt/slideMasters/slideMaster110.xml" ContentType="application/vnd.openxmlformats-officedocument.presentationml.slideMaster+xml"/>
  <Override PartName="/ppt/slideMasters/slideMaster111.xml" ContentType="application/vnd.openxmlformats-officedocument.presentationml.slideMaster+xml"/>
  <Override PartName="/ppt/slideMasters/slideMaster112.xml" ContentType="application/vnd.openxmlformats-officedocument.presentationml.slideMaster+xml"/>
  <Override PartName="/ppt/slideMasters/slideMaster113.xml" ContentType="application/vnd.openxmlformats-officedocument.presentationml.slideMaster+xml"/>
  <Override PartName="/ppt/slideMasters/slideMaster114.xml" ContentType="application/vnd.openxmlformats-officedocument.presentationml.slideMaster+xml"/>
  <Override PartName="/ppt/slideMasters/slideMaster115.xml" ContentType="application/vnd.openxmlformats-officedocument.presentationml.slideMaster+xml"/>
  <Override PartName="/ppt/slideMasters/slideMaster116.xml" ContentType="application/vnd.openxmlformats-officedocument.presentationml.slideMaster+xml"/>
  <Override PartName="/ppt/slideMasters/slideMaster117.xml" ContentType="application/vnd.openxmlformats-officedocument.presentationml.slideMaster+xml"/>
  <Override PartName="/ppt/slideMasters/slideMaster118.xml" ContentType="application/vnd.openxmlformats-officedocument.presentationml.slideMaster+xml"/>
  <Override PartName="/ppt/slideMasters/slideMaster119.xml" ContentType="application/vnd.openxmlformats-officedocument.presentationml.slideMaster+xml"/>
  <Override PartName="/ppt/slideMasters/slideMaster120.xml" ContentType="application/vnd.openxmlformats-officedocument.presentationml.slideMaster+xml"/>
  <Override PartName="/ppt/slideMasters/slideMaster121.xml" ContentType="application/vnd.openxmlformats-officedocument.presentationml.slideMaster+xml"/>
  <Override PartName="/ppt/slideMasters/slideMaster122.xml" ContentType="application/vnd.openxmlformats-officedocument.presentationml.slideMaster+xml"/>
  <Override PartName="/ppt/slideMasters/slideMaster123.xml" ContentType="application/vnd.openxmlformats-officedocument.presentationml.slideMaster+xml"/>
  <Override PartName="/ppt/slideMasters/slideMaster124.xml" ContentType="application/vnd.openxmlformats-officedocument.presentationml.slideMaster+xml"/>
  <Override PartName="/ppt/slideMasters/slideMaster125.xml" ContentType="application/vnd.openxmlformats-officedocument.presentationml.slideMaster+xml"/>
  <Override PartName="/ppt/slideMasters/slideMaster12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3.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4.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theme/theme9.xml" ContentType="application/vnd.openxmlformats-officedocument.theme+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10.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1.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12.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13.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14.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15.xml" ContentType="application/vnd.openxmlformats-officedocument.theme+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theme/theme16.xml" ContentType="application/vnd.openxmlformats-officedocument.theme+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theme/theme17.xml" ContentType="application/vnd.openxmlformats-officedocument.theme+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theme/theme18.xml" ContentType="application/vnd.openxmlformats-officedocument.theme+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theme/theme19.xml" ContentType="application/vnd.openxmlformats-officedocument.theme+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20.xml" ContentType="application/vnd.openxmlformats-officedocument.theme+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theme/theme21.xml" ContentType="application/vnd.openxmlformats-officedocument.theme+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theme/theme22.xml" ContentType="application/vnd.openxmlformats-officedocument.theme+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theme/theme23.xml" ContentType="application/vnd.openxmlformats-officedocument.theme+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theme/theme24.xml" ContentType="application/vnd.openxmlformats-officedocument.theme+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theme/theme25.xml" ContentType="application/vnd.openxmlformats-officedocument.theme+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theme/theme26.xml" ContentType="application/vnd.openxmlformats-officedocument.theme+xml"/>
  <Override PartName="/ppt/slideLayouts/slideLayout281.xml" ContentType="application/vnd.openxmlformats-officedocument.presentationml.slideLayout+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theme/theme27.xml" ContentType="application/vnd.openxmlformats-officedocument.theme+xml"/>
  <Override PartName="/ppt/slideLayouts/slideLayout292.xml" ContentType="application/vnd.openxmlformats-officedocument.presentationml.slideLayout+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theme/theme28.xml" ContentType="application/vnd.openxmlformats-officedocument.theme+xml"/>
  <Override PartName="/ppt/slideLayouts/slideLayout303.xml" ContentType="application/vnd.openxmlformats-officedocument.presentationml.slideLayout+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theme/theme29.xml" ContentType="application/vnd.openxmlformats-officedocument.theme+xml"/>
  <Override PartName="/ppt/slideLayouts/slideLayout314.xml" ContentType="application/vnd.openxmlformats-officedocument.presentationml.slideLayout+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theme/theme30.xml" ContentType="application/vnd.openxmlformats-officedocument.theme+xml"/>
  <Override PartName="/ppt/slideLayouts/slideLayout325.xml" ContentType="application/vnd.openxmlformats-officedocument.presentationml.slideLayout+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theme/theme31.xml" ContentType="application/vnd.openxmlformats-officedocument.theme+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theme/theme32.xml" ContentType="application/vnd.openxmlformats-officedocument.theme+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theme/theme33.xml" ContentType="application/vnd.openxmlformats-officedocument.theme+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theme/theme34.xml" ContentType="application/vnd.openxmlformats-officedocument.theme+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theme/theme35.xml" ContentType="application/vnd.openxmlformats-officedocument.theme+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slideLayouts/slideLayout384.xml" ContentType="application/vnd.openxmlformats-officedocument.presentationml.slideLayout+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theme/theme36.xml" ContentType="application/vnd.openxmlformats-officedocument.theme+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theme/theme37.xml" ContentType="application/vnd.openxmlformats-officedocument.theme+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theme/theme38.xml" ContentType="application/vnd.openxmlformats-officedocument.theme+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theme/theme39.xml" ContentType="application/vnd.openxmlformats-officedocument.theme+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slideLayouts/slideLayout434.xml" ContentType="application/vnd.openxmlformats-officedocument.presentationml.slideLayout+xml"/>
  <Override PartName="/ppt/slideLayouts/slideLayout435.xml" ContentType="application/vnd.openxmlformats-officedocument.presentationml.slideLayout+xml"/>
  <Override PartName="/ppt/theme/theme40.xml" ContentType="application/vnd.openxmlformats-officedocument.theme+xml"/>
  <Override PartName="/ppt/slideLayouts/slideLayout436.xml" ContentType="application/vnd.openxmlformats-officedocument.presentationml.slideLayout+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theme/theme41.xml" ContentType="application/vnd.openxmlformats-officedocument.theme+xml"/>
  <Override PartName="/ppt/slideLayouts/slideLayout447.xml" ContentType="application/vnd.openxmlformats-officedocument.presentationml.slideLayout+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theme/theme42.xml" ContentType="application/vnd.openxmlformats-officedocument.theme+xml"/>
  <Override PartName="/ppt/slideLayouts/slideLayout458.xml" ContentType="application/vnd.openxmlformats-officedocument.presentationml.slideLayout+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theme/theme43.xml" ContentType="application/vnd.openxmlformats-officedocument.theme+xml"/>
  <Override PartName="/ppt/slideLayouts/slideLayout469.xml" ContentType="application/vnd.openxmlformats-officedocument.presentationml.slideLayout+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theme/theme44.xml" ContentType="application/vnd.openxmlformats-officedocument.theme+xml"/>
  <Override PartName="/ppt/slideLayouts/slideLayout480.xml" ContentType="application/vnd.openxmlformats-officedocument.presentationml.slideLayout+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theme/theme45.xml" ContentType="application/vnd.openxmlformats-officedocument.theme+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theme/theme46.xml" ContentType="application/vnd.openxmlformats-officedocument.theme+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theme/theme47.xml" ContentType="application/vnd.openxmlformats-officedocument.theme+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theme/theme48.xml" ContentType="application/vnd.openxmlformats-officedocument.theme+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theme/theme49.xml" ContentType="application/vnd.openxmlformats-officedocument.theme+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slideLayouts/slideLayout539.xml" ContentType="application/vnd.openxmlformats-officedocument.presentationml.slideLayout+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theme/theme50.xml" ContentType="application/vnd.openxmlformats-officedocument.theme+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theme/theme51.xml" ContentType="application/vnd.openxmlformats-officedocument.theme+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slideLayouts/slideLayout564.xml" ContentType="application/vnd.openxmlformats-officedocument.presentationml.slideLayout+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theme/theme52.xml" ContentType="application/vnd.openxmlformats-officedocument.theme+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slideLayouts/slideLayout576.xml" ContentType="application/vnd.openxmlformats-officedocument.presentationml.slideLayout+xml"/>
  <Override PartName="/ppt/slideLayouts/slideLayout577.xml" ContentType="application/vnd.openxmlformats-officedocument.presentationml.slideLayout+xml"/>
  <Override PartName="/ppt/slideLayouts/slideLayout578.xml" ContentType="application/vnd.openxmlformats-officedocument.presentationml.slideLayout+xml"/>
  <Override PartName="/ppt/theme/theme53.xml" ContentType="application/vnd.openxmlformats-officedocument.theme+xml"/>
  <Override PartName="/ppt/slideLayouts/slideLayout579.xml" ContentType="application/vnd.openxmlformats-officedocument.presentationml.slideLayout+xml"/>
  <Override PartName="/ppt/slideLayouts/slideLayout580.xml" ContentType="application/vnd.openxmlformats-officedocument.presentationml.slideLayout+xml"/>
  <Override PartName="/ppt/slideLayouts/slideLayout581.xml" ContentType="application/vnd.openxmlformats-officedocument.presentationml.slideLayout+xml"/>
  <Override PartName="/ppt/slideLayouts/slideLayout582.xml" ContentType="application/vnd.openxmlformats-officedocument.presentationml.slideLayout+xml"/>
  <Override PartName="/ppt/slideLayouts/slideLayout583.xml" ContentType="application/vnd.openxmlformats-officedocument.presentationml.slideLayout+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theme/theme54.xml" ContentType="application/vnd.openxmlformats-officedocument.theme+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slideLayouts/slideLayout597.xml" ContentType="application/vnd.openxmlformats-officedocument.presentationml.slideLayout+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slideLayouts/slideLayout600.xml" ContentType="application/vnd.openxmlformats-officedocument.presentationml.slideLayout+xml"/>
  <Override PartName="/ppt/theme/theme55.xml" ContentType="application/vnd.openxmlformats-officedocument.theme+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theme/theme56.xml" ContentType="application/vnd.openxmlformats-officedocument.theme+xml"/>
  <Override PartName="/ppt/slideLayouts/slideLayout612.xml" ContentType="application/vnd.openxmlformats-officedocument.presentationml.slideLayout+xml"/>
  <Override PartName="/ppt/slideLayouts/slideLayout613.xml" ContentType="application/vnd.openxmlformats-officedocument.presentationml.slideLayout+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theme/theme57.xml" ContentType="application/vnd.openxmlformats-officedocument.theme+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theme/theme58.xml" ContentType="application/vnd.openxmlformats-officedocument.theme+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slideLayouts/slideLayout639.xml" ContentType="application/vnd.openxmlformats-officedocument.presentationml.slideLayout+xml"/>
  <Override PartName="/ppt/slideLayouts/slideLayout640.xml" ContentType="application/vnd.openxmlformats-officedocument.presentationml.slideLayout+xml"/>
  <Override PartName="/ppt/slideLayouts/slideLayout641.xml" ContentType="application/vnd.openxmlformats-officedocument.presentationml.slideLayout+xml"/>
  <Override PartName="/ppt/slideLayouts/slideLayout642.xml" ContentType="application/vnd.openxmlformats-officedocument.presentationml.slideLayout+xml"/>
  <Override PartName="/ppt/slideLayouts/slideLayout643.xml" ContentType="application/vnd.openxmlformats-officedocument.presentationml.slideLayout+xml"/>
  <Override PartName="/ppt/slideLayouts/slideLayout644.xml" ContentType="application/vnd.openxmlformats-officedocument.presentationml.slideLayout+xml"/>
  <Override PartName="/ppt/theme/theme59.xml" ContentType="application/vnd.openxmlformats-officedocument.theme+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slideLayouts/slideLayout647.xml" ContentType="application/vnd.openxmlformats-officedocument.presentationml.slideLayout+xml"/>
  <Override PartName="/ppt/slideLayouts/slideLayout648.xml" ContentType="application/vnd.openxmlformats-officedocument.presentationml.slideLayout+xml"/>
  <Override PartName="/ppt/slideLayouts/slideLayout649.xml" ContentType="application/vnd.openxmlformats-officedocument.presentationml.slideLayout+xml"/>
  <Override PartName="/ppt/slideLayouts/slideLayout650.xml" ContentType="application/vnd.openxmlformats-officedocument.presentationml.slideLayout+xml"/>
  <Override PartName="/ppt/slideLayouts/slideLayout651.xml" ContentType="application/vnd.openxmlformats-officedocument.presentationml.slideLayout+xml"/>
  <Override PartName="/ppt/slideLayouts/slideLayout652.xml" ContentType="application/vnd.openxmlformats-officedocument.presentationml.slideLayout+xml"/>
  <Override PartName="/ppt/slideLayouts/slideLayout653.xml" ContentType="application/vnd.openxmlformats-officedocument.presentationml.slideLayout+xml"/>
  <Override PartName="/ppt/slideLayouts/slideLayout654.xml" ContentType="application/vnd.openxmlformats-officedocument.presentationml.slideLayout+xml"/>
  <Override PartName="/ppt/slideLayouts/slideLayout655.xml" ContentType="application/vnd.openxmlformats-officedocument.presentationml.slideLayout+xml"/>
  <Override PartName="/ppt/theme/theme60.xml" ContentType="application/vnd.openxmlformats-officedocument.theme+xml"/>
  <Override PartName="/ppt/slideLayouts/slideLayout656.xml" ContentType="application/vnd.openxmlformats-officedocument.presentationml.slideLayout+xml"/>
  <Override PartName="/ppt/slideLayouts/slideLayout657.xml" ContentType="application/vnd.openxmlformats-officedocument.presentationml.slideLayout+xml"/>
  <Override PartName="/ppt/slideLayouts/slideLayout658.xml" ContentType="application/vnd.openxmlformats-officedocument.presentationml.slideLayout+xml"/>
  <Override PartName="/ppt/slideLayouts/slideLayout659.xml" ContentType="application/vnd.openxmlformats-officedocument.presentationml.slideLayout+xml"/>
  <Override PartName="/ppt/slideLayouts/slideLayout660.xml" ContentType="application/vnd.openxmlformats-officedocument.presentationml.slideLayout+xml"/>
  <Override PartName="/ppt/slideLayouts/slideLayout661.xml" ContentType="application/vnd.openxmlformats-officedocument.presentationml.slideLayout+xml"/>
  <Override PartName="/ppt/slideLayouts/slideLayout662.xml" ContentType="application/vnd.openxmlformats-officedocument.presentationml.slideLayout+xml"/>
  <Override PartName="/ppt/slideLayouts/slideLayout663.xml" ContentType="application/vnd.openxmlformats-officedocument.presentationml.slideLayout+xml"/>
  <Override PartName="/ppt/slideLayouts/slideLayout664.xml" ContentType="application/vnd.openxmlformats-officedocument.presentationml.slideLayout+xml"/>
  <Override PartName="/ppt/slideLayouts/slideLayout665.xml" ContentType="application/vnd.openxmlformats-officedocument.presentationml.slideLayout+xml"/>
  <Override PartName="/ppt/slideLayouts/slideLayout666.xml" ContentType="application/vnd.openxmlformats-officedocument.presentationml.slideLayout+xml"/>
  <Override PartName="/ppt/theme/theme61.xml" ContentType="application/vnd.openxmlformats-officedocument.theme+xml"/>
  <Override PartName="/ppt/slideLayouts/slideLayout667.xml" ContentType="application/vnd.openxmlformats-officedocument.presentationml.slideLayout+xml"/>
  <Override PartName="/ppt/slideLayouts/slideLayout668.xml" ContentType="application/vnd.openxmlformats-officedocument.presentationml.slideLayout+xml"/>
  <Override PartName="/ppt/slideLayouts/slideLayout669.xml" ContentType="application/vnd.openxmlformats-officedocument.presentationml.slideLayout+xml"/>
  <Override PartName="/ppt/slideLayouts/slideLayout670.xml" ContentType="application/vnd.openxmlformats-officedocument.presentationml.slideLayout+xml"/>
  <Override PartName="/ppt/slideLayouts/slideLayout671.xml" ContentType="application/vnd.openxmlformats-officedocument.presentationml.slideLayout+xml"/>
  <Override PartName="/ppt/slideLayouts/slideLayout672.xml" ContentType="application/vnd.openxmlformats-officedocument.presentationml.slideLayout+xml"/>
  <Override PartName="/ppt/slideLayouts/slideLayout673.xml" ContentType="application/vnd.openxmlformats-officedocument.presentationml.slideLayout+xml"/>
  <Override PartName="/ppt/slideLayouts/slideLayout674.xml" ContentType="application/vnd.openxmlformats-officedocument.presentationml.slideLayout+xml"/>
  <Override PartName="/ppt/slideLayouts/slideLayout675.xml" ContentType="application/vnd.openxmlformats-officedocument.presentationml.slideLayout+xml"/>
  <Override PartName="/ppt/slideLayouts/slideLayout676.xml" ContentType="application/vnd.openxmlformats-officedocument.presentationml.slideLayout+xml"/>
  <Override PartName="/ppt/slideLayouts/slideLayout677.xml" ContentType="application/vnd.openxmlformats-officedocument.presentationml.slideLayout+xml"/>
  <Override PartName="/ppt/theme/theme62.xml" ContentType="application/vnd.openxmlformats-officedocument.theme+xml"/>
  <Override PartName="/ppt/slideLayouts/slideLayout678.xml" ContentType="application/vnd.openxmlformats-officedocument.presentationml.slideLayout+xml"/>
  <Override PartName="/ppt/slideLayouts/slideLayout679.xml" ContentType="application/vnd.openxmlformats-officedocument.presentationml.slideLayout+xml"/>
  <Override PartName="/ppt/slideLayouts/slideLayout680.xml" ContentType="application/vnd.openxmlformats-officedocument.presentationml.slideLayout+xml"/>
  <Override PartName="/ppt/slideLayouts/slideLayout681.xml" ContentType="application/vnd.openxmlformats-officedocument.presentationml.slideLayout+xml"/>
  <Override PartName="/ppt/slideLayouts/slideLayout682.xml" ContentType="application/vnd.openxmlformats-officedocument.presentationml.slideLayout+xml"/>
  <Override PartName="/ppt/slideLayouts/slideLayout683.xml" ContentType="application/vnd.openxmlformats-officedocument.presentationml.slideLayout+xml"/>
  <Override PartName="/ppt/slideLayouts/slideLayout684.xml" ContentType="application/vnd.openxmlformats-officedocument.presentationml.slideLayout+xml"/>
  <Override PartName="/ppt/slideLayouts/slideLayout685.xml" ContentType="application/vnd.openxmlformats-officedocument.presentationml.slideLayout+xml"/>
  <Override PartName="/ppt/slideLayouts/slideLayout686.xml" ContentType="application/vnd.openxmlformats-officedocument.presentationml.slideLayout+xml"/>
  <Override PartName="/ppt/slideLayouts/slideLayout687.xml" ContentType="application/vnd.openxmlformats-officedocument.presentationml.slideLayout+xml"/>
  <Override PartName="/ppt/slideLayouts/slideLayout688.xml" ContentType="application/vnd.openxmlformats-officedocument.presentationml.slideLayout+xml"/>
  <Override PartName="/ppt/theme/theme63.xml" ContentType="application/vnd.openxmlformats-officedocument.theme+xml"/>
  <Override PartName="/ppt/slideLayouts/slideLayout689.xml" ContentType="application/vnd.openxmlformats-officedocument.presentationml.slideLayout+xml"/>
  <Override PartName="/ppt/slideLayouts/slideLayout690.xml" ContentType="application/vnd.openxmlformats-officedocument.presentationml.slideLayout+xml"/>
  <Override PartName="/ppt/slideLayouts/slideLayout691.xml" ContentType="application/vnd.openxmlformats-officedocument.presentationml.slideLayout+xml"/>
  <Override PartName="/ppt/slideLayouts/slideLayout692.xml" ContentType="application/vnd.openxmlformats-officedocument.presentationml.slideLayout+xml"/>
  <Override PartName="/ppt/slideLayouts/slideLayout693.xml" ContentType="application/vnd.openxmlformats-officedocument.presentationml.slideLayout+xml"/>
  <Override PartName="/ppt/slideLayouts/slideLayout694.xml" ContentType="application/vnd.openxmlformats-officedocument.presentationml.slideLayout+xml"/>
  <Override PartName="/ppt/slideLayouts/slideLayout695.xml" ContentType="application/vnd.openxmlformats-officedocument.presentationml.slideLayout+xml"/>
  <Override PartName="/ppt/slideLayouts/slideLayout696.xml" ContentType="application/vnd.openxmlformats-officedocument.presentationml.slideLayout+xml"/>
  <Override PartName="/ppt/slideLayouts/slideLayout697.xml" ContentType="application/vnd.openxmlformats-officedocument.presentationml.slideLayout+xml"/>
  <Override PartName="/ppt/slideLayouts/slideLayout698.xml" ContentType="application/vnd.openxmlformats-officedocument.presentationml.slideLayout+xml"/>
  <Override PartName="/ppt/slideLayouts/slideLayout699.xml" ContentType="application/vnd.openxmlformats-officedocument.presentationml.slideLayout+xml"/>
  <Override PartName="/ppt/theme/theme64.xml" ContentType="application/vnd.openxmlformats-officedocument.theme+xml"/>
  <Override PartName="/ppt/slideLayouts/slideLayout700.xml" ContentType="application/vnd.openxmlformats-officedocument.presentationml.slideLayout+xml"/>
  <Override PartName="/ppt/slideLayouts/slideLayout701.xml" ContentType="application/vnd.openxmlformats-officedocument.presentationml.slideLayout+xml"/>
  <Override PartName="/ppt/slideLayouts/slideLayout702.xml" ContentType="application/vnd.openxmlformats-officedocument.presentationml.slideLayout+xml"/>
  <Override PartName="/ppt/slideLayouts/slideLayout703.xml" ContentType="application/vnd.openxmlformats-officedocument.presentationml.slideLayout+xml"/>
  <Override PartName="/ppt/slideLayouts/slideLayout704.xml" ContentType="application/vnd.openxmlformats-officedocument.presentationml.slideLayout+xml"/>
  <Override PartName="/ppt/slideLayouts/slideLayout705.xml" ContentType="application/vnd.openxmlformats-officedocument.presentationml.slideLayout+xml"/>
  <Override PartName="/ppt/slideLayouts/slideLayout706.xml" ContentType="application/vnd.openxmlformats-officedocument.presentationml.slideLayout+xml"/>
  <Override PartName="/ppt/slideLayouts/slideLayout707.xml" ContentType="application/vnd.openxmlformats-officedocument.presentationml.slideLayout+xml"/>
  <Override PartName="/ppt/slideLayouts/slideLayout708.xml" ContentType="application/vnd.openxmlformats-officedocument.presentationml.slideLayout+xml"/>
  <Override PartName="/ppt/slideLayouts/slideLayout709.xml" ContentType="application/vnd.openxmlformats-officedocument.presentationml.slideLayout+xml"/>
  <Override PartName="/ppt/slideLayouts/slideLayout710.xml" ContentType="application/vnd.openxmlformats-officedocument.presentationml.slideLayout+xml"/>
  <Override PartName="/ppt/slideLayouts/slideLayout711.xml" ContentType="application/vnd.openxmlformats-officedocument.presentationml.slideLayout+xml"/>
  <Override PartName="/ppt/theme/theme65.xml" ContentType="application/vnd.openxmlformats-officedocument.theme+xml"/>
  <Override PartName="/ppt/slideLayouts/slideLayout712.xml" ContentType="application/vnd.openxmlformats-officedocument.presentationml.slideLayout+xml"/>
  <Override PartName="/ppt/slideLayouts/slideLayout713.xml" ContentType="application/vnd.openxmlformats-officedocument.presentationml.slideLayout+xml"/>
  <Override PartName="/ppt/slideLayouts/slideLayout714.xml" ContentType="application/vnd.openxmlformats-officedocument.presentationml.slideLayout+xml"/>
  <Override PartName="/ppt/slideLayouts/slideLayout715.xml" ContentType="application/vnd.openxmlformats-officedocument.presentationml.slideLayout+xml"/>
  <Override PartName="/ppt/slideLayouts/slideLayout716.xml" ContentType="application/vnd.openxmlformats-officedocument.presentationml.slideLayout+xml"/>
  <Override PartName="/ppt/slideLayouts/slideLayout717.xml" ContentType="application/vnd.openxmlformats-officedocument.presentationml.slideLayout+xml"/>
  <Override PartName="/ppt/slideLayouts/slideLayout718.xml" ContentType="application/vnd.openxmlformats-officedocument.presentationml.slideLayout+xml"/>
  <Override PartName="/ppt/slideLayouts/slideLayout719.xml" ContentType="application/vnd.openxmlformats-officedocument.presentationml.slideLayout+xml"/>
  <Override PartName="/ppt/slideLayouts/slideLayout720.xml" ContentType="application/vnd.openxmlformats-officedocument.presentationml.slideLayout+xml"/>
  <Override PartName="/ppt/slideLayouts/slideLayout721.xml" ContentType="application/vnd.openxmlformats-officedocument.presentationml.slideLayout+xml"/>
  <Override PartName="/ppt/slideLayouts/slideLayout722.xml" ContentType="application/vnd.openxmlformats-officedocument.presentationml.slideLayout+xml"/>
  <Override PartName="/ppt/theme/theme66.xml" ContentType="application/vnd.openxmlformats-officedocument.theme+xml"/>
  <Override PartName="/ppt/slideLayouts/slideLayout723.xml" ContentType="application/vnd.openxmlformats-officedocument.presentationml.slideLayout+xml"/>
  <Override PartName="/ppt/slideLayouts/slideLayout724.xml" ContentType="application/vnd.openxmlformats-officedocument.presentationml.slideLayout+xml"/>
  <Override PartName="/ppt/slideLayouts/slideLayout725.xml" ContentType="application/vnd.openxmlformats-officedocument.presentationml.slideLayout+xml"/>
  <Override PartName="/ppt/slideLayouts/slideLayout726.xml" ContentType="application/vnd.openxmlformats-officedocument.presentationml.slideLayout+xml"/>
  <Override PartName="/ppt/slideLayouts/slideLayout727.xml" ContentType="application/vnd.openxmlformats-officedocument.presentationml.slideLayout+xml"/>
  <Override PartName="/ppt/slideLayouts/slideLayout728.xml" ContentType="application/vnd.openxmlformats-officedocument.presentationml.slideLayout+xml"/>
  <Override PartName="/ppt/slideLayouts/slideLayout729.xml" ContentType="application/vnd.openxmlformats-officedocument.presentationml.slideLayout+xml"/>
  <Override PartName="/ppt/slideLayouts/slideLayout730.xml" ContentType="application/vnd.openxmlformats-officedocument.presentationml.slideLayout+xml"/>
  <Override PartName="/ppt/slideLayouts/slideLayout731.xml" ContentType="application/vnd.openxmlformats-officedocument.presentationml.slideLayout+xml"/>
  <Override PartName="/ppt/slideLayouts/slideLayout732.xml" ContentType="application/vnd.openxmlformats-officedocument.presentationml.slideLayout+xml"/>
  <Override PartName="/ppt/slideLayouts/slideLayout733.xml" ContentType="application/vnd.openxmlformats-officedocument.presentationml.slideLayout+xml"/>
  <Override PartName="/ppt/slideLayouts/slideLayout734.xml" ContentType="application/vnd.openxmlformats-officedocument.presentationml.slideLayout+xml"/>
  <Override PartName="/ppt/theme/theme67.xml" ContentType="application/vnd.openxmlformats-officedocument.theme+xml"/>
  <Override PartName="/ppt/slideLayouts/slideLayout735.xml" ContentType="application/vnd.openxmlformats-officedocument.presentationml.slideLayout+xml"/>
  <Override PartName="/ppt/slideLayouts/slideLayout736.xml" ContentType="application/vnd.openxmlformats-officedocument.presentationml.slideLayout+xml"/>
  <Override PartName="/ppt/slideLayouts/slideLayout737.xml" ContentType="application/vnd.openxmlformats-officedocument.presentationml.slideLayout+xml"/>
  <Override PartName="/ppt/slideLayouts/slideLayout738.xml" ContentType="application/vnd.openxmlformats-officedocument.presentationml.slideLayout+xml"/>
  <Override PartName="/ppt/slideLayouts/slideLayout739.xml" ContentType="application/vnd.openxmlformats-officedocument.presentationml.slideLayout+xml"/>
  <Override PartName="/ppt/slideLayouts/slideLayout740.xml" ContentType="application/vnd.openxmlformats-officedocument.presentationml.slideLayout+xml"/>
  <Override PartName="/ppt/slideLayouts/slideLayout741.xml" ContentType="application/vnd.openxmlformats-officedocument.presentationml.slideLayout+xml"/>
  <Override PartName="/ppt/slideLayouts/slideLayout742.xml" ContentType="application/vnd.openxmlformats-officedocument.presentationml.slideLayout+xml"/>
  <Override PartName="/ppt/slideLayouts/slideLayout743.xml" ContentType="application/vnd.openxmlformats-officedocument.presentationml.slideLayout+xml"/>
  <Override PartName="/ppt/slideLayouts/slideLayout744.xml" ContentType="application/vnd.openxmlformats-officedocument.presentationml.slideLayout+xml"/>
  <Override PartName="/ppt/slideLayouts/slideLayout745.xml" ContentType="application/vnd.openxmlformats-officedocument.presentationml.slideLayout+xml"/>
  <Override PartName="/ppt/theme/theme68.xml" ContentType="application/vnd.openxmlformats-officedocument.theme+xml"/>
  <Override PartName="/ppt/slideLayouts/slideLayout746.xml" ContentType="application/vnd.openxmlformats-officedocument.presentationml.slideLayout+xml"/>
  <Override PartName="/ppt/slideLayouts/slideLayout747.xml" ContentType="application/vnd.openxmlformats-officedocument.presentationml.slideLayout+xml"/>
  <Override PartName="/ppt/slideLayouts/slideLayout748.xml" ContentType="application/vnd.openxmlformats-officedocument.presentationml.slideLayout+xml"/>
  <Override PartName="/ppt/slideLayouts/slideLayout749.xml" ContentType="application/vnd.openxmlformats-officedocument.presentationml.slideLayout+xml"/>
  <Override PartName="/ppt/slideLayouts/slideLayout750.xml" ContentType="application/vnd.openxmlformats-officedocument.presentationml.slideLayout+xml"/>
  <Override PartName="/ppt/slideLayouts/slideLayout751.xml" ContentType="application/vnd.openxmlformats-officedocument.presentationml.slideLayout+xml"/>
  <Override PartName="/ppt/slideLayouts/slideLayout752.xml" ContentType="application/vnd.openxmlformats-officedocument.presentationml.slideLayout+xml"/>
  <Override PartName="/ppt/slideLayouts/slideLayout753.xml" ContentType="application/vnd.openxmlformats-officedocument.presentationml.slideLayout+xml"/>
  <Override PartName="/ppt/slideLayouts/slideLayout754.xml" ContentType="application/vnd.openxmlformats-officedocument.presentationml.slideLayout+xml"/>
  <Override PartName="/ppt/slideLayouts/slideLayout755.xml" ContentType="application/vnd.openxmlformats-officedocument.presentationml.slideLayout+xml"/>
  <Override PartName="/ppt/slideLayouts/slideLayout756.xml" ContentType="application/vnd.openxmlformats-officedocument.presentationml.slideLayout+xml"/>
  <Override PartName="/ppt/theme/theme69.xml" ContentType="application/vnd.openxmlformats-officedocument.theme+xml"/>
  <Override PartName="/ppt/slideLayouts/slideLayout757.xml" ContentType="application/vnd.openxmlformats-officedocument.presentationml.slideLayout+xml"/>
  <Override PartName="/ppt/slideLayouts/slideLayout758.xml" ContentType="application/vnd.openxmlformats-officedocument.presentationml.slideLayout+xml"/>
  <Override PartName="/ppt/slideLayouts/slideLayout759.xml" ContentType="application/vnd.openxmlformats-officedocument.presentationml.slideLayout+xml"/>
  <Override PartName="/ppt/slideLayouts/slideLayout760.xml" ContentType="application/vnd.openxmlformats-officedocument.presentationml.slideLayout+xml"/>
  <Override PartName="/ppt/slideLayouts/slideLayout761.xml" ContentType="application/vnd.openxmlformats-officedocument.presentationml.slideLayout+xml"/>
  <Override PartName="/ppt/slideLayouts/slideLayout762.xml" ContentType="application/vnd.openxmlformats-officedocument.presentationml.slideLayout+xml"/>
  <Override PartName="/ppt/slideLayouts/slideLayout763.xml" ContentType="application/vnd.openxmlformats-officedocument.presentationml.slideLayout+xml"/>
  <Override PartName="/ppt/slideLayouts/slideLayout764.xml" ContentType="application/vnd.openxmlformats-officedocument.presentationml.slideLayout+xml"/>
  <Override PartName="/ppt/slideLayouts/slideLayout765.xml" ContentType="application/vnd.openxmlformats-officedocument.presentationml.slideLayout+xml"/>
  <Override PartName="/ppt/slideLayouts/slideLayout766.xml" ContentType="application/vnd.openxmlformats-officedocument.presentationml.slideLayout+xml"/>
  <Override PartName="/ppt/slideLayouts/slideLayout767.xml" ContentType="application/vnd.openxmlformats-officedocument.presentationml.slideLayout+xml"/>
  <Override PartName="/ppt/theme/theme70.xml" ContentType="application/vnd.openxmlformats-officedocument.theme+xml"/>
  <Override PartName="/ppt/slideLayouts/slideLayout768.xml" ContentType="application/vnd.openxmlformats-officedocument.presentationml.slideLayout+xml"/>
  <Override PartName="/ppt/slideLayouts/slideLayout769.xml" ContentType="application/vnd.openxmlformats-officedocument.presentationml.slideLayout+xml"/>
  <Override PartName="/ppt/slideLayouts/slideLayout770.xml" ContentType="application/vnd.openxmlformats-officedocument.presentationml.slideLayout+xml"/>
  <Override PartName="/ppt/slideLayouts/slideLayout771.xml" ContentType="application/vnd.openxmlformats-officedocument.presentationml.slideLayout+xml"/>
  <Override PartName="/ppt/slideLayouts/slideLayout772.xml" ContentType="application/vnd.openxmlformats-officedocument.presentationml.slideLayout+xml"/>
  <Override PartName="/ppt/slideLayouts/slideLayout773.xml" ContentType="application/vnd.openxmlformats-officedocument.presentationml.slideLayout+xml"/>
  <Override PartName="/ppt/slideLayouts/slideLayout774.xml" ContentType="application/vnd.openxmlformats-officedocument.presentationml.slideLayout+xml"/>
  <Override PartName="/ppt/slideLayouts/slideLayout775.xml" ContentType="application/vnd.openxmlformats-officedocument.presentationml.slideLayout+xml"/>
  <Override PartName="/ppt/slideLayouts/slideLayout776.xml" ContentType="application/vnd.openxmlformats-officedocument.presentationml.slideLayout+xml"/>
  <Override PartName="/ppt/slideLayouts/slideLayout777.xml" ContentType="application/vnd.openxmlformats-officedocument.presentationml.slideLayout+xml"/>
  <Override PartName="/ppt/slideLayouts/slideLayout778.xml" ContentType="application/vnd.openxmlformats-officedocument.presentationml.slideLayout+xml"/>
  <Override PartName="/ppt/theme/theme71.xml" ContentType="application/vnd.openxmlformats-officedocument.theme+xml"/>
  <Override PartName="/ppt/slideLayouts/slideLayout779.xml" ContentType="application/vnd.openxmlformats-officedocument.presentationml.slideLayout+xml"/>
  <Override PartName="/ppt/slideLayouts/slideLayout780.xml" ContentType="application/vnd.openxmlformats-officedocument.presentationml.slideLayout+xml"/>
  <Override PartName="/ppt/slideLayouts/slideLayout781.xml" ContentType="application/vnd.openxmlformats-officedocument.presentationml.slideLayout+xml"/>
  <Override PartName="/ppt/slideLayouts/slideLayout782.xml" ContentType="application/vnd.openxmlformats-officedocument.presentationml.slideLayout+xml"/>
  <Override PartName="/ppt/slideLayouts/slideLayout783.xml" ContentType="application/vnd.openxmlformats-officedocument.presentationml.slideLayout+xml"/>
  <Override PartName="/ppt/slideLayouts/slideLayout784.xml" ContentType="application/vnd.openxmlformats-officedocument.presentationml.slideLayout+xml"/>
  <Override PartName="/ppt/slideLayouts/slideLayout785.xml" ContentType="application/vnd.openxmlformats-officedocument.presentationml.slideLayout+xml"/>
  <Override PartName="/ppt/slideLayouts/slideLayout786.xml" ContentType="application/vnd.openxmlformats-officedocument.presentationml.slideLayout+xml"/>
  <Override PartName="/ppt/slideLayouts/slideLayout787.xml" ContentType="application/vnd.openxmlformats-officedocument.presentationml.slideLayout+xml"/>
  <Override PartName="/ppt/slideLayouts/slideLayout788.xml" ContentType="application/vnd.openxmlformats-officedocument.presentationml.slideLayout+xml"/>
  <Override PartName="/ppt/slideLayouts/slideLayout789.xml" ContentType="application/vnd.openxmlformats-officedocument.presentationml.slideLayout+xml"/>
  <Override PartName="/ppt/theme/theme72.xml" ContentType="application/vnd.openxmlformats-officedocument.theme+xml"/>
  <Override PartName="/ppt/slideLayouts/slideLayout790.xml" ContentType="application/vnd.openxmlformats-officedocument.presentationml.slideLayout+xml"/>
  <Override PartName="/ppt/slideLayouts/slideLayout791.xml" ContentType="application/vnd.openxmlformats-officedocument.presentationml.slideLayout+xml"/>
  <Override PartName="/ppt/slideLayouts/slideLayout792.xml" ContentType="application/vnd.openxmlformats-officedocument.presentationml.slideLayout+xml"/>
  <Override PartName="/ppt/slideLayouts/slideLayout793.xml" ContentType="application/vnd.openxmlformats-officedocument.presentationml.slideLayout+xml"/>
  <Override PartName="/ppt/slideLayouts/slideLayout794.xml" ContentType="application/vnd.openxmlformats-officedocument.presentationml.slideLayout+xml"/>
  <Override PartName="/ppt/slideLayouts/slideLayout795.xml" ContentType="application/vnd.openxmlformats-officedocument.presentationml.slideLayout+xml"/>
  <Override PartName="/ppt/slideLayouts/slideLayout796.xml" ContentType="application/vnd.openxmlformats-officedocument.presentationml.slideLayout+xml"/>
  <Override PartName="/ppt/slideLayouts/slideLayout797.xml" ContentType="application/vnd.openxmlformats-officedocument.presentationml.slideLayout+xml"/>
  <Override PartName="/ppt/slideLayouts/slideLayout798.xml" ContentType="application/vnd.openxmlformats-officedocument.presentationml.slideLayout+xml"/>
  <Override PartName="/ppt/slideLayouts/slideLayout799.xml" ContentType="application/vnd.openxmlformats-officedocument.presentationml.slideLayout+xml"/>
  <Override PartName="/ppt/slideLayouts/slideLayout800.xml" ContentType="application/vnd.openxmlformats-officedocument.presentationml.slideLayout+xml"/>
  <Override PartName="/ppt/theme/theme73.xml" ContentType="application/vnd.openxmlformats-officedocument.theme+xml"/>
  <Override PartName="/ppt/slideLayouts/slideLayout801.xml" ContentType="application/vnd.openxmlformats-officedocument.presentationml.slideLayout+xml"/>
  <Override PartName="/ppt/slideLayouts/slideLayout802.xml" ContentType="application/vnd.openxmlformats-officedocument.presentationml.slideLayout+xml"/>
  <Override PartName="/ppt/slideLayouts/slideLayout803.xml" ContentType="application/vnd.openxmlformats-officedocument.presentationml.slideLayout+xml"/>
  <Override PartName="/ppt/slideLayouts/slideLayout804.xml" ContentType="application/vnd.openxmlformats-officedocument.presentationml.slideLayout+xml"/>
  <Override PartName="/ppt/slideLayouts/slideLayout805.xml" ContentType="application/vnd.openxmlformats-officedocument.presentationml.slideLayout+xml"/>
  <Override PartName="/ppt/slideLayouts/slideLayout806.xml" ContentType="application/vnd.openxmlformats-officedocument.presentationml.slideLayout+xml"/>
  <Override PartName="/ppt/slideLayouts/slideLayout807.xml" ContentType="application/vnd.openxmlformats-officedocument.presentationml.slideLayout+xml"/>
  <Override PartName="/ppt/slideLayouts/slideLayout808.xml" ContentType="application/vnd.openxmlformats-officedocument.presentationml.slideLayout+xml"/>
  <Override PartName="/ppt/slideLayouts/slideLayout809.xml" ContentType="application/vnd.openxmlformats-officedocument.presentationml.slideLayout+xml"/>
  <Override PartName="/ppt/slideLayouts/slideLayout810.xml" ContentType="application/vnd.openxmlformats-officedocument.presentationml.slideLayout+xml"/>
  <Override PartName="/ppt/slideLayouts/slideLayout811.xml" ContentType="application/vnd.openxmlformats-officedocument.presentationml.slideLayout+xml"/>
  <Override PartName="/ppt/theme/theme74.xml" ContentType="application/vnd.openxmlformats-officedocument.theme+xml"/>
  <Override PartName="/ppt/slideLayouts/slideLayout812.xml" ContentType="application/vnd.openxmlformats-officedocument.presentationml.slideLayout+xml"/>
  <Override PartName="/ppt/slideLayouts/slideLayout813.xml" ContentType="application/vnd.openxmlformats-officedocument.presentationml.slideLayout+xml"/>
  <Override PartName="/ppt/slideLayouts/slideLayout814.xml" ContentType="application/vnd.openxmlformats-officedocument.presentationml.slideLayout+xml"/>
  <Override PartName="/ppt/slideLayouts/slideLayout815.xml" ContentType="application/vnd.openxmlformats-officedocument.presentationml.slideLayout+xml"/>
  <Override PartName="/ppt/slideLayouts/slideLayout816.xml" ContentType="application/vnd.openxmlformats-officedocument.presentationml.slideLayout+xml"/>
  <Override PartName="/ppt/slideLayouts/slideLayout817.xml" ContentType="application/vnd.openxmlformats-officedocument.presentationml.slideLayout+xml"/>
  <Override PartName="/ppt/slideLayouts/slideLayout818.xml" ContentType="application/vnd.openxmlformats-officedocument.presentationml.slideLayout+xml"/>
  <Override PartName="/ppt/slideLayouts/slideLayout819.xml" ContentType="application/vnd.openxmlformats-officedocument.presentationml.slideLayout+xml"/>
  <Override PartName="/ppt/slideLayouts/slideLayout820.xml" ContentType="application/vnd.openxmlformats-officedocument.presentationml.slideLayout+xml"/>
  <Override PartName="/ppt/slideLayouts/slideLayout821.xml" ContentType="application/vnd.openxmlformats-officedocument.presentationml.slideLayout+xml"/>
  <Override PartName="/ppt/slideLayouts/slideLayout822.xml" ContentType="application/vnd.openxmlformats-officedocument.presentationml.slideLayout+xml"/>
  <Override PartName="/ppt/theme/theme75.xml" ContentType="application/vnd.openxmlformats-officedocument.theme+xml"/>
  <Override PartName="/ppt/slideLayouts/slideLayout823.xml" ContentType="application/vnd.openxmlformats-officedocument.presentationml.slideLayout+xml"/>
  <Override PartName="/ppt/slideLayouts/slideLayout824.xml" ContentType="application/vnd.openxmlformats-officedocument.presentationml.slideLayout+xml"/>
  <Override PartName="/ppt/slideLayouts/slideLayout825.xml" ContentType="application/vnd.openxmlformats-officedocument.presentationml.slideLayout+xml"/>
  <Override PartName="/ppt/slideLayouts/slideLayout826.xml" ContentType="application/vnd.openxmlformats-officedocument.presentationml.slideLayout+xml"/>
  <Override PartName="/ppt/slideLayouts/slideLayout827.xml" ContentType="application/vnd.openxmlformats-officedocument.presentationml.slideLayout+xml"/>
  <Override PartName="/ppt/slideLayouts/slideLayout828.xml" ContentType="application/vnd.openxmlformats-officedocument.presentationml.slideLayout+xml"/>
  <Override PartName="/ppt/slideLayouts/slideLayout829.xml" ContentType="application/vnd.openxmlformats-officedocument.presentationml.slideLayout+xml"/>
  <Override PartName="/ppt/slideLayouts/slideLayout830.xml" ContentType="application/vnd.openxmlformats-officedocument.presentationml.slideLayout+xml"/>
  <Override PartName="/ppt/slideLayouts/slideLayout831.xml" ContentType="application/vnd.openxmlformats-officedocument.presentationml.slideLayout+xml"/>
  <Override PartName="/ppt/slideLayouts/slideLayout832.xml" ContentType="application/vnd.openxmlformats-officedocument.presentationml.slideLayout+xml"/>
  <Override PartName="/ppt/slideLayouts/slideLayout833.xml" ContentType="application/vnd.openxmlformats-officedocument.presentationml.slideLayout+xml"/>
  <Override PartName="/ppt/theme/theme76.xml" ContentType="application/vnd.openxmlformats-officedocument.theme+xml"/>
  <Override PartName="/ppt/slideLayouts/slideLayout834.xml" ContentType="application/vnd.openxmlformats-officedocument.presentationml.slideLayout+xml"/>
  <Override PartName="/ppt/slideLayouts/slideLayout835.xml" ContentType="application/vnd.openxmlformats-officedocument.presentationml.slideLayout+xml"/>
  <Override PartName="/ppt/slideLayouts/slideLayout836.xml" ContentType="application/vnd.openxmlformats-officedocument.presentationml.slideLayout+xml"/>
  <Override PartName="/ppt/slideLayouts/slideLayout837.xml" ContentType="application/vnd.openxmlformats-officedocument.presentationml.slideLayout+xml"/>
  <Override PartName="/ppt/slideLayouts/slideLayout838.xml" ContentType="application/vnd.openxmlformats-officedocument.presentationml.slideLayout+xml"/>
  <Override PartName="/ppt/slideLayouts/slideLayout839.xml" ContentType="application/vnd.openxmlformats-officedocument.presentationml.slideLayout+xml"/>
  <Override PartName="/ppt/slideLayouts/slideLayout840.xml" ContentType="application/vnd.openxmlformats-officedocument.presentationml.slideLayout+xml"/>
  <Override PartName="/ppt/slideLayouts/slideLayout841.xml" ContentType="application/vnd.openxmlformats-officedocument.presentationml.slideLayout+xml"/>
  <Override PartName="/ppt/slideLayouts/slideLayout842.xml" ContentType="application/vnd.openxmlformats-officedocument.presentationml.slideLayout+xml"/>
  <Override PartName="/ppt/slideLayouts/slideLayout843.xml" ContentType="application/vnd.openxmlformats-officedocument.presentationml.slideLayout+xml"/>
  <Override PartName="/ppt/slideLayouts/slideLayout844.xml" ContentType="application/vnd.openxmlformats-officedocument.presentationml.slideLayout+xml"/>
  <Override PartName="/ppt/theme/theme77.xml" ContentType="application/vnd.openxmlformats-officedocument.theme+xml"/>
  <Override PartName="/ppt/slideLayouts/slideLayout845.xml" ContentType="application/vnd.openxmlformats-officedocument.presentationml.slideLayout+xml"/>
  <Override PartName="/ppt/slideLayouts/slideLayout846.xml" ContentType="application/vnd.openxmlformats-officedocument.presentationml.slideLayout+xml"/>
  <Override PartName="/ppt/slideLayouts/slideLayout847.xml" ContentType="application/vnd.openxmlformats-officedocument.presentationml.slideLayout+xml"/>
  <Override PartName="/ppt/slideLayouts/slideLayout848.xml" ContentType="application/vnd.openxmlformats-officedocument.presentationml.slideLayout+xml"/>
  <Override PartName="/ppt/slideLayouts/slideLayout849.xml" ContentType="application/vnd.openxmlformats-officedocument.presentationml.slideLayout+xml"/>
  <Override PartName="/ppt/slideLayouts/slideLayout850.xml" ContentType="application/vnd.openxmlformats-officedocument.presentationml.slideLayout+xml"/>
  <Override PartName="/ppt/slideLayouts/slideLayout851.xml" ContentType="application/vnd.openxmlformats-officedocument.presentationml.slideLayout+xml"/>
  <Override PartName="/ppt/slideLayouts/slideLayout852.xml" ContentType="application/vnd.openxmlformats-officedocument.presentationml.slideLayout+xml"/>
  <Override PartName="/ppt/slideLayouts/slideLayout853.xml" ContentType="application/vnd.openxmlformats-officedocument.presentationml.slideLayout+xml"/>
  <Override PartName="/ppt/slideLayouts/slideLayout854.xml" ContentType="application/vnd.openxmlformats-officedocument.presentationml.slideLayout+xml"/>
  <Override PartName="/ppt/slideLayouts/slideLayout855.xml" ContentType="application/vnd.openxmlformats-officedocument.presentationml.slideLayout+xml"/>
  <Override PartName="/ppt/theme/theme78.xml" ContentType="application/vnd.openxmlformats-officedocument.theme+xml"/>
  <Override PartName="/ppt/slideLayouts/slideLayout856.xml" ContentType="application/vnd.openxmlformats-officedocument.presentationml.slideLayout+xml"/>
  <Override PartName="/ppt/slideLayouts/slideLayout857.xml" ContentType="application/vnd.openxmlformats-officedocument.presentationml.slideLayout+xml"/>
  <Override PartName="/ppt/slideLayouts/slideLayout858.xml" ContentType="application/vnd.openxmlformats-officedocument.presentationml.slideLayout+xml"/>
  <Override PartName="/ppt/slideLayouts/slideLayout859.xml" ContentType="application/vnd.openxmlformats-officedocument.presentationml.slideLayout+xml"/>
  <Override PartName="/ppt/slideLayouts/slideLayout860.xml" ContentType="application/vnd.openxmlformats-officedocument.presentationml.slideLayout+xml"/>
  <Override PartName="/ppt/slideLayouts/slideLayout861.xml" ContentType="application/vnd.openxmlformats-officedocument.presentationml.slideLayout+xml"/>
  <Override PartName="/ppt/slideLayouts/slideLayout862.xml" ContentType="application/vnd.openxmlformats-officedocument.presentationml.slideLayout+xml"/>
  <Override PartName="/ppt/slideLayouts/slideLayout863.xml" ContentType="application/vnd.openxmlformats-officedocument.presentationml.slideLayout+xml"/>
  <Override PartName="/ppt/slideLayouts/slideLayout864.xml" ContentType="application/vnd.openxmlformats-officedocument.presentationml.slideLayout+xml"/>
  <Override PartName="/ppt/slideLayouts/slideLayout865.xml" ContentType="application/vnd.openxmlformats-officedocument.presentationml.slideLayout+xml"/>
  <Override PartName="/ppt/slideLayouts/slideLayout866.xml" ContentType="application/vnd.openxmlformats-officedocument.presentationml.slideLayout+xml"/>
  <Override PartName="/ppt/theme/theme79.xml" ContentType="application/vnd.openxmlformats-officedocument.theme+xml"/>
  <Override PartName="/ppt/slideLayouts/slideLayout867.xml" ContentType="application/vnd.openxmlformats-officedocument.presentationml.slideLayout+xml"/>
  <Override PartName="/ppt/slideLayouts/slideLayout868.xml" ContentType="application/vnd.openxmlformats-officedocument.presentationml.slideLayout+xml"/>
  <Override PartName="/ppt/slideLayouts/slideLayout869.xml" ContentType="application/vnd.openxmlformats-officedocument.presentationml.slideLayout+xml"/>
  <Override PartName="/ppt/slideLayouts/slideLayout870.xml" ContentType="application/vnd.openxmlformats-officedocument.presentationml.slideLayout+xml"/>
  <Override PartName="/ppt/slideLayouts/slideLayout871.xml" ContentType="application/vnd.openxmlformats-officedocument.presentationml.slideLayout+xml"/>
  <Override PartName="/ppt/slideLayouts/slideLayout872.xml" ContentType="application/vnd.openxmlformats-officedocument.presentationml.slideLayout+xml"/>
  <Override PartName="/ppt/slideLayouts/slideLayout873.xml" ContentType="application/vnd.openxmlformats-officedocument.presentationml.slideLayout+xml"/>
  <Override PartName="/ppt/slideLayouts/slideLayout874.xml" ContentType="application/vnd.openxmlformats-officedocument.presentationml.slideLayout+xml"/>
  <Override PartName="/ppt/slideLayouts/slideLayout875.xml" ContentType="application/vnd.openxmlformats-officedocument.presentationml.slideLayout+xml"/>
  <Override PartName="/ppt/slideLayouts/slideLayout876.xml" ContentType="application/vnd.openxmlformats-officedocument.presentationml.slideLayout+xml"/>
  <Override PartName="/ppt/slideLayouts/slideLayout877.xml" ContentType="application/vnd.openxmlformats-officedocument.presentationml.slideLayout+xml"/>
  <Override PartName="/ppt/theme/theme80.xml" ContentType="application/vnd.openxmlformats-officedocument.theme+xml"/>
  <Override PartName="/ppt/slideLayouts/slideLayout878.xml" ContentType="application/vnd.openxmlformats-officedocument.presentationml.slideLayout+xml"/>
  <Override PartName="/ppt/slideLayouts/slideLayout879.xml" ContentType="application/vnd.openxmlformats-officedocument.presentationml.slideLayout+xml"/>
  <Override PartName="/ppt/slideLayouts/slideLayout880.xml" ContentType="application/vnd.openxmlformats-officedocument.presentationml.slideLayout+xml"/>
  <Override PartName="/ppt/slideLayouts/slideLayout881.xml" ContentType="application/vnd.openxmlformats-officedocument.presentationml.slideLayout+xml"/>
  <Override PartName="/ppt/slideLayouts/slideLayout882.xml" ContentType="application/vnd.openxmlformats-officedocument.presentationml.slideLayout+xml"/>
  <Override PartName="/ppt/slideLayouts/slideLayout883.xml" ContentType="application/vnd.openxmlformats-officedocument.presentationml.slideLayout+xml"/>
  <Override PartName="/ppt/slideLayouts/slideLayout884.xml" ContentType="application/vnd.openxmlformats-officedocument.presentationml.slideLayout+xml"/>
  <Override PartName="/ppt/slideLayouts/slideLayout885.xml" ContentType="application/vnd.openxmlformats-officedocument.presentationml.slideLayout+xml"/>
  <Override PartName="/ppt/slideLayouts/slideLayout886.xml" ContentType="application/vnd.openxmlformats-officedocument.presentationml.slideLayout+xml"/>
  <Override PartName="/ppt/slideLayouts/slideLayout887.xml" ContentType="application/vnd.openxmlformats-officedocument.presentationml.slideLayout+xml"/>
  <Override PartName="/ppt/slideLayouts/slideLayout888.xml" ContentType="application/vnd.openxmlformats-officedocument.presentationml.slideLayout+xml"/>
  <Override PartName="/ppt/theme/theme81.xml" ContentType="application/vnd.openxmlformats-officedocument.theme+xml"/>
  <Override PartName="/ppt/slideLayouts/slideLayout889.xml" ContentType="application/vnd.openxmlformats-officedocument.presentationml.slideLayout+xml"/>
  <Override PartName="/ppt/slideLayouts/slideLayout890.xml" ContentType="application/vnd.openxmlformats-officedocument.presentationml.slideLayout+xml"/>
  <Override PartName="/ppt/slideLayouts/slideLayout891.xml" ContentType="application/vnd.openxmlformats-officedocument.presentationml.slideLayout+xml"/>
  <Override PartName="/ppt/slideLayouts/slideLayout892.xml" ContentType="application/vnd.openxmlformats-officedocument.presentationml.slideLayout+xml"/>
  <Override PartName="/ppt/slideLayouts/slideLayout893.xml" ContentType="application/vnd.openxmlformats-officedocument.presentationml.slideLayout+xml"/>
  <Override PartName="/ppt/slideLayouts/slideLayout894.xml" ContentType="application/vnd.openxmlformats-officedocument.presentationml.slideLayout+xml"/>
  <Override PartName="/ppt/slideLayouts/slideLayout895.xml" ContentType="application/vnd.openxmlformats-officedocument.presentationml.slideLayout+xml"/>
  <Override PartName="/ppt/slideLayouts/slideLayout896.xml" ContentType="application/vnd.openxmlformats-officedocument.presentationml.slideLayout+xml"/>
  <Override PartName="/ppt/slideLayouts/slideLayout897.xml" ContentType="application/vnd.openxmlformats-officedocument.presentationml.slideLayout+xml"/>
  <Override PartName="/ppt/slideLayouts/slideLayout898.xml" ContentType="application/vnd.openxmlformats-officedocument.presentationml.slideLayout+xml"/>
  <Override PartName="/ppt/slideLayouts/slideLayout899.xml" ContentType="application/vnd.openxmlformats-officedocument.presentationml.slideLayout+xml"/>
  <Override PartName="/ppt/theme/theme82.xml" ContentType="application/vnd.openxmlformats-officedocument.theme+xml"/>
  <Override PartName="/ppt/slideLayouts/slideLayout900.xml" ContentType="application/vnd.openxmlformats-officedocument.presentationml.slideLayout+xml"/>
  <Override PartName="/ppt/slideLayouts/slideLayout901.xml" ContentType="application/vnd.openxmlformats-officedocument.presentationml.slideLayout+xml"/>
  <Override PartName="/ppt/slideLayouts/slideLayout902.xml" ContentType="application/vnd.openxmlformats-officedocument.presentationml.slideLayout+xml"/>
  <Override PartName="/ppt/slideLayouts/slideLayout903.xml" ContentType="application/vnd.openxmlformats-officedocument.presentationml.slideLayout+xml"/>
  <Override PartName="/ppt/slideLayouts/slideLayout904.xml" ContentType="application/vnd.openxmlformats-officedocument.presentationml.slideLayout+xml"/>
  <Override PartName="/ppt/slideLayouts/slideLayout905.xml" ContentType="application/vnd.openxmlformats-officedocument.presentationml.slideLayout+xml"/>
  <Override PartName="/ppt/slideLayouts/slideLayout906.xml" ContentType="application/vnd.openxmlformats-officedocument.presentationml.slideLayout+xml"/>
  <Override PartName="/ppt/slideLayouts/slideLayout907.xml" ContentType="application/vnd.openxmlformats-officedocument.presentationml.slideLayout+xml"/>
  <Override PartName="/ppt/slideLayouts/slideLayout908.xml" ContentType="application/vnd.openxmlformats-officedocument.presentationml.slideLayout+xml"/>
  <Override PartName="/ppt/slideLayouts/slideLayout909.xml" ContentType="application/vnd.openxmlformats-officedocument.presentationml.slideLayout+xml"/>
  <Override PartName="/ppt/slideLayouts/slideLayout910.xml" ContentType="application/vnd.openxmlformats-officedocument.presentationml.slideLayout+xml"/>
  <Override PartName="/ppt/theme/theme83.xml" ContentType="application/vnd.openxmlformats-officedocument.theme+xml"/>
  <Override PartName="/ppt/slideLayouts/slideLayout911.xml" ContentType="application/vnd.openxmlformats-officedocument.presentationml.slideLayout+xml"/>
  <Override PartName="/ppt/slideLayouts/slideLayout912.xml" ContentType="application/vnd.openxmlformats-officedocument.presentationml.slideLayout+xml"/>
  <Override PartName="/ppt/slideLayouts/slideLayout913.xml" ContentType="application/vnd.openxmlformats-officedocument.presentationml.slideLayout+xml"/>
  <Override PartName="/ppt/slideLayouts/slideLayout914.xml" ContentType="application/vnd.openxmlformats-officedocument.presentationml.slideLayout+xml"/>
  <Override PartName="/ppt/slideLayouts/slideLayout915.xml" ContentType="application/vnd.openxmlformats-officedocument.presentationml.slideLayout+xml"/>
  <Override PartName="/ppt/slideLayouts/slideLayout916.xml" ContentType="application/vnd.openxmlformats-officedocument.presentationml.slideLayout+xml"/>
  <Override PartName="/ppt/slideLayouts/slideLayout917.xml" ContentType="application/vnd.openxmlformats-officedocument.presentationml.slideLayout+xml"/>
  <Override PartName="/ppt/slideLayouts/slideLayout918.xml" ContentType="application/vnd.openxmlformats-officedocument.presentationml.slideLayout+xml"/>
  <Override PartName="/ppt/slideLayouts/slideLayout919.xml" ContentType="application/vnd.openxmlformats-officedocument.presentationml.slideLayout+xml"/>
  <Override PartName="/ppt/slideLayouts/slideLayout920.xml" ContentType="application/vnd.openxmlformats-officedocument.presentationml.slideLayout+xml"/>
  <Override PartName="/ppt/slideLayouts/slideLayout921.xml" ContentType="application/vnd.openxmlformats-officedocument.presentationml.slideLayout+xml"/>
  <Override PartName="/ppt/theme/theme84.xml" ContentType="application/vnd.openxmlformats-officedocument.theme+xml"/>
  <Override PartName="/ppt/slideLayouts/slideLayout922.xml" ContentType="application/vnd.openxmlformats-officedocument.presentationml.slideLayout+xml"/>
  <Override PartName="/ppt/slideLayouts/slideLayout923.xml" ContentType="application/vnd.openxmlformats-officedocument.presentationml.slideLayout+xml"/>
  <Override PartName="/ppt/slideLayouts/slideLayout924.xml" ContentType="application/vnd.openxmlformats-officedocument.presentationml.slideLayout+xml"/>
  <Override PartName="/ppt/slideLayouts/slideLayout925.xml" ContentType="application/vnd.openxmlformats-officedocument.presentationml.slideLayout+xml"/>
  <Override PartName="/ppt/slideLayouts/slideLayout926.xml" ContentType="application/vnd.openxmlformats-officedocument.presentationml.slideLayout+xml"/>
  <Override PartName="/ppt/slideLayouts/slideLayout927.xml" ContentType="application/vnd.openxmlformats-officedocument.presentationml.slideLayout+xml"/>
  <Override PartName="/ppt/slideLayouts/slideLayout928.xml" ContentType="application/vnd.openxmlformats-officedocument.presentationml.slideLayout+xml"/>
  <Override PartName="/ppt/slideLayouts/slideLayout929.xml" ContentType="application/vnd.openxmlformats-officedocument.presentationml.slideLayout+xml"/>
  <Override PartName="/ppt/slideLayouts/slideLayout930.xml" ContentType="application/vnd.openxmlformats-officedocument.presentationml.slideLayout+xml"/>
  <Override PartName="/ppt/slideLayouts/slideLayout931.xml" ContentType="application/vnd.openxmlformats-officedocument.presentationml.slideLayout+xml"/>
  <Override PartName="/ppt/slideLayouts/slideLayout932.xml" ContentType="application/vnd.openxmlformats-officedocument.presentationml.slideLayout+xml"/>
  <Override PartName="/ppt/theme/theme85.xml" ContentType="application/vnd.openxmlformats-officedocument.theme+xml"/>
  <Override PartName="/ppt/slideLayouts/slideLayout933.xml" ContentType="application/vnd.openxmlformats-officedocument.presentationml.slideLayout+xml"/>
  <Override PartName="/ppt/slideLayouts/slideLayout934.xml" ContentType="application/vnd.openxmlformats-officedocument.presentationml.slideLayout+xml"/>
  <Override PartName="/ppt/slideLayouts/slideLayout935.xml" ContentType="application/vnd.openxmlformats-officedocument.presentationml.slideLayout+xml"/>
  <Override PartName="/ppt/slideLayouts/slideLayout936.xml" ContentType="application/vnd.openxmlformats-officedocument.presentationml.slideLayout+xml"/>
  <Override PartName="/ppt/slideLayouts/slideLayout937.xml" ContentType="application/vnd.openxmlformats-officedocument.presentationml.slideLayout+xml"/>
  <Override PartName="/ppt/slideLayouts/slideLayout938.xml" ContentType="application/vnd.openxmlformats-officedocument.presentationml.slideLayout+xml"/>
  <Override PartName="/ppt/slideLayouts/slideLayout939.xml" ContentType="application/vnd.openxmlformats-officedocument.presentationml.slideLayout+xml"/>
  <Override PartName="/ppt/slideLayouts/slideLayout940.xml" ContentType="application/vnd.openxmlformats-officedocument.presentationml.slideLayout+xml"/>
  <Override PartName="/ppt/slideLayouts/slideLayout941.xml" ContentType="application/vnd.openxmlformats-officedocument.presentationml.slideLayout+xml"/>
  <Override PartName="/ppt/slideLayouts/slideLayout942.xml" ContentType="application/vnd.openxmlformats-officedocument.presentationml.slideLayout+xml"/>
  <Override PartName="/ppt/slideLayouts/slideLayout943.xml" ContentType="application/vnd.openxmlformats-officedocument.presentationml.slideLayout+xml"/>
  <Override PartName="/ppt/theme/theme86.xml" ContentType="application/vnd.openxmlformats-officedocument.theme+xml"/>
  <Override PartName="/ppt/slideLayouts/slideLayout944.xml" ContentType="application/vnd.openxmlformats-officedocument.presentationml.slideLayout+xml"/>
  <Override PartName="/ppt/slideLayouts/slideLayout945.xml" ContentType="application/vnd.openxmlformats-officedocument.presentationml.slideLayout+xml"/>
  <Override PartName="/ppt/slideLayouts/slideLayout946.xml" ContentType="application/vnd.openxmlformats-officedocument.presentationml.slideLayout+xml"/>
  <Override PartName="/ppt/slideLayouts/slideLayout947.xml" ContentType="application/vnd.openxmlformats-officedocument.presentationml.slideLayout+xml"/>
  <Override PartName="/ppt/slideLayouts/slideLayout948.xml" ContentType="application/vnd.openxmlformats-officedocument.presentationml.slideLayout+xml"/>
  <Override PartName="/ppt/slideLayouts/slideLayout949.xml" ContentType="application/vnd.openxmlformats-officedocument.presentationml.slideLayout+xml"/>
  <Override PartName="/ppt/slideLayouts/slideLayout950.xml" ContentType="application/vnd.openxmlformats-officedocument.presentationml.slideLayout+xml"/>
  <Override PartName="/ppt/slideLayouts/slideLayout951.xml" ContentType="application/vnd.openxmlformats-officedocument.presentationml.slideLayout+xml"/>
  <Override PartName="/ppt/slideLayouts/slideLayout952.xml" ContentType="application/vnd.openxmlformats-officedocument.presentationml.slideLayout+xml"/>
  <Override PartName="/ppt/slideLayouts/slideLayout953.xml" ContentType="application/vnd.openxmlformats-officedocument.presentationml.slideLayout+xml"/>
  <Override PartName="/ppt/slideLayouts/slideLayout954.xml" ContentType="application/vnd.openxmlformats-officedocument.presentationml.slideLayout+xml"/>
  <Override PartName="/ppt/theme/theme87.xml" ContentType="application/vnd.openxmlformats-officedocument.theme+xml"/>
  <Override PartName="/ppt/slideLayouts/slideLayout955.xml" ContentType="application/vnd.openxmlformats-officedocument.presentationml.slideLayout+xml"/>
  <Override PartName="/ppt/slideLayouts/slideLayout956.xml" ContentType="application/vnd.openxmlformats-officedocument.presentationml.slideLayout+xml"/>
  <Override PartName="/ppt/slideLayouts/slideLayout957.xml" ContentType="application/vnd.openxmlformats-officedocument.presentationml.slideLayout+xml"/>
  <Override PartName="/ppt/slideLayouts/slideLayout958.xml" ContentType="application/vnd.openxmlformats-officedocument.presentationml.slideLayout+xml"/>
  <Override PartName="/ppt/slideLayouts/slideLayout959.xml" ContentType="application/vnd.openxmlformats-officedocument.presentationml.slideLayout+xml"/>
  <Override PartName="/ppt/slideLayouts/slideLayout960.xml" ContentType="application/vnd.openxmlformats-officedocument.presentationml.slideLayout+xml"/>
  <Override PartName="/ppt/slideLayouts/slideLayout961.xml" ContentType="application/vnd.openxmlformats-officedocument.presentationml.slideLayout+xml"/>
  <Override PartName="/ppt/slideLayouts/slideLayout962.xml" ContentType="application/vnd.openxmlformats-officedocument.presentationml.slideLayout+xml"/>
  <Override PartName="/ppt/slideLayouts/slideLayout963.xml" ContentType="application/vnd.openxmlformats-officedocument.presentationml.slideLayout+xml"/>
  <Override PartName="/ppt/slideLayouts/slideLayout964.xml" ContentType="application/vnd.openxmlformats-officedocument.presentationml.slideLayout+xml"/>
  <Override PartName="/ppt/slideLayouts/slideLayout965.xml" ContentType="application/vnd.openxmlformats-officedocument.presentationml.slideLayout+xml"/>
  <Override PartName="/ppt/theme/theme88.xml" ContentType="application/vnd.openxmlformats-officedocument.theme+xml"/>
  <Override PartName="/ppt/slideLayouts/slideLayout966.xml" ContentType="application/vnd.openxmlformats-officedocument.presentationml.slideLayout+xml"/>
  <Override PartName="/ppt/slideLayouts/slideLayout967.xml" ContentType="application/vnd.openxmlformats-officedocument.presentationml.slideLayout+xml"/>
  <Override PartName="/ppt/slideLayouts/slideLayout968.xml" ContentType="application/vnd.openxmlformats-officedocument.presentationml.slideLayout+xml"/>
  <Override PartName="/ppt/slideLayouts/slideLayout969.xml" ContentType="application/vnd.openxmlformats-officedocument.presentationml.slideLayout+xml"/>
  <Override PartName="/ppt/slideLayouts/slideLayout970.xml" ContentType="application/vnd.openxmlformats-officedocument.presentationml.slideLayout+xml"/>
  <Override PartName="/ppt/slideLayouts/slideLayout971.xml" ContentType="application/vnd.openxmlformats-officedocument.presentationml.slideLayout+xml"/>
  <Override PartName="/ppt/slideLayouts/slideLayout972.xml" ContentType="application/vnd.openxmlformats-officedocument.presentationml.slideLayout+xml"/>
  <Override PartName="/ppt/slideLayouts/slideLayout973.xml" ContentType="application/vnd.openxmlformats-officedocument.presentationml.slideLayout+xml"/>
  <Override PartName="/ppt/slideLayouts/slideLayout974.xml" ContentType="application/vnd.openxmlformats-officedocument.presentationml.slideLayout+xml"/>
  <Override PartName="/ppt/slideLayouts/slideLayout975.xml" ContentType="application/vnd.openxmlformats-officedocument.presentationml.slideLayout+xml"/>
  <Override PartName="/ppt/slideLayouts/slideLayout976.xml" ContentType="application/vnd.openxmlformats-officedocument.presentationml.slideLayout+xml"/>
  <Override PartName="/ppt/theme/theme89.xml" ContentType="application/vnd.openxmlformats-officedocument.theme+xml"/>
  <Override PartName="/ppt/slideLayouts/slideLayout977.xml" ContentType="application/vnd.openxmlformats-officedocument.presentationml.slideLayout+xml"/>
  <Override PartName="/ppt/slideLayouts/slideLayout978.xml" ContentType="application/vnd.openxmlformats-officedocument.presentationml.slideLayout+xml"/>
  <Override PartName="/ppt/slideLayouts/slideLayout979.xml" ContentType="application/vnd.openxmlformats-officedocument.presentationml.slideLayout+xml"/>
  <Override PartName="/ppt/slideLayouts/slideLayout980.xml" ContentType="application/vnd.openxmlformats-officedocument.presentationml.slideLayout+xml"/>
  <Override PartName="/ppt/slideLayouts/slideLayout981.xml" ContentType="application/vnd.openxmlformats-officedocument.presentationml.slideLayout+xml"/>
  <Override PartName="/ppt/slideLayouts/slideLayout982.xml" ContentType="application/vnd.openxmlformats-officedocument.presentationml.slideLayout+xml"/>
  <Override PartName="/ppt/slideLayouts/slideLayout983.xml" ContentType="application/vnd.openxmlformats-officedocument.presentationml.slideLayout+xml"/>
  <Override PartName="/ppt/slideLayouts/slideLayout984.xml" ContentType="application/vnd.openxmlformats-officedocument.presentationml.slideLayout+xml"/>
  <Override PartName="/ppt/slideLayouts/slideLayout985.xml" ContentType="application/vnd.openxmlformats-officedocument.presentationml.slideLayout+xml"/>
  <Override PartName="/ppt/slideLayouts/slideLayout986.xml" ContentType="application/vnd.openxmlformats-officedocument.presentationml.slideLayout+xml"/>
  <Override PartName="/ppt/slideLayouts/slideLayout987.xml" ContentType="application/vnd.openxmlformats-officedocument.presentationml.slideLayout+xml"/>
  <Override PartName="/ppt/slideLayouts/slideLayout988.xml" ContentType="application/vnd.openxmlformats-officedocument.presentationml.slideLayout+xml"/>
  <Override PartName="/ppt/theme/theme90.xml" ContentType="application/vnd.openxmlformats-officedocument.theme+xml"/>
  <Override PartName="/ppt/slideLayouts/slideLayout989.xml" ContentType="application/vnd.openxmlformats-officedocument.presentationml.slideLayout+xml"/>
  <Override PartName="/ppt/slideLayouts/slideLayout990.xml" ContentType="application/vnd.openxmlformats-officedocument.presentationml.slideLayout+xml"/>
  <Override PartName="/ppt/slideLayouts/slideLayout991.xml" ContentType="application/vnd.openxmlformats-officedocument.presentationml.slideLayout+xml"/>
  <Override PartName="/ppt/slideLayouts/slideLayout992.xml" ContentType="application/vnd.openxmlformats-officedocument.presentationml.slideLayout+xml"/>
  <Override PartName="/ppt/slideLayouts/slideLayout993.xml" ContentType="application/vnd.openxmlformats-officedocument.presentationml.slideLayout+xml"/>
  <Override PartName="/ppt/slideLayouts/slideLayout994.xml" ContentType="application/vnd.openxmlformats-officedocument.presentationml.slideLayout+xml"/>
  <Override PartName="/ppt/slideLayouts/slideLayout995.xml" ContentType="application/vnd.openxmlformats-officedocument.presentationml.slideLayout+xml"/>
  <Override PartName="/ppt/slideLayouts/slideLayout996.xml" ContentType="application/vnd.openxmlformats-officedocument.presentationml.slideLayout+xml"/>
  <Override PartName="/ppt/slideLayouts/slideLayout997.xml" ContentType="application/vnd.openxmlformats-officedocument.presentationml.slideLayout+xml"/>
  <Override PartName="/ppt/slideLayouts/slideLayout998.xml" ContentType="application/vnd.openxmlformats-officedocument.presentationml.slideLayout+xml"/>
  <Override PartName="/ppt/slideLayouts/slideLayout999.xml" ContentType="application/vnd.openxmlformats-officedocument.presentationml.slideLayout+xml"/>
  <Override PartName="/ppt/theme/theme91.xml" ContentType="application/vnd.openxmlformats-officedocument.theme+xml"/>
  <Override PartName="/ppt/slideLayouts/slideLayout1000.xml" ContentType="application/vnd.openxmlformats-officedocument.presentationml.slideLayout+xml"/>
  <Override PartName="/ppt/slideLayouts/slideLayout1001.xml" ContentType="application/vnd.openxmlformats-officedocument.presentationml.slideLayout+xml"/>
  <Override PartName="/ppt/slideLayouts/slideLayout1002.xml" ContentType="application/vnd.openxmlformats-officedocument.presentationml.slideLayout+xml"/>
  <Override PartName="/ppt/slideLayouts/slideLayout1003.xml" ContentType="application/vnd.openxmlformats-officedocument.presentationml.slideLayout+xml"/>
  <Override PartName="/ppt/slideLayouts/slideLayout1004.xml" ContentType="application/vnd.openxmlformats-officedocument.presentationml.slideLayout+xml"/>
  <Override PartName="/ppt/slideLayouts/slideLayout1005.xml" ContentType="application/vnd.openxmlformats-officedocument.presentationml.slideLayout+xml"/>
  <Override PartName="/ppt/slideLayouts/slideLayout1006.xml" ContentType="application/vnd.openxmlformats-officedocument.presentationml.slideLayout+xml"/>
  <Override PartName="/ppt/slideLayouts/slideLayout1007.xml" ContentType="application/vnd.openxmlformats-officedocument.presentationml.slideLayout+xml"/>
  <Override PartName="/ppt/slideLayouts/slideLayout1008.xml" ContentType="application/vnd.openxmlformats-officedocument.presentationml.slideLayout+xml"/>
  <Override PartName="/ppt/slideLayouts/slideLayout1009.xml" ContentType="application/vnd.openxmlformats-officedocument.presentationml.slideLayout+xml"/>
  <Override PartName="/ppt/slideLayouts/slideLayout1010.xml" ContentType="application/vnd.openxmlformats-officedocument.presentationml.slideLayout+xml"/>
  <Override PartName="/ppt/theme/theme92.xml" ContentType="application/vnd.openxmlformats-officedocument.theme+xml"/>
  <Override PartName="/ppt/slideLayouts/slideLayout1011.xml" ContentType="application/vnd.openxmlformats-officedocument.presentationml.slideLayout+xml"/>
  <Override PartName="/ppt/slideLayouts/slideLayout1012.xml" ContentType="application/vnd.openxmlformats-officedocument.presentationml.slideLayout+xml"/>
  <Override PartName="/ppt/slideLayouts/slideLayout1013.xml" ContentType="application/vnd.openxmlformats-officedocument.presentationml.slideLayout+xml"/>
  <Override PartName="/ppt/slideLayouts/slideLayout1014.xml" ContentType="application/vnd.openxmlformats-officedocument.presentationml.slideLayout+xml"/>
  <Override PartName="/ppt/slideLayouts/slideLayout1015.xml" ContentType="application/vnd.openxmlformats-officedocument.presentationml.slideLayout+xml"/>
  <Override PartName="/ppt/slideLayouts/slideLayout1016.xml" ContentType="application/vnd.openxmlformats-officedocument.presentationml.slideLayout+xml"/>
  <Override PartName="/ppt/slideLayouts/slideLayout1017.xml" ContentType="application/vnd.openxmlformats-officedocument.presentationml.slideLayout+xml"/>
  <Override PartName="/ppt/slideLayouts/slideLayout1018.xml" ContentType="application/vnd.openxmlformats-officedocument.presentationml.slideLayout+xml"/>
  <Override PartName="/ppt/slideLayouts/slideLayout1019.xml" ContentType="application/vnd.openxmlformats-officedocument.presentationml.slideLayout+xml"/>
  <Override PartName="/ppt/slideLayouts/slideLayout1020.xml" ContentType="application/vnd.openxmlformats-officedocument.presentationml.slideLayout+xml"/>
  <Override PartName="/ppt/slideLayouts/slideLayout1021.xml" ContentType="application/vnd.openxmlformats-officedocument.presentationml.slideLayout+xml"/>
  <Override PartName="/ppt/theme/theme93.xml" ContentType="application/vnd.openxmlformats-officedocument.theme+xml"/>
  <Override PartName="/ppt/slideLayouts/slideLayout1022.xml" ContentType="application/vnd.openxmlformats-officedocument.presentationml.slideLayout+xml"/>
  <Override PartName="/ppt/slideLayouts/slideLayout1023.xml" ContentType="application/vnd.openxmlformats-officedocument.presentationml.slideLayout+xml"/>
  <Override PartName="/ppt/slideLayouts/slideLayout1024.xml" ContentType="application/vnd.openxmlformats-officedocument.presentationml.slideLayout+xml"/>
  <Override PartName="/ppt/slideLayouts/slideLayout1025.xml" ContentType="application/vnd.openxmlformats-officedocument.presentationml.slideLayout+xml"/>
  <Override PartName="/ppt/slideLayouts/slideLayout1026.xml" ContentType="application/vnd.openxmlformats-officedocument.presentationml.slideLayout+xml"/>
  <Override PartName="/ppt/slideLayouts/slideLayout1027.xml" ContentType="application/vnd.openxmlformats-officedocument.presentationml.slideLayout+xml"/>
  <Override PartName="/ppt/slideLayouts/slideLayout1028.xml" ContentType="application/vnd.openxmlformats-officedocument.presentationml.slideLayout+xml"/>
  <Override PartName="/ppt/slideLayouts/slideLayout1029.xml" ContentType="application/vnd.openxmlformats-officedocument.presentationml.slideLayout+xml"/>
  <Override PartName="/ppt/slideLayouts/slideLayout1030.xml" ContentType="application/vnd.openxmlformats-officedocument.presentationml.slideLayout+xml"/>
  <Override PartName="/ppt/slideLayouts/slideLayout1031.xml" ContentType="application/vnd.openxmlformats-officedocument.presentationml.slideLayout+xml"/>
  <Override PartName="/ppt/slideLayouts/slideLayout1032.xml" ContentType="application/vnd.openxmlformats-officedocument.presentationml.slideLayout+xml"/>
  <Override PartName="/ppt/theme/theme94.xml" ContentType="application/vnd.openxmlformats-officedocument.theme+xml"/>
  <Override PartName="/ppt/slideLayouts/slideLayout1033.xml" ContentType="application/vnd.openxmlformats-officedocument.presentationml.slideLayout+xml"/>
  <Override PartName="/ppt/slideLayouts/slideLayout1034.xml" ContentType="application/vnd.openxmlformats-officedocument.presentationml.slideLayout+xml"/>
  <Override PartName="/ppt/slideLayouts/slideLayout1035.xml" ContentType="application/vnd.openxmlformats-officedocument.presentationml.slideLayout+xml"/>
  <Override PartName="/ppt/slideLayouts/slideLayout1036.xml" ContentType="application/vnd.openxmlformats-officedocument.presentationml.slideLayout+xml"/>
  <Override PartName="/ppt/slideLayouts/slideLayout1037.xml" ContentType="application/vnd.openxmlformats-officedocument.presentationml.slideLayout+xml"/>
  <Override PartName="/ppt/slideLayouts/slideLayout1038.xml" ContentType="application/vnd.openxmlformats-officedocument.presentationml.slideLayout+xml"/>
  <Override PartName="/ppt/slideLayouts/slideLayout1039.xml" ContentType="application/vnd.openxmlformats-officedocument.presentationml.slideLayout+xml"/>
  <Override PartName="/ppt/slideLayouts/slideLayout1040.xml" ContentType="application/vnd.openxmlformats-officedocument.presentationml.slideLayout+xml"/>
  <Override PartName="/ppt/slideLayouts/slideLayout1041.xml" ContentType="application/vnd.openxmlformats-officedocument.presentationml.slideLayout+xml"/>
  <Override PartName="/ppt/slideLayouts/slideLayout1042.xml" ContentType="application/vnd.openxmlformats-officedocument.presentationml.slideLayout+xml"/>
  <Override PartName="/ppt/slideLayouts/slideLayout1043.xml" ContentType="application/vnd.openxmlformats-officedocument.presentationml.slideLayout+xml"/>
  <Override PartName="/ppt/theme/theme95.xml" ContentType="application/vnd.openxmlformats-officedocument.theme+xml"/>
  <Override PartName="/ppt/slideLayouts/slideLayout1044.xml" ContentType="application/vnd.openxmlformats-officedocument.presentationml.slideLayout+xml"/>
  <Override PartName="/ppt/slideLayouts/slideLayout1045.xml" ContentType="application/vnd.openxmlformats-officedocument.presentationml.slideLayout+xml"/>
  <Override PartName="/ppt/slideLayouts/slideLayout1046.xml" ContentType="application/vnd.openxmlformats-officedocument.presentationml.slideLayout+xml"/>
  <Override PartName="/ppt/slideLayouts/slideLayout1047.xml" ContentType="application/vnd.openxmlformats-officedocument.presentationml.slideLayout+xml"/>
  <Override PartName="/ppt/slideLayouts/slideLayout1048.xml" ContentType="application/vnd.openxmlformats-officedocument.presentationml.slideLayout+xml"/>
  <Override PartName="/ppt/slideLayouts/slideLayout1049.xml" ContentType="application/vnd.openxmlformats-officedocument.presentationml.slideLayout+xml"/>
  <Override PartName="/ppt/slideLayouts/slideLayout1050.xml" ContentType="application/vnd.openxmlformats-officedocument.presentationml.slideLayout+xml"/>
  <Override PartName="/ppt/slideLayouts/slideLayout1051.xml" ContentType="application/vnd.openxmlformats-officedocument.presentationml.slideLayout+xml"/>
  <Override PartName="/ppt/slideLayouts/slideLayout1052.xml" ContentType="application/vnd.openxmlformats-officedocument.presentationml.slideLayout+xml"/>
  <Override PartName="/ppt/slideLayouts/slideLayout1053.xml" ContentType="application/vnd.openxmlformats-officedocument.presentationml.slideLayout+xml"/>
  <Override PartName="/ppt/slideLayouts/slideLayout1054.xml" ContentType="application/vnd.openxmlformats-officedocument.presentationml.slideLayout+xml"/>
  <Override PartName="/ppt/theme/theme96.xml" ContentType="application/vnd.openxmlformats-officedocument.theme+xml"/>
  <Override PartName="/ppt/slideLayouts/slideLayout1055.xml" ContentType="application/vnd.openxmlformats-officedocument.presentationml.slideLayout+xml"/>
  <Override PartName="/ppt/slideLayouts/slideLayout1056.xml" ContentType="application/vnd.openxmlformats-officedocument.presentationml.slideLayout+xml"/>
  <Override PartName="/ppt/slideLayouts/slideLayout1057.xml" ContentType="application/vnd.openxmlformats-officedocument.presentationml.slideLayout+xml"/>
  <Override PartName="/ppt/slideLayouts/slideLayout1058.xml" ContentType="application/vnd.openxmlformats-officedocument.presentationml.slideLayout+xml"/>
  <Override PartName="/ppt/slideLayouts/slideLayout1059.xml" ContentType="application/vnd.openxmlformats-officedocument.presentationml.slideLayout+xml"/>
  <Override PartName="/ppt/slideLayouts/slideLayout1060.xml" ContentType="application/vnd.openxmlformats-officedocument.presentationml.slideLayout+xml"/>
  <Override PartName="/ppt/slideLayouts/slideLayout1061.xml" ContentType="application/vnd.openxmlformats-officedocument.presentationml.slideLayout+xml"/>
  <Override PartName="/ppt/slideLayouts/slideLayout1062.xml" ContentType="application/vnd.openxmlformats-officedocument.presentationml.slideLayout+xml"/>
  <Override PartName="/ppt/slideLayouts/slideLayout1063.xml" ContentType="application/vnd.openxmlformats-officedocument.presentationml.slideLayout+xml"/>
  <Override PartName="/ppt/slideLayouts/slideLayout1064.xml" ContentType="application/vnd.openxmlformats-officedocument.presentationml.slideLayout+xml"/>
  <Override PartName="/ppt/slideLayouts/slideLayout1065.xml" ContentType="application/vnd.openxmlformats-officedocument.presentationml.slideLayout+xml"/>
  <Override PartName="/ppt/theme/theme97.xml" ContentType="application/vnd.openxmlformats-officedocument.theme+xml"/>
  <Override PartName="/ppt/slideLayouts/slideLayout1066.xml" ContentType="application/vnd.openxmlformats-officedocument.presentationml.slideLayout+xml"/>
  <Override PartName="/ppt/slideLayouts/slideLayout1067.xml" ContentType="application/vnd.openxmlformats-officedocument.presentationml.slideLayout+xml"/>
  <Override PartName="/ppt/slideLayouts/slideLayout1068.xml" ContentType="application/vnd.openxmlformats-officedocument.presentationml.slideLayout+xml"/>
  <Override PartName="/ppt/slideLayouts/slideLayout1069.xml" ContentType="application/vnd.openxmlformats-officedocument.presentationml.slideLayout+xml"/>
  <Override PartName="/ppt/slideLayouts/slideLayout1070.xml" ContentType="application/vnd.openxmlformats-officedocument.presentationml.slideLayout+xml"/>
  <Override PartName="/ppt/slideLayouts/slideLayout1071.xml" ContentType="application/vnd.openxmlformats-officedocument.presentationml.slideLayout+xml"/>
  <Override PartName="/ppt/slideLayouts/slideLayout1072.xml" ContentType="application/vnd.openxmlformats-officedocument.presentationml.slideLayout+xml"/>
  <Override PartName="/ppt/slideLayouts/slideLayout1073.xml" ContentType="application/vnd.openxmlformats-officedocument.presentationml.slideLayout+xml"/>
  <Override PartName="/ppt/slideLayouts/slideLayout1074.xml" ContentType="application/vnd.openxmlformats-officedocument.presentationml.slideLayout+xml"/>
  <Override PartName="/ppt/slideLayouts/slideLayout1075.xml" ContentType="application/vnd.openxmlformats-officedocument.presentationml.slideLayout+xml"/>
  <Override PartName="/ppt/slideLayouts/slideLayout1076.xml" ContentType="application/vnd.openxmlformats-officedocument.presentationml.slideLayout+xml"/>
  <Override PartName="/ppt/theme/theme98.xml" ContentType="application/vnd.openxmlformats-officedocument.theme+xml"/>
  <Override PartName="/ppt/slideLayouts/slideLayout1077.xml" ContentType="application/vnd.openxmlformats-officedocument.presentationml.slideLayout+xml"/>
  <Override PartName="/ppt/slideLayouts/slideLayout1078.xml" ContentType="application/vnd.openxmlformats-officedocument.presentationml.slideLayout+xml"/>
  <Override PartName="/ppt/slideLayouts/slideLayout1079.xml" ContentType="application/vnd.openxmlformats-officedocument.presentationml.slideLayout+xml"/>
  <Override PartName="/ppt/slideLayouts/slideLayout1080.xml" ContentType="application/vnd.openxmlformats-officedocument.presentationml.slideLayout+xml"/>
  <Override PartName="/ppt/slideLayouts/slideLayout1081.xml" ContentType="application/vnd.openxmlformats-officedocument.presentationml.slideLayout+xml"/>
  <Override PartName="/ppt/slideLayouts/slideLayout1082.xml" ContentType="application/vnd.openxmlformats-officedocument.presentationml.slideLayout+xml"/>
  <Override PartName="/ppt/slideLayouts/slideLayout1083.xml" ContentType="application/vnd.openxmlformats-officedocument.presentationml.slideLayout+xml"/>
  <Override PartName="/ppt/slideLayouts/slideLayout1084.xml" ContentType="application/vnd.openxmlformats-officedocument.presentationml.slideLayout+xml"/>
  <Override PartName="/ppt/slideLayouts/slideLayout1085.xml" ContentType="application/vnd.openxmlformats-officedocument.presentationml.slideLayout+xml"/>
  <Override PartName="/ppt/slideLayouts/slideLayout1086.xml" ContentType="application/vnd.openxmlformats-officedocument.presentationml.slideLayout+xml"/>
  <Override PartName="/ppt/slideLayouts/slideLayout1087.xml" ContentType="application/vnd.openxmlformats-officedocument.presentationml.slideLayout+xml"/>
  <Override PartName="/ppt/theme/theme99.xml" ContentType="application/vnd.openxmlformats-officedocument.theme+xml"/>
  <Override PartName="/ppt/slideLayouts/slideLayout1088.xml" ContentType="application/vnd.openxmlformats-officedocument.presentationml.slideLayout+xml"/>
  <Override PartName="/ppt/slideLayouts/slideLayout1089.xml" ContentType="application/vnd.openxmlformats-officedocument.presentationml.slideLayout+xml"/>
  <Override PartName="/ppt/slideLayouts/slideLayout1090.xml" ContentType="application/vnd.openxmlformats-officedocument.presentationml.slideLayout+xml"/>
  <Override PartName="/ppt/slideLayouts/slideLayout1091.xml" ContentType="application/vnd.openxmlformats-officedocument.presentationml.slideLayout+xml"/>
  <Override PartName="/ppt/slideLayouts/slideLayout1092.xml" ContentType="application/vnd.openxmlformats-officedocument.presentationml.slideLayout+xml"/>
  <Override PartName="/ppt/slideLayouts/slideLayout1093.xml" ContentType="application/vnd.openxmlformats-officedocument.presentationml.slideLayout+xml"/>
  <Override PartName="/ppt/slideLayouts/slideLayout1094.xml" ContentType="application/vnd.openxmlformats-officedocument.presentationml.slideLayout+xml"/>
  <Override PartName="/ppt/slideLayouts/slideLayout1095.xml" ContentType="application/vnd.openxmlformats-officedocument.presentationml.slideLayout+xml"/>
  <Override PartName="/ppt/slideLayouts/slideLayout1096.xml" ContentType="application/vnd.openxmlformats-officedocument.presentationml.slideLayout+xml"/>
  <Override PartName="/ppt/slideLayouts/slideLayout1097.xml" ContentType="application/vnd.openxmlformats-officedocument.presentationml.slideLayout+xml"/>
  <Override PartName="/ppt/slideLayouts/slideLayout1098.xml" ContentType="application/vnd.openxmlformats-officedocument.presentationml.slideLayout+xml"/>
  <Override PartName="/ppt/theme/theme100.xml" ContentType="application/vnd.openxmlformats-officedocument.theme+xml"/>
  <Override PartName="/ppt/slideLayouts/slideLayout1099.xml" ContentType="application/vnd.openxmlformats-officedocument.presentationml.slideLayout+xml"/>
  <Override PartName="/ppt/slideLayouts/slideLayout1100.xml" ContentType="application/vnd.openxmlformats-officedocument.presentationml.slideLayout+xml"/>
  <Override PartName="/ppt/slideLayouts/slideLayout1101.xml" ContentType="application/vnd.openxmlformats-officedocument.presentationml.slideLayout+xml"/>
  <Override PartName="/ppt/slideLayouts/slideLayout1102.xml" ContentType="application/vnd.openxmlformats-officedocument.presentationml.slideLayout+xml"/>
  <Override PartName="/ppt/slideLayouts/slideLayout1103.xml" ContentType="application/vnd.openxmlformats-officedocument.presentationml.slideLayout+xml"/>
  <Override PartName="/ppt/slideLayouts/slideLayout1104.xml" ContentType="application/vnd.openxmlformats-officedocument.presentationml.slideLayout+xml"/>
  <Override PartName="/ppt/slideLayouts/slideLayout1105.xml" ContentType="application/vnd.openxmlformats-officedocument.presentationml.slideLayout+xml"/>
  <Override PartName="/ppt/slideLayouts/slideLayout1106.xml" ContentType="application/vnd.openxmlformats-officedocument.presentationml.slideLayout+xml"/>
  <Override PartName="/ppt/slideLayouts/slideLayout1107.xml" ContentType="application/vnd.openxmlformats-officedocument.presentationml.slideLayout+xml"/>
  <Override PartName="/ppt/slideLayouts/slideLayout1108.xml" ContentType="application/vnd.openxmlformats-officedocument.presentationml.slideLayout+xml"/>
  <Override PartName="/ppt/slideLayouts/slideLayout1109.xml" ContentType="application/vnd.openxmlformats-officedocument.presentationml.slideLayout+xml"/>
  <Override PartName="/ppt/theme/theme101.xml" ContentType="application/vnd.openxmlformats-officedocument.theme+xml"/>
  <Override PartName="/ppt/slideLayouts/slideLayout1110.xml" ContentType="application/vnd.openxmlformats-officedocument.presentationml.slideLayout+xml"/>
  <Override PartName="/ppt/slideLayouts/slideLayout1111.xml" ContentType="application/vnd.openxmlformats-officedocument.presentationml.slideLayout+xml"/>
  <Override PartName="/ppt/slideLayouts/slideLayout1112.xml" ContentType="application/vnd.openxmlformats-officedocument.presentationml.slideLayout+xml"/>
  <Override PartName="/ppt/slideLayouts/slideLayout1113.xml" ContentType="application/vnd.openxmlformats-officedocument.presentationml.slideLayout+xml"/>
  <Override PartName="/ppt/slideLayouts/slideLayout1114.xml" ContentType="application/vnd.openxmlformats-officedocument.presentationml.slideLayout+xml"/>
  <Override PartName="/ppt/slideLayouts/slideLayout1115.xml" ContentType="application/vnd.openxmlformats-officedocument.presentationml.slideLayout+xml"/>
  <Override PartName="/ppt/slideLayouts/slideLayout1116.xml" ContentType="application/vnd.openxmlformats-officedocument.presentationml.slideLayout+xml"/>
  <Override PartName="/ppt/slideLayouts/slideLayout1117.xml" ContentType="application/vnd.openxmlformats-officedocument.presentationml.slideLayout+xml"/>
  <Override PartName="/ppt/slideLayouts/slideLayout1118.xml" ContentType="application/vnd.openxmlformats-officedocument.presentationml.slideLayout+xml"/>
  <Override PartName="/ppt/slideLayouts/slideLayout1119.xml" ContentType="application/vnd.openxmlformats-officedocument.presentationml.slideLayout+xml"/>
  <Override PartName="/ppt/slideLayouts/slideLayout1120.xml" ContentType="application/vnd.openxmlformats-officedocument.presentationml.slideLayout+xml"/>
  <Override PartName="/ppt/theme/theme102.xml" ContentType="application/vnd.openxmlformats-officedocument.theme+xml"/>
  <Override PartName="/ppt/slideLayouts/slideLayout1121.xml" ContentType="application/vnd.openxmlformats-officedocument.presentationml.slideLayout+xml"/>
  <Override PartName="/ppt/slideLayouts/slideLayout1122.xml" ContentType="application/vnd.openxmlformats-officedocument.presentationml.slideLayout+xml"/>
  <Override PartName="/ppt/slideLayouts/slideLayout1123.xml" ContentType="application/vnd.openxmlformats-officedocument.presentationml.slideLayout+xml"/>
  <Override PartName="/ppt/slideLayouts/slideLayout1124.xml" ContentType="application/vnd.openxmlformats-officedocument.presentationml.slideLayout+xml"/>
  <Override PartName="/ppt/slideLayouts/slideLayout1125.xml" ContentType="application/vnd.openxmlformats-officedocument.presentationml.slideLayout+xml"/>
  <Override PartName="/ppt/slideLayouts/slideLayout1126.xml" ContentType="application/vnd.openxmlformats-officedocument.presentationml.slideLayout+xml"/>
  <Override PartName="/ppt/slideLayouts/slideLayout1127.xml" ContentType="application/vnd.openxmlformats-officedocument.presentationml.slideLayout+xml"/>
  <Override PartName="/ppt/slideLayouts/slideLayout1128.xml" ContentType="application/vnd.openxmlformats-officedocument.presentationml.slideLayout+xml"/>
  <Override PartName="/ppt/slideLayouts/slideLayout1129.xml" ContentType="application/vnd.openxmlformats-officedocument.presentationml.slideLayout+xml"/>
  <Override PartName="/ppt/slideLayouts/slideLayout1130.xml" ContentType="application/vnd.openxmlformats-officedocument.presentationml.slideLayout+xml"/>
  <Override PartName="/ppt/slideLayouts/slideLayout1131.xml" ContentType="application/vnd.openxmlformats-officedocument.presentationml.slideLayout+xml"/>
  <Override PartName="/ppt/slideLayouts/slideLayout1132.xml" ContentType="application/vnd.openxmlformats-officedocument.presentationml.slideLayout+xml"/>
  <Override PartName="/ppt/theme/theme103.xml" ContentType="application/vnd.openxmlformats-officedocument.theme+xml"/>
  <Override PartName="/ppt/slideLayouts/slideLayout1133.xml" ContentType="application/vnd.openxmlformats-officedocument.presentationml.slideLayout+xml"/>
  <Override PartName="/ppt/slideLayouts/slideLayout1134.xml" ContentType="application/vnd.openxmlformats-officedocument.presentationml.slideLayout+xml"/>
  <Override PartName="/ppt/slideLayouts/slideLayout1135.xml" ContentType="application/vnd.openxmlformats-officedocument.presentationml.slideLayout+xml"/>
  <Override PartName="/ppt/slideLayouts/slideLayout1136.xml" ContentType="application/vnd.openxmlformats-officedocument.presentationml.slideLayout+xml"/>
  <Override PartName="/ppt/slideLayouts/slideLayout1137.xml" ContentType="application/vnd.openxmlformats-officedocument.presentationml.slideLayout+xml"/>
  <Override PartName="/ppt/slideLayouts/slideLayout1138.xml" ContentType="application/vnd.openxmlformats-officedocument.presentationml.slideLayout+xml"/>
  <Override PartName="/ppt/slideLayouts/slideLayout1139.xml" ContentType="application/vnd.openxmlformats-officedocument.presentationml.slideLayout+xml"/>
  <Override PartName="/ppt/slideLayouts/slideLayout1140.xml" ContentType="application/vnd.openxmlformats-officedocument.presentationml.slideLayout+xml"/>
  <Override PartName="/ppt/slideLayouts/slideLayout1141.xml" ContentType="application/vnd.openxmlformats-officedocument.presentationml.slideLayout+xml"/>
  <Override PartName="/ppt/slideLayouts/slideLayout1142.xml" ContentType="application/vnd.openxmlformats-officedocument.presentationml.slideLayout+xml"/>
  <Override PartName="/ppt/slideLayouts/slideLayout1143.xml" ContentType="application/vnd.openxmlformats-officedocument.presentationml.slideLayout+xml"/>
  <Override PartName="/ppt/slideLayouts/slideLayout1144.xml" ContentType="application/vnd.openxmlformats-officedocument.presentationml.slideLayout+xml"/>
  <Override PartName="/ppt/theme/theme104.xml" ContentType="application/vnd.openxmlformats-officedocument.theme+xml"/>
  <Override PartName="/ppt/slideLayouts/slideLayout1145.xml" ContentType="application/vnd.openxmlformats-officedocument.presentationml.slideLayout+xml"/>
  <Override PartName="/ppt/slideLayouts/slideLayout1146.xml" ContentType="application/vnd.openxmlformats-officedocument.presentationml.slideLayout+xml"/>
  <Override PartName="/ppt/slideLayouts/slideLayout1147.xml" ContentType="application/vnd.openxmlformats-officedocument.presentationml.slideLayout+xml"/>
  <Override PartName="/ppt/slideLayouts/slideLayout1148.xml" ContentType="application/vnd.openxmlformats-officedocument.presentationml.slideLayout+xml"/>
  <Override PartName="/ppt/slideLayouts/slideLayout1149.xml" ContentType="application/vnd.openxmlformats-officedocument.presentationml.slideLayout+xml"/>
  <Override PartName="/ppt/slideLayouts/slideLayout1150.xml" ContentType="application/vnd.openxmlformats-officedocument.presentationml.slideLayout+xml"/>
  <Override PartName="/ppt/slideLayouts/slideLayout1151.xml" ContentType="application/vnd.openxmlformats-officedocument.presentationml.slideLayout+xml"/>
  <Override PartName="/ppt/slideLayouts/slideLayout1152.xml" ContentType="application/vnd.openxmlformats-officedocument.presentationml.slideLayout+xml"/>
  <Override PartName="/ppt/slideLayouts/slideLayout1153.xml" ContentType="application/vnd.openxmlformats-officedocument.presentationml.slideLayout+xml"/>
  <Override PartName="/ppt/slideLayouts/slideLayout1154.xml" ContentType="application/vnd.openxmlformats-officedocument.presentationml.slideLayout+xml"/>
  <Override PartName="/ppt/slideLayouts/slideLayout1155.xml" ContentType="application/vnd.openxmlformats-officedocument.presentationml.slideLayout+xml"/>
  <Override PartName="/ppt/theme/theme105.xml" ContentType="application/vnd.openxmlformats-officedocument.theme+xml"/>
  <Override PartName="/ppt/slideLayouts/slideLayout1156.xml" ContentType="application/vnd.openxmlformats-officedocument.presentationml.slideLayout+xml"/>
  <Override PartName="/ppt/slideLayouts/slideLayout1157.xml" ContentType="application/vnd.openxmlformats-officedocument.presentationml.slideLayout+xml"/>
  <Override PartName="/ppt/slideLayouts/slideLayout1158.xml" ContentType="application/vnd.openxmlformats-officedocument.presentationml.slideLayout+xml"/>
  <Override PartName="/ppt/slideLayouts/slideLayout1159.xml" ContentType="application/vnd.openxmlformats-officedocument.presentationml.slideLayout+xml"/>
  <Override PartName="/ppt/slideLayouts/slideLayout1160.xml" ContentType="application/vnd.openxmlformats-officedocument.presentationml.slideLayout+xml"/>
  <Override PartName="/ppt/slideLayouts/slideLayout1161.xml" ContentType="application/vnd.openxmlformats-officedocument.presentationml.slideLayout+xml"/>
  <Override PartName="/ppt/slideLayouts/slideLayout1162.xml" ContentType="application/vnd.openxmlformats-officedocument.presentationml.slideLayout+xml"/>
  <Override PartName="/ppt/slideLayouts/slideLayout1163.xml" ContentType="application/vnd.openxmlformats-officedocument.presentationml.slideLayout+xml"/>
  <Override PartName="/ppt/slideLayouts/slideLayout1164.xml" ContentType="application/vnd.openxmlformats-officedocument.presentationml.slideLayout+xml"/>
  <Override PartName="/ppt/slideLayouts/slideLayout1165.xml" ContentType="application/vnd.openxmlformats-officedocument.presentationml.slideLayout+xml"/>
  <Override PartName="/ppt/slideLayouts/slideLayout1166.xml" ContentType="application/vnd.openxmlformats-officedocument.presentationml.slideLayout+xml"/>
  <Override PartName="/ppt/theme/theme106.xml" ContentType="application/vnd.openxmlformats-officedocument.theme+xml"/>
  <Override PartName="/ppt/slideLayouts/slideLayout1167.xml" ContentType="application/vnd.openxmlformats-officedocument.presentationml.slideLayout+xml"/>
  <Override PartName="/ppt/slideLayouts/slideLayout1168.xml" ContentType="application/vnd.openxmlformats-officedocument.presentationml.slideLayout+xml"/>
  <Override PartName="/ppt/slideLayouts/slideLayout1169.xml" ContentType="application/vnd.openxmlformats-officedocument.presentationml.slideLayout+xml"/>
  <Override PartName="/ppt/slideLayouts/slideLayout1170.xml" ContentType="application/vnd.openxmlformats-officedocument.presentationml.slideLayout+xml"/>
  <Override PartName="/ppt/slideLayouts/slideLayout1171.xml" ContentType="application/vnd.openxmlformats-officedocument.presentationml.slideLayout+xml"/>
  <Override PartName="/ppt/slideLayouts/slideLayout1172.xml" ContentType="application/vnd.openxmlformats-officedocument.presentationml.slideLayout+xml"/>
  <Override PartName="/ppt/slideLayouts/slideLayout1173.xml" ContentType="application/vnd.openxmlformats-officedocument.presentationml.slideLayout+xml"/>
  <Override PartName="/ppt/slideLayouts/slideLayout1174.xml" ContentType="application/vnd.openxmlformats-officedocument.presentationml.slideLayout+xml"/>
  <Override PartName="/ppt/slideLayouts/slideLayout1175.xml" ContentType="application/vnd.openxmlformats-officedocument.presentationml.slideLayout+xml"/>
  <Override PartName="/ppt/slideLayouts/slideLayout1176.xml" ContentType="application/vnd.openxmlformats-officedocument.presentationml.slideLayout+xml"/>
  <Override PartName="/ppt/slideLayouts/slideLayout1177.xml" ContentType="application/vnd.openxmlformats-officedocument.presentationml.slideLayout+xml"/>
  <Override PartName="/ppt/slideLayouts/slideLayout1178.xml" ContentType="application/vnd.openxmlformats-officedocument.presentationml.slideLayout+xml"/>
  <Override PartName="/ppt/theme/theme107.xml" ContentType="application/vnd.openxmlformats-officedocument.theme+xml"/>
  <Override PartName="/ppt/slideLayouts/slideLayout1179.xml" ContentType="application/vnd.openxmlformats-officedocument.presentationml.slideLayout+xml"/>
  <Override PartName="/ppt/slideLayouts/slideLayout1180.xml" ContentType="application/vnd.openxmlformats-officedocument.presentationml.slideLayout+xml"/>
  <Override PartName="/ppt/slideLayouts/slideLayout1181.xml" ContentType="application/vnd.openxmlformats-officedocument.presentationml.slideLayout+xml"/>
  <Override PartName="/ppt/slideLayouts/slideLayout1182.xml" ContentType="application/vnd.openxmlformats-officedocument.presentationml.slideLayout+xml"/>
  <Override PartName="/ppt/slideLayouts/slideLayout1183.xml" ContentType="application/vnd.openxmlformats-officedocument.presentationml.slideLayout+xml"/>
  <Override PartName="/ppt/slideLayouts/slideLayout1184.xml" ContentType="application/vnd.openxmlformats-officedocument.presentationml.slideLayout+xml"/>
  <Override PartName="/ppt/slideLayouts/slideLayout1185.xml" ContentType="application/vnd.openxmlformats-officedocument.presentationml.slideLayout+xml"/>
  <Override PartName="/ppt/slideLayouts/slideLayout1186.xml" ContentType="application/vnd.openxmlformats-officedocument.presentationml.slideLayout+xml"/>
  <Override PartName="/ppt/slideLayouts/slideLayout1187.xml" ContentType="application/vnd.openxmlformats-officedocument.presentationml.slideLayout+xml"/>
  <Override PartName="/ppt/slideLayouts/slideLayout1188.xml" ContentType="application/vnd.openxmlformats-officedocument.presentationml.slideLayout+xml"/>
  <Override PartName="/ppt/slideLayouts/slideLayout1189.xml" ContentType="application/vnd.openxmlformats-officedocument.presentationml.slideLayout+xml"/>
  <Override PartName="/ppt/theme/theme108.xml" ContentType="application/vnd.openxmlformats-officedocument.theme+xml"/>
  <Override PartName="/ppt/slideLayouts/slideLayout1190.xml" ContentType="application/vnd.openxmlformats-officedocument.presentationml.slideLayout+xml"/>
  <Override PartName="/ppt/slideLayouts/slideLayout1191.xml" ContentType="application/vnd.openxmlformats-officedocument.presentationml.slideLayout+xml"/>
  <Override PartName="/ppt/slideLayouts/slideLayout1192.xml" ContentType="application/vnd.openxmlformats-officedocument.presentationml.slideLayout+xml"/>
  <Override PartName="/ppt/slideLayouts/slideLayout1193.xml" ContentType="application/vnd.openxmlformats-officedocument.presentationml.slideLayout+xml"/>
  <Override PartName="/ppt/slideLayouts/slideLayout1194.xml" ContentType="application/vnd.openxmlformats-officedocument.presentationml.slideLayout+xml"/>
  <Override PartName="/ppt/slideLayouts/slideLayout1195.xml" ContentType="application/vnd.openxmlformats-officedocument.presentationml.slideLayout+xml"/>
  <Override PartName="/ppt/slideLayouts/slideLayout1196.xml" ContentType="application/vnd.openxmlformats-officedocument.presentationml.slideLayout+xml"/>
  <Override PartName="/ppt/slideLayouts/slideLayout1197.xml" ContentType="application/vnd.openxmlformats-officedocument.presentationml.slideLayout+xml"/>
  <Override PartName="/ppt/slideLayouts/slideLayout1198.xml" ContentType="application/vnd.openxmlformats-officedocument.presentationml.slideLayout+xml"/>
  <Override PartName="/ppt/slideLayouts/slideLayout1199.xml" ContentType="application/vnd.openxmlformats-officedocument.presentationml.slideLayout+xml"/>
  <Override PartName="/ppt/slideLayouts/slideLayout1200.xml" ContentType="application/vnd.openxmlformats-officedocument.presentationml.slideLayout+xml"/>
  <Override PartName="/ppt/theme/theme109.xml" ContentType="application/vnd.openxmlformats-officedocument.theme+xml"/>
  <Override PartName="/ppt/slideLayouts/slideLayout1201.xml" ContentType="application/vnd.openxmlformats-officedocument.presentationml.slideLayout+xml"/>
  <Override PartName="/ppt/slideLayouts/slideLayout1202.xml" ContentType="application/vnd.openxmlformats-officedocument.presentationml.slideLayout+xml"/>
  <Override PartName="/ppt/slideLayouts/slideLayout1203.xml" ContentType="application/vnd.openxmlformats-officedocument.presentationml.slideLayout+xml"/>
  <Override PartName="/ppt/slideLayouts/slideLayout1204.xml" ContentType="application/vnd.openxmlformats-officedocument.presentationml.slideLayout+xml"/>
  <Override PartName="/ppt/slideLayouts/slideLayout1205.xml" ContentType="application/vnd.openxmlformats-officedocument.presentationml.slideLayout+xml"/>
  <Override PartName="/ppt/slideLayouts/slideLayout1206.xml" ContentType="application/vnd.openxmlformats-officedocument.presentationml.slideLayout+xml"/>
  <Override PartName="/ppt/slideLayouts/slideLayout1207.xml" ContentType="application/vnd.openxmlformats-officedocument.presentationml.slideLayout+xml"/>
  <Override PartName="/ppt/slideLayouts/slideLayout1208.xml" ContentType="application/vnd.openxmlformats-officedocument.presentationml.slideLayout+xml"/>
  <Override PartName="/ppt/slideLayouts/slideLayout1209.xml" ContentType="application/vnd.openxmlformats-officedocument.presentationml.slideLayout+xml"/>
  <Override PartName="/ppt/slideLayouts/slideLayout1210.xml" ContentType="application/vnd.openxmlformats-officedocument.presentationml.slideLayout+xml"/>
  <Override PartName="/ppt/slideLayouts/slideLayout1211.xml" ContentType="application/vnd.openxmlformats-officedocument.presentationml.slideLayout+xml"/>
  <Override PartName="/ppt/theme/theme110.xml" ContentType="application/vnd.openxmlformats-officedocument.theme+xml"/>
  <Override PartName="/ppt/slideLayouts/slideLayout1212.xml" ContentType="application/vnd.openxmlformats-officedocument.presentationml.slideLayout+xml"/>
  <Override PartName="/ppt/slideLayouts/slideLayout1213.xml" ContentType="application/vnd.openxmlformats-officedocument.presentationml.slideLayout+xml"/>
  <Override PartName="/ppt/slideLayouts/slideLayout1214.xml" ContentType="application/vnd.openxmlformats-officedocument.presentationml.slideLayout+xml"/>
  <Override PartName="/ppt/slideLayouts/slideLayout1215.xml" ContentType="application/vnd.openxmlformats-officedocument.presentationml.slideLayout+xml"/>
  <Override PartName="/ppt/slideLayouts/slideLayout1216.xml" ContentType="application/vnd.openxmlformats-officedocument.presentationml.slideLayout+xml"/>
  <Override PartName="/ppt/slideLayouts/slideLayout1217.xml" ContentType="application/vnd.openxmlformats-officedocument.presentationml.slideLayout+xml"/>
  <Override PartName="/ppt/slideLayouts/slideLayout1218.xml" ContentType="application/vnd.openxmlformats-officedocument.presentationml.slideLayout+xml"/>
  <Override PartName="/ppt/slideLayouts/slideLayout1219.xml" ContentType="application/vnd.openxmlformats-officedocument.presentationml.slideLayout+xml"/>
  <Override PartName="/ppt/slideLayouts/slideLayout1220.xml" ContentType="application/vnd.openxmlformats-officedocument.presentationml.slideLayout+xml"/>
  <Override PartName="/ppt/slideLayouts/slideLayout1221.xml" ContentType="application/vnd.openxmlformats-officedocument.presentationml.slideLayout+xml"/>
  <Override PartName="/ppt/slideLayouts/slideLayout1222.xml" ContentType="application/vnd.openxmlformats-officedocument.presentationml.slideLayout+xml"/>
  <Override PartName="/ppt/theme/theme111.xml" ContentType="application/vnd.openxmlformats-officedocument.theme+xml"/>
  <Override PartName="/ppt/slideLayouts/slideLayout1223.xml" ContentType="application/vnd.openxmlformats-officedocument.presentationml.slideLayout+xml"/>
  <Override PartName="/ppt/slideLayouts/slideLayout1224.xml" ContentType="application/vnd.openxmlformats-officedocument.presentationml.slideLayout+xml"/>
  <Override PartName="/ppt/slideLayouts/slideLayout1225.xml" ContentType="application/vnd.openxmlformats-officedocument.presentationml.slideLayout+xml"/>
  <Override PartName="/ppt/slideLayouts/slideLayout1226.xml" ContentType="application/vnd.openxmlformats-officedocument.presentationml.slideLayout+xml"/>
  <Override PartName="/ppt/slideLayouts/slideLayout1227.xml" ContentType="application/vnd.openxmlformats-officedocument.presentationml.slideLayout+xml"/>
  <Override PartName="/ppt/slideLayouts/slideLayout1228.xml" ContentType="application/vnd.openxmlformats-officedocument.presentationml.slideLayout+xml"/>
  <Override PartName="/ppt/slideLayouts/slideLayout1229.xml" ContentType="application/vnd.openxmlformats-officedocument.presentationml.slideLayout+xml"/>
  <Override PartName="/ppt/slideLayouts/slideLayout1230.xml" ContentType="application/vnd.openxmlformats-officedocument.presentationml.slideLayout+xml"/>
  <Override PartName="/ppt/slideLayouts/slideLayout1231.xml" ContentType="application/vnd.openxmlformats-officedocument.presentationml.slideLayout+xml"/>
  <Override PartName="/ppt/slideLayouts/slideLayout1232.xml" ContentType="application/vnd.openxmlformats-officedocument.presentationml.slideLayout+xml"/>
  <Override PartName="/ppt/slideLayouts/slideLayout1233.xml" ContentType="application/vnd.openxmlformats-officedocument.presentationml.slideLayout+xml"/>
  <Override PartName="/ppt/theme/theme112.xml" ContentType="application/vnd.openxmlformats-officedocument.theme+xml"/>
  <Override PartName="/ppt/slideLayouts/slideLayout1234.xml" ContentType="application/vnd.openxmlformats-officedocument.presentationml.slideLayout+xml"/>
  <Override PartName="/ppt/slideLayouts/slideLayout1235.xml" ContentType="application/vnd.openxmlformats-officedocument.presentationml.slideLayout+xml"/>
  <Override PartName="/ppt/slideLayouts/slideLayout1236.xml" ContentType="application/vnd.openxmlformats-officedocument.presentationml.slideLayout+xml"/>
  <Override PartName="/ppt/slideLayouts/slideLayout1237.xml" ContentType="application/vnd.openxmlformats-officedocument.presentationml.slideLayout+xml"/>
  <Override PartName="/ppt/slideLayouts/slideLayout1238.xml" ContentType="application/vnd.openxmlformats-officedocument.presentationml.slideLayout+xml"/>
  <Override PartName="/ppt/slideLayouts/slideLayout1239.xml" ContentType="application/vnd.openxmlformats-officedocument.presentationml.slideLayout+xml"/>
  <Override PartName="/ppt/slideLayouts/slideLayout1240.xml" ContentType="application/vnd.openxmlformats-officedocument.presentationml.slideLayout+xml"/>
  <Override PartName="/ppt/slideLayouts/slideLayout1241.xml" ContentType="application/vnd.openxmlformats-officedocument.presentationml.slideLayout+xml"/>
  <Override PartName="/ppt/slideLayouts/slideLayout1242.xml" ContentType="application/vnd.openxmlformats-officedocument.presentationml.slideLayout+xml"/>
  <Override PartName="/ppt/slideLayouts/slideLayout1243.xml" ContentType="application/vnd.openxmlformats-officedocument.presentationml.slideLayout+xml"/>
  <Override PartName="/ppt/slideLayouts/slideLayout1244.xml" ContentType="application/vnd.openxmlformats-officedocument.presentationml.slideLayout+xml"/>
  <Override PartName="/ppt/theme/theme113.xml" ContentType="application/vnd.openxmlformats-officedocument.theme+xml"/>
  <Override PartName="/ppt/slideLayouts/slideLayout1245.xml" ContentType="application/vnd.openxmlformats-officedocument.presentationml.slideLayout+xml"/>
  <Override PartName="/ppt/slideLayouts/slideLayout1246.xml" ContentType="application/vnd.openxmlformats-officedocument.presentationml.slideLayout+xml"/>
  <Override PartName="/ppt/slideLayouts/slideLayout1247.xml" ContentType="application/vnd.openxmlformats-officedocument.presentationml.slideLayout+xml"/>
  <Override PartName="/ppt/slideLayouts/slideLayout1248.xml" ContentType="application/vnd.openxmlformats-officedocument.presentationml.slideLayout+xml"/>
  <Override PartName="/ppt/slideLayouts/slideLayout1249.xml" ContentType="application/vnd.openxmlformats-officedocument.presentationml.slideLayout+xml"/>
  <Override PartName="/ppt/slideLayouts/slideLayout1250.xml" ContentType="application/vnd.openxmlformats-officedocument.presentationml.slideLayout+xml"/>
  <Override PartName="/ppt/slideLayouts/slideLayout1251.xml" ContentType="application/vnd.openxmlformats-officedocument.presentationml.slideLayout+xml"/>
  <Override PartName="/ppt/slideLayouts/slideLayout1252.xml" ContentType="application/vnd.openxmlformats-officedocument.presentationml.slideLayout+xml"/>
  <Override PartName="/ppt/slideLayouts/slideLayout1253.xml" ContentType="application/vnd.openxmlformats-officedocument.presentationml.slideLayout+xml"/>
  <Override PartName="/ppt/slideLayouts/slideLayout1254.xml" ContentType="application/vnd.openxmlformats-officedocument.presentationml.slideLayout+xml"/>
  <Override PartName="/ppt/slideLayouts/slideLayout1255.xml" ContentType="application/vnd.openxmlformats-officedocument.presentationml.slideLayout+xml"/>
  <Override PartName="/ppt/slideLayouts/slideLayout1256.xml" ContentType="application/vnd.openxmlformats-officedocument.presentationml.slideLayout+xml"/>
  <Override PartName="/ppt/theme/theme114.xml" ContentType="application/vnd.openxmlformats-officedocument.theme+xml"/>
  <Override PartName="/ppt/slideLayouts/slideLayout1257.xml" ContentType="application/vnd.openxmlformats-officedocument.presentationml.slideLayout+xml"/>
  <Override PartName="/ppt/slideLayouts/slideLayout1258.xml" ContentType="application/vnd.openxmlformats-officedocument.presentationml.slideLayout+xml"/>
  <Override PartName="/ppt/slideLayouts/slideLayout1259.xml" ContentType="application/vnd.openxmlformats-officedocument.presentationml.slideLayout+xml"/>
  <Override PartName="/ppt/slideLayouts/slideLayout1260.xml" ContentType="application/vnd.openxmlformats-officedocument.presentationml.slideLayout+xml"/>
  <Override PartName="/ppt/slideLayouts/slideLayout1261.xml" ContentType="application/vnd.openxmlformats-officedocument.presentationml.slideLayout+xml"/>
  <Override PartName="/ppt/slideLayouts/slideLayout1262.xml" ContentType="application/vnd.openxmlformats-officedocument.presentationml.slideLayout+xml"/>
  <Override PartName="/ppt/slideLayouts/slideLayout1263.xml" ContentType="application/vnd.openxmlformats-officedocument.presentationml.slideLayout+xml"/>
  <Override PartName="/ppt/slideLayouts/slideLayout1264.xml" ContentType="application/vnd.openxmlformats-officedocument.presentationml.slideLayout+xml"/>
  <Override PartName="/ppt/slideLayouts/slideLayout1265.xml" ContentType="application/vnd.openxmlformats-officedocument.presentationml.slideLayout+xml"/>
  <Override PartName="/ppt/slideLayouts/slideLayout1266.xml" ContentType="application/vnd.openxmlformats-officedocument.presentationml.slideLayout+xml"/>
  <Override PartName="/ppt/slideLayouts/slideLayout1267.xml" ContentType="application/vnd.openxmlformats-officedocument.presentationml.slideLayout+xml"/>
  <Override PartName="/ppt/slideLayouts/slideLayout1268.xml" ContentType="application/vnd.openxmlformats-officedocument.presentationml.slideLayout+xml"/>
  <Override PartName="/ppt/slideLayouts/slideLayout1269.xml" ContentType="application/vnd.openxmlformats-officedocument.presentationml.slideLayout+xml"/>
  <Override PartName="/ppt/theme/theme115.xml" ContentType="application/vnd.openxmlformats-officedocument.theme+xml"/>
  <Override PartName="/ppt/slideLayouts/slideLayout1270.xml" ContentType="application/vnd.openxmlformats-officedocument.presentationml.slideLayout+xml"/>
  <Override PartName="/ppt/slideLayouts/slideLayout1271.xml" ContentType="application/vnd.openxmlformats-officedocument.presentationml.slideLayout+xml"/>
  <Override PartName="/ppt/slideLayouts/slideLayout1272.xml" ContentType="application/vnd.openxmlformats-officedocument.presentationml.slideLayout+xml"/>
  <Override PartName="/ppt/slideLayouts/slideLayout1273.xml" ContentType="application/vnd.openxmlformats-officedocument.presentationml.slideLayout+xml"/>
  <Override PartName="/ppt/slideLayouts/slideLayout1274.xml" ContentType="application/vnd.openxmlformats-officedocument.presentationml.slideLayout+xml"/>
  <Override PartName="/ppt/slideLayouts/slideLayout1275.xml" ContentType="application/vnd.openxmlformats-officedocument.presentationml.slideLayout+xml"/>
  <Override PartName="/ppt/slideLayouts/slideLayout1276.xml" ContentType="application/vnd.openxmlformats-officedocument.presentationml.slideLayout+xml"/>
  <Override PartName="/ppt/slideLayouts/slideLayout1277.xml" ContentType="application/vnd.openxmlformats-officedocument.presentationml.slideLayout+xml"/>
  <Override PartName="/ppt/slideLayouts/slideLayout1278.xml" ContentType="application/vnd.openxmlformats-officedocument.presentationml.slideLayout+xml"/>
  <Override PartName="/ppt/slideLayouts/slideLayout1279.xml" ContentType="application/vnd.openxmlformats-officedocument.presentationml.slideLayout+xml"/>
  <Override PartName="/ppt/slideLayouts/slideLayout1280.xml" ContentType="application/vnd.openxmlformats-officedocument.presentationml.slideLayout+xml"/>
  <Override PartName="/ppt/theme/theme116.xml" ContentType="application/vnd.openxmlformats-officedocument.theme+xml"/>
  <Override PartName="/ppt/slideLayouts/slideLayout1281.xml" ContentType="application/vnd.openxmlformats-officedocument.presentationml.slideLayout+xml"/>
  <Override PartName="/ppt/slideLayouts/slideLayout1282.xml" ContentType="application/vnd.openxmlformats-officedocument.presentationml.slideLayout+xml"/>
  <Override PartName="/ppt/slideLayouts/slideLayout1283.xml" ContentType="application/vnd.openxmlformats-officedocument.presentationml.slideLayout+xml"/>
  <Override PartName="/ppt/slideLayouts/slideLayout1284.xml" ContentType="application/vnd.openxmlformats-officedocument.presentationml.slideLayout+xml"/>
  <Override PartName="/ppt/slideLayouts/slideLayout1285.xml" ContentType="application/vnd.openxmlformats-officedocument.presentationml.slideLayout+xml"/>
  <Override PartName="/ppt/slideLayouts/slideLayout1286.xml" ContentType="application/vnd.openxmlformats-officedocument.presentationml.slideLayout+xml"/>
  <Override PartName="/ppt/slideLayouts/slideLayout1287.xml" ContentType="application/vnd.openxmlformats-officedocument.presentationml.slideLayout+xml"/>
  <Override PartName="/ppt/slideLayouts/slideLayout1288.xml" ContentType="application/vnd.openxmlformats-officedocument.presentationml.slideLayout+xml"/>
  <Override PartName="/ppt/slideLayouts/slideLayout1289.xml" ContentType="application/vnd.openxmlformats-officedocument.presentationml.slideLayout+xml"/>
  <Override PartName="/ppt/slideLayouts/slideLayout1290.xml" ContentType="application/vnd.openxmlformats-officedocument.presentationml.slideLayout+xml"/>
  <Override PartName="/ppt/slideLayouts/slideLayout1291.xml" ContentType="application/vnd.openxmlformats-officedocument.presentationml.slideLayout+xml"/>
  <Override PartName="/ppt/theme/theme117.xml" ContentType="application/vnd.openxmlformats-officedocument.theme+xml"/>
  <Override PartName="/ppt/slideLayouts/slideLayout1292.xml" ContentType="application/vnd.openxmlformats-officedocument.presentationml.slideLayout+xml"/>
  <Override PartName="/ppt/slideLayouts/slideLayout1293.xml" ContentType="application/vnd.openxmlformats-officedocument.presentationml.slideLayout+xml"/>
  <Override PartName="/ppt/slideLayouts/slideLayout1294.xml" ContentType="application/vnd.openxmlformats-officedocument.presentationml.slideLayout+xml"/>
  <Override PartName="/ppt/slideLayouts/slideLayout1295.xml" ContentType="application/vnd.openxmlformats-officedocument.presentationml.slideLayout+xml"/>
  <Override PartName="/ppt/slideLayouts/slideLayout1296.xml" ContentType="application/vnd.openxmlformats-officedocument.presentationml.slideLayout+xml"/>
  <Override PartName="/ppt/slideLayouts/slideLayout1297.xml" ContentType="application/vnd.openxmlformats-officedocument.presentationml.slideLayout+xml"/>
  <Override PartName="/ppt/slideLayouts/slideLayout1298.xml" ContentType="application/vnd.openxmlformats-officedocument.presentationml.slideLayout+xml"/>
  <Override PartName="/ppt/slideLayouts/slideLayout1299.xml" ContentType="application/vnd.openxmlformats-officedocument.presentationml.slideLayout+xml"/>
  <Override PartName="/ppt/slideLayouts/slideLayout1300.xml" ContentType="application/vnd.openxmlformats-officedocument.presentationml.slideLayout+xml"/>
  <Override PartName="/ppt/slideLayouts/slideLayout1301.xml" ContentType="application/vnd.openxmlformats-officedocument.presentationml.slideLayout+xml"/>
  <Override PartName="/ppt/slideLayouts/slideLayout1302.xml" ContentType="application/vnd.openxmlformats-officedocument.presentationml.slideLayout+xml"/>
  <Override PartName="/ppt/theme/theme118.xml" ContentType="application/vnd.openxmlformats-officedocument.theme+xml"/>
  <Override PartName="/ppt/slideLayouts/slideLayout1303.xml" ContentType="application/vnd.openxmlformats-officedocument.presentationml.slideLayout+xml"/>
  <Override PartName="/ppt/slideLayouts/slideLayout1304.xml" ContentType="application/vnd.openxmlformats-officedocument.presentationml.slideLayout+xml"/>
  <Override PartName="/ppt/slideLayouts/slideLayout1305.xml" ContentType="application/vnd.openxmlformats-officedocument.presentationml.slideLayout+xml"/>
  <Override PartName="/ppt/slideLayouts/slideLayout1306.xml" ContentType="application/vnd.openxmlformats-officedocument.presentationml.slideLayout+xml"/>
  <Override PartName="/ppt/slideLayouts/slideLayout1307.xml" ContentType="application/vnd.openxmlformats-officedocument.presentationml.slideLayout+xml"/>
  <Override PartName="/ppt/slideLayouts/slideLayout1308.xml" ContentType="application/vnd.openxmlformats-officedocument.presentationml.slideLayout+xml"/>
  <Override PartName="/ppt/slideLayouts/slideLayout1309.xml" ContentType="application/vnd.openxmlformats-officedocument.presentationml.slideLayout+xml"/>
  <Override PartName="/ppt/slideLayouts/slideLayout1310.xml" ContentType="application/vnd.openxmlformats-officedocument.presentationml.slideLayout+xml"/>
  <Override PartName="/ppt/slideLayouts/slideLayout1311.xml" ContentType="application/vnd.openxmlformats-officedocument.presentationml.slideLayout+xml"/>
  <Override PartName="/ppt/slideLayouts/slideLayout1312.xml" ContentType="application/vnd.openxmlformats-officedocument.presentationml.slideLayout+xml"/>
  <Override PartName="/ppt/slideLayouts/slideLayout1313.xml" ContentType="application/vnd.openxmlformats-officedocument.presentationml.slideLayout+xml"/>
  <Override PartName="/ppt/theme/theme119.xml" ContentType="application/vnd.openxmlformats-officedocument.theme+xml"/>
  <Override PartName="/ppt/slideLayouts/slideLayout1314.xml" ContentType="application/vnd.openxmlformats-officedocument.presentationml.slideLayout+xml"/>
  <Override PartName="/ppt/slideLayouts/slideLayout1315.xml" ContentType="application/vnd.openxmlformats-officedocument.presentationml.slideLayout+xml"/>
  <Override PartName="/ppt/slideLayouts/slideLayout1316.xml" ContentType="application/vnd.openxmlformats-officedocument.presentationml.slideLayout+xml"/>
  <Override PartName="/ppt/slideLayouts/slideLayout1317.xml" ContentType="application/vnd.openxmlformats-officedocument.presentationml.slideLayout+xml"/>
  <Override PartName="/ppt/slideLayouts/slideLayout1318.xml" ContentType="application/vnd.openxmlformats-officedocument.presentationml.slideLayout+xml"/>
  <Override PartName="/ppt/slideLayouts/slideLayout1319.xml" ContentType="application/vnd.openxmlformats-officedocument.presentationml.slideLayout+xml"/>
  <Override PartName="/ppt/slideLayouts/slideLayout1320.xml" ContentType="application/vnd.openxmlformats-officedocument.presentationml.slideLayout+xml"/>
  <Override PartName="/ppt/slideLayouts/slideLayout1321.xml" ContentType="application/vnd.openxmlformats-officedocument.presentationml.slideLayout+xml"/>
  <Override PartName="/ppt/slideLayouts/slideLayout1322.xml" ContentType="application/vnd.openxmlformats-officedocument.presentationml.slideLayout+xml"/>
  <Override PartName="/ppt/slideLayouts/slideLayout1323.xml" ContentType="application/vnd.openxmlformats-officedocument.presentationml.slideLayout+xml"/>
  <Override PartName="/ppt/slideLayouts/slideLayout1324.xml" ContentType="application/vnd.openxmlformats-officedocument.presentationml.slideLayout+xml"/>
  <Override PartName="/ppt/theme/theme120.xml" ContentType="application/vnd.openxmlformats-officedocument.theme+xml"/>
  <Override PartName="/ppt/slideLayouts/slideLayout1325.xml" ContentType="application/vnd.openxmlformats-officedocument.presentationml.slideLayout+xml"/>
  <Override PartName="/ppt/slideLayouts/slideLayout1326.xml" ContentType="application/vnd.openxmlformats-officedocument.presentationml.slideLayout+xml"/>
  <Override PartName="/ppt/slideLayouts/slideLayout1327.xml" ContentType="application/vnd.openxmlformats-officedocument.presentationml.slideLayout+xml"/>
  <Override PartName="/ppt/slideLayouts/slideLayout1328.xml" ContentType="application/vnd.openxmlformats-officedocument.presentationml.slideLayout+xml"/>
  <Override PartName="/ppt/slideLayouts/slideLayout1329.xml" ContentType="application/vnd.openxmlformats-officedocument.presentationml.slideLayout+xml"/>
  <Override PartName="/ppt/slideLayouts/slideLayout1330.xml" ContentType="application/vnd.openxmlformats-officedocument.presentationml.slideLayout+xml"/>
  <Override PartName="/ppt/slideLayouts/slideLayout1331.xml" ContentType="application/vnd.openxmlformats-officedocument.presentationml.slideLayout+xml"/>
  <Override PartName="/ppt/slideLayouts/slideLayout1332.xml" ContentType="application/vnd.openxmlformats-officedocument.presentationml.slideLayout+xml"/>
  <Override PartName="/ppt/slideLayouts/slideLayout1333.xml" ContentType="application/vnd.openxmlformats-officedocument.presentationml.slideLayout+xml"/>
  <Override PartName="/ppt/slideLayouts/slideLayout1334.xml" ContentType="application/vnd.openxmlformats-officedocument.presentationml.slideLayout+xml"/>
  <Override PartName="/ppt/slideLayouts/slideLayout1335.xml" ContentType="application/vnd.openxmlformats-officedocument.presentationml.slideLayout+xml"/>
  <Override PartName="/ppt/theme/theme121.xml" ContentType="application/vnd.openxmlformats-officedocument.theme+xml"/>
  <Override PartName="/ppt/slideLayouts/slideLayout1336.xml" ContentType="application/vnd.openxmlformats-officedocument.presentationml.slideLayout+xml"/>
  <Override PartName="/ppt/slideLayouts/slideLayout1337.xml" ContentType="application/vnd.openxmlformats-officedocument.presentationml.slideLayout+xml"/>
  <Override PartName="/ppt/slideLayouts/slideLayout1338.xml" ContentType="application/vnd.openxmlformats-officedocument.presentationml.slideLayout+xml"/>
  <Override PartName="/ppt/slideLayouts/slideLayout1339.xml" ContentType="application/vnd.openxmlformats-officedocument.presentationml.slideLayout+xml"/>
  <Override PartName="/ppt/slideLayouts/slideLayout1340.xml" ContentType="application/vnd.openxmlformats-officedocument.presentationml.slideLayout+xml"/>
  <Override PartName="/ppt/slideLayouts/slideLayout1341.xml" ContentType="application/vnd.openxmlformats-officedocument.presentationml.slideLayout+xml"/>
  <Override PartName="/ppt/slideLayouts/slideLayout1342.xml" ContentType="application/vnd.openxmlformats-officedocument.presentationml.slideLayout+xml"/>
  <Override PartName="/ppt/slideLayouts/slideLayout1343.xml" ContentType="application/vnd.openxmlformats-officedocument.presentationml.slideLayout+xml"/>
  <Override PartName="/ppt/slideLayouts/slideLayout1344.xml" ContentType="application/vnd.openxmlformats-officedocument.presentationml.slideLayout+xml"/>
  <Override PartName="/ppt/slideLayouts/slideLayout1345.xml" ContentType="application/vnd.openxmlformats-officedocument.presentationml.slideLayout+xml"/>
  <Override PartName="/ppt/slideLayouts/slideLayout1346.xml" ContentType="application/vnd.openxmlformats-officedocument.presentationml.slideLayout+xml"/>
  <Override PartName="/ppt/theme/theme122.xml" ContentType="application/vnd.openxmlformats-officedocument.theme+xml"/>
  <Override PartName="/ppt/slideLayouts/slideLayout1347.xml" ContentType="application/vnd.openxmlformats-officedocument.presentationml.slideLayout+xml"/>
  <Override PartName="/ppt/slideLayouts/slideLayout1348.xml" ContentType="application/vnd.openxmlformats-officedocument.presentationml.slideLayout+xml"/>
  <Override PartName="/ppt/slideLayouts/slideLayout1349.xml" ContentType="application/vnd.openxmlformats-officedocument.presentationml.slideLayout+xml"/>
  <Override PartName="/ppt/slideLayouts/slideLayout1350.xml" ContentType="application/vnd.openxmlformats-officedocument.presentationml.slideLayout+xml"/>
  <Override PartName="/ppt/slideLayouts/slideLayout1351.xml" ContentType="application/vnd.openxmlformats-officedocument.presentationml.slideLayout+xml"/>
  <Override PartName="/ppt/slideLayouts/slideLayout1352.xml" ContentType="application/vnd.openxmlformats-officedocument.presentationml.slideLayout+xml"/>
  <Override PartName="/ppt/slideLayouts/slideLayout1353.xml" ContentType="application/vnd.openxmlformats-officedocument.presentationml.slideLayout+xml"/>
  <Override PartName="/ppt/slideLayouts/slideLayout1354.xml" ContentType="application/vnd.openxmlformats-officedocument.presentationml.slideLayout+xml"/>
  <Override PartName="/ppt/slideLayouts/slideLayout1355.xml" ContentType="application/vnd.openxmlformats-officedocument.presentationml.slideLayout+xml"/>
  <Override PartName="/ppt/slideLayouts/slideLayout1356.xml" ContentType="application/vnd.openxmlformats-officedocument.presentationml.slideLayout+xml"/>
  <Override PartName="/ppt/slideLayouts/slideLayout1357.xml" ContentType="application/vnd.openxmlformats-officedocument.presentationml.slideLayout+xml"/>
  <Override PartName="/ppt/theme/theme123.xml" ContentType="application/vnd.openxmlformats-officedocument.theme+xml"/>
  <Override PartName="/ppt/slideLayouts/slideLayout1358.xml" ContentType="application/vnd.openxmlformats-officedocument.presentationml.slideLayout+xml"/>
  <Override PartName="/ppt/slideLayouts/slideLayout1359.xml" ContentType="application/vnd.openxmlformats-officedocument.presentationml.slideLayout+xml"/>
  <Override PartName="/ppt/slideLayouts/slideLayout1360.xml" ContentType="application/vnd.openxmlformats-officedocument.presentationml.slideLayout+xml"/>
  <Override PartName="/ppt/slideLayouts/slideLayout1361.xml" ContentType="application/vnd.openxmlformats-officedocument.presentationml.slideLayout+xml"/>
  <Override PartName="/ppt/slideLayouts/slideLayout1362.xml" ContentType="application/vnd.openxmlformats-officedocument.presentationml.slideLayout+xml"/>
  <Override PartName="/ppt/slideLayouts/slideLayout1363.xml" ContentType="application/vnd.openxmlformats-officedocument.presentationml.slideLayout+xml"/>
  <Override PartName="/ppt/slideLayouts/slideLayout1364.xml" ContentType="application/vnd.openxmlformats-officedocument.presentationml.slideLayout+xml"/>
  <Override PartName="/ppt/slideLayouts/slideLayout1365.xml" ContentType="application/vnd.openxmlformats-officedocument.presentationml.slideLayout+xml"/>
  <Override PartName="/ppt/slideLayouts/slideLayout1366.xml" ContentType="application/vnd.openxmlformats-officedocument.presentationml.slideLayout+xml"/>
  <Override PartName="/ppt/slideLayouts/slideLayout1367.xml" ContentType="application/vnd.openxmlformats-officedocument.presentationml.slideLayout+xml"/>
  <Override PartName="/ppt/slideLayouts/slideLayout1368.xml" ContentType="application/vnd.openxmlformats-officedocument.presentationml.slideLayout+xml"/>
  <Override PartName="/ppt/theme/theme124.xml" ContentType="application/vnd.openxmlformats-officedocument.theme+xml"/>
  <Override PartName="/ppt/slideLayouts/slideLayout1369.xml" ContentType="application/vnd.openxmlformats-officedocument.presentationml.slideLayout+xml"/>
  <Override PartName="/ppt/slideLayouts/slideLayout1370.xml" ContentType="application/vnd.openxmlformats-officedocument.presentationml.slideLayout+xml"/>
  <Override PartName="/ppt/slideLayouts/slideLayout1371.xml" ContentType="application/vnd.openxmlformats-officedocument.presentationml.slideLayout+xml"/>
  <Override PartName="/ppt/slideLayouts/slideLayout1372.xml" ContentType="application/vnd.openxmlformats-officedocument.presentationml.slideLayout+xml"/>
  <Override PartName="/ppt/slideLayouts/slideLayout1373.xml" ContentType="application/vnd.openxmlformats-officedocument.presentationml.slideLayout+xml"/>
  <Override PartName="/ppt/slideLayouts/slideLayout1374.xml" ContentType="application/vnd.openxmlformats-officedocument.presentationml.slideLayout+xml"/>
  <Override PartName="/ppt/slideLayouts/slideLayout1375.xml" ContentType="application/vnd.openxmlformats-officedocument.presentationml.slideLayout+xml"/>
  <Override PartName="/ppt/slideLayouts/slideLayout1376.xml" ContentType="application/vnd.openxmlformats-officedocument.presentationml.slideLayout+xml"/>
  <Override PartName="/ppt/slideLayouts/slideLayout1377.xml" ContentType="application/vnd.openxmlformats-officedocument.presentationml.slideLayout+xml"/>
  <Override PartName="/ppt/slideLayouts/slideLayout1378.xml" ContentType="application/vnd.openxmlformats-officedocument.presentationml.slideLayout+xml"/>
  <Override PartName="/ppt/slideLayouts/slideLayout1379.xml" ContentType="application/vnd.openxmlformats-officedocument.presentationml.slideLayout+xml"/>
  <Override PartName="/ppt/theme/theme125.xml" ContentType="application/vnd.openxmlformats-officedocument.theme+xml"/>
  <Override PartName="/ppt/slideLayouts/slideLayout1380.xml" ContentType="application/vnd.openxmlformats-officedocument.presentationml.slideLayout+xml"/>
  <Override PartName="/ppt/slideLayouts/slideLayout1381.xml" ContentType="application/vnd.openxmlformats-officedocument.presentationml.slideLayout+xml"/>
  <Override PartName="/ppt/slideLayouts/slideLayout1382.xml" ContentType="application/vnd.openxmlformats-officedocument.presentationml.slideLayout+xml"/>
  <Override PartName="/ppt/slideLayouts/slideLayout1383.xml" ContentType="application/vnd.openxmlformats-officedocument.presentationml.slideLayout+xml"/>
  <Override PartName="/ppt/slideLayouts/slideLayout1384.xml" ContentType="application/vnd.openxmlformats-officedocument.presentationml.slideLayout+xml"/>
  <Override PartName="/ppt/slideLayouts/slideLayout1385.xml" ContentType="application/vnd.openxmlformats-officedocument.presentationml.slideLayout+xml"/>
  <Override PartName="/ppt/slideLayouts/slideLayout1386.xml" ContentType="application/vnd.openxmlformats-officedocument.presentationml.slideLayout+xml"/>
  <Override PartName="/ppt/slideLayouts/slideLayout1387.xml" ContentType="application/vnd.openxmlformats-officedocument.presentationml.slideLayout+xml"/>
  <Override PartName="/ppt/slideLayouts/slideLayout1388.xml" ContentType="application/vnd.openxmlformats-officedocument.presentationml.slideLayout+xml"/>
  <Override PartName="/ppt/slideLayouts/slideLayout1389.xml" ContentType="application/vnd.openxmlformats-officedocument.presentationml.slideLayout+xml"/>
  <Override PartName="/ppt/slideLayouts/slideLayout1390.xml" ContentType="application/vnd.openxmlformats-officedocument.presentationml.slideLayout+xml"/>
  <Override PartName="/ppt/theme/theme126.xml" ContentType="application/vnd.openxmlformats-officedocument.theme+xml"/>
  <Override PartName="/ppt/theme/theme127.xml" ContentType="application/vnd.openxmlformats-officedocument.theme+xml"/>
  <Override PartName="/ppt/theme/theme12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xml" ContentType="application/vnd.openxmlformats-officedocument.drawingml.chart+xml"/>
  <Override PartName="/ppt/theme/themeOverride1.xml" ContentType="application/vnd.openxmlformats-officedocument.themeOverr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theme/themeOverride2.xml" ContentType="application/vnd.openxmlformats-officedocument.themeOverride+xml"/>
  <Override PartName="/ppt/charts/chart4.xml" ContentType="application/vnd.openxmlformats-officedocument.drawingml.chart+xml"/>
  <Override PartName="/ppt/theme/themeOverride3.xml" ContentType="application/vnd.openxmlformats-officedocument.themeOverride+xml"/>
  <Override PartName="/ppt/notesSlides/notesSlide23.xml" ContentType="application/vnd.openxmlformats-officedocument.presentationml.notesSlide+xml"/>
  <Override PartName="/ppt/charts/chart5.xml" ContentType="application/vnd.openxmlformats-officedocument.drawingml.chart+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charts/chart6.xml" ContentType="application/vnd.openxmlformats-officedocument.drawingml.chart+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7.xml" ContentType="application/vnd.openxmlformats-officedocument.drawingml.chart+xml"/>
  <Override PartName="/ppt/charts/chart8.xml" ContentType="application/vnd.openxmlformats-officedocument.drawingml.chart+xml"/>
  <Override PartName="/ppt/notesSlides/notesSlide32.xml" ContentType="application/vnd.openxmlformats-officedocument.presentationml.notesSlide+xml"/>
  <Override PartName="/ppt/charts/chart9.xml" ContentType="application/vnd.openxmlformats-officedocument.drawingml.chart+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charts/chart10.xml" ContentType="application/vnd.openxmlformats-officedocument.drawingml.chart+xml"/>
  <Override PartName="/ppt/charts/chart11.xml" ContentType="application/vnd.openxmlformats-officedocument.drawingml.chart+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37.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charts/chart17.xml" ContentType="application/vnd.openxmlformats-officedocument.drawingml.chart+xml"/>
  <Override PartName="/ppt/theme/themeOverride4.xml" ContentType="application/vnd.openxmlformats-officedocument.themeOverride+xml"/>
  <Override PartName="/ppt/notesSlides/notesSlide47.xml" ContentType="application/vnd.openxmlformats-officedocument.presentationml.notesSlide+xml"/>
  <Override PartName="/ppt/charts/chart18.xml" ContentType="application/vnd.openxmlformats-officedocument.drawingml.chart+xml"/>
  <Override PartName="/ppt/theme/themeOverride5.xml" ContentType="application/vnd.openxmlformats-officedocument.themeOverride+xml"/>
  <Override PartName="/ppt/charts/chart19.xml" ContentType="application/vnd.openxmlformats-officedocument.drawingml.chart+xml"/>
  <Override PartName="/ppt/theme/themeOverride6.xml" ContentType="application/vnd.openxmlformats-officedocument.themeOverride+xml"/>
  <Override PartName="/ppt/charts/chart20.xml" ContentType="application/vnd.openxmlformats-officedocument.drawingml.chart+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charts/chart21.xml" ContentType="application/vnd.openxmlformats-officedocument.drawingml.chart+xml"/>
  <Override PartName="/ppt/charts/chart22.xml" ContentType="application/vnd.openxmlformats-officedocument.drawingml.chart+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tags/tag1.xml" ContentType="application/vnd.openxmlformats-officedocument.presentationml.tags+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tags/tag2.xml" ContentType="application/vnd.openxmlformats-officedocument.presentationml.tags+xml"/>
  <Override PartName="/ppt/notesSlides/notesSlide64.xml" ContentType="application/vnd.openxmlformats-officedocument.presentationml.notesSlide+xml"/>
  <Override PartName="/ppt/tags/tag3.xml" ContentType="application/vnd.openxmlformats-officedocument.presentationml.tags+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ags/tag4.xml" ContentType="application/vnd.openxmlformats-officedocument.presentationml.tags+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charts/chart26.xml" ContentType="application/vnd.openxmlformats-officedocument.drawingml.chart+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charts/chart27.xml" ContentType="application/vnd.openxmlformats-officedocument.drawingml.chart+xml"/>
  <Override PartName="/ppt/charts/chart28.xml" ContentType="application/vnd.openxmlformats-officedocument.drawingml.chart+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embeddings/oleObject1.bin" ContentType="application/vnd.openxmlformats-officedocument.oleObject"/>
  <Override PartName="/ppt/embeddings/oleObject2.bin" ContentType="application/vnd.openxmlformats-officedocument.oleObject"/>
  <Override PartName="/ppt/tags/tag5.xml" ContentType="application/vnd.openxmlformats-officedocument.presentationml.tags+xml"/>
  <Override PartName="/ppt/notesSlides/notesSlide79.xml" ContentType="application/vnd.openxmlformats-officedocument.presentationml.notesSlide+xml"/>
  <Override PartName="/ppt/tags/tag6.xml" ContentType="application/vnd.openxmlformats-officedocument.presentationml.tags+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embeddings/oleObject3.bin" ContentType="application/vnd.openxmlformats-officedocument.oleObject"/>
  <Override PartName="/ppt/tags/tag7.xml" ContentType="application/vnd.openxmlformats-officedocument.presentationml.tags+xml"/>
  <Override PartName="/ppt/notesSlides/notesSlide83.xml" ContentType="application/vnd.openxmlformats-officedocument.presentationml.notesSlide+xml"/>
  <Override PartName="/ppt/charts/chart29.xml" ContentType="application/vnd.openxmlformats-officedocument.drawingml.chart+xml"/>
  <Override PartName="/ppt/theme/themeOverride7.xml" ContentType="application/vnd.openxmlformats-officedocument.themeOverride+xml"/>
  <Override PartName="/ppt/embeddings/oleObject4.bin" ContentType="application/vnd.openxmlformats-officedocument.oleObject"/>
  <Override PartName="/ppt/embeddings/oleObject5.bin" ContentType="application/vnd.openxmlformats-officedocument.oleObject"/>
  <Override PartName="/ppt/notesSlides/notesSlide84.xml" ContentType="application/vnd.openxmlformats-officedocument.presentationml.notesSlide+xml"/>
  <Override PartName="/ppt/tags/tag8.xml" ContentType="application/vnd.openxmlformats-officedocument.presentationml.tags+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embeddings/oleObject6.bin" ContentType="application/vnd.openxmlformats-officedocument.oleObject"/>
  <Override PartName="/ppt/tags/tag9.xml" ContentType="application/vnd.openxmlformats-officedocument.presentationml.tags+xml"/>
  <Override PartName="/ppt/notesSlides/notesSlide87.xml" ContentType="application/vnd.openxmlformats-officedocument.presentationml.notesSlide+xml"/>
  <Override PartName="/ppt/tags/tag10.xml" ContentType="application/vnd.openxmlformats-officedocument.presentationml.tags+xml"/>
  <Override PartName="/ppt/notesSlides/notesSlide88.xml" ContentType="application/vnd.openxmlformats-officedocument.presentationml.notesSlide+xml"/>
  <Override PartName="/ppt/embeddings/oleObject7.bin" ContentType="application/vnd.openxmlformats-officedocument.oleObject"/>
  <Override PartName="/ppt/embeddings/oleObject8.bin" ContentType="application/vnd.openxmlformats-officedocument.oleObject"/>
  <Override PartName="/ppt/embeddings/oleObject9.bin" ContentType="application/vnd.openxmlformats-officedocument.oleObject"/>
  <Override PartName="/ppt/embeddings/oleObject10.bin" ContentType="application/vnd.openxmlformats-officedocument.oleObject"/>
  <Override PartName="/ppt/embeddings/oleObject11.bin" ContentType="application/vnd.openxmlformats-officedocument.oleObject"/>
  <Override PartName="/ppt/embeddings/oleObject12.bin" ContentType="application/vnd.openxmlformats-officedocument.oleObject"/>
  <Override PartName="/ppt/notesSlides/notesSlide89.xml" ContentType="application/vnd.openxmlformats-officedocument.presentationml.notesSlide+xml"/>
  <Override PartName="/ppt/tags/tag11.xml" ContentType="application/vnd.openxmlformats-officedocument.presentationml.tags+xml"/>
  <Override PartName="/ppt/notesSlides/notesSlide90.xml" ContentType="application/vnd.openxmlformats-officedocument.presentationml.notesSlide+xml"/>
  <Override PartName="/ppt/embeddings/oleObject13.bin" ContentType="application/vnd.openxmlformats-officedocument.oleObject"/>
  <Override PartName="/ppt/embeddings/oleObject14.bin" ContentType="application/vnd.openxmlformats-officedocument.oleObject"/>
  <Override PartName="/ppt/tags/tag12.xml" ContentType="application/vnd.openxmlformats-officedocument.presentationml.tags+xml"/>
  <Override PartName="/ppt/notesSlides/notesSlide91.xml" ContentType="application/vnd.openxmlformats-officedocument.presentationml.notesSlide+xml"/>
  <Override PartName="/ppt/embeddings/oleObject15.bin" ContentType="application/vnd.openxmlformats-officedocument.oleObject"/>
  <Override PartName="/ppt/embeddings/oleObject16.bin" ContentType="application/vnd.openxmlformats-officedocument.oleObject"/>
  <Override PartName="/ppt/tags/tag13.xml" ContentType="application/vnd.openxmlformats-officedocument.presentationml.tags+xml"/>
  <Override PartName="/ppt/notesSlides/notesSlide92.xml" ContentType="application/vnd.openxmlformats-officedocument.presentationml.notesSlide+xml"/>
  <Override PartName="/ppt/embeddings/oleObject17.bin" ContentType="application/vnd.openxmlformats-officedocument.oleObject"/>
  <Override PartName="/ppt/tags/tag14.xml" ContentType="application/vnd.openxmlformats-officedocument.presentationml.tags+xml"/>
  <Override PartName="/ppt/notesSlides/notesSlide93.xml" ContentType="application/vnd.openxmlformats-officedocument.presentationml.notesSlide+xml"/>
  <Override PartName="/ppt/tags/tag15.xml" ContentType="application/vnd.openxmlformats-officedocument.presentationml.tags+xml"/>
  <Override PartName="/ppt/notesSlides/notesSlide94.xml" ContentType="application/vnd.openxmlformats-officedocument.presentationml.notesSlide+xml"/>
  <Override PartName="/ppt/embeddings/oleObject18.bin" ContentType="application/vnd.openxmlformats-officedocument.oleObject"/>
  <Override PartName="/ppt/notesSlides/notesSlide95.xml" ContentType="application/vnd.openxmlformats-officedocument.presentationml.notesSlide+xml"/>
  <Override PartName="/ppt/tags/tag16.xml" ContentType="application/vnd.openxmlformats-officedocument.presentationml.tags+xml"/>
  <Override PartName="/ppt/notesSlides/notesSlide96.xml" ContentType="application/vnd.openxmlformats-officedocument.presentationml.notesSlide+xml"/>
  <Override PartName="/ppt/embeddings/oleObject19.bin" ContentType="application/vnd.openxmlformats-officedocument.oleObject"/>
  <Override PartName="/ppt/embeddings/oleObject20.bin" ContentType="application/vnd.openxmlformats-officedocument.oleObject"/>
  <Override PartName="/ppt/notesSlides/notesSlide97.xml" ContentType="application/vnd.openxmlformats-officedocument.presentationml.notesSlide+xml"/>
  <Override PartName="/ppt/tags/tag17.xml" ContentType="application/vnd.openxmlformats-officedocument.presentationml.tags+xml"/>
  <Override PartName="/ppt/notesSlides/notesSlide98.xml" ContentType="application/vnd.openxmlformats-officedocument.presentationml.notesSlide+xml"/>
  <Override PartName="/ppt/embeddings/oleObject21.bin" ContentType="application/vnd.openxmlformats-officedocument.oleObject"/>
  <Override PartName="/ppt/tags/tag18.xml" ContentType="application/vnd.openxmlformats-officedocument.presentationml.tags+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tags/tag19.xml" ContentType="application/vnd.openxmlformats-officedocument.presentationml.tags+xml"/>
  <Override PartName="/ppt/notesSlides/notesSlide101.xml" ContentType="application/vnd.openxmlformats-officedocument.presentationml.notesSlide+xml"/>
  <Override PartName="/ppt/charts/chart30.xml" ContentType="application/vnd.openxmlformats-officedocument.drawingml.chart+xml"/>
  <Override PartName="/ppt/theme/themeOverride8.xml" ContentType="application/vnd.openxmlformats-officedocument.themeOverride+xml"/>
  <Override PartName="/ppt/tags/tag20.xml" ContentType="application/vnd.openxmlformats-officedocument.presentationml.tags+xml"/>
  <Override PartName="/ppt/notesSlides/notesSlide102.xml" ContentType="application/vnd.openxmlformats-officedocument.presentationml.notesSlide+xml"/>
  <Override PartName="/ppt/charts/chart31.xml" ContentType="application/vnd.openxmlformats-officedocument.drawingml.chart+xml"/>
  <Override PartName="/ppt/theme/themeOverride9.xml" ContentType="application/vnd.openxmlformats-officedocument.themeOverride+xml"/>
  <Override PartName="/ppt/charts/chart32.xml" ContentType="application/vnd.openxmlformats-officedocument.drawingml.chart+xml"/>
  <Override PartName="/ppt/theme/themeOverride10.xml" ContentType="application/vnd.openxmlformats-officedocument.themeOverride+xml"/>
  <Override PartName="/ppt/charts/chart33.xml" ContentType="application/vnd.openxmlformats-officedocument.drawingml.chart+xml"/>
  <Override PartName="/ppt/theme/themeOverride11.xml" ContentType="application/vnd.openxmlformats-officedocument.themeOverride+xml"/>
  <Override PartName="/ppt/charts/chart34.xml" ContentType="application/vnd.openxmlformats-officedocument.drawingml.chart+xml"/>
  <Override PartName="/ppt/theme/themeOverride12.xml" ContentType="application/vnd.openxmlformats-officedocument.themeOverride+xml"/>
  <Override PartName="/ppt/charts/chart35.xml" ContentType="application/vnd.openxmlformats-officedocument.drawingml.chart+xml"/>
  <Override PartName="/ppt/theme/themeOverride13.xml" ContentType="application/vnd.openxmlformats-officedocument.themeOverride+xml"/>
  <Override PartName="/ppt/charts/chart36.xml" ContentType="application/vnd.openxmlformats-officedocument.drawingml.chart+xml"/>
  <Override PartName="/ppt/theme/themeOverride14.xml" ContentType="application/vnd.openxmlformats-officedocument.themeOverride+xml"/>
  <Override PartName="/ppt/notesSlides/notesSlide103.xml" ContentType="application/vnd.openxmlformats-officedocument.presentationml.notesSlide+xml"/>
  <Override PartName="/ppt/tags/tag21.xml" ContentType="application/vnd.openxmlformats-officedocument.presentationml.tags+xml"/>
  <Override PartName="/ppt/notesSlides/notesSlide104.xml" ContentType="application/vnd.openxmlformats-officedocument.presentationml.notesSlide+xml"/>
  <Override PartName="/ppt/tags/tag22.xml" ContentType="application/vnd.openxmlformats-officedocument.presentationml.tags+xml"/>
  <Override PartName="/ppt/notesSlides/notesSlide105.xml" ContentType="application/vnd.openxmlformats-officedocument.presentationml.notesSlide+xml"/>
  <Override PartName="/ppt/tags/tag23.xml" ContentType="application/vnd.openxmlformats-officedocument.presentationml.tags+xml"/>
  <Override PartName="/ppt/notesSlides/notesSlide106.xml" ContentType="application/vnd.openxmlformats-officedocument.presentationml.notesSlide+xml"/>
  <Override PartName="/ppt/tags/tag24.xml" ContentType="application/vnd.openxmlformats-officedocument.presentationml.tags+xml"/>
  <Override PartName="/ppt/notesSlides/notesSlide107.xml" ContentType="application/vnd.openxmlformats-officedocument.presentationml.notesSlide+xml"/>
  <Override PartName="/ppt/charts/chart37.xml" ContentType="application/vnd.openxmlformats-officedocument.drawingml.chart+xml"/>
  <Override PartName="/ppt/theme/themeOverride15.xml" ContentType="application/vnd.openxmlformats-officedocument.themeOverride+xml"/>
  <Override PartName="/ppt/tags/tag25.xml" ContentType="application/vnd.openxmlformats-officedocument.presentationml.tags+xml"/>
  <Override PartName="/ppt/tags/tag26.xml" ContentType="application/vnd.openxmlformats-officedocument.presentationml.tags+xml"/>
  <Override PartName="/ppt/charts/chart38.xml" ContentType="application/vnd.openxmlformats-officedocument.drawingml.chart+xml"/>
  <Override PartName="/ppt/theme/themeOverride16.xml" ContentType="application/vnd.openxmlformats-officedocument.themeOverride+xml"/>
  <Override PartName="/ppt/tags/tag27.xml" ContentType="application/vnd.openxmlformats-officedocument.presentationml.tags+xml"/>
  <Override PartName="/ppt/notesSlides/notesSlide108.xml" ContentType="application/vnd.openxmlformats-officedocument.presentationml.notesSlide+xml"/>
  <Override PartName="/ppt/tags/tag28.xml" ContentType="application/vnd.openxmlformats-officedocument.presentationml.tags+xml"/>
  <Override PartName="/ppt/notesSlides/notesSlide109.xml" ContentType="application/vnd.openxmlformats-officedocument.presentationml.notesSlide+xml"/>
  <Override PartName="/ppt/tags/tag29.xml" ContentType="application/vnd.openxmlformats-officedocument.presentationml.tags+xml"/>
  <Override PartName="/ppt/notesSlides/notesSlide110.xml" ContentType="application/vnd.openxmlformats-officedocument.presentationml.notesSlide+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theme/themeOverride17.xml" ContentType="application/vnd.openxmlformats-officedocument.themeOverride+xml"/>
  <Override PartName="/ppt/charts/chart42.xml" ContentType="application/vnd.openxmlformats-officedocument.drawingml.chart+xml"/>
  <Override PartName="/ppt/theme/themeOverride18.xml" ContentType="application/vnd.openxmlformats-officedocument.themeOverride+xml"/>
  <Override PartName="/ppt/charts/chart43.xml" ContentType="application/vnd.openxmlformats-officedocument.drawingml.chart+xml"/>
  <Override PartName="/ppt/theme/themeOverride19.xml" ContentType="application/vnd.openxmlformats-officedocument.themeOverride+xml"/>
  <Override PartName="/ppt/charts/chart44.xml" ContentType="application/vnd.openxmlformats-officedocument.drawingml.chart+xml"/>
  <Override PartName="/ppt/theme/themeOverride20.xml" ContentType="application/vnd.openxmlformats-officedocument.themeOverride+xml"/>
  <Override PartName="/ppt/notesSlides/notesSlide11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4" r:id="rId2"/>
    <p:sldMasterId id="2147483799" r:id="rId3"/>
    <p:sldMasterId id="2147483812" r:id="rId4"/>
    <p:sldMasterId id="2147483824" r:id="rId5"/>
    <p:sldMasterId id="2147483836" r:id="rId6"/>
    <p:sldMasterId id="2147483848" r:id="rId7"/>
    <p:sldMasterId id="2147483860" r:id="rId8"/>
    <p:sldMasterId id="2147483872" r:id="rId9"/>
    <p:sldMasterId id="2147483909" r:id="rId10"/>
    <p:sldMasterId id="2147483924" r:id="rId11"/>
    <p:sldMasterId id="2147483936" r:id="rId12"/>
    <p:sldMasterId id="2147483948" r:id="rId13"/>
    <p:sldMasterId id="2147483977" r:id="rId14"/>
    <p:sldMasterId id="2147484002" r:id="rId15"/>
    <p:sldMasterId id="2147484062" r:id="rId16"/>
    <p:sldMasterId id="2147484074" r:id="rId17"/>
    <p:sldMasterId id="2147484087" r:id="rId18"/>
    <p:sldMasterId id="2147484099" r:id="rId19"/>
    <p:sldMasterId id="2147484111" r:id="rId20"/>
    <p:sldMasterId id="2147484195" r:id="rId21"/>
    <p:sldMasterId id="2147484245" r:id="rId22"/>
    <p:sldMasterId id="2147484281" r:id="rId23"/>
    <p:sldMasterId id="2147484306" r:id="rId24"/>
    <p:sldMasterId id="2147484354" r:id="rId25"/>
    <p:sldMasterId id="2147484366" r:id="rId26"/>
    <p:sldMasterId id="2147484378" r:id="rId27"/>
    <p:sldMasterId id="2147484402" r:id="rId28"/>
    <p:sldMasterId id="2147484414" r:id="rId29"/>
    <p:sldMasterId id="2147484426" r:id="rId30"/>
    <p:sldMasterId id="2147484438" r:id="rId31"/>
    <p:sldMasterId id="2147484450" r:id="rId32"/>
    <p:sldMasterId id="2147484462" r:id="rId33"/>
    <p:sldMasterId id="2147484474" r:id="rId34"/>
    <p:sldMasterId id="2147484510" r:id="rId35"/>
    <p:sldMasterId id="2147484522" r:id="rId36"/>
    <p:sldMasterId id="2147484534" r:id="rId37"/>
    <p:sldMasterId id="2147484547" r:id="rId38"/>
    <p:sldMasterId id="2147484559" r:id="rId39"/>
    <p:sldMasterId id="2147484571" r:id="rId40"/>
    <p:sldMasterId id="2147484620" r:id="rId41"/>
    <p:sldMasterId id="2147484656" r:id="rId42"/>
    <p:sldMasterId id="2147484668" r:id="rId43"/>
    <p:sldMasterId id="2147484680" r:id="rId44"/>
    <p:sldMasterId id="2147484692" r:id="rId45"/>
    <p:sldMasterId id="2147484704" r:id="rId46"/>
    <p:sldMasterId id="2147484741" r:id="rId47"/>
    <p:sldMasterId id="2147484765" r:id="rId48"/>
    <p:sldMasterId id="2147484777" r:id="rId49"/>
    <p:sldMasterId id="2147484789" r:id="rId50"/>
    <p:sldMasterId id="2147484801" r:id="rId51"/>
    <p:sldMasterId id="2147484813" r:id="rId52"/>
    <p:sldMasterId id="2147484825" r:id="rId53"/>
    <p:sldMasterId id="2147484837" r:id="rId54"/>
    <p:sldMasterId id="2147484849" r:id="rId55"/>
    <p:sldMasterId id="2147484861" r:id="rId56"/>
    <p:sldMasterId id="2147484873" r:id="rId57"/>
    <p:sldMasterId id="2147484885" r:id="rId58"/>
    <p:sldMasterId id="2147484897" r:id="rId59"/>
    <p:sldMasterId id="2147484909" r:id="rId60"/>
    <p:sldMasterId id="2147484921" r:id="rId61"/>
    <p:sldMasterId id="2147484933" r:id="rId62"/>
    <p:sldMasterId id="2147484945" r:id="rId63"/>
    <p:sldMasterId id="2147484957" r:id="rId64"/>
    <p:sldMasterId id="2147484969" r:id="rId65"/>
    <p:sldMasterId id="2147484996" r:id="rId66"/>
    <p:sldMasterId id="2147485008" r:id="rId67"/>
    <p:sldMasterId id="2147485033" r:id="rId68"/>
    <p:sldMasterId id="2147485045" r:id="rId69"/>
    <p:sldMasterId id="2147485069" r:id="rId70"/>
    <p:sldMasterId id="2147485107" r:id="rId71"/>
    <p:sldMasterId id="2147485119" r:id="rId72"/>
    <p:sldMasterId id="2147485131" r:id="rId73"/>
    <p:sldMasterId id="2147485143" r:id="rId74"/>
    <p:sldMasterId id="2147485155" r:id="rId75"/>
    <p:sldMasterId id="2147485167" r:id="rId76"/>
    <p:sldMasterId id="2147485179" r:id="rId77"/>
    <p:sldMasterId id="2147485191" r:id="rId78"/>
    <p:sldMasterId id="2147485203" r:id="rId79"/>
    <p:sldMasterId id="2147485215" r:id="rId80"/>
    <p:sldMasterId id="2147485227" r:id="rId81"/>
    <p:sldMasterId id="2147485239" r:id="rId82"/>
    <p:sldMasterId id="2147485251" r:id="rId83"/>
    <p:sldMasterId id="2147485263" r:id="rId84"/>
    <p:sldMasterId id="2147485275" r:id="rId85"/>
    <p:sldMasterId id="2147485287" r:id="rId86"/>
    <p:sldMasterId id="2147485323" r:id="rId87"/>
    <p:sldMasterId id="2147485335" r:id="rId88"/>
    <p:sldMasterId id="2147485347" r:id="rId89"/>
    <p:sldMasterId id="2147485359" r:id="rId90"/>
    <p:sldMasterId id="2147485398" r:id="rId91"/>
    <p:sldMasterId id="2147485410" r:id="rId92"/>
    <p:sldMasterId id="2147485436" r:id="rId93"/>
    <p:sldMasterId id="2147485460" r:id="rId94"/>
    <p:sldMasterId id="2147485484" r:id="rId95"/>
    <p:sldMasterId id="2147485496" r:id="rId96"/>
    <p:sldMasterId id="2147485520" r:id="rId97"/>
    <p:sldMasterId id="2147485532" r:id="rId98"/>
    <p:sldMasterId id="2147485580" r:id="rId99"/>
    <p:sldMasterId id="2147485616" r:id="rId100"/>
    <p:sldMasterId id="2147485628" r:id="rId101"/>
    <p:sldMasterId id="2147485640" r:id="rId102"/>
    <p:sldMasterId id="2147485652" r:id="rId103"/>
    <p:sldMasterId id="2147485665" r:id="rId104"/>
    <p:sldMasterId id="2147485678" r:id="rId105"/>
    <p:sldMasterId id="2147485690" r:id="rId106"/>
    <p:sldMasterId id="2147485714" r:id="rId107"/>
    <p:sldMasterId id="2147485727" r:id="rId108"/>
    <p:sldMasterId id="2147485739" r:id="rId109"/>
    <p:sldMasterId id="2147485751" r:id="rId110"/>
    <p:sldMasterId id="2147485763" r:id="rId111"/>
    <p:sldMasterId id="2147485787" r:id="rId112"/>
    <p:sldMasterId id="2147485799" r:id="rId113"/>
    <p:sldMasterId id="2147485811" r:id="rId114"/>
    <p:sldMasterId id="2147485824" r:id="rId115"/>
    <p:sldMasterId id="2147485838" r:id="rId116"/>
    <p:sldMasterId id="2147485850" r:id="rId117"/>
    <p:sldMasterId id="2147485862" r:id="rId118"/>
    <p:sldMasterId id="2147485874" r:id="rId119"/>
    <p:sldMasterId id="2147485886" r:id="rId120"/>
    <p:sldMasterId id="2147485898" r:id="rId121"/>
    <p:sldMasterId id="2147485922" r:id="rId122"/>
    <p:sldMasterId id="2147485934" r:id="rId123"/>
    <p:sldMasterId id="2147485958" r:id="rId124"/>
    <p:sldMasterId id="2147485970" r:id="rId125"/>
    <p:sldMasterId id="2147485982" r:id="rId126"/>
  </p:sldMasterIdLst>
  <p:notesMasterIdLst>
    <p:notesMasterId r:id="rId428"/>
  </p:notesMasterIdLst>
  <p:handoutMasterIdLst>
    <p:handoutMasterId r:id="rId429"/>
  </p:handoutMasterIdLst>
  <p:sldIdLst>
    <p:sldId id="2408" r:id="rId127"/>
    <p:sldId id="2067" r:id="rId128"/>
    <p:sldId id="2013" r:id="rId129"/>
    <p:sldId id="2066" r:id="rId130"/>
    <p:sldId id="2012" r:id="rId131"/>
    <p:sldId id="2008" r:id="rId132"/>
    <p:sldId id="2011" r:id="rId133"/>
    <p:sldId id="2010" r:id="rId134"/>
    <p:sldId id="2476" r:id="rId135"/>
    <p:sldId id="2477" r:id="rId136"/>
    <p:sldId id="1987" r:id="rId137"/>
    <p:sldId id="1988" r:id="rId138"/>
    <p:sldId id="2453" r:id="rId139"/>
    <p:sldId id="2454" r:id="rId140"/>
    <p:sldId id="2481" r:id="rId141"/>
    <p:sldId id="1496" r:id="rId142"/>
    <p:sldId id="1497" r:id="rId143"/>
    <p:sldId id="1498" r:id="rId144"/>
    <p:sldId id="1500" r:id="rId145"/>
    <p:sldId id="1501" r:id="rId146"/>
    <p:sldId id="1502" r:id="rId147"/>
    <p:sldId id="1505" r:id="rId148"/>
    <p:sldId id="1503" r:id="rId149"/>
    <p:sldId id="1504" r:id="rId150"/>
    <p:sldId id="1728" r:id="rId151"/>
    <p:sldId id="1506" r:id="rId152"/>
    <p:sldId id="1860" r:id="rId153"/>
    <p:sldId id="1862" r:id="rId154"/>
    <p:sldId id="1878" r:id="rId155"/>
    <p:sldId id="1879" r:id="rId156"/>
    <p:sldId id="1880" r:id="rId157"/>
    <p:sldId id="1881" r:id="rId158"/>
    <p:sldId id="1865" r:id="rId159"/>
    <p:sldId id="2152" r:id="rId160"/>
    <p:sldId id="2154" r:id="rId161"/>
    <p:sldId id="2155" r:id="rId162"/>
    <p:sldId id="2153" r:id="rId163"/>
    <p:sldId id="2207" r:id="rId164"/>
    <p:sldId id="2208" r:id="rId165"/>
    <p:sldId id="2211" r:id="rId166"/>
    <p:sldId id="2212" r:id="rId167"/>
    <p:sldId id="1507" r:id="rId168"/>
    <p:sldId id="1584" r:id="rId169"/>
    <p:sldId id="1851" r:id="rId170"/>
    <p:sldId id="1791" r:id="rId171"/>
    <p:sldId id="1511" r:id="rId172"/>
    <p:sldId id="1601" r:id="rId173"/>
    <p:sldId id="1585" r:id="rId174"/>
    <p:sldId id="2118" r:id="rId175"/>
    <p:sldId id="2119" r:id="rId176"/>
    <p:sldId id="2120" r:id="rId177"/>
    <p:sldId id="2385" r:id="rId178"/>
    <p:sldId id="2386" r:id="rId179"/>
    <p:sldId id="1889" r:id="rId180"/>
    <p:sldId id="1990" r:id="rId181"/>
    <p:sldId id="1727" r:id="rId182"/>
    <p:sldId id="1729" r:id="rId183"/>
    <p:sldId id="1715" r:id="rId184"/>
    <p:sldId id="2158" r:id="rId185"/>
    <p:sldId id="2159" r:id="rId186"/>
    <p:sldId id="1814" r:id="rId187"/>
    <p:sldId id="1815" r:id="rId188"/>
    <p:sldId id="1816" r:id="rId189"/>
    <p:sldId id="1855" r:id="rId190"/>
    <p:sldId id="1817" r:id="rId191"/>
    <p:sldId id="1818" r:id="rId192"/>
    <p:sldId id="2160" r:id="rId193"/>
    <p:sldId id="1856" r:id="rId194"/>
    <p:sldId id="2170" r:id="rId195"/>
    <p:sldId id="2485" r:id="rId196"/>
    <p:sldId id="2486" r:id="rId197"/>
    <p:sldId id="2487" r:id="rId198"/>
    <p:sldId id="2488" r:id="rId199"/>
    <p:sldId id="2489" r:id="rId200"/>
    <p:sldId id="2490" r:id="rId201"/>
    <p:sldId id="2491" r:id="rId202"/>
    <p:sldId id="2492" r:id="rId203"/>
    <p:sldId id="2493" r:id="rId204"/>
    <p:sldId id="2494" r:id="rId205"/>
    <p:sldId id="2495" r:id="rId206"/>
    <p:sldId id="2496" r:id="rId207"/>
    <p:sldId id="2497" r:id="rId208"/>
    <p:sldId id="1730" r:id="rId209"/>
    <p:sldId id="1541" r:id="rId210"/>
    <p:sldId id="1542" r:id="rId211"/>
    <p:sldId id="1543" r:id="rId212"/>
    <p:sldId id="1544" r:id="rId213"/>
    <p:sldId id="1545" r:id="rId214"/>
    <p:sldId id="1546" r:id="rId215"/>
    <p:sldId id="1548" r:id="rId216"/>
    <p:sldId id="1549" r:id="rId217"/>
    <p:sldId id="2483" r:id="rId218"/>
    <p:sldId id="2484" r:id="rId219"/>
    <p:sldId id="1554" r:id="rId220"/>
    <p:sldId id="1836" r:id="rId221"/>
    <p:sldId id="1837" r:id="rId222"/>
    <p:sldId id="1838" r:id="rId223"/>
    <p:sldId id="1557" r:id="rId224"/>
    <p:sldId id="1857" r:id="rId225"/>
    <p:sldId id="1589" r:id="rId226"/>
    <p:sldId id="1982" r:id="rId227"/>
    <p:sldId id="1759" r:id="rId228"/>
    <p:sldId id="1596" r:id="rId229"/>
    <p:sldId id="1597" r:id="rId230"/>
    <p:sldId id="2451" r:id="rId231"/>
    <p:sldId id="2452" r:id="rId232"/>
    <p:sldId id="1732" r:id="rId233"/>
    <p:sldId id="1840" r:id="rId234"/>
    <p:sldId id="1604" r:id="rId235"/>
    <p:sldId id="2482" r:id="rId236"/>
    <p:sldId id="2479" r:id="rId237"/>
    <p:sldId id="2455" r:id="rId238"/>
    <p:sldId id="2456" r:id="rId239"/>
    <p:sldId id="2457" r:id="rId240"/>
    <p:sldId id="2458" r:id="rId241"/>
    <p:sldId id="2459" r:id="rId242"/>
    <p:sldId id="2460" r:id="rId243"/>
    <p:sldId id="2461" r:id="rId244"/>
    <p:sldId id="2462" r:id="rId245"/>
    <p:sldId id="2463" r:id="rId246"/>
    <p:sldId id="2464" r:id="rId247"/>
    <p:sldId id="2465" r:id="rId248"/>
    <p:sldId id="2215" r:id="rId249"/>
    <p:sldId id="2221" r:id="rId250"/>
    <p:sldId id="2239" r:id="rId251"/>
    <p:sldId id="2240" r:id="rId252"/>
    <p:sldId id="2241" r:id="rId253"/>
    <p:sldId id="2242" r:id="rId254"/>
    <p:sldId id="2243" r:id="rId255"/>
    <p:sldId id="2244" r:id="rId256"/>
    <p:sldId id="2245" r:id="rId257"/>
    <p:sldId id="2246" r:id="rId258"/>
    <p:sldId id="2247" r:id="rId259"/>
    <p:sldId id="2248" r:id="rId260"/>
    <p:sldId id="2249" r:id="rId261"/>
    <p:sldId id="2250" r:id="rId262"/>
    <p:sldId id="2251" r:id="rId263"/>
    <p:sldId id="2252" r:id="rId264"/>
    <p:sldId id="2253" r:id="rId265"/>
    <p:sldId id="2254" r:id="rId266"/>
    <p:sldId id="2255" r:id="rId267"/>
    <p:sldId id="2256" r:id="rId268"/>
    <p:sldId id="2257" r:id="rId269"/>
    <p:sldId id="2258" r:id="rId270"/>
    <p:sldId id="2259" r:id="rId271"/>
    <p:sldId id="2260" r:id="rId272"/>
    <p:sldId id="2261" r:id="rId273"/>
    <p:sldId id="2262" r:id="rId274"/>
    <p:sldId id="2263" r:id="rId275"/>
    <p:sldId id="2264" r:id="rId276"/>
    <p:sldId id="2265" r:id="rId277"/>
    <p:sldId id="2266" r:id="rId278"/>
    <p:sldId id="2267" r:id="rId279"/>
    <p:sldId id="2268" r:id="rId280"/>
    <p:sldId id="2269" r:id="rId281"/>
    <p:sldId id="2270" r:id="rId282"/>
    <p:sldId id="2271" r:id="rId283"/>
    <p:sldId id="2272" r:id="rId284"/>
    <p:sldId id="2273" r:id="rId285"/>
    <p:sldId id="2274" r:id="rId286"/>
    <p:sldId id="2275" r:id="rId287"/>
    <p:sldId id="2276" r:id="rId288"/>
    <p:sldId id="2277" r:id="rId289"/>
    <p:sldId id="2278" r:id="rId290"/>
    <p:sldId id="2279" r:id="rId291"/>
    <p:sldId id="2280" r:id="rId292"/>
    <p:sldId id="2281" r:id="rId293"/>
    <p:sldId id="2282" r:id="rId294"/>
    <p:sldId id="2283" r:id="rId295"/>
    <p:sldId id="2284" r:id="rId296"/>
    <p:sldId id="2285" r:id="rId297"/>
    <p:sldId id="2286" r:id="rId298"/>
    <p:sldId id="2287" r:id="rId299"/>
    <p:sldId id="2288" r:id="rId300"/>
    <p:sldId id="2289" r:id="rId301"/>
    <p:sldId id="2290" r:id="rId302"/>
    <p:sldId id="2291" r:id="rId303"/>
    <p:sldId id="2292" r:id="rId304"/>
    <p:sldId id="2293" r:id="rId305"/>
    <p:sldId id="2294" r:id="rId306"/>
    <p:sldId id="2295" r:id="rId307"/>
    <p:sldId id="2296" r:id="rId308"/>
    <p:sldId id="2297" r:id="rId309"/>
    <p:sldId id="2298" r:id="rId310"/>
    <p:sldId id="2299" r:id="rId311"/>
    <p:sldId id="2300" r:id="rId312"/>
    <p:sldId id="2301" r:id="rId313"/>
    <p:sldId id="2302" r:id="rId314"/>
    <p:sldId id="2303" r:id="rId315"/>
    <p:sldId id="2304" r:id="rId316"/>
    <p:sldId id="2305" r:id="rId317"/>
    <p:sldId id="2306" r:id="rId318"/>
    <p:sldId id="2307" r:id="rId319"/>
    <p:sldId id="2308" r:id="rId320"/>
    <p:sldId id="2309" r:id="rId321"/>
    <p:sldId id="2310" r:id="rId322"/>
    <p:sldId id="2311" r:id="rId323"/>
    <p:sldId id="2312" r:id="rId324"/>
    <p:sldId id="2313" r:id="rId325"/>
    <p:sldId id="2314" r:id="rId326"/>
    <p:sldId id="2315" r:id="rId327"/>
    <p:sldId id="2316" r:id="rId328"/>
    <p:sldId id="2317" r:id="rId329"/>
    <p:sldId id="2318" r:id="rId330"/>
    <p:sldId id="2319" r:id="rId331"/>
    <p:sldId id="2320" r:id="rId332"/>
    <p:sldId id="2321" r:id="rId333"/>
    <p:sldId id="2322" r:id="rId334"/>
    <p:sldId id="2323" r:id="rId335"/>
    <p:sldId id="2324" r:id="rId336"/>
    <p:sldId id="2325" r:id="rId337"/>
    <p:sldId id="2326" r:id="rId338"/>
    <p:sldId id="2327" r:id="rId339"/>
    <p:sldId id="2328" r:id="rId340"/>
    <p:sldId id="2329" r:id="rId341"/>
    <p:sldId id="2330" r:id="rId342"/>
    <p:sldId id="2331" r:id="rId343"/>
    <p:sldId id="2332" r:id="rId344"/>
    <p:sldId id="2333" r:id="rId345"/>
    <p:sldId id="2334" r:id="rId346"/>
    <p:sldId id="2335" r:id="rId347"/>
    <p:sldId id="2336" r:id="rId348"/>
    <p:sldId id="2337" r:id="rId349"/>
    <p:sldId id="2338" r:id="rId350"/>
    <p:sldId id="2339" r:id="rId351"/>
    <p:sldId id="2340" r:id="rId352"/>
    <p:sldId id="2341" r:id="rId353"/>
    <p:sldId id="2342" r:id="rId354"/>
    <p:sldId id="2343" r:id="rId355"/>
    <p:sldId id="2344" r:id="rId356"/>
    <p:sldId id="2345" r:id="rId357"/>
    <p:sldId id="2346" r:id="rId358"/>
    <p:sldId id="2347" r:id="rId359"/>
    <p:sldId id="2348" r:id="rId360"/>
    <p:sldId id="2349" r:id="rId361"/>
    <p:sldId id="2350" r:id="rId362"/>
    <p:sldId id="2351" r:id="rId363"/>
    <p:sldId id="2352" r:id="rId364"/>
    <p:sldId id="2353" r:id="rId365"/>
    <p:sldId id="2354" r:id="rId366"/>
    <p:sldId id="2355" r:id="rId367"/>
    <p:sldId id="2356" r:id="rId368"/>
    <p:sldId id="2357" r:id="rId369"/>
    <p:sldId id="2358" r:id="rId370"/>
    <p:sldId id="2359" r:id="rId371"/>
    <p:sldId id="2360" r:id="rId372"/>
    <p:sldId id="2361" r:id="rId373"/>
    <p:sldId id="2362" r:id="rId374"/>
    <p:sldId id="2363" r:id="rId375"/>
    <p:sldId id="2364" r:id="rId376"/>
    <p:sldId id="2365" r:id="rId377"/>
    <p:sldId id="2366" r:id="rId378"/>
    <p:sldId id="2367" r:id="rId379"/>
    <p:sldId id="2368" r:id="rId380"/>
    <p:sldId id="2369" r:id="rId381"/>
    <p:sldId id="2370" r:id="rId382"/>
    <p:sldId id="2371" r:id="rId383"/>
    <p:sldId id="2372" r:id="rId384"/>
    <p:sldId id="2373" r:id="rId385"/>
    <p:sldId id="2374" r:id="rId386"/>
    <p:sldId id="2375" r:id="rId387"/>
    <p:sldId id="2376" r:id="rId388"/>
    <p:sldId id="2377" r:id="rId389"/>
    <p:sldId id="2378" r:id="rId390"/>
    <p:sldId id="2379" r:id="rId391"/>
    <p:sldId id="2380" r:id="rId392"/>
    <p:sldId id="2381" r:id="rId393"/>
    <p:sldId id="2382" r:id="rId394"/>
    <p:sldId id="2412" r:id="rId395"/>
    <p:sldId id="2413" r:id="rId396"/>
    <p:sldId id="2414" r:id="rId397"/>
    <p:sldId id="2429" r:id="rId398"/>
    <p:sldId id="2430" r:id="rId399"/>
    <p:sldId id="2431" r:id="rId400"/>
    <p:sldId id="2432" r:id="rId401"/>
    <p:sldId id="2433" r:id="rId402"/>
    <p:sldId id="2434" r:id="rId403"/>
    <p:sldId id="2435" r:id="rId404"/>
    <p:sldId id="2436" r:id="rId405"/>
    <p:sldId id="2437" r:id="rId406"/>
    <p:sldId id="2438" r:id="rId407"/>
    <p:sldId id="2439" r:id="rId408"/>
    <p:sldId id="2440" r:id="rId409"/>
    <p:sldId id="2441" r:id="rId410"/>
    <p:sldId id="2442" r:id="rId411"/>
    <p:sldId id="2443" r:id="rId412"/>
    <p:sldId id="2444" r:id="rId413"/>
    <p:sldId id="2445" r:id="rId414"/>
    <p:sldId id="2446" r:id="rId415"/>
    <p:sldId id="2447" r:id="rId416"/>
    <p:sldId id="2448" r:id="rId417"/>
    <p:sldId id="2449" r:id="rId418"/>
    <p:sldId id="2450" r:id="rId419"/>
    <p:sldId id="2498" r:id="rId420"/>
    <p:sldId id="2499" r:id="rId421"/>
    <p:sldId id="2500" r:id="rId422"/>
    <p:sldId id="2501" r:id="rId423"/>
    <p:sldId id="2502" r:id="rId424"/>
    <p:sldId id="2503" r:id="rId425"/>
    <p:sldId id="2504" r:id="rId426"/>
    <p:sldId id="2505" r:id="rId427"/>
  </p:sldIdLst>
  <p:sldSz cx="9144000" cy="6858000" type="screen4x3"/>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srgbClr val="FF0000"/>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A5712"/>
    <a:srgbClr val="948A54"/>
    <a:srgbClr val="2A55D6"/>
    <a:srgbClr val="8C0000"/>
    <a:srgbClr val="663D63"/>
    <a:srgbClr val="66FFFF"/>
    <a:srgbClr val="0000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69012ECD-51FC-41F1-AA8D-1B2483CD663E}" styleName="Light Style 2 - Accent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D27102A9-8310-4765-A935-A1911B00CA55}" styleName="Light Style 1 - Ac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8241" autoAdjust="0"/>
    <p:restoredTop sz="99205" autoAdjust="0"/>
  </p:normalViewPr>
  <p:slideViewPr>
    <p:cSldViewPr>
      <p:cViewPr>
        <p:scale>
          <a:sx n="103" d="100"/>
          <a:sy n="103" d="100"/>
        </p:scale>
        <p:origin x="-512" y="-80"/>
      </p:cViewPr>
      <p:guideLst>
        <p:guide orient="horz" pos="2160"/>
        <p:guide pos="2880"/>
      </p:guideLst>
    </p:cSldViewPr>
  </p:slideViewPr>
  <p:notesTextViewPr>
    <p:cViewPr>
      <p:scale>
        <a:sx n="100" d="100"/>
        <a:sy n="100" d="100"/>
      </p:scale>
      <p:origin x="0" y="0"/>
    </p:cViewPr>
  </p:notesTextViewPr>
  <p:sorterViewPr>
    <p:cViewPr>
      <p:scale>
        <a:sx n="66" d="100"/>
        <a:sy n="66" d="100"/>
      </p:scale>
      <p:origin x="0" y="0"/>
    </p:cViewPr>
  </p:sorterViewPr>
  <p:notesViewPr>
    <p:cSldViewPr>
      <p:cViewPr varScale="1">
        <p:scale>
          <a:sx n="101" d="100"/>
          <a:sy n="101" d="100"/>
        </p:scale>
        <p:origin x="-3228" y="-108"/>
      </p:cViewPr>
      <p:guideLst>
        <p:guide orient="horz" pos="2928"/>
        <p:guide pos="2208"/>
      </p:guideLst>
    </p:cSldViewPr>
  </p:notesViewPr>
  <p:gridSpacing cx="72008" cy="72008"/>
</p:viewPr>
</file>

<file path=ppt/_rels/presentation.xml.rels><?xml version="1.0" encoding="UTF-8" standalone="yes"?>
<Relationships xmlns="http://schemas.openxmlformats.org/package/2006/relationships"><Relationship Id="rId20" Type="http://schemas.openxmlformats.org/officeDocument/2006/relationships/slideMaster" Target="slideMasters/slideMaster20.xml"/><Relationship Id="rId21" Type="http://schemas.openxmlformats.org/officeDocument/2006/relationships/slideMaster" Target="slideMasters/slideMaster21.xml"/><Relationship Id="rId22" Type="http://schemas.openxmlformats.org/officeDocument/2006/relationships/slideMaster" Target="slideMasters/slideMaster22.xml"/><Relationship Id="rId23" Type="http://schemas.openxmlformats.org/officeDocument/2006/relationships/slideMaster" Target="slideMasters/slideMaster23.xml"/><Relationship Id="rId24" Type="http://schemas.openxmlformats.org/officeDocument/2006/relationships/slideMaster" Target="slideMasters/slideMaster24.xml"/><Relationship Id="rId25" Type="http://schemas.openxmlformats.org/officeDocument/2006/relationships/slideMaster" Target="slideMasters/slideMaster25.xml"/><Relationship Id="rId26" Type="http://schemas.openxmlformats.org/officeDocument/2006/relationships/slideMaster" Target="slideMasters/slideMaster26.xml"/><Relationship Id="rId27" Type="http://schemas.openxmlformats.org/officeDocument/2006/relationships/slideMaster" Target="slideMasters/slideMaster27.xml"/><Relationship Id="rId28" Type="http://schemas.openxmlformats.org/officeDocument/2006/relationships/slideMaster" Target="slideMasters/slideMaster28.xml"/><Relationship Id="rId29" Type="http://schemas.openxmlformats.org/officeDocument/2006/relationships/slideMaster" Target="slideMasters/slideMaster29.xml"/><Relationship Id="rId170" Type="http://schemas.openxmlformats.org/officeDocument/2006/relationships/slide" Target="slides/slide44.xml"/><Relationship Id="rId171" Type="http://schemas.openxmlformats.org/officeDocument/2006/relationships/slide" Target="slides/slide45.xml"/><Relationship Id="rId172" Type="http://schemas.openxmlformats.org/officeDocument/2006/relationships/slide" Target="slides/slide46.xml"/><Relationship Id="rId173" Type="http://schemas.openxmlformats.org/officeDocument/2006/relationships/slide" Target="slides/slide47.xml"/><Relationship Id="rId174" Type="http://schemas.openxmlformats.org/officeDocument/2006/relationships/slide" Target="slides/slide48.xml"/><Relationship Id="rId175" Type="http://schemas.openxmlformats.org/officeDocument/2006/relationships/slide" Target="slides/slide49.xml"/><Relationship Id="rId176" Type="http://schemas.openxmlformats.org/officeDocument/2006/relationships/slide" Target="slides/slide50.xml"/><Relationship Id="rId177" Type="http://schemas.openxmlformats.org/officeDocument/2006/relationships/slide" Target="slides/slide51.xml"/><Relationship Id="rId178" Type="http://schemas.openxmlformats.org/officeDocument/2006/relationships/slide" Target="slides/slide52.xml"/><Relationship Id="rId179" Type="http://schemas.openxmlformats.org/officeDocument/2006/relationships/slide" Target="slides/slide53.xml"/><Relationship Id="rId230" Type="http://schemas.openxmlformats.org/officeDocument/2006/relationships/slide" Target="slides/slide104.xml"/><Relationship Id="rId231" Type="http://schemas.openxmlformats.org/officeDocument/2006/relationships/slide" Target="slides/slide105.xml"/><Relationship Id="rId232" Type="http://schemas.openxmlformats.org/officeDocument/2006/relationships/slide" Target="slides/slide106.xml"/><Relationship Id="rId233" Type="http://schemas.openxmlformats.org/officeDocument/2006/relationships/slide" Target="slides/slide107.xml"/><Relationship Id="rId234" Type="http://schemas.openxmlformats.org/officeDocument/2006/relationships/slide" Target="slides/slide108.xml"/><Relationship Id="rId235" Type="http://schemas.openxmlformats.org/officeDocument/2006/relationships/slide" Target="slides/slide109.xml"/><Relationship Id="rId236" Type="http://schemas.openxmlformats.org/officeDocument/2006/relationships/slide" Target="slides/slide110.xml"/><Relationship Id="rId237" Type="http://schemas.openxmlformats.org/officeDocument/2006/relationships/slide" Target="slides/slide111.xml"/><Relationship Id="rId238" Type="http://schemas.openxmlformats.org/officeDocument/2006/relationships/slide" Target="slides/slide112.xml"/><Relationship Id="rId239" Type="http://schemas.openxmlformats.org/officeDocument/2006/relationships/slide" Target="slides/slide113.xml"/><Relationship Id="rId30" Type="http://schemas.openxmlformats.org/officeDocument/2006/relationships/slideMaster" Target="slideMasters/slideMaster30.xml"/><Relationship Id="rId31" Type="http://schemas.openxmlformats.org/officeDocument/2006/relationships/slideMaster" Target="slideMasters/slideMaster31.xml"/><Relationship Id="rId32" Type="http://schemas.openxmlformats.org/officeDocument/2006/relationships/slideMaster" Target="slideMasters/slideMaster32.xml"/><Relationship Id="rId33" Type="http://schemas.openxmlformats.org/officeDocument/2006/relationships/slideMaster" Target="slideMasters/slideMaster33.xml"/><Relationship Id="rId34" Type="http://schemas.openxmlformats.org/officeDocument/2006/relationships/slideMaster" Target="slideMasters/slideMaster34.xml"/><Relationship Id="rId35" Type="http://schemas.openxmlformats.org/officeDocument/2006/relationships/slideMaster" Target="slideMasters/slideMaster35.xml"/><Relationship Id="rId36" Type="http://schemas.openxmlformats.org/officeDocument/2006/relationships/slideMaster" Target="slideMasters/slideMaster36.xml"/><Relationship Id="rId37" Type="http://schemas.openxmlformats.org/officeDocument/2006/relationships/slideMaster" Target="slideMasters/slideMaster37.xml"/><Relationship Id="rId38" Type="http://schemas.openxmlformats.org/officeDocument/2006/relationships/slideMaster" Target="slideMasters/slideMaster38.xml"/><Relationship Id="rId39" Type="http://schemas.openxmlformats.org/officeDocument/2006/relationships/slideMaster" Target="slideMasters/slideMaster39.xml"/><Relationship Id="rId180" Type="http://schemas.openxmlformats.org/officeDocument/2006/relationships/slide" Target="slides/slide54.xml"/><Relationship Id="rId181" Type="http://schemas.openxmlformats.org/officeDocument/2006/relationships/slide" Target="slides/slide55.xml"/><Relationship Id="rId182" Type="http://schemas.openxmlformats.org/officeDocument/2006/relationships/slide" Target="slides/slide56.xml"/><Relationship Id="rId183" Type="http://schemas.openxmlformats.org/officeDocument/2006/relationships/slide" Target="slides/slide57.xml"/><Relationship Id="rId184" Type="http://schemas.openxmlformats.org/officeDocument/2006/relationships/slide" Target="slides/slide58.xml"/><Relationship Id="rId185" Type="http://schemas.openxmlformats.org/officeDocument/2006/relationships/slide" Target="slides/slide59.xml"/><Relationship Id="rId186" Type="http://schemas.openxmlformats.org/officeDocument/2006/relationships/slide" Target="slides/slide60.xml"/><Relationship Id="rId187" Type="http://schemas.openxmlformats.org/officeDocument/2006/relationships/slide" Target="slides/slide61.xml"/><Relationship Id="rId188" Type="http://schemas.openxmlformats.org/officeDocument/2006/relationships/slide" Target="slides/slide62.xml"/><Relationship Id="rId189" Type="http://schemas.openxmlformats.org/officeDocument/2006/relationships/slide" Target="slides/slide63.xml"/><Relationship Id="rId240" Type="http://schemas.openxmlformats.org/officeDocument/2006/relationships/slide" Target="slides/slide114.xml"/><Relationship Id="rId241" Type="http://schemas.openxmlformats.org/officeDocument/2006/relationships/slide" Target="slides/slide115.xml"/><Relationship Id="rId242" Type="http://schemas.openxmlformats.org/officeDocument/2006/relationships/slide" Target="slides/slide116.xml"/><Relationship Id="rId243" Type="http://schemas.openxmlformats.org/officeDocument/2006/relationships/slide" Target="slides/slide117.xml"/><Relationship Id="rId244" Type="http://schemas.openxmlformats.org/officeDocument/2006/relationships/slide" Target="slides/slide118.xml"/><Relationship Id="rId245" Type="http://schemas.openxmlformats.org/officeDocument/2006/relationships/slide" Target="slides/slide119.xml"/><Relationship Id="rId246" Type="http://schemas.openxmlformats.org/officeDocument/2006/relationships/slide" Target="slides/slide120.xml"/><Relationship Id="rId247" Type="http://schemas.openxmlformats.org/officeDocument/2006/relationships/slide" Target="slides/slide121.xml"/><Relationship Id="rId248" Type="http://schemas.openxmlformats.org/officeDocument/2006/relationships/slide" Target="slides/slide122.xml"/><Relationship Id="rId249" Type="http://schemas.openxmlformats.org/officeDocument/2006/relationships/slide" Target="slides/slide123.xml"/><Relationship Id="rId300" Type="http://schemas.openxmlformats.org/officeDocument/2006/relationships/slide" Target="slides/slide174.xml"/><Relationship Id="rId301" Type="http://schemas.openxmlformats.org/officeDocument/2006/relationships/slide" Target="slides/slide175.xml"/><Relationship Id="rId302" Type="http://schemas.openxmlformats.org/officeDocument/2006/relationships/slide" Target="slides/slide176.xml"/><Relationship Id="rId303" Type="http://schemas.openxmlformats.org/officeDocument/2006/relationships/slide" Target="slides/slide177.xml"/><Relationship Id="rId304" Type="http://schemas.openxmlformats.org/officeDocument/2006/relationships/slide" Target="slides/slide178.xml"/><Relationship Id="rId305" Type="http://schemas.openxmlformats.org/officeDocument/2006/relationships/slide" Target="slides/slide179.xml"/><Relationship Id="rId306" Type="http://schemas.openxmlformats.org/officeDocument/2006/relationships/slide" Target="slides/slide180.xml"/><Relationship Id="rId307" Type="http://schemas.openxmlformats.org/officeDocument/2006/relationships/slide" Target="slides/slide181.xml"/><Relationship Id="rId308" Type="http://schemas.openxmlformats.org/officeDocument/2006/relationships/slide" Target="slides/slide182.xml"/><Relationship Id="rId309" Type="http://schemas.openxmlformats.org/officeDocument/2006/relationships/slide" Target="slides/slide183.xml"/><Relationship Id="rId40" Type="http://schemas.openxmlformats.org/officeDocument/2006/relationships/slideMaster" Target="slideMasters/slideMaster40.xml"/><Relationship Id="rId41" Type="http://schemas.openxmlformats.org/officeDocument/2006/relationships/slideMaster" Target="slideMasters/slideMaster41.xml"/><Relationship Id="rId42" Type="http://schemas.openxmlformats.org/officeDocument/2006/relationships/slideMaster" Target="slideMasters/slideMaster42.xml"/><Relationship Id="rId43" Type="http://schemas.openxmlformats.org/officeDocument/2006/relationships/slideMaster" Target="slideMasters/slideMaster43.xml"/><Relationship Id="rId44" Type="http://schemas.openxmlformats.org/officeDocument/2006/relationships/slideMaster" Target="slideMasters/slideMaster44.xml"/><Relationship Id="rId45" Type="http://schemas.openxmlformats.org/officeDocument/2006/relationships/slideMaster" Target="slideMasters/slideMaster45.xml"/><Relationship Id="rId46" Type="http://schemas.openxmlformats.org/officeDocument/2006/relationships/slideMaster" Target="slideMasters/slideMaster46.xml"/><Relationship Id="rId47" Type="http://schemas.openxmlformats.org/officeDocument/2006/relationships/slideMaster" Target="slideMasters/slideMaster47.xml"/><Relationship Id="rId48" Type="http://schemas.openxmlformats.org/officeDocument/2006/relationships/slideMaster" Target="slideMasters/slideMaster48.xml"/><Relationship Id="rId49" Type="http://schemas.openxmlformats.org/officeDocument/2006/relationships/slideMaster" Target="slideMasters/slideMaster49.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90" Type="http://schemas.openxmlformats.org/officeDocument/2006/relationships/slide" Target="slides/slide64.xml"/><Relationship Id="rId191" Type="http://schemas.openxmlformats.org/officeDocument/2006/relationships/slide" Target="slides/slide65.xml"/><Relationship Id="rId192" Type="http://schemas.openxmlformats.org/officeDocument/2006/relationships/slide" Target="slides/slide66.xml"/><Relationship Id="rId193" Type="http://schemas.openxmlformats.org/officeDocument/2006/relationships/slide" Target="slides/slide67.xml"/><Relationship Id="rId194" Type="http://schemas.openxmlformats.org/officeDocument/2006/relationships/slide" Target="slides/slide68.xml"/><Relationship Id="rId195" Type="http://schemas.openxmlformats.org/officeDocument/2006/relationships/slide" Target="slides/slide69.xml"/><Relationship Id="rId196" Type="http://schemas.openxmlformats.org/officeDocument/2006/relationships/slide" Target="slides/slide70.xml"/><Relationship Id="rId197" Type="http://schemas.openxmlformats.org/officeDocument/2006/relationships/slide" Target="slides/slide71.xml"/><Relationship Id="rId198" Type="http://schemas.openxmlformats.org/officeDocument/2006/relationships/slide" Target="slides/slide72.xml"/><Relationship Id="rId199" Type="http://schemas.openxmlformats.org/officeDocument/2006/relationships/slide" Target="slides/slide73.xml"/><Relationship Id="rId250" Type="http://schemas.openxmlformats.org/officeDocument/2006/relationships/slide" Target="slides/slide124.xml"/><Relationship Id="rId251" Type="http://schemas.openxmlformats.org/officeDocument/2006/relationships/slide" Target="slides/slide125.xml"/><Relationship Id="rId252" Type="http://schemas.openxmlformats.org/officeDocument/2006/relationships/slide" Target="slides/slide126.xml"/><Relationship Id="rId253" Type="http://schemas.openxmlformats.org/officeDocument/2006/relationships/slide" Target="slides/slide127.xml"/><Relationship Id="rId254" Type="http://schemas.openxmlformats.org/officeDocument/2006/relationships/slide" Target="slides/slide128.xml"/><Relationship Id="rId255" Type="http://schemas.openxmlformats.org/officeDocument/2006/relationships/slide" Target="slides/slide129.xml"/><Relationship Id="rId256" Type="http://schemas.openxmlformats.org/officeDocument/2006/relationships/slide" Target="slides/slide130.xml"/><Relationship Id="rId257" Type="http://schemas.openxmlformats.org/officeDocument/2006/relationships/slide" Target="slides/slide131.xml"/><Relationship Id="rId258" Type="http://schemas.openxmlformats.org/officeDocument/2006/relationships/slide" Target="slides/slide132.xml"/><Relationship Id="rId259" Type="http://schemas.openxmlformats.org/officeDocument/2006/relationships/slide" Target="slides/slide133.xml"/><Relationship Id="rId310" Type="http://schemas.openxmlformats.org/officeDocument/2006/relationships/slide" Target="slides/slide184.xml"/><Relationship Id="rId311" Type="http://schemas.openxmlformats.org/officeDocument/2006/relationships/slide" Target="slides/slide185.xml"/><Relationship Id="rId312" Type="http://schemas.openxmlformats.org/officeDocument/2006/relationships/slide" Target="slides/slide186.xml"/><Relationship Id="rId313" Type="http://schemas.openxmlformats.org/officeDocument/2006/relationships/slide" Target="slides/slide187.xml"/><Relationship Id="rId314" Type="http://schemas.openxmlformats.org/officeDocument/2006/relationships/slide" Target="slides/slide188.xml"/><Relationship Id="rId315" Type="http://schemas.openxmlformats.org/officeDocument/2006/relationships/slide" Target="slides/slide189.xml"/><Relationship Id="rId316" Type="http://schemas.openxmlformats.org/officeDocument/2006/relationships/slide" Target="slides/slide190.xml"/><Relationship Id="rId317" Type="http://schemas.openxmlformats.org/officeDocument/2006/relationships/slide" Target="slides/slide191.xml"/><Relationship Id="rId318" Type="http://schemas.openxmlformats.org/officeDocument/2006/relationships/slide" Target="slides/slide192.xml"/><Relationship Id="rId319" Type="http://schemas.openxmlformats.org/officeDocument/2006/relationships/slide" Target="slides/slide193.xml"/><Relationship Id="rId50" Type="http://schemas.openxmlformats.org/officeDocument/2006/relationships/slideMaster" Target="slideMasters/slideMaster50.xml"/><Relationship Id="rId51" Type="http://schemas.openxmlformats.org/officeDocument/2006/relationships/slideMaster" Target="slideMasters/slideMaster51.xml"/><Relationship Id="rId52" Type="http://schemas.openxmlformats.org/officeDocument/2006/relationships/slideMaster" Target="slideMasters/slideMaster52.xml"/><Relationship Id="rId53" Type="http://schemas.openxmlformats.org/officeDocument/2006/relationships/slideMaster" Target="slideMasters/slideMaster53.xml"/><Relationship Id="rId54" Type="http://schemas.openxmlformats.org/officeDocument/2006/relationships/slideMaster" Target="slideMasters/slideMaster54.xml"/><Relationship Id="rId55" Type="http://schemas.openxmlformats.org/officeDocument/2006/relationships/slideMaster" Target="slideMasters/slideMaster55.xml"/><Relationship Id="rId56" Type="http://schemas.openxmlformats.org/officeDocument/2006/relationships/slideMaster" Target="slideMasters/slideMaster56.xml"/><Relationship Id="rId57" Type="http://schemas.openxmlformats.org/officeDocument/2006/relationships/slideMaster" Target="slideMasters/slideMaster57.xml"/><Relationship Id="rId58" Type="http://schemas.openxmlformats.org/officeDocument/2006/relationships/slideMaster" Target="slideMasters/slideMaster58.xml"/><Relationship Id="rId59" Type="http://schemas.openxmlformats.org/officeDocument/2006/relationships/slideMaster" Target="slideMasters/slideMaster59.xml"/><Relationship Id="rId260" Type="http://schemas.openxmlformats.org/officeDocument/2006/relationships/slide" Target="slides/slide134.xml"/><Relationship Id="rId261" Type="http://schemas.openxmlformats.org/officeDocument/2006/relationships/slide" Target="slides/slide135.xml"/><Relationship Id="rId262" Type="http://schemas.openxmlformats.org/officeDocument/2006/relationships/slide" Target="slides/slide136.xml"/><Relationship Id="rId263" Type="http://schemas.openxmlformats.org/officeDocument/2006/relationships/slide" Target="slides/slide137.xml"/><Relationship Id="rId264" Type="http://schemas.openxmlformats.org/officeDocument/2006/relationships/slide" Target="slides/slide138.xml"/><Relationship Id="rId265" Type="http://schemas.openxmlformats.org/officeDocument/2006/relationships/slide" Target="slides/slide139.xml"/><Relationship Id="rId266" Type="http://schemas.openxmlformats.org/officeDocument/2006/relationships/slide" Target="slides/slide140.xml"/><Relationship Id="rId267" Type="http://schemas.openxmlformats.org/officeDocument/2006/relationships/slide" Target="slides/slide141.xml"/><Relationship Id="rId268" Type="http://schemas.openxmlformats.org/officeDocument/2006/relationships/slide" Target="slides/slide142.xml"/><Relationship Id="rId269" Type="http://schemas.openxmlformats.org/officeDocument/2006/relationships/slide" Target="slides/slide143.xml"/><Relationship Id="rId320" Type="http://schemas.openxmlformats.org/officeDocument/2006/relationships/slide" Target="slides/slide194.xml"/><Relationship Id="rId321" Type="http://schemas.openxmlformats.org/officeDocument/2006/relationships/slide" Target="slides/slide195.xml"/><Relationship Id="rId322" Type="http://schemas.openxmlformats.org/officeDocument/2006/relationships/slide" Target="slides/slide196.xml"/><Relationship Id="rId323" Type="http://schemas.openxmlformats.org/officeDocument/2006/relationships/slide" Target="slides/slide197.xml"/><Relationship Id="rId324" Type="http://schemas.openxmlformats.org/officeDocument/2006/relationships/slide" Target="slides/slide198.xml"/><Relationship Id="rId325" Type="http://schemas.openxmlformats.org/officeDocument/2006/relationships/slide" Target="slides/slide199.xml"/><Relationship Id="rId326" Type="http://schemas.openxmlformats.org/officeDocument/2006/relationships/slide" Target="slides/slide200.xml"/><Relationship Id="rId327" Type="http://schemas.openxmlformats.org/officeDocument/2006/relationships/slide" Target="slides/slide201.xml"/><Relationship Id="rId328" Type="http://schemas.openxmlformats.org/officeDocument/2006/relationships/slide" Target="slides/slide202.xml"/><Relationship Id="rId329" Type="http://schemas.openxmlformats.org/officeDocument/2006/relationships/slide" Target="slides/slide203.xml"/><Relationship Id="rId100" Type="http://schemas.openxmlformats.org/officeDocument/2006/relationships/slideMaster" Target="slideMasters/slideMaster100.xml"/><Relationship Id="rId101" Type="http://schemas.openxmlformats.org/officeDocument/2006/relationships/slideMaster" Target="slideMasters/slideMaster101.xml"/><Relationship Id="rId102" Type="http://schemas.openxmlformats.org/officeDocument/2006/relationships/slideMaster" Target="slideMasters/slideMaster102.xml"/><Relationship Id="rId103" Type="http://schemas.openxmlformats.org/officeDocument/2006/relationships/slideMaster" Target="slideMasters/slideMaster103.xml"/><Relationship Id="rId104" Type="http://schemas.openxmlformats.org/officeDocument/2006/relationships/slideMaster" Target="slideMasters/slideMaster104.xml"/><Relationship Id="rId105" Type="http://schemas.openxmlformats.org/officeDocument/2006/relationships/slideMaster" Target="slideMasters/slideMaster105.xml"/><Relationship Id="rId106" Type="http://schemas.openxmlformats.org/officeDocument/2006/relationships/slideMaster" Target="slideMasters/slideMaster106.xml"/><Relationship Id="rId107" Type="http://schemas.openxmlformats.org/officeDocument/2006/relationships/slideMaster" Target="slideMasters/slideMaster107.xml"/><Relationship Id="rId108" Type="http://schemas.openxmlformats.org/officeDocument/2006/relationships/slideMaster" Target="slideMasters/slideMaster108.xml"/><Relationship Id="rId109" Type="http://schemas.openxmlformats.org/officeDocument/2006/relationships/slideMaster" Target="slideMasters/slideMaster109.xml"/><Relationship Id="rId60" Type="http://schemas.openxmlformats.org/officeDocument/2006/relationships/slideMaster" Target="slideMasters/slideMaster60.xml"/><Relationship Id="rId61" Type="http://schemas.openxmlformats.org/officeDocument/2006/relationships/slideMaster" Target="slideMasters/slideMaster61.xml"/><Relationship Id="rId62" Type="http://schemas.openxmlformats.org/officeDocument/2006/relationships/slideMaster" Target="slideMasters/slideMaster62.xml"/><Relationship Id="rId63" Type="http://schemas.openxmlformats.org/officeDocument/2006/relationships/slideMaster" Target="slideMasters/slideMaster63.xml"/><Relationship Id="rId64" Type="http://schemas.openxmlformats.org/officeDocument/2006/relationships/slideMaster" Target="slideMasters/slideMaster64.xml"/><Relationship Id="rId65" Type="http://schemas.openxmlformats.org/officeDocument/2006/relationships/slideMaster" Target="slideMasters/slideMaster65.xml"/><Relationship Id="rId66" Type="http://schemas.openxmlformats.org/officeDocument/2006/relationships/slideMaster" Target="slideMasters/slideMaster66.xml"/><Relationship Id="rId67" Type="http://schemas.openxmlformats.org/officeDocument/2006/relationships/slideMaster" Target="slideMasters/slideMaster67.xml"/><Relationship Id="rId68" Type="http://schemas.openxmlformats.org/officeDocument/2006/relationships/slideMaster" Target="slideMasters/slideMaster68.xml"/><Relationship Id="rId69" Type="http://schemas.openxmlformats.org/officeDocument/2006/relationships/slideMaster" Target="slideMasters/slideMaster69.xml"/><Relationship Id="rId270" Type="http://schemas.openxmlformats.org/officeDocument/2006/relationships/slide" Target="slides/slide144.xml"/><Relationship Id="rId271" Type="http://schemas.openxmlformats.org/officeDocument/2006/relationships/slide" Target="slides/slide145.xml"/><Relationship Id="rId272" Type="http://schemas.openxmlformats.org/officeDocument/2006/relationships/slide" Target="slides/slide146.xml"/><Relationship Id="rId273" Type="http://schemas.openxmlformats.org/officeDocument/2006/relationships/slide" Target="slides/slide147.xml"/><Relationship Id="rId274" Type="http://schemas.openxmlformats.org/officeDocument/2006/relationships/slide" Target="slides/slide148.xml"/><Relationship Id="rId275" Type="http://schemas.openxmlformats.org/officeDocument/2006/relationships/slide" Target="slides/slide149.xml"/><Relationship Id="rId276" Type="http://schemas.openxmlformats.org/officeDocument/2006/relationships/slide" Target="slides/slide150.xml"/><Relationship Id="rId277" Type="http://schemas.openxmlformats.org/officeDocument/2006/relationships/slide" Target="slides/slide151.xml"/><Relationship Id="rId278" Type="http://schemas.openxmlformats.org/officeDocument/2006/relationships/slide" Target="slides/slide152.xml"/><Relationship Id="rId279" Type="http://schemas.openxmlformats.org/officeDocument/2006/relationships/slide" Target="slides/slide153.xml"/><Relationship Id="rId330" Type="http://schemas.openxmlformats.org/officeDocument/2006/relationships/slide" Target="slides/slide204.xml"/><Relationship Id="rId331" Type="http://schemas.openxmlformats.org/officeDocument/2006/relationships/slide" Target="slides/slide205.xml"/><Relationship Id="rId332" Type="http://schemas.openxmlformats.org/officeDocument/2006/relationships/slide" Target="slides/slide206.xml"/><Relationship Id="rId333" Type="http://schemas.openxmlformats.org/officeDocument/2006/relationships/slide" Target="slides/slide207.xml"/><Relationship Id="rId334" Type="http://schemas.openxmlformats.org/officeDocument/2006/relationships/slide" Target="slides/slide208.xml"/><Relationship Id="rId335" Type="http://schemas.openxmlformats.org/officeDocument/2006/relationships/slide" Target="slides/slide209.xml"/><Relationship Id="rId336" Type="http://schemas.openxmlformats.org/officeDocument/2006/relationships/slide" Target="slides/slide210.xml"/><Relationship Id="rId337" Type="http://schemas.openxmlformats.org/officeDocument/2006/relationships/slide" Target="slides/slide211.xml"/><Relationship Id="rId338" Type="http://schemas.openxmlformats.org/officeDocument/2006/relationships/slide" Target="slides/slide212.xml"/><Relationship Id="rId339" Type="http://schemas.openxmlformats.org/officeDocument/2006/relationships/slide" Target="slides/slide213.xml"/><Relationship Id="rId110" Type="http://schemas.openxmlformats.org/officeDocument/2006/relationships/slideMaster" Target="slideMasters/slideMaster110.xml"/><Relationship Id="rId111" Type="http://schemas.openxmlformats.org/officeDocument/2006/relationships/slideMaster" Target="slideMasters/slideMaster111.xml"/><Relationship Id="rId112" Type="http://schemas.openxmlformats.org/officeDocument/2006/relationships/slideMaster" Target="slideMasters/slideMaster112.xml"/><Relationship Id="rId113" Type="http://schemas.openxmlformats.org/officeDocument/2006/relationships/slideMaster" Target="slideMasters/slideMaster113.xml"/><Relationship Id="rId114" Type="http://schemas.openxmlformats.org/officeDocument/2006/relationships/slideMaster" Target="slideMasters/slideMaster114.xml"/><Relationship Id="rId115" Type="http://schemas.openxmlformats.org/officeDocument/2006/relationships/slideMaster" Target="slideMasters/slideMaster115.xml"/><Relationship Id="rId70" Type="http://schemas.openxmlformats.org/officeDocument/2006/relationships/slideMaster" Target="slideMasters/slideMaster70.xml"/><Relationship Id="rId71" Type="http://schemas.openxmlformats.org/officeDocument/2006/relationships/slideMaster" Target="slideMasters/slideMaster71.xml"/><Relationship Id="rId72" Type="http://schemas.openxmlformats.org/officeDocument/2006/relationships/slideMaster" Target="slideMasters/slideMaster72.xml"/><Relationship Id="rId73" Type="http://schemas.openxmlformats.org/officeDocument/2006/relationships/slideMaster" Target="slideMasters/slideMaster73.xml"/><Relationship Id="rId74" Type="http://schemas.openxmlformats.org/officeDocument/2006/relationships/slideMaster" Target="slideMasters/slideMaster74.xml"/><Relationship Id="rId75" Type="http://schemas.openxmlformats.org/officeDocument/2006/relationships/slideMaster" Target="slideMasters/slideMaster75.xml"/><Relationship Id="rId76" Type="http://schemas.openxmlformats.org/officeDocument/2006/relationships/slideMaster" Target="slideMasters/slideMaster76.xml"/><Relationship Id="rId77" Type="http://schemas.openxmlformats.org/officeDocument/2006/relationships/slideMaster" Target="slideMasters/slideMaster77.xml"/><Relationship Id="rId78" Type="http://schemas.openxmlformats.org/officeDocument/2006/relationships/slideMaster" Target="slideMasters/slideMaster78.xml"/><Relationship Id="rId79" Type="http://schemas.openxmlformats.org/officeDocument/2006/relationships/slideMaster" Target="slideMasters/slideMaster79.xml"/><Relationship Id="rId116" Type="http://schemas.openxmlformats.org/officeDocument/2006/relationships/slideMaster" Target="slideMasters/slideMaster116.xml"/><Relationship Id="rId117" Type="http://schemas.openxmlformats.org/officeDocument/2006/relationships/slideMaster" Target="slideMasters/slideMaster117.xml"/><Relationship Id="rId118" Type="http://schemas.openxmlformats.org/officeDocument/2006/relationships/slideMaster" Target="slideMasters/slideMaster118.xml"/><Relationship Id="rId119" Type="http://schemas.openxmlformats.org/officeDocument/2006/relationships/slideMaster" Target="slideMasters/slideMaster119.xml"/><Relationship Id="rId280" Type="http://schemas.openxmlformats.org/officeDocument/2006/relationships/slide" Target="slides/slide154.xml"/><Relationship Id="rId281" Type="http://schemas.openxmlformats.org/officeDocument/2006/relationships/slide" Target="slides/slide155.xml"/><Relationship Id="rId282" Type="http://schemas.openxmlformats.org/officeDocument/2006/relationships/slide" Target="slides/slide156.xml"/><Relationship Id="rId283" Type="http://schemas.openxmlformats.org/officeDocument/2006/relationships/slide" Target="slides/slide157.xml"/><Relationship Id="rId284" Type="http://schemas.openxmlformats.org/officeDocument/2006/relationships/slide" Target="slides/slide158.xml"/><Relationship Id="rId285" Type="http://schemas.openxmlformats.org/officeDocument/2006/relationships/slide" Target="slides/slide159.xml"/><Relationship Id="rId286" Type="http://schemas.openxmlformats.org/officeDocument/2006/relationships/slide" Target="slides/slide160.xml"/><Relationship Id="rId287" Type="http://schemas.openxmlformats.org/officeDocument/2006/relationships/slide" Target="slides/slide161.xml"/><Relationship Id="rId288" Type="http://schemas.openxmlformats.org/officeDocument/2006/relationships/slide" Target="slides/slide162.xml"/><Relationship Id="rId289" Type="http://schemas.openxmlformats.org/officeDocument/2006/relationships/slide" Target="slides/slide163.xml"/><Relationship Id="rId340" Type="http://schemas.openxmlformats.org/officeDocument/2006/relationships/slide" Target="slides/slide214.xml"/><Relationship Id="rId341" Type="http://schemas.openxmlformats.org/officeDocument/2006/relationships/slide" Target="slides/slide215.xml"/><Relationship Id="rId342" Type="http://schemas.openxmlformats.org/officeDocument/2006/relationships/slide" Target="slides/slide216.xml"/><Relationship Id="rId343" Type="http://schemas.openxmlformats.org/officeDocument/2006/relationships/slide" Target="slides/slide217.xml"/><Relationship Id="rId344" Type="http://schemas.openxmlformats.org/officeDocument/2006/relationships/slide" Target="slides/slide218.xml"/><Relationship Id="rId345" Type="http://schemas.openxmlformats.org/officeDocument/2006/relationships/slide" Target="slides/slide219.xml"/><Relationship Id="rId346" Type="http://schemas.openxmlformats.org/officeDocument/2006/relationships/slide" Target="slides/slide220.xml"/><Relationship Id="rId347" Type="http://schemas.openxmlformats.org/officeDocument/2006/relationships/slide" Target="slides/slide221.xml"/><Relationship Id="rId348" Type="http://schemas.openxmlformats.org/officeDocument/2006/relationships/slide" Target="slides/slide222.xml"/><Relationship Id="rId349" Type="http://schemas.openxmlformats.org/officeDocument/2006/relationships/slide" Target="slides/slide223.xml"/><Relationship Id="rId400" Type="http://schemas.openxmlformats.org/officeDocument/2006/relationships/slide" Target="slides/slide274.xml"/><Relationship Id="rId401" Type="http://schemas.openxmlformats.org/officeDocument/2006/relationships/slide" Target="slides/slide275.xml"/><Relationship Id="rId402" Type="http://schemas.openxmlformats.org/officeDocument/2006/relationships/slide" Target="slides/slide276.xml"/><Relationship Id="rId403" Type="http://schemas.openxmlformats.org/officeDocument/2006/relationships/slide" Target="slides/slide277.xml"/><Relationship Id="rId404" Type="http://schemas.openxmlformats.org/officeDocument/2006/relationships/slide" Target="slides/slide278.xml"/><Relationship Id="rId405" Type="http://schemas.openxmlformats.org/officeDocument/2006/relationships/slide" Target="slides/slide279.xml"/><Relationship Id="rId406" Type="http://schemas.openxmlformats.org/officeDocument/2006/relationships/slide" Target="slides/slide280.xml"/><Relationship Id="rId407" Type="http://schemas.openxmlformats.org/officeDocument/2006/relationships/slide" Target="slides/slide281.xml"/><Relationship Id="rId408" Type="http://schemas.openxmlformats.org/officeDocument/2006/relationships/slide" Target="slides/slide282.xml"/><Relationship Id="rId409" Type="http://schemas.openxmlformats.org/officeDocument/2006/relationships/slide" Target="slides/slide283.xml"/><Relationship Id="rId120" Type="http://schemas.openxmlformats.org/officeDocument/2006/relationships/slideMaster" Target="slideMasters/slideMaster120.xml"/><Relationship Id="rId121" Type="http://schemas.openxmlformats.org/officeDocument/2006/relationships/slideMaster" Target="slideMasters/slideMaster121.xml"/><Relationship Id="rId122" Type="http://schemas.openxmlformats.org/officeDocument/2006/relationships/slideMaster" Target="slideMasters/slideMaster122.xml"/><Relationship Id="rId123" Type="http://schemas.openxmlformats.org/officeDocument/2006/relationships/slideMaster" Target="slideMasters/slideMaster123.xml"/><Relationship Id="rId124" Type="http://schemas.openxmlformats.org/officeDocument/2006/relationships/slideMaster" Target="slideMasters/slideMaster124.xml"/><Relationship Id="rId125" Type="http://schemas.openxmlformats.org/officeDocument/2006/relationships/slideMaster" Target="slideMasters/slideMaster125.xml"/><Relationship Id="rId80" Type="http://schemas.openxmlformats.org/officeDocument/2006/relationships/slideMaster" Target="slideMasters/slideMaster80.xml"/><Relationship Id="rId81" Type="http://schemas.openxmlformats.org/officeDocument/2006/relationships/slideMaster" Target="slideMasters/slideMaster81.xml"/><Relationship Id="rId82" Type="http://schemas.openxmlformats.org/officeDocument/2006/relationships/slideMaster" Target="slideMasters/slideMaster82.xml"/><Relationship Id="rId83" Type="http://schemas.openxmlformats.org/officeDocument/2006/relationships/slideMaster" Target="slideMasters/slideMaster83.xml"/><Relationship Id="rId84" Type="http://schemas.openxmlformats.org/officeDocument/2006/relationships/slideMaster" Target="slideMasters/slideMaster84.xml"/><Relationship Id="rId85" Type="http://schemas.openxmlformats.org/officeDocument/2006/relationships/slideMaster" Target="slideMasters/slideMaster85.xml"/><Relationship Id="rId86" Type="http://schemas.openxmlformats.org/officeDocument/2006/relationships/slideMaster" Target="slideMasters/slideMaster86.xml"/><Relationship Id="rId87" Type="http://schemas.openxmlformats.org/officeDocument/2006/relationships/slideMaster" Target="slideMasters/slideMaster87.xml"/><Relationship Id="rId88" Type="http://schemas.openxmlformats.org/officeDocument/2006/relationships/slideMaster" Target="slideMasters/slideMaster88.xml"/><Relationship Id="rId89" Type="http://schemas.openxmlformats.org/officeDocument/2006/relationships/slideMaster" Target="slideMasters/slideMaster89.xml"/><Relationship Id="rId126" Type="http://schemas.openxmlformats.org/officeDocument/2006/relationships/slideMaster" Target="slideMasters/slideMaster126.xml"/><Relationship Id="rId127" Type="http://schemas.openxmlformats.org/officeDocument/2006/relationships/slide" Target="slides/slide1.xml"/><Relationship Id="rId128" Type="http://schemas.openxmlformats.org/officeDocument/2006/relationships/slide" Target="slides/slide2.xml"/><Relationship Id="rId129" Type="http://schemas.openxmlformats.org/officeDocument/2006/relationships/slide" Target="slides/slide3.xml"/><Relationship Id="rId290" Type="http://schemas.openxmlformats.org/officeDocument/2006/relationships/slide" Target="slides/slide164.xml"/><Relationship Id="rId291" Type="http://schemas.openxmlformats.org/officeDocument/2006/relationships/slide" Target="slides/slide165.xml"/><Relationship Id="rId292" Type="http://schemas.openxmlformats.org/officeDocument/2006/relationships/slide" Target="slides/slide166.xml"/><Relationship Id="rId293" Type="http://schemas.openxmlformats.org/officeDocument/2006/relationships/slide" Target="slides/slide167.xml"/><Relationship Id="rId294" Type="http://schemas.openxmlformats.org/officeDocument/2006/relationships/slide" Target="slides/slide168.xml"/><Relationship Id="rId295" Type="http://schemas.openxmlformats.org/officeDocument/2006/relationships/slide" Target="slides/slide169.xml"/><Relationship Id="rId296" Type="http://schemas.openxmlformats.org/officeDocument/2006/relationships/slide" Target="slides/slide170.xml"/><Relationship Id="rId297" Type="http://schemas.openxmlformats.org/officeDocument/2006/relationships/slide" Target="slides/slide171.xml"/><Relationship Id="rId298" Type="http://schemas.openxmlformats.org/officeDocument/2006/relationships/slide" Target="slides/slide172.xml"/><Relationship Id="rId299" Type="http://schemas.openxmlformats.org/officeDocument/2006/relationships/slide" Target="slides/slide173.xml"/><Relationship Id="rId350" Type="http://schemas.openxmlformats.org/officeDocument/2006/relationships/slide" Target="slides/slide224.xml"/><Relationship Id="rId351" Type="http://schemas.openxmlformats.org/officeDocument/2006/relationships/slide" Target="slides/slide225.xml"/><Relationship Id="rId352" Type="http://schemas.openxmlformats.org/officeDocument/2006/relationships/slide" Target="slides/slide226.xml"/><Relationship Id="rId353" Type="http://schemas.openxmlformats.org/officeDocument/2006/relationships/slide" Target="slides/slide227.xml"/><Relationship Id="rId354" Type="http://schemas.openxmlformats.org/officeDocument/2006/relationships/slide" Target="slides/slide228.xml"/><Relationship Id="rId355" Type="http://schemas.openxmlformats.org/officeDocument/2006/relationships/slide" Target="slides/slide229.xml"/><Relationship Id="rId356" Type="http://schemas.openxmlformats.org/officeDocument/2006/relationships/slide" Target="slides/slide230.xml"/><Relationship Id="rId357" Type="http://schemas.openxmlformats.org/officeDocument/2006/relationships/slide" Target="slides/slide231.xml"/><Relationship Id="rId358" Type="http://schemas.openxmlformats.org/officeDocument/2006/relationships/slide" Target="slides/slide232.xml"/><Relationship Id="rId359" Type="http://schemas.openxmlformats.org/officeDocument/2006/relationships/slide" Target="slides/slide233.xml"/><Relationship Id="rId410" Type="http://schemas.openxmlformats.org/officeDocument/2006/relationships/slide" Target="slides/slide284.xml"/><Relationship Id="rId411" Type="http://schemas.openxmlformats.org/officeDocument/2006/relationships/slide" Target="slides/slide285.xml"/><Relationship Id="rId412" Type="http://schemas.openxmlformats.org/officeDocument/2006/relationships/slide" Target="slides/slide286.xml"/><Relationship Id="rId413" Type="http://schemas.openxmlformats.org/officeDocument/2006/relationships/slide" Target="slides/slide287.xml"/><Relationship Id="rId414" Type="http://schemas.openxmlformats.org/officeDocument/2006/relationships/slide" Target="slides/slide288.xml"/><Relationship Id="rId415" Type="http://schemas.openxmlformats.org/officeDocument/2006/relationships/slide" Target="slides/slide289.xml"/><Relationship Id="rId416" Type="http://schemas.openxmlformats.org/officeDocument/2006/relationships/slide" Target="slides/slide290.xml"/><Relationship Id="rId417" Type="http://schemas.openxmlformats.org/officeDocument/2006/relationships/slide" Target="slides/slide291.xml"/><Relationship Id="rId418" Type="http://schemas.openxmlformats.org/officeDocument/2006/relationships/slide" Target="slides/slide292.xml"/><Relationship Id="rId419" Type="http://schemas.openxmlformats.org/officeDocument/2006/relationships/slide" Target="slides/slide293.xml"/><Relationship Id="rId130" Type="http://schemas.openxmlformats.org/officeDocument/2006/relationships/slide" Target="slides/slide4.xml"/><Relationship Id="rId131" Type="http://schemas.openxmlformats.org/officeDocument/2006/relationships/slide" Target="slides/slide5.xml"/><Relationship Id="rId132" Type="http://schemas.openxmlformats.org/officeDocument/2006/relationships/slide" Target="slides/slide6.xml"/><Relationship Id="rId133" Type="http://schemas.openxmlformats.org/officeDocument/2006/relationships/slide" Target="slides/slide7.xml"/><Relationship Id="rId134" Type="http://schemas.openxmlformats.org/officeDocument/2006/relationships/slide" Target="slides/slide8.xml"/><Relationship Id="rId135" Type="http://schemas.openxmlformats.org/officeDocument/2006/relationships/slide" Target="slides/slide9.xml"/><Relationship Id="rId90" Type="http://schemas.openxmlformats.org/officeDocument/2006/relationships/slideMaster" Target="slideMasters/slideMaster90.xml"/><Relationship Id="rId91" Type="http://schemas.openxmlformats.org/officeDocument/2006/relationships/slideMaster" Target="slideMasters/slideMaster91.xml"/><Relationship Id="rId92" Type="http://schemas.openxmlformats.org/officeDocument/2006/relationships/slideMaster" Target="slideMasters/slideMaster92.xml"/><Relationship Id="rId93" Type="http://schemas.openxmlformats.org/officeDocument/2006/relationships/slideMaster" Target="slideMasters/slideMaster93.xml"/><Relationship Id="rId94" Type="http://schemas.openxmlformats.org/officeDocument/2006/relationships/slideMaster" Target="slideMasters/slideMaster94.xml"/><Relationship Id="rId95" Type="http://schemas.openxmlformats.org/officeDocument/2006/relationships/slideMaster" Target="slideMasters/slideMaster95.xml"/><Relationship Id="rId96" Type="http://schemas.openxmlformats.org/officeDocument/2006/relationships/slideMaster" Target="slideMasters/slideMaster96.xml"/><Relationship Id="rId97" Type="http://schemas.openxmlformats.org/officeDocument/2006/relationships/slideMaster" Target="slideMasters/slideMaster97.xml"/><Relationship Id="rId98" Type="http://schemas.openxmlformats.org/officeDocument/2006/relationships/slideMaster" Target="slideMasters/slideMaster98.xml"/><Relationship Id="rId99" Type="http://schemas.openxmlformats.org/officeDocument/2006/relationships/slideMaster" Target="slideMasters/slideMaster99.xml"/><Relationship Id="rId136" Type="http://schemas.openxmlformats.org/officeDocument/2006/relationships/slide" Target="slides/slide10.xml"/><Relationship Id="rId137" Type="http://schemas.openxmlformats.org/officeDocument/2006/relationships/slide" Target="slides/slide11.xml"/><Relationship Id="rId138" Type="http://schemas.openxmlformats.org/officeDocument/2006/relationships/slide" Target="slides/slide12.xml"/><Relationship Id="rId139" Type="http://schemas.openxmlformats.org/officeDocument/2006/relationships/slide" Target="slides/slide13.xml"/><Relationship Id="rId360" Type="http://schemas.openxmlformats.org/officeDocument/2006/relationships/slide" Target="slides/slide234.xml"/><Relationship Id="rId361" Type="http://schemas.openxmlformats.org/officeDocument/2006/relationships/slide" Target="slides/slide235.xml"/><Relationship Id="rId362" Type="http://schemas.openxmlformats.org/officeDocument/2006/relationships/slide" Target="slides/slide236.xml"/><Relationship Id="rId363" Type="http://schemas.openxmlformats.org/officeDocument/2006/relationships/slide" Target="slides/slide237.xml"/><Relationship Id="rId364" Type="http://schemas.openxmlformats.org/officeDocument/2006/relationships/slide" Target="slides/slide238.xml"/><Relationship Id="rId365" Type="http://schemas.openxmlformats.org/officeDocument/2006/relationships/slide" Target="slides/slide239.xml"/><Relationship Id="rId366" Type="http://schemas.openxmlformats.org/officeDocument/2006/relationships/slide" Target="slides/slide240.xml"/><Relationship Id="rId367" Type="http://schemas.openxmlformats.org/officeDocument/2006/relationships/slide" Target="slides/slide241.xml"/><Relationship Id="rId368" Type="http://schemas.openxmlformats.org/officeDocument/2006/relationships/slide" Target="slides/slide242.xml"/><Relationship Id="rId369" Type="http://schemas.openxmlformats.org/officeDocument/2006/relationships/slide" Target="slides/slide243.xml"/><Relationship Id="rId420" Type="http://schemas.openxmlformats.org/officeDocument/2006/relationships/slide" Target="slides/slide294.xml"/><Relationship Id="rId421" Type="http://schemas.openxmlformats.org/officeDocument/2006/relationships/slide" Target="slides/slide295.xml"/><Relationship Id="rId422" Type="http://schemas.openxmlformats.org/officeDocument/2006/relationships/slide" Target="slides/slide296.xml"/><Relationship Id="rId423" Type="http://schemas.openxmlformats.org/officeDocument/2006/relationships/slide" Target="slides/slide297.xml"/><Relationship Id="rId424" Type="http://schemas.openxmlformats.org/officeDocument/2006/relationships/slide" Target="slides/slide298.xml"/><Relationship Id="rId425" Type="http://schemas.openxmlformats.org/officeDocument/2006/relationships/slide" Target="slides/slide299.xml"/><Relationship Id="rId426" Type="http://schemas.openxmlformats.org/officeDocument/2006/relationships/slide" Target="slides/slide300.xml"/><Relationship Id="rId427" Type="http://schemas.openxmlformats.org/officeDocument/2006/relationships/slide" Target="slides/slide301.xml"/><Relationship Id="rId428" Type="http://schemas.openxmlformats.org/officeDocument/2006/relationships/notesMaster" Target="notesMasters/notesMaster1.xml"/><Relationship Id="rId429" Type="http://schemas.openxmlformats.org/officeDocument/2006/relationships/handoutMaster" Target="handoutMasters/handoutMaster1.xml"/><Relationship Id="rId140" Type="http://schemas.openxmlformats.org/officeDocument/2006/relationships/slide" Target="slides/slide14.xml"/><Relationship Id="rId141" Type="http://schemas.openxmlformats.org/officeDocument/2006/relationships/slide" Target="slides/slide15.xml"/><Relationship Id="rId142" Type="http://schemas.openxmlformats.org/officeDocument/2006/relationships/slide" Target="slides/slide16.xml"/><Relationship Id="rId143" Type="http://schemas.openxmlformats.org/officeDocument/2006/relationships/slide" Target="slides/slide17.xml"/><Relationship Id="rId144" Type="http://schemas.openxmlformats.org/officeDocument/2006/relationships/slide" Target="slides/slide18.xml"/><Relationship Id="rId145" Type="http://schemas.openxmlformats.org/officeDocument/2006/relationships/slide" Target="slides/slide19.xml"/><Relationship Id="rId146" Type="http://schemas.openxmlformats.org/officeDocument/2006/relationships/slide" Target="slides/slide20.xml"/><Relationship Id="rId147" Type="http://schemas.openxmlformats.org/officeDocument/2006/relationships/slide" Target="slides/slide21.xml"/><Relationship Id="rId148" Type="http://schemas.openxmlformats.org/officeDocument/2006/relationships/slide" Target="slides/slide22.xml"/><Relationship Id="rId149" Type="http://schemas.openxmlformats.org/officeDocument/2006/relationships/slide" Target="slides/slide23.xml"/><Relationship Id="rId200" Type="http://schemas.openxmlformats.org/officeDocument/2006/relationships/slide" Target="slides/slide74.xml"/><Relationship Id="rId201" Type="http://schemas.openxmlformats.org/officeDocument/2006/relationships/slide" Target="slides/slide75.xml"/><Relationship Id="rId202" Type="http://schemas.openxmlformats.org/officeDocument/2006/relationships/slide" Target="slides/slide76.xml"/><Relationship Id="rId203" Type="http://schemas.openxmlformats.org/officeDocument/2006/relationships/slide" Target="slides/slide77.xml"/><Relationship Id="rId204" Type="http://schemas.openxmlformats.org/officeDocument/2006/relationships/slide" Target="slides/slide78.xml"/><Relationship Id="rId205" Type="http://schemas.openxmlformats.org/officeDocument/2006/relationships/slide" Target="slides/slide79.xml"/><Relationship Id="rId206" Type="http://schemas.openxmlformats.org/officeDocument/2006/relationships/slide" Target="slides/slide80.xml"/><Relationship Id="rId207" Type="http://schemas.openxmlformats.org/officeDocument/2006/relationships/slide" Target="slides/slide81.xml"/><Relationship Id="rId208" Type="http://schemas.openxmlformats.org/officeDocument/2006/relationships/slide" Target="slides/slide82.xml"/><Relationship Id="rId209" Type="http://schemas.openxmlformats.org/officeDocument/2006/relationships/slide" Target="slides/slide83.xml"/><Relationship Id="rId370" Type="http://schemas.openxmlformats.org/officeDocument/2006/relationships/slide" Target="slides/slide244.xml"/><Relationship Id="rId371" Type="http://schemas.openxmlformats.org/officeDocument/2006/relationships/slide" Target="slides/slide245.xml"/><Relationship Id="rId372" Type="http://schemas.openxmlformats.org/officeDocument/2006/relationships/slide" Target="slides/slide246.xml"/><Relationship Id="rId373" Type="http://schemas.openxmlformats.org/officeDocument/2006/relationships/slide" Target="slides/slide247.xml"/><Relationship Id="rId374" Type="http://schemas.openxmlformats.org/officeDocument/2006/relationships/slide" Target="slides/slide248.xml"/><Relationship Id="rId375" Type="http://schemas.openxmlformats.org/officeDocument/2006/relationships/slide" Target="slides/slide249.xml"/><Relationship Id="rId376" Type="http://schemas.openxmlformats.org/officeDocument/2006/relationships/slide" Target="slides/slide250.xml"/><Relationship Id="rId377" Type="http://schemas.openxmlformats.org/officeDocument/2006/relationships/slide" Target="slides/slide251.xml"/><Relationship Id="rId378" Type="http://schemas.openxmlformats.org/officeDocument/2006/relationships/slide" Target="slides/slide252.xml"/><Relationship Id="rId379" Type="http://schemas.openxmlformats.org/officeDocument/2006/relationships/slide" Target="slides/slide253.xml"/><Relationship Id="rId430" Type="http://schemas.openxmlformats.org/officeDocument/2006/relationships/printerSettings" Target="printerSettings/printerSettings1.bin"/><Relationship Id="rId431" Type="http://schemas.openxmlformats.org/officeDocument/2006/relationships/presProps" Target="presProps.xml"/><Relationship Id="rId432" Type="http://schemas.openxmlformats.org/officeDocument/2006/relationships/viewProps" Target="viewProps.xml"/><Relationship Id="rId433" Type="http://schemas.openxmlformats.org/officeDocument/2006/relationships/theme" Target="theme/theme1.xml"/><Relationship Id="rId434" Type="http://schemas.openxmlformats.org/officeDocument/2006/relationships/tableStyles" Target="tableStyles.xml"/><Relationship Id="rId150" Type="http://schemas.openxmlformats.org/officeDocument/2006/relationships/slide" Target="slides/slide24.xml"/><Relationship Id="rId151" Type="http://schemas.openxmlformats.org/officeDocument/2006/relationships/slide" Target="slides/slide25.xml"/><Relationship Id="rId152" Type="http://schemas.openxmlformats.org/officeDocument/2006/relationships/slide" Target="slides/slide26.xml"/><Relationship Id="rId153" Type="http://schemas.openxmlformats.org/officeDocument/2006/relationships/slide" Target="slides/slide27.xml"/><Relationship Id="rId154" Type="http://schemas.openxmlformats.org/officeDocument/2006/relationships/slide" Target="slides/slide28.xml"/><Relationship Id="rId155" Type="http://schemas.openxmlformats.org/officeDocument/2006/relationships/slide" Target="slides/slide29.xml"/><Relationship Id="rId156" Type="http://schemas.openxmlformats.org/officeDocument/2006/relationships/slide" Target="slides/slide30.xml"/><Relationship Id="rId157" Type="http://schemas.openxmlformats.org/officeDocument/2006/relationships/slide" Target="slides/slide31.xml"/><Relationship Id="rId158" Type="http://schemas.openxmlformats.org/officeDocument/2006/relationships/slide" Target="slides/slide32.xml"/><Relationship Id="rId159" Type="http://schemas.openxmlformats.org/officeDocument/2006/relationships/slide" Target="slides/slide33.xml"/><Relationship Id="rId210" Type="http://schemas.openxmlformats.org/officeDocument/2006/relationships/slide" Target="slides/slide84.xml"/><Relationship Id="rId211" Type="http://schemas.openxmlformats.org/officeDocument/2006/relationships/slide" Target="slides/slide85.xml"/><Relationship Id="rId212" Type="http://schemas.openxmlformats.org/officeDocument/2006/relationships/slide" Target="slides/slide86.xml"/><Relationship Id="rId213" Type="http://schemas.openxmlformats.org/officeDocument/2006/relationships/slide" Target="slides/slide87.xml"/><Relationship Id="rId214" Type="http://schemas.openxmlformats.org/officeDocument/2006/relationships/slide" Target="slides/slide88.xml"/><Relationship Id="rId215" Type="http://schemas.openxmlformats.org/officeDocument/2006/relationships/slide" Target="slides/slide89.xml"/><Relationship Id="rId216" Type="http://schemas.openxmlformats.org/officeDocument/2006/relationships/slide" Target="slides/slide90.xml"/><Relationship Id="rId217" Type="http://schemas.openxmlformats.org/officeDocument/2006/relationships/slide" Target="slides/slide91.xml"/><Relationship Id="rId218" Type="http://schemas.openxmlformats.org/officeDocument/2006/relationships/slide" Target="slides/slide92.xml"/><Relationship Id="rId219" Type="http://schemas.openxmlformats.org/officeDocument/2006/relationships/slide" Target="slides/slide93.xml"/><Relationship Id="rId380" Type="http://schemas.openxmlformats.org/officeDocument/2006/relationships/slide" Target="slides/slide254.xml"/><Relationship Id="rId381" Type="http://schemas.openxmlformats.org/officeDocument/2006/relationships/slide" Target="slides/slide255.xml"/><Relationship Id="rId382" Type="http://schemas.openxmlformats.org/officeDocument/2006/relationships/slide" Target="slides/slide256.xml"/><Relationship Id="rId383" Type="http://schemas.openxmlformats.org/officeDocument/2006/relationships/slide" Target="slides/slide257.xml"/><Relationship Id="rId384" Type="http://schemas.openxmlformats.org/officeDocument/2006/relationships/slide" Target="slides/slide258.xml"/><Relationship Id="rId385" Type="http://schemas.openxmlformats.org/officeDocument/2006/relationships/slide" Target="slides/slide259.xml"/><Relationship Id="rId386" Type="http://schemas.openxmlformats.org/officeDocument/2006/relationships/slide" Target="slides/slide260.xml"/><Relationship Id="rId387" Type="http://schemas.openxmlformats.org/officeDocument/2006/relationships/slide" Target="slides/slide261.xml"/><Relationship Id="rId388" Type="http://schemas.openxmlformats.org/officeDocument/2006/relationships/slide" Target="slides/slide262.xml"/><Relationship Id="rId389" Type="http://schemas.openxmlformats.org/officeDocument/2006/relationships/slide" Target="slides/slide263.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Master" Target="slideMasters/slideMaster12.xml"/><Relationship Id="rId13" Type="http://schemas.openxmlformats.org/officeDocument/2006/relationships/slideMaster" Target="slideMasters/slideMaster13.xml"/><Relationship Id="rId14" Type="http://schemas.openxmlformats.org/officeDocument/2006/relationships/slideMaster" Target="slideMasters/slideMaster14.xml"/><Relationship Id="rId15" Type="http://schemas.openxmlformats.org/officeDocument/2006/relationships/slideMaster" Target="slideMasters/slideMaster15.xml"/><Relationship Id="rId16" Type="http://schemas.openxmlformats.org/officeDocument/2006/relationships/slideMaster" Target="slideMasters/slideMaster16.xml"/><Relationship Id="rId17" Type="http://schemas.openxmlformats.org/officeDocument/2006/relationships/slideMaster" Target="slideMasters/slideMaster17.xml"/><Relationship Id="rId18" Type="http://schemas.openxmlformats.org/officeDocument/2006/relationships/slideMaster" Target="slideMasters/slideMaster18.xml"/><Relationship Id="rId19" Type="http://schemas.openxmlformats.org/officeDocument/2006/relationships/slideMaster" Target="slideMasters/slideMaster19.xml"/><Relationship Id="rId160" Type="http://schemas.openxmlformats.org/officeDocument/2006/relationships/slide" Target="slides/slide34.xml"/><Relationship Id="rId161" Type="http://schemas.openxmlformats.org/officeDocument/2006/relationships/slide" Target="slides/slide35.xml"/><Relationship Id="rId162" Type="http://schemas.openxmlformats.org/officeDocument/2006/relationships/slide" Target="slides/slide36.xml"/><Relationship Id="rId163" Type="http://schemas.openxmlformats.org/officeDocument/2006/relationships/slide" Target="slides/slide37.xml"/><Relationship Id="rId164" Type="http://schemas.openxmlformats.org/officeDocument/2006/relationships/slide" Target="slides/slide38.xml"/><Relationship Id="rId165" Type="http://schemas.openxmlformats.org/officeDocument/2006/relationships/slide" Target="slides/slide39.xml"/><Relationship Id="rId166" Type="http://schemas.openxmlformats.org/officeDocument/2006/relationships/slide" Target="slides/slide40.xml"/><Relationship Id="rId167" Type="http://schemas.openxmlformats.org/officeDocument/2006/relationships/slide" Target="slides/slide41.xml"/><Relationship Id="rId168" Type="http://schemas.openxmlformats.org/officeDocument/2006/relationships/slide" Target="slides/slide42.xml"/><Relationship Id="rId169" Type="http://schemas.openxmlformats.org/officeDocument/2006/relationships/slide" Target="slides/slide43.xml"/><Relationship Id="rId220" Type="http://schemas.openxmlformats.org/officeDocument/2006/relationships/slide" Target="slides/slide94.xml"/><Relationship Id="rId221" Type="http://schemas.openxmlformats.org/officeDocument/2006/relationships/slide" Target="slides/slide95.xml"/><Relationship Id="rId222" Type="http://schemas.openxmlformats.org/officeDocument/2006/relationships/slide" Target="slides/slide96.xml"/><Relationship Id="rId223" Type="http://schemas.openxmlformats.org/officeDocument/2006/relationships/slide" Target="slides/slide97.xml"/><Relationship Id="rId224" Type="http://schemas.openxmlformats.org/officeDocument/2006/relationships/slide" Target="slides/slide98.xml"/><Relationship Id="rId225" Type="http://schemas.openxmlformats.org/officeDocument/2006/relationships/slide" Target="slides/slide99.xml"/><Relationship Id="rId226" Type="http://schemas.openxmlformats.org/officeDocument/2006/relationships/slide" Target="slides/slide100.xml"/><Relationship Id="rId227" Type="http://schemas.openxmlformats.org/officeDocument/2006/relationships/slide" Target="slides/slide101.xml"/><Relationship Id="rId228" Type="http://schemas.openxmlformats.org/officeDocument/2006/relationships/slide" Target="slides/slide102.xml"/><Relationship Id="rId229" Type="http://schemas.openxmlformats.org/officeDocument/2006/relationships/slide" Target="slides/slide103.xml"/><Relationship Id="rId390" Type="http://schemas.openxmlformats.org/officeDocument/2006/relationships/slide" Target="slides/slide264.xml"/><Relationship Id="rId391" Type="http://schemas.openxmlformats.org/officeDocument/2006/relationships/slide" Target="slides/slide265.xml"/><Relationship Id="rId392" Type="http://schemas.openxmlformats.org/officeDocument/2006/relationships/slide" Target="slides/slide266.xml"/><Relationship Id="rId393" Type="http://schemas.openxmlformats.org/officeDocument/2006/relationships/slide" Target="slides/slide267.xml"/><Relationship Id="rId394" Type="http://schemas.openxmlformats.org/officeDocument/2006/relationships/slide" Target="slides/slide268.xml"/><Relationship Id="rId395" Type="http://schemas.openxmlformats.org/officeDocument/2006/relationships/slide" Target="slides/slide269.xml"/><Relationship Id="rId396" Type="http://schemas.openxmlformats.org/officeDocument/2006/relationships/slide" Target="slides/slide270.xml"/><Relationship Id="rId397" Type="http://schemas.openxmlformats.org/officeDocument/2006/relationships/slide" Target="slides/slide271.xml"/><Relationship Id="rId398" Type="http://schemas.openxmlformats.org/officeDocument/2006/relationships/slide" Target="slides/slide272.xml"/><Relationship Id="rId399" Type="http://schemas.openxmlformats.org/officeDocument/2006/relationships/slide" Target="slides/slide273.xml"/></Relationships>
</file>

<file path=ppt/charts/_rels/chart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Sheet1.xlsx"/></Relationships>
</file>

<file path=ppt/charts/_rels/chart10.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C:\Documents%20and%20Settings\Donghyuk\My%20Documents\qual.xlsx"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C:\Users\yoonh\Desktop\figs2.xlsx"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AION\MDL\euk139\PAPERS\Published\STTRAM_and_Hybrid_Memory\sttdram\4ISPASS\results4ispass.xlsx" TargetMode="External"/></Relationships>
</file>

<file path=ppt/charts/_rels/chart17.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Sheet2.xlsx"/></Relationships>
</file>

<file path=ppt/charts/_rels/chart18.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oleObject" Target="file:///C:\Users\yoonh\Desktop\figs2.xlsx" TargetMode="External"/></Relationships>
</file>

<file path=ppt/charts/_rels/chart19.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oleObject" Target="Macintosh%20HD:Users:jjm:Documents:SAFARI:hpl:cal:CAL:qual_graphs.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vboxsrv\shared\samsung%20page%20copy\PageCopy_Power_v2.xlsx" TargetMode="External"/></Relationships>
</file>

<file path=ppt/charts/_rels/chart20.xml.rels><?xml version="1.0" encoding="UTF-8" standalone="yes"?>
<Relationships xmlns="http://schemas.openxmlformats.org/package/2006/relationships"><Relationship Id="rId1" Type="http://schemas.openxmlformats.org/officeDocument/2006/relationships/oleObject" Target="Macintosh%20HD:Users:jjm:Documents:SAFARI:hpl:cal:CAL:qual_graphs.xlsx" TargetMode="External"/></Relationships>
</file>

<file path=ppt/charts/_rels/chart21.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22.xml.rels><?xml version="1.0" encoding="UTF-8" standalone="yes"?>
<Relationships xmlns="http://schemas.openxmlformats.org/package/2006/relationships"><Relationship Id="rId1" Type="http://schemas.openxmlformats.org/officeDocument/2006/relationships/oleObject" Target="file:///C:\Users\kevincha\Dropbox\hpca2014-plots\results_all.xlsx" TargetMode="External"/></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Sheet3.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Sheet4.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Sheet5.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Sheet6.xlsx"/></Relationships>
</file>

<file path=ppt/charts/_rels/chart27.xml.rels><?xml version="1.0" encoding="UTF-8" standalone="yes"?>
<Relationships xmlns="http://schemas.openxmlformats.org/package/2006/relationships"><Relationship Id="rId1" Type="http://schemas.openxmlformats.org/officeDocument/2006/relationships/image" Target="../media/image75.png"/><Relationship Id="rId2" Type="http://schemas.openxmlformats.org/officeDocument/2006/relationships/package" Target="../embeddings/Microsoft_Excel_Sheet7.xlsx"/></Relationships>
</file>

<file path=ppt/charts/_rels/chart28.xml.rels><?xml version="1.0" encoding="UTF-8" standalone="yes"?>
<Relationships xmlns="http://schemas.openxmlformats.org/package/2006/relationships"><Relationship Id="rId1" Type="http://schemas.openxmlformats.org/officeDocument/2006/relationships/image" Target="../media/image75.png"/><Relationship Id="rId2" Type="http://schemas.openxmlformats.org/officeDocument/2006/relationships/package" Target="../embeddings/Microsoft_Excel_Sheet8.xlsx"/></Relationships>
</file>

<file path=ppt/charts/_rels/chart29.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oleObject" Target="file:///C:\Users\lavanya\Research\GSRC-2012\observation1.xlsx" TargetMode="External"/></Relationships>
</file>

<file path=ppt/charts/_rels/chart3.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oleObject" Target="file:///\\vboxsrv\shared\ppts\pdl-retreat-talk\sheets\perf-energy.csv" TargetMode="External"/></Relationships>
</file>

<file path=ppt/charts/_rels/chart30.xml.rels><?xml version="1.0" encoding="UTF-8" standalone="yes"?>
<Relationships xmlns="http://schemas.openxmlformats.org/package/2006/relationships"><Relationship Id="rId1" Type="http://schemas.openxmlformats.org/officeDocument/2006/relationships/themeOverride" Target="../theme/themeOverride8.xml"/><Relationship Id="rId2" Type="http://schemas.openxmlformats.org/officeDocument/2006/relationships/oleObject" Target="file:///C:\Users\Lavanya\Research\leslie_short.xlsx" TargetMode="External"/></Relationships>
</file>

<file path=ppt/charts/_rels/chart31.xml.rels><?xml version="1.0" encoding="UTF-8" standalone="yes"?>
<Relationships xmlns="http://schemas.openxmlformats.org/package/2006/relationships"><Relationship Id="rId1" Type="http://schemas.openxmlformats.org/officeDocument/2006/relationships/themeOverride" Target="../theme/themeOverride9.xml"/><Relationship Id="rId2" Type="http://schemas.openxmlformats.org/officeDocument/2006/relationships/oleObject" Target="file:///C:\Users\Lavanya\Research\HPCA_Talk_Slowdown_Plots.xlsx" TargetMode="External"/></Relationships>
</file>

<file path=ppt/charts/_rels/chart32.xml.rels><?xml version="1.0" encoding="UTF-8" standalone="yes"?>
<Relationships xmlns="http://schemas.openxmlformats.org/package/2006/relationships"><Relationship Id="rId1" Type="http://schemas.openxmlformats.org/officeDocument/2006/relationships/themeOverride" Target="../theme/themeOverride10.xml"/><Relationship Id="rId2" Type="http://schemas.openxmlformats.org/officeDocument/2006/relationships/oleObject" Target="file:///C:\Users\Lavanya\Research\HPCA_Talk_Slowdown_Plots.xlsx" TargetMode="External"/></Relationships>
</file>

<file path=ppt/charts/_rels/chart33.xml.rels><?xml version="1.0" encoding="UTF-8" standalone="yes"?>
<Relationships xmlns="http://schemas.openxmlformats.org/package/2006/relationships"><Relationship Id="rId1" Type="http://schemas.openxmlformats.org/officeDocument/2006/relationships/themeOverride" Target="../theme/themeOverride11.xml"/><Relationship Id="rId2" Type="http://schemas.openxmlformats.org/officeDocument/2006/relationships/oleObject" Target="file:///C:\Users\Lavanya\Research\HPCA_Talk_Slowdown_Plots.xlsx" TargetMode="External"/></Relationships>
</file>

<file path=ppt/charts/_rels/chart34.xml.rels><?xml version="1.0" encoding="UTF-8" standalone="yes"?>
<Relationships xmlns="http://schemas.openxmlformats.org/package/2006/relationships"><Relationship Id="rId1" Type="http://schemas.openxmlformats.org/officeDocument/2006/relationships/themeOverride" Target="../theme/themeOverride12.xml"/><Relationship Id="rId2" Type="http://schemas.openxmlformats.org/officeDocument/2006/relationships/oleObject" Target="file:///C:\Users\Lavanya\Research\HPCA_Talk_Slowdown_Plots.xlsx" TargetMode="External"/></Relationships>
</file>

<file path=ppt/charts/_rels/chart35.xml.rels><?xml version="1.0" encoding="UTF-8" standalone="yes"?>
<Relationships xmlns="http://schemas.openxmlformats.org/package/2006/relationships"><Relationship Id="rId1" Type="http://schemas.openxmlformats.org/officeDocument/2006/relationships/themeOverride" Target="../theme/themeOverride13.xml"/><Relationship Id="rId2" Type="http://schemas.openxmlformats.org/officeDocument/2006/relationships/oleObject" Target="file:///C:\Users\Lavanya\Research\HPCA_Talk_Slowdown_Plots.xlsx" TargetMode="External"/></Relationships>
</file>

<file path=ppt/charts/_rels/chart36.xml.rels><?xml version="1.0" encoding="UTF-8" standalone="yes"?>
<Relationships xmlns="http://schemas.openxmlformats.org/package/2006/relationships"><Relationship Id="rId1" Type="http://schemas.openxmlformats.org/officeDocument/2006/relationships/themeOverride" Target="../theme/themeOverride14.xml"/><Relationship Id="rId2" Type="http://schemas.openxmlformats.org/officeDocument/2006/relationships/oleObject" Target="file:///C:\Users\Lavanya\Research\HPCA_Talk_Slowdown_Plots.xlsx" TargetMode="External"/></Relationships>
</file>

<file path=ppt/charts/_rels/chart37.xml.rels><?xml version="1.0" encoding="UTF-8" standalone="yes"?>
<Relationships xmlns="http://schemas.openxmlformats.org/package/2006/relationships"><Relationship Id="rId1" Type="http://schemas.openxmlformats.org/officeDocument/2006/relationships/themeOverride" Target="../theme/themeOverride15.xml"/><Relationship Id="rId2" Type="http://schemas.openxmlformats.org/officeDocument/2006/relationships/oleObject" Target="file:///C:\Users\Lavanya\Research\HPCA_Talk\Ind_Workload_Plot.xlsx" TargetMode="External"/></Relationships>
</file>

<file path=ppt/charts/_rels/chart38.xml.rels><?xml version="1.0" encoding="UTF-8" standalone="yes"?>
<Relationships xmlns="http://schemas.openxmlformats.org/package/2006/relationships"><Relationship Id="rId1" Type="http://schemas.openxmlformats.org/officeDocument/2006/relationships/themeOverride" Target="../theme/themeOverride16.xml"/><Relationship Id="rId2" Type="http://schemas.openxmlformats.org/officeDocument/2006/relationships/oleObject" Target="file:///C:\Users\Lavanya\Research\HPCA_Talk\Avg_sys_perf_results.xlsx" TargetMode="External"/></Relationships>
</file>

<file path=ppt/charts/_rels/chart39.xml.rels><?xml version="1.0" encoding="UTF-8" standalone="yes"?>
<Relationships xmlns="http://schemas.openxmlformats.org/package/2006/relationships"><Relationship Id="rId1" Type="http://schemas.openxmlformats.org/officeDocument/2006/relationships/oleObject" Target="file:///C:\Users\yoongu\Documents\isca12_graphs_ppt.xlsx" TargetMode="External"/></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oleObject" Target="file:///\\vboxsrv\shared\ppts\pdl-retreat-talk\sheets\s-curve.csv" TargetMode="External"/></Relationships>
</file>

<file path=ppt/charts/_rels/chart40.xml.rels><?xml version="1.0" encoding="UTF-8" standalone="yes"?>
<Relationships xmlns="http://schemas.openxmlformats.org/package/2006/relationships"><Relationship Id="rId1" Type="http://schemas.openxmlformats.org/officeDocument/2006/relationships/oleObject" Target="file:///C:\Users\yoongu\Documents\isca12_graphs_ppt.xlsx" TargetMode="External"/></Relationships>
</file>

<file path=ppt/charts/_rels/chart41.xml.rels><?xml version="1.0" encoding="UTF-8" standalone="yes"?>
<Relationships xmlns="http://schemas.openxmlformats.org/package/2006/relationships"><Relationship Id="rId1" Type="http://schemas.openxmlformats.org/officeDocument/2006/relationships/themeOverride" Target="../theme/themeOverride17.xml"/><Relationship Id="rId2" Type="http://schemas.openxmlformats.org/officeDocument/2006/relationships/oleObject" Target="file:///C:\Documents%20and%20Settings\Atreides\My%20Documents\Dropbox\Docs\Compressed%20Cache\Final%20Graphs\L2CompRatios.xlsx" TargetMode="External"/></Relationships>
</file>

<file path=ppt/charts/_rels/chart42.xml.rels><?xml version="1.0" encoding="UTF-8" standalone="yes"?>
<Relationships xmlns="http://schemas.openxmlformats.org/package/2006/relationships"><Relationship Id="rId1" Type="http://schemas.openxmlformats.org/officeDocument/2006/relationships/themeOverride" Target="../theme/themeOverride18.xml"/><Relationship Id="rId2" Type="http://schemas.openxmlformats.org/officeDocument/2006/relationships/oleObject" Target="file:///E:\Dropbox\Docs\Compressed%20Cache\Final%20Graphs\L2RealAll.xlsx" TargetMode="External"/></Relationships>
</file>

<file path=ppt/charts/_rels/chart43.xml.rels><?xml version="1.0" encoding="UTF-8" standalone="yes"?>
<Relationships xmlns="http://schemas.openxmlformats.org/package/2006/relationships"><Relationship Id="rId1" Type="http://schemas.openxmlformats.org/officeDocument/2006/relationships/themeOverride" Target="../theme/themeOverride19.xml"/><Relationship Id="rId2" Type="http://schemas.openxmlformats.org/officeDocument/2006/relationships/oleObject" Target="file:///E:\Dropbox\Docs\Compressed%20Cache\Final%20Graphs\L2MPKI2M.xlsx" TargetMode="External"/></Relationships>
</file>

<file path=ppt/charts/_rels/chart44.xml.rels><?xml version="1.0" encoding="UTF-8" standalone="yes"?>
<Relationships xmlns="http://schemas.openxmlformats.org/package/2006/relationships"><Relationship Id="rId1" Type="http://schemas.openxmlformats.org/officeDocument/2006/relationships/themeOverride" Target="../theme/themeOverride20.xml"/><Relationship Id="rId2" Type="http://schemas.openxmlformats.org/officeDocument/2006/relationships/oleObject" Target="file:///C:\Users\yoonh\Desktop\figs2.xlsx"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vboxsrv\Dropbox\Research\22_DRAM_TLDRAM\CameraReady\useful\tldram_trend.xlsx"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vboxsrv\Downloads\hpca_slides.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2106821336"/>
        <c:axId val="-2106817752"/>
      </c:barChart>
      <c:catAx>
        <c:axId val="-2106821336"/>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2106817752"/>
        <c:crosses val="autoZero"/>
        <c:auto val="1"/>
        <c:lblAlgn val="ctr"/>
        <c:lblOffset val="100"/>
        <c:noMultiLvlLbl val="0"/>
      </c:catAx>
      <c:valAx>
        <c:axId val="-2106817752"/>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2106821336"/>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Sheet3!$C$2</c:f>
              <c:strCache>
                <c:ptCount val="1"/>
                <c:pt idx="0">
                  <c:v>Performance Improvement</c:v>
                </c:pt>
              </c:strCache>
            </c:strRef>
          </c:tx>
          <c:invertIfNegative val="0"/>
          <c:cat>
            <c:strRef>
              <c:f>Sheet3!$B$3:$B$5</c:f>
              <c:strCache>
                <c:ptCount val="3"/>
                <c:pt idx="0">
                  <c:v>1 (1-ch)</c:v>
                </c:pt>
                <c:pt idx="1">
                  <c:v>2 (2-ch)</c:v>
                </c:pt>
                <c:pt idx="2">
                  <c:v>4 (4-ch)</c:v>
                </c:pt>
              </c:strCache>
            </c:strRef>
          </c:cat>
          <c:val>
            <c:numRef>
              <c:f>Sheet3!$C$3:$C$5</c:f>
              <c:numCache>
                <c:formatCode>General</c:formatCode>
                <c:ptCount val="3"/>
                <c:pt idx="0">
                  <c:v>1.124</c:v>
                </c:pt>
                <c:pt idx="1">
                  <c:v>1.115</c:v>
                </c:pt>
                <c:pt idx="2">
                  <c:v>1.107</c:v>
                </c:pt>
              </c:numCache>
            </c:numRef>
          </c:val>
        </c:ser>
        <c:dLbls>
          <c:showLegendKey val="0"/>
          <c:showVal val="0"/>
          <c:showCatName val="0"/>
          <c:showSerName val="0"/>
          <c:showPercent val="0"/>
          <c:showBubbleSize val="0"/>
        </c:dLbls>
        <c:gapWidth val="150"/>
        <c:axId val="-1984585976"/>
        <c:axId val="-1984769960"/>
      </c:barChart>
      <c:catAx>
        <c:axId val="-1984585976"/>
        <c:scaling>
          <c:orientation val="minMax"/>
        </c:scaling>
        <c:delete val="0"/>
        <c:axPos val="b"/>
        <c:majorTickMark val="out"/>
        <c:minorTickMark val="none"/>
        <c:tickLblPos val="nextTo"/>
        <c:txPr>
          <a:bodyPr/>
          <a:lstStyle/>
          <a:p>
            <a:pPr>
              <a:defRPr sz="1800"/>
            </a:pPr>
            <a:endParaRPr lang="en-US"/>
          </a:p>
        </c:txPr>
        <c:crossAx val="-1984769960"/>
        <c:crosses val="autoZero"/>
        <c:auto val="1"/>
        <c:lblAlgn val="ctr"/>
        <c:lblOffset val="0"/>
        <c:noMultiLvlLbl val="0"/>
      </c:catAx>
      <c:valAx>
        <c:axId val="-1984769960"/>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1984585976"/>
        <c:crosses val="autoZero"/>
        <c:crossBetween val="between"/>
      </c:valAx>
    </c:plotArea>
    <c:plotVisOnly val="1"/>
    <c:dispBlanksAs val="gap"/>
    <c:showDLblsOverMax val="0"/>
  </c:chart>
  <c:spPr>
    <a:ln>
      <a:noFill/>
    </a:ln>
  </c:sp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Sheet3!$C$7</c:f>
              <c:strCache>
                <c:ptCount val="1"/>
                <c:pt idx="0">
                  <c:v>Power Reduction</c:v>
                </c:pt>
              </c:strCache>
            </c:strRef>
          </c:tx>
          <c:spPr>
            <a:solidFill>
              <a:srgbClr val="FF0000"/>
            </a:solidFill>
          </c:spPr>
          <c:invertIfNegative val="0"/>
          <c:cat>
            <c:strRef>
              <c:f>Sheet3!$B$8:$B$10</c:f>
              <c:strCache>
                <c:ptCount val="3"/>
                <c:pt idx="0">
                  <c:v>1 (1-ch)</c:v>
                </c:pt>
                <c:pt idx="1">
                  <c:v>2 (2-ch)</c:v>
                </c:pt>
                <c:pt idx="2">
                  <c:v>4 (4-ch)</c:v>
                </c:pt>
              </c:strCache>
            </c:strRef>
          </c:cat>
          <c:val>
            <c:numRef>
              <c:f>Sheet3!$C$8:$C$10</c:f>
              <c:numCache>
                <c:formatCode>General</c:formatCode>
                <c:ptCount val="3"/>
                <c:pt idx="0">
                  <c:v>0.769</c:v>
                </c:pt>
                <c:pt idx="1">
                  <c:v>0.755</c:v>
                </c:pt>
                <c:pt idx="2">
                  <c:v>0.737</c:v>
                </c:pt>
              </c:numCache>
            </c:numRef>
          </c:val>
        </c:ser>
        <c:dLbls>
          <c:showLegendKey val="0"/>
          <c:showVal val="0"/>
          <c:showCatName val="0"/>
          <c:showSerName val="0"/>
          <c:showPercent val="0"/>
          <c:showBubbleSize val="0"/>
        </c:dLbls>
        <c:gapWidth val="150"/>
        <c:axId val="-2003160872"/>
        <c:axId val="-2003137976"/>
      </c:barChart>
      <c:catAx>
        <c:axId val="-2003160872"/>
        <c:scaling>
          <c:orientation val="minMax"/>
        </c:scaling>
        <c:delete val="0"/>
        <c:axPos val="b"/>
        <c:majorTickMark val="out"/>
        <c:minorTickMark val="none"/>
        <c:tickLblPos val="nextTo"/>
        <c:txPr>
          <a:bodyPr/>
          <a:lstStyle/>
          <a:p>
            <a:pPr>
              <a:defRPr sz="1800"/>
            </a:pPr>
            <a:endParaRPr lang="en-US"/>
          </a:p>
        </c:txPr>
        <c:crossAx val="-2003137976"/>
        <c:crosses val="autoZero"/>
        <c:auto val="1"/>
        <c:lblAlgn val="ctr"/>
        <c:lblOffset val="0"/>
        <c:noMultiLvlLbl val="0"/>
      </c:catAx>
      <c:valAx>
        <c:axId val="-2003137976"/>
        <c:scaling>
          <c:orientation val="minMax"/>
          <c:max val="1.2"/>
          <c:min val="0.0"/>
        </c:scaling>
        <c:delete val="0"/>
        <c:axPos val="l"/>
        <c:majorGridlines/>
        <c:numFmt formatCode="0%" sourceLinked="0"/>
        <c:majorTickMark val="out"/>
        <c:minorTickMark val="none"/>
        <c:tickLblPos val="nextTo"/>
        <c:txPr>
          <a:bodyPr/>
          <a:lstStyle/>
          <a:p>
            <a:pPr>
              <a:defRPr sz="1800"/>
            </a:pPr>
            <a:endParaRPr lang="en-US"/>
          </a:p>
        </c:txPr>
        <c:crossAx val="-2003160872"/>
        <c:crosses val="autoZero"/>
        <c:crossBetween val="between"/>
      </c:valAx>
    </c:plotArea>
    <c:plotVisOnly val="1"/>
    <c:dispBlanksAs val="gap"/>
    <c:showDLblsOverMax val="0"/>
  </c:chart>
  <c:spPr>
    <a:ln>
      <a:noFill/>
    </a:ln>
  </c:sp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(Sheet1!$F$27,Sheet1!$F$47,Sheet1!$F$97)</c:f>
              <c:numCache>
                <c:formatCode>General</c:formatCode>
                <c:ptCount val="3"/>
                <c:pt idx="0">
                  <c:v>1.0</c:v>
                </c:pt>
                <c:pt idx="1">
                  <c:v>1.0</c:v>
                </c:pt>
                <c:pt idx="2">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(Sheet1!$F$28,Sheet1!$F$48,Sheet1!$F$98)</c:f>
              <c:numCache>
                <c:formatCode>General</c:formatCode>
                <c:ptCount val="3"/>
                <c:pt idx="0">
                  <c:v>1.31083660882258</c:v>
                </c:pt>
                <c:pt idx="1">
                  <c:v>0.81719489482245</c:v>
                </c:pt>
                <c:pt idx="2">
                  <c:v>0.465423705640499</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(Sheet1!$AK$4,Sheet1!$AK$5,Sheet1!$AK$6)</c:f>
              <c:strCache>
                <c:ptCount val="3"/>
                <c:pt idx="0">
                  <c:v>Weighted Speedup</c:v>
                </c:pt>
                <c:pt idx="1">
                  <c:v>Max. Slowdown</c:v>
                </c:pt>
                <c:pt idx="2">
                  <c:v>Perf. per Watt</c:v>
                </c:pt>
              </c:strCache>
            </c:strRef>
          </c:cat>
          <c:val>
            <c:numRef>
              <c:f>(Sheet1!$F$29,Sheet1!$F$49,Sheet1!$F$99)</c:f>
              <c:numCache>
                <c:formatCode>General</c:formatCode>
                <c:ptCount val="3"/>
                <c:pt idx="0">
                  <c:v>1.8423460201957</c:v>
                </c:pt>
                <c:pt idx="1">
                  <c:v>0.569207907349579</c:v>
                </c:pt>
                <c:pt idx="2">
                  <c:v>0.443071661584369</c:v>
                </c:pt>
              </c:numCache>
            </c:numRef>
          </c:val>
        </c:ser>
        <c:dLbls>
          <c:showLegendKey val="0"/>
          <c:showVal val="0"/>
          <c:showCatName val="0"/>
          <c:showSerName val="0"/>
          <c:showPercent val="0"/>
          <c:showBubbleSize val="0"/>
        </c:dLbls>
        <c:gapWidth val="150"/>
        <c:axId val="-2104721032"/>
        <c:axId val="-2104715512"/>
      </c:barChart>
      <c:catAx>
        <c:axId val="-2104721032"/>
        <c:scaling>
          <c:orientation val="minMax"/>
        </c:scaling>
        <c:delete val="0"/>
        <c:axPos val="b"/>
        <c:title>
          <c:tx>
            <c:rich>
              <a:bodyPr/>
              <a:lstStyle/>
              <a:p>
                <a:pPr>
                  <a:defRPr/>
                </a:pPr>
                <a:r>
                  <a:rPr lang="en-US"/>
                  <a:t>Normalized Metric</a:t>
                </a:r>
              </a:p>
            </c:rich>
          </c:tx>
          <c:layout/>
          <c:overlay val="0"/>
        </c:title>
        <c:majorTickMark val="none"/>
        <c:minorTickMark val="none"/>
        <c:tickLblPos val="nextTo"/>
        <c:crossAx val="-2104715512"/>
        <c:crosses val="autoZero"/>
        <c:auto val="1"/>
        <c:lblAlgn val="ctr"/>
        <c:lblOffset val="100"/>
        <c:noMultiLvlLbl val="0"/>
      </c:catAx>
      <c:valAx>
        <c:axId val="-2104715512"/>
        <c:scaling>
          <c:orientation val="minMax"/>
        </c:scaling>
        <c:delete val="0"/>
        <c:axPos val="l"/>
        <c:majorGridlines/>
        <c:numFmt formatCode="General" sourceLinked="1"/>
        <c:majorTickMark val="out"/>
        <c:minorTickMark val="none"/>
        <c:tickLblPos val="nextTo"/>
        <c:crossAx val="-2104721032"/>
        <c:crosses val="autoZero"/>
        <c:crossBetween val="between"/>
      </c:valAx>
      <c:spPr>
        <a:noFill/>
        <a:ln w="25400">
          <a:noFill/>
        </a:ln>
      </c:spPr>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Sheet1!$F$27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Sheet1!$F$28</c:f>
              <c:numCache>
                <c:formatCode>General</c:formatCode>
                <c:ptCount val="1"/>
                <c:pt idx="0">
                  <c:v>1.31083660882258</c:v>
                </c:pt>
              </c:numCache>
            </c:numRef>
          </c:val>
        </c:ser>
        <c:ser>
          <c:idx val="1"/>
          <c:order val="2"/>
          <c:tx>
            <c:strRef>
              <c:f>Sheet1!$G$21</c:f>
              <c:strCache>
                <c:ptCount val="1"/>
                <c:pt idx="0">
                  <c:v>16GB DRAM</c:v>
                </c:pt>
              </c:strCache>
            </c:strRef>
          </c:tx>
          <c:spPr>
            <a:solidFill>
              <a:srgbClr val="0070C0"/>
            </a:solidFill>
            <a:ln>
              <a:solidFill>
                <a:schemeClr val="tx1"/>
              </a:solidFill>
            </a:ln>
          </c:spPr>
          <c:invertIfNegative val="0"/>
          <c:dPt>
            <c:idx val="0"/>
            <c:invertIfNegative val="0"/>
            <c:bubble3D val="0"/>
            <c:spPr>
              <a:solidFill>
                <a:srgbClr val="FFC000"/>
              </a:solidFill>
              <a:ln>
                <a:solidFill>
                  <a:schemeClr val="tx1"/>
                </a:solidFill>
              </a:ln>
            </c:spPr>
          </c:dPt>
          <c:cat>
            <c:strRef>
              <c:f>Sheet1!$E$9</c:f>
              <c:strCache>
                <c:ptCount val="1"/>
                <c:pt idx="0">
                  <c:v>Avg</c:v>
                </c:pt>
              </c:strCache>
            </c:strRef>
          </c:cat>
          <c:val>
            <c:numRef>
              <c:f>Sheet1!$F$29</c:f>
              <c:numCache>
                <c:formatCode>General</c:formatCode>
                <c:ptCount val="1"/>
                <c:pt idx="0">
                  <c:v>1.8423460201957</c:v>
                </c:pt>
              </c:numCache>
            </c:numRef>
          </c:val>
        </c:ser>
        <c:dLbls>
          <c:showLegendKey val="0"/>
          <c:showVal val="0"/>
          <c:showCatName val="0"/>
          <c:showSerName val="0"/>
          <c:showPercent val="0"/>
          <c:showBubbleSize val="0"/>
        </c:dLbls>
        <c:gapWidth val="150"/>
        <c:axId val="-2102949800"/>
        <c:axId val="-2102946824"/>
      </c:barChart>
      <c:catAx>
        <c:axId val="-2102949800"/>
        <c:scaling>
          <c:orientation val="minMax"/>
        </c:scaling>
        <c:delete val="1"/>
        <c:axPos val="b"/>
        <c:majorTickMark val="none"/>
        <c:minorTickMark val="none"/>
        <c:tickLblPos val="nextTo"/>
        <c:crossAx val="-2102946824"/>
        <c:crosses val="autoZero"/>
        <c:auto val="1"/>
        <c:lblAlgn val="ctr"/>
        <c:lblOffset val="100"/>
        <c:noMultiLvlLbl val="0"/>
      </c:catAx>
      <c:valAx>
        <c:axId val="-2102946824"/>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2102949800"/>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Sheet1!$G$22</c:f>
              <c:strCache>
                <c:ptCount val="1"/>
                <c:pt idx="0">
                  <c:v>16GB PCM</c:v>
                </c:pt>
              </c:strCache>
            </c:strRef>
          </c:tx>
          <c:spPr>
            <a:solidFill>
              <a:srgbClr val="7030A0"/>
            </a:solidFill>
            <a:ln>
              <a:solidFill>
                <a:schemeClr val="tx1"/>
              </a:solidFill>
            </a:ln>
          </c:spPr>
          <c:invertIfNegative val="0"/>
          <c:cat>
            <c:strRef>
              <c:f>Sheet1!$E$9</c:f>
              <c:strCache>
                <c:ptCount val="1"/>
                <c:pt idx="0">
                  <c:v>Avg</c:v>
                </c:pt>
              </c:strCache>
            </c:strRef>
          </c:cat>
          <c:val>
            <c:numRef>
              <c:f>Sheet1!$F$47</c:f>
              <c:numCache>
                <c:formatCode>General</c:formatCode>
                <c:ptCount val="1"/>
                <c:pt idx="0">
                  <c:v>1.0</c:v>
                </c:pt>
              </c:numCache>
            </c:numRef>
          </c:val>
        </c:ser>
        <c:ser>
          <c:idx val="3"/>
          <c:order val="1"/>
          <c:tx>
            <c:strRef>
              <c:f>Sheet1!$G$26</c:f>
              <c:strCache>
                <c:ptCount val="1"/>
                <c:pt idx="0">
                  <c:v>RBLA-Dyn</c:v>
                </c:pt>
              </c:strCache>
            </c:strRef>
          </c:tx>
          <c:spPr>
            <a:solidFill>
              <a:srgbClr val="00B050"/>
            </a:solidFill>
            <a:ln>
              <a:solidFill>
                <a:schemeClr val="tx1"/>
              </a:solidFill>
            </a:ln>
          </c:spPr>
          <c:invertIfNegative val="0"/>
          <c:cat>
            <c:strRef>
              <c:f>Sheet1!$E$9</c:f>
              <c:strCache>
                <c:ptCount val="1"/>
                <c:pt idx="0">
                  <c:v>Avg</c:v>
                </c:pt>
              </c:strCache>
            </c:strRef>
          </c:cat>
          <c:val>
            <c:numRef>
              <c:f>Sheet1!$F$48</c:f>
              <c:numCache>
                <c:formatCode>General</c:formatCode>
                <c:ptCount val="1"/>
                <c:pt idx="0">
                  <c:v>0.81719489482245</c:v>
                </c:pt>
              </c:numCache>
            </c:numRef>
          </c:val>
        </c:ser>
        <c:ser>
          <c:idx val="1"/>
          <c:order val="2"/>
          <c:tx>
            <c:strRef>
              <c:f>Sheet1!$G$21</c:f>
              <c:strCache>
                <c:ptCount val="1"/>
                <c:pt idx="0">
                  <c:v>16GB DRAM</c:v>
                </c:pt>
              </c:strCache>
            </c:strRef>
          </c:tx>
          <c:spPr>
            <a:solidFill>
              <a:srgbClr val="FFC000"/>
            </a:solidFill>
            <a:ln>
              <a:solidFill>
                <a:schemeClr val="tx1"/>
              </a:solidFill>
            </a:ln>
          </c:spPr>
          <c:invertIfNegative val="0"/>
          <c:cat>
            <c:strRef>
              <c:f>Sheet1!$E$9</c:f>
              <c:strCache>
                <c:ptCount val="1"/>
                <c:pt idx="0">
                  <c:v>Avg</c:v>
                </c:pt>
              </c:strCache>
            </c:strRef>
          </c:cat>
          <c:val>
            <c:numRef>
              <c:f>Sheet1!$F$49</c:f>
              <c:numCache>
                <c:formatCode>General</c:formatCode>
                <c:ptCount val="1"/>
                <c:pt idx="0">
                  <c:v>0.569207907349579</c:v>
                </c:pt>
              </c:numCache>
            </c:numRef>
          </c:val>
        </c:ser>
        <c:dLbls>
          <c:showLegendKey val="0"/>
          <c:showVal val="0"/>
          <c:showCatName val="0"/>
          <c:showSerName val="0"/>
          <c:showPercent val="0"/>
          <c:showBubbleSize val="0"/>
        </c:dLbls>
        <c:gapWidth val="150"/>
        <c:axId val="-2102933208"/>
        <c:axId val="-2102930232"/>
      </c:barChart>
      <c:catAx>
        <c:axId val="-2102933208"/>
        <c:scaling>
          <c:orientation val="minMax"/>
        </c:scaling>
        <c:delete val="1"/>
        <c:axPos val="b"/>
        <c:majorTickMark val="none"/>
        <c:minorTickMark val="none"/>
        <c:tickLblPos val="nextTo"/>
        <c:crossAx val="-2102930232"/>
        <c:crosses val="autoZero"/>
        <c:auto val="1"/>
        <c:lblAlgn val="ctr"/>
        <c:lblOffset val="100"/>
        <c:noMultiLvlLbl val="0"/>
      </c:catAx>
      <c:valAx>
        <c:axId val="-2102930232"/>
        <c:scaling>
          <c:orientation val="minMax"/>
        </c:scaling>
        <c:delete val="0"/>
        <c:axPos val="l"/>
        <c:majorGridlines/>
        <c:title>
          <c:tx>
            <c:rich>
              <a:bodyPr/>
              <a:lstStyle/>
              <a:p>
                <a:pPr>
                  <a:defRPr b="1"/>
                </a:pPr>
                <a:r>
                  <a:rPr lang="en-US" b="1" dirty="0"/>
                  <a:t>Normalized </a:t>
                </a:r>
                <a:r>
                  <a:rPr lang="en-US" b="1" dirty="0" smtClean="0"/>
                  <a:t>Max. </a:t>
                </a:r>
                <a:r>
                  <a:rPr lang="en-US" b="1" dirty="0"/>
                  <a:t>Slowdown</a:t>
                </a:r>
              </a:p>
            </c:rich>
          </c:tx>
          <c:layout/>
          <c:overlay val="0"/>
        </c:title>
        <c:numFmt formatCode="General" sourceLinked="1"/>
        <c:majorTickMark val="out"/>
        <c:minorTickMark val="none"/>
        <c:tickLblPos val="nextTo"/>
        <c:crossAx val="-2102933208"/>
        <c:crosses val="autoZero"/>
        <c:crossBetween val="between"/>
      </c:valAx>
    </c:plotArea>
    <c:plotVisOnly val="1"/>
    <c:dispBlanksAs val="gap"/>
    <c:showDLblsOverMax val="0"/>
  </c:chart>
  <c:spPr>
    <a:solidFill>
      <a:schemeClr val="bg1"/>
    </a:solidFill>
  </c:spPr>
  <c:txPr>
    <a:bodyPr/>
    <a:lstStyle/>
    <a:p>
      <a:pPr>
        <a:defRPr sz="2000">
          <a:latin typeface="Times New Roman" pitchFamily="18" charset="0"/>
          <a:cs typeface="Times New Roman" pitchFamily="18" charset="0"/>
        </a:defRPr>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manualLayout>
          <c:layoutTarget val="inner"/>
          <c:xMode val="edge"/>
          <c:yMode val="edge"/>
          <c:x val="0.196799687922272"/>
          <c:y val="0.134182129085658"/>
          <c:w val="0.772958040525943"/>
          <c:h val="0.572258160755767"/>
        </c:manualLayout>
      </c:layout>
      <c:barChart>
        <c:barDir val="col"/>
        <c:grouping val="clustered"/>
        <c:varyColors val="0"/>
        <c:ser>
          <c:idx val="1"/>
          <c:order val="0"/>
          <c:tx>
            <c:v>STT-RAM (base)</c:v>
          </c:tx>
          <c:invertIfNegative val="0"/>
          <c:val>
            <c:numRef>
              <c:f>DATA3!$AE$254:$AE$265</c:f>
              <c:numCache>
                <c:formatCode>0%</c:formatCode>
                <c:ptCount val="12"/>
                <c:pt idx="0">
                  <c:v>0.955735103004788</c:v>
                </c:pt>
                <c:pt idx="1">
                  <c:v>0.91812375170456</c:v>
                </c:pt>
                <c:pt idx="2">
                  <c:v>0.934346948873282</c:v>
                </c:pt>
                <c:pt idx="3">
                  <c:v>0.955791847209529</c:v>
                </c:pt>
                <c:pt idx="4">
                  <c:v>0.957383869299522</c:v>
                </c:pt>
                <c:pt idx="5">
                  <c:v>0.920833921090981</c:v>
                </c:pt>
                <c:pt idx="6">
                  <c:v>0.954044207803924</c:v>
                </c:pt>
                <c:pt idx="7">
                  <c:v>0.930193168435743</c:v>
                </c:pt>
                <c:pt idx="8">
                  <c:v>0.954133461057936</c:v>
                </c:pt>
                <c:pt idx="9">
                  <c:v>0.945068867250995</c:v>
                </c:pt>
                <c:pt idx="10">
                  <c:v>0.921034999102877</c:v>
                </c:pt>
                <c:pt idx="11">
                  <c:v>0.940608194984922</c:v>
                </c:pt>
              </c:numCache>
            </c:numRef>
          </c:val>
        </c:ser>
        <c:ser>
          <c:idx val="0"/>
          <c:order val="1"/>
          <c:tx>
            <c:v>STT-RAM (opt)</c:v>
          </c:tx>
          <c:invertIfNegative val="0"/>
          <c:cat>
            <c:strRef>
              <c:f>DATA3!$B$272:$B$283</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DATA3!$AE$272:$AE$283</c:f>
              <c:numCache>
                <c:formatCode>0%</c:formatCode>
                <c:ptCount val="12"/>
                <c:pt idx="0">
                  <c:v>0.96014015490016</c:v>
                </c:pt>
                <c:pt idx="1">
                  <c:v>0.914526536881981</c:v>
                </c:pt>
                <c:pt idx="2">
                  <c:v>0.944297717493359</c:v>
                </c:pt>
                <c:pt idx="3">
                  <c:v>0.956316404121815</c:v>
                </c:pt>
                <c:pt idx="4">
                  <c:v>0.959512807264697</c:v>
                </c:pt>
                <c:pt idx="5">
                  <c:v>0.920918636758808</c:v>
                </c:pt>
                <c:pt idx="6">
                  <c:v>0.959476493019427</c:v>
                </c:pt>
                <c:pt idx="7">
                  <c:v>0.935640973444873</c:v>
                </c:pt>
                <c:pt idx="8">
                  <c:v>0.960028948504045</c:v>
                </c:pt>
                <c:pt idx="9">
                  <c:v>0.945741474428232</c:v>
                </c:pt>
                <c:pt idx="10">
                  <c:v>0.935460062455704</c:v>
                </c:pt>
                <c:pt idx="11">
                  <c:v>0.944732746297554</c:v>
                </c:pt>
              </c:numCache>
            </c:numRef>
          </c:val>
        </c:ser>
        <c:dLbls>
          <c:showLegendKey val="0"/>
          <c:showVal val="0"/>
          <c:showCatName val="0"/>
          <c:showSerName val="0"/>
          <c:showPercent val="0"/>
          <c:showBubbleSize val="0"/>
        </c:dLbls>
        <c:gapWidth val="150"/>
        <c:axId val="-2104652344"/>
        <c:axId val="-2104649368"/>
      </c:barChart>
      <c:catAx>
        <c:axId val="-2104652344"/>
        <c:scaling>
          <c:orientation val="minMax"/>
        </c:scaling>
        <c:delete val="0"/>
        <c:axPos val="b"/>
        <c:majorTickMark val="out"/>
        <c:minorTickMark val="none"/>
        <c:tickLblPos val="nextTo"/>
        <c:crossAx val="-2104649368"/>
        <c:crosses val="autoZero"/>
        <c:auto val="1"/>
        <c:lblAlgn val="ctr"/>
        <c:lblOffset val="100"/>
        <c:noMultiLvlLbl val="0"/>
      </c:catAx>
      <c:valAx>
        <c:axId val="-2104649368"/>
        <c:scaling>
          <c:orientation val="minMax"/>
        </c:scaling>
        <c:delete val="0"/>
        <c:axPos val="l"/>
        <c:majorGridlines/>
        <c:title>
          <c:tx>
            <c:rich>
              <a:bodyPr rot="-5400000" vert="horz"/>
              <a:lstStyle/>
              <a:p>
                <a:pPr>
                  <a:defRPr sz="1600"/>
                </a:pPr>
                <a:r>
                  <a:rPr lang="en-US" sz="1800" dirty="0" smtClean="0"/>
                  <a:t>Performance </a:t>
                </a:r>
                <a:endParaRPr lang="en-US" sz="1800" dirty="0"/>
              </a:p>
              <a:p>
                <a:pPr>
                  <a:defRPr sz="1600"/>
                </a:pPr>
                <a:r>
                  <a:rPr lang="en-US" sz="1800" dirty="0" smtClean="0"/>
                  <a:t>vs. </a:t>
                </a:r>
                <a:r>
                  <a:rPr lang="en-US" sz="1800" dirty="0"/>
                  <a:t>DRAM</a:t>
                </a:r>
              </a:p>
            </c:rich>
          </c:tx>
          <c:layout>
            <c:manualLayout>
              <c:xMode val="edge"/>
              <c:yMode val="edge"/>
              <c:x val="0.0"/>
              <c:y val="0.140480918786801"/>
            </c:manualLayout>
          </c:layout>
          <c:overlay val="0"/>
        </c:title>
        <c:numFmt formatCode="0%" sourceLinked="1"/>
        <c:majorTickMark val="out"/>
        <c:minorTickMark val="none"/>
        <c:tickLblPos val="nextTo"/>
        <c:txPr>
          <a:bodyPr/>
          <a:lstStyle/>
          <a:p>
            <a:pPr>
              <a:defRPr sz="1200"/>
            </a:pPr>
            <a:endParaRPr lang="en-US"/>
          </a:p>
        </c:txPr>
        <c:crossAx val="-2104652344"/>
        <c:crosses val="autoZero"/>
        <c:crossBetween val="between"/>
      </c:valAx>
      <c:spPr>
        <a:noFill/>
      </c:spPr>
    </c:plotArea>
    <c:legend>
      <c:legendPos val="t"/>
      <c:layout>
        <c:manualLayout>
          <c:xMode val="edge"/>
          <c:yMode val="edge"/>
          <c:x val="0.235482519014531"/>
          <c:y val="0.0335305711241938"/>
          <c:w val="0.529034961970939"/>
          <c:h val="0.0854787545108959"/>
        </c:manualLayou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33"/>
    </mc:Choice>
    <mc:Fallback>
      <c:style val="33"/>
    </mc:Fallback>
  </mc:AlternateContent>
  <c:chart>
    <c:autoTitleDeleted val="1"/>
    <c:plotArea>
      <c:layout/>
      <c:barChart>
        <c:barDir val="col"/>
        <c:grouping val="stacked"/>
        <c:varyColors val="0"/>
        <c:ser>
          <c:idx val="0"/>
          <c:order val="0"/>
          <c:tx>
            <c:strRef>
              <c:f>DATA3!$AF$253</c:f>
              <c:strCache>
                <c:ptCount val="1"/>
                <c:pt idx="0">
                  <c:v>ACT+PRE</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DATA3!$AF$254:$AF$265</c:f>
              <c:numCache>
                <c:formatCode>0%</c:formatCode>
                <c:ptCount val="12"/>
                <c:pt idx="0">
                  <c:v>0.301747004004193</c:v>
                </c:pt>
                <c:pt idx="1">
                  <c:v>0.276460740767901</c:v>
                </c:pt>
                <c:pt idx="2">
                  <c:v>0.374246102624908</c:v>
                </c:pt>
                <c:pt idx="3">
                  <c:v>0.321193773889845</c:v>
                </c:pt>
                <c:pt idx="4">
                  <c:v>0.339731364740398</c:v>
                </c:pt>
                <c:pt idx="5">
                  <c:v>0.34882700464223</c:v>
                </c:pt>
                <c:pt idx="6">
                  <c:v>0.361969230116095</c:v>
                </c:pt>
                <c:pt idx="7">
                  <c:v>0.260303148145966</c:v>
                </c:pt>
                <c:pt idx="8">
                  <c:v>0.33523660020355</c:v>
                </c:pt>
                <c:pt idx="9">
                  <c:v>0.393846164880816</c:v>
                </c:pt>
                <c:pt idx="10">
                  <c:v>0.326548185802742</c:v>
                </c:pt>
                <c:pt idx="11">
                  <c:v>0.330919029074422</c:v>
                </c:pt>
              </c:numCache>
            </c:numRef>
          </c:val>
        </c:ser>
        <c:ser>
          <c:idx val="1"/>
          <c:order val="1"/>
          <c:tx>
            <c:strRef>
              <c:f>DATA3!$AG$253</c:f>
              <c:strCache>
                <c:ptCount val="1"/>
                <c:pt idx="0">
                  <c:v>WB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DATA3!$AG$254:$AG$265</c:f>
              <c:numCache>
                <c:formatCode>0%</c:formatCode>
                <c:ptCount val="12"/>
                <c:pt idx="0">
                  <c:v>0.0185287696079311</c:v>
                </c:pt>
                <c:pt idx="1">
                  <c:v>0.0273970530019987</c:v>
                </c:pt>
                <c:pt idx="2">
                  <c:v>0.0135177849359938</c:v>
                </c:pt>
                <c:pt idx="3">
                  <c:v>0.0159786244869045</c:v>
                </c:pt>
                <c:pt idx="4">
                  <c:v>0.0222327724420047</c:v>
                </c:pt>
                <c:pt idx="5">
                  <c:v>0.0186487519376289</c:v>
                </c:pt>
                <c:pt idx="6">
                  <c:v>0.0158715196141603</c:v>
                </c:pt>
                <c:pt idx="7">
                  <c:v>0.0258260822607475</c:v>
                </c:pt>
                <c:pt idx="8">
                  <c:v>0.0168700752780532</c:v>
                </c:pt>
                <c:pt idx="9">
                  <c:v>0.0163618832378828</c:v>
                </c:pt>
                <c:pt idx="10">
                  <c:v>0.0150084765126291</c:v>
                </c:pt>
                <c:pt idx="11">
                  <c:v>0.0187492539378122</c:v>
                </c:pt>
              </c:numCache>
            </c:numRef>
          </c:val>
        </c:ser>
        <c:ser>
          <c:idx val="2"/>
          <c:order val="2"/>
          <c:tx>
            <c:strRef>
              <c:f>DATA3!$AH$253</c:f>
              <c:strCache>
                <c:ptCount val="1"/>
                <c:pt idx="0">
                  <c:v>RB</c:v>
                </c:pt>
              </c:strCache>
            </c:strRef>
          </c:tx>
          <c:invertIfNegative val="0"/>
          <c:cat>
            <c:strRef>
              <c:f>DATA3!$B$254:$B$265</c:f>
              <c:strCache>
                <c:ptCount val="12"/>
                <c:pt idx="0">
                  <c:v>mpmix0</c:v>
                </c:pt>
                <c:pt idx="1">
                  <c:v>mpmix1</c:v>
                </c:pt>
                <c:pt idx="2">
                  <c:v>mpmix2</c:v>
                </c:pt>
                <c:pt idx="3">
                  <c:v>mpmix3</c:v>
                </c:pt>
                <c:pt idx="4">
                  <c:v>mpmix4</c:v>
                </c:pt>
                <c:pt idx="5">
                  <c:v>mpmix5</c:v>
                </c:pt>
                <c:pt idx="6">
                  <c:v>mpmix6</c:v>
                </c:pt>
                <c:pt idx="7">
                  <c:v>mpmix7</c:v>
                </c:pt>
                <c:pt idx="8">
                  <c:v>mpmix8</c:v>
                </c:pt>
                <c:pt idx="9">
                  <c:v>mpmix9</c:v>
                </c:pt>
                <c:pt idx="10">
                  <c:v>mpmix10</c:v>
                </c:pt>
                <c:pt idx="11">
                  <c:v>Average</c:v>
                </c:pt>
              </c:strCache>
            </c:strRef>
          </c:cat>
          <c:val>
            <c:numRef>
              <c:f>DATA3!$AH$254:$AH$265</c:f>
              <c:numCache>
                <c:formatCode>0%</c:formatCode>
                <c:ptCount val="12"/>
                <c:pt idx="0">
                  <c:v>0.0175196370561174</c:v>
                </c:pt>
                <c:pt idx="1">
                  <c:v>0.0141617981497664</c:v>
                </c:pt>
                <c:pt idx="2">
                  <c:v>0.010281025536002</c:v>
                </c:pt>
                <c:pt idx="3">
                  <c:v>0.0187812377047714</c:v>
                </c:pt>
                <c:pt idx="4">
                  <c:v>0.0236646924890344</c:v>
                </c:pt>
                <c:pt idx="5">
                  <c:v>0.0101482727717277</c:v>
                </c:pt>
                <c:pt idx="6">
                  <c:v>0.0241610716167688</c:v>
                </c:pt>
                <c:pt idx="7">
                  <c:v>0.0169857619267297</c:v>
                </c:pt>
                <c:pt idx="8">
                  <c:v>0.0133146280157119</c:v>
                </c:pt>
                <c:pt idx="9">
                  <c:v>0.0127433858270102</c:v>
                </c:pt>
                <c:pt idx="10">
                  <c:v>0.0101663101466437</c:v>
                </c:pt>
                <c:pt idx="11">
                  <c:v>0.0156298019309349</c:v>
                </c:pt>
              </c:numCache>
            </c:numRef>
          </c:val>
        </c:ser>
        <c:dLbls>
          <c:showLegendKey val="0"/>
          <c:showVal val="0"/>
          <c:showCatName val="0"/>
          <c:showSerName val="0"/>
          <c:showPercent val="0"/>
          <c:showBubbleSize val="0"/>
        </c:dLbls>
        <c:gapWidth val="150"/>
        <c:overlap val="100"/>
        <c:axId val="-2104621752"/>
        <c:axId val="-2104618776"/>
      </c:barChart>
      <c:catAx>
        <c:axId val="-2104621752"/>
        <c:scaling>
          <c:orientation val="minMax"/>
        </c:scaling>
        <c:delete val="0"/>
        <c:axPos val="b"/>
        <c:majorTickMark val="out"/>
        <c:minorTickMark val="none"/>
        <c:tickLblPos val="nextTo"/>
        <c:crossAx val="-2104618776"/>
        <c:crosses val="autoZero"/>
        <c:auto val="1"/>
        <c:lblAlgn val="ctr"/>
        <c:lblOffset val="100"/>
        <c:noMultiLvlLbl val="0"/>
      </c:catAx>
      <c:valAx>
        <c:axId val="-2104618776"/>
        <c:scaling>
          <c:orientation val="minMax"/>
          <c:max val="1.0"/>
        </c:scaling>
        <c:delete val="0"/>
        <c:axPos val="l"/>
        <c:majorGridlines/>
        <c:title>
          <c:tx>
            <c:rich>
              <a:bodyPr rot="-5400000" vert="horz"/>
              <a:lstStyle/>
              <a:p>
                <a:pPr>
                  <a:defRPr/>
                </a:pPr>
                <a:r>
                  <a:rPr lang="en-US" sz="1800" dirty="0" smtClean="0"/>
                  <a:t>Energy</a:t>
                </a:r>
                <a:r>
                  <a:rPr lang="en-US" sz="1800" baseline="0" dirty="0" smtClean="0"/>
                  <a:t> </a:t>
                </a:r>
              </a:p>
              <a:p>
                <a:pPr>
                  <a:defRPr/>
                </a:pPr>
                <a:r>
                  <a:rPr lang="en-US" sz="1800" baseline="0" dirty="0" smtClean="0"/>
                  <a:t>vs. DRAM</a:t>
                </a:r>
                <a:endParaRPr lang="en-US" sz="1800" dirty="0"/>
              </a:p>
            </c:rich>
          </c:tx>
          <c:layout>
            <c:manualLayout>
              <c:xMode val="edge"/>
              <c:yMode val="edge"/>
              <c:x val="0.0143002128892585"/>
              <c:y val="0.276314598606209"/>
            </c:manualLayout>
          </c:layout>
          <c:overlay val="0"/>
        </c:title>
        <c:numFmt formatCode="0%" sourceLinked="1"/>
        <c:majorTickMark val="out"/>
        <c:minorTickMark val="none"/>
        <c:tickLblPos val="nextTo"/>
        <c:crossAx val="-2104621752"/>
        <c:crosses val="autoZero"/>
        <c:crossBetween val="between"/>
      </c:valAx>
      <c:spPr>
        <a:noFill/>
      </c:spPr>
    </c:plotArea>
    <c:legend>
      <c:legendPos val="t"/>
      <c:layout/>
      <c:overlay val="0"/>
    </c:legend>
    <c:plotVisOnly val="1"/>
    <c:dispBlanksAs val="gap"/>
    <c:showDLblsOverMax val="0"/>
  </c:chart>
  <c:spPr>
    <a:ln>
      <a:noFill/>
    </a:ln>
  </c:spPr>
  <c:txPr>
    <a:bodyPr/>
    <a:lstStyle/>
    <a:p>
      <a:pPr>
        <a:defRPr sz="11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7"/>
    </mc:Choice>
    <mc:Fallback>
      <c:style val="7"/>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0639410542432196"/>
          <c:y val="0.0489832816770683"/>
          <c:w val="0.901336723534558"/>
          <c:h val="0.791147033611948"/>
        </c:manualLayout>
      </c:layout>
      <c:barChart>
        <c:barDir val="col"/>
        <c:grouping val="clustered"/>
        <c:varyColors val="1"/>
        <c:ser>
          <c:idx val="0"/>
          <c:order val="0"/>
          <c:tx>
            <c:strRef>
              <c:f>Sheet1!$B$1</c:f>
              <c:strCache>
                <c:ptCount val="1"/>
                <c:pt idx="0">
                  <c:v>System/Application Crash</c:v>
                </c:pt>
              </c:strCache>
            </c:strRef>
          </c:tx>
          <c:invertIfNegative val="0"/>
          <c:dPt>
            <c:idx val="0"/>
            <c:invertIfNegative val="0"/>
            <c:bubble3D val="0"/>
            <c:spPr>
              <a:gradFill rotWithShape="1">
                <a:gsLst>
                  <a:gs pos="0">
                    <a:schemeClr val="accent5">
                      <a:shade val="65000"/>
                      <a:satMod val="103000"/>
                      <a:lumMod val="102000"/>
                      <a:tint val="94000"/>
                    </a:schemeClr>
                  </a:gs>
                  <a:gs pos="50000">
                    <a:schemeClr val="accent5">
                      <a:shade val="65000"/>
                      <a:satMod val="110000"/>
                      <a:lumMod val="100000"/>
                      <a:shade val="100000"/>
                    </a:schemeClr>
                  </a:gs>
                  <a:gs pos="100000">
                    <a:schemeClr val="accent5">
                      <a:shade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1"/>
            <c:invertIfNegative val="0"/>
            <c:bubble3D val="0"/>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dPt>
            <c:idx val="2"/>
            <c:invertIfNegative val="0"/>
            <c:bubble3D val="0"/>
            <c:spPr>
              <a:gradFill rotWithShape="1">
                <a:gsLst>
                  <a:gs pos="0">
                    <a:schemeClr val="accent5">
                      <a:tint val="65000"/>
                      <a:satMod val="103000"/>
                      <a:lumMod val="102000"/>
                      <a:tint val="94000"/>
                    </a:schemeClr>
                  </a:gs>
                  <a:gs pos="50000">
                    <a:schemeClr val="accent5">
                      <a:tint val="65000"/>
                      <a:satMod val="110000"/>
                      <a:lumMod val="100000"/>
                      <a:shade val="100000"/>
                    </a:schemeClr>
                  </a:gs>
                  <a:gs pos="100000">
                    <a:schemeClr val="accent5">
                      <a:tint val="65000"/>
                      <a:lumMod val="99000"/>
                      <a:satMod val="120000"/>
                      <a:shade val="78000"/>
                    </a:schemeClr>
                  </a:gs>
                </a:gsLst>
                <a:lin ang="5400000" scaled="0"/>
              </a:gradFill>
              <a:ln>
                <a:noFill/>
              </a:ln>
              <a:effectLst>
                <a:outerShdw blurRad="57150" dist="19050" dir="5400000" algn="ctr" rotWithShape="0">
                  <a:srgbClr val="000000">
                    <a:alpha val="63000"/>
                  </a:srgbClr>
                </a:outerShdw>
              </a:effectLst>
            </c:spPr>
          </c:dPt>
          <c:errBars>
            <c:errBarType val="both"/>
            <c:errValType val="cust"/>
            <c:noEndCap val="0"/>
            <c:plus>
              <c:numRef>
                <c:f>Sheet1!$D$2:$D$4</c:f>
                <c:numCache>
                  <c:formatCode>General</c:formatCode>
                  <c:ptCount val="3"/>
                  <c:pt idx="0">
                    <c:v>0.2847</c:v>
                  </c:pt>
                  <c:pt idx="1">
                    <c:v>0.143</c:v>
                  </c:pt>
                  <c:pt idx="2">
                    <c:v>0.237</c:v>
                  </c:pt>
                </c:numCache>
              </c:numRef>
            </c:plus>
            <c:minus>
              <c:numRef>
                <c:f>Sheet1!$D$2:$D$4</c:f>
                <c:numCache>
                  <c:formatCode>General</c:formatCode>
                  <c:ptCount val="3"/>
                  <c:pt idx="0">
                    <c:v>0.2847</c:v>
                  </c:pt>
                  <c:pt idx="1">
                    <c:v>0.143</c:v>
                  </c:pt>
                  <c:pt idx="2">
                    <c:v>0.237</c:v>
                  </c:pt>
                </c:numCache>
              </c:numRef>
            </c:minus>
            <c:spPr>
              <a:noFill/>
              <a:ln w="25400" cap="flat" cmpd="sng" algn="ctr">
                <a:solidFill>
                  <a:schemeClr val="tx1">
                    <a:lumMod val="65000"/>
                    <a:lumOff val="35000"/>
                  </a:schemeClr>
                </a:solidFill>
                <a:round/>
              </a:ln>
              <a:effectLst/>
            </c:spPr>
          </c:errBars>
          <c:cat>
            <c:strRef>
              <c:f>Sheet1!$A$2:$A$4</c:f>
              <c:strCache>
                <c:ptCount val="3"/>
                <c:pt idx="0">
                  <c:v>App/Data A</c:v>
                </c:pt>
                <c:pt idx="1">
                  <c:v>App/Data B</c:v>
                </c:pt>
                <c:pt idx="2">
                  <c:v>App/Data C</c:v>
                </c:pt>
              </c:strCache>
            </c:strRef>
          </c:cat>
          <c:val>
            <c:numRef>
              <c:f>Sheet1!$B$2:$B$4</c:f>
              <c:numCache>
                <c:formatCode>General</c:formatCode>
                <c:ptCount val="3"/>
                <c:pt idx="0">
                  <c:v>1.041365345675441</c:v>
                </c:pt>
                <c:pt idx="1">
                  <c:v>0.638977635782748</c:v>
                </c:pt>
                <c:pt idx="2">
                  <c:v>0.247729149463254</c:v>
                </c:pt>
              </c:numCache>
            </c:numRef>
          </c:val>
        </c:ser>
        <c:dLbls>
          <c:showLegendKey val="0"/>
          <c:showVal val="0"/>
          <c:showCatName val="0"/>
          <c:showSerName val="0"/>
          <c:showPercent val="0"/>
          <c:showBubbleSize val="0"/>
        </c:dLbls>
        <c:gapWidth val="60"/>
        <c:overlap val="-24"/>
        <c:axId val="-2091976648"/>
        <c:axId val="-2090533704"/>
      </c:barChart>
      <c:catAx>
        <c:axId val="-2091976648"/>
        <c:scaling>
          <c:orientation val="minMax"/>
        </c:scaling>
        <c:delete val="0"/>
        <c:axPos val="b"/>
        <c:numFmt formatCode="General" sourceLinked="1"/>
        <c:majorTickMark val="none"/>
        <c:minorTickMark val="none"/>
        <c:tickLblPos val="nextTo"/>
        <c:spPr>
          <a:noFill/>
          <a:ln w="12700" cap="flat" cmpd="sng" algn="ctr">
            <a:solidFill>
              <a:schemeClr val="tx1">
                <a:lumMod val="15000"/>
                <a:lumOff val="85000"/>
              </a:schemeClr>
            </a:solidFill>
            <a:round/>
          </a:ln>
          <a:effectLst/>
        </c:spPr>
        <c:txPr>
          <a:bodyPr rot="-600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endParaRPr lang="en-US"/>
          </a:p>
        </c:txPr>
        <c:crossAx val="-2090533704"/>
        <c:crosses val="autoZero"/>
        <c:auto val="1"/>
        <c:lblAlgn val="ctr"/>
        <c:lblOffset val="100"/>
        <c:noMultiLvlLbl val="0"/>
      </c:catAx>
      <c:valAx>
        <c:axId val="-2090533704"/>
        <c:scaling>
          <c:orientation val="minMax"/>
          <c:min val="0.0"/>
        </c:scaling>
        <c:delete val="1"/>
        <c:axPos val="l"/>
        <c:title>
          <c:tx>
            <c:rich>
              <a:bodyPr rot="-5400000" spcFirstLastPara="1" vertOverflow="ellipsis" vert="horz" wrap="square" anchor="ctr" anchorCtr="1"/>
              <a:lstStyle/>
              <a:p>
                <a:pPr>
                  <a:defRPr sz="2800" b="0" i="0" u="none" strike="noStrike" kern="1200" baseline="0">
                    <a:solidFill>
                      <a:schemeClr val="tx1">
                        <a:lumMod val="65000"/>
                        <a:lumOff val="35000"/>
                      </a:schemeClr>
                    </a:solidFill>
                    <a:latin typeface="+mn-lt"/>
                    <a:ea typeface="+mn-ea"/>
                    <a:cs typeface="+mn-cs"/>
                  </a:defRPr>
                </a:pPr>
                <a:r>
                  <a:rPr lang="en-US"/>
                  <a:t>Memory error vulnerability</a:t>
                </a:r>
              </a:p>
            </c:rich>
          </c:tx>
          <c:layout/>
          <c:overlay val="0"/>
          <c:spPr>
            <a:noFill/>
            <a:ln>
              <a:noFill/>
            </a:ln>
            <a:effectLst/>
          </c:spPr>
        </c:title>
        <c:numFmt formatCode="General" sourceLinked="1"/>
        <c:majorTickMark val="none"/>
        <c:minorTickMark val="none"/>
        <c:tickLblPos val="nextTo"/>
        <c:crossAx val="-2091976648"/>
        <c:crosses val="autoZero"/>
        <c:crossBetween val="between"/>
      </c:valAx>
      <c:spPr>
        <a:noFill/>
        <a:ln>
          <a:noFill/>
        </a:ln>
        <a:effectLst/>
      </c:spPr>
    </c:plotArea>
    <c:plotVisOnly val="1"/>
    <c:dispBlanksAs val="gap"/>
    <c:showDLblsOverMax val="0"/>
  </c:chart>
  <c:spPr>
    <a:noFill/>
    <a:ln>
      <a:noFill/>
    </a:ln>
    <a:effectLst/>
  </c:spPr>
  <c:txPr>
    <a:bodyPr/>
    <a:lstStyle/>
    <a:p>
      <a:pPr>
        <a:defRPr sz="2800"/>
      </a:pPr>
      <a:endParaRPr lang="en-US"/>
    </a:p>
  </c:txPr>
  <c:externalData r:id="rId2">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671922143212"/>
          <c:y val="0.117320558177138"/>
          <c:w val="0.826468034858521"/>
          <c:h val="0.706636102624591"/>
        </c:manualLayout>
      </c:layout>
      <c:barChart>
        <c:barDir val="col"/>
        <c:grouping val="clustered"/>
        <c:varyColors val="0"/>
        <c:ser>
          <c:idx val="0"/>
          <c:order val="0"/>
          <c:tx>
            <c:strRef>
              <c:f>Sheet1!$G$23</c:f>
              <c:strCache>
                <c:ptCount val="1"/>
                <c:pt idx="0">
                  <c:v>FREQ</c:v>
                </c:pt>
              </c:strCache>
            </c:strRef>
          </c:tx>
          <c:spPr>
            <a:solidFill>
              <a:srgbClr val="FF0000"/>
            </a:solidFill>
            <a:ln>
              <a:solidFill>
                <a:schemeClr val="tx1"/>
              </a:solidFill>
            </a:ln>
          </c:spPr>
          <c:invertIfNegative val="0"/>
          <c:cat>
            <c:strRef>
              <c:f>Sheet1!$C$9:$E$9</c:f>
              <c:strCache>
                <c:ptCount val="3"/>
                <c:pt idx="0">
                  <c:v>Server</c:v>
                </c:pt>
                <c:pt idx="1">
                  <c:v>Cloud</c:v>
                </c:pt>
                <c:pt idx="2">
                  <c:v>Avg</c:v>
                </c:pt>
              </c:strCache>
            </c:strRef>
          </c:cat>
          <c:val>
            <c:numRef>
              <c:f>Sheet1!$C$27:$E$27</c:f>
              <c:numCache>
                <c:formatCode>General</c:formatCode>
                <c:ptCount val="3"/>
                <c:pt idx="0">
                  <c:v>0.955198767233418</c:v>
                </c:pt>
                <c:pt idx="1">
                  <c:v>1.04690252364578</c:v>
                </c:pt>
                <c:pt idx="2">
                  <c:v>1.0</c:v>
                </c:pt>
              </c:numCache>
            </c:numRef>
          </c:val>
        </c:ser>
        <c:ser>
          <c:idx val="1"/>
          <c:order val="1"/>
          <c:tx>
            <c:strRef>
              <c:f>Sheet1!$G$24</c:f>
              <c:strCache>
                <c:ptCount val="1"/>
                <c:pt idx="0">
                  <c:v>FREQ-Dyn</c:v>
                </c:pt>
              </c:strCache>
            </c:strRef>
          </c:tx>
          <c:spPr>
            <a:solidFill>
              <a:srgbClr val="C00000"/>
            </a:solidFill>
            <a:ln>
              <a:solidFill>
                <a:schemeClr val="tx1"/>
              </a:solidFill>
            </a:ln>
          </c:spPr>
          <c:invertIfNegative val="0"/>
          <c:cat>
            <c:strRef>
              <c:f>Sheet1!$C$9:$E$9</c:f>
              <c:strCache>
                <c:ptCount val="3"/>
                <c:pt idx="0">
                  <c:v>Server</c:v>
                </c:pt>
                <c:pt idx="1">
                  <c:v>Cloud</c:v>
                </c:pt>
                <c:pt idx="2">
                  <c:v>Avg</c:v>
                </c:pt>
              </c:strCache>
            </c:strRef>
          </c:cat>
          <c:val>
            <c:numRef>
              <c:f>Sheet1!$C$28:$E$28</c:f>
              <c:numCache>
                <c:formatCode>General</c:formatCode>
                <c:ptCount val="3"/>
                <c:pt idx="0">
                  <c:v>1.05024857095811</c:v>
                </c:pt>
                <c:pt idx="1">
                  <c:v>1.10738284840727</c:v>
                </c:pt>
                <c:pt idx="2">
                  <c:v>1.07843741313219</c:v>
                </c:pt>
              </c:numCache>
            </c:numRef>
          </c:val>
        </c:ser>
        <c:ser>
          <c:idx val="2"/>
          <c:order val="2"/>
          <c:tx>
            <c:strRef>
              <c:f>Sheet1!$G$25</c:f>
              <c:strCache>
                <c:ptCount val="1"/>
                <c:pt idx="0">
                  <c:v>RBLA</c:v>
                </c:pt>
              </c:strCache>
            </c:strRef>
          </c:tx>
          <c:spPr>
            <a:solidFill>
              <a:srgbClr val="92D050"/>
            </a:solidFill>
            <a:ln>
              <a:solidFill>
                <a:schemeClr val="tx1"/>
              </a:solidFill>
            </a:ln>
          </c:spPr>
          <c:invertIfNegative val="0"/>
          <c:cat>
            <c:strRef>
              <c:f>Sheet1!$C$9:$E$9</c:f>
              <c:strCache>
                <c:ptCount val="3"/>
                <c:pt idx="0">
                  <c:v>Server</c:v>
                </c:pt>
                <c:pt idx="1">
                  <c:v>Cloud</c:v>
                </c:pt>
                <c:pt idx="2">
                  <c:v>Avg</c:v>
                </c:pt>
              </c:strCache>
            </c:strRef>
          </c:cat>
          <c:val>
            <c:numRef>
              <c:f>Sheet1!$C$29:$E$29</c:f>
              <c:numCache>
                <c:formatCode>General</c:formatCode>
                <c:ptCount val="3"/>
                <c:pt idx="0">
                  <c:v>1.07128921989386</c:v>
                </c:pt>
                <c:pt idx="1">
                  <c:v>1.09971070120103</c:v>
                </c:pt>
                <c:pt idx="2">
                  <c:v>1.0854069371432</c:v>
                </c:pt>
              </c:numCache>
            </c:numRef>
          </c:val>
        </c:ser>
        <c:ser>
          <c:idx val="3"/>
          <c:order val="3"/>
          <c:tx>
            <c:strRef>
              <c:f>Sheet1!$G$26</c:f>
              <c:strCache>
                <c:ptCount val="1"/>
                <c:pt idx="0">
                  <c:v>RBLA-Dyn</c:v>
                </c:pt>
              </c:strCache>
            </c:strRef>
          </c:tx>
          <c:spPr>
            <a:solidFill>
              <a:srgbClr val="00B050"/>
            </a:solidFill>
            <a:ln>
              <a:solidFill>
                <a:schemeClr val="tx1"/>
              </a:solidFill>
            </a:ln>
          </c:spPr>
          <c:invertIfNegative val="0"/>
          <c:cat>
            <c:strRef>
              <c:f>Sheet1!$C$9:$E$9</c:f>
              <c:strCache>
                <c:ptCount val="3"/>
                <c:pt idx="0">
                  <c:v>Server</c:v>
                </c:pt>
                <c:pt idx="1">
                  <c:v>Cloud</c:v>
                </c:pt>
                <c:pt idx="2">
                  <c:v>Avg</c:v>
                </c:pt>
              </c:strCache>
            </c:strRef>
          </c:cat>
          <c:val>
            <c:numRef>
              <c:f>Sheet1!$C$30:$E$30</c:f>
              <c:numCache>
                <c:formatCode>General</c:formatCode>
                <c:ptCount val="3"/>
                <c:pt idx="0">
                  <c:v>1.12035130984795</c:v>
                </c:pt>
                <c:pt idx="1">
                  <c:v>1.15107899857966</c:v>
                </c:pt>
                <c:pt idx="2">
                  <c:v>1.13561122916128</c:v>
                </c:pt>
              </c:numCache>
            </c:numRef>
          </c:val>
        </c:ser>
        <c:dLbls>
          <c:showLegendKey val="0"/>
          <c:showVal val="0"/>
          <c:showCatName val="0"/>
          <c:showSerName val="0"/>
          <c:showPercent val="0"/>
          <c:showBubbleSize val="0"/>
        </c:dLbls>
        <c:gapWidth val="150"/>
        <c:axId val="-2090050888"/>
        <c:axId val="-2090045352"/>
      </c:barChart>
      <c:catAx>
        <c:axId val="-2090050888"/>
        <c:scaling>
          <c:orientation val="minMax"/>
        </c:scaling>
        <c:delete val="0"/>
        <c:axPos val="b"/>
        <c:title>
          <c:tx>
            <c:rich>
              <a:bodyPr/>
              <a:lstStyle/>
              <a:p>
                <a:pPr>
                  <a:defRPr/>
                </a:pPr>
                <a:r>
                  <a:rPr lang="en-US"/>
                  <a:t>Workload</a:t>
                </a:r>
              </a:p>
            </c:rich>
          </c:tx>
          <c:layout/>
          <c:overlay val="0"/>
        </c:title>
        <c:majorTickMark val="none"/>
        <c:minorTickMark val="none"/>
        <c:tickLblPos val="nextTo"/>
        <c:crossAx val="-2090045352"/>
        <c:crosses val="autoZero"/>
        <c:auto val="1"/>
        <c:lblAlgn val="ctr"/>
        <c:lblOffset val="100"/>
        <c:noMultiLvlLbl val="0"/>
      </c:catAx>
      <c:valAx>
        <c:axId val="-2090045352"/>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2090050888"/>
        <c:crosses val="autoZero"/>
        <c:crossBetween val="between"/>
      </c:valAx>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2">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spPr>
            <a:solidFill>
              <a:schemeClr val="dk1"/>
            </a:solidFill>
            <a:ln w="25400" cap="flat" cmpd="sng" algn="ctr">
              <a:solidFill>
                <a:schemeClr val="dk1">
                  <a:shade val="50000"/>
                </a:schemeClr>
              </a:solidFill>
              <a:prstDash val="solid"/>
            </a:ln>
            <a:effectLst/>
          </c:spPr>
          <c:invertIfNegative val="0"/>
          <c:cat>
            <c:strRef>
              <c:f>IPC!$Q$98:$U$98</c:f>
              <c:strCache>
                <c:ptCount val="5"/>
                <c:pt idx="0">
                  <c:v>SRAM</c:v>
                </c:pt>
                <c:pt idx="1">
                  <c:v>Region</c:v>
                </c:pt>
                <c:pt idx="2">
                  <c:v>TIM</c:v>
                </c:pt>
                <c:pt idx="3">
                  <c:v>TIMBER</c:v>
                </c:pt>
                <c:pt idx="4">
                  <c:v>TIMBER-Dyn</c:v>
                </c:pt>
              </c:strCache>
            </c:strRef>
          </c:cat>
          <c:val>
            <c:numRef>
              <c:f>IPC!$Q$113:$U$113</c:f>
              <c:numCache>
                <c:formatCode>General</c:formatCode>
                <c:ptCount val="5"/>
                <c:pt idx="0">
                  <c:v>1.0</c:v>
                </c:pt>
                <c:pt idx="1">
                  <c:v>0.516306445138219</c:v>
                </c:pt>
                <c:pt idx="2">
                  <c:v>0.700160115166448</c:v>
                </c:pt>
                <c:pt idx="3">
                  <c:v>0.857850560367025</c:v>
                </c:pt>
                <c:pt idx="4">
                  <c:v>0.944866132074654</c:v>
                </c:pt>
              </c:numCache>
            </c:numRef>
          </c:val>
        </c:ser>
        <c:dLbls>
          <c:showLegendKey val="0"/>
          <c:showVal val="0"/>
          <c:showCatName val="0"/>
          <c:showSerName val="0"/>
          <c:showPercent val="0"/>
          <c:showBubbleSize val="0"/>
        </c:dLbls>
        <c:gapWidth val="150"/>
        <c:axId val="-2089845864"/>
        <c:axId val="-2089842920"/>
      </c:barChart>
      <c:catAx>
        <c:axId val="-2089845864"/>
        <c:scaling>
          <c:orientation val="minMax"/>
        </c:scaling>
        <c:delete val="0"/>
        <c:axPos val="b"/>
        <c:majorTickMark val="out"/>
        <c:minorTickMark val="none"/>
        <c:tickLblPos val="nextTo"/>
        <c:crossAx val="-2089842920"/>
        <c:crosses val="autoZero"/>
        <c:auto val="1"/>
        <c:lblAlgn val="ctr"/>
        <c:lblOffset val="100"/>
        <c:noMultiLvlLbl val="0"/>
      </c:catAx>
      <c:valAx>
        <c:axId val="-2089842920"/>
        <c:scaling>
          <c:orientation val="minMax"/>
          <c:max val="1.0"/>
        </c:scaling>
        <c:delete val="0"/>
        <c:axPos val="l"/>
        <c:majorGridlines/>
        <c:title>
          <c:tx>
            <c:rich>
              <a:bodyPr rot="-5400000" vert="horz"/>
              <a:lstStyle/>
              <a:p>
                <a:pPr>
                  <a:defRPr/>
                </a:pPr>
                <a:r>
                  <a:rPr lang="en-US"/>
                  <a:t>Normalized Weighted Speedup</a:t>
                </a:r>
              </a:p>
            </c:rich>
          </c:tx>
          <c:layout/>
          <c:overlay val="0"/>
        </c:title>
        <c:numFmt formatCode="General" sourceLinked="1"/>
        <c:majorTickMark val="out"/>
        <c:minorTickMark val="none"/>
        <c:tickLblPos val="nextTo"/>
        <c:crossAx val="-2089845864"/>
        <c:crosses val="autoZero"/>
        <c:crossBetween val="between"/>
      </c:valAx>
    </c:plotArea>
    <c:plotVisOnly val="1"/>
    <c:dispBlanksAs val="gap"/>
    <c:showDLblsOverMax val="0"/>
  </c:chart>
  <c:txPr>
    <a:bodyPr/>
    <a:lstStyle/>
    <a:p>
      <a:pPr>
        <a:defRPr sz="2000"/>
      </a:pPr>
      <a:endParaRPr lang="en-US"/>
    </a:p>
  </c:txPr>
  <c:externalData r:id="rId2">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39608280097063"/>
          <c:y val="0.0422949214681498"/>
          <c:w val="0.812485267171792"/>
          <c:h val="0.792204724409449"/>
        </c:manualLayout>
      </c:layout>
      <c:barChart>
        <c:barDir val="col"/>
        <c:grouping val="clustered"/>
        <c:varyColors val="0"/>
        <c:ser>
          <c:idx val="0"/>
          <c:order val="0"/>
          <c:tx>
            <c:strRef>
              <c:f>Summary!$M$15</c:f>
              <c:strCache>
                <c:ptCount val="1"/>
                <c:pt idx="0">
                  <c:v>Baseline</c:v>
                </c:pt>
              </c:strCache>
            </c:strRef>
          </c:tx>
          <c:spPr>
            <a:solidFill>
              <a:schemeClr val="accent1"/>
            </a:solidFill>
          </c:spPr>
          <c:invertIfNegative val="0"/>
          <c:cat>
            <c:strRef>
              <c:f>Summary!$L$16:$L$17</c:f>
              <c:strCache>
                <c:ptCount val="2"/>
                <c:pt idx="0">
                  <c:v>Latency</c:v>
                </c:pt>
                <c:pt idx="1">
                  <c:v>Energy</c:v>
                </c:pt>
              </c:strCache>
            </c:strRef>
          </c:cat>
          <c:val>
            <c:numRef>
              <c:f>Summary!$M$16:$M$17</c:f>
              <c:numCache>
                <c:formatCode>General</c:formatCode>
                <c:ptCount val="2"/>
                <c:pt idx="0">
                  <c:v>1.0</c:v>
                </c:pt>
                <c:pt idx="1">
                  <c:v>1.0</c:v>
                </c:pt>
              </c:numCache>
            </c:numRef>
          </c:val>
        </c:ser>
        <c:ser>
          <c:idx val="1"/>
          <c:order val="1"/>
          <c:tx>
            <c:strRef>
              <c:f>Summary!$N$15</c:f>
              <c:strCache>
                <c:ptCount val="1"/>
                <c:pt idx="0">
                  <c:v>Intra-Subarray</c:v>
                </c:pt>
              </c:strCache>
            </c:strRef>
          </c:tx>
          <c:invertIfNegative val="0"/>
          <c:cat>
            <c:strRef>
              <c:f>Summary!$L$16:$L$17</c:f>
              <c:strCache>
                <c:ptCount val="2"/>
                <c:pt idx="0">
                  <c:v>Latency</c:v>
                </c:pt>
                <c:pt idx="1">
                  <c:v>Energy</c:v>
                </c:pt>
              </c:strCache>
            </c:strRef>
          </c:cat>
          <c:val>
            <c:numRef>
              <c:f>Summary!$N$16:$N$17</c:f>
              <c:numCache>
                <c:formatCode>General</c:formatCode>
                <c:ptCount val="2"/>
                <c:pt idx="0">
                  <c:v>0.0885826771653543</c:v>
                </c:pt>
                <c:pt idx="1">
                  <c:v>0.0134486900255947</c:v>
                </c:pt>
              </c:numCache>
            </c:numRef>
          </c:val>
        </c:ser>
        <c:ser>
          <c:idx val="2"/>
          <c:order val="2"/>
          <c:tx>
            <c:strRef>
              <c:f>Summary!$O$15</c:f>
              <c:strCache>
                <c:ptCount val="1"/>
                <c:pt idx="0">
                  <c:v>Inter-Bank</c:v>
                </c:pt>
              </c:strCache>
            </c:strRef>
          </c:tx>
          <c:invertIfNegative val="0"/>
          <c:cat>
            <c:strRef>
              <c:f>Summary!$L$16:$L$17</c:f>
              <c:strCache>
                <c:ptCount val="2"/>
                <c:pt idx="0">
                  <c:v>Latency</c:v>
                </c:pt>
                <c:pt idx="1">
                  <c:v>Energy</c:v>
                </c:pt>
              </c:strCache>
            </c:strRef>
          </c:cat>
          <c:val>
            <c:numRef>
              <c:f>Summary!$O$16:$O$17</c:f>
              <c:numCache>
                <c:formatCode>General</c:formatCode>
                <c:ptCount val="2"/>
                <c:pt idx="0">
                  <c:v>0.516732283464567</c:v>
                </c:pt>
                <c:pt idx="1">
                  <c:v>0.311830651836331</c:v>
                </c:pt>
              </c:numCache>
            </c:numRef>
          </c:val>
        </c:ser>
        <c:ser>
          <c:idx val="3"/>
          <c:order val="3"/>
          <c:tx>
            <c:strRef>
              <c:f>Summary!$P$15</c:f>
              <c:strCache>
                <c:ptCount val="1"/>
                <c:pt idx="0">
                  <c:v>Inter-Subarray</c:v>
                </c:pt>
              </c:strCache>
            </c:strRef>
          </c:tx>
          <c:invertIfNegative val="0"/>
          <c:cat>
            <c:strRef>
              <c:f>Summary!$L$16:$L$17</c:f>
              <c:strCache>
                <c:ptCount val="2"/>
                <c:pt idx="0">
                  <c:v>Latency</c:v>
                </c:pt>
                <c:pt idx="1">
                  <c:v>Energy</c:v>
                </c:pt>
              </c:strCache>
            </c:strRef>
          </c:cat>
          <c:val>
            <c:numRef>
              <c:f>Summary!$P$16:$P$17</c:f>
              <c:numCache>
                <c:formatCode>General</c:formatCode>
                <c:ptCount val="2"/>
                <c:pt idx="0">
                  <c:v>1.01476377952756</c:v>
                </c:pt>
                <c:pt idx="1">
                  <c:v>0.678499123939099</c:v>
                </c:pt>
              </c:numCache>
            </c:numRef>
          </c:val>
        </c:ser>
        <c:dLbls>
          <c:showLegendKey val="0"/>
          <c:showVal val="0"/>
          <c:showCatName val="0"/>
          <c:showSerName val="0"/>
          <c:showPercent val="0"/>
          <c:showBubbleSize val="0"/>
        </c:dLbls>
        <c:gapWidth val="150"/>
        <c:axId val="-2104895928"/>
        <c:axId val="-2104892808"/>
      </c:barChart>
      <c:catAx>
        <c:axId val="-2104895928"/>
        <c:scaling>
          <c:orientation val="minMax"/>
        </c:scaling>
        <c:delete val="0"/>
        <c:axPos val="b"/>
        <c:majorTickMark val="out"/>
        <c:minorTickMark val="none"/>
        <c:tickLblPos val="nextTo"/>
        <c:txPr>
          <a:bodyPr/>
          <a:lstStyle/>
          <a:p>
            <a:pPr>
              <a:defRPr sz="2400"/>
            </a:pPr>
            <a:endParaRPr lang="en-US"/>
          </a:p>
        </c:txPr>
        <c:crossAx val="-2104892808"/>
        <c:crosses val="autoZero"/>
        <c:auto val="1"/>
        <c:lblAlgn val="ctr"/>
        <c:lblOffset val="100"/>
        <c:noMultiLvlLbl val="0"/>
      </c:catAx>
      <c:valAx>
        <c:axId val="-2104892808"/>
        <c:scaling>
          <c:orientation val="minMax"/>
        </c:scaling>
        <c:delete val="0"/>
        <c:axPos val="l"/>
        <c:majorGridlines/>
        <c:title>
          <c:tx>
            <c:rich>
              <a:bodyPr rot="-5400000" vert="horz"/>
              <a:lstStyle/>
              <a:p>
                <a:pPr>
                  <a:defRPr/>
                </a:pPr>
                <a:r>
                  <a:rPr lang="en-US" sz="2400" dirty="0" smtClean="0"/>
                  <a:t>Normalized</a:t>
                </a:r>
                <a:r>
                  <a:rPr lang="en-US" sz="2400" baseline="0" dirty="0" smtClean="0"/>
                  <a:t> Savings</a:t>
                </a:r>
                <a:endParaRPr lang="en-US" sz="2400" dirty="0"/>
              </a:p>
            </c:rich>
          </c:tx>
          <c:layout/>
          <c:overlay val="0"/>
        </c:title>
        <c:numFmt formatCode="General" sourceLinked="1"/>
        <c:majorTickMark val="out"/>
        <c:minorTickMark val="none"/>
        <c:tickLblPos val="nextTo"/>
        <c:txPr>
          <a:bodyPr/>
          <a:lstStyle/>
          <a:p>
            <a:pPr>
              <a:defRPr sz="1800"/>
            </a:pPr>
            <a:endParaRPr lang="en-US"/>
          </a:p>
        </c:txPr>
        <c:crossAx val="-2104895928"/>
        <c:crosses val="autoZero"/>
        <c:crossBetween val="between"/>
      </c:valAx>
    </c:plotArea>
    <c:legend>
      <c:legendPos val="r"/>
      <c:layout>
        <c:manualLayout>
          <c:xMode val="edge"/>
          <c:yMode val="edge"/>
          <c:x val="0.283318352894567"/>
          <c:y val="0.00220680748239803"/>
          <c:w val="0.667939508740653"/>
          <c:h val="0.141089030537849"/>
        </c:manualLayout>
      </c:layout>
      <c:overlay val="0"/>
      <c:spPr>
        <a:solidFill>
          <a:schemeClr val="bg1"/>
        </a:solidFill>
        <a:ln>
          <a:solidFill>
            <a:schemeClr val="tx1"/>
          </a:solidFill>
        </a:ln>
      </c:spPr>
      <c:txPr>
        <a:bodyPr/>
        <a:lstStyle/>
        <a:p>
          <a:pPr>
            <a:defRPr sz="2000"/>
          </a:pPr>
          <a:endParaRPr lang="en-US"/>
        </a:p>
      </c:txPr>
    </c:legend>
    <c:plotVisOnly val="1"/>
    <c:dispBlanksAs val="gap"/>
    <c:showDLblsOverMax val="0"/>
  </c:chart>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21"/>
    </mc:Choice>
    <mc:Fallback>
      <c:style val="21"/>
    </mc:Fallback>
  </mc:AlternateContent>
  <c:chart>
    <c:autoTitleDeleted val="0"/>
    <c:plotArea>
      <c:layout/>
      <c:barChart>
        <c:barDir val="col"/>
        <c:grouping val="clustered"/>
        <c:varyColors val="0"/>
        <c:ser>
          <c:idx val="0"/>
          <c:order val="0"/>
          <c:spPr>
            <a:solidFill>
              <a:schemeClr val="dk1"/>
            </a:solidFill>
            <a:ln w="25400" cap="flat" cmpd="sng" algn="ctr">
              <a:solidFill>
                <a:schemeClr val="dk1">
                  <a:shade val="50000"/>
                </a:schemeClr>
              </a:solidFill>
              <a:prstDash val="solid"/>
            </a:ln>
            <a:effectLst/>
          </c:spPr>
          <c:invertIfNegative val="0"/>
          <c:cat>
            <c:strRef>
              <c:f>EE!$Q$98:$U$98</c:f>
              <c:strCache>
                <c:ptCount val="5"/>
                <c:pt idx="0">
                  <c:v>SRAM</c:v>
                </c:pt>
                <c:pt idx="1">
                  <c:v>Region</c:v>
                </c:pt>
                <c:pt idx="2">
                  <c:v>TIM</c:v>
                </c:pt>
                <c:pt idx="3">
                  <c:v>TIMBER</c:v>
                </c:pt>
                <c:pt idx="4">
                  <c:v>TIMBER-Dyn</c:v>
                </c:pt>
              </c:strCache>
            </c:strRef>
          </c:cat>
          <c:val>
            <c:numRef>
              <c:f>EE!$Q$113:$U$113</c:f>
              <c:numCache>
                <c:formatCode>General</c:formatCode>
                <c:ptCount val="5"/>
                <c:pt idx="0">
                  <c:v>1.0</c:v>
                </c:pt>
                <c:pt idx="1">
                  <c:v>0.730821505858339</c:v>
                </c:pt>
                <c:pt idx="2">
                  <c:v>0.753835417367944</c:v>
                </c:pt>
                <c:pt idx="3">
                  <c:v>0.892491787352875</c:v>
                </c:pt>
                <c:pt idx="4">
                  <c:v>1.176931749862085</c:v>
                </c:pt>
              </c:numCache>
            </c:numRef>
          </c:val>
        </c:ser>
        <c:dLbls>
          <c:showLegendKey val="0"/>
          <c:showVal val="0"/>
          <c:showCatName val="0"/>
          <c:showSerName val="0"/>
          <c:showPercent val="0"/>
          <c:showBubbleSize val="0"/>
        </c:dLbls>
        <c:gapWidth val="150"/>
        <c:axId val="-2090842072"/>
        <c:axId val="-2090839128"/>
      </c:barChart>
      <c:catAx>
        <c:axId val="-2090842072"/>
        <c:scaling>
          <c:orientation val="minMax"/>
        </c:scaling>
        <c:delete val="0"/>
        <c:axPos val="b"/>
        <c:majorTickMark val="out"/>
        <c:minorTickMark val="none"/>
        <c:tickLblPos val="nextTo"/>
        <c:crossAx val="-2090839128"/>
        <c:crosses val="autoZero"/>
        <c:auto val="1"/>
        <c:lblAlgn val="ctr"/>
        <c:lblOffset val="100"/>
        <c:noMultiLvlLbl val="0"/>
      </c:catAx>
      <c:valAx>
        <c:axId val="-2090839128"/>
        <c:scaling>
          <c:orientation val="minMax"/>
          <c:max val="1.2"/>
        </c:scaling>
        <c:delete val="0"/>
        <c:axPos val="l"/>
        <c:majorGridlines/>
        <c:title>
          <c:tx>
            <c:rich>
              <a:bodyPr rot="-5400000" vert="horz"/>
              <a:lstStyle/>
              <a:p>
                <a:pPr>
                  <a:defRPr/>
                </a:pPr>
                <a:r>
                  <a:rPr lang="en-US" dirty="0"/>
                  <a:t>Normalized </a:t>
                </a:r>
                <a:r>
                  <a:rPr lang="en-US" dirty="0" smtClean="0"/>
                  <a:t>Performance </a:t>
                </a:r>
                <a:r>
                  <a:rPr lang="en-US" dirty="0"/>
                  <a:t>per </a:t>
                </a:r>
                <a:r>
                  <a:rPr lang="en-US" dirty="0" smtClean="0"/>
                  <a:t>Watt (for Memory</a:t>
                </a:r>
                <a:r>
                  <a:rPr lang="en-US" baseline="0" dirty="0" smtClean="0"/>
                  <a:t> System)</a:t>
                </a:r>
                <a:endParaRPr lang="en-US" dirty="0"/>
              </a:p>
            </c:rich>
          </c:tx>
          <c:layout/>
          <c:overlay val="0"/>
        </c:title>
        <c:numFmt formatCode="General" sourceLinked="1"/>
        <c:majorTickMark val="out"/>
        <c:minorTickMark val="none"/>
        <c:tickLblPos val="nextTo"/>
        <c:crossAx val="-2090842072"/>
        <c:crosses val="autoZero"/>
        <c:crossBetween val="between"/>
      </c:valAx>
    </c:plotArea>
    <c:plotVisOnly val="1"/>
    <c:dispBlanksAs val="gap"/>
    <c:showDLblsOverMax val="0"/>
  </c:chart>
  <c:txPr>
    <a:bodyPr/>
    <a:lstStyle/>
    <a:p>
      <a:pPr>
        <a:defRPr sz="2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38455774728112"/>
          <c:y val="0.0467742613904031"/>
          <c:w val="0.664499010478371"/>
          <c:h val="0.695810798818112"/>
        </c:manualLayout>
      </c:layout>
      <c:barChart>
        <c:barDir val="col"/>
        <c:grouping val="clustered"/>
        <c:varyColors val="0"/>
        <c:ser>
          <c:idx val="4"/>
          <c:order val="0"/>
          <c:tx>
            <c:v>All-Bank</c:v>
          </c:tx>
          <c:spPr>
            <a:pattFill prst="divot">
              <a:fgClr>
                <a:schemeClr val="tx1">
                  <a:lumMod val="95000"/>
                  <a:lumOff val="5000"/>
                </a:schemeClr>
              </a:fgClr>
              <a:bgClr>
                <a:schemeClr val="bg1"/>
              </a:bgClr>
            </a:pattFill>
            <a:ln>
              <a:solidFill>
                <a:schemeClr val="tx1"/>
              </a:solidFill>
            </a:ln>
          </c:spPr>
          <c:invertIfNegative val="0"/>
          <c:val>
            <c:numRef>
              <c:f>scurves_all!$G$64:$I$64</c:f>
              <c:numCache>
                <c:formatCode>General</c:formatCode>
                <c:ptCount val="3"/>
                <c:pt idx="0">
                  <c:v>5.535874973633975</c:v>
                </c:pt>
                <c:pt idx="1">
                  <c:v>5.302418047791924</c:v>
                </c:pt>
                <c:pt idx="2">
                  <c:v>4.83113468138753</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scurves_all!$G$65:$I$65</c:f>
              <c:numCache>
                <c:formatCode>General</c:formatCode>
                <c:ptCount val="3"/>
                <c:pt idx="0">
                  <c:v>5.755113495089312</c:v>
                </c:pt>
                <c:pt idx="1">
                  <c:v>5.52556439580259</c:v>
                </c:pt>
                <c:pt idx="2">
                  <c:v>5.0271282827439</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scurves_all!$G$66:$I$66</c:f>
              <c:numCache>
                <c:formatCode>General</c:formatCode>
                <c:ptCount val="3"/>
                <c:pt idx="0">
                  <c:v>5.634341618497776</c:v>
                </c:pt>
                <c:pt idx="1">
                  <c:v>5.38029795802782</c:v>
                </c:pt>
                <c:pt idx="2">
                  <c:v>4.891055177941427</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scurves_all!$G$67:$I$67</c:f>
              <c:numCache>
                <c:formatCode>General</c:formatCode>
                <c:ptCount val="3"/>
                <c:pt idx="0">
                  <c:v>5.95370703409367</c:v>
                </c:pt>
                <c:pt idx="1">
                  <c:v>5.81619350258852</c:v>
                </c:pt>
                <c:pt idx="2">
                  <c:v>5.23167174691737</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scurves_all!$G$71:$I$71</c:f>
              <c:numCache>
                <c:formatCode>General</c:formatCode>
                <c:ptCount val="3"/>
                <c:pt idx="0">
                  <c:v>5.97768586340373</c:v>
                </c:pt>
                <c:pt idx="1">
                  <c:v>5.9151601519346</c:v>
                </c:pt>
                <c:pt idx="2">
                  <c:v>5.72950979325834</c:v>
                </c:pt>
              </c:numCache>
            </c:numRef>
          </c:val>
        </c:ser>
        <c:ser>
          <c:idx val="5"/>
          <c:order val="5"/>
          <c:tx>
            <c:v>DSARP</c:v>
          </c:tx>
          <c:spPr>
            <a:solidFill>
              <a:schemeClr val="accent6"/>
            </a:solidFill>
            <a:ln w="6350">
              <a:solidFill>
                <a:schemeClr val="tx1"/>
              </a:solidFill>
            </a:ln>
          </c:spPr>
          <c:invertIfNegative val="0"/>
          <c:val>
            <c:numRef>
              <c:f>scurves_all!$G$70:$I$70</c:f>
              <c:numCache>
                <c:formatCode>General</c:formatCode>
                <c:ptCount val="3"/>
                <c:pt idx="0">
                  <c:v>5.97229638740283</c:v>
                </c:pt>
                <c:pt idx="1">
                  <c:v>5.95427675277262</c:v>
                </c:pt>
                <c:pt idx="2">
                  <c:v>5.80585148393848</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scurves_all!$G$69:$I$69</c:f>
              <c:numCache>
                <c:formatCode>General</c:formatCode>
                <c:ptCount val="3"/>
                <c:pt idx="0">
                  <c:v>6.025241688849847</c:v>
                </c:pt>
                <c:pt idx="1">
                  <c:v>6.025241688849847</c:v>
                </c:pt>
                <c:pt idx="2">
                  <c:v>6.025241688849847</c:v>
                </c:pt>
              </c:numCache>
            </c:numRef>
          </c:val>
        </c:ser>
        <c:dLbls>
          <c:showLegendKey val="0"/>
          <c:showVal val="0"/>
          <c:showCatName val="0"/>
          <c:showSerName val="0"/>
          <c:showPercent val="0"/>
          <c:showBubbleSize val="0"/>
        </c:dLbls>
        <c:gapWidth val="150"/>
        <c:axId val="-2091621576"/>
        <c:axId val="-2091615848"/>
      </c:barChart>
      <c:catAx>
        <c:axId val="-2091621576"/>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2091615848"/>
        <c:crosses val="autoZero"/>
        <c:auto val="1"/>
        <c:lblAlgn val="ctr"/>
        <c:lblOffset val="100"/>
        <c:noMultiLvlLbl val="0"/>
      </c:catAx>
      <c:valAx>
        <c:axId val="-2091615848"/>
        <c:scaling>
          <c:orientation val="minMax"/>
          <c:max val="6.5"/>
          <c:min val="0.0"/>
        </c:scaling>
        <c:delete val="0"/>
        <c:axPos val="l"/>
        <c:majorGridlines>
          <c:spPr>
            <a:ln w="3175">
              <a:solidFill>
                <a:schemeClr val="bg1">
                  <a:lumMod val="65000"/>
                </a:schemeClr>
              </a:solidFill>
              <a:prstDash val="dash"/>
            </a:ln>
          </c:spPr>
        </c:majorGridlines>
        <c:title>
          <c:tx>
            <c:rich>
              <a:bodyPr rot="-5400000" vert="horz"/>
              <a:lstStyle/>
              <a:p>
                <a:pPr>
                  <a:defRPr sz="2400"/>
                </a:pPr>
                <a:r>
                  <a:rPr lang="en-US" sz="2400" dirty="0" smtClean="0"/>
                  <a:t>Weighted Speedup</a:t>
                </a:r>
                <a:r>
                  <a:rPr lang="en-US" sz="2400" baseline="0" dirty="0" smtClean="0"/>
                  <a:t> (</a:t>
                </a:r>
                <a:r>
                  <a:rPr lang="en-US" sz="2400" baseline="0" dirty="0" err="1" smtClean="0"/>
                  <a:t>GeoMean</a:t>
                </a:r>
                <a:r>
                  <a:rPr lang="en-US" sz="2400" baseline="0" dirty="0" smtClean="0"/>
                  <a:t>)</a:t>
                </a:r>
                <a:endParaRPr lang="en-US" sz="2400" dirty="0" smtClean="0"/>
              </a:p>
            </c:rich>
          </c:tx>
          <c:layout>
            <c:manualLayout>
              <c:xMode val="edge"/>
              <c:yMode val="edge"/>
              <c:x val="0.0046134084782097"/>
              <c:y val="0.112259386999466"/>
            </c:manualLayout>
          </c:layout>
          <c:overlay val="0"/>
        </c:title>
        <c:numFmt formatCode="General" sourceLinked="1"/>
        <c:majorTickMark val="out"/>
        <c:minorTickMark val="none"/>
        <c:tickLblPos val="nextTo"/>
        <c:spPr>
          <a:ln w="1270">
            <a:solidFill>
              <a:schemeClr val="bg1">
                <a:lumMod val="65000"/>
              </a:schemeClr>
            </a:solidFill>
          </a:ln>
        </c:spPr>
        <c:crossAx val="-2091621576"/>
        <c:crosses val="autoZero"/>
        <c:crossBetween val="between"/>
        <c:majorUnit val="1.0"/>
      </c:valAx>
      <c:spPr>
        <a:ln>
          <a:noFill/>
        </a:ln>
      </c:spPr>
    </c:plotArea>
    <c:legend>
      <c:legendPos val="r"/>
      <c:layout>
        <c:manualLayout>
          <c:xMode val="edge"/>
          <c:yMode val="edge"/>
          <c:x val="0.803385607459252"/>
          <c:y val="0.0972403089036947"/>
          <c:w val="0.19661439254074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0"/>
    <c:plotArea>
      <c:layout>
        <c:manualLayout>
          <c:layoutTarget val="inner"/>
          <c:xMode val="edge"/>
          <c:yMode val="edge"/>
          <c:x val="0.124715237531098"/>
          <c:y val="0.0467742613904031"/>
          <c:w val="0.678239460657043"/>
          <c:h val="0.695810798818112"/>
        </c:manualLayout>
      </c:layout>
      <c:barChart>
        <c:barDir val="col"/>
        <c:grouping val="clustered"/>
        <c:varyColors val="0"/>
        <c:ser>
          <c:idx val="4"/>
          <c:order val="0"/>
          <c:tx>
            <c:v>All-Bank</c:v>
          </c:tx>
          <c:spPr>
            <a:pattFill prst="divot">
              <a:fgClr>
                <a:schemeClr val="accent1"/>
              </a:fgClr>
              <a:bgClr>
                <a:schemeClr val="bg1"/>
              </a:bgClr>
            </a:pattFill>
            <a:ln>
              <a:solidFill>
                <a:schemeClr val="tx1"/>
              </a:solidFill>
            </a:ln>
          </c:spPr>
          <c:invertIfNegative val="0"/>
          <c:val>
            <c:numRef>
              <c:f>energy!$B$22:$D$22</c:f>
              <c:numCache>
                <c:formatCode>General</c:formatCode>
                <c:ptCount val="3"/>
                <c:pt idx="0">
                  <c:v>38.29737486</c:v>
                </c:pt>
                <c:pt idx="1">
                  <c:v>40.28002957</c:v>
                </c:pt>
                <c:pt idx="2">
                  <c:v>44.89668047999999</c:v>
                </c:pt>
              </c:numCache>
            </c:numRef>
          </c:val>
        </c:ser>
        <c:ser>
          <c:idx val="1"/>
          <c:order val="1"/>
          <c:tx>
            <c:v>Per-Bank</c:v>
          </c:tx>
          <c:spPr>
            <a:pattFill prst="ltDnDiag">
              <a:fgClr>
                <a:schemeClr val="tx1"/>
              </a:fgClr>
              <a:bgClr>
                <a:prstClr val="white"/>
              </a:bgClr>
            </a:pattFill>
            <a:ln>
              <a:solidFill>
                <a:schemeClr val="tx1"/>
              </a:solidFill>
            </a:ln>
            <a:effectLst/>
          </c:spPr>
          <c:invertIfNegative val="0"/>
          <c:cat>
            <c:strRef>
              <c:f>'multi-core-fix'!$B$45:$D$45</c:f>
              <c:strCache>
                <c:ptCount val="3"/>
                <c:pt idx="0">
                  <c:v>8Gb</c:v>
                </c:pt>
                <c:pt idx="1">
                  <c:v>16Gb</c:v>
                </c:pt>
                <c:pt idx="2">
                  <c:v>32Gb</c:v>
                </c:pt>
              </c:strCache>
            </c:strRef>
          </c:cat>
          <c:val>
            <c:numRef>
              <c:f>energy!$B$24:$D$24</c:f>
              <c:numCache>
                <c:formatCode>General</c:formatCode>
                <c:ptCount val="3"/>
                <c:pt idx="0">
                  <c:v>38.01339984</c:v>
                </c:pt>
                <c:pt idx="1">
                  <c:v>39.98934172</c:v>
                </c:pt>
                <c:pt idx="2">
                  <c:v>44.55212982</c:v>
                </c:pt>
              </c:numCache>
            </c:numRef>
          </c:val>
        </c:ser>
        <c:ser>
          <c:idx val="2"/>
          <c:order val="2"/>
          <c:tx>
            <c:strRef>
              <c:f>'multi-core-fix'!$A$48</c:f>
              <c:strCache>
                <c:ptCount val="1"/>
                <c:pt idx="0">
                  <c:v>Elastic</c:v>
                </c:pt>
              </c:strCache>
            </c:strRef>
          </c:tx>
          <c:spPr>
            <a:solidFill>
              <a:schemeClr val="tx1">
                <a:lumMod val="50000"/>
                <a:lumOff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energy!$B$23:$D$23</c:f>
              <c:numCache>
                <c:formatCode>General</c:formatCode>
                <c:ptCount val="3"/>
                <c:pt idx="0">
                  <c:v>37.50487284</c:v>
                </c:pt>
                <c:pt idx="1">
                  <c:v>39.31686032</c:v>
                </c:pt>
                <c:pt idx="2">
                  <c:v>44.15089965</c:v>
                </c:pt>
              </c:numCache>
            </c:numRef>
          </c:val>
        </c:ser>
        <c:ser>
          <c:idx val="3"/>
          <c:order val="3"/>
          <c:tx>
            <c:strRef>
              <c:f>scurves_all!$A$67</c:f>
              <c:strCache>
                <c:ptCount val="1"/>
                <c:pt idx="0">
                  <c:v>DARP</c:v>
                </c:pt>
              </c:strCache>
            </c:strRef>
          </c:tx>
          <c:spPr>
            <a:solidFill>
              <a:srgbClr val="6699FF"/>
            </a:solidFill>
            <a:ln w="6350">
              <a:solidFill>
                <a:schemeClr val="tx1"/>
              </a:solidFill>
            </a:ln>
            <a:effectLst/>
          </c:spPr>
          <c:invertIfNegative val="0"/>
          <c:cat>
            <c:strRef>
              <c:f>'multi-core-fix'!$B$45:$D$45</c:f>
              <c:strCache>
                <c:ptCount val="3"/>
                <c:pt idx="0">
                  <c:v>8Gb</c:v>
                </c:pt>
                <c:pt idx="1">
                  <c:v>16Gb</c:v>
                </c:pt>
                <c:pt idx="2">
                  <c:v>32Gb</c:v>
                </c:pt>
              </c:strCache>
            </c:strRef>
          </c:cat>
          <c:val>
            <c:numRef>
              <c:f>energy!$B$25:$D$25</c:f>
              <c:numCache>
                <c:formatCode>General</c:formatCode>
                <c:ptCount val="3"/>
                <c:pt idx="0">
                  <c:v>37.19101498</c:v>
                </c:pt>
                <c:pt idx="1">
                  <c:v>38.5880554</c:v>
                </c:pt>
                <c:pt idx="2">
                  <c:v>43.2499876</c:v>
                </c:pt>
              </c:numCache>
            </c:numRef>
          </c:val>
        </c:ser>
        <c:ser>
          <c:idx val="6"/>
          <c:order val="4"/>
          <c:tx>
            <c:v>SARP</c:v>
          </c:tx>
          <c:spPr>
            <a:solidFill>
              <a:schemeClr val="accent3">
                <a:lumMod val="50000"/>
              </a:schemeClr>
            </a:solidFill>
            <a:ln w="6350">
              <a:solidFill>
                <a:schemeClr val="tx1"/>
              </a:solidFill>
            </a:ln>
            <a:effectLst/>
          </c:spPr>
          <c:invertIfNegative val="0"/>
          <c:cat>
            <c:strRef>
              <c:f>'multi-core-fix'!$B$45:$D$45</c:f>
              <c:strCache>
                <c:ptCount val="3"/>
                <c:pt idx="0">
                  <c:v>8Gb</c:v>
                </c:pt>
                <c:pt idx="1">
                  <c:v>16Gb</c:v>
                </c:pt>
                <c:pt idx="2">
                  <c:v>32Gb</c:v>
                </c:pt>
              </c:strCache>
            </c:strRef>
          </c:cat>
          <c:val>
            <c:numRef>
              <c:f>energy!$B$26:$D$26</c:f>
              <c:numCache>
                <c:formatCode>General</c:formatCode>
                <c:ptCount val="3"/>
                <c:pt idx="0">
                  <c:v>37.10956219</c:v>
                </c:pt>
                <c:pt idx="1">
                  <c:v>38.32202032</c:v>
                </c:pt>
                <c:pt idx="2">
                  <c:v>41.0808851</c:v>
                </c:pt>
              </c:numCache>
            </c:numRef>
          </c:val>
        </c:ser>
        <c:ser>
          <c:idx val="5"/>
          <c:order val="5"/>
          <c:tx>
            <c:v>DSARP</c:v>
          </c:tx>
          <c:spPr>
            <a:solidFill>
              <a:schemeClr val="accent6"/>
            </a:solidFill>
            <a:ln w="6350">
              <a:solidFill>
                <a:schemeClr val="tx1"/>
              </a:solidFill>
            </a:ln>
          </c:spPr>
          <c:invertIfNegative val="0"/>
          <c:val>
            <c:numRef>
              <c:f>energy!$B$27:$D$27</c:f>
              <c:numCache>
                <c:formatCode>General</c:formatCode>
                <c:ptCount val="3"/>
                <c:pt idx="0">
                  <c:v>37.13696439</c:v>
                </c:pt>
                <c:pt idx="1">
                  <c:v>38.19702453</c:v>
                </c:pt>
                <c:pt idx="2">
                  <c:v>40.84946035</c:v>
                </c:pt>
              </c:numCache>
            </c:numRef>
          </c:val>
        </c:ser>
        <c:ser>
          <c:idx val="0"/>
          <c:order val="6"/>
          <c:tx>
            <c:v>Ideal</c:v>
          </c:tx>
          <c:spPr>
            <a:solidFill>
              <a:schemeClr val="bg1">
                <a:lumMod val="85000"/>
              </a:schemeClr>
            </a:solidFill>
            <a:ln>
              <a:solidFill>
                <a:schemeClr val="tx1"/>
              </a:solidFill>
            </a:ln>
            <a:effectLst/>
          </c:spPr>
          <c:invertIfNegative val="0"/>
          <c:cat>
            <c:strRef>
              <c:f>'multi-core-fix'!$B$45:$D$45</c:f>
              <c:strCache>
                <c:ptCount val="3"/>
                <c:pt idx="0">
                  <c:v>8Gb</c:v>
                </c:pt>
                <c:pt idx="1">
                  <c:v>16Gb</c:v>
                </c:pt>
                <c:pt idx="2">
                  <c:v>32Gb</c:v>
                </c:pt>
              </c:strCache>
            </c:strRef>
          </c:cat>
          <c:val>
            <c:numRef>
              <c:f>energy!$B$28:$D$28</c:f>
              <c:numCache>
                <c:formatCode>General</c:formatCode>
                <c:ptCount val="3"/>
                <c:pt idx="0">
                  <c:v>36.62837379</c:v>
                </c:pt>
                <c:pt idx="1">
                  <c:v>36.62837379</c:v>
                </c:pt>
                <c:pt idx="2">
                  <c:v>36.62837379</c:v>
                </c:pt>
              </c:numCache>
            </c:numRef>
          </c:val>
        </c:ser>
        <c:dLbls>
          <c:showLegendKey val="0"/>
          <c:showVal val="0"/>
          <c:showCatName val="0"/>
          <c:showSerName val="0"/>
          <c:showPercent val="0"/>
          <c:showBubbleSize val="0"/>
        </c:dLbls>
        <c:gapWidth val="150"/>
        <c:axId val="-2088933048"/>
        <c:axId val="-2088927080"/>
      </c:barChart>
      <c:catAx>
        <c:axId val="-2088933048"/>
        <c:scaling>
          <c:orientation val="minMax"/>
        </c:scaling>
        <c:delete val="0"/>
        <c:axPos val="b"/>
        <c:title>
          <c:tx>
            <c:rich>
              <a:bodyPr/>
              <a:lstStyle/>
              <a:p>
                <a:pPr>
                  <a:defRPr/>
                </a:pPr>
                <a:r>
                  <a:rPr lang="en-US"/>
                  <a:t>DRAM Chip Density</a:t>
                </a:r>
              </a:p>
            </c:rich>
          </c:tx>
          <c:layout>
            <c:manualLayout>
              <c:xMode val="edge"/>
              <c:yMode val="edge"/>
              <c:x val="0.343729533808274"/>
              <c:y val="0.837656050205263"/>
            </c:manualLayout>
          </c:layout>
          <c:overlay val="0"/>
        </c:title>
        <c:numFmt formatCode="General" sourceLinked="1"/>
        <c:majorTickMark val="out"/>
        <c:minorTickMark val="none"/>
        <c:tickLblPos val="nextTo"/>
        <c:spPr>
          <a:ln w="1270">
            <a:solidFill>
              <a:schemeClr val="bg1">
                <a:lumMod val="65000"/>
              </a:schemeClr>
            </a:solidFill>
          </a:ln>
        </c:spPr>
        <c:crossAx val="-2088927080"/>
        <c:crosses val="autoZero"/>
        <c:auto val="1"/>
        <c:lblAlgn val="ctr"/>
        <c:lblOffset val="100"/>
        <c:noMultiLvlLbl val="0"/>
      </c:catAx>
      <c:valAx>
        <c:axId val="-2088927080"/>
        <c:scaling>
          <c:orientation val="minMax"/>
          <c:max val="45.0"/>
          <c:min val="0.0"/>
        </c:scaling>
        <c:delete val="0"/>
        <c:axPos val="l"/>
        <c:majorGridlines>
          <c:spPr>
            <a:ln w="3175">
              <a:solidFill>
                <a:schemeClr val="bg1">
                  <a:lumMod val="65000"/>
                </a:schemeClr>
              </a:solidFill>
              <a:prstDash val="dash"/>
            </a:ln>
          </c:spPr>
        </c:majorGridlines>
        <c:title>
          <c:tx>
            <c:rich>
              <a:bodyPr rot="-5400000" vert="horz"/>
              <a:lstStyle/>
              <a:p>
                <a:pPr>
                  <a:defRPr/>
                </a:pPr>
                <a:r>
                  <a:rPr lang="en-US"/>
                  <a:t>Energy per Access (nJ)</a:t>
                </a:r>
              </a:p>
            </c:rich>
          </c:tx>
          <c:layout>
            <c:manualLayout>
              <c:xMode val="edge"/>
              <c:yMode val="edge"/>
              <c:x val="4.03290015504668E-6"/>
              <c:y val="0.128101020558781"/>
            </c:manualLayout>
          </c:layout>
          <c:overlay val="0"/>
        </c:title>
        <c:numFmt formatCode="General" sourceLinked="1"/>
        <c:majorTickMark val="out"/>
        <c:minorTickMark val="none"/>
        <c:tickLblPos val="nextTo"/>
        <c:spPr>
          <a:ln w="1270">
            <a:solidFill>
              <a:schemeClr val="bg1">
                <a:lumMod val="65000"/>
              </a:schemeClr>
            </a:solidFill>
          </a:ln>
        </c:spPr>
        <c:crossAx val="-2088933048"/>
        <c:crosses val="autoZero"/>
        <c:crossBetween val="between"/>
        <c:majorUnit val="5.0"/>
      </c:valAx>
      <c:spPr>
        <a:ln>
          <a:noFill/>
        </a:ln>
      </c:spPr>
    </c:plotArea>
    <c:legend>
      <c:legendPos val="r"/>
      <c:layout>
        <c:manualLayout>
          <c:xMode val="edge"/>
          <c:yMode val="edge"/>
          <c:x val="0.809593829516112"/>
          <c:y val="0.0972403089036947"/>
          <c:w val="0.190406170483888"/>
          <c:h val="0.646904540644601"/>
        </c:manualLayout>
      </c:layout>
      <c:overlay val="0"/>
      <c:spPr>
        <a:noFill/>
        <a:ln>
          <a:noFill/>
        </a:ln>
      </c:spPr>
    </c:legend>
    <c:plotVisOnly val="1"/>
    <c:dispBlanksAs val="gap"/>
    <c:showDLblsOverMax val="0"/>
  </c:chart>
  <c:spPr>
    <a:ln>
      <a:noFill/>
    </a:ln>
  </c:spPr>
  <c:txPr>
    <a:bodyPr/>
    <a:lstStyle/>
    <a:p>
      <a:pPr>
        <a:defRPr sz="22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cat>
            <c:strRef>
              <c:f>Sheet1!$A$2:$A$3</c:f>
              <c:strCache>
                <c:ptCount val="2"/>
                <c:pt idx="0">
                  <c:v>STREAM</c:v>
                </c:pt>
                <c:pt idx="1">
                  <c:v>RANDOM</c:v>
                </c:pt>
              </c:strCache>
            </c:strRef>
          </c:cat>
          <c:val>
            <c:numRef>
              <c:f>Sheet1!$B$2:$B$3</c:f>
              <c:numCache>
                <c:formatCode>General</c:formatCode>
                <c:ptCount val="2"/>
                <c:pt idx="0">
                  <c:v>1.180000000000004</c:v>
                </c:pt>
                <c:pt idx="1">
                  <c:v>2.82</c:v>
                </c:pt>
              </c:numCache>
            </c:numRef>
          </c:val>
        </c:ser>
        <c:dLbls>
          <c:showLegendKey val="0"/>
          <c:showVal val="0"/>
          <c:showCatName val="0"/>
          <c:showSerName val="0"/>
          <c:showPercent val="0"/>
          <c:showBubbleSize val="0"/>
        </c:dLbls>
        <c:gapWidth val="150"/>
        <c:axId val="-2088541240"/>
        <c:axId val="-2088538264"/>
      </c:barChart>
      <c:catAx>
        <c:axId val="-2088541240"/>
        <c:scaling>
          <c:orientation val="minMax"/>
        </c:scaling>
        <c:delete val="0"/>
        <c:axPos val="b"/>
        <c:majorTickMark val="out"/>
        <c:minorTickMark val="none"/>
        <c:tickLblPos val="nextTo"/>
        <c:crossAx val="-2088538264"/>
        <c:crosses val="autoZero"/>
        <c:auto val="1"/>
        <c:lblAlgn val="ctr"/>
        <c:lblOffset val="100"/>
        <c:noMultiLvlLbl val="0"/>
      </c:catAx>
      <c:valAx>
        <c:axId val="-2088538264"/>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088541240"/>
        <c:crosses val="autoZero"/>
        <c:crossBetween val="between"/>
      </c:valAx>
    </c:plotArea>
    <c:plotVisOnly val="1"/>
    <c:dispBlanksAs val="gap"/>
    <c:showDLblsOverMax val="0"/>
  </c:chart>
  <c:txPr>
    <a:bodyPr/>
    <a:lstStyle/>
    <a:p>
      <a:pPr>
        <a:defRPr sz="18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accent1">
                  <a:lumMod val="75000"/>
                </a:schemeClr>
              </a:solidFill>
              <a:ln>
                <a:solidFill>
                  <a:srgbClr val="000000"/>
                </a:solidFill>
              </a:ln>
            </c:spPr>
          </c:dPt>
          <c:cat>
            <c:strRef>
              <c:f>Sheet1!$A$2:$A$3</c:f>
              <c:strCache>
                <c:ptCount val="2"/>
                <c:pt idx="0">
                  <c:v>STREAM</c:v>
                </c:pt>
                <c:pt idx="1">
                  <c:v>gcc</c:v>
                </c:pt>
              </c:strCache>
            </c:strRef>
          </c:cat>
          <c:val>
            <c:numRef>
              <c:f>Sheet1!$B$2:$B$3</c:f>
              <c:numCache>
                <c:formatCode>General</c:formatCode>
                <c:ptCount val="2"/>
                <c:pt idx="0">
                  <c:v>1.23</c:v>
                </c:pt>
                <c:pt idx="1">
                  <c:v>2.91</c:v>
                </c:pt>
              </c:numCache>
            </c:numRef>
          </c:val>
        </c:ser>
        <c:dLbls>
          <c:showLegendKey val="0"/>
          <c:showVal val="0"/>
          <c:showCatName val="0"/>
          <c:showSerName val="0"/>
          <c:showPercent val="0"/>
          <c:showBubbleSize val="0"/>
        </c:dLbls>
        <c:gapWidth val="150"/>
        <c:axId val="-2097471608"/>
        <c:axId val="-2097468632"/>
      </c:barChart>
      <c:catAx>
        <c:axId val="-2097471608"/>
        <c:scaling>
          <c:orientation val="minMax"/>
        </c:scaling>
        <c:delete val="0"/>
        <c:axPos val="b"/>
        <c:majorTickMark val="out"/>
        <c:minorTickMark val="none"/>
        <c:tickLblPos val="nextTo"/>
        <c:crossAx val="-2097468632"/>
        <c:crosses val="autoZero"/>
        <c:auto val="1"/>
        <c:lblAlgn val="ctr"/>
        <c:lblOffset val="100"/>
        <c:noMultiLvlLbl val="0"/>
      </c:catAx>
      <c:valAx>
        <c:axId val="-2097468632"/>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097471608"/>
        <c:crosses val="autoZero"/>
        <c:crossBetween val="between"/>
      </c:valAx>
    </c:plotArea>
    <c:plotVisOnly val="1"/>
    <c:dispBlanksAs val="gap"/>
    <c:showDLblsOverMax val="0"/>
  </c:chart>
  <c:spPr>
    <a:solidFill>
      <a:schemeClr val="bg1"/>
    </a:solidFill>
  </c:spPr>
  <c:txPr>
    <a:bodyPr/>
    <a:lstStyle/>
    <a:p>
      <a:pPr>
        <a:defRPr sz="18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7402233653415"/>
          <c:y val="0.0378040503648536"/>
          <c:w val="0.860801137725527"/>
          <c:h val="0.829522842847769"/>
        </c:manualLayout>
      </c:layout>
      <c:barChart>
        <c:barDir val="col"/>
        <c:grouping val="clustered"/>
        <c:varyColors val="0"/>
        <c:ser>
          <c:idx val="0"/>
          <c:order val="0"/>
          <c:tx>
            <c:strRef>
              <c:f>Sheet1!$B$1</c:f>
              <c:strCache>
                <c:ptCount val="1"/>
                <c:pt idx="0">
                  <c:v>Column1</c:v>
                </c:pt>
              </c:strCache>
            </c:strRef>
          </c:tx>
          <c:spPr>
            <a:solidFill>
              <a:srgbClr val="FF0000"/>
            </a:solidFill>
            <a:ln>
              <a:solidFill>
                <a:srgbClr val="000000"/>
              </a:solidFill>
            </a:ln>
          </c:spPr>
          <c:invertIfNegative val="0"/>
          <c:dPt>
            <c:idx val="0"/>
            <c:invertIfNegative val="0"/>
            <c:bubble3D val="0"/>
            <c:spPr>
              <a:solidFill>
                <a:srgbClr val="0000FF"/>
              </a:solidFill>
              <a:ln>
                <a:solidFill>
                  <a:srgbClr val="000000"/>
                </a:solidFill>
              </a:ln>
            </c:spPr>
          </c:dPt>
          <c:dPt>
            <c:idx val="1"/>
            <c:invertIfNegative val="0"/>
            <c:bubble3D val="0"/>
            <c:spPr>
              <a:solidFill>
                <a:schemeClr val="tx2"/>
              </a:solidFill>
              <a:ln>
                <a:solidFill>
                  <a:srgbClr val="000000"/>
                </a:solidFill>
              </a:ln>
            </c:spPr>
          </c:dPt>
          <c:cat>
            <c:strRef>
              <c:f>Sheet1!$A$2:$A$3</c:f>
              <c:strCache>
                <c:ptCount val="2"/>
                <c:pt idx="0">
                  <c:v>STREAM</c:v>
                </c:pt>
                <c:pt idx="1">
                  <c:v>Virtual PC</c:v>
                </c:pt>
              </c:strCache>
            </c:strRef>
          </c:cat>
          <c:val>
            <c:numRef>
              <c:f>Sheet1!$B$2:$B$3</c:f>
              <c:numCache>
                <c:formatCode>General</c:formatCode>
                <c:ptCount val="2"/>
                <c:pt idx="0">
                  <c:v>1.21</c:v>
                </c:pt>
                <c:pt idx="1">
                  <c:v>2.59</c:v>
                </c:pt>
              </c:numCache>
            </c:numRef>
          </c:val>
        </c:ser>
        <c:dLbls>
          <c:showLegendKey val="0"/>
          <c:showVal val="0"/>
          <c:showCatName val="0"/>
          <c:showSerName val="0"/>
          <c:showPercent val="0"/>
          <c:showBubbleSize val="0"/>
        </c:dLbls>
        <c:gapWidth val="150"/>
        <c:axId val="-2091105576"/>
        <c:axId val="-2091102600"/>
      </c:barChart>
      <c:catAx>
        <c:axId val="-2091105576"/>
        <c:scaling>
          <c:orientation val="minMax"/>
        </c:scaling>
        <c:delete val="0"/>
        <c:axPos val="b"/>
        <c:majorTickMark val="out"/>
        <c:minorTickMark val="none"/>
        <c:tickLblPos val="nextTo"/>
        <c:crossAx val="-2091102600"/>
        <c:crosses val="autoZero"/>
        <c:auto val="1"/>
        <c:lblAlgn val="ctr"/>
        <c:lblOffset val="100"/>
        <c:noMultiLvlLbl val="0"/>
      </c:catAx>
      <c:valAx>
        <c:axId val="-2091102600"/>
        <c:scaling>
          <c:orientation val="minMax"/>
          <c:max val="3.0"/>
        </c:scaling>
        <c:delete val="0"/>
        <c:axPos val="l"/>
        <c:majorGridlines/>
        <c:numFmt formatCode="General" sourceLinked="1"/>
        <c:majorTickMark val="out"/>
        <c:minorTickMark val="none"/>
        <c:tickLblPos val="nextTo"/>
        <c:txPr>
          <a:bodyPr/>
          <a:lstStyle/>
          <a:p>
            <a:pPr>
              <a:defRPr sz="1600"/>
            </a:pPr>
            <a:endParaRPr lang="en-US"/>
          </a:p>
        </c:txPr>
        <c:crossAx val="-2091105576"/>
        <c:crosses val="autoZero"/>
        <c:crossBetween val="between"/>
      </c:valAx>
      <c:spPr>
        <a:noFill/>
      </c:spPr>
    </c:plotArea>
    <c:plotVisOnly val="1"/>
    <c:dispBlanksAs val="gap"/>
    <c:showDLblsOverMax val="0"/>
  </c:chart>
  <c:spPr>
    <a:solidFill>
      <a:srgbClr val="FFFFFF"/>
    </a:solidFill>
  </c:spPr>
  <c:txPr>
    <a:bodyPr/>
    <a:lstStyle/>
    <a:p>
      <a:pPr>
        <a:defRPr sz="18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Sheet1!$B$1</c:f>
              <c:strCache>
                <c:ptCount val="1"/>
                <c:pt idx="0">
                  <c:v>FRFCFS</c:v>
                </c:pt>
              </c:strCache>
            </c:strRef>
          </c:tx>
          <c:spPr>
            <a:ln w="28575">
              <a:solidFill>
                <a:schemeClr val="tx1"/>
              </a:solidFill>
            </a:ln>
          </c:spPr>
          <c:marker>
            <c:symbol val="diamond"/>
            <c:size val="16"/>
            <c:spPr>
              <a:solidFill>
                <a:schemeClr val="tx1"/>
              </a:solidFill>
              <a:ln>
                <a:solidFill>
                  <a:schemeClr val="tx1"/>
                </a:solidFill>
              </a:ln>
            </c:spPr>
          </c:marker>
          <c:xVal>
            <c:numRef>
              <c:f>Sheet1!$A$2:$A$5</c:f>
              <c:numCache>
                <c:formatCode>General</c:formatCode>
                <c:ptCount val="4"/>
                <c:pt idx="0">
                  <c:v>8.166</c:v>
                </c:pt>
                <c:pt idx="1">
                  <c:v>8.26</c:v>
                </c:pt>
                <c:pt idx="2">
                  <c:v>8.527000000000001</c:v>
                </c:pt>
                <c:pt idx="3">
                  <c:v>8.778</c:v>
                </c:pt>
              </c:numCache>
            </c:numRef>
          </c:xVal>
          <c:yVal>
            <c:numRef>
              <c:f>Sheet1!$B$2:$B$5</c:f>
              <c:numCache>
                <c:formatCode>General</c:formatCode>
                <c:ptCount val="4"/>
                <c:pt idx="0">
                  <c:v>14.18</c:v>
                </c:pt>
              </c:numCache>
            </c:numRef>
          </c:yVal>
          <c:smooth val="0"/>
        </c:ser>
        <c:ser>
          <c:idx val="1"/>
          <c:order val="1"/>
          <c:tx>
            <c:strRef>
              <c:f>Sheet1!$C$1</c:f>
              <c:strCache>
                <c:ptCount val="1"/>
                <c:pt idx="0">
                  <c:v>STFM</c:v>
                </c:pt>
              </c:strCache>
            </c:strRef>
          </c:tx>
          <c:spPr>
            <a:ln w="28575">
              <a:solidFill>
                <a:srgbClr val="00B050"/>
              </a:solidFill>
            </a:ln>
          </c:spPr>
          <c:marker>
            <c:symbol val="square"/>
            <c:size val="16"/>
            <c:spPr>
              <a:solidFill>
                <a:srgbClr val="00B050"/>
              </a:solidFill>
              <a:ln>
                <a:solidFill>
                  <a:srgbClr val="00B050"/>
                </a:solidFill>
              </a:ln>
            </c:spPr>
          </c:marker>
          <c:xVal>
            <c:numRef>
              <c:f>Sheet1!$A$2:$A$5</c:f>
              <c:numCache>
                <c:formatCode>General</c:formatCode>
                <c:ptCount val="4"/>
                <c:pt idx="0">
                  <c:v>8.166</c:v>
                </c:pt>
                <c:pt idx="1">
                  <c:v>8.26</c:v>
                </c:pt>
                <c:pt idx="2">
                  <c:v>8.527000000000001</c:v>
                </c:pt>
                <c:pt idx="3">
                  <c:v>8.778</c:v>
                </c:pt>
              </c:numCache>
            </c:numRef>
          </c:xVal>
          <c:yVal>
            <c:numRef>
              <c:f>Sheet1!$C$2:$C$5</c:f>
              <c:numCache>
                <c:formatCode>General</c:formatCode>
                <c:ptCount val="4"/>
                <c:pt idx="1">
                  <c:v>9.245</c:v>
                </c:pt>
              </c:numCache>
            </c:numRef>
          </c:yVal>
          <c:smooth val="0"/>
        </c:ser>
        <c:ser>
          <c:idx val="2"/>
          <c:order val="2"/>
          <c:tx>
            <c:strRef>
              <c:f>Sheet1!$D$1</c:f>
              <c:strCache>
                <c:ptCount val="1"/>
                <c:pt idx="0">
                  <c:v>PAR-BS</c:v>
                </c:pt>
              </c:strCache>
            </c:strRef>
          </c:tx>
          <c:spPr>
            <a:ln w="28575">
              <a:solidFill>
                <a:schemeClr val="tx2"/>
              </a:solidFill>
            </a:ln>
          </c:spPr>
          <c:marker>
            <c:symbol val="triangle"/>
            <c:size val="16"/>
            <c:spPr>
              <a:solidFill>
                <a:schemeClr val="tx2"/>
              </a:solidFill>
              <a:ln>
                <a:solidFill>
                  <a:schemeClr val="tx2"/>
                </a:solidFill>
              </a:ln>
            </c:spPr>
          </c:marker>
          <c:xVal>
            <c:numRef>
              <c:f>Sheet1!$A$2:$A$5</c:f>
              <c:numCache>
                <c:formatCode>General</c:formatCode>
                <c:ptCount val="4"/>
                <c:pt idx="0">
                  <c:v>8.166</c:v>
                </c:pt>
                <c:pt idx="1">
                  <c:v>8.26</c:v>
                </c:pt>
                <c:pt idx="2">
                  <c:v>8.527000000000001</c:v>
                </c:pt>
                <c:pt idx="3">
                  <c:v>8.778</c:v>
                </c:pt>
              </c:numCache>
            </c:numRef>
          </c:xVal>
          <c:yVal>
            <c:numRef>
              <c:f>Sheet1!$D$2:$D$5</c:f>
              <c:numCache>
                <c:formatCode>General</c:formatCode>
                <c:ptCount val="4"/>
                <c:pt idx="2">
                  <c:v>7.418</c:v>
                </c:pt>
              </c:numCache>
            </c:numRef>
          </c:yVal>
          <c:smooth val="0"/>
        </c:ser>
        <c:ser>
          <c:idx val="3"/>
          <c:order val="3"/>
          <c:tx>
            <c:strRef>
              <c:f>Sheet1!$E$1</c:f>
              <c:strCache>
                <c:ptCount val="1"/>
                <c:pt idx="0">
                  <c:v>ATLAS</c:v>
                </c:pt>
              </c:strCache>
            </c:strRef>
          </c:tx>
          <c:spPr>
            <a:ln>
              <a:solidFill>
                <a:srgbClr val="FF0000"/>
              </a:solidFill>
            </a:ln>
          </c:spPr>
          <c:marker>
            <c:symbol val="circle"/>
            <c:size val="16"/>
            <c:spPr>
              <a:solidFill>
                <a:srgbClr val="FF0000"/>
              </a:solidFill>
              <a:ln>
                <a:solidFill>
                  <a:srgbClr val="FF0000"/>
                </a:solidFill>
              </a:ln>
            </c:spPr>
          </c:marker>
          <c:xVal>
            <c:numRef>
              <c:f>Sheet1!$A$2:$A$5</c:f>
              <c:numCache>
                <c:formatCode>General</c:formatCode>
                <c:ptCount val="4"/>
                <c:pt idx="0">
                  <c:v>8.166</c:v>
                </c:pt>
                <c:pt idx="1">
                  <c:v>8.26</c:v>
                </c:pt>
                <c:pt idx="2">
                  <c:v>8.527000000000001</c:v>
                </c:pt>
                <c:pt idx="3">
                  <c:v>8.778</c:v>
                </c:pt>
              </c:numCache>
            </c:numRef>
          </c:xVal>
          <c:yVal>
            <c:numRef>
              <c:f>Sheet1!$E$2:$E$5</c:f>
              <c:numCache>
                <c:formatCode>General</c:formatCode>
                <c:ptCount val="4"/>
                <c:pt idx="3">
                  <c:v>11.52</c:v>
                </c:pt>
              </c:numCache>
            </c:numRef>
          </c:yVal>
          <c:smooth val="0"/>
        </c:ser>
        <c:dLbls>
          <c:showLegendKey val="0"/>
          <c:showVal val="0"/>
          <c:showCatName val="0"/>
          <c:showSerName val="0"/>
          <c:showPercent val="0"/>
          <c:showBubbleSize val="0"/>
        </c:dLbls>
        <c:axId val="-2086544232"/>
        <c:axId val="-2087741240"/>
      </c:scatterChart>
      <c:valAx>
        <c:axId val="-2086544232"/>
        <c:scaling>
          <c:orientation val="minMax"/>
          <c:max val="9.1"/>
          <c:min val="8.0"/>
        </c:scaling>
        <c:delete val="0"/>
        <c:axPos val="b"/>
        <c:title>
          <c:tx>
            <c:rich>
              <a:bodyPr/>
              <a:lstStyle/>
              <a:p>
                <a:pPr>
                  <a:defRPr sz="1800" b="0"/>
                </a:pPr>
                <a:r>
                  <a:rPr lang="en-US" sz="1800" b="0" dirty="0" smtClean="0"/>
                  <a:t>Weighted Speedup</a:t>
                </a:r>
                <a:endParaRPr lang="en-US" sz="1800" b="0" dirty="0"/>
              </a:p>
            </c:rich>
          </c:tx>
          <c:layout>
            <c:manualLayout>
              <c:xMode val="edge"/>
              <c:yMode val="edge"/>
              <c:x val="0.335630941965588"/>
              <c:y val="0.856205629816239"/>
            </c:manualLayout>
          </c:layout>
          <c:overlay val="0"/>
        </c:title>
        <c:numFmt formatCode="General" sourceLinked="1"/>
        <c:majorTickMark val="out"/>
        <c:minorTickMark val="none"/>
        <c:tickLblPos val="nextTo"/>
        <c:spPr>
          <a:ln w="38100">
            <a:solidFill>
              <a:schemeClr val="tx1"/>
            </a:solidFill>
            <a:tailEnd type="triangle" w="lg" len="lg"/>
          </a:ln>
        </c:spPr>
        <c:txPr>
          <a:bodyPr/>
          <a:lstStyle/>
          <a:p>
            <a:pPr>
              <a:defRPr sz="1400"/>
            </a:pPr>
            <a:endParaRPr lang="en-US"/>
          </a:p>
        </c:txPr>
        <c:crossAx val="-2087741240"/>
        <c:crosses val="autoZero"/>
        <c:crossBetween val="midCat"/>
        <c:majorUnit val="0.2"/>
      </c:valAx>
      <c:valAx>
        <c:axId val="-2087741240"/>
        <c:scaling>
          <c:orientation val="minMax"/>
          <c:max val="18.0"/>
          <c:min val="1.0"/>
        </c:scaling>
        <c:delete val="0"/>
        <c:axPos val="l"/>
        <c:title>
          <c:tx>
            <c:rich>
              <a:bodyPr rot="-5400000" vert="horz"/>
              <a:lstStyle/>
              <a:p>
                <a:pPr>
                  <a:defRPr sz="2000" b="0"/>
                </a:pPr>
                <a:r>
                  <a:rPr lang="en-US" sz="2000" b="0" dirty="0" smtClean="0"/>
                  <a:t>Maximum Slowdown</a:t>
                </a:r>
                <a:endParaRPr lang="en-US" sz="2000" b="0" dirty="0"/>
              </a:p>
            </c:rich>
          </c:tx>
          <c:layout>
            <c:manualLayout>
              <c:xMode val="edge"/>
              <c:yMode val="edge"/>
              <c:x val="0.0307970970562169"/>
              <c:y val="0.128291151106112"/>
            </c:manualLayout>
          </c:layout>
          <c:overlay val="0"/>
        </c:title>
        <c:numFmt formatCode="General" sourceLinked="1"/>
        <c:majorTickMark val="out"/>
        <c:minorTickMark val="none"/>
        <c:tickLblPos val="nextTo"/>
        <c:spPr>
          <a:noFill/>
          <a:ln w="38100">
            <a:solidFill>
              <a:schemeClr val="tx1"/>
            </a:solidFill>
            <a:tailEnd type="triangle" w="lg" len="lg"/>
          </a:ln>
        </c:spPr>
        <c:txPr>
          <a:bodyPr/>
          <a:lstStyle/>
          <a:p>
            <a:pPr>
              <a:defRPr sz="1400"/>
            </a:pPr>
            <a:endParaRPr lang="en-US"/>
          </a:p>
        </c:txPr>
        <c:crossAx val="-2086544232"/>
        <c:crosses val="autoZero"/>
        <c:crossBetween val="midCat"/>
      </c:valAx>
      <c:spPr>
        <a:solidFill>
          <a:schemeClr val="bg1">
            <a:lumMod val="95000"/>
          </a:schemeClr>
        </a:solidFill>
      </c:spPr>
    </c:plotArea>
    <c:legend>
      <c:legendPos val="r"/>
      <c:layout>
        <c:manualLayout>
          <c:xMode val="edge"/>
          <c:yMode val="edge"/>
          <c:x val="0.82336159903089"/>
          <c:y val="0.250892013498313"/>
          <c:w val="0.157157855268091"/>
          <c:h val="0.33090719129041"/>
        </c:manualLayout>
      </c:layout>
      <c:overlay val="0"/>
      <c:txPr>
        <a:bodyPr/>
        <a:lstStyle/>
        <a:p>
          <a:pPr>
            <a:defRPr sz="1800"/>
          </a:pPr>
          <a:endParaRPr lang="en-US"/>
        </a:p>
      </c:txPr>
    </c:legend>
    <c:plotVisOnly val="1"/>
    <c:dispBlanksAs val="gap"/>
    <c:showDLblsOverMax val="0"/>
  </c:chart>
  <c:txPr>
    <a:bodyPr/>
    <a:lstStyle/>
    <a:p>
      <a:pPr>
        <a:defRPr sz="18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Sheet1!$B$1</c:f>
              <c:strCache>
                <c:ptCount val="1"/>
                <c:pt idx="0">
                  <c:v>FRFCFS</c:v>
                </c:pt>
              </c:strCache>
            </c:strRef>
          </c:tx>
          <c:spPr>
            <a:ln w="28575">
              <a:noFill/>
            </a:ln>
          </c:spPr>
          <c:marker>
            <c:symbol val="diamond"/>
            <c:size val="16"/>
            <c:spPr>
              <a:solidFill>
                <a:prstClr val="black"/>
              </a:solidFill>
              <a:ln>
                <a:solidFill>
                  <a:schemeClr val="tx1"/>
                </a:solidFill>
              </a:ln>
            </c:spPr>
          </c:marker>
          <c:dLbls>
            <c:txPr>
              <a:bodyPr anchor="ctr" anchorCtr="0"/>
              <a:lstStyle/>
              <a:p>
                <a:pPr>
                  <a:defRPr sz="2000" b="1"/>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Sheet1!$B$2:$B$6</c:f>
              <c:numCache>
                <c:formatCode>General</c:formatCode>
                <c:ptCount val="5"/>
                <c:pt idx="0">
                  <c:v>14.18</c:v>
                </c:pt>
              </c:numCache>
            </c:numRef>
          </c:yVal>
          <c:smooth val="0"/>
        </c:ser>
        <c:ser>
          <c:idx val="1"/>
          <c:order val="1"/>
          <c:tx>
            <c:strRef>
              <c:f>Sheet1!$C$1</c:f>
              <c:strCache>
                <c:ptCount val="1"/>
                <c:pt idx="0">
                  <c:v>STFM</c:v>
                </c:pt>
              </c:strCache>
            </c:strRef>
          </c:tx>
          <c:spPr>
            <a:ln w="28575">
              <a:noFill/>
            </a:ln>
          </c:spPr>
          <c:marker>
            <c:symbol val="square"/>
            <c:size val="16"/>
            <c:spPr>
              <a:solidFill>
                <a:srgbClr val="00B050"/>
              </a:solidFill>
              <a:ln>
                <a:solidFill>
                  <a:srgbClr val="00B050"/>
                </a:solidFill>
              </a:ln>
            </c:spPr>
          </c:marker>
          <c:dLbls>
            <c:txPr>
              <a:bodyPr/>
              <a:lstStyle/>
              <a:p>
                <a:pPr>
                  <a:defRPr sz="2000" b="1">
                    <a:solidFill>
                      <a:srgbClr val="00B05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Sheet1!$C$2:$C$6</c:f>
              <c:numCache>
                <c:formatCode>General</c:formatCode>
                <c:ptCount val="5"/>
                <c:pt idx="1">
                  <c:v>9.245</c:v>
                </c:pt>
              </c:numCache>
            </c:numRef>
          </c:yVal>
          <c:smooth val="0"/>
        </c:ser>
        <c:ser>
          <c:idx val="2"/>
          <c:order val="2"/>
          <c:tx>
            <c:strRef>
              <c:f>Sheet1!$D$1</c:f>
              <c:strCache>
                <c:ptCount val="1"/>
                <c:pt idx="0">
                  <c:v>PAR-BS</c:v>
                </c:pt>
              </c:strCache>
            </c:strRef>
          </c:tx>
          <c:spPr>
            <a:ln w="28575">
              <a:noFill/>
            </a:ln>
          </c:spPr>
          <c:marker>
            <c:symbol val="triangle"/>
            <c:size val="16"/>
            <c:spPr>
              <a:solidFill>
                <a:schemeClr val="tx2"/>
              </a:solidFill>
              <a:ln>
                <a:solidFill>
                  <a:schemeClr val="tx2"/>
                </a:solidFill>
              </a:ln>
            </c:spPr>
          </c:marker>
          <c:dLbls>
            <c:txPr>
              <a:bodyPr/>
              <a:lstStyle/>
              <a:p>
                <a:pPr>
                  <a:defRPr sz="2000" b="1">
                    <a:solidFill>
                      <a:schemeClr val="tx2"/>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Sheet1!$D$2:$D$6</c:f>
              <c:numCache>
                <c:formatCode>General</c:formatCode>
                <c:ptCount val="5"/>
                <c:pt idx="2">
                  <c:v>7.418</c:v>
                </c:pt>
              </c:numCache>
            </c:numRef>
          </c:yVal>
          <c:smooth val="0"/>
        </c:ser>
        <c:ser>
          <c:idx val="3"/>
          <c:order val="3"/>
          <c:tx>
            <c:strRef>
              <c:f>Sheet1!$E$1</c:f>
              <c:strCache>
                <c:ptCount val="1"/>
                <c:pt idx="0">
                  <c:v>ATLAS</c:v>
                </c:pt>
              </c:strCache>
            </c:strRef>
          </c:tx>
          <c:spPr>
            <a:ln w="28575">
              <a:noFill/>
            </a:ln>
          </c:spPr>
          <c:marker>
            <c:symbol val="circle"/>
            <c:size val="16"/>
            <c:spPr>
              <a:solidFill>
                <a:srgbClr val="FF0000"/>
              </a:solidFill>
              <a:ln>
                <a:solidFill>
                  <a:srgbClr val="FF0000"/>
                </a:solidFill>
              </a:ln>
            </c:spPr>
          </c:marker>
          <c:dLbls>
            <c:txPr>
              <a:bodyPr/>
              <a:lstStyle/>
              <a:p>
                <a:pPr>
                  <a:defRPr sz="2000" b="1">
                    <a:solidFill>
                      <a:srgbClr val="FF0000"/>
                    </a:solidFill>
                  </a:defRPr>
                </a:pPr>
                <a:endParaRPr lang="en-US"/>
              </a:p>
            </c:txPr>
            <c:dLblPos val="t"/>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Sheet1!$E$2:$E$6</c:f>
              <c:numCache>
                <c:formatCode>General</c:formatCode>
                <c:ptCount val="5"/>
                <c:pt idx="3">
                  <c:v>11.52</c:v>
                </c:pt>
              </c:numCache>
            </c:numRef>
          </c:yVal>
          <c:smooth val="0"/>
        </c:ser>
        <c:ser>
          <c:idx val="4"/>
          <c:order val="4"/>
          <c:tx>
            <c:strRef>
              <c:f>Sheet1!$F$1</c:f>
              <c:strCache>
                <c:ptCount val="1"/>
                <c:pt idx="0">
                  <c:v>TCM</c:v>
                </c:pt>
              </c:strCache>
            </c:strRef>
          </c:tx>
          <c:spPr>
            <a:ln w="28575">
              <a:noFill/>
            </a:ln>
          </c:spPr>
          <c:marker>
            <c:symbol val="square"/>
            <c:size val="22"/>
            <c:spPr>
              <a:blipFill>
                <a:blip xmlns:r="http://schemas.openxmlformats.org/officeDocument/2006/relationships" r:embed="rId1"/>
                <a:stretch>
                  <a:fillRect/>
                </a:stretch>
              </a:blipFill>
              <a:ln w="0">
                <a:noFill/>
              </a:ln>
            </c:spPr>
          </c:marker>
          <c:dLbls>
            <c:txPr>
              <a:bodyPr/>
              <a:lstStyle/>
              <a:p>
                <a:pPr>
                  <a:defRPr sz="2000" b="1">
                    <a:solidFill>
                      <a:schemeClr val="accent6">
                        <a:lumMod val="75000"/>
                      </a:schemeClr>
                    </a:solidFill>
                  </a:defRPr>
                </a:pPr>
                <a:endParaRPr lang="en-US"/>
              </a:p>
            </c:txPr>
            <c:showLegendKey val="0"/>
            <c:showVal val="0"/>
            <c:showCatName val="0"/>
            <c:showSerName val="1"/>
            <c:showPercent val="0"/>
            <c:showBubbleSize val="0"/>
            <c:showLeaderLines val="0"/>
          </c:dLbls>
          <c:xVal>
            <c:numRef>
              <c:f>Sheet1!$A$2:$A$6</c:f>
              <c:numCache>
                <c:formatCode>General</c:formatCode>
                <c:ptCount val="5"/>
                <c:pt idx="0">
                  <c:v>8.166</c:v>
                </c:pt>
                <c:pt idx="1">
                  <c:v>8.26</c:v>
                </c:pt>
                <c:pt idx="2">
                  <c:v>8.527000000000001</c:v>
                </c:pt>
                <c:pt idx="3">
                  <c:v>8.777999999999998</c:v>
                </c:pt>
                <c:pt idx="4">
                  <c:v>9.179</c:v>
                </c:pt>
              </c:numCache>
            </c:numRef>
          </c:xVal>
          <c:yVal>
            <c:numRef>
              <c:f>Sheet1!$F$2:$F$6</c:f>
              <c:numCache>
                <c:formatCode>General</c:formatCode>
                <c:ptCount val="5"/>
                <c:pt idx="4">
                  <c:v>7.074</c:v>
                </c:pt>
              </c:numCache>
            </c:numRef>
          </c:yVal>
          <c:smooth val="0"/>
        </c:ser>
        <c:dLbls>
          <c:showLegendKey val="0"/>
          <c:showVal val="0"/>
          <c:showCatName val="0"/>
          <c:showSerName val="0"/>
          <c:showPercent val="0"/>
          <c:showBubbleSize val="0"/>
        </c:dLbls>
        <c:axId val="-2086282760"/>
        <c:axId val="-2086276952"/>
      </c:scatterChart>
      <c:valAx>
        <c:axId val="-2086282760"/>
        <c:scaling>
          <c:orientation val="minMax"/>
          <c:max val="10.0"/>
          <c:min val="7.5"/>
        </c:scaling>
        <c:delete val="0"/>
        <c:axPos val="b"/>
        <c:title>
          <c:tx>
            <c:rich>
              <a:bodyPr/>
              <a:lstStyle/>
              <a:p>
                <a:pPr>
                  <a:defRPr b="0"/>
                </a:pPr>
                <a:r>
                  <a:rPr lang="en-US" b="0" dirty="0" smtClean="0"/>
                  <a:t>Weighted Speedup</a:t>
                </a:r>
                <a:endParaRPr lang="en-US" b="0" dirty="0"/>
              </a:p>
            </c:rich>
          </c:tx>
          <c:layout>
            <c:manualLayout>
              <c:xMode val="edge"/>
              <c:yMode val="edge"/>
              <c:x val="0.406909448818898"/>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086276952"/>
        <c:crosses val="autoZero"/>
        <c:crossBetween val="midCat"/>
      </c:valAx>
      <c:valAx>
        <c:axId val="-2086276952"/>
        <c:scaling>
          <c:orientation val="minMax"/>
          <c:max val="16.0"/>
          <c:min val="4.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086282760"/>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lineMarker"/>
        <c:varyColors val="0"/>
        <c:ser>
          <c:idx val="0"/>
          <c:order val="0"/>
          <c:tx>
            <c:strRef>
              <c:f>Sheet1!$C$1</c:f>
              <c:strCache>
                <c:ptCount val="1"/>
                <c:pt idx="0">
                  <c:v>FRFCFS</c:v>
                </c:pt>
              </c:strCache>
            </c:strRef>
          </c:tx>
          <c:spPr>
            <a:ln w="28575">
              <a:solidFill>
                <a:schemeClr val="tx1"/>
              </a:solidFill>
            </a:ln>
          </c:spPr>
          <c:marker>
            <c:symbol val="diamond"/>
            <c:size val="12"/>
            <c:spPr>
              <a:solidFill>
                <a:prstClr val="black"/>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Sheet1!$C$3:$C$33</c:f>
              <c:numCache>
                <c:formatCode>General</c:formatCode>
                <c:ptCount val="31"/>
                <c:pt idx="0">
                  <c:v>9.825</c:v>
                </c:pt>
                <c:pt idx="1">
                  <c:v>6.73</c:v>
                </c:pt>
                <c:pt idx="2">
                  <c:v>5.84</c:v>
                </c:pt>
                <c:pt idx="3">
                  <c:v>5.38</c:v>
                </c:pt>
                <c:pt idx="4">
                  <c:v>5.0</c:v>
                </c:pt>
                <c:pt idx="5">
                  <c:v>5.07</c:v>
                </c:pt>
                <c:pt idx="6">
                  <c:v>5.5</c:v>
                </c:pt>
                <c:pt idx="7">
                  <c:v>5.73</c:v>
                </c:pt>
              </c:numCache>
            </c:numRef>
          </c:yVal>
          <c:smooth val="0"/>
        </c:ser>
        <c:ser>
          <c:idx val="1"/>
          <c:order val="1"/>
          <c:tx>
            <c:strRef>
              <c:f>Sheet1!$D$1</c:f>
              <c:strCache>
                <c:ptCount val="1"/>
                <c:pt idx="0">
                  <c:v>STFM</c:v>
                </c:pt>
              </c:strCache>
            </c:strRef>
          </c:tx>
          <c:spPr>
            <a:ln w="28575">
              <a:solidFill>
                <a:srgbClr val="00B050"/>
              </a:solidFill>
            </a:ln>
          </c:spPr>
          <c:marker>
            <c:symbol val="square"/>
            <c:size val="10"/>
            <c:spPr>
              <a:solidFill>
                <a:srgbClr val="00B05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Sheet1!$D$3:$D$33</c:f>
              <c:numCache>
                <c:formatCode>General</c:formatCode>
                <c:ptCount val="31"/>
                <c:pt idx="8">
                  <c:v>5.949</c:v>
                </c:pt>
                <c:pt idx="9">
                  <c:v>6.214999999999995</c:v>
                </c:pt>
                <c:pt idx="10">
                  <c:v>6.423</c:v>
                </c:pt>
                <c:pt idx="11">
                  <c:v>6.923</c:v>
                </c:pt>
                <c:pt idx="12">
                  <c:v>6.953</c:v>
                </c:pt>
                <c:pt idx="13">
                  <c:v>7.262999999999995</c:v>
                </c:pt>
              </c:numCache>
            </c:numRef>
          </c:yVal>
          <c:smooth val="0"/>
        </c:ser>
        <c:ser>
          <c:idx val="2"/>
          <c:order val="2"/>
          <c:tx>
            <c:strRef>
              <c:f>Sheet1!$E$1</c:f>
              <c:strCache>
                <c:ptCount val="1"/>
                <c:pt idx="0">
                  <c:v>PAR-BS</c:v>
                </c:pt>
              </c:strCache>
            </c:strRef>
          </c:tx>
          <c:spPr>
            <a:ln w="28575">
              <a:solidFill>
                <a:srgbClr val="1F497D"/>
              </a:solidFill>
            </a:ln>
          </c:spPr>
          <c:marker>
            <c:symbol val="triangle"/>
            <c:size val="10"/>
            <c:spPr>
              <a:solidFill>
                <a:schemeClr val="tx2"/>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Sheet1!$E$3:$E$33</c:f>
              <c:numCache>
                <c:formatCode>General</c:formatCode>
                <c:ptCount val="31"/>
                <c:pt idx="14">
                  <c:v>5.999</c:v>
                </c:pt>
                <c:pt idx="15">
                  <c:v>5.449</c:v>
                </c:pt>
                <c:pt idx="16">
                  <c:v>5.423</c:v>
                </c:pt>
                <c:pt idx="17">
                  <c:v>5.075</c:v>
                </c:pt>
                <c:pt idx="18">
                  <c:v>4.905</c:v>
                </c:pt>
                <c:pt idx="19">
                  <c:v>4.819999999999998</c:v>
                </c:pt>
              </c:numCache>
            </c:numRef>
          </c:yVal>
          <c:smooth val="0"/>
        </c:ser>
        <c:ser>
          <c:idx val="3"/>
          <c:order val="3"/>
          <c:tx>
            <c:strRef>
              <c:f>Sheet1!$F$1</c:f>
              <c:strCache>
                <c:ptCount val="1"/>
                <c:pt idx="0">
                  <c:v>ATLAS</c:v>
                </c:pt>
              </c:strCache>
            </c:strRef>
          </c:tx>
          <c:spPr>
            <a:ln w="28575">
              <a:solidFill>
                <a:srgbClr val="FF0000"/>
              </a:solidFill>
            </a:ln>
          </c:spPr>
          <c:marker>
            <c:symbol val="circle"/>
            <c:size val="10"/>
            <c:spPr>
              <a:solidFill>
                <a:srgbClr val="FF0000"/>
              </a:solidFill>
              <a:ln w="15875">
                <a:solidFill>
                  <a:schemeClr val="tx1"/>
                </a:solid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Sheet1!$F$3:$F$33</c:f>
              <c:numCache>
                <c:formatCode>General</c:formatCode>
                <c:ptCount val="31"/>
                <c:pt idx="20">
                  <c:v>7.017999999999994</c:v>
                </c:pt>
                <c:pt idx="21">
                  <c:v>7.139</c:v>
                </c:pt>
                <c:pt idx="22">
                  <c:v>7.422</c:v>
                </c:pt>
                <c:pt idx="23">
                  <c:v>7.501</c:v>
                </c:pt>
                <c:pt idx="24">
                  <c:v>7.552</c:v>
                </c:pt>
                <c:pt idx="25">
                  <c:v>7.458</c:v>
                </c:pt>
              </c:numCache>
            </c:numRef>
          </c:yVal>
          <c:smooth val="0"/>
        </c:ser>
        <c:ser>
          <c:idx val="4"/>
          <c:order val="4"/>
          <c:tx>
            <c:strRef>
              <c:f>Sheet1!$G$1</c:f>
              <c:strCache>
                <c:ptCount val="1"/>
                <c:pt idx="0">
                  <c:v>TCM</c:v>
                </c:pt>
              </c:strCache>
            </c:strRef>
          </c:tx>
          <c:spPr>
            <a:ln w="28575">
              <a:solidFill>
                <a:schemeClr val="accent6">
                  <a:lumMod val="75000"/>
                </a:schemeClr>
              </a:solidFill>
            </a:ln>
          </c:spPr>
          <c:marker>
            <c:symbol val="square"/>
            <c:size val="23"/>
            <c:spPr>
              <a:blipFill>
                <a:blip xmlns:r="http://schemas.openxmlformats.org/officeDocument/2006/relationships" r:embed="rId1"/>
                <a:stretch>
                  <a:fillRect/>
                </a:stretch>
              </a:blipFill>
              <a:ln w="0">
                <a:noFill/>
              </a:ln>
            </c:spPr>
          </c:marker>
          <c:xVal>
            <c:numRef>
              <c:f>Sheet1!$A$3:$A$33</c:f>
              <c:numCache>
                <c:formatCode>General</c:formatCode>
                <c:ptCount val="31"/>
                <c:pt idx="0">
                  <c:v>12.73</c:v>
                </c:pt>
                <c:pt idx="1">
                  <c:v>13.0</c:v>
                </c:pt>
                <c:pt idx="2">
                  <c:v>13.03</c:v>
                </c:pt>
                <c:pt idx="3">
                  <c:v>13.04</c:v>
                </c:pt>
                <c:pt idx="4">
                  <c:v>12.97</c:v>
                </c:pt>
                <c:pt idx="5">
                  <c:v>12.81</c:v>
                </c:pt>
                <c:pt idx="6">
                  <c:v>12.66</c:v>
                </c:pt>
                <c:pt idx="7">
                  <c:v>12.48</c:v>
                </c:pt>
                <c:pt idx="8">
                  <c:v>13.11</c:v>
                </c:pt>
                <c:pt idx="9">
                  <c:v>13.21</c:v>
                </c:pt>
                <c:pt idx="10">
                  <c:v>13.21</c:v>
                </c:pt>
                <c:pt idx="11">
                  <c:v>13.19</c:v>
                </c:pt>
                <c:pt idx="12">
                  <c:v>13.16</c:v>
                </c:pt>
                <c:pt idx="13">
                  <c:v>13.06</c:v>
                </c:pt>
                <c:pt idx="14">
                  <c:v>13.6</c:v>
                </c:pt>
                <c:pt idx="15">
                  <c:v>13.76</c:v>
                </c:pt>
                <c:pt idx="16">
                  <c:v>13.61</c:v>
                </c:pt>
                <c:pt idx="17">
                  <c:v>13.68</c:v>
                </c:pt>
                <c:pt idx="18">
                  <c:v>13.65</c:v>
                </c:pt>
                <c:pt idx="19">
                  <c:v>13.62</c:v>
                </c:pt>
                <c:pt idx="20">
                  <c:v>14.49</c:v>
                </c:pt>
                <c:pt idx="21">
                  <c:v>14.58</c:v>
                </c:pt>
                <c:pt idx="22">
                  <c:v>14.8</c:v>
                </c:pt>
                <c:pt idx="23">
                  <c:v>14.84</c:v>
                </c:pt>
                <c:pt idx="24">
                  <c:v>14.83</c:v>
                </c:pt>
                <c:pt idx="25">
                  <c:v>14.43</c:v>
                </c:pt>
                <c:pt idx="26">
                  <c:v>14.04</c:v>
                </c:pt>
                <c:pt idx="27">
                  <c:v>14.4</c:v>
                </c:pt>
                <c:pt idx="28">
                  <c:v>14.63</c:v>
                </c:pt>
                <c:pt idx="29">
                  <c:v>14.79</c:v>
                </c:pt>
                <c:pt idx="30">
                  <c:v>14.92</c:v>
                </c:pt>
              </c:numCache>
            </c:numRef>
          </c:xVal>
          <c:yVal>
            <c:numRef>
              <c:f>Sheet1!$G$3:$G$33</c:f>
              <c:numCache>
                <c:formatCode>General</c:formatCode>
                <c:ptCount val="31"/>
                <c:pt idx="26">
                  <c:v>4.843</c:v>
                </c:pt>
                <c:pt idx="27">
                  <c:v>4.952</c:v>
                </c:pt>
                <c:pt idx="28">
                  <c:v>5.258</c:v>
                </c:pt>
                <c:pt idx="29">
                  <c:v>5.503</c:v>
                </c:pt>
                <c:pt idx="30">
                  <c:v>5.726999999999998</c:v>
                </c:pt>
              </c:numCache>
            </c:numRef>
          </c:yVal>
          <c:smooth val="0"/>
        </c:ser>
        <c:dLbls>
          <c:showLegendKey val="0"/>
          <c:showVal val="0"/>
          <c:showCatName val="0"/>
          <c:showSerName val="0"/>
          <c:showPercent val="0"/>
          <c:showBubbleSize val="0"/>
        </c:dLbls>
        <c:axId val="-2086167640"/>
        <c:axId val="-2086159064"/>
      </c:scatterChart>
      <c:valAx>
        <c:axId val="-2086167640"/>
        <c:scaling>
          <c:orientation val="minMax"/>
          <c:max val="16.0"/>
          <c:min val="12.0"/>
        </c:scaling>
        <c:delete val="0"/>
        <c:axPos val="b"/>
        <c:title>
          <c:tx>
            <c:rich>
              <a:bodyPr/>
              <a:lstStyle/>
              <a:p>
                <a:pPr>
                  <a:defRPr b="0"/>
                </a:pPr>
                <a:r>
                  <a:rPr lang="en-US" b="0" dirty="0" smtClean="0"/>
                  <a:t>Weighted Speedup</a:t>
                </a:r>
                <a:endParaRPr lang="en-US" b="0" dirty="0"/>
              </a:p>
            </c:rich>
          </c:tx>
          <c:layout>
            <c:manualLayout>
              <c:xMode val="edge"/>
              <c:yMode val="edge"/>
              <c:x val="0.403121570031019"/>
              <c:y val="0.856036482939632"/>
            </c:manualLayout>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086159064"/>
        <c:crosses val="autoZero"/>
        <c:crossBetween val="midCat"/>
      </c:valAx>
      <c:valAx>
        <c:axId val="-2086159064"/>
        <c:scaling>
          <c:orientation val="minMax"/>
          <c:max val="12.0"/>
          <c:min val="2.0"/>
        </c:scaling>
        <c:delete val="0"/>
        <c:axPos val="l"/>
        <c:title>
          <c:tx>
            <c:rich>
              <a:bodyPr rot="-5400000" vert="horz"/>
              <a:lstStyle/>
              <a:p>
                <a:pPr>
                  <a:defRPr b="0"/>
                </a:pPr>
                <a:r>
                  <a:rPr lang="en-US" b="0" dirty="0" smtClean="0"/>
                  <a:t>Maximum Slowdown</a:t>
                </a:r>
                <a:endParaRPr lang="en-US" b="0" dirty="0"/>
              </a:p>
            </c:rich>
          </c:tx>
          <c:layout/>
          <c:overlay val="0"/>
        </c:title>
        <c:numFmt formatCode="General" sourceLinked="1"/>
        <c:majorTickMark val="out"/>
        <c:minorTickMark val="none"/>
        <c:tickLblPos val="nextTo"/>
        <c:spPr>
          <a:ln w="31750">
            <a:solidFill>
              <a:schemeClr val="tx1"/>
            </a:solidFill>
            <a:tailEnd type="triangle" w="lg" len="lg"/>
          </a:ln>
        </c:spPr>
        <c:txPr>
          <a:bodyPr/>
          <a:lstStyle/>
          <a:p>
            <a:pPr>
              <a:defRPr sz="1600"/>
            </a:pPr>
            <a:endParaRPr lang="en-US"/>
          </a:p>
        </c:txPr>
        <c:crossAx val="-2086167640"/>
        <c:crosses val="autoZero"/>
        <c:crossBetween val="midCat"/>
        <c:majorUnit val="2.0"/>
      </c:valAx>
      <c:spPr>
        <a:solidFill>
          <a:schemeClr val="bg1">
            <a:lumMod val="95000"/>
          </a:schemeClr>
        </a:solidFill>
      </c:spPr>
    </c:plotArea>
    <c:plotVisOnly val="1"/>
    <c:dispBlanksAs val="gap"/>
    <c:showDLblsOverMax val="0"/>
  </c:chart>
  <c:txPr>
    <a:bodyPr/>
    <a:lstStyle/>
    <a:p>
      <a:pPr>
        <a:defRPr sz="1800"/>
      </a:pPr>
      <a:endParaRPr lang="en-US"/>
    </a:p>
  </c:txPr>
  <c:externalData r:id="rId2">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231296812364013"/>
          <c:y val="0.0583274215323728"/>
          <c:w val="0.596149266063965"/>
          <c:h val="0.62774043303195"/>
        </c:manualLayout>
      </c:layout>
      <c:scatterChart>
        <c:scatterStyle val="smoothMarker"/>
        <c:varyColors val="0"/>
        <c:ser>
          <c:idx val="0"/>
          <c:order val="0"/>
          <c:tx>
            <c:strRef>
              <c:f>Sheet1!$D$1</c:f>
              <c:strCache>
                <c:ptCount val="1"/>
                <c:pt idx="0">
                  <c:v>omnetpp</c:v>
                </c:pt>
              </c:strCache>
            </c:strRef>
          </c:tx>
          <c:spPr>
            <a:ln w="63500"/>
          </c:spPr>
          <c:marker>
            <c:symbol val="none"/>
          </c:marker>
          <c:xVal>
            <c:numRef>
              <c:f>Sheet1!$C$2:$C$13</c:f>
              <c:numCache>
                <c:formatCode>General</c:formatCode>
                <c:ptCount val="12"/>
                <c:pt idx="0">
                  <c:v>0.358607859</c:v>
                </c:pt>
                <c:pt idx="1">
                  <c:v>0.408507739</c:v>
                </c:pt>
                <c:pt idx="2">
                  <c:v>0.532531575</c:v>
                </c:pt>
                <c:pt idx="3">
                  <c:v>0.580993121999996</c:v>
                </c:pt>
                <c:pt idx="4">
                  <c:v>0.632877307000005</c:v>
                </c:pt>
                <c:pt idx="5">
                  <c:v>0.690879954000007</c:v>
                </c:pt>
                <c:pt idx="6">
                  <c:v>0.726945501000005</c:v>
                </c:pt>
                <c:pt idx="7">
                  <c:v>0.796354682</c:v>
                </c:pt>
                <c:pt idx="8">
                  <c:v>0.837558983</c:v>
                </c:pt>
                <c:pt idx="9">
                  <c:v>0.938360254</c:v>
                </c:pt>
                <c:pt idx="10">
                  <c:v>0.948305607000005</c:v>
                </c:pt>
                <c:pt idx="11">
                  <c:v>1.0</c:v>
                </c:pt>
              </c:numCache>
            </c:numRef>
          </c:xVal>
          <c:yVal>
            <c:numRef>
              <c:f>Sheet1!$D$2:$D$13</c:f>
              <c:numCache>
                <c:formatCode>General</c:formatCode>
                <c:ptCount val="12"/>
                <c:pt idx="0">
                  <c:v>0.349720040200001</c:v>
                </c:pt>
                <c:pt idx="1">
                  <c:v>0.398913022300003</c:v>
                </c:pt>
                <c:pt idx="2">
                  <c:v>0.521695977200006</c:v>
                </c:pt>
                <c:pt idx="3">
                  <c:v>0.569439458400001</c:v>
                </c:pt>
                <c:pt idx="4">
                  <c:v>0.6195350247</c:v>
                </c:pt>
                <c:pt idx="5">
                  <c:v>0.678345515200008</c:v>
                </c:pt>
                <c:pt idx="6">
                  <c:v>0.714245554900001</c:v>
                </c:pt>
                <c:pt idx="7">
                  <c:v>0.7834564446</c:v>
                </c:pt>
                <c:pt idx="8">
                  <c:v>0.8265049554</c:v>
                </c:pt>
                <c:pt idx="9">
                  <c:v>0.927999867900005</c:v>
                </c:pt>
                <c:pt idx="10">
                  <c:v>0.948825282800005</c:v>
                </c:pt>
                <c:pt idx="11">
                  <c:v>1.0</c:v>
                </c:pt>
              </c:numCache>
            </c:numRef>
          </c:yVal>
          <c:smooth val="1"/>
        </c:ser>
        <c:ser>
          <c:idx val="1"/>
          <c:order val="1"/>
          <c:tx>
            <c:strRef>
              <c:f>Sheet1!$B$1</c:f>
              <c:strCache>
                <c:ptCount val="1"/>
                <c:pt idx="0">
                  <c:v>mcf</c:v>
                </c:pt>
              </c:strCache>
            </c:strRef>
          </c:tx>
          <c:spPr>
            <a:ln w="63500"/>
          </c:spPr>
          <c:marker>
            <c:symbol val="none"/>
          </c:marker>
          <c:xVal>
            <c:numRef>
              <c:f>Sheet1!$A$2:$A$15</c:f>
              <c:numCache>
                <c:formatCode>General</c:formatCode>
                <c:ptCount val="14"/>
                <c:pt idx="0">
                  <c:v>0.3772193268</c:v>
                </c:pt>
                <c:pt idx="1">
                  <c:v>0.431150266200003</c:v>
                </c:pt>
                <c:pt idx="2">
                  <c:v>0.5223484998</c:v>
                </c:pt>
                <c:pt idx="3">
                  <c:v>0.573147202600007</c:v>
                </c:pt>
                <c:pt idx="4">
                  <c:v>0.581670633000006</c:v>
                </c:pt>
                <c:pt idx="5">
                  <c:v>0.5887688809</c:v>
                </c:pt>
                <c:pt idx="6">
                  <c:v>0.6209765538</c:v>
                </c:pt>
                <c:pt idx="7">
                  <c:v>0.653818806300009</c:v>
                </c:pt>
                <c:pt idx="8">
                  <c:v>0.691459652800006</c:v>
                </c:pt>
                <c:pt idx="9">
                  <c:v>0.774334922799999</c:v>
                </c:pt>
                <c:pt idx="10">
                  <c:v>0.876670453600012</c:v>
                </c:pt>
                <c:pt idx="11">
                  <c:v>0.9566765685</c:v>
                </c:pt>
                <c:pt idx="12">
                  <c:v>0.9958109463</c:v>
                </c:pt>
                <c:pt idx="13">
                  <c:v>1.0</c:v>
                </c:pt>
              </c:numCache>
            </c:numRef>
          </c:xVal>
          <c:yVal>
            <c:numRef>
              <c:f>Sheet1!$B$2:$B$15</c:f>
              <c:numCache>
                <c:formatCode>General</c:formatCode>
                <c:ptCount val="14"/>
                <c:pt idx="0">
                  <c:v>0.348759680800001</c:v>
                </c:pt>
                <c:pt idx="1">
                  <c:v>0.399415807500004</c:v>
                </c:pt>
                <c:pt idx="2">
                  <c:v>0.486903379700004</c:v>
                </c:pt>
                <c:pt idx="3">
                  <c:v>0.536533538099999</c:v>
                </c:pt>
                <c:pt idx="4">
                  <c:v>0.5433739992</c:v>
                </c:pt>
                <c:pt idx="5">
                  <c:v>0.5510192875</c:v>
                </c:pt>
                <c:pt idx="6">
                  <c:v>0.582778519200002</c:v>
                </c:pt>
                <c:pt idx="7">
                  <c:v>0.614567708099999</c:v>
                </c:pt>
                <c:pt idx="8">
                  <c:v>0.651491458200009</c:v>
                </c:pt>
                <c:pt idx="9">
                  <c:v>0.743164284</c:v>
                </c:pt>
                <c:pt idx="10">
                  <c:v>0.8474115087</c:v>
                </c:pt>
                <c:pt idx="11">
                  <c:v>0.9338560846</c:v>
                </c:pt>
                <c:pt idx="12">
                  <c:v>0.968895302000007</c:v>
                </c:pt>
                <c:pt idx="13">
                  <c:v>1.0</c:v>
                </c:pt>
              </c:numCache>
            </c:numRef>
          </c:yVal>
          <c:smooth val="1"/>
        </c:ser>
        <c:ser>
          <c:idx val="2"/>
          <c:order val="2"/>
          <c:tx>
            <c:strRef>
              <c:f>Sheet1!$F$1</c:f>
              <c:strCache>
                <c:ptCount val="1"/>
                <c:pt idx="0">
                  <c:v>astar</c:v>
                </c:pt>
              </c:strCache>
            </c:strRef>
          </c:tx>
          <c:spPr>
            <a:ln w="63500"/>
          </c:spPr>
          <c:marker>
            <c:symbol val="none"/>
          </c:marker>
          <c:xVal>
            <c:numRef>
              <c:f>Sheet1!$E$2:$E$13</c:f>
              <c:numCache>
                <c:formatCode>General</c:formatCode>
                <c:ptCount val="12"/>
                <c:pt idx="0">
                  <c:v>0.423768502200003</c:v>
                </c:pt>
                <c:pt idx="1">
                  <c:v>0.480224015100003</c:v>
                </c:pt>
                <c:pt idx="2">
                  <c:v>0.660738440800005</c:v>
                </c:pt>
                <c:pt idx="3">
                  <c:v>0.715312249399999</c:v>
                </c:pt>
                <c:pt idx="4">
                  <c:v>0.776039351600004</c:v>
                </c:pt>
                <c:pt idx="5">
                  <c:v>0.784363064899994</c:v>
                </c:pt>
                <c:pt idx="6">
                  <c:v>0.832704154500005</c:v>
                </c:pt>
                <c:pt idx="7">
                  <c:v>0.862061623200005</c:v>
                </c:pt>
                <c:pt idx="8">
                  <c:v>0.90560560250001</c:v>
                </c:pt>
                <c:pt idx="9">
                  <c:v>0.929530691</c:v>
                </c:pt>
                <c:pt idx="10">
                  <c:v>0.9601663266</c:v>
                </c:pt>
                <c:pt idx="11">
                  <c:v>1.0</c:v>
                </c:pt>
              </c:numCache>
            </c:numRef>
          </c:xVal>
          <c:yVal>
            <c:numRef>
              <c:f>Sheet1!$F$2:$F$13</c:f>
              <c:numCache>
                <c:formatCode>General</c:formatCode>
                <c:ptCount val="12"/>
                <c:pt idx="0">
                  <c:v>0.415855909900004</c:v>
                </c:pt>
                <c:pt idx="1">
                  <c:v>0.4805183481</c:v>
                </c:pt>
                <c:pt idx="2">
                  <c:v>0.6678583418</c:v>
                </c:pt>
                <c:pt idx="3">
                  <c:v>0.725359739100001</c:v>
                </c:pt>
                <c:pt idx="4">
                  <c:v>0.776857943500004</c:v>
                </c:pt>
                <c:pt idx="5">
                  <c:v>0.798758870000005</c:v>
                </c:pt>
                <c:pt idx="6">
                  <c:v>0.848770183600005</c:v>
                </c:pt>
                <c:pt idx="7">
                  <c:v>0.880349342600005</c:v>
                </c:pt>
                <c:pt idx="8">
                  <c:v>0.9255949613</c:v>
                </c:pt>
                <c:pt idx="9">
                  <c:v>0.9501177834</c:v>
                </c:pt>
                <c:pt idx="10">
                  <c:v>0.9859553514</c:v>
                </c:pt>
                <c:pt idx="11">
                  <c:v>1.0</c:v>
                </c:pt>
              </c:numCache>
            </c:numRef>
          </c:yVal>
          <c:smooth val="1"/>
        </c:ser>
        <c:dLbls>
          <c:showLegendKey val="0"/>
          <c:showVal val="0"/>
          <c:showCatName val="0"/>
          <c:showSerName val="0"/>
          <c:showPercent val="0"/>
          <c:showBubbleSize val="0"/>
        </c:dLbls>
        <c:axId val="-2084468200"/>
        <c:axId val="-2084462184"/>
      </c:scatterChart>
      <c:valAx>
        <c:axId val="-2084468200"/>
        <c:scaling>
          <c:orientation val="minMax"/>
          <c:max val="1.0"/>
          <c:min val="0.3"/>
        </c:scaling>
        <c:delete val="0"/>
        <c:axPos val="b"/>
        <c:title>
          <c:tx>
            <c:rich>
              <a:bodyPr/>
              <a:lstStyle/>
              <a:p>
                <a:pPr>
                  <a:defRPr sz="2500"/>
                </a:pPr>
                <a:r>
                  <a:rPr lang="en-US" sz="2500" dirty="0"/>
                  <a:t>Normalized</a:t>
                </a:r>
                <a:r>
                  <a:rPr lang="en-US" sz="2500" baseline="0" dirty="0"/>
                  <a:t> </a:t>
                </a:r>
                <a:r>
                  <a:rPr lang="en-US" sz="2500" baseline="0" dirty="0" smtClean="0"/>
                  <a:t>Request </a:t>
                </a:r>
                <a:r>
                  <a:rPr lang="en-US" sz="2500" baseline="0" dirty="0"/>
                  <a:t>Service Rate</a:t>
                </a:r>
                <a:endParaRPr lang="en-US" sz="2500" dirty="0"/>
              </a:p>
            </c:rich>
          </c:tx>
          <c:layout>
            <c:manualLayout>
              <c:xMode val="edge"/>
              <c:yMode val="edge"/>
              <c:x val="0.262437222364318"/>
              <c:y val="0.821111416571703"/>
            </c:manualLayout>
          </c:layout>
          <c:overlay val="0"/>
        </c:title>
        <c:numFmt formatCode="General" sourceLinked="1"/>
        <c:majorTickMark val="out"/>
        <c:minorTickMark val="none"/>
        <c:tickLblPos val="nextTo"/>
        <c:txPr>
          <a:bodyPr/>
          <a:lstStyle/>
          <a:p>
            <a:pPr>
              <a:defRPr sz="2000"/>
            </a:pPr>
            <a:endParaRPr lang="en-US"/>
          </a:p>
        </c:txPr>
        <c:crossAx val="-2084462184"/>
        <c:crosses val="autoZero"/>
        <c:crossBetween val="midCat"/>
        <c:majorUnit val="0.1"/>
      </c:valAx>
      <c:valAx>
        <c:axId val="-2084462184"/>
        <c:scaling>
          <c:orientation val="minMax"/>
          <c:max val="1.0"/>
          <c:min val="0.3"/>
        </c:scaling>
        <c:delete val="0"/>
        <c:axPos val="l"/>
        <c:title>
          <c:tx>
            <c:rich>
              <a:bodyPr rot="-5400000" vert="horz"/>
              <a:lstStyle/>
              <a:p>
                <a:pPr>
                  <a:defRPr sz="2500"/>
                </a:pPr>
                <a:r>
                  <a:rPr lang="en-US" sz="2500"/>
                  <a:t>Normalized</a:t>
                </a:r>
                <a:r>
                  <a:rPr lang="en-US" sz="2500" baseline="0"/>
                  <a:t> Performance</a:t>
                </a:r>
                <a:endParaRPr lang="en-US" sz="2500"/>
              </a:p>
            </c:rich>
          </c:tx>
          <c:layout>
            <c:manualLayout>
              <c:xMode val="edge"/>
              <c:yMode val="edge"/>
              <c:x val="0.0908087316940183"/>
              <c:y val="0.0262692537699778"/>
            </c:manualLayout>
          </c:layout>
          <c:overlay val="0"/>
        </c:title>
        <c:numFmt formatCode="General" sourceLinked="1"/>
        <c:majorTickMark val="out"/>
        <c:minorTickMark val="none"/>
        <c:tickLblPos val="nextTo"/>
        <c:txPr>
          <a:bodyPr/>
          <a:lstStyle/>
          <a:p>
            <a:pPr>
              <a:defRPr sz="2000"/>
            </a:pPr>
            <a:endParaRPr lang="en-US"/>
          </a:p>
        </c:txPr>
        <c:crossAx val="-2084468200"/>
        <c:crosses val="autoZero"/>
        <c:crossBetween val="midCat"/>
        <c:majorUnit val="0.1"/>
      </c:valAx>
    </c:plotArea>
    <c:legend>
      <c:legendPos val="r"/>
      <c:layout>
        <c:manualLayout>
          <c:xMode val="edge"/>
          <c:yMode val="edge"/>
          <c:x val="0.264359305069103"/>
          <c:y val="0.043678355209017"/>
          <c:w val="0.34557694177117"/>
          <c:h val="0.305527042234507"/>
        </c:manualLayout>
      </c:layout>
      <c:overlay val="0"/>
      <c:txPr>
        <a:bodyPr/>
        <a:lstStyle/>
        <a:p>
          <a:pPr>
            <a:defRPr sz="2000"/>
          </a:pPr>
          <a:endParaRPr lang="en-US"/>
        </a:p>
      </c:txPr>
    </c:legend>
    <c:plotVisOnly val="1"/>
    <c:dispBlanksAs val="gap"/>
    <c:showDLblsOverMax val="0"/>
  </c:chart>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0"/>
    </mc:Choice>
    <mc:Fallback>
      <c:style val="10"/>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38294669145682"/>
          <c:y val="0.0509259259259259"/>
          <c:w val="0.829656751594863"/>
          <c:h val="0.814646011062213"/>
        </c:manualLayout>
      </c:layout>
      <c:barChart>
        <c:barDir val="col"/>
        <c:grouping val="clustered"/>
        <c:varyColors val="0"/>
        <c:ser>
          <c:idx val="0"/>
          <c:order val="0"/>
          <c:tx>
            <c:strRef>
              <c:f>'perf-energy'!$B$1</c:f>
              <c:strCache>
                <c:ptCount val="1"/>
                <c:pt idx="0">
                  <c:v>IPC Improvement</c:v>
                </c:pt>
              </c:strCache>
            </c:strRef>
          </c:tx>
          <c:spPr>
            <a:solidFill>
              <a:srgbClr val="C00000"/>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'perf-energy'!$B$2:$B$7</c:f>
              <c:numCache>
                <c:formatCode>General</c:formatCode>
                <c:ptCount val="6"/>
                <c:pt idx="0">
                  <c:v>15.0</c:v>
                </c:pt>
                <c:pt idx="1">
                  <c:v>9.0</c:v>
                </c:pt>
                <c:pt idx="2">
                  <c:v>43.0</c:v>
                </c:pt>
                <c:pt idx="3">
                  <c:v>4.0</c:v>
                </c:pt>
                <c:pt idx="4">
                  <c:v>4.0</c:v>
                </c:pt>
                <c:pt idx="5">
                  <c:v>40.0</c:v>
                </c:pt>
              </c:numCache>
            </c:numRef>
          </c:val>
        </c:ser>
        <c:ser>
          <c:idx val="1"/>
          <c:order val="1"/>
          <c:tx>
            <c:strRef>
              <c:f>'perf-energy'!$C$1</c:f>
              <c:strCache>
                <c:ptCount val="1"/>
                <c:pt idx="0">
                  <c:v>Energy Reduction</c:v>
                </c:pt>
              </c:strCache>
            </c:strRef>
          </c:tx>
          <c:spPr>
            <a:solidFill>
              <a:schemeClr val="tx1">
                <a:lumMod val="85000"/>
                <a:lumOff val="15000"/>
              </a:schemeClr>
            </a:solidFill>
          </c:spPr>
          <c:invertIfNegative val="0"/>
          <c:cat>
            <c:strRef>
              <c:f>'perf-energy'!$A$2:$A$7</c:f>
              <c:strCache>
                <c:ptCount val="6"/>
                <c:pt idx="0">
                  <c:v>bootup</c:v>
                </c:pt>
                <c:pt idx="1">
                  <c:v>compile</c:v>
                </c:pt>
                <c:pt idx="2">
                  <c:v>forkbench</c:v>
                </c:pt>
                <c:pt idx="3">
                  <c:v>mcached</c:v>
                </c:pt>
                <c:pt idx="4">
                  <c:v>mysql</c:v>
                </c:pt>
                <c:pt idx="5">
                  <c:v>shell</c:v>
                </c:pt>
              </c:strCache>
            </c:strRef>
          </c:cat>
          <c:val>
            <c:numRef>
              <c:f>'perf-energy'!$C$2:$C$7</c:f>
              <c:numCache>
                <c:formatCode>General</c:formatCode>
                <c:ptCount val="6"/>
                <c:pt idx="0">
                  <c:v>40.0</c:v>
                </c:pt>
                <c:pt idx="1">
                  <c:v>32.0</c:v>
                </c:pt>
                <c:pt idx="2">
                  <c:v>60.0</c:v>
                </c:pt>
                <c:pt idx="3">
                  <c:v>15.0</c:v>
                </c:pt>
                <c:pt idx="4">
                  <c:v>17.0</c:v>
                </c:pt>
                <c:pt idx="5">
                  <c:v>67.0</c:v>
                </c:pt>
              </c:numCache>
            </c:numRef>
          </c:val>
        </c:ser>
        <c:dLbls>
          <c:showLegendKey val="0"/>
          <c:showVal val="0"/>
          <c:showCatName val="0"/>
          <c:showSerName val="0"/>
          <c:showPercent val="0"/>
          <c:showBubbleSize val="0"/>
        </c:dLbls>
        <c:gapWidth val="150"/>
        <c:axId val="-2103145160"/>
        <c:axId val="-2103142152"/>
      </c:barChart>
      <c:catAx>
        <c:axId val="-2103145160"/>
        <c:scaling>
          <c:orientation val="minMax"/>
        </c:scaling>
        <c:delete val="0"/>
        <c:axPos val="b"/>
        <c:majorTickMark val="out"/>
        <c:minorTickMark val="none"/>
        <c:tickLblPos val="nextTo"/>
        <c:txPr>
          <a:bodyPr/>
          <a:lstStyle/>
          <a:p>
            <a:pPr>
              <a:defRPr sz="2000"/>
            </a:pPr>
            <a:endParaRPr lang="en-US"/>
          </a:p>
        </c:txPr>
        <c:crossAx val="-2103142152"/>
        <c:crosses val="autoZero"/>
        <c:auto val="1"/>
        <c:lblAlgn val="ctr"/>
        <c:lblOffset val="100"/>
        <c:noMultiLvlLbl val="0"/>
      </c:catAx>
      <c:valAx>
        <c:axId val="-2103142152"/>
        <c:scaling>
          <c:orientation val="minMax"/>
        </c:scaling>
        <c:delete val="0"/>
        <c:axPos val="l"/>
        <c:majorGridlines/>
        <c:title>
          <c:tx>
            <c:rich>
              <a:bodyPr rot="-5400000" vert="horz"/>
              <a:lstStyle/>
              <a:p>
                <a:pPr>
                  <a:defRPr sz="2400"/>
                </a:pPr>
                <a:r>
                  <a:rPr lang="en-US" sz="2400"/>
                  <a:t>% Compared to Baseline</a:t>
                </a:r>
              </a:p>
            </c:rich>
          </c:tx>
          <c:layout>
            <c:manualLayout>
              <c:xMode val="edge"/>
              <c:yMode val="edge"/>
              <c:x val="0.0144230969254128"/>
              <c:y val="0.0324827242394651"/>
            </c:manualLayout>
          </c:layout>
          <c:overlay val="0"/>
        </c:title>
        <c:numFmt formatCode="General" sourceLinked="1"/>
        <c:majorTickMark val="out"/>
        <c:minorTickMark val="none"/>
        <c:tickLblPos val="nextTo"/>
        <c:crossAx val="-2103145160"/>
        <c:crosses val="autoZero"/>
        <c:crossBetween val="between"/>
      </c:valAx>
    </c:plotArea>
    <c:legend>
      <c:legendPos val="r"/>
      <c:layout>
        <c:manualLayout>
          <c:xMode val="edge"/>
          <c:yMode val="edge"/>
          <c:x val="0.153070813014808"/>
          <c:y val="0.0340183473981229"/>
          <c:w val="0.757496809204517"/>
          <c:h val="0.102619568387285"/>
        </c:manualLayout>
      </c:layout>
      <c:overlay val="0"/>
      <c:spPr>
        <a:solidFill>
          <a:schemeClr val="bg1"/>
        </a:solidFill>
      </c:spPr>
      <c:txPr>
        <a:bodyPr/>
        <a:lstStyle/>
        <a:p>
          <a:pPr>
            <a:defRPr sz="2000"/>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Sheet1!$B$1</c:f>
              <c:strCache>
                <c:ptCount val="1"/>
                <c:pt idx="0">
                  <c:v>Actual</c:v>
                </c:pt>
              </c:strCache>
            </c:strRef>
          </c:tx>
          <c:spPr>
            <a:ln w="50800"/>
          </c:spPr>
          <c:marker>
            <c:symbol val="none"/>
          </c:marker>
          <c:xVal>
            <c:numRef>
              <c:f>Sheet1!$A$2:$A$38</c:f>
              <c:numCache>
                <c:formatCode>General</c:formatCode>
                <c:ptCount val="37"/>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Sheet1!$B$2:$B$38</c:f>
              <c:numCache>
                <c:formatCode>General</c:formatCode>
                <c:ptCount val="37"/>
                <c:pt idx="0">
                  <c:v>2.74671653120046</c:v>
                </c:pt>
                <c:pt idx="1">
                  <c:v>2.814574039250488</c:v>
                </c:pt>
                <c:pt idx="2">
                  <c:v>2.981049943728716</c:v>
                </c:pt>
                <c:pt idx="3">
                  <c:v>2.69159821990026</c:v>
                </c:pt>
                <c:pt idx="4">
                  <c:v>3.515623974457087</c:v>
                </c:pt>
                <c:pt idx="5">
                  <c:v>2.444579995013059</c:v>
                </c:pt>
                <c:pt idx="6">
                  <c:v>3.360116430846788</c:v>
                </c:pt>
                <c:pt idx="7">
                  <c:v>3.26669244599614</c:v>
                </c:pt>
                <c:pt idx="8">
                  <c:v>2.8783432438814</c:v>
                </c:pt>
                <c:pt idx="9">
                  <c:v>2.94007195513124</c:v>
                </c:pt>
                <c:pt idx="10">
                  <c:v>2.72292289138784</c:v>
                </c:pt>
                <c:pt idx="11">
                  <c:v>2.97189717806786</c:v>
                </c:pt>
                <c:pt idx="12">
                  <c:v>2.709981278107647</c:v>
                </c:pt>
                <c:pt idx="13">
                  <c:v>2.17359311463898</c:v>
                </c:pt>
                <c:pt idx="14">
                  <c:v>2.02845350988622</c:v>
                </c:pt>
                <c:pt idx="15">
                  <c:v>2.409830588857964</c:v>
                </c:pt>
                <c:pt idx="16">
                  <c:v>2.00559556782322</c:v>
                </c:pt>
                <c:pt idx="17">
                  <c:v>2.258469256247475</c:v>
                </c:pt>
                <c:pt idx="18">
                  <c:v>2.1278680986887</c:v>
                </c:pt>
                <c:pt idx="19">
                  <c:v>2.46251745396908</c:v>
                </c:pt>
              </c:numCache>
            </c:numRef>
          </c:yVal>
          <c:smooth val="1"/>
        </c:ser>
        <c:ser>
          <c:idx val="1"/>
          <c:order val="1"/>
          <c:tx>
            <c:strRef>
              <c:f>Sheet1!$F$1</c:f>
              <c:strCache>
                <c:ptCount val="1"/>
                <c:pt idx="0">
                  <c:v>STFM</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Sheet1!$F$2:$F$21</c:f>
              <c:numCache>
                <c:formatCode>General</c:formatCode>
                <c:ptCount val="20"/>
                <c:pt idx="0">
                  <c:v>1.85166486446486</c:v>
                </c:pt>
                <c:pt idx="1">
                  <c:v>1.92185963555097</c:v>
                </c:pt>
                <c:pt idx="2">
                  <c:v>1.878605172901872</c:v>
                </c:pt>
                <c:pt idx="3">
                  <c:v>1.82941805350021</c:v>
                </c:pt>
                <c:pt idx="4">
                  <c:v>1.948659079144801</c:v>
                </c:pt>
                <c:pt idx="5">
                  <c:v>1.875906377077028</c:v>
                </c:pt>
                <c:pt idx="6">
                  <c:v>1.793584047090898</c:v>
                </c:pt>
                <c:pt idx="7">
                  <c:v>1.76765595618306</c:v>
                </c:pt>
                <c:pt idx="8">
                  <c:v>1.83000824434293</c:v>
                </c:pt>
                <c:pt idx="9">
                  <c:v>1.81702280363572</c:v>
                </c:pt>
                <c:pt idx="10">
                  <c:v>1.723228442782487</c:v>
                </c:pt>
                <c:pt idx="11">
                  <c:v>1.770863253150408</c:v>
                </c:pt>
                <c:pt idx="12">
                  <c:v>1.703999982727828</c:v>
                </c:pt>
                <c:pt idx="13">
                  <c:v>1.67459827099419</c:v>
                </c:pt>
                <c:pt idx="14">
                  <c:v>1.67150071020384</c:v>
                </c:pt>
                <c:pt idx="15">
                  <c:v>1.73522291834065</c:v>
                </c:pt>
                <c:pt idx="16">
                  <c:v>1.64272811958016</c:v>
                </c:pt>
                <c:pt idx="17">
                  <c:v>1.70839647963847</c:v>
                </c:pt>
                <c:pt idx="18">
                  <c:v>1.6918095335501</c:v>
                </c:pt>
                <c:pt idx="19">
                  <c:v>1.747677650502978</c:v>
                </c:pt>
              </c:numCache>
            </c:numRef>
          </c:yVal>
          <c:smooth val="1"/>
        </c:ser>
        <c:ser>
          <c:idx val="2"/>
          <c:order val="2"/>
          <c:tx>
            <c:strRef>
              <c:f>Sheet1!$J$1</c:f>
              <c:strCache>
                <c:ptCount val="1"/>
                <c:pt idx="0">
                  <c:v>MISE</c:v>
                </c:pt>
              </c:strCache>
            </c:strRef>
          </c:tx>
          <c:spPr>
            <a:ln w="50800"/>
          </c:spPr>
          <c:marker>
            <c:symbol val="none"/>
          </c:marker>
          <c:xVal>
            <c:numRef>
              <c:f>Sheet1!$A$2:$A$21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Sheet1!$J$2:$J$21</c:f>
              <c:numCache>
                <c:formatCode>General</c:formatCode>
                <c:ptCount val="20"/>
                <c:pt idx="0">
                  <c:v>2.66545096387234</c:v>
                </c:pt>
                <c:pt idx="1">
                  <c:v>2.87132529817283</c:v>
                </c:pt>
                <c:pt idx="2">
                  <c:v>2.824387087790483</c:v>
                </c:pt>
                <c:pt idx="3">
                  <c:v>2.605326128967576</c:v>
                </c:pt>
                <c:pt idx="4">
                  <c:v>3.17410698368795</c:v>
                </c:pt>
                <c:pt idx="5">
                  <c:v>2.686715268963133</c:v>
                </c:pt>
                <c:pt idx="6">
                  <c:v>3.547121356063</c:v>
                </c:pt>
                <c:pt idx="7">
                  <c:v>3.431657669536527</c:v>
                </c:pt>
                <c:pt idx="8">
                  <c:v>3.30001432117999</c:v>
                </c:pt>
                <c:pt idx="9">
                  <c:v>2.674668313824136</c:v>
                </c:pt>
                <c:pt idx="10">
                  <c:v>2.860441513471667</c:v>
                </c:pt>
                <c:pt idx="11">
                  <c:v>3.08213207994224</c:v>
                </c:pt>
                <c:pt idx="12">
                  <c:v>2.890876491730878</c:v>
                </c:pt>
                <c:pt idx="13">
                  <c:v>2.23499264775884</c:v>
                </c:pt>
                <c:pt idx="14">
                  <c:v>2.116094410845866</c:v>
                </c:pt>
                <c:pt idx="15">
                  <c:v>2.363949514925168</c:v>
                </c:pt>
                <c:pt idx="16">
                  <c:v>1.99898403994968</c:v>
                </c:pt>
                <c:pt idx="17">
                  <c:v>2.06670745537916</c:v>
                </c:pt>
                <c:pt idx="18">
                  <c:v>2.163158827435481</c:v>
                </c:pt>
                <c:pt idx="19">
                  <c:v>2.31610976095603</c:v>
                </c:pt>
              </c:numCache>
            </c:numRef>
          </c:yVal>
          <c:smooth val="1"/>
        </c:ser>
        <c:dLbls>
          <c:showLegendKey val="0"/>
          <c:showVal val="0"/>
          <c:showCatName val="0"/>
          <c:showSerName val="0"/>
          <c:showPercent val="0"/>
          <c:showBubbleSize val="0"/>
        </c:dLbls>
        <c:axId val="-2083161752"/>
        <c:axId val="-2083156104"/>
      </c:scatterChart>
      <c:valAx>
        <c:axId val="-2083161752"/>
        <c:scaling>
          <c:orientation val="minMax"/>
          <c:max val="100.0"/>
        </c:scaling>
        <c:delete val="0"/>
        <c:axPos val="b"/>
        <c:title>
          <c:tx>
            <c:rich>
              <a:bodyPr/>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Million Cycles</a:t>
                </a:r>
              </a:p>
            </c:rich>
          </c:tx>
          <c:layout/>
          <c:overlay val="0"/>
        </c:title>
        <c:numFmt formatCode="General" sourceLinked="1"/>
        <c:majorTickMark val="out"/>
        <c:minorTickMark val="none"/>
        <c:tickLblPos val="nextTo"/>
        <c:txPr>
          <a:bodyPr/>
          <a:lstStyle/>
          <a:p>
            <a:pPr>
              <a:defRPr sz="2000"/>
            </a:pPr>
            <a:endParaRPr lang="en-US"/>
          </a:p>
        </c:txPr>
        <c:crossAx val="-2083156104"/>
        <c:crosses val="autoZero"/>
        <c:crossBetween val="midCat"/>
      </c:valAx>
      <c:valAx>
        <c:axId val="-2083156104"/>
        <c:scaling>
          <c:orientation val="minMax"/>
          <c:min val="1.0"/>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2000"/>
            </a:pPr>
            <a:endParaRPr lang="en-US"/>
          </a:p>
        </c:txPr>
        <c:crossAx val="-2083161752"/>
        <c:crosses val="autoZero"/>
        <c:crossBetween val="midCat"/>
      </c:valAx>
    </c:plotArea>
    <c:legend>
      <c:legendPos val="r"/>
      <c:layout/>
      <c:overlay val="0"/>
      <c:txPr>
        <a:bodyPr/>
        <a:lstStyle/>
        <a:p>
          <a:pPr>
            <a:defRPr sz="2200">
              <a:latin typeface="Tahoma" pitchFamily="34" charset="0"/>
              <a:ea typeface="Tahoma" pitchFamily="34" charset="0"/>
              <a:cs typeface="Tahoma" pitchFamily="34" charset="0"/>
            </a:defRPr>
          </a:pPr>
          <a:endParaRPr lang="en-US"/>
        </a:p>
      </c:txPr>
    </c:legend>
    <c:plotVisOnly val="1"/>
    <c:dispBlanksAs val="gap"/>
    <c:showDLblsOverMax val="0"/>
  </c:chart>
  <c:txPr>
    <a:bodyPr/>
    <a:lstStyle/>
    <a:p>
      <a:pPr>
        <a:defRPr sz="1500"/>
      </a:pPr>
      <a:endParaRPr lang="en-US"/>
    </a:p>
  </c:txPr>
  <c:externalData r:id="rId2">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cactusADM!$B$1</c:f>
              <c:strCache>
                <c:ptCount val="1"/>
                <c:pt idx="0">
                  <c:v>Actual</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cactusADM!$B$2:$B$21</c:f>
              <c:numCache>
                <c:formatCode>General</c:formatCode>
                <c:ptCount val="20"/>
                <c:pt idx="0">
                  <c:v>1.49498236340064</c:v>
                </c:pt>
                <c:pt idx="1">
                  <c:v>1.529549543147478</c:v>
                </c:pt>
                <c:pt idx="2">
                  <c:v>1.67094025573299</c:v>
                </c:pt>
                <c:pt idx="3">
                  <c:v>1.547497887289558</c:v>
                </c:pt>
                <c:pt idx="4">
                  <c:v>1.66049730795453</c:v>
                </c:pt>
                <c:pt idx="5">
                  <c:v>1.57310955578402</c:v>
                </c:pt>
                <c:pt idx="6">
                  <c:v>1.978259300998152</c:v>
                </c:pt>
                <c:pt idx="7">
                  <c:v>1.709464293954516</c:v>
                </c:pt>
                <c:pt idx="8">
                  <c:v>1.533693759347476</c:v>
                </c:pt>
                <c:pt idx="9">
                  <c:v>1.525604653356287</c:v>
                </c:pt>
                <c:pt idx="10">
                  <c:v>1.47541299392095</c:v>
                </c:pt>
                <c:pt idx="11">
                  <c:v>1.523495712043307</c:v>
                </c:pt>
                <c:pt idx="12">
                  <c:v>1.52143297574446</c:v>
                </c:pt>
                <c:pt idx="13">
                  <c:v>1.79133547785728</c:v>
                </c:pt>
                <c:pt idx="14">
                  <c:v>1.68547765812579</c:v>
                </c:pt>
                <c:pt idx="15">
                  <c:v>1.6301298786545</c:v>
                </c:pt>
                <c:pt idx="16">
                  <c:v>1.593252334385942</c:v>
                </c:pt>
                <c:pt idx="17">
                  <c:v>1.67316656824162</c:v>
                </c:pt>
                <c:pt idx="18">
                  <c:v>1.54946840565429</c:v>
                </c:pt>
                <c:pt idx="19">
                  <c:v>1.69729779525209</c:v>
                </c:pt>
              </c:numCache>
            </c:numRef>
          </c:yVal>
          <c:smooth val="1"/>
        </c:ser>
        <c:ser>
          <c:idx val="1"/>
          <c:order val="1"/>
          <c:tx>
            <c:strRef>
              <c:f>cactusADM!$F$1</c:f>
              <c:strCache>
                <c:ptCount val="1"/>
                <c:pt idx="0">
                  <c:v>STFM</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cactusADM!$F$2:$F$21</c:f>
              <c:numCache>
                <c:formatCode>General</c:formatCode>
                <c:ptCount val="20"/>
                <c:pt idx="0">
                  <c:v>1.24997947606677</c:v>
                </c:pt>
                <c:pt idx="1">
                  <c:v>1.35554709203508</c:v>
                </c:pt>
                <c:pt idx="2">
                  <c:v>1.3435328626673</c:v>
                </c:pt>
                <c:pt idx="3">
                  <c:v>1.37210694588731</c:v>
                </c:pt>
                <c:pt idx="4">
                  <c:v>1.32926252385542</c:v>
                </c:pt>
                <c:pt idx="5">
                  <c:v>1.31492167551024</c:v>
                </c:pt>
                <c:pt idx="6">
                  <c:v>1.23411867212317</c:v>
                </c:pt>
                <c:pt idx="7">
                  <c:v>1.31279482597535</c:v>
                </c:pt>
                <c:pt idx="8">
                  <c:v>1.32281510253282</c:v>
                </c:pt>
                <c:pt idx="9">
                  <c:v>1.35791556240757</c:v>
                </c:pt>
                <c:pt idx="10">
                  <c:v>1.35086700735259</c:v>
                </c:pt>
                <c:pt idx="11">
                  <c:v>1.344008789571223</c:v>
                </c:pt>
                <c:pt idx="12">
                  <c:v>1.40082577354368</c:v>
                </c:pt>
                <c:pt idx="13">
                  <c:v>1.39673577400494</c:v>
                </c:pt>
                <c:pt idx="14">
                  <c:v>1.539666398438788</c:v>
                </c:pt>
                <c:pt idx="15">
                  <c:v>1.58666819173287</c:v>
                </c:pt>
                <c:pt idx="16">
                  <c:v>1.551669011604407</c:v>
                </c:pt>
                <c:pt idx="17">
                  <c:v>1.568277309551603</c:v>
                </c:pt>
                <c:pt idx="18">
                  <c:v>1.5637833221497</c:v>
                </c:pt>
                <c:pt idx="19">
                  <c:v>1.36139796750546</c:v>
                </c:pt>
              </c:numCache>
            </c:numRef>
          </c:yVal>
          <c:smooth val="1"/>
        </c:ser>
        <c:ser>
          <c:idx val="2"/>
          <c:order val="2"/>
          <c:tx>
            <c:strRef>
              <c:f>cactusADM!$J$1</c:f>
              <c:strCache>
                <c:ptCount val="1"/>
                <c:pt idx="0">
                  <c:v>MISE</c:v>
                </c:pt>
              </c:strCache>
            </c:strRef>
          </c:tx>
          <c:spPr>
            <a:ln w="50800"/>
          </c:spPr>
          <c:marker>
            <c:symbol val="none"/>
          </c:marker>
          <c:xVal>
            <c:numRef>
              <c:f>cactusADM!$A$2:$A$21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cactusADM!$J$2:$J$21</c:f>
              <c:numCache>
                <c:formatCode>General</c:formatCode>
                <c:ptCount val="20"/>
                <c:pt idx="0">
                  <c:v>1.572283372836703</c:v>
                </c:pt>
                <c:pt idx="1">
                  <c:v>1.56849401415511</c:v>
                </c:pt>
                <c:pt idx="2">
                  <c:v>1.68965598852539</c:v>
                </c:pt>
                <c:pt idx="3">
                  <c:v>1.58288231093418</c:v>
                </c:pt>
                <c:pt idx="4">
                  <c:v>1.730045547966002</c:v>
                </c:pt>
                <c:pt idx="5">
                  <c:v>1.686613234008723</c:v>
                </c:pt>
                <c:pt idx="6">
                  <c:v>2.170593255149356</c:v>
                </c:pt>
                <c:pt idx="7">
                  <c:v>1.81144299717363</c:v>
                </c:pt>
                <c:pt idx="8">
                  <c:v>1.594677433400882</c:v>
                </c:pt>
                <c:pt idx="9">
                  <c:v>1.58983008441142</c:v>
                </c:pt>
                <c:pt idx="10">
                  <c:v>1.53466807662974</c:v>
                </c:pt>
                <c:pt idx="11">
                  <c:v>1.55368861466544</c:v>
                </c:pt>
                <c:pt idx="12">
                  <c:v>1.60010303267077</c:v>
                </c:pt>
                <c:pt idx="13">
                  <c:v>1.86726602829176</c:v>
                </c:pt>
                <c:pt idx="14">
                  <c:v>1.73483913716682</c:v>
                </c:pt>
                <c:pt idx="15">
                  <c:v>1.675807171350592</c:v>
                </c:pt>
                <c:pt idx="16">
                  <c:v>1.631265211054618</c:v>
                </c:pt>
                <c:pt idx="17">
                  <c:v>1.73215955407459</c:v>
                </c:pt>
                <c:pt idx="18">
                  <c:v>1.63622370876816</c:v>
                </c:pt>
                <c:pt idx="19">
                  <c:v>1.7297891806714</c:v>
                </c:pt>
              </c:numCache>
            </c:numRef>
          </c:yVal>
          <c:smooth val="1"/>
        </c:ser>
        <c:dLbls>
          <c:showLegendKey val="0"/>
          <c:showVal val="0"/>
          <c:showCatName val="0"/>
          <c:showSerName val="0"/>
          <c:showPercent val="0"/>
          <c:showBubbleSize val="0"/>
        </c:dLbls>
        <c:axId val="-2083178488"/>
        <c:axId val="-2083073160"/>
      </c:scatterChart>
      <c:valAx>
        <c:axId val="-2083178488"/>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3073160"/>
        <c:crosses val="autoZero"/>
        <c:crossBetween val="midCat"/>
      </c:valAx>
      <c:valAx>
        <c:axId val="-2083073160"/>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3178488"/>
        <c:crosses val="autoZero"/>
        <c:crossBetween val="midCat"/>
      </c:valAx>
    </c:plotArea>
    <c:plotVisOnly val="1"/>
    <c:dispBlanksAs val="gap"/>
    <c:showDLblsOverMax val="0"/>
  </c:chart>
  <c:externalData r:id="rId2">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GemsFDTD!$B$1</c:f>
              <c:strCache>
                <c:ptCount val="1"/>
                <c:pt idx="0">
                  <c:v>Actual</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GemsFDTD!$B$2:$B$21</c:f>
              <c:numCache>
                <c:formatCode>General</c:formatCode>
                <c:ptCount val="20"/>
                <c:pt idx="0">
                  <c:v>1.7535591997143</c:v>
                </c:pt>
                <c:pt idx="1">
                  <c:v>1.69695874638957</c:v>
                </c:pt>
                <c:pt idx="2">
                  <c:v>1.87339924616859</c:v>
                </c:pt>
                <c:pt idx="3">
                  <c:v>1.724766492567248</c:v>
                </c:pt>
                <c:pt idx="4">
                  <c:v>1.92246655298002</c:v>
                </c:pt>
                <c:pt idx="5">
                  <c:v>1.64128847007048</c:v>
                </c:pt>
                <c:pt idx="6">
                  <c:v>1.92963003048793</c:v>
                </c:pt>
                <c:pt idx="7">
                  <c:v>2.13388062202781</c:v>
                </c:pt>
                <c:pt idx="8">
                  <c:v>2.05044385766044</c:v>
                </c:pt>
                <c:pt idx="9">
                  <c:v>1.975358924511195</c:v>
                </c:pt>
                <c:pt idx="10">
                  <c:v>1.87319497436384</c:v>
                </c:pt>
                <c:pt idx="11">
                  <c:v>2.170494649437977</c:v>
                </c:pt>
                <c:pt idx="12">
                  <c:v>2.008484045579595</c:v>
                </c:pt>
                <c:pt idx="13">
                  <c:v>2.23902181103372</c:v>
                </c:pt>
                <c:pt idx="14">
                  <c:v>2.24253342684782</c:v>
                </c:pt>
                <c:pt idx="15">
                  <c:v>2.246947359237421</c:v>
                </c:pt>
                <c:pt idx="16">
                  <c:v>1.90420966038921</c:v>
                </c:pt>
                <c:pt idx="17">
                  <c:v>2.371460502459559</c:v>
                </c:pt>
                <c:pt idx="18">
                  <c:v>2.09268331601757</c:v>
                </c:pt>
                <c:pt idx="19">
                  <c:v>2.59018649289678</c:v>
                </c:pt>
              </c:numCache>
            </c:numRef>
          </c:yVal>
          <c:smooth val="1"/>
        </c:ser>
        <c:ser>
          <c:idx val="1"/>
          <c:order val="1"/>
          <c:tx>
            <c:strRef>
              <c:f>GemsFDTD!$F$1</c:f>
              <c:strCache>
                <c:ptCount val="1"/>
                <c:pt idx="0">
                  <c:v>STFM</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GemsFDTD!$F$2:$F$21</c:f>
              <c:numCache>
                <c:formatCode>General</c:formatCode>
                <c:ptCount val="20"/>
                <c:pt idx="0">
                  <c:v>1.366106432541242</c:v>
                </c:pt>
                <c:pt idx="1">
                  <c:v>1.38427136013509</c:v>
                </c:pt>
                <c:pt idx="2">
                  <c:v>1.36345526468439</c:v>
                </c:pt>
                <c:pt idx="3">
                  <c:v>1.390760504706274</c:v>
                </c:pt>
                <c:pt idx="4">
                  <c:v>1.35889156557512</c:v>
                </c:pt>
                <c:pt idx="5">
                  <c:v>1.35003294642405</c:v>
                </c:pt>
                <c:pt idx="6">
                  <c:v>1.374555158363292</c:v>
                </c:pt>
                <c:pt idx="7">
                  <c:v>1.58935023215533</c:v>
                </c:pt>
                <c:pt idx="8">
                  <c:v>1.58106294635669</c:v>
                </c:pt>
                <c:pt idx="9">
                  <c:v>1.59953577115086</c:v>
                </c:pt>
                <c:pt idx="10">
                  <c:v>1.59866294807927</c:v>
                </c:pt>
                <c:pt idx="11">
                  <c:v>1.583227996306732</c:v>
                </c:pt>
                <c:pt idx="12">
                  <c:v>1.57706954612205</c:v>
                </c:pt>
                <c:pt idx="13">
                  <c:v>2.024630548244881</c:v>
                </c:pt>
                <c:pt idx="14">
                  <c:v>1.98781771885865</c:v>
                </c:pt>
                <c:pt idx="15">
                  <c:v>1.988340511699662</c:v>
                </c:pt>
                <c:pt idx="16">
                  <c:v>1.97969460292405</c:v>
                </c:pt>
                <c:pt idx="17">
                  <c:v>1.94064103014002</c:v>
                </c:pt>
                <c:pt idx="18">
                  <c:v>1.97090801249996</c:v>
                </c:pt>
                <c:pt idx="19">
                  <c:v>1.96287623755967</c:v>
                </c:pt>
              </c:numCache>
            </c:numRef>
          </c:yVal>
          <c:smooth val="1"/>
        </c:ser>
        <c:ser>
          <c:idx val="2"/>
          <c:order val="2"/>
          <c:tx>
            <c:strRef>
              <c:f>GemsFDTD!$J$1</c:f>
              <c:strCache>
                <c:ptCount val="1"/>
                <c:pt idx="0">
                  <c:v>MISE</c:v>
                </c:pt>
              </c:strCache>
            </c:strRef>
          </c:tx>
          <c:spPr>
            <a:ln w="50800"/>
          </c:spPr>
          <c:marker>
            <c:symbol val="none"/>
          </c:marker>
          <c:xVal>
            <c:numRef>
              <c:f>GemsFDTD!$A$2:$A$21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GemsFDTD!$J$2:$J$21</c:f>
              <c:numCache>
                <c:formatCode>General</c:formatCode>
                <c:ptCount val="20"/>
                <c:pt idx="0">
                  <c:v>1.86071945718145</c:v>
                </c:pt>
                <c:pt idx="1">
                  <c:v>1.964513101200804</c:v>
                </c:pt>
                <c:pt idx="2">
                  <c:v>1.97647695283615</c:v>
                </c:pt>
                <c:pt idx="3">
                  <c:v>1.88346376835017</c:v>
                </c:pt>
                <c:pt idx="4">
                  <c:v>2.520234849486497</c:v>
                </c:pt>
                <c:pt idx="5">
                  <c:v>1.83264364490797</c:v>
                </c:pt>
                <c:pt idx="6">
                  <c:v>2.22310667387004</c:v>
                </c:pt>
                <c:pt idx="7">
                  <c:v>2.33467354439178</c:v>
                </c:pt>
                <c:pt idx="8">
                  <c:v>2.17798307938825</c:v>
                </c:pt>
                <c:pt idx="9">
                  <c:v>2.097025989661298</c:v>
                </c:pt>
                <c:pt idx="10">
                  <c:v>2.17355602767927</c:v>
                </c:pt>
                <c:pt idx="11">
                  <c:v>2.10543354473878</c:v>
                </c:pt>
                <c:pt idx="12">
                  <c:v>2.059072478948447</c:v>
                </c:pt>
                <c:pt idx="13">
                  <c:v>2.31810938840597</c:v>
                </c:pt>
                <c:pt idx="14">
                  <c:v>2.25015915607769</c:v>
                </c:pt>
                <c:pt idx="15">
                  <c:v>2.394646447080026</c:v>
                </c:pt>
                <c:pt idx="16">
                  <c:v>2.170311118490234</c:v>
                </c:pt>
                <c:pt idx="17">
                  <c:v>2.538712304006807</c:v>
                </c:pt>
                <c:pt idx="18">
                  <c:v>2.27347582948044</c:v>
                </c:pt>
                <c:pt idx="19">
                  <c:v>2.664654287152938</c:v>
                </c:pt>
              </c:numCache>
            </c:numRef>
          </c:yVal>
          <c:smooth val="1"/>
        </c:ser>
        <c:dLbls>
          <c:showLegendKey val="0"/>
          <c:showVal val="0"/>
          <c:showCatName val="0"/>
          <c:showSerName val="0"/>
          <c:showPercent val="0"/>
          <c:showBubbleSize val="0"/>
        </c:dLbls>
        <c:axId val="-2083028296"/>
        <c:axId val="-2083025240"/>
      </c:scatterChart>
      <c:valAx>
        <c:axId val="-2083028296"/>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3025240"/>
        <c:crosses val="autoZero"/>
        <c:crossBetween val="midCat"/>
      </c:valAx>
      <c:valAx>
        <c:axId val="-2083025240"/>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3028296"/>
        <c:crosses val="autoZero"/>
        <c:crossBetween val="midCat"/>
      </c:valAx>
    </c:plotArea>
    <c:plotVisOnly val="1"/>
    <c:dispBlanksAs val="gap"/>
    <c:showDLblsOverMax val="0"/>
  </c:chart>
  <c:externalData r:id="rId2">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soplex!$B$1</c:f>
              <c:strCache>
                <c:ptCount val="1"/>
                <c:pt idx="0">
                  <c:v>Actual</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soplex!$B$2:$B$21</c:f>
              <c:numCache>
                <c:formatCode>General</c:formatCode>
                <c:ptCount val="20"/>
                <c:pt idx="0">
                  <c:v>1.941417983025733</c:v>
                </c:pt>
                <c:pt idx="1">
                  <c:v>2.14118398559027</c:v>
                </c:pt>
                <c:pt idx="2">
                  <c:v>2.4059819805366</c:v>
                </c:pt>
                <c:pt idx="3">
                  <c:v>2.063220457675575</c:v>
                </c:pt>
                <c:pt idx="4">
                  <c:v>2.72231962181463</c:v>
                </c:pt>
                <c:pt idx="5">
                  <c:v>2.65724959722058</c:v>
                </c:pt>
                <c:pt idx="6">
                  <c:v>3.106787417043788</c:v>
                </c:pt>
                <c:pt idx="7">
                  <c:v>3.18785821201449</c:v>
                </c:pt>
                <c:pt idx="8">
                  <c:v>2.603534917075907</c:v>
                </c:pt>
                <c:pt idx="9">
                  <c:v>2.493685130385307</c:v>
                </c:pt>
                <c:pt idx="10">
                  <c:v>2.47036053384216</c:v>
                </c:pt>
                <c:pt idx="11">
                  <c:v>2.8773513498432</c:v>
                </c:pt>
                <c:pt idx="12">
                  <c:v>2.64775740961342</c:v>
                </c:pt>
                <c:pt idx="13">
                  <c:v>2.69468454368414</c:v>
                </c:pt>
                <c:pt idx="14">
                  <c:v>2.78035530945966</c:v>
                </c:pt>
                <c:pt idx="15">
                  <c:v>2.96531588621848</c:v>
                </c:pt>
                <c:pt idx="16">
                  <c:v>2.82278244787692</c:v>
                </c:pt>
                <c:pt idx="17">
                  <c:v>2.579645975942478</c:v>
                </c:pt>
                <c:pt idx="18">
                  <c:v>2.602700641746405</c:v>
                </c:pt>
                <c:pt idx="19">
                  <c:v>2.784579260556725</c:v>
                </c:pt>
              </c:numCache>
            </c:numRef>
          </c:yVal>
          <c:smooth val="1"/>
        </c:ser>
        <c:ser>
          <c:idx val="1"/>
          <c:order val="1"/>
          <c:tx>
            <c:strRef>
              <c:f>soplex!$F$1</c:f>
              <c:strCache>
                <c:ptCount val="1"/>
                <c:pt idx="0">
                  <c:v>STFM</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soplex!$F$2:$F$21</c:f>
              <c:numCache>
                <c:formatCode>General</c:formatCode>
                <c:ptCount val="20"/>
                <c:pt idx="0">
                  <c:v>1.50230572343248</c:v>
                </c:pt>
                <c:pt idx="1">
                  <c:v>1.470483032761512</c:v>
                </c:pt>
                <c:pt idx="2">
                  <c:v>1.89313841303205</c:v>
                </c:pt>
                <c:pt idx="3">
                  <c:v>1.49708240238443</c:v>
                </c:pt>
                <c:pt idx="4">
                  <c:v>1.667589926526913</c:v>
                </c:pt>
                <c:pt idx="5">
                  <c:v>1.630563612432298</c:v>
                </c:pt>
                <c:pt idx="6">
                  <c:v>1.80553749347003</c:v>
                </c:pt>
                <c:pt idx="7">
                  <c:v>1.700392317742258</c:v>
                </c:pt>
                <c:pt idx="8">
                  <c:v>1.58265199961063</c:v>
                </c:pt>
                <c:pt idx="9">
                  <c:v>1.70214349424431</c:v>
                </c:pt>
                <c:pt idx="10">
                  <c:v>1.7571314674589</c:v>
                </c:pt>
                <c:pt idx="11">
                  <c:v>1.80543112316281</c:v>
                </c:pt>
                <c:pt idx="12">
                  <c:v>1.97398648737199</c:v>
                </c:pt>
                <c:pt idx="13">
                  <c:v>2.282693958481345</c:v>
                </c:pt>
                <c:pt idx="14">
                  <c:v>2.309818982829697</c:v>
                </c:pt>
                <c:pt idx="15">
                  <c:v>2.10696621913285</c:v>
                </c:pt>
                <c:pt idx="16">
                  <c:v>1.63158910833847</c:v>
                </c:pt>
                <c:pt idx="17">
                  <c:v>2.016773519083003</c:v>
                </c:pt>
                <c:pt idx="18">
                  <c:v>2.04467262575296</c:v>
                </c:pt>
                <c:pt idx="19">
                  <c:v>2.037519772885881</c:v>
                </c:pt>
              </c:numCache>
            </c:numRef>
          </c:yVal>
          <c:smooth val="1"/>
        </c:ser>
        <c:ser>
          <c:idx val="2"/>
          <c:order val="2"/>
          <c:tx>
            <c:strRef>
              <c:f>soplex!$J$1</c:f>
              <c:strCache>
                <c:ptCount val="1"/>
                <c:pt idx="0">
                  <c:v>MISE</c:v>
                </c:pt>
              </c:strCache>
            </c:strRef>
          </c:tx>
          <c:spPr>
            <a:ln w="50800"/>
          </c:spPr>
          <c:marker>
            <c:symbol val="none"/>
          </c:marker>
          <c:xVal>
            <c:numRef>
              <c:f>soplex!$A$2:$A$21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soplex!$J$2:$J$21</c:f>
              <c:numCache>
                <c:formatCode>General</c:formatCode>
                <c:ptCount val="20"/>
                <c:pt idx="0">
                  <c:v>1.91597695945501</c:v>
                </c:pt>
                <c:pt idx="1">
                  <c:v>2.346875637663254</c:v>
                </c:pt>
                <c:pt idx="2">
                  <c:v>2.50209430550931</c:v>
                </c:pt>
                <c:pt idx="3">
                  <c:v>2.48095722250329</c:v>
                </c:pt>
                <c:pt idx="4">
                  <c:v>2.74337486580776</c:v>
                </c:pt>
                <c:pt idx="5">
                  <c:v>2.413045819241918</c:v>
                </c:pt>
                <c:pt idx="6">
                  <c:v>3.26114749188684</c:v>
                </c:pt>
                <c:pt idx="7">
                  <c:v>3.555677475139102</c:v>
                </c:pt>
                <c:pt idx="8">
                  <c:v>2.69482665869828</c:v>
                </c:pt>
                <c:pt idx="9">
                  <c:v>2.65422145345773</c:v>
                </c:pt>
                <c:pt idx="10">
                  <c:v>3.0171384319103</c:v>
                </c:pt>
                <c:pt idx="11">
                  <c:v>2.44892491094017</c:v>
                </c:pt>
                <c:pt idx="12">
                  <c:v>2.56809782419661</c:v>
                </c:pt>
                <c:pt idx="13">
                  <c:v>2.75736644212742</c:v>
                </c:pt>
                <c:pt idx="14">
                  <c:v>3.140547902717476</c:v>
                </c:pt>
                <c:pt idx="15">
                  <c:v>3.03431120542855</c:v>
                </c:pt>
                <c:pt idx="16">
                  <c:v>2.527041714612305</c:v>
                </c:pt>
                <c:pt idx="17">
                  <c:v>2.843795859497021</c:v>
                </c:pt>
                <c:pt idx="18">
                  <c:v>3.10330289086054</c:v>
                </c:pt>
                <c:pt idx="19">
                  <c:v>3.27691276008549</c:v>
                </c:pt>
              </c:numCache>
            </c:numRef>
          </c:yVal>
          <c:smooth val="1"/>
        </c:ser>
        <c:dLbls>
          <c:showLegendKey val="0"/>
          <c:showVal val="0"/>
          <c:showCatName val="0"/>
          <c:showSerName val="0"/>
          <c:showPercent val="0"/>
          <c:showBubbleSize val="0"/>
        </c:dLbls>
        <c:axId val="-2082983032"/>
        <c:axId val="-2082979976"/>
      </c:scatterChart>
      <c:valAx>
        <c:axId val="-2082983032"/>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2979976"/>
        <c:crosses val="autoZero"/>
        <c:crossBetween val="midCat"/>
      </c:valAx>
      <c:valAx>
        <c:axId val="-2082979976"/>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2983032"/>
        <c:crosses val="autoZero"/>
        <c:crossBetween val="midCat"/>
      </c:valAx>
    </c:plotArea>
    <c:plotVisOnly val="1"/>
    <c:dispBlanksAs val="gap"/>
    <c:showDLblsOverMax val="0"/>
  </c:chart>
  <c:externalData r:id="rId2">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wrf!$B$1</c:f>
              <c:strCache>
                <c:ptCount val="1"/>
                <c:pt idx="0">
                  <c:v>Actual</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wrf!$B$2:$B$21</c:f>
              <c:numCache>
                <c:formatCode>General</c:formatCode>
                <c:ptCount val="20"/>
                <c:pt idx="0">
                  <c:v>1.01792192447078</c:v>
                </c:pt>
                <c:pt idx="1">
                  <c:v>1.022796047094317</c:v>
                </c:pt>
                <c:pt idx="2">
                  <c:v>1.53114878953406</c:v>
                </c:pt>
                <c:pt idx="3">
                  <c:v>1.20158070140237</c:v>
                </c:pt>
                <c:pt idx="4">
                  <c:v>1.01848136798927</c:v>
                </c:pt>
                <c:pt idx="5">
                  <c:v>1.012100660773752</c:v>
                </c:pt>
                <c:pt idx="6">
                  <c:v>1.00588842473431</c:v>
                </c:pt>
                <c:pt idx="7">
                  <c:v>1.00711206839426</c:v>
                </c:pt>
                <c:pt idx="8">
                  <c:v>1.12613521285667</c:v>
                </c:pt>
                <c:pt idx="9">
                  <c:v>1.571428490305608</c:v>
                </c:pt>
                <c:pt idx="10">
                  <c:v>1.08076603879872</c:v>
                </c:pt>
                <c:pt idx="11">
                  <c:v>1.01666555398285</c:v>
                </c:pt>
                <c:pt idx="12">
                  <c:v>1.009707350517628</c:v>
                </c:pt>
                <c:pt idx="13">
                  <c:v>1.23025415562202</c:v>
                </c:pt>
                <c:pt idx="14">
                  <c:v>1.095569289623388</c:v>
                </c:pt>
                <c:pt idx="15">
                  <c:v>1.0307642060911</c:v>
                </c:pt>
                <c:pt idx="16">
                  <c:v>1.018724363982958</c:v>
                </c:pt>
                <c:pt idx="17">
                  <c:v>1.324159674855713</c:v>
                </c:pt>
                <c:pt idx="18">
                  <c:v>1.3256800388011</c:v>
                </c:pt>
                <c:pt idx="19">
                  <c:v>1.01340499104692</c:v>
                </c:pt>
              </c:numCache>
            </c:numRef>
          </c:yVal>
          <c:smooth val="1"/>
        </c:ser>
        <c:ser>
          <c:idx val="1"/>
          <c:order val="1"/>
          <c:tx>
            <c:strRef>
              <c:f>wrf!$F$1</c:f>
              <c:strCache>
                <c:ptCount val="1"/>
                <c:pt idx="0">
                  <c:v>STFM</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wrf!$F$2:$F$21</c:f>
              <c:numCache>
                <c:formatCode>General</c:formatCode>
                <c:ptCount val="20"/>
                <c:pt idx="0">
                  <c:v>2.656440016637282</c:v>
                </c:pt>
                <c:pt idx="1">
                  <c:v>2.81355504007717</c:v>
                </c:pt>
                <c:pt idx="2">
                  <c:v>2.32302847226686</c:v>
                </c:pt>
                <c:pt idx="3">
                  <c:v>1.991257860431895</c:v>
                </c:pt>
                <c:pt idx="4">
                  <c:v>2.12433710318462</c:v>
                </c:pt>
                <c:pt idx="5">
                  <c:v>2.84722917549197</c:v>
                </c:pt>
                <c:pt idx="6">
                  <c:v>2.98441451910588</c:v>
                </c:pt>
                <c:pt idx="7">
                  <c:v>2.459440104166656</c:v>
                </c:pt>
                <c:pt idx="8">
                  <c:v>2.53970866093741</c:v>
                </c:pt>
                <c:pt idx="9">
                  <c:v>2.23877225617858</c:v>
                </c:pt>
                <c:pt idx="10">
                  <c:v>3.017371791513561</c:v>
                </c:pt>
                <c:pt idx="11">
                  <c:v>2.843692856757675</c:v>
                </c:pt>
                <c:pt idx="12">
                  <c:v>3.39510467789029</c:v>
                </c:pt>
                <c:pt idx="13">
                  <c:v>3.940155386015259</c:v>
                </c:pt>
                <c:pt idx="14">
                  <c:v>2.530820819138697</c:v>
                </c:pt>
                <c:pt idx="15">
                  <c:v>2.86863795520578</c:v>
                </c:pt>
                <c:pt idx="16">
                  <c:v>3.319054340155243</c:v>
                </c:pt>
                <c:pt idx="17">
                  <c:v>2.505177300861925</c:v>
                </c:pt>
                <c:pt idx="18">
                  <c:v>2.303338842814624</c:v>
                </c:pt>
                <c:pt idx="19">
                  <c:v>2.044527730065294</c:v>
                </c:pt>
              </c:numCache>
            </c:numRef>
          </c:yVal>
          <c:smooth val="1"/>
        </c:ser>
        <c:ser>
          <c:idx val="2"/>
          <c:order val="2"/>
          <c:tx>
            <c:strRef>
              <c:f>wrf!$J$1</c:f>
              <c:strCache>
                <c:ptCount val="1"/>
                <c:pt idx="0">
                  <c:v>MISE</c:v>
                </c:pt>
              </c:strCache>
            </c:strRef>
          </c:tx>
          <c:spPr>
            <a:ln w="50800"/>
          </c:spPr>
          <c:marker>
            <c:symbol val="none"/>
          </c:marker>
          <c:xVal>
            <c:numRef>
              <c:f>wrf!$A$2:$A$21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wrf!$J$2:$J$21</c:f>
              <c:numCache>
                <c:formatCode>General</c:formatCode>
                <c:ptCount val="20"/>
                <c:pt idx="0">
                  <c:v>1.00045479517373</c:v>
                </c:pt>
                <c:pt idx="1">
                  <c:v>1.00321679673082</c:v>
                </c:pt>
                <c:pt idx="2">
                  <c:v>1.75632267377905</c:v>
                </c:pt>
                <c:pt idx="3">
                  <c:v>1.069061357996457</c:v>
                </c:pt>
                <c:pt idx="4">
                  <c:v>0.997068727752715</c:v>
                </c:pt>
                <c:pt idx="5">
                  <c:v>1.00105094440737</c:v>
                </c:pt>
                <c:pt idx="6">
                  <c:v>1.00155632133834</c:v>
                </c:pt>
                <c:pt idx="7">
                  <c:v>0.998689936329357</c:v>
                </c:pt>
                <c:pt idx="8">
                  <c:v>1.05927806842527</c:v>
                </c:pt>
                <c:pt idx="9">
                  <c:v>1.3748048832551</c:v>
                </c:pt>
                <c:pt idx="10">
                  <c:v>1.055464260885957</c:v>
                </c:pt>
                <c:pt idx="11">
                  <c:v>1.000264337679547</c:v>
                </c:pt>
                <c:pt idx="12">
                  <c:v>1.00057449852774</c:v>
                </c:pt>
                <c:pt idx="13">
                  <c:v>1.06387037216579</c:v>
                </c:pt>
                <c:pt idx="14">
                  <c:v>1.01053726246315</c:v>
                </c:pt>
                <c:pt idx="15">
                  <c:v>0.988857256275845</c:v>
                </c:pt>
                <c:pt idx="16">
                  <c:v>1.000924482082296</c:v>
                </c:pt>
                <c:pt idx="17">
                  <c:v>0.922102577140819</c:v>
                </c:pt>
                <c:pt idx="18">
                  <c:v>1.09069830458023</c:v>
                </c:pt>
                <c:pt idx="19">
                  <c:v>1.00390743845787</c:v>
                </c:pt>
              </c:numCache>
            </c:numRef>
          </c:yVal>
          <c:smooth val="1"/>
        </c:ser>
        <c:dLbls>
          <c:showLegendKey val="0"/>
          <c:showVal val="0"/>
          <c:showCatName val="0"/>
          <c:showSerName val="0"/>
          <c:showPercent val="0"/>
          <c:showBubbleSize val="0"/>
        </c:dLbls>
        <c:axId val="-2082937800"/>
        <c:axId val="-2082934744"/>
      </c:scatterChart>
      <c:valAx>
        <c:axId val="-2082937800"/>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2934744"/>
        <c:crosses val="autoZero"/>
        <c:crossBetween val="midCat"/>
      </c:valAx>
      <c:valAx>
        <c:axId val="-2082934744"/>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2937800"/>
        <c:crosses val="autoZero"/>
        <c:crossBetween val="midCat"/>
      </c:valAx>
    </c:plotArea>
    <c:plotVisOnly val="1"/>
    <c:dispBlanksAs val="gap"/>
    <c:showDLblsOverMax val="0"/>
  </c:chart>
  <c:externalData r:id="rId2">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calculix!$B$1</c:f>
              <c:strCache>
                <c:ptCount val="1"/>
                <c:pt idx="0">
                  <c:v>Actual</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calculix!$B$2:$B$21</c:f>
              <c:numCache>
                <c:formatCode>General</c:formatCode>
                <c:ptCount val="20"/>
                <c:pt idx="0">
                  <c:v>1.03939288798511</c:v>
                </c:pt>
                <c:pt idx="1">
                  <c:v>1.043183126318032</c:v>
                </c:pt>
                <c:pt idx="2">
                  <c:v>1.025788794909458</c:v>
                </c:pt>
                <c:pt idx="3">
                  <c:v>1.035830957663977</c:v>
                </c:pt>
                <c:pt idx="4">
                  <c:v>1.03097900059752</c:v>
                </c:pt>
                <c:pt idx="5">
                  <c:v>1.03157900406753</c:v>
                </c:pt>
                <c:pt idx="6">
                  <c:v>1.03044955752286</c:v>
                </c:pt>
                <c:pt idx="7">
                  <c:v>1.02318101590664</c:v>
                </c:pt>
                <c:pt idx="8">
                  <c:v>1.022582923679774</c:v>
                </c:pt>
                <c:pt idx="9">
                  <c:v>1.015847129948092</c:v>
                </c:pt>
                <c:pt idx="10">
                  <c:v>1.05434496550998</c:v>
                </c:pt>
                <c:pt idx="11">
                  <c:v>1.032816619442178</c:v>
                </c:pt>
                <c:pt idx="12">
                  <c:v>1.075144615297758</c:v>
                </c:pt>
                <c:pt idx="13">
                  <c:v>1.06317434477371</c:v>
                </c:pt>
                <c:pt idx="14">
                  <c:v>1.051721588429116</c:v>
                </c:pt>
                <c:pt idx="15">
                  <c:v>1.05303082388049</c:v>
                </c:pt>
                <c:pt idx="16">
                  <c:v>1.02895902503752</c:v>
                </c:pt>
                <c:pt idx="17">
                  <c:v>1.03221505363492</c:v>
                </c:pt>
                <c:pt idx="18">
                  <c:v>1.0309855624409</c:v>
                </c:pt>
                <c:pt idx="19">
                  <c:v>1.02459624391007</c:v>
                </c:pt>
              </c:numCache>
            </c:numRef>
          </c:yVal>
          <c:smooth val="1"/>
        </c:ser>
        <c:ser>
          <c:idx val="1"/>
          <c:order val="1"/>
          <c:tx>
            <c:strRef>
              <c:f>calculix!$F$1</c:f>
              <c:strCache>
                <c:ptCount val="1"/>
                <c:pt idx="0">
                  <c:v>STFM</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calculix!$F$2:$F$21</c:f>
              <c:numCache>
                <c:formatCode>General</c:formatCode>
                <c:ptCount val="20"/>
                <c:pt idx="0">
                  <c:v>2.127627017334135</c:v>
                </c:pt>
                <c:pt idx="1">
                  <c:v>2.04141201568266</c:v>
                </c:pt>
                <c:pt idx="2">
                  <c:v>1.9127045877678</c:v>
                </c:pt>
                <c:pt idx="3">
                  <c:v>1.8201081827986</c:v>
                </c:pt>
                <c:pt idx="4">
                  <c:v>2.370764433804716</c:v>
                </c:pt>
                <c:pt idx="5">
                  <c:v>1.960940462646952</c:v>
                </c:pt>
                <c:pt idx="6">
                  <c:v>1.9558740799775</c:v>
                </c:pt>
                <c:pt idx="7">
                  <c:v>2.06195347773904</c:v>
                </c:pt>
                <c:pt idx="8">
                  <c:v>2.247652939386126</c:v>
                </c:pt>
                <c:pt idx="9">
                  <c:v>2.172999710917674</c:v>
                </c:pt>
                <c:pt idx="10">
                  <c:v>3.96729017251405</c:v>
                </c:pt>
                <c:pt idx="11">
                  <c:v>2.308382123628216</c:v>
                </c:pt>
                <c:pt idx="12">
                  <c:v>2.413779120847287</c:v>
                </c:pt>
                <c:pt idx="13">
                  <c:v>2.54768115942029</c:v>
                </c:pt>
                <c:pt idx="14">
                  <c:v>2.809258434539757</c:v>
                </c:pt>
                <c:pt idx="15">
                  <c:v>2.608696705622016</c:v>
                </c:pt>
                <c:pt idx="16">
                  <c:v>2.1794807005315</c:v>
                </c:pt>
                <c:pt idx="17">
                  <c:v>1.962650700082232</c:v>
                </c:pt>
                <c:pt idx="18">
                  <c:v>1.88708523219464</c:v>
                </c:pt>
                <c:pt idx="19">
                  <c:v>2.001116787453964</c:v>
                </c:pt>
              </c:numCache>
            </c:numRef>
          </c:yVal>
          <c:smooth val="1"/>
        </c:ser>
        <c:ser>
          <c:idx val="2"/>
          <c:order val="2"/>
          <c:tx>
            <c:strRef>
              <c:f>calculix!$J$1</c:f>
              <c:strCache>
                <c:ptCount val="1"/>
                <c:pt idx="0">
                  <c:v>MISE</c:v>
                </c:pt>
              </c:strCache>
            </c:strRef>
          </c:tx>
          <c:spPr>
            <a:ln w="50800"/>
          </c:spPr>
          <c:marker>
            <c:symbol val="none"/>
          </c:marker>
          <c:xVal>
            <c:numRef>
              <c:f>calculix!$A$2:$A$21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calculix!$J$2:$J$21</c:f>
              <c:numCache>
                <c:formatCode>General</c:formatCode>
                <c:ptCount val="20"/>
                <c:pt idx="0">
                  <c:v>1.01913443839868</c:v>
                </c:pt>
                <c:pt idx="1">
                  <c:v>1.00681118469838</c:v>
                </c:pt>
                <c:pt idx="2">
                  <c:v>1.01683155766385</c:v>
                </c:pt>
                <c:pt idx="3">
                  <c:v>0.982229358068787</c:v>
                </c:pt>
                <c:pt idx="4">
                  <c:v>1.03100197916131</c:v>
                </c:pt>
                <c:pt idx="5">
                  <c:v>0.968442298496008</c:v>
                </c:pt>
                <c:pt idx="6">
                  <c:v>1.00170202848099</c:v>
                </c:pt>
                <c:pt idx="7">
                  <c:v>1.017688792432186</c:v>
                </c:pt>
                <c:pt idx="8">
                  <c:v>0.994167258118607</c:v>
                </c:pt>
                <c:pt idx="9">
                  <c:v>1.00910189900192</c:v>
                </c:pt>
                <c:pt idx="10">
                  <c:v>1.03830290381817</c:v>
                </c:pt>
                <c:pt idx="11">
                  <c:v>1.02926582714483</c:v>
                </c:pt>
                <c:pt idx="12">
                  <c:v>1.02760580874143</c:v>
                </c:pt>
                <c:pt idx="13">
                  <c:v>1.01283767793104</c:v>
                </c:pt>
                <c:pt idx="14">
                  <c:v>1.02419132348202</c:v>
                </c:pt>
                <c:pt idx="15">
                  <c:v>1.023080067898702</c:v>
                </c:pt>
                <c:pt idx="16">
                  <c:v>0.996868638168658</c:v>
                </c:pt>
                <c:pt idx="17">
                  <c:v>1.02228860768824</c:v>
                </c:pt>
                <c:pt idx="18">
                  <c:v>0.895073692595148</c:v>
                </c:pt>
                <c:pt idx="19">
                  <c:v>1.01912779480806</c:v>
                </c:pt>
              </c:numCache>
            </c:numRef>
          </c:yVal>
          <c:smooth val="1"/>
        </c:ser>
        <c:dLbls>
          <c:showLegendKey val="0"/>
          <c:showVal val="0"/>
          <c:showCatName val="0"/>
          <c:showSerName val="0"/>
          <c:showPercent val="0"/>
          <c:showBubbleSize val="0"/>
        </c:dLbls>
        <c:axId val="-2082891528"/>
        <c:axId val="-2082888472"/>
      </c:scatterChart>
      <c:valAx>
        <c:axId val="-2082891528"/>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2888472"/>
        <c:crosses val="autoZero"/>
        <c:crossBetween val="midCat"/>
      </c:valAx>
      <c:valAx>
        <c:axId val="-2082888472"/>
        <c:scaling>
          <c:orientation val="minMax"/>
          <c:max val="4.0"/>
          <c:min val="0.0"/>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2891528"/>
        <c:crosses val="autoZero"/>
        <c:crossBetween val="midCat"/>
      </c:valAx>
    </c:plotArea>
    <c:plotVisOnly val="1"/>
    <c:dispBlanksAs val="gap"/>
    <c:showDLblsOverMax val="0"/>
  </c:chart>
  <c:externalData r:id="rId2">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scatterChart>
        <c:scatterStyle val="smoothMarker"/>
        <c:varyColors val="0"/>
        <c:ser>
          <c:idx val="0"/>
          <c:order val="0"/>
          <c:tx>
            <c:strRef>
              <c:f>povray!$B$1</c:f>
              <c:strCache>
                <c:ptCount val="1"/>
                <c:pt idx="0">
                  <c:v>Actual</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povray!$B$2:$B$21</c:f>
              <c:numCache>
                <c:formatCode>General</c:formatCode>
                <c:ptCount val="20"/>
                <c:pt idx="0">
                  <c:v>1.00082260610834</c:v>
                </c:pt>
                <c:pt idx="1">
                  <c:v>1.001097202682947</c:v>
                </c:pt>
                <c:pt idx="2">
                  <c:v>1.00292251290157</c:v>
                </c:pt>
                <c:pt idx="3">
                  <c:v>1.001414050902157</c:v>
                </c:pt>
                <c:pt idx="4">
                  <c:v>1.00159054082075</c:v>
                </c:pt>
                <c:pt idx="5">
                  <c:v>1.00147410524279</c:v>
                </c:pt>
                <c:pt idx="6">
                  <c:v>1.003790378340317</c:v>
                </c:pt>
                <c:pt idx="7">
                  <c:v>1.001600498157057</c:v>
                </c:pt>
                <c:pt idx="8">
                  <c:v>1.001121167334607</c:v>
                </c:pt>
                <c:pt idx="9">
                  <c:v>1.0034478670482</c:v>
                </c:pt>
                <c:pt idx="10">
                  <c:v>1.03907939940172</c:v>
                </c:pt>
                <c:pt idx="11">
                  <c:v>1.129717479570833</c:v>
                </c:pt>
                <c:pt idx="12">
                  <c:v>1.00135784844119</c:v>
                </c:pt>
                <c:pt idx="13">
                  <c:v>1.00175910473315</c:v>
                </c:pt>
                <c:pt idx="14">
                  <c:v>1.00191765745126</c:v>
                </c:pt>
                <c:pt idx="15">
                  <c:v>1.0019779622823</c:v>
                </c:pt>
                <c:pt idx="16">
                  <c:v>1.001201390955877</c:v>
                </c:pt>
                <c:pt idx="17">
                  <c:v>1.000770526928392</c:v>
                </c:pt>
                <c:pt idx="18">
                  <c:v>1.001065116032188</c:v>
                </c:pt>
                <c:pt idx="19">
                  <c:v>1.00115133747206</c:v>
                </c:pt>
              </c:numCache>
            </c:numRef>
          </c:yVal>
          <c:smooth val="1"/>
        </c:ser>
        <c:ser>
          <c:idx val="1"/>
          <c:order val="1"/>
          <c:tx>
            <c:strRef>
              <c:f>povray!$F$1</c:f>
              <c:strCache>
                <c:ptCount val="1"/>
                <c:pt idx="0">
                  <c:v>STFM</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povray!$F$2:$F$21</c:f>
              <c:numCache>
                <c:formatCode>General</c:formatCode>
                <c:ptCount val="20"/>
                <c:pt idx="0">
                  <c:v>2.55867768595041</c:v>
                </c:pt>
                <c:pt idx="1">
                  <c:v>2.640117035110535</c:v>
                </c:pt>
                <c:pt idx="2">
                  <c:v>2.589698668535395</c:v>
                </c:pt>
                <c:pt idx="3">
                  <c:v>1.89242205244683</c:v>
                </c:pt>
                <c:pt idx="4">
                  <c:v>2.96350903059344</c:v>
                </c:pt>
                <c:pt idx="5">
                  <c:v>3.15232606010704</c:v>
                </c:pt>
                <c:pt idx="6">
                  <c:v>2.659034138218148</c:v>
                </c:pt>
                <c:pt idx="7">
                  <c:v>2.212392683837247</c:v>
                </c:pt>
                <c:pt idx="8">
                  <c:v>3.220452640402355</c:v>
                </c:pt>
                <c:pt idx="9">
                  <c:v>2.9928517682468</c:v>
                </c:pt>
                <c:pt idx="10">
                  <c:v>3.589796764827875</c:v>
                </c:pt>
                <c:pt idx="11">
                  <c:v>2.710656024010657</c:v>
                </c:pt>
                <c:pt idx="12">
                  <c:v>2.1336095265501</c:v>
                </c:pt>
                <c:pt idx="13">
                  <c:v>3.091463414634136</c:v>
                </c:pt>
                <c:pt idx="14">
                  <c:v>3.028910303928839</c:v>
                </c:pt>
                <c:pt idx="15">
                  <c:v>3.06375838926174</c:v>
                </c:pt>
                <c:pt idx="16">
                  <c:v>3.087298870249915</c:v>
                </c:pt>
                <c:pt idx="17">
                  <c:v>2.35543766578249</c:v>
                </c:pt>
                <c:pt idx="18">
                  <c:v>2.74636174636176</c:v>
                </c:pt>
                <c:pt idx="19">
                  <c:v>2.283411949685536</c:v>
                </c:pt>
              </c:numCache>
            </c:numRef>
          </c:yVal>
          <c:smooth val="1"/>
        </c:ser>
        <c:ser>
          <c:idx val="2"/>
          <c:order val="2"/>
          <c:tx>
            <c:strRef>
              <c:f>povray!$J$1</c:f>
              <c:strCache>
                <c:ptCount val="1"/>
                <c:pt idx="0">
                  <c:v>MISE</c:v>
                </c:pt>
              </c:strCache>
            </c:strRef>
          </c:tx>
          <c:spPr>
            <a:ln w="50800"/>
          </c:spPr>
          <c:marker>
            <c:symbol val="none"/>
          </c:marker>
          <c:xVal>
            <c:numRef>
              <c:f>povray!$A$2:$A$21</c:f>
              <c:numCache>
                <c:formatCode>General</c:formatCode>
                <c:ptCount val="20"/>
                <c:pt idx="0">
                  <c:v>5.0</c:v>
                </c:pt>
                <c:pt idx="1">
                  <c:v>10.0</c:v>
                </c:pt>
                <c:pt idx="2">
                  <c:v>15.0</c:v>
                </c:pt>
                <c:pt idx="3">
                  <c:v>20.0</c:v>
                </c:pt>
                <c:pt idx="4">
                  <c:v>25.0</c:v>
                </c:pt>
                <c:pt idx="5">
                  <c:v>30.0</c:v>
                </c:pt>
                <c:pt idx="6">
                  <c:v>35.0</c:v>
                </c:pt>
                <c:pt idx="7">
                  <c:v>40.0</c:v>
                </c:pt>
                <c:pt idx="8">
                  <c:v>45.0</c:v>
                </c:pt>
                <c:pt idx="9">
                  <c:v>50.0</c:v>
                </c:pt>
                <c:pt idx="10">
                  <c:v>55.0</c:v>
                </c:pt>
                <c:pt idx="11">
                  <c:v>60.0</c:v>
                </c:pt>
                <c:pt idx="12">
                  <c:v>65.0</c:v>
                </c:pt>
                <c:pt idx="13">
                  <c:v>70.0</c:v>
                </c:pt>
                <c:pt idx="14">
                  <c:v>75.0</c:v>
                </c:pt>
                <c:pt idx="15">
                  <c:v>80.0</c:v>
                </c:pt>
                <c:pt idx="16">
                  <c:v>85.0</c:v>
                </c:pt>
                <c:pt idx="17">
                  <c:v>90.0</c:v>
                </c:pt>
                <c:pt idx="18">
                  <c:v>95.0</c:v>
                </c:pt>
                <c:pt idx="19">
                  <c:v>100.0</c:v>
                </c:pt>
              </c:numCache>
            </c:numRef>
          </c:xVal>
          <c:yVal>
            <c:numRef>
              <c:f>povray!$J$2:$J$21</c:f>
              <c:numCache>
                <c:formatCode>General</c:formatCode>
                <c:ptCount val="20"/>
                <c:pt idx="0">
                  <c:v>1.00020785094249</c:v>
                </c:pt>
                <c:pt idx="1">
                  <c:v>1.00019315136614</c:v>
                </c:pt>
                <c:pt idx="2">
                  <c:v>1.00147193412021</c:v>
                </c:pt>
                <c:pt idx="3">
                  <c:v>1.000313073954</c:v>
                </c:pt>
                <c:pt idx="4">
                  <c:v>1.000731285591868</c:v>
                </c:pt>
                <c:pt idx="5">
                  <c:v>0.999841239479819</c:v>
                </c:pt>
                <c:pt idx="6">
                  <c:v>1.00115923487445</c:v>
                </c:pt>
                <c:pt idx="7">
                  <c:v>0.999492126182001</c:v>
                </c:pt>
                <c:pt idx="8">
                  <c:v>0.996711367904898</c:v>
                </c:pt>
                <c:pt idx="9">
                  <c:v>1.001454287575237</c:v>
                </c:pt>
                <c:pt idx="10">
                  <c:v>0.990436471106449</c:v>
                </c:pt>
                <c:pt idx="11">
                  <c:v>0.864662118069068</c:v>
                </c:pt>
                <c:pt idx="12">
                  <c:v>1.00034953647515</c:v>
                </c:pt>
                <c:pt idx="13">
                  <c:v>1.00037479075057</c:v>
                </c:pt>
                <c:pt idx="14">
                  <c:v>1.00064580766845</c:v>
                </c:pt>
                <c:pt idx="15">
                  <c:v>0.994738892228323</c:v>
                </c:pt>
                <c:pt idx="16">
                  <c:v>0.999031857731131</c:v>
                </c:pt>
                <c:pt idx="17">
                  <c:v>0.998820896336556</c:v>
                </c:pt>
                <c:pt idx="18">
                  <c:v>1.000090882494638</c:v>
                </c:pt>
                <c:pt idx="19">
                  <c:v>1.00042170927373</c:v>
                </c:pt>
              </c:numCache>
            </c:numRef>
          </c:yVal>
          <c:smooth val="1"/>
        </c:ser>
        <c:dLbls>
          <c:showLegendKey val="0"/>
          <c:showVal val="0"/>
          <c:showCatName val="0"/>
          <c:showSerName val="0"/>
          <c:showPercent val="0"/>
          <c:showBubbleSize val="0"/>
        </c:dLbls>
        <c:axId val="-2082846264"/>
        <c:axId val="-2082843208"/>
      </c:scatterChart>
      <c:valAx>
        <c:axId val="-2082846264"/>
        <c:scaling>
          <c:orientation val="minMax"/>
          <c:max val="100.0"/>
          <c:min val="0.0"/>
        </c:scaling>
        <c:delete val="0"/>
        <c:axPos val="b"/>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2843208"/>
        <c:crosses val="autoZero"/>
        <c:crossBetween val="midCat"/>
      </c:valAx>
      <c:valAx>
        <c:axId val="-2082843208"/>
        <c:scaling>
          <c:orientation val="minMax"/>
        </c:scaling>
        <c:delete val="0"/>
        <c:axPos val="l"/>
        <c:majorGridlines/>
        <c:title>
          <c:tx>
            <c:rich>
              <a:bodyPr rot="-5400000" vert="horz"/>
              <a:lstStyle/>
              <a:p>
                <a:pPr>
                  <a:defRPr sz="1500">
                    <a:latin typeface="Tahoma" pitchFamily="34" charset="0"/>
                    <a:ea typeface="Tahoma" pitchFamily="34" charset="0"/>
                    <a:cs typeface="Tahoma" pitchFamily="34" charset="0"/>
                  </a:defRPr>
                </a:pPr>
                <a:r>
                  <a:rPr lang="en-US" sz="15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500">
                <a:latin typeface="Tahoma" pitchFamily="34" charset="0"/>
                <a:ea typeface="Tahoma" pitchFamily="34" charset="0"/>
                <a:cs typeface="Tahoma" pitchFamily="34" charset="0"/>
              </a:defRPr>
            </a:pPr>
            <a:endParaRPr lang="en-US"/>
          </a:p>
        </c:txPr>
        <c:crossAx val="-2082846264"/>
        <c:crosses val="autoZero"/>
        <c:crossBetween val="midCat"/>
      </c:valAx>
    </c:plotArea>
    <c:plotVisOnly val="1"/>
    <c:dispBlanksAs val="gap"/>
    <c:showDLblsOverMax val="0"/>
  </c:chart>
  <c:externalData r:id="rId2">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'All bars'!$B$1</c:f>
              <c:strCache>
                <c:ptCount val="1"/>
                <c:pt idx="0">
                  <c:v>AlwaysPrioritize</c:v>
                </c:pt>
              </c:strCache>
            </c:strRef>
          </c:tx>
          <c:invertIfNegative val="0"/>
          <c:cat>
            <c:strRef>
              <c:f>'All bars'!$A$2:$A$5</c:f>
              <c:strCache>
                <c:ptCount val="4"/>
                <c:pt idx="0">
                  <c:v>leslie3d</c:v>
                </c:pt>
                <c:pt idx="1">
                  <c:v>hmmer</c:v>
                </c:pt>
                <c:pt idx="2">
                  <c:v>lbm</c:v>
                </c:pt>
                <c:pt idx="3">
                  <c:v>omnetpp</c:v>
                </c:pt>
              </c:strCache>
            </c:strRef>
          </c:cat>
          <c:val>
            <c:numRef>
              <c:f>'All bars'!$B$2:$B$5</c:f>
              <c:numCache>
                <c:formatCode>General</c:formatCode>
                <c:ptCount val="4"/>
                <c:pt idx="0">
                  <c:v>1.930148933987083</c:v>
                </c:pt>
                <c:pt idx="1">
                  <c:v>2.510971879952344</c:v>
                </c:pt>
                <c:pt idx="2">
                  <c:v>2.815903071660278</c:v>
                </c:pt>
                <c:pt idx="3">
                  <c:v>2.73463167081948</c:v>
                </c:pt>
              </c:numCache>
            </c:numRef>
          </c:val>
        </c:ser>
        <c:ser>
          <c:idx val="1"/>
          <c:order val="1"/>
          <c:tx>
            <c:strRef>
              <c:f>'All bars'!$C$1</c:f>
              <c:strCache>
                <c:ptCount val="1"/>
                <c:pt idx="0">
                  <c:v>MISE-QoS-10/1</c:v>
                </c:pt>
              </c:strCache>
            </c:strRef>
          </c:tx>
          <c:invertIfNegative val="0"/>
          <c:cat>
            <c:strRef>
              <c:f>'All bars'!$A$2:$A$5</c:f>
              <c:strCache>
                <c:ptCount val="4"/>
                <c:pt idx="0">
                  <c:v>leslie3d</c:v>
                </c:pt>
                <c:pt idx="1">
                  <c:v>hmmer</c:v>
                </c:pt>
                <c:pt idx="2">
                  <c:v>lbm</c:v>
                </c:pt>
                <c:pt idx="3">
                  <c:v>omnetpp</c:v>
                </c:pt>
              </c:strCache>
            </c:strRef>
          </c:cat>
          <c:val>
            <c:numRef>
              <c:f>'All bars'!$C$2:$C$5</c:f>
              <c:numCache>
                <c:formatCode>General</c:formatCode>
                <c:ptCount val="4"/>
                <c:pt idx="0">
                  <c:v>2.83735213214196</c:v>
                </c:pt>
                <c:pt idx="1">
                  <c:v>2.27688672645557</c:v>
                </c:pt>
                <c:pt idx="2">
                  <c:v>2.05227054827582</c:v>
                </c:pt>
                <c:pt idx="3">
                  <c:v>2.01423290319735</c:v>
                </c:pt>
              </c:numCache>
            </c:numRef>
          </c:val>
        </c:ser>
        <c:ser>
          <c:idx val="2"/>
          <c:order val="2"/>
          <c:tx>
            <c:strRef>
              <c:f>'All bars'!$D$1</c:f>
              <c:strCache>
                <c:ptCount val="1"/>
                <c:pt idx="0">
                  <c:v>MISE-QoS-10/3</c:v>
                </c:pt>
              </c:strCache>
            </c:strRef>
          </c:tx>
          <c:invertIfNegative val="0"/>
          <c:cat>
            <c:strRef>
              <c:f>'All bars'!$A$2:$A$5</c:f>
              <c:strCache>
                <c:ptCount val="4"/>
                <c:pt idx="0">
                  <c:v>leslie3d</c:v>
                </c:pt>
                <c:pt idx="1">
                  <c:v>hmmer</c:v>
                </c:pt>
                <c:pt idx="2">
                  <c:v>lbm</c:v>
                </c:pt>
                <c:pt idx="3">
                  <c:v>omnetpp</c:v>
                </c:pt>
              </c:strCache>
            </c:strRef>
          </c:cat>
          <c:val>
            <c:numRef>
              <c:f>'All bars'!$D$2:$D$5</c:f>
              <c:numCache>
                <c:formatCode>General</c:formatCode>
                <c:ptCount val="4"/>
                <c:pt idx="0">
                  <c:v>2.697562298072675</c:v>
                </c:pt>
                <c:pt idx="1">
                  <c:v>2.31958879128995</c:v>
                </c:pt>
                <c:pt idx="2">
                  <c:v>2.12206409290917</c:v>
                </c:pt>
                <c:pt idx="3">
                  <c:v>2.084025635256728</c:v>
                </c:pt>
              </c:numCache>
            </c:numRef>
          </c:val>
        </c:ser>
        <c:ser>
          <c:idx val="3"/>
          <c:order val="3"/>
          <c:tx>
            <c:strRef>
              <c:f>'All bars'!$E$1</c:f>
              <c:strCache>
                <c:ptCount val="1"/>
                <c:pt idx="0">
                  <c:v>MISE-QoS-10/5</c:v>
                </c:pt>
              </c:strCache>
            </c:strRef>
          </c:tx>
          <c:invertIfNegative val="0"/>
          <c:cat>
            <c:strRef>
              <c:f>'All bars'!$A$2:$A$5</c:f>
              <c:strCache>
                <c:ptCount val="4"/>
                <c:pt idx="0">
                  <c:v>leslie3d</c:v>
                </c:pt>
                <c:pt idx="1">
                  <c:v>hmmer</c:v>
                </c:pt>
                <c:pt idx="2">
                  <c:v>lbm</c:v>
                </c:pt>
                <c:pt idx="3">
                  <c:v>omnetpp</c:v>
                </c:pt>
              </c:strCache>
            </c:strRef>
          </c:cat>
          <c:val>
            <c:numRef>
              <c:f>'All bars'!$E$2:$E$5</c:f>
              <c:numCache>
                <c:formatCode>General</c:formatCode>
                <c:ptCount val="4"/>
                <c:pt idx="0">
                  <c:v>2.012819285489023</c:v>
                </c:pt>
                <c:pt idx="1">
                  <c:v>2.5055989859393</c:v>
                </c:pt>
                <c:pt idx="2">
                  <c:v>2.659251868582101</c:v>
                </c:pt>
                <c:pt idx="3">
                  <c:v>2.55335329458502</c:v>
                </c:pt>
              </c:numCache>
            </c:numRef>
          </c:val>
        </c:ser>
        <c:ser>
          <c:idx val="4"/>
          <c:order val="4"/>
          <c:tx>
            <c:strRef>
              <c:f>'All bars'!$F$1</c:f>
              <c:strCache>
                <c:ptCount val="1"/>
                <c:pt idx="0">
                  <c:v>MISE-QoS-10/7</c:v>
                </c:pt>
              </c:strCache>
            </c:strRef>
          </c:tx>
          <c:invertIfNegative val="0"/>
          <c:cat>
            <c:strRef>
              <c:f>'All bars'!$A$2:$A$5</c:f>
              <c:strCache>
                <c:ptCount val="4"/>
                <c:pt idx="0">
                  <c:v>leslie3d</c:v>
                </c:pt>
                <c:pt idx="1">
                  <c:v>hmmer</c:v>
                </c:pt>
                <c:pt idx="2">
                  <c:v>lbm</c:v>
                </c:pt>
                <c:pt idx="3">
                  <c:v>omnetpp</c:v>
                </c:pt>
              </c:strCache>
            </c:strRef>
          </c:cat>
          <c:val>
            <c:numRef>
              <c:f>'All bars'!$F$2:$F$5</c:f>
              <c:numCache>
                <c:formatCode>General</c:formatCode>
                <c:ptCount val="4"/>
                <c:pt idx="0">
                  <c:v>1.906284821243774</c:v>
                </c:pt>
                <c:pt idx="1">
                  <c:v>2.50804358444114</c:v>
                </c:pt>
                <c:pt idx="2">
                  <c:v>2.801367185949298</c:v>
                </c:pt>
                <c:pt idx="3">
                  <c:v>2.66087870100393</c:v>
                </c:pt>
              </c:numCache>
            </c:numRef>
          </c:val>
        </c:ser>
        <c:ser>
          <c:idx val="5"/>
          <c:order val="5"/>
          <c:tx>
            <c:strRef>
              <c:f>'All bars'!$G$1</c:f>
              <c:strCache>
                <c:ptCount val="1"/>
                <c:pt idx="0">
                  <c:v>MISE-QoS-10/9</c:v>
                </c:pt>
              </c:strCache>
            </c:strRef>
          </c:tx>
          <c:invertIfNegative val="0"/>
          <c:cat>
            <c:strRef>
              <c:f>'All bars'!$A$2:$A$5</c:f>
              <c:strCache>
                <c:ptCount val="4"/>
                <c:pt idx="0">
                  <c:v>leslie3d</c:v>
                </c:pt>
                <c:pt idx="1">
                  <c:v>hmmer</c:v>
                </c:pt>
                <c:pt idx="2">
                  <c:v>lbm</c:v>
                </c:pt>
                <c:pt idx="3">
                  <c:v>omnetpp</c:v>
                </c:pt>
              </c:strCache>
            </c:strRef>
          </c:cat>
          <c:val>
            <c:numRef>
              <c:f>'All bars'!$G$2:$G$5</c:f>
              <c:numCache>
                <c:formatCode>General</c:formatCode>
                <c:ptCount val="4"/>
                <c:pt idx="0">
                  <c:v>1.906284821243774</c:v>
                </c:pt>
                <c:pt idx="1">
                  <c:v>2.50804358444114</c:v>
                </c:pt>
                <c:pt idx="2">
                  <c:v>2.801367185949298</c:v>
                </c:pt>
                <c:pt idx="3">
                  <c:v>2.66087870100393</c:v>
                </c:pt>
              </c:numCache>
            </c:numRef>
          </c:val>
        </c:ser>
        <c:dLbls>
          <c:showLegendKey val="0"/>
          <c:showVal val="0"/>
          <c:showCatName val="0"/>
          <c:showSerName val="0"/>
          <c:showPercent val="0"/>
          <c:showBubbleSize val="0"/>
        </c:dLbls>
        <c:gapWidth val="150"/>
        <c:axId val="-2082205976"/>
        <c:axId val="-2082202776"/>
      </c:barChart>
      <c:catAx>
        <c:axId val="-2082205976"/>
        <c:scaling>
          <c:orientation val="minMax"/>
        </c:scaling>
        <c:delete val="0"/>
        <c:axPos val="b"/>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2082202776"/>
        <c:crosses val="autoZero"/>
        <c:auto val="1"/>
        <c:lblAlgn val="ctr"/>
        <c:lblOffset val="100"/>
        <c:noMultiLvlLbl val="0"/>
      </c:catAx>
      <c:valAx>
        <c:axId val="-2082202776"/>
        <c:scaling>
          <c:orientation val="minMax"/>
        </c:scaling>
        <c:delete val="0"/>
        <c:axPos val="l"/>
        <c:majorGridlines/>
        <c:title>
          <c:tx>
            <c:rich>
              <a:bodyPr rot="-5400000" vert="horz"/>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Slowdown</a:t>
                </a:r>
              </a:p>
            </c:rich>
          </c:tx>
          <c:layout/>
          <c:overlay val="0"/>
        </c:title>
        <c:numFmt formatCode="General" sourceLinked="1"/>
        <c:majorTickMark val="out"/>
        <c:minorTickMark val="none"/>
        <c:tickLblPos val="nextTo"/>
        <c:txPr>
          <a:bodyPr/>
          <a:lstStyle/>
          <a:p>
            <a:pPr>
              <a:defRPr sz="1800">
                <a:latin typeface="Tahoma" pitchFamily="34" charset="0"/>
                <a:ea typeface="Tahoma" pitchFamily="34" charset="0"/>
                <a:cs typeface="Tahoma" pitchFamily="34" charset="0"/>
              </a:defRPr>
            </a:pPr>
            <a:endParaRPr lang="en-US"/>
          </a:p>
        </c:txPr>
        <c:crossAx val="-2082205976"/>
        <c:crosses val="autoZero"/>
        <c:crossBetween val="between"/>
      </c:valAx>
    </c:plotArea>
    <c:legend>
      <c:legendPos val="r"/>
      <c:layout>
        <c:manualLayout>
          <c:xMode val="edge"/>
          <c:yMode val="edge"/>
          <c:x val="0.766826993712863"/>
          <c:y val="0.293744799456963"/>
          <c:w val="0.217011503241903"/>
          <c:h val="0.418339139889273"/>
        </c:manualLayout>
      </c:layout>
      <c:overlay val="0"/>
      <c:txPr>
        <a:bodyPr/>
        <a:lstStyle/>
        <a:p>
          <a:pPr>
            <a:defRPr sz="18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barChart>
        <c:barDir val="col"/>
        <c:grouping val="clustered"/>
        <c:varyColors val="0"/>
        <c:ser>
          <c:idx val="0"/>
          <c:order val="0"/>
          <c:tx>
            <c:strRef>
              <c:f>Sheet1!$B$1</c:f>
              <c:strCache>
                <c:ptCount val="1"/>
                <c:pt idx="0">
                  <c:v>AlwaysPrioritize</c:v>
                </c:pt>
              </c:strCache>
            </c:strRef>
          </c:tx>
          <c:invertIfNegative val="0"/>
          <c:cat>
            <c:strRef>
              <c:f>Sheet1!$A$2:$A$6</c:f>
              <c:strCache>
                <c:ptCount val="5"/>
                <c:pt idx="0">
                  <c:v>0</c:v>
                </c:pt>
                <c:pt idx="1">
                  <c:v>1</c:v>
                </c:pt>
                <c:pt idx="2">
                  <c:v>2</c:v>
                </c:pt>
                <c:pt idx="3">
                  <c:v>3</c:v>
                </c:pt>
                <c:pt idx="4">
                  <c:v>Avg</c:v>
                </c:pt>
              </c:strCache>
            </c:strRef>
          </c:cat>
          <c:val>
            <c:numRef>
              <c:f>Sheet1!$B$2:$B$6</c:f>
              <c:numCache>
                <c:formatCode>General</c:formatCode>
                <c:ptCount val="5"/>
                <c:pt idx="0">
                  <c:v>1.29322917672054</c:v>
                </c:pt>
                <c:pt idx="1">
                  <c:v>0.926844068489744</c:v>
                </c:pt>
                <c:pt idx="2">
                  <c:v>0.63782507107321</c:v>
                </c:pt>
                <c:pt idx="3">
                  <c:v>0.472466893120055</c:v>
                </c:pt>
                <c:pt idx="4">
                  <c:v>0.832591302400001</c:v>
                </c:pt>
              </c:numCache>
            </c:numRef>
          </c:val>
        </c:ser>
        <c:ser>
          <c:idx val="1"/>
          <c:order val="1"/>
          <c:tx>
            <c:strRef>
              <c:f>Sheet1!$C$1</c:f>
              <c:strCache>
                <c:ptCount val="1"/>
                <c:pt idx="0">
                  <c:v>MISE-QoS-10/1</c:v>
                </c:pt>
              </c:strCache>
            </c:strRef>
          </c:tx>
          <c:invertIfNegative val="0"/>
          <c:cat>
            <c:strRef>
              <c:f>Sheet1!$A$2:$A$6</c:f>
              <c:strCache>
                <c:ptCount val="5"/>
                <c:pt idx="0">
                  <c:v>0</c:v>
                </c:pt>
                <c:pt idx="1">
                  <c:v>1</c:v>
                </c:pt>
                <c:pt idx="2">
                  <c:v>2</c:v>
                </c:pt>
                <c:pt idx="3">
                  <c:v>3</c:v>
                </c:pt>
                <c:pt idx="4">
                  <c:v>Avg</c:v>
                </c:pt>
              </c:strCache>
            </c:strRef>
          </c:cat>
          <c:val>
            <c:numRef>
              <c:f>Sheet1!$C$2:$C$6</c:f>
              <c:numCache>
                <c:formatCode>General</c:formatCode>
                <c:ptCount val="5"/>
                <c:pt idx="0">
                  <c:v>1.310453669432752</c:v>
                </c:pt>
                <c:pt idx="1">
                  <c:v>1.05145329267862</c:v>
                </c:pt>
                <c:pt idx="2">
                  <c:v>0.757076679996661</c:v>
                </c:pt>
                <c:pt idx="3">
                  <c:v>0.555997560017652</c:v>
                </c:pt>
                <c:pt idx="4">
                  <c:v>0.918745300500001</c:v>
                </c:pt>
              </c:numCache>
            </c:numRef>
          </c:val>
        </c:ser>
        <c:ser>
          <c:idx val="2"/>
          <c:order val="2"/>
          <c:tx>
            <c:strRef>
              <c:f>Sheet1!$D$1</c:f>
              <c:strCache>
                <c:ptCount val="1"/>
                <c:pt idx="0">
                  <c:v>MISE-QoS-10/3</c:v>
                </c:pt>
              </c:strCache>
            </c:strRef>
          </c:tx>
          <c:invertIfNegative val="0"/>
          <c:cat>
            <c:strRef>
              <c:f>Sheet1!$A$2:$A$6</c:f>
              <c:strCache>
                <c:ptCount val="5"/>
                <c:pt idx="0">
                  <c:v>0</c:v>
                </c:pt>
                <c:pt idx="1">
                  <c:v>1</c:v>
                </c:pt>
                <c:pt idx="2">
                  <c:v>2</c:v>
                </c:pt>
                <c:pt idx="3">
                  <c:v>3</c:v>
                </c:pt>
                <c:pt idx="4">
                  <c:v>Avg</c:v>
                </c:pt>
              </c:strCache>
            </c:strRef>
          </c:cat>
          <c:val>
            <c:numRef>
              <c:f>Sheet1!$D$2:$D$6</c:f>
              <c:numCache>
                <c:formatCode>General</c:formatCode>
                <c:ptCount val="5"/>
                <c:pt idx="0">
                  <c:v>1.310453669432752</c:v>
                </c:pt>
                <c:pt idx="1">
                  <c:v>1.047110556811712</c:v>
                </c:pt>
                <c:pt idx="2">
                  <c:v>0.75276405401656</c:v>
                </c:pt>
                <c:pt idx="3">
                  <c:v>0.549819650221851</c:v>
                </c:pt>
                <c:pt idx="4">
                  <c:v>0.9150369826</c:v>
                </c:pt>
              </c:numCache>
            </c:numRef>
          </c:val>
        </c:ser>
        <c:ser>
          <c:idx val="3"/>
          <c:order val="3"/>
          <c:tx>
            <c:strRef>
              <c:f>Sheet1!$E$1</c:f>
              <c:strCache>
                <c:ptCount val="1"/>
                <c:pt idx="0">
                  <c:v>MISE-QoS-10/5</c:v>
                </c:pt>
              </c:strCache>
            </c:strRef>
          </c:tx>
          <c:invertIfNegative val="0"/>
          <c:cat>
            <c:strRef>
              <c:f>Sheet1!$A$2:$A$6</c:f>
              <c:strCache>
                <c:ptCount val="5"/>
                <c:pt idx="0">
                  <c:v>0</c:v>
                </c:pt>
                <c:pt idx="1">
                  <c:v>1</c:v>
                </c:pt>
                <c:pt idx="2">
                  <c:v>2</c:v>
                </c:pt>
                <c:pt idx="3">
                  <c:v>3</c:v>
                </c:pt>
                <c:pt idx="4">
                  <c:v>Avg</c:v>
                </c:pt>
              </c:strCache>
            </c:strRef>
          </c:cat>
          <c:val>
            <c:numRef>
              <c:f>Sheet1!$E$2:$E$6</c:f>
              <c:numCache>
                <c:formatCode>General</c:formatCode>
                <c:ptCount val="5"/>
                <c:pt idx="0">
                  <c:v>1.310382965742243</c:v>
                </c:pt>
                <c:pt idx="1">
                  <c:v>1.026805163235262</c:v>
                </c:pt>
                <c:pt idx="2">
                  <c:v>0.714758361561599</c:v>
                </c:pt>
                <c:pt idx="3">
                  <c:v>0.517217147424015</c:v>
                </c:pt>
                <c:pt idx="4">
                  <c:v>0.8922909095</c:v>
                </c:pt>
              </c:numCache>
            </c:numRef>
          </c:val>
        </c:ser>
        <c:ser>
          <c:idx val="4"/>
          <c:order val="4"/>
          <c:tx>
            <c:strRef>
              <c:f>Sheet1!$F$1</c:f>
              <c:strCache>
                <c:ptCount val="1"/>
                <c:pt idx="0">
                  <c:v>MISE-QoS-10/7</c:v>
                </c:pt>
              </c:strCache>
            </c:strRef>
          </c:tx>
          <c:invertIfNegative val="0"/>
          <c:cat>
            <c:strRef>
              <c:f>Sheet1!$A$2:$A$6</c:f>
              <c:strCache>
                <c:ptCount val="5"/>
                <c:pt idx="0">
                  <c:v>0</c:v>
                </c:pt>
                <c:pt idx="1">
                  <c:v>1</c:v>
                </c:pt>
                <c:pt idx="2">
                  <c:v>2</c:v>
                </c:pt>
                <c:pt idx="3">
                  <c:v>3</c:v>
                </c:pt>
                <c:pt idx="4">
                  <c:v>Avg</c:v>
                </c:pt>
              </c:strCache>
            </c:strRef>
          </c:cat>
          <c:val>
            <c:numRef>
              <c:f>Sheet1!$F$2:$F$6</c:f>
              <c:numCache>
                <c:formatCode>General</c:formatCode>
                <c:ptCount val="5"/>
                <c:pt idx="0">
                  <c:v>1.31006877944003</c:v>
                </c:pt>
                <c:pt idx="1">
                  <c:v>0.962334776877536</c:v>
                </c:pt>
                <c:pt idx="2">
                  <c:v>0.654063444860211</c:v>
                </c:pt>
                <c:pt idx="3">
                  <c:v>0.475563137385586</c:v>
                </c:pt>
                <c:pt idx="4">
                  <c:v>0.8505075346</c:v>
                </c:pt>
              </c:numCache>
            </c:numRef>
          </c:val>
        </c:ser>
        <c:ser>
          <c:idx val="5"/>
          <c:order val="5"/>
          <c:tx>
            <c:strRef>
              <c:f>Sheet1!$G$1</c:f>
              <c:strCache>
                <c:ptCount val="1"/>
                <c:pt idx="0">
                  <c:v>MISE-QoS-10/9</c:v>
                </c:pt>
              </c:strCache>
            </c:strRef>
          </c:tx>
          <c:invertIfNegative val="0"/>
          <c:cat>
            <c:strRef>
              <c:f>Sheet1!$A$2:$A$6</c:f>
              <c:strCache>
                <c:ptCount val="5"/>
                <c:pt idx="0">
                  <c:v>0</c:v>
                </c:pt>
                <c:pt idx="1">
                  <c:v>1</c:v>
                </c:pt>
                <c:pt idx="2">
                  <c:v>2</c:v>
                </c:pt>
                <c:pt idx="3">
                  <c:v>3</c:v>
                </c:pt>
                <c:pt idx="4">
                  <c:v>Avg</c:v>
                </c:pt>
              </c:strCache>
            </c:strRef>
          </c:cat>
          <c:val>
            <c:numRef>
              <c:f>Sheet1!$G$2:$G$6</c:f>
              <c:numCache>
                <c:formatCode>General</c:formatCode>
                <c:ptCount val="5"/>
                <c:pt idx="0">
                  <c:v>1.29661949414668</c:v>
                </c:pt>
                <c:pt idx="1">
                  <c:v>0.928981341645282</c:v>
                </c:pt>
                <c:pt idx="2">
                  <c:v>0.642869532434491</c:v>
                </c:pt>
                <c:pt idx="3">
                  <c:v>0.471493507942133</c:v>
                </c:pt>
                <c:pt idx="4">
                  <c:v>0.834990969</c:v>
                </c:pt>
              </c:numCache>
            </c:numRef>
          </c:val>
        </c:ser>
        <c:dLbls>
          <c:showLegendKey val="0"/>
          <c:showVal val="0"/>
          <c:showCatName val="0"/>
          <c:showSerName val="0"/>
          <c:showPercent val="0"/>
          <c:showBubbleSize val="0"/>
        </c:dLbls>
        <c:gapWidth val="150"/>
        <c:axId val="-2082186456"/>
        <c:axId val="-2081990920"/>
      </c:barChart>
      <c:catAx>
        <c:axId val="-2082186456"/>
        <c:scaling>
          <c:orientation val="minMax"/>
        </c:scaling>
        <c:delete val="0"/>
        <c:axPos val="b"/>
        <c:title>
          <c:tx>
            <c:rich>
              <a:bodyPr/>
              <a:lstStyle/>
              <a:p>
                <a:pPr>
                  <a:defRPr sz="2000">
                    <a:latin typeface="Tahoma" pitchFamily="34" charset="0"/>
                    <a:ea typeface="Tahoma" pitchFamily="34" charset="0"/>
                    <a:cs typeface="Tahoma" pitchFamily="34" charset="0"/>
                  </a:defRPr>
                </a:pPr>
                <a:r>
                  <a:rPr lang="en-US" sz="2000">
                    <a:latin typeface="Tahoma" pitchFamily="34" charset="0"/>
                    <a:ea typeface="Tahoma" pitchFamily="34" charset="0"/>
                    <a:cs typeface="Tahoma" pitchFamily="34" charset="0"/>
                  </a:rPr>
                  <a:t>Number</a:t>
                </a:r>
                <a:r>
                  <a:rPr lang="en-US" sz="2000" baseline="0">
                    <a:latin typeface="Tahoma" pitchFamily="34" charset="0"/>
                    <a:ea typeface="Tahoma" pitchFamily="34" charset="0"/>
                    <a:cs typeface="Tahoma" pitchFamily="34" charset="0"/>
                  </a:rPr>
                  <a:t> of Memory Intensive Applications</a:t>
                </a:r>
                <a:endParaRPr lang="en-US" sz="2000">
                  <a:latin typeface="Tahoma" pitchFamily="34" charset="0"/>
                  <a:ea typeface="Tahoma" pitchFamily="34" charset="0"/>
                  <a:cs typeface="Tahoma" pitchFamily="34" charset="0"/>
                </a:endParaRPr>
              </a:p>
            </c:rich>
          </c:tx>
          <c:layout>
            <c:manualLayout>
              <c:xMode val="edge"/>
              <c:yMode val="edge"/>
              <c:x val="0.113118102893177"/>
              <c:y val="0.884602114873778"/>
            </c:manualLayout>
          </c:layout>
          <c:overlay val="0"/>
        </c:title>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2081990920"/>
        <c:crosses val="autoZero"/>
        <c:auto val="1"/>
        <c:lblAlgn val="ctr"/>
        <c:lblOffset val="100"/>
        <c:noMultiLvlLbl val="0"/>
      </c:catAx>
      <c:valAx>
        <c:axId val="-2081990920"/>
        <c:scaling>
          <c:orientation val="minMax"/>
        </c:scaling>
        <c:delete val="0"/>
        <c:axPos val="l"/>
        <c:majorGridlines/>
        <c:title>
          <c:tx>
            <c:rich>
              <a:bodyPr rot="-5400000" vert="horz"/>
              <a:lstStyle/>
              <a:p>
                <a:pPr>
                  <a:defRPr sz="2500">
                    <a:latin typeface="Tahoma" pitchFamily="34" charset="0"/>
                    <a:ea typeface="Tahoma" pitchFamily="34" charset="0"/>
                    <a:cs typeface="Tahoma" pitchFamily="34" charset="0"/>
                  </a:defRPr>
                </a:pPr>
                <a:r>
                  <a:rPr lang="en-US" sz="2500">
                    <a:latin typeface="Tahoma" pitchFamily="34" charset="0"/>
                    <a:ea typeface="Tahoma" pitchFamily="34" charset="0"/>
                    <a:cs typeface="Tahoma" pitchFamily="34" charset="0"/>
                  </a:rPr>
                  <a:t>Harmonic</a:t>
                </a:r>
                <a:r>
                  <a:rPr lang="en-US" sz="2500" baseline="0">
                    <a:latin typeface="Tahoma" pitchFamily="34" charset="0"/>
                    <a:ea typeface="Tahoma" pitchFamily="34" charset="0"/>
                    <a:cs typeface="Tahoma" pitchFamily="34" charset="0"/>
                  </a:rPr>
                  <a:t> Speedup</a:t>
                </a:r>
                <a:endParaRPr lang="en-US" sz="2500">
                  <a:latin typeface="Tahoma" pitchFamily="34" charset="0"/>
                  <a:ea typeface="Tahoma" pitchFamily="34" charset="0"/>
                  <a:cs typeface="Tahoma" pitchFamily="34" charset="0"/>
                </a:endParaRPr>
              </a:p>
            </c:rich>
          </c:tx>
          <c:layout/>
          <c:overlay val="0"/>
        </c:title>
        <c:numFmt formatCode="General" sourceLinked="1"/>
        <c:majorTickMark val="out"/>
        <c:minorTickMark val="none"/>
        <c:tickLblPos val="nextTo"/>
        <c:txPr>
          <a:bodyPr/>
          <a:lstStyle/>
          <a:p>
            <a:pPr>
              <a:defRPr sz="2000">
                <a:latin typeface="Tahoma" pitchFamily="34" charset="0"/>
                <a:ea typeface="Tahoma" pitchFamily="34" charset="0"/>
                <a:cs typeface="Tahoma" pitchFamily="34" charset="0"/>
              </a:defRPr>
            </a:pPr>
            <a:endParaRPr lang="en-US"/>
          </a:p>
        </c:txPr>
        <c:crossAx val="-2082186456"/>
        <c:crosses val="autoZero"/>
        <c:crossBetween val="between"/>
      </c:valAx>
    </c:plotArea>
    <c:legend>
      <c:legendPos val="r"/>
      <c:layout/>
      <c:overlay val="0"/>
      <c:txPr>
        <a:bodyPr/>
        <a:lstStyle/>
        <a:p>
          <a:pPr>
            <a:defRPr sz="2000">
              <a:latin typeface="Tahoma" pitchFamily="34" charset="0"/>
              <a:ea typeface="Tahoma" pitchFamily="34" charset="0"/>
              <a:cs typeface="Tahoma" pitchFamily="34" charset="0"/>
            </a:defRPr>
          </a:pPr>
          <a:endParaRPr lang="en-US"/>
        </a:p>
      </c:txPr>
    </c:legend>
    <c:plotVisOnly val="1"/>
    <c:dispBlanksAs val="gap"/>
    <c:showDLblsOverMax val="0"/>
  </c:chart>
  <c:externalData r:id="rId2">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63284992962021"/>
          <c:y val="0.205687284312453"/>
          <c:w val="0.422272181288777"/>
          <c:h val="0.735757368807077"/>
        </c:manualLayout>
      </c:layout>
      <c:barChart>
        <c:barDir val="col"/>
        <c:grouping val="clustered"/>
        <c:varyColors val="0"/>
        <c:ser>
          <c:idx val="0"/>
          <c:order val="0"/>
          <c:tx>
            <c:strRef>
              <c:f>Sheet1!$D$131</c:f>
              <c:strCache>
                <c:ptCount val="1"/>
                <c:pt idx="0">
                  <c:v>Baseline</c:v>
                </c:pt>
              </c:strCache>
            </c:strRef>
          </c:tx>
          <c:spPr>
            <a:solidFill>
              <a:schemeClr val="tx1"/>
            </a:solidFill>
          </c:spPr>
          <c:invertIfNegative val="0"/>
          <c:cat>
            <c:strRef>
              <c:f>Sheet1!$C$132</c:f>
              <c:strCache>
                <c:ptCount val="1"/>
                <c:pt idx="0">
                  <c:v>gmean</c:v>
                </c:pt>
              </c:strCache>
            </c:strRef>
          </c:cat>
          <c:val>
            <c:numRef>
              <c:f>Sheet1!$D$132</c:f>
              <c:numCache>
                <c:formatCode>General</c:formatCode>
                <c:ptCount val="1"/>
                <c:pt idx="0">
                  <c:v>1.0</c:v>
                </c:pt>
              </c:numCache>
            </c:numRef>
          </c:val>
        </c:ser>
        <c:ser>
          <c:idx val="1"/>
          <c:order val="1"/>
          <c:tx>
            <c:strRef>
              <c:f>Sheet1!$G$131</c:f>
              <c:strCache>
                <c:ptCount val="1"/>
                <c:pt idx="0">
                  <c:v>MASA</c:v>
                </c:pt>
              </c:strCache>
            </c:strRef>
          </c:tx>
          <c:spPr>
            <a:solidFill>
              <a:srgbClr val="0070C0"/>
            </a:solidFill>
          </c:spPr>
          <c:invertIfNegative val="0"/>
          <c:cat>
            <c:strRef>
              <c:f>Sheet1!$C$132</c:f>
              <c:strCache>
                <c:ptCount val="1"/>
                <c:pt idx="0">
                  <c:v>gmean</c:v>
                </c:pt>
              </c:strCache>
            </c:strRef>
          </c:cat>
          <c:val>
            <c:numRef>
              <c:f>Sheet1!$G$132</c:f>
              <c:numCache>
                <c:formatCode>General</c:formatCode>
                <c:ptCount val="1"/>
                <c:pt idx="0">
                  <c:v>0.813236835266871</c:v>
                </c:pt>
              </c:numCache>
            </c:numRef>
          </c:val>
        </c:ser>
        <c:dLbls>
          <c:showLegendKey val="0"/>
          <c:showVal val="0"/>
          <c:showCatName val="0"/>
          <c:showSerName val="0"/>
          <c:showPercent val="0"/>
          <c:showBubbleSize val="0"/>
        </c:dLbls>
        <c:gapWidth val="100"/>
        <c:axId val="-2060020776"/>
        <c:axId val="-2060017800"/>
      </c:barChart>
      <c:catAx>
        <c:axId val="-2060020776"/>
        <c:scaling>
          <c:orientation val="minMax"/>
        </c:scaling>
        <c:delete val="1"/>
        <c:axPos val="b"/>
        <c:numFmt formatCode="General" sourceLinked="1"/>
        <c:majorTickMark val="none"/>
        <c:minorTickMark val="none"/>
        <c:tickLblPos val="nextTo"/>
        <c:crossAx val="-2060017800"/>
        <c:crosses val="autoZero"/>
        <c:auto val="1"/>
        <c:lblAlgn val="ctr"/>
        <c:lblOffset val="0"/>
        <c:noMultiLvlLbl val="0"/>
      </c:catAx>
      <c:valAx>
        <c:axId val="-2060017800"/>
        <c:scaling>
          <c:orientation val="minMax"/>
          <c:max val="1.2"/>
          <c:min val="0.0"/>
        </c:scaling>
        <c:delete val="0"/>
        <c:axPos val="l"/>
        <c:majorGridlines/>
        <c:title>
          <c:tx>
            <c:rich>
              <a:bodyPr rot="-5400000" vert="horz"/>
              <a:lstStyle/>
              <a:p>
                <a:pPr>
                  <a:defRPr sz="1200"/>
                </a:pPr>
                <a:r>
                  <a:rPr lang="en-US" sz="1200"/>
                  <a:t>Normalized</a:t>
                </a:r>
                <a:r>
                  <a:rPr lang="en-US" sz="1200" baseline="0"/>
                  <a:t> </a:t>
                </a:r>
                <a:br>
                  <a:rPr lang="en-US" sz="1200" baseline="0"/>
                </a:br>
                <a:r>
                  <a:rPr lang="en-US" sz="1200" baseline="0"/>
                  <a:t>Dynamic Energy</a:t>
                </a:r>
                <a:endParaRPr lang="en-US" sz="1200"/>
              </a:p>
            </c:rich>
          </c:tx>
          <c:layout/>
          <c:overlay val="0"/>
        </c:title>
        <c:numFmt formatCode="#,##0.0" sourceLinked="0"/>
        <c:majorTickMark val="out"/>
        <c:minorTickMark val="none"/>
        <c:tickLblPos val="nextTo"/>
        <c:txPr>
          <a:bodyPr/>
          <a:lstStyle/>
          <a:p>
            <a:pPr>
              <a:defRPr sz="1000"/>
            </a:pPr>
            <a:endParaRPr lang="en-US"/>
          </a:p>
        </c:txPr>
        <c:crossAx val="-2060020776"/>
        <c:crosses val="autoZero"/>
        <c:crossBetween val="between"/>
        <c:majorUnit val="0.2"/>
        <c:minorUnit val="0.05"/>
      </c:valAx>
    </c:plotArea>
    <c:legend>
      <c:legendPos val="t"/>
      <c:layout/>
      <c:overlay val="0"/>
      <c:txPr>
        <a:bodyPr/>
        <a:lstStyle/>
        <a:p>
          <a:pPr>
            <a:defRPr sz="1200" b="1"/>
          </a:pPr>
          <a:endParaRPr lang="en-US"/>
        </a:p>
      </c:txPr>
    </c:legend>
    <c:plotVisOnly val="1"/>
    <c:dispBlanksAs val="gap"/>
    <c:showDLblsOverMax val="0"/>
  </c:chart>
  <c:spPr>
    <a:ln w="0">
      <a:noFill/>
    </a:ln>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0"/>
    <c:plotArea>
      <c:layout>
        <c:manualLayout>
          <c:layoutTarget val="inner"/>
          <c:xMode val="edge"/>
          <c:yMode val="edge"/>
          <c:x val="0.141894999692387"/>
          <c:y val="0.0514005540974045"/>
          <c:w val="0.841479894283077"/>
          <c:h val="0.827154017044616"/>
        </c:manualLayout>
      </c:layout>
      <c:lineChart>
        <c:grouping val="standard"/>
        <c:varyColors val="0"/>
        <c:ser>
          <c:idx val="0"/>
          <c:order val="0"/>
          <c:tx>
            <c:strRef>
              <c:f>'s-curve'!$B$1</c:f>
              <c:strCache>
                <c:ptCount val="1"/>
                <c:pt idx="0">
                  <c:v>Baseline</c:v>
                </c:pt>
              </c:strCache>
            </c:strRef>
          </c:tx>
          <c:spPr>
            <a:ln w="76200">
              <a:solidFill>
                <a:schemeClr val="tx1"/>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's-curve'!$B$2:$B$51</c:f>
              <c:numCache>
                <c:formatCode>General</c:formatCode>
                <c:ptCount val="50"/>
                <c:pt idx="0">
                  <c:v>1.0</c:v>
                </c:pt>
                <c:pt idx="1">
                  <c:v>1.0</c:v>
                </c:pt>
                <c:pt idx="2">
                  <c:v>1.0</c:v>
                </c:pt>
                <c:pt idx="3">
                  <c:v>1.0</c:v>
                </c:pt>
                <c:pt idx="4">
                  <c:v>1.0</c:v>
                </c:pt>
                <c:pt idx="5">
                  <c:v>1.0</c:v>
                </c:pt>
                <c:pt idx="6">
                  <c:v>1.0</c:v>
                </c:pt>
                <c:pt idx="7">
                  <c:v>1.0</c:v>
                </c:pt>
                <c:pt idx="8">
                  <c:v>1.0</c:v>
                </c:pt>
                <c:pt idx="9">
                  <c:v>1.0</c:v>
                </c:pt>
                <c:pt idx="10">
                  <c:v>1.0</c:v>
                </c:pt>
                <c:pt idx="11">
                  <c:v>1.0</c:v>
                </c:pt>
                <c:pt idx="12">
                  <c:v>1.0</c:v>
                </c:pt>
                <c:pt idx="13">
                  <c:v>1.0</c:v>
                </c:pt>
                <c:pt idx="14">
                  <c:v>1.0</c:v>
                </c:pt>
                <c:pt idx="15">
                  <c:v>1.0</c:v>
                </c:pt>
                <c:pt idx="16">
                  <c:v>1.0</c:v>
                </c:pt>
                <c:pt idx="17">
                  <c:v>1.0</c:v>
                </c:pt>
                <c:pt idx="18">
                  <c:v>1.0</c:v>
                </c:pt>
                <c:pt idx="19">
                  <c:v>1.0</c:v>
                </c:pt>
                <c:pt idx="20">
                  <c:v>1.0</c:v>
                </c:pt>
                <c:pt idx="21">
                  <c:v>1.0</c:v>
                </c:pt>
                <c:pt idx="22">
                  <c:v>1.0</c:v>
                </c:pt>
                <c:pt idx="23">
                  <c:v>1.0</c:v>
                </c:pt>
                <c:pt idx="24">
                  <c:v>1.0</c:v>
                </c:pt>
                <c:pt idx="25">
                  <c:v>1.0</c:v>
                </c:pt>
                <c:pt idx="26">
                  <c:v>1.0</c:v>
                </c:pt>
                <c:pt idx="27">
                  <c:v>1.0</c:v>
                </c:pt>
                <c:pt idx="28">
                  <c:v>1.0</c:v>
                </c:pt>
                <c:pt idx="29">
                  <c:v>1.0</c:v>
                </c:pt>
                <c:pt idx="30">
                  <c:v>1.0</c:v>
                </c:pt>
                <c:pt idx="31">
                  <c:v>1.0</c:v>
                </c:pt>
                <c:pt idx="32">
                  <c:v>1.0</c:v>
                </c:pt>
                <c:pt idx="33">
                  <c:v>1.0</c:v>
                </c:pt>
                <c:pt idx="34">
                  <c:v>1.0</c:v>
                </c:pt>
                <c:pt idx="35">
                  <c:v>1.0</c:v>
                </c:pt>
                <c:pt idx="36">
                  <c:v>1.0</c:v>
                </c:pt>
                <c:pt idx="37">
                  <c:v>1.0</c:v>
                </c:pt>
                <c:pt idx="38">
                  <c:v>1.0</c:v>
                </c:pt>
                <c:pt idx="39">
                  <c:v>1.0</c:v>
                </c:pt>
                <c:pt idx="40">
                  <c:v>1.0</c:v>
                </c:pt>
                <c:pt idx="41">
                  <c:v>1.0</c:v>
                </c:pt>
                <c:pt idx="42">
                  <c:v>1.0</c:v>
                </c:pt>
                <c:pt idx="43">
                  <c:v>1.0</c:v>
                </c:pt>
                <c:pt idx="44">
                  <c:v>1.0</c:v>
                </c:pt>
                <c:pt idx="45">
                  <c:v>1.0</c:v>
                </c:pt>
                <c:pt idx="46">
                  <c:v>1.0</c:v>
                </c:pt>
                <c:pt idx="47">
                  <c:v>1.0</c:v>
                </c:pt>
                <c:pt idx="48">
                  <c:v>1.0</c:v>
                </c:pt>
                <c:pt idx="49">
                  <c:v>1.0</c:v>
                </c:pt>
              </c:numCache>
            </c:numRef>
          </c:val>
          <c:smooth val="0"/>
        </c:ser>
        <c:ser>
          <c:idx val="1"/>
          <c:order val="1"/>
          <c:tx>
            <c:strRef>
              <c:f>'s-curve'!$C$1</c:f>
              <c:strCache>
                <c:ptCount val="1"/>
                <c:pt idx="0">
                  <c:v>RowClone</c:v>
                </c:pt>
              </c:strCache>
            </c:strRef>
          </c:tx>
          <c:spPr>
            <a:ln w="76200">
              <a:solidFill>
                <a:srgbClr val="C00000"/>
              </a:solidFill>
            </a:ln>
          </c:spPr>
          <c:marker>
            <c:symbol val="none"/>
          </c:marker>
          <c:cat>
            <c:numRef>
              <c:f>'s-curve'!$A$2:$A$51</c:f>
              <c:numCache>
                <c:formatCode>General</c:formatCode>
                <c:ptCount val="50"/>
                <c:pt idx="0">
                  <c:v>1.0</c:v>
                </c:pt>
                <c:pt idx="1">
                  <c:v>2.0</c:v>
                </c:pt>
                <c:pt idx="2">
                  <c:v>3.0</c:v>
                </c:pt>
                <c:pt idx="3">
                  <c:v>4.0</c:v>
                </c:pt>
                <c:pt idx="4">
                  <c:v>5.0</c:v>
                </c:pt>
                <c:pt idx="5">
                  <c:v>6.0</c:v>
                </c:pt>
                <c:pt idx="6">
                  <c:v>7.0</c:v>
                </c:pt>
                <c:pt idx="7">
                  <c:v>8.0</c:v>
                </c:pt>
                <c:pt idx="8">
                  <c:v>9.0</c:v>
                </c:pt>
                <c:pt idx="9">
                  <c:v>10.0</c:v>
                </c:pt>
                <c:pt idx="10">
                  <c:v>11.0</c:v>
                </c:pt>
                <c:pt idx="11">
                  <c:v>12.0</c:v>
                </c:pt>
                <c:pt idx="12">
                  <c:v>13.0</c:v>
                </c:pt>
                <c:pt idx="13">
                  <c:v>14.0</c:v>
                </c:pt>
                <c:pt idx="14">
                  <c:v>15.0</c:v>
                </c:pt>
                <c:pt idx="15">
                  <c:v>16.0</c:v>
                </c:pt>
                <c:pt idx="16">
                  <c:v>17.0</c:v>
                </c:pt>
                <c:pt idx="17">
                  <c:v>18.0</c:v>
                </c:pt>
                <c:pt idx="18">
                  <c:v>19.0</c:v>
                </c:pt>
                <c:pt idx="19">
                  <c:v>20.0</c:v>
                </c:pt>
                <c:pt idx="20">
                  <c:v>21.0</c:v>
                </c:pt>
                <c:pt idx="21">
                  <c:v>22.0</c:v>
                </c:pt>
                <c:pt idx="22">
                  <c:v>23.0</c:v>
                </c:pt>
                <c:pt idx="23">
                  <c:v>24.0</c:v>
                </c:pt>
                <c:pt idx="24">
                  <c:v>25.0</c:v>
                </c:pt>
                <c:pt idx="25">
                  <c:v>26.0</c:v>
                </c:pt>
                <c:pt idx="26">
                  <c:v>27.0</c:v>
                </c:pt>
                <c:pt idx="27">
                  <c:v>28.0</c:v>
                </c:pt>
                <c:pt idx="28">
                  <c:v>29.0</c:v>
                </c:pt>
                <c:pt idx="29">
                  <c:v>30.0</c:v>
                </c:pt>
                <c:pt idx="30">
                  <c:v>31.0</c:v>
                </c:pt>
                <c:pt idx="31">
                  <c:v>32.0</c:v>
                </c:pt>
                <c:pt idx="32">
                  <c:v>33.0</c:v>
                </c:pt>
                <c:pt idx="33">
                  <c:v>34.0</c:v>
                </c:pt>
                <c:pt idx="34">
                  <c:v>35.0</c:v>
                </c:pt>
                <c:pt idx="35">
                  <c:v>36.0</c:v>
                </c:pt>
                <c:pt idx="36">
                  <c:v>37.0</c:v>
                </c:pt>
                <c:pt idx="37">
                  <c:v>38.0</c:v>
                </c:pt>
                <c:pt idx="38">
                  <c:v>39.0</c:v>
                </c:pt>
                <c:pt idx="39">
                  <c:v>40.0</c:v>
                </c:pt>
                <c:pt idx="40">
                  <c:v>41.0</c:v>
                </c:pt>
                <c:pt idx="41">
                  <c:v>42.0</c:v>
                </c:pt>
                <c:pt idx="42">
                  <c:v>43.0</c:v>
                </c:pt>
                <c:pt idx="43">
                  <c:v>44.0</c:v>
                </c:pt>
                <c:pt idx="44">
                  <c:v>45.0</c:v>
                </c:pt>
                <c:pt idx="45">
                  <c:v>46.0</c:v>
                </c:pt>
                <c:pt idx="46">
                  <c:v>47.0</c:v>
                </c:pt>
                <c:pt idx="47">
                  <c:v>48.0</c:v>
                </c:pt>
                <c:pt idx="48">
                  <c:v>49.0</c:v>
                </c:pt>
                <c:pt idx="49">
                  <c:v>50.0</c:v>
                </c:pt>
              </c:numCache>
            </c:numRef>
          </c:cat>
          <c:val>
            <c:numRef>
              <c:f>'s-curve'!$C$2:$C$51</c:f>
              <c:numCache>
                <c:formatCode>General</c:formatCode>
                <c:ptCount val="50"/>
                <c:pt idx="0">
                  <c:v>1.02</c:v>
                </c:pt>
                <c:pt idx="1">
                  <c:v>1.04</c:v>
                </c:pt>
                <c:pt idx="2">
                  <c:v>1.07</c:v>
                </c:pt>
                <c:pt idx="3">
                  <c:v>1.07</c:v>
                </c:pt>
                <c:pt idx="4">
                  <c:v>1.08</c:v>
                </c:pt>
                <c:pt idx="5">
                  <c:v>1.08</c:v>
                </c:pt>
                <c:pt idx="6">
                  <c:v>1.08</c:v>
                </c:pt>
                <c:pt idx="7">
                  <c:v>1.08</c:v>
                </c:pt>
                <c:pt idx="8">
                  <c:v>1.08</c:v>
                </c:pt>
                <c:pt idx="9">
                  <c:v>1.09</c:v>
                </c:pt>
                <c:pt idx="10">
                  <c:v>1.09</c:v>
                </c:pt>
                <c:pt idx="11">
                  <c:v>1.09</c:v>
                </c:pt>
                <c:pt idx="12">
                  <c:v>1.1</c:v>
                </c:pt>
                <c:pt idx="13">
                  <c:v>1.1</c:v>
                </c:pt>
                <c:pt idx="14">
                  <c:v>1.11</c:v>
                </c:pt>
                <c:pt idx="15">
                  <c:v>1.11</c:v>
                </c:pt>
                <c:pt idx="16">
                  <c:v>1.12</c:v>
                </c:pt>
                <c:pt idx="17">
                  <c:v>1.12</c:v>
                </c:pt>
                <c:pt idx="18">
                  <c:v>1.12</c:v>
                </c:pt>
                <c:pt idx="19">
                  <c:v>1.12</c:v>
                </c:pt>
                <c:pt idx="20">
                  <c:v>1.129999999999998</c:v>
                </c:pt>
                <c:pt idx="21">
                  <c:v>1.149999999999998</c:v>
                </c:pt>
                <c:pt idx="22">
                  <c:v>1.159999999999998</c:v>
                </c:pt>
                <c:pt idx="23">
                  <c:v>1.159999999999998</c:v>
                </c:pt>
                <c:pt idx="24">
                  <c:v>1.180000000000002</c:v>
                </c:pt>
                <c:pt idx="25">
                  <c:v>1.2</c:v>
                </c:pt>
                <c:pt idx="26">
                  <c:v>1.2</c:v>
                </c:pt>
                <c:pt idx="27">
                  <c:v>1.2</c:v>
                </c:pt>
                <c:pt idx="28">
                  <c:v>1.2</c:v>
                </c:pt>
                <c:pt idx="29">
                  <c:v>1.21</c:v>
                </c:pt>
                <c:pt idx="30">
                  <c:v>1.21</c:v>
                </c:pt>
                <c:pt idx="31">
                  <c:v>1.21</c:v>
                </c:pt>
                <c:pt idx="32">
                  <c:v>1.21</c:v>
                </c:pt>
                <c:pt idx="33">
                  <c:v>1.23</c:v>
                </c:pt>
                <c:pt idx="34">
                  <c:v>1.23</c:v>
                </c:pt>
                <c:pt idx="35">
                  <c:v>1.23</c:v>
                </c:pt>
                <c:pt idx="36">
                  <c:v>1.23</c:v>
                </c:pt>
                <c:pt idx="37">
                  <c:v>1.24</c:v>
                </c:pt>
                <c:pt idx="38">
                  <c:v>1.26</c:v>
                </c:pt>
                <c:pt idx="39">
                  <c:v>1.27</c:v>
                </c:pt>
                <c:pt idx="40">
                  <c:v>1.27</c:v>
                </c:pt>
                <c:pt idx="41">
                  <c:v>1.27</c:v>
                </c:pt>
                <c:pt idx="42">
                  <c:v>1.28</c:v>
                </c:pt>
                <c:pt idx="43">
                  <c:v>1.3</c:v>
                </c:pt>
                <c:pt idx="44">
                  <c:v>1.31</c:v>
                </c:pt>
                <c:pt idx="45">
                  <c:v>1.32</c:v>
                </c:pt>
                <c:pt idx="46">
                  <c:v>1.32</c:v>
                </c:pt>
                <c:pt idx="47">
                  <c:v>1.34</c:v>
                </c:pt>
                <c:pt idx="48">
                  <c:v>1.34</c:v>
                </c:pt>
                <c:pt idx="49">
                  <c:v>1.39</c:v>
                </c:pt>
              </c:numCache>
            </c:numRef>
          </c:val>
          <c:smooth val="0"/>
        </c:ser>
        <c:dLbls>
          <c:showLegendKey val="0"/>
          <c:showVal val="0"/>
          <c:showCatName val="0"/>
          <c:showSerName val="0"/>
          <c:showPercent val="0"/>
          <c:showBubbleSize val="0"/>
        </c:dLbls>
        <c:marker val="1"/>
        <c:smooth val="0"/>
        <c:axId val="-2104390136"/>
        <c:axId val="-2104384552"/>
      </c:lineChart>
      <c:catAx>
        <c:axId val="-2104390136"/>
        <c:scaling>
          <c:orientation val="minMax"/>
        </c:scaling>
        <c:delete val="1"/>
        <c:axPos val="b"/>
        <c:title>
          <c:tx>
            <c:rich>
              <a:bodyPr/>
              <a:lstStyle/>
              <a:p>
                <a:pPr>
                  <a:defRPr/>
                </a:pPr>
                <a:r>
                  <a:rPr lang="en-US" sz="2400" dirty="0" smtClean="0"/>
                  <a:t>50 Workloads (4-core)</a:t>
                </a:r>
                <a:endParaRPr lang="en-US" sz="2400" dirty="0"/>
              </a:p>
            </c:rich>
          </c:tx>
          <c:layout>
            <c:manualLayout>
              <c:xMode val="edge"/>
              <c:yMode val="edge"/>
              <c:x val="0.329993196851726"/>
              <c:y val="0.904047071042391"/>
            </c:manualLayout>
          </c:layout>
          <c:overlay val="0"/>
        </c:title>
        <c:numFmt formatCode="General" sourceLinked="1"/>
        <c:majorTickMark val="out"/>
        <c:minorTickMark val="none"/>
        <c:tickLblPos val="none"/>
        <c:crossAx val="-2104384552"/>
        <c:crosses val="autoZero"/>
        <c:auto val="1"/>
        <c:lblAlgn val="ctr"/>
        <c:lblOffset val="100"/>
        <c:noMultiLvlLbl val="0"/>
      </c:catAx>
      <c:valAx>
        <c:axId val="-2104384552"/>
        <c:scaling>
          <c:orientation val="minMax"/>
          <c:min val="0.9"/>
        </c:scaling>
        <c:delete val="0"/>
        <c:axPos val="l"/>
        <c:majorGridlines/>
        <c:title>
          <c:tx>
            <c:rich>
              <a:bodyPr rot="-5400000" vert="horz"/>
              <a:lstStyle/>
              <a:p>
                <a:pPr>
                  <a:defRPr sz="2000"/>
                </a:pPr>
                <a:r>
                  <a:rPr lang="en-US" sz="2000" dirty="0" smtClean="0"/>
                  <a:t>Normalized Weighted Speedup</a:t>
                </a:r>
                <a:endParaRPr lang="en-US" sz="2000" dirty="0"/>
              </a:p>
            </c:rich>
          </c:tx>
          <c:layout>
            <c:manualLayout>
              <c:xMode val="edge"/>
              <c:yMode val="edge"/>
              <c:x val="0.0137643700744525"/>
              <c:y val="0.071444870763948"/>
            </c:manualLayout>
          </c:layout>
          <c:overlay val="0"/>
        </c:title>
        <c:numFmt formatCode="General" sourceLinked="1"/>
        <c:majorTickMark val="out"/>
        <c:minorTickMark val="none"/>
        <c:tickLblPos val="nextTo"/>
        <c:txPr>
          <a:bodyPr/>
          <a:lstStyle/>
          <a:p>
            <a:pPr>
              <a:defRPr sz="1800"/>
            </a:pPr>
            <a:endParaRPr lang="en-US"/>
          </a:p>
        </c:txPr>
        <c:crossAx val="-2104390136"/>
        <c:crosses val="autoZero"/>
        <c:crossBetween val="between"/>
      </c:valAx>
    </c:plotArea>
    <c:legend>
      <c:legendPos val="r"/>
      <c:layout>
        <c:manualLayout>
          <c:xMode val="edge"/>
          <c:yMode val="edge"/>
          <c:x val="0.165908673752929"/>
          <c:y val="0.0690605861767279"/>
          <c:w val="0.58218708797868"/>
          <c:h val="0.136614594478921"/>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63284992962021"/>
          <c:y val="0.205687284312453"/>
          <c:w val="0.422272181288777"/>
          <c:h val="0.735757368807077"/>
        </c:manualLayout>
      </c:layout>
      <c:barChart>
        <c:barDir val="col"/>
        <c:grouping val="clustered"/>
        <c:varyColors val="0"/>
        <c:ser>
          <c:idx val="0"/>
          <c:order val="0"/>
          <c:tx>
            <c:strRef>
              <c:f>Sheet1!$D$134</c:f>
              <c:strCache>
                <c:ptCount val="1"/>
                <c:pt idx="0">
                  <c:v>Baseline</c:v>
                </c:pt>
              </c:strCache>
            </c:strRef>
          </c:tx>
          <c:spPr>
            <a:solidFill>
              <a:schemeClr val="tx1"/>
            </a:solidFill>
          </c:spPr>
          <c:invertIfNegative val="0"/>
          <c:cat>
            <c:strRef>
              <c:f>Sheet1!$C$135</c:f>
              <c:strCache>
                <c:ptCount val="1"/>
                <c:pt idx="0">
                  <c:v>gmean</c:v>
                </c:pt>
              </c:strCache>
            </c:strRef>
          </c:cat>
          <c:val>
            <c:numRef>
              <c:f>Sheet1!$D$135</c:f>
              <c:numCache>
                <c:formatCode>General</c:formatCode>
                <c:ptCount val="1"/>
                <c:pt idx="0">
                  <c:v>0.568959471396045</c:v>
                </c:pt>
              </c:numCache>
            </c:numRef>
          </c:val>
        </c:ser>
        <c:ser>
          <c:idx val="1"/>
          <c:order val="1"/>
          <c:tx>
            <c:strRef>
              <c:f>Sheet1!$G$134</c:f>
              <c:strCache>
                <c:ptCount val="1"/>
                <c:pt idx="0">
                  <c:v>MASA</c:v>
                </c:pt>
              </c:strCache>
            </c:strRef>
          </c:tx>
          <c:spPr>
            <a:solidFill>
              <a:srgbClr val="0070C0"/>
            </a:solidFill>
          </c:spPr>
          <c:invertIfNegative val="0"/>
          <c:cat>
            <c:strRef>
              <c:f>Sheet1!$C$135</c:f>
              <c:strCache>
                <c:ptCount val="1"/>
                <c:pt idx="0">
                  <c:v>gmean</c:v>
                </c:pt>
              </c:strCache>
            </c:strRef>
          </c:cat>
          <c:val>
            <c:numRef>
              <c:f>Sheet1!$G$135</c:f>
              <c:numCache>
                <c:formatCode>General</c:formatCode>
                <c:ptCount val="1"/>
                <c:pt idx="0">
                  <c:v>0.698010062977278</c:v>
                </c:pt>
              </c:numCache>
            </c:numRef>
          </c:val>
        </c:ser>
        <c:dLbls>
          <c:showLegendKey val="0"/>
          <c:showVal val="0"/>
          <c:showCatName val="0"/>
          <c:showSerName val="0"/>
          <c:showPercent val="0"/>
          <c:showBubbleSize val="0"/>
        </c:dLbls>
        <c:gapWidth val="100"/>
        <c:axId val="-2059987912"/>
        <c:axId val="-2059984936"/>
      </c:barChart>
      <c:catAx>
        <c:axId val="-2059987912"/>
        <c:scaling>
          <c:orientation val="minMax"/>
        </c:scaling>
        <c:delete val="1"/>
        <c:axPos val="b"/>
        <c:numFmt formatCode="General" sourceLinked="1"/>
        <c:majorTickMark val="none"/>
        <c:minorTickMark val="none"/>
        <c:tickLblPos val="nextTo"/>
        <c:crossAx val="-2059984936"/>
        <c:crosses val="autoZero"/>
        <c:auto val="1"/>
        <c:lblAlgn val="ctr"/>
        <c:lblOffset val="0"/>
        <c:noMultiLvlLbl val="0"/>
      </c:catAx>
      <c:valAx>
        <c:axId val="-2059984936"/>
        <c:scaling>
          <c:orientation val="minMax"/>
          <c:max val="1.0"/>
          <c:min val="0.0"/>
        </c:scaling>
        <c:delete val="0"/>
        <c:axPos val="l"/>
        <c:majorGridlines/>
        <c:title>
          <c:tx>
            <c:rich>
              <a:bodyPr rot="-5400000" vert="horz"/>
              <a:lstStyle/>
              <a:p>
                <a:pPr>
                  <a:defRPr sz="1200"/>
                </a:pPr>
                <a:r>
                  <a:rPr lang="en-US" sz="1200" smtClean="0"/>
                  <a:t>Row-Buffer </a:t>
                </a:r>
                <a:r>
                  <a:rPr lang="en-US" sz="1200" baseline="0" smtClean="0"/>
                  <a:t>Hit-Rate</a:t>
                </a:r>
                <a:endParaRPr lang="en-US" sz="1200"/>
              </a:p>
            </c:rich>
          </c:tx>
          <c:layout/>
          <c:overlay val="0"/>
        </c:title>
        <c:numFmt formatCode="0%" sourceLinked="0"/>
        <c:majorTickMark val="out"/>
        <c:minorTickMark val="none"/>
        <c:tickLblPos val="nextTo"/>
        <c:txPr>
          <a:bodyPr/>
          <a:lstStyle/>
          <a:p>
            <a:pPr>
              <a:defRPr sz="1000"/>
            </a:pPr>
            <a:endParaRPr lang="en-US"/>
          </a:p>
        </c:txPr>
        <c:crossAx val="-2059987912"/>
        <c:crosses val="autoZero"/>
        <c:crossBetween val="between"/>
        <c:majorUnit val="0.2"/>
        <c:minorUnit val="0.05"/>
      </c:valAx>
    </c:plotArea>
    <c:legend>
      <c:legendPos val="t"/>
      <c:layout/>
      <c:overlay val="0"/>
      <c:txPr>
        <a:bodyPr/>
        <a:lstStyle/>
        <a:p>
          <a:pPr>
            <a:defRPr sz="1200" b="1"/>
          </a:pPr>
          <a:endParaRPr lang="en-US"/>
        </a:p>
      </c:txPr>
    </c:legend>
    <c:plotVisOnly val="1"/>
    <c:dispBlanksAs val="gap"/>
    <c:showDLblsOverMax val="0"/>
  </c:chart>
  <c:spPr>
    <a:ln w="0">
      <a:noFill/>
    </a:ln>
  </c:sp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1240457747399"/>
          <c:y val="0.119235953556653"/>
          <c:w val="0.848469684864736"/>
          <c:h val="0.511549891009387"/>
        </c:manualLayout>
      </c:layout>
      <c:barChart>
        <c:barDir val="col"/>
        <c:grouping val="clustered"/>
        <c:varyColors val="0"/>
        <c:ser>
          <c:idx val="3"/>
          <c:order val="0"/>
          <c:tx>
            <c:strRef>
              <c:f>'Comp Ratios'!$B$1</c:f>
              <c:strCache>
                <c:ptCount val="1"/>
                <c:pt idx="0">
                  <c:v>ZCA</c:v>
                </c:pt>
              </c:strCache>
            </c:strRef>
          </c:tx>
          <c:spPr>
            <a:solidFill>
              <a:srgbClr val="8064A2">
                <a:lumMod val="75000"/>
              </a:srgbClr>
            </a:solidFill>
          </c:spPr>
          <c:invertIfNegative val="0"/>
          <c:cat>
            <c:strRef>
              <c:f>'Comp Ratios'!$A$2:$A$27</c:f>
              <c:strCache>
                <c:ptCount val="26"/>
                <c:pt idx="0">
                  <c:v>  lbm </c:v>
                </c:pt>
                <c:pt idx="1">
                  <c:v>  wrf </c:v>
                </c:pt>
                <c:pt idx="2">
                  <c:v>  hmmer </c:v>
                </c:pt>
                <c:pt idx="3">
                  <c:v>  sphinx3 </c:v>
                </c:pt>
                <c:pt idx="4">
                  <c:v>  tpch17 </c:v>
                </c:pt>
                <c:pt idx="5">
                  <c:v>  libquantum </c:v>
                </c:pt>
                <c:pt idx="6">
                  <c:v>  leslie3d </c:v>
                </c:pt>
                <c:pt idx="7">
                  <c:v>  gromacs </c:v>
                </c:pt>
                <c:pt idx="8">
                  <c:v>  sjeng </c:v>
                </c:pt>
                <c:pt idx="9">
                  <c:v>  mcf </c:v>
                </c:pt>
                <c:pt idx="10">
                  <c:v>  h264ref </c:v>
                </c:pt>
                <c:pt idx="11">
                  <c:v>  tpch2 </c:v>
                </c:pt>
                <c:pt idx="12">
                  <c:v>  omnetpp </c:v>
                </c:pt>
                <c:pt idx="13">
                  <c:v>  apache </c:v>
                </c:pt>
                <c:pt idx="14">
                  <c:v>  bzip2 </c:v>
                </c:pt>
                <c:pt idx="15">
                  <c:v>  xalancbmk </c:v>
                </c:pt>
                <c:pt idx="16">
                  <c:v>  astar </c:v>
                </c:pt>
                <c:pt idx="17">
                  <c:v>  tpch6 </c:v>
                </c:pt>
                <c:pt idx="18">
                  <c:v>  cactusADM </c:v>
                </c:pt>
                <c:pt idx="19">
                  <c:v>  gcc </c:v>
                </c:pt>
                <c:pt idx="20">
                  <c:v>  soplex </c:v>
                </c:pt>
                <c:pt idx="21">
                  <c:v>  gobmk </c:v>
                </c:pt>
                <c:pt idx="22">
                  <c:v>  zeusmp </c:v>
                </c:pt>
                <c:pt idx="23">
                  <c:v>  GemsFDTD </c:v>
                </c:pt>
                <c:pt idx="25">
                  <c:v>GeoMean</c:v>
                </c:pt>
              </c:strCache>
            </c:strRef>
          </c:cat>
          <c:val>
            <c:numRef>
              <c:f>'Comp Ratios'!$B$2:$B$27</c:f>
              <c:numCache>
                <c:formatCode>General</c:formatCode>
                <c:ptCount val="26"/>
                <c:pt idx="0">
                  <c:v>1.0</c:v>
                </c:pt>
                <c:pt idx="1">
                  <c:v>1.012463</c:v>
                </c:pt>
                <c:pt idx="2">
                  <c:v>1.000155</c:v>
                </c:pt>
                <c:pt idx="3">
                  <c:v>1.005528999999999</c:v>
                </c:pt>
                <c:pt idx="4">
                  <c:v>1.028834999999999</c:v>
                </c:pt>
                <c:pt idx="5">
                  <c:v>1.0</c:v>
                </c:pt>
                <c:pt idx="6">
                  <c:v>1.156147000000001</c:v>
                </c:pt>
                <c:pt idx="7">
                  <c:v>1.091415</c:v>
                </c:pt>
                <c:pt idx="8">
                  <c:v>1.024101</c:v>
                </c:pt>
                <c:pt idx="9">
                  <c:v>1.0</c:v>
                </c:pt>
                <c:pt idx="10">
                  <c:v>1.000512</c:v>
                </c:pt>
                <c:pt idx="11">
                  <c:v>1.189838</c:v>
                </c:pt>
                <c:pt idx="12">
                  <c:v>1.0</c:v>
                </c:pt>
                <c:pt idx="13">
                  <c:v>1.108292</c:v>
                </c:pt>
                <c:pt idx="14">
                  <c:v>1.054934</c:v>
                </c:pt>
                <c:pt idx="15">
                  <c:v>1.000001</c:v>
                </c:pt>
                <c:pt idx="16">
                  <c:v>1.001293999999999</c:v>
                </c:pt>
                <c:pt idx="17">
                  <c:v>1.279381</c:v>
                </c:pt>
                <c:pt idx="18">
                  <c:v>1.973845</c:v>
                </c:pt>
                <c:pt idx="19">
                  <c:v>1.523503</c:v>
                </c:pt>
                <c:pt idx="20">
                  <c:v>1.540577</c:v>
                </c:pt>
                <c:pt idx="21">
                  <c:v>1.800985</c:v>
                </c:pt>
                <c:pt idx="22">
                  <c:v>1.995056000000001</c:v>
                </c:pt>
                <c:pt idx="23">
                  <c:v>1.996588000000001</c:v>
                </c:pt>
                <c:pt idx="25">
                  <c:v>1.200452271915388</c:v>
                </c:pt>
              </c:numCache>
            </c:numRef>
          </c:val>
        </c:ser>
        <c:ser>
          <c:idx val="4"/>
          <c:order val="1"/>
          <c:tx>
            <c:strRef>
              <c:f>'Comp Ratios'!$C$1</c:f>
              <c:strCache>
                <c:ptCount val="1"/>
                <c:pt idx="0">
                  <c:v>FVC </c:v>
                </c:pt>
              </c:strCache>
            </c:strRef>
          </c:tx>
          <c:spPr>
            <a:solidFill>
              <a:srgbClr val="C00000"/>
            </a:solidFill>
          </c:spPr>
          <c:invertIfNegative val="0"/>
          <c:cat>
            <c:strRef>
              <c:f>'Comp Ratios'!$A$2:$A$27</c:f>
              <c:strCache>
                <c:ptCount val="26"/>
                <c:pt idx="0">
                  <c:v>  lbm </c:v>
                </c:pt>
                <c:pt idx="1">
                  <c:v>  wrf </c:v>
                </c:pt>
                <c:pt idx="2">
                  <c:v>  hmmer </c:v>
                </c:pt>
                <c:pt idx="3">
                  <c:v>  sphinx3 </c:v>
                </c:pt>
                <c:pt idx="4">
                  <c:v>  tpch17 </c:v>
                </c:pt>
                <c:pt idx="5">
                  <c:v>  libquantum </c:v>
                </c:pt>
                <c:pt idx="6">
                  <c:v>  leslie3d </c:v>
                </c:pt>
                <c:pt idx="7">
                  <c:v>  gromacs </c:v>
                </c:pt>
                <c:pt idx="8">
                  <c:v>  sjeng </c:v>
                </c:pt>
                <c:pt idx="9">
                  <c:v>  mcf </c:v>
                </c:pt>
                <c:pt idx="10">
                  <c:v>  h264ref </c:v>
                </c:pt>
                <c:pt idx="11">
                  <c:v>  tpch2 </c:v>
                </c:pt>
                <c:pt idx="12">
                  <c:v>  omnetpp </c:v>
                </c:pt>
                <c:pt idx="13">
                  <c:v>  apache </c:v>
                </c:pt>
                <c:pt idx="14">
                  <c:v>  bzip2 </c:v>
                </c:pt>
                <c:pt idx="15">
                  <c:v>  xalancbmk </c:v>
                </c:pt>
                <c:pt idx="16">
                  <c:v>  astar </c:v>
                </c:pt>
                <c:pt idx="17">
                  <c:v>  tpch6 </c:v>
                </c:pt>
                <c:pt idx="18">
                  <c:v>  cactusADM </c:v>
                </c:pt>
                <c:pt idx="19">
                  <c:v>  gcc </c:v>
                </c:pt>
                <c:pt idx="20">
                  <c:v>  soplex </c:v>
                </c:pt>
                <c:pt idx="21">
                  <c:v>  gobmk </c:v>
                </c:pt>
                <c:pt idx="22">
                  <c:v>  zeusmp </c:v>
                </c:pt>
                <c:pt idx="23">
                  <c:v>  GemsFDTD </c:v>
                </c:pt>
                <c:pt idx="25">
                  <c:v>GeoMean</c:v>
                </c:pt>
              </c:strCache>
            </c:strRef>
          </c:cat>
          <c:val>
            <c:numRef>
              <c:f>'Comp Ratios'!$C$2:$C$27</c:f>
              <c:numCache>
                <c:formatCode>General</c:formatCode>
                <c:ptCount val="26"/>
                <c:pt idx="0">
                  <c:v>1.029721999999999</c:v>
                </c:pt>
                <c:pt idx="1">
                  <c:v>1.012499</c:v>
                </c:pt>
                <c:pt idx="2">
                  <c:v>1.001169</c:v>
                </c:pt>
                <c:pt idx="3">
                  <c:v>1.016967</c:v>
                </c:pt>
                <c:pt idx="4">
                  <c:v>1.145691</c:v>
                </c:pt>
                <c:pt idx="5">
                  <c:v>1.498807</c:v>
                </c:pt>
                <c:pt idx="6">
                  <c:v>1.185713</c:v>
                </c:pt>
                <c:pt idx="7">
                  <c:v>1.143761</c:v>
                </c:pt>
                <c:pt idx="8">
                  <c:v>1.415683</c:v>
                </c:pt>
                <c:pt idx="9">
                  <c:v>1.357291</c:v>
                </c:pt>
                <c:pt idx="10">
                  <c:v>1.014288</c:v>
                </c:pt>
                <c:pt idx="11">
                  <c:v>1.459583</c:v>
                </c:pt>
                <c:pt idx="12">
                  <c:v>1.357377</c:v>
                </c:pt>
                <c:pt idx="13">
                  <c:v>1.374499</c:v>
                </c:pt>
                <c:pt idx="14">
                  <c:v>1.196764</c:v>
                </c:pt>
                <c:pt idx="15">
                  <c:v>1.387355</c:v>
                </c:pt>
                <c:pt idx="16">
                  <c:v>1.938065</c:v>
                </c:pt>
                <c:pt idx="17">
                  <c:v>1.789408</c:v>
                </c:pt>
                <c:pt idx="18">
                  <c:v>1.973842</c:v>
                </c:pt>
                <c:pt idx="19">
                  <c:v>1.985919</c:v>
                </c:pt>
                <c:pt idx="20">
                  <c:v>1.959838</c:v>
                </c:pt>
                <c:pt idx="21">
                  <c:v>1.994712000000001</c:v>
                </c:pt>
                <c:pt idx="22">
                  <c:v>1.995047000000001</c:v>
                </c:pt>
                <c:pt idx="23">
                  <c:v>1.996588000000001</c:v>
                </c:pt>
                <c:pt idx="25">
                  <c:v>1.421213069853806</c:v>
                </c:pt>
              </c:numCache>
            </c:numRef>
          </c:val>
        </c:ser>
        <c:ser>
          <c:idx val="0"/>
          <c:order val="2"/>
          <c:tx>
            <c:strRef>
              <c:f>'Comp Ratios'!$D$1</c:f>
              <c:strCache>
                <c:ptCount val="1"/>
                <c:pt idx="0">
                  <c:v>FPC</c:v>
                </c:pt>
              </c:strCache>
            </c:strRef>
          </c:tx>
          <c:invertIfNegative val="0"/>
          <c:cat>
            <c:strRef>
              <c:f>'Comp Ratios'!$A$2:$A$27</c:f>
              <c:strCache>
                <c:ptCount val="26"/>
                <c:pt idx="0">
                  <c:v>  lbm </c:v>
                </c:pt>
                <c:pt idx="1">
                  <c:v>  wrf </c:v>
                </c:pt>
                <c:pt idx="2">
                  <c:v>  hmmer </c:v>
                </c:pt>
                <c:pt idx="3">
                  <c:v>  sphinx3 </c:v>
                </c:pt>
                <c:pt idx="4">
                  <c:v>  tpch17 </c:v>
                </c:pt>
                <c:pt idx="5">
                  <c:v>  libquantum </c:v>
                </c:pt>
                <c:pt idx="6">
                  <c:v>  leslie3d </c:v>
                </c:pt>
                <c:pt idx="7">
                  <c:v>  gromacs </c:v>
                </c:pt>
                <c:pt idx="8">
                  <c:v>  sjeng </c:v>
                </c:pt>
                <c:pt idx="9">
                  <c:v>  mcf </c:v>
                </c:pt>
                <c:pt idx="10">
                  <c:v>  h264ref </c:v>
                </c:pt>
                <c:pt idx="11">
                  <c:v>  tpch2 </c:v>
                </c:pt>
                <c:pt idx="12">
                  <c:v>  omnetpp </c:v>
                </c:pt>
                <c:pt idx="13">
                  <c:v>  apache </c:v>
                </c:pt>
                <c:pt idx="14">
                  <c:v>  bzip2 </c:v>
                </c:pt>
                <c:pt idx="15">
                  <c:v>  xalancbmk </c:v>
                </c:pt>
                <c:pt idx="16">
                  <c:v>  astar </c:v>
                </c:pt>
                <c:pt idx="17">
                  <c:v>  tpch6 </c:v>
                </c:pt>
                <c:pt idx="18">
                  <c:v>  cactusADM </c:v>
                </c:pt>
                <c:pt idx="19">
                  <c:v>  gcc </c:v>
                </c:pt>
                <c:pt idx="20">
                  <c:v>  soplex </c:v>
                </c:pt>
                <c:pt idx="21">
                  <c:v>  gobmk </c:v>
                </c:pt>
                <c:pt idx="22">
                  <c:v>  zeusmp </c:v>
                </c:pt>
                <c:pt idx="23">
                  <c:v>  GemsFDTD </c:v>
                </c:pt>
                <c:pt idx="25">
                  <c:v>GeoMean</c:v>
                </c:pt>
              </c:strCache>
            </c:strRef>
          </c:cat>
          <c:val>
            <c:numRef>
              <c:f>'Comp Ratios'!$D$2:$D$27</c:f>
              <c:numCache>
                <c:formatCode>General</c:formatCode>
                <c:ptCount val="26"/>
                <c:pt idx="0">
                  <c:v>1.004007</c:v>
                </c:pt>
                <c:pt idx="1">
                  <c:v>1.012499</c:v>
                </c:pt>
                <c:pt idx="2">
                  <c:v>1.022467</c:v>
                </c:pt>
                <c:pt idx="3">
                  <c:v>1.056789</c:v>
                </c:pt>
                <c:pt idx="4">
                  <c:v>1.230748</c:v>
                </c:pt>
                <c:pt idx="5">
                  <c:v>1.312106</c:v>
                </c:pt>
                <c:pt idx="6">
                  <c:v>1.177354</c:v>
                </c:pt>
                <c:pt idx="7">
                  <c:v>1.406363</c:v>
                </c:pt>
                <c:pt idx="8">
                  <c:v>1.47052</c:v>
                </c:pt>
                <c:pt idx="9">
                  <c:v>1.523520999999999</c:v>
                </c:pt>
                <c:pt idx="10">
                  <c:v>1.544151</c:v>
                </c:pt>
                <c:pt idx="11">
                  <c:v>1.599444</c:v>
                </c:pt>
                <c:pt idx="12">
                  <c:v>1.57629</c:v>
                </c:pt>
                <c:pt idx="13">
                  <c:v>1.726896</c:v>
                </c:pt>
                <c:pt idx="14">
                  <c:v>1.265101</c:v>
                </c:pt>
                <c:pt idx="15">
                  <c:v>1.674894</c:v>
                </c:pt>
                <c:pt idx="16">
                  <c:v>1.907212</c:v>
                </c:pt>
                <c:pt idx="17">
                  <c:v>1.91674</c:v>
                </c:pt>
                <c:pt idx="18">
                  <c:v>1.973835</c:v>
                </c:pt>
                <c:pt idx="19">
                  <c:v>1.992032000000001</c:v>
                </c:pt>
                <c:pt idx="20">
                  <c:v>1.992249000000001</c:v>
                </c:pt>
                <c:pt idx="21">
                  <c:v>1.994695</c:v>
                </c:pt>
                <c:pt idx="22">
                  <c:v>1.995045000000001</c:v>
                </c:pt>
                <c:pt idx="23">
                  <c:v>1.996588000000001</c:v>
                </c:pt>
                <c:pt idx="25">
                  <c:v>1.514859294578561</c:v>
                </c:pt>
              </c:numCache>
            </c:numRef>
          </c:val>
        </c:ser>
        <c:ser>
          <c:idx val="2"/>
          <c:order val="3"/>
          <c:tx>
            <c:strRef>
              <c:f>'Comp Ratios'!$F$1</c:f>
              <c:strCache>
                <c:ptCount val="1"/>
                <c:pt idx="0">
                  <c:v>BΔI</c:v>
                </c:pt>
              </c:strCache>
            </c:strRef>
          </c:tx>
          <c:invertIfNegative val="0"/>
          <c:cat>
            <c:strRef>
              <c:f>'Comp Ratios'!$A$2:$A$27</c:f>
              <c:strCache>
                <c:ptCount val="26"/>
                <c:pt idx="0">
                  <c:v>  lbm </c:v>
                </c:pt>
                <c:pt idx="1">
                  <c:v>  wrf </c:v>
                </c:pt>
                <c:pt idx="2">
                  <c:v>  hmmer </c:v>
                </c:pt>
                <c:pt idx="3">
                  <c:v>  sphinx3 </c:v>
                </c:pt>
                <c:pt idx="4">
                  <c:v>  tpch17 </c:v>
                </c:pt>
                <c:pt idx="5">
                  <c:v>  libquantum </c:v>
                </c:pt>
                <c:pt idx="6">
                  <c:v>  leslie3d </c:v>
                </c:pt>
                <c:pt idx="7">
                  <c:v>  gromacs </c:v>
                </c:pt>
                <c:pt idx="8">
                  <c:v>  sjeng </c:v>
                </c:pt>
                <c:pt idx="9">
                  <c:v>  mcf </c:v>
                </c:pt>
                <c:pt idx="10">
                  <c:v>  h264ref </c:v>
                </c:pt>
                <c:pt idx="11">
                  <c:v>  tpch2 </c:v>
                </c:pt>
                <c:pt idx="12">
                  <c:v>  omnetpp </c:v>
                </c:pt>
                <c:pt idx="13">
                  <c:v>  apache </c:v>
                </c:pt>
                <c:pt idx="14">
                  <c:v>  bzip2 </c:v>
                </c:pt>
                <c:pt idx="15">
                  <c:v>  xalancbmk </c:v>
                </c:pt>
                <c:pt idx="16">
                  <c:v>  astar </c:v>
                </c:pt>
                <c:pt idx="17">
                  <c:v>  tpch6 </c:v>
                </c:pt>
                <c:pt idx="18">
                  <c:v>  cactusADM </c:v>
                </c:pt>
                <c:pt idx="19">
                  <c:v>  gcc </c:v>
                </c:pt>
                <c:pt idx="20">
                  <c:v>  soplex </c:v>
                </c:pt>
                <c:pt idx="21">
                  <c:v>  gobmk </c:v>
                </c:pt>
                <c:pt idx="22">
                  <c:v>  zeusmp </c:v>
                </c:pt>
                <c:pt idx="23">
                  <c:v>  GemsFDTD </c:v>
                </c:pt>
                <c:pt idx="25">
                  <c:v>GeoMean</c:v>
                </c:pt>
              </c:strCache>
            </c:strRef>
          </c:cat>
          <c:val>
            <c:numRef>
              <c:f>'Comp Ratios'!$F$2:$F$27</c:f>
              <c:numCache>
                <c:formatCode>General</c:formatCode>
                <c:ptCount val="26"/>
                <c:pt idx="0">
                  <c:v>1.003927999999999</c:v>
                </c:pt>
                <c:pt idx="1">
                  <c:v>1.012499</c:v>
                </c:pt>
                <c:pt idx="2">
                  <c:v>1.025749999999999</c:v>
                </c:pt>
                <c:pt idx="3">
                  <c:v>1.102116</c:v>
                </c:pt>
                <c:pt idx="4">
                  <c:v>1.183173</c:v>
                </c:pt>
                <c:pt idx="5">
                  <c:v>1.350088000000001</c:v>
                </c:pt>
                <c:pt idx="6">
                  <c:v>1.405209999999999</c:v>
                </c:pt>
                <c:pt idx="7">
                  <c:v>1.427872999999999</c:v>
                </c:pt>
                <c:pt idx="8">
                  <c:v>1.497534999999999</c:v>
                </c:pt>
                <c:pt idx="9">
                  <c:v>1.523574999999999</c:v>
                </c:pt>
                <c:pt idx="10">
                  <c:v>1.535017</c:v>
                </c:pt>
                <c:pt idx="11">
                  <c:v>1.541598999999999</c:v>
                </c:pt>
                <c:pt idx="12">
                  <c:v>1.579368</c:v>
                </c:pt>
                <c:pt idx="13">
                  <c:v>1.599301</c:v>
                </c:pt>
                <c:pt idx="14">
                  <c:v>1.601744</c:v>
                </c:pt>
                <c:pt idx="15">
                  <c:v>1.611199</c:v>
                </c:pt>
                <c:pt idx="16">
                  <c:v>1.740526999999999</c:v>
                </c:pt>
                <c:pt idx="17">
                  <c:v>1.925715</c:v>
                </c:pt>
                <c:pt idx="18">
                  <c:v>1.973845</c:v>
                </c:pt>
                <c:pt idx="19">
                  <c:v>1.992031</c:v>
                </c:pt>
                <c:pt idx="20">
                  <c:v>1.992245000000001</c:v>
                </c:pt>
                <c:pt idx="21">
                  <c:v>1.994692</c:v>
                </c:pt>
                <c:pt idx="22">
                  <c:v>1.995047000000001</c:v>
                </c:pt>
                <c:pt idx="23">
                  <c:v>1.996588000000001</c:v>
                </c:pt>
                <c:pt idx="25">
                  <c:v>1.529917236491438</c:v>
                </c:pt>
              </c:numCache>
            </c:numRef>
          </c:val>
        </c:ser>
        <c:dLbls>
          <c:showLegendKey val="0"/>
          <c:showVal val="0"/>
          <c:showCatName val="0"/>
          <c:showSerName val="0"/>
          <c:showPercent val="0"/>
          <c:showBubbleSize val="0"/>
        </c:dLbls>
        <c:gapWidth val="150"/>
        <c:axId val="-2061005400"/>
        <c:axId val="-2061002280"/>
      </c:barChart>
      <c:catAx>
        <c:axId val="-2061005400"/>
        <c:scaling>
          <c:orientation val="minMax"/>
        </c:scaling>
        <c:delete val="0"/>
        <c:axPos val="b"/>
        <c:majorTickMark val="out"/>
        <c:minorTickMark val="none"/>
        <c:tickLblPos val="nextTo"/>
        <c:txPr>
          <a:bodyPr/>
          <a:lstStyle/>
          <a:p>
            <a:pPr>
              <a:defRPr sz="1800"/>
            </a:pPr>
            <a:endParaRPr lang="en-US"/>
          </a:p>
        </c:txPr>
        <c:crossAx val="-2061002280"/>
        <c:crosses val="autoZero"/>
        <c:auto val="1"/>
        <c:lblAlgn val="ctr"/>
        <c:lblOffset val="100"/>
        <c:noMultiLvlLbl val="0"/>
      </c:catAx>
      <c:valAx>
        <c:axId val="-2061002280"/>
        <c:scaling>
          <c:orientation val="minMax"/>
          <c:max val="2.2"/>
          <c:min val="1.0"/>
        </c:scaling>
        <c:delete val="0"/>
        <c:axPos val="l"/>
        <c:majorGridlines/>
        <c:title>
          <c:tx>
            <c:rich>
              <a:bodyPr rot="-5400000" vert="horz"/>
              <a:lstStyle/>
              <a:p>
                <a:pPr>
                  <a:defRPr sz="2800"/>
                </a:pPr>
                <a:r>
                  <a:rPr lang="en-US" sz="2800"/>
                  <a:t>Compression Ratio</a:t>
                </a:r>
              </a:p>
            </c:rich>
          </c:tx>
          <c:layout>
            <c:manualLayout>
              <c:xMode val="edge"/>
              <c:yMode val="edge"/>
              <c:x val="0.0130434797493415"/>
              <c:y val="0.0754682147782375"/>
            </c:manualLayout>
          </c:layout>
          <c:overlay val="0"/>
        </c:title>
        <c:numFmt formatCode="General" sourceLinked="1"/>
        <c:majorTickMark val="out"/>
        <c:minorTickMark val="none"/>
        <c:tickLblPos val="nextTo"/>
        <c:txPr>
          <a:bodyPr/>
          <a:lstStyle/>
          <a:p>
            <a:pPr>
              <a:defRPr sz="2000"/>
            </a:pPr>
            <a:endParaRPr lang="en-US"/>
          </a:p>
        </c:txPr>
        <c:crossAx val="-2061005400"/>
        <c:crosses val="autoZero"/>
        <c:crossBetween val="between"/>
      </c:valAx>
    </c:plotArea>
    <c:legend>
      <c:legendPos val="t"/>
      <c:layout>
        <c:manualLayout>
          <c:xMode val="edge"/>
          <c:yMode val="edge"/>
          <c:x val="0.22518763268146"/>
          <c:y val="0.120612794163441"/>
          <c:w val="0.565273030386059"/>
          <c:h val="0.0893638791617043"/>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'L2 Real Final (2)'!$A$2</c:f>
              <c:strCache>
                <c:ptCount val="1"/>
                <c:pt idx="0">
                  <c:v>Baseline (no compr.)</c:v>
                </c:pt>
              </c:strCache>
            </c:strRef>
          </c:tx>
          <c:spPr>
            <a:solidFill>
              <a:srgbClr val="FF0000"/>
            </a:solidFill>
            <a:ln>
              <a:solidFill>
                <a:schemeClr val="tx1"/>
              </a:solidFill>
            </a:ln>
          </c:spPr>
          <c:invertIfNegative val="0"/>
          <c:cat>
            <c:strRef>
              <c:f>'L2 Real Final (2)'!$B$1:$G$1</c:f>
              <c:strCache>
                <c:ptCount val="6"/>
                <c:pt idx="0">
                  <c:v>512kB</c:v>
                </c:pt>
                <c:pt idx="1">
                  <c:v>1MB</c:v>
                </c:pt>
                <c:pt idx="2">
                  <c:v>2MB</c:v>
                </c:pt>
                <c:pt idx="3">
                  <c:v>4MB</c:v>
                </c:pt>
                <c:pt idx="4">
                  <c:v>8MB</c:v>
                </c:pt>
                <c:pt idx="5">
                  <c:v>16MB</c:v>
                </c:pt>
              </c:strCache>
            </c:strRef>
          </c:cat>
          <c:val>
            <c:numRef>
              <c:f>'L2 Real Final (2)'!$B$2:$G$2</c:f>
              <c:numCache>
                <c:formatCode>General</c:formatCode>
                <c:ptCount val="6"/>
                <c:pt idx="0">
                  <c:v>1.0</c:v>
                </c:pt>
                <c:pt idx="1">
                  <c:v>1.085874338347312</c:v>
                </c:pt>
                <c:pt idx="2">
                  <c:v>1.149808210533676</c:v>
                </c:pt>
                <c:pt idx="3">
                  <c:v>1.1818548936555</c:v>
                </c:pt>
                <c:pt idx="4">
                  <c:v>1.275264957970744</c:v>
                </c:pt>
                <c:pt idx="5">
                  <c:v>1.378809400689896</c:v>
                </c:pt>
              </c:numCache>
            </c:numRef>
          </c:val>
        </c:ser>
        <c:ser>
          <c:idx val="1"/>
          <c:order val="1"/>
          <c:tx>
            <c:strRef>
              <c:f>'L2 Real Final (2)'!$A$3</c:f>
              <c:strCache>
                <c:ptCount val="1"/>
                <c:pt idx="0">
                  <c:v>BΔI</c:v>
                </c:pt>
              </c:strCache>
            </c:strRef>
          </c:tx>
          <c:spPr>
            <a:solidFill>
              <a:srgbClr val="0070C0"/>
            </a:solidFill>
            <a:ln>
              <a:solidFill>
                <a:schemeClr val="tx1"/>
              </a:solidFill>
            </a:ln>
          </c:spPr>
          <c:invertIfNegative val="0"/>
          <c:cat>
            <c:strRef>
              <c:f>'L2 Real Final (2)'!$B$1:$G$1</c:f>
              <c:strCache>
                <c:ptCount val="6"/>
                <c:pt idx="0">
                  <c:v>512kB</c:v>
                </c:pt>
                <c:pt idx="1">
                  <c:v>1MB</c:v>
                </c:pt>
                <c:pt idx="2">
                  <c:v>2MB</c:v>
                </c:pt>
                <c:pt idx="3">
                  <c:v>4MB</c:v>
                </c:pt>
                <c:pt idx="4">
                  <c:v>8MB</c:v>
                </c:pt>
                <c:pt idx="5">
                  <c:v>16MB</c:v>
                </c:pt>
              </c:strCache>
            </c:strRef>
          </c:cat>
          <c:val>
            <c:numRef>
              <c:f>'L2 Real Final (2)'!$B$3:$G$3</c:f>
              <c:numCache>
                <c:formatCode>General</c:formatCode>
                <c:ptCount val="6"/>
                <c:pt idx="0">
                  <c:v>1.081725376616933</c:v>
                </c:pt>
                <c:pt idx="1">
                  <c:v>1.142479563303635</c:v>
                </c:pt>
                <c:pt idx="2">
                  <c:v>1.208497335224165</c:v>
                </c:pt>
                <c:pt idx="3">
                  <c:v>1.240080494793568</c:v>
                </c:pt>
                <c:pt idx="4">
                  <c:v>1.346025446046704</c:v>
                </c:pt>
                <c:pt idx="5">
                  <c:v>1.428473259411406</c:v>
                </c:pt>
              </c:numCache>
            </c:numRef>
          </c:val>
        </c:ser>
        <c:dLbls>
          <c:showLegendKey val="0"/>
          <c:showVal val="0"/>
          <c:showCatName val="0"/>
          <c:showSerName val="0"/>
          <c:showPercent val="0"/>
          <c:showBubbleSize val="0"/>
        </c:dLbls>
        <c:gapWidth val="150"/>
        <c:axId val="-2060939448"/>
        <c:axId val="-2060933672"/>
      </c:barChart>
      <c:catAx>
        <c:axId val="-2060939448"/>
        <c:scaling>
          <c:orientation val="minMax"/>
        </c:scaling>
        <c:delete val="0"/>
        <c:axPos val="b"/>
        <c:title>
          <c:tx>
            <c:rich>
              <a:bodyPr/>
              <a:lstStyle/>
              <a:p>
                <a:pPr>
                  <a:defRPr sz="3200"/>
                </a:pPr>
                <a:r>
                  <a:rPr lang="en-US" sz="3200"/>
                  <a:t>L2 cache</a:t>
                </a:r>
                <a:r>
                  <a:rPr lang="en-US" sz="3200" baseline="0"/>
                  <a:t> size</a:t>
                </a:r>
                <a:endParaRPr lang="en-US" sz="3200"/>
              </a:p>
            </c:rich>
          </c:tx>
          <c:layout>
            <c:manualLayout>
              <c:xMode val="edge"/>
              <c:yMode val="edge"/>
              <c:x val="0.374391290170475"/>
              <c:y val="0.820597274959193"/>
            </c:manualLayout>
          </c:layout>
          <c:overlay val="0"/>
        </c:title>
        <c:majorTickMark val="out"/>
        <c:minorTickMark val="none"/>
        <c:tickLblPos val="nextTo"/>
        <c:txPr>
          <a:bodyPr/>
          <a:lstStyle/>
          <a:p>
            <a:pPr>
              <a:defRPr sz="2000"/>
            </a:pPr>
            <a:endParaRPr lang="en-US"/>
          </a:p>
        </c:txPr>
        <c:crossAx val="-2060933672"/>
        <c:crosses val="autoZero"/>
        <c:auto val="1"/>
        <c:lblAlgn val="ctr"/>
        <c:lblOffset val="100"/>
        <c:noMultiLvlLbl val="0"/>
      </c:catAx>
      <c:valAx>
        <c:axId val="-2060933672"/>
        <c:scaling>
          <c:orientation val="minMax"/>
          <c:max val="1.5"/>
          <c:min val="0.9"/>
        </c:scaling>
        <c:delete val="0"/>
        <c:axPos val="l"/>
        <c:majorGridlines/>
        <c:title>
          <c:tx>
            <c:rich>
              <a:bodyPr rot="-5400000" vert="horz"/>
              <a:lstStyle/>
              <a:p>
                <a:pPr>
                  <a:defRPr sz="3200"/>
                </a:pPr>
                <a:r>
                  <a:rPr lang="en-US" sz="3200"/>
                  <a:t>Normalized IPC</a:t>
                </a:r>
              </a:p>
            </c:rich>
          </c:tx>
          <c:layout>
            <c:manualLayout>
              <c:xMode val="edge"/>
              <c:yMode val="edge"/>
              <c:x val="0.0254629676040697"/>
              <c:y val="0.118990569140181"/>
            </c:manualLayout>
          </c:layout>
          <c:overlay val="0"/>
        </c:title>
        <c:numFmt formatCode="General" sourceLinked="1"/>
        <c:majorTickMark val="out"/>
        <c:minorTickMark val="none"/>
        <c:tickLblPos val="nextTo"/>
        <c:txPr>
          <a:bodyPr/>
          <a:lstStyle/>
          <a:p>
            <a:pPr>
              <a:defRPr sz="2400"/>
            </a:pPr>
            <a:endParaRPr lang="en-US"/>
          </a:p>
        </c:txPr>
        <c:crossAx val="-2060939448"/>
        <c:crosses val="autoZero"/>
        <c:crossBetween val="between"/>
        <c:majorUnit val="0.1"/>
      </c:valAx>
    </c:plotArea>
    <c:legend>
      <c:legendPos val="t"/>
      <c:layout>
        <c:manualLayout>
          <c:xMode val="edge"/>
          <c:yMode val="edge"/>
          <c:x val="0.265862435915705"/>
          <c:y val="0.0221501213740682"/>
          <c:w val="0.64443218256988"/>
          <c:h val="0.159915574282614"/>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Sheet2!$A$2</c:f>
              <c:strCache>
                <c:ptCount val="1"/>
                <c:pt idx="0">
                  <c:v>Baseline (no compr.)</c:v>
                </c:pt>
              </c:strCache>
            </c:strRef>
          </c:tx>
          <c:spPr>
            <a:solidFill>
              <a:srgbClr val="FF0000"/>
            </a:solidFill>
            <a:ln>
              <a:solidFill>
                <a:schemeClr val="tx1"/>
              </a:solidFill>
            </a:ln>
          </c:spPr>
          <c:invertIfNegative val="0"/>
          <c:cat>
            <c:strRef>
              <c:f>Sheet2!$B$1:$G$1</c:f>
              <c:strCache>
                <c:ptCount val="6"/>
                <c:pt idx="0">
                  <c:v>512kB</c:v>
                </c:pt>
                <c:pt idx="1">
                  <c:v>1MB</c:v>
                </c:pt>
                <c:pt idx="2">
                  <c:v>2MB</c:v>
                </c:pt>
                <c:pt idx="3">
                  <c:v>4MB</c:v>
                </c:pt>
                <c:pt idx="4">
                  <c:v>8MB</c:v>
                </c:pt>
                <c:pt idx="5">
                  <c:v>16MB</c:v>
                </c:pt>
              </c:strCache>
            </c:strRef>
          </c:cat>
          <c:val>
            <c:numRef>
              <c:f>Sheet2!$B$2:$G$2</c:f>
              <c:numCache>
                <c:formatCode>General</c:formatCode>
                <c:ptCount val="6"/>
                <c:pt idx="0">
                  <c:v>1.0</c:v>
                </c:pt>
                <c:pt idx="1">
                  <c:v>0.818999090337773</c:v>
                </c:pt>
                <c:pt idx="2">
                  <c:v>0.591433567434302</c:v>
                </c:pt>
                <c:pt idx="3">
                  <c:v>0.465930093679641</c:v>
                </c:pt>
                <c:pt idx="4">
                  <c:v>0.375443838403818</c:v>
                </c:pt>
                <c:pt idx="5">
                  <c:v>0.275267324746606</c:v>
                </c:pt>
              </c:numCache>
            </c:numRef>
          </c:val>
        </c:ser>
        <c:ser>
          <c:idx val="1"/>
          <c:order val="1"/>
          <c:tx>
            <c:strRef>
              <c:f>Sheet2!$A$3</c:f>
              <c:strCache>
                <c:ptCount val="1"/>
                <c:pt idx="0">
                  <c:v>BΔI</c:v>
                </c:pt>
              </c:strCache>
            </c:strRef>
          </c:tx>
          <c:spPr>
            <a:solidFill>
              <a:srgbClr val="0070C0"/>
            </a:solidFill>
            <a:ln>
              <a:solidFill>
                <a:schemeClr val="tx1"/>
              </a:solidFill>
            </a:ln>
          </c:spPr>
          <c:invertIfNegative val="0"/>
          <c:cat>
            <c:strRef>
              <c:f>Sheet2!$B$1:$G$1</c:f>
              <c:strCache>
                <c:ptCount val="6"/>
                <c:pt idx="0">
                  <c:v>512kB</c:v>
                </c:pt>
                <c:pt idx="1">
                  <c:v>1MB</c:v>
                </c:pt>
                <c:pt idx="2">
                  <c:v>2MB</c:v>
                </c:pt>
                <c:pt idx="3">
                  <c:v>4MB</c:v>
                </c:pt>
                <c:pt idx="4">
                  <c:v>8MB</c:v>
                </c:pt>
                <c:pt idx="5">
                  <c:v>16MB</c:v>
                </c:pt>
              </c:strCache>
            </c:strRef>
          </c:cat>
          <c:val>
            <c:numRef>
              <c:f>Sheet2!$B$3:$G$3</c:f>
              <c:numCache>
                <c:formatCode>General</c:formatCode>
                <c:ptCount val="6"/>
                <c:pt idx="0">
                  <c:v>0.842923796426497</c:v>
                </c:pt>
                <c:pt idx="1">
                  <c:v>0.623684160803252</c:v>
                </c:pt>
                <c:pt idx="2">
                  <c:v>0.466002385181164</c:v>
                </c:pt>
                <c:pt idx="3">
                  <c:v>0.405520613668218</c:v>
                </c:pt>
                <c:pt idx="4">
                  <c:v>0.303644783507906</c:v>
                </c:pt>
                <c:pt idx="5">
                  <c:v>0.236658717112758</c:v>
                </c:pt>
              </c:numCache>
            </c:numRef>
          </c:val>
        </c:ser>
        <c:dLbls>
          <c:showLegendKey val="0"/>
          <c:showVal val="0"/>
          <c:showCatName val="0"/>
          <c:showSerName val="0"/>
          <c:showPercent val="0"/>
          <c:showBubbleSize val="0"/>
        </c:dLbls>
        <c:gapWidth val="150"/>
        <c:axId val="-2060880424"/>
        <c:axId val="-2060874632"/>
      </c:barChart>
      <c:catAx>
        <c:axId val="-2060880424"/>
        <c:scaling>
          <c:orientation val="minMax"/>
        </c:scaling>
        <c:delete val="0"/>
        <c:axPos val="b"/>
        <c:title>
          <c:tx>
            <c:rich>
              <a:bodyPr/>
              <a:lstStyle/>
              <a:p>
                <a:pPr>
                  <a:defRPr sz="3200"/>
                </a:pPr>
                <a:r>
                  <a:rPr lang="en-US" sz="3200"/>
                  <a:t>L2 cache</a:t>
                </a:r>
                <a:r>
                  <a:rPr lang="en-US" sz="3200" baseline="0"/>
                  <a:t> size</a:t>
                </a:r>
                <a:endParaRPr lang="en-US" sz="3200"/>
              </a:p>
            </c:rich>
          </c:tx>
          <c:layout>
            <c:manualLayout>
              <c:xMode val="edge"/>
              <c:yMode val="edge"/>
              <c:x val="0.379474514986326"/>
              <c:y val="0.824740597521801"/>
            </c:manualLayout>
          </c:layout>
          <c:overlay val="0"/>
        </c:title>
        <c:majorTickMark val="out"/>
        <c:minorTickMark val="none"/>
        <c:tickLblPos val="nextTo"/>
        <c:txPr>
          <a:bodyPr rot="-2700000"/>
          <a:lstStyle/>
          <a:p>
            <a:pPr>
              <a:defRPr sz="2000"/>
            </a:pPr>
            <a:endParaRPr lang="en-US"/>
          </a:p>
        </c:txPr>
        <c:crossAx val="-2060874632"/>
        <c:crosses val="autoZero"/>
        <c:auto val="1"/>
        <c:lblAlgn val="ctr"/>
        <c:lblOffset val="100"/>
        <c:noMultiLvlLbl val="0"/>
      </c:catAx>
      <c:valAx>
        <c:axId val="-2060874632"/>
        <c:scaling>
          <c:orientation val="minMax"/>
          <c:max val="1.0"/>
        </c:scaling>
        <c:delete val="0"/>
        <c:axPos val="l"/>
        <c:majorGridlines/>
        <c:title>
          <c:tx>
            <c:rich>
              <a:bodyPr rot="-5400000" vert="horz"/>
              <a:lstStyle/>
              <a:p>
                <a:pPr>
                  <a:defRPr sz="3200"/>
                </a:pPr>
                <a:r>
                  <a:rPr lang="en-US" sz="3200"/>
                  <a:t>Normalized MPKI </a:t>
                </a:r>
              </a:p>
            </c:rich>
          </c:tx>
          <c:layout>
            <c:manualLayout>
              <c:xMode val="edge"/>
              <c:yMode val="edge"/>
              <c:x val="0.0242471849466265"/>
              <c:y val="0.0625127531099083"/>
            </c:manualLayout>
          </c:layout>
          <c:overlay val="0"/>
        </c:title>
        <c:numFmt formatCode="General" sourceLinked="1"/>
        <c:majorTickMark val="out"/>
        <c:minorTickMark val="none"/>
        <c:tickLblPos val="nextTo"/>
        <c:txPr>
          <a:bodyPr/>
          <a:lstStyle/>
          <a:p>
            <a:pPr>
              <a:defRPr sz="2400"/>
            </a:pPr>
            <a:endParaRPr lang="en-US"/>
          </a:p>
        </c:txPr>
        <c:crossAx val="-2060880424"/>
        <c:crosses val="autoZero"/>
        <c:crossBetween val="between"/>
        <c:majorUnit val="0.2"/>
      </c:valAx>
    </c:plotArea>
    <c:legend>
      <c:legendPos val="t"/>
      <c:layout>
        <c:manualLayout>
          <c:xMode val="edge"/>
          <c:yMode val="edge"/>
          <c:x val="0.279835382419303"/>
          <c:y val="0.00581054467799379"/>
          <c:w val="0.717322374176912"/>
          <c:h val="0.16674108095698"/>
        </c:manualLayout>
      </c:layout>
      <c:overlay val="0"/>
      <c:txPr>
        <a:bodyPr/>
        <a:lstStyle/>
        <a:p>
          <a:pPr>
            <a:defRPr sz="2400"/>
          </a:pPr>
          <a:endParaRPr lang="en-US"/>
        </a:p>
      </c:txPr>
    </c:legend>
    <c:plotVisOnly val="1"/>
    <c:dispBlanksAs val="gap"/>
    <c:showDLblsOverMax val="0"/>
  </c:chart>
  <c:externalData r:id="rId2">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2671922143212"/>
          <c:y val="0.117320558177138"/>
          <c:w val="0.826468034858521"/>
          <c:h val="0.706636102624591"/>
        </c:manualLayout>
      </c:layout>
      <c:barChart>
        <c:barDir val="col"/>
        <c:grouping val="clustered"/>
        <c:varyColors val="0"/>
        <c:ser>
          <c:idx val="0"/>
          <c:order val="0"/>
          <c:tx>
            <c:strRef>
              <c:f>Sheet1!$G$23</c:f>
              <c:strCache>
                <c:ptCount val="1"/>
                <c:pt idx="0">
                  <c:v>FREQ</c:v>
                </c:pt>
              </c:strCache>
            </c:strRef>
          </c:tx>
          <c:spPr>
            <a:solidFill>
              <a:srgbClr val="FF0000"/>
            </a:solidFill>
            <a:ln>
              <a:solidFill>
                <a:schemeClr val="tx1"/>
              </a:solidFill>
            </a:ln>
          </c:spPr>
          <c:invertIfNegative val="0"/>
          <c:cat>
            <c:strRef>
              <c:f>Sheet1!$C$9:$E$9</c:f>
              <c:strCache>
                <c:ptCount val="3"/>
                <c:pt idx="0">
                  <c:v>Server</c:v>
                </c:pt>
                <c:pt idx="1">
                  <c:v>Cloud</c:v>
                </c:pt>
                <c:pt idx="2">
                  <c:v>Avg</c:v>
                </c:pt>
              </c:strCache>
            </c:strRef>
          </c:cat>
          <c:val>
            <c:numRef>
              <c:f>Sheet1!$C$27:$E$27</c:f>
              <c:numCache>
                <c:formatCode>General</c:formatCode>
                <c:ptCount val="3"/>
                <c:pt idx="0">
                  <c:v>0.955198767233418</c:v>
                </c:pt>
                <c:pt idx="1">
                  <c:v>1.04690252364578</c:v>
                </c:pt>
                <c:pt idx="2">
                  <c:v>1.0</c:v>
                </c:pt>
              </c:numCache>
            </c:numRef>
          </c:val>
        </c:ser>
        <c:ser>
          <c:idx val="1"/>
          <c:order val="1"/>
          <c:tx>
            <c:strRef>
              <c:f>Sheet1!$G$24</c:f>
              <c:strCache>
                <c:ptCount val="1"/>
                <c:pt idx="0">
                  <c:v>FREQ-Dyn</c:v>
                </c:pt>
              </c:strCache>
            </c:strRef>
          </c:tx>
          <c:spPr>
            <a:solidFill>
              <a:srgbClr val="C00000"/>
            </a:solidFill>
            <a:ln>
              <a:solidFill>
                <a:schemeClr val="tx1"/>
              </a:solidFill>
            </a:ln>
          </c:spPr>
          <c:invertIfNegative val="0"/>
          <c:cat>
            <c:strRef>
              <c:f>Sheet1!$C$9:$E$9</c:f>
              <c:strCache>
                <c:ptCount val="3"/>
                <c:pt idx="0">
                  <c:v>Server</c:v>
                </c:pt>
                <c:pt idx="1">
                  <c:v>Cloud</c:v>
                </c:pt>
                <c:pt idx="2">
                  <c:v>Avg</c:v>
                </c:pt>
              </c:strCache>
            </c:strRef>
          </c:cat>
          <c:val>
            <c:numRef>
              <c:f>Sheet1!$C$28:$E$28</c:f>
              <c:numCache>
                <c:formatCode>General</c:formatCode>
                <c:ptCount val="3"/>
                <c:pt idx="0">
                  <c:v>1.05024857095811</c:v>
                </c:pt>
                <c:pt idx="1">
                  <c:v>1.10738284840727</c:v>
                </c:pt>
                <c:pt idx="2">
                  <c:v>1.07843741313219</c:v>
                </c:pt>
              </c:numCache>
            </c:numRef>
          </c:val>
        </c:ser>
        <c:ser>
          <c:idx val="2"/>
          <c:order val="2"/>
          <c:tx>
            <c:strRef>
              <c:f>Sheet1!$G$25</c:f>
              <c:strCache>
                <c:ptCount val="1"/>
                <c:pt idx="0">
                  <c:v>RBLA</c:v>
                </c:pt>
              </c:strCache>
            </c:strRef>
          </c:tx>
          <c:spPr>
            <a:solidFill>
              <a:srgbClr val="92D050"/>
            </a:solidFill>
            <a:ln>
              <a:solidFill>
                <a:schemeClr val="tx1"/>
              </a:solidFill>
            </a:ln>
          </c:spPr>
          <c:invertIfNegative val="0"/>
          <c:cat>
            <c:strRef>
              <c:f>Sheet1!$C$9:$E$9</c:f>
              <c:strCache>
                <c:ptCount val="3"/>
                <c:pt idx="0">
                  <c:v>Server</c:v>
                </c:pt>
                <c:pt idx="1">
                  <c:v>Cloud</c:v>
                </c:pt>
                <c:pt idx="2">
                  <c:v>Avg</c:v>
                </c:pt>
              </c:strCache>
            </c:strRef>
          </c:cat>
          <c:val>
            <c:numRef>
              <c:f>Sheet1!$C$29:$E$29</c:f>
              <c:numCache>
                <c:formatCode>General</c:formatCode>
                <c:ptCount val="3"/>
                <c:pt idx="0">
                  <c:v>1.07128921989386</c:v>
                </c:pt>
                <c:pt idx="1">
                  <c:v>1.09971070120103</c:v>
                </c:pt>
                <c:pt idx="2">
                  <c:v>1.0854069371432</c:v>
                </c:pt>
              </c:numCache>
            </c:numRef>
          </c:val>
        </c:ser>
        <c:ser>
          <c:idx val="3"/>
          <c:order val="3"/>
          <c:tx>
            <c:strRef>
              <c:f>Sheet1!$G$26</c:f>
              <c:strCache>
                <c:ptCount val="1"/>
                <c:pt idx="0">
                  <c:v>RBLA-Dyn</c:v>
                </c:pt>
              </c:strCache>
            </c:strRef>
          </c:tx>
          <c:spPr>
            <a:solidFill>
              <a:srgbClr val="00B050"/>
            </a:solidFill>
            <a:ln>
              <a:solidFill>
                <a:schemeClr val="tx1"/>
              </a:solidFill>
            </a:ln>
          </c:spPr>
          <c:invertIfNegative val="0"/>
          <c:cat>
            <c:strRef>
              <c:f>Sheet1!$C$9:$E$9</c:f>
              <c:strCache>
                <c:ptCount val="3"/>
                <c:pt idx="0">
                  <c:v>Server</c:v>
                </c:pt>
                <c:pt idx="1">
                  <c:v>Cloud</c:v>
                </c:pt>
                <c:pt idx="2">
                  <c:v>Avg</c:v>
                </c:pt>
              </c:strCache>
            </c:strRef>
          </c:cat>
          <c:val>
            <c:numRef>
              <c:f>Sheet1!$C$30:$E$30</c:f>
              <c:numCache>
                <c:formatCode>General</c:formatCode>
                <c:ptCount val="3"/>
                <c:pt idx="0">
                  <c:v>1.12035130984795</c:v>
                </c:pt>
                <c:pt idx="1">
                  <c:v>1.15107899857966</c:v>
                </c:pt>
                <c:pt idx="2">
                  <c:v>1.13561122916128</c:v>
                </c:pt>
              </c:numCache>
            </c:numRef>
          </c:val>
        </c:ser>
        <c:dLbls>
          <c:showLegendKey val="0"/>
          <c:showVal val="0"/>
          <c:showCatName val="0"/>
          <c:showSerName val="0"/>
          <c:showPercent val="0"/>
          <c:showBubbleSize val="0"/>
        </c:dLbls>
        <c:gapWidth val="150"/>
        <c:axId val="-2059119784"/>
        <c:axId val="-2059114248"/>
      </c:barChart>
      <c:catAx>
        <c:axId val="-2059119784"/>
        <c:scaling>
          <c:orientation val="minMax"/>
        </c:scaling>
        <c:delete val="0"/>
        <c:axPos val="b"/>
        <c:title>
          <c:tx>
            <c:rich>
              <a:bodyPr/>
              <a:lstStyle/>
              <a:p>
                <a:pPr>
                  <a:defRPr/>
                </a:pPr>
                <a:r>
                  <a:rPr lang="en-US"/>
                  <a:t>Workload</a:t>
                </a:r>
              </a:p>
            </c:rich>
          </c:tx>
          <c:layout/>
          <c:overlay val="0"/>
        </c:title>
        <c:majorTickMark val="none"/>
        <c:minorTickMark val="none"/>
        <c:tickLblPos val="nextTo"/>
        <c:crossAx val="-2059114248"/>
        <c:crosses val="autoZero"/>
        <c:auto val="1"/>
        <c:lblAlgn val="ctr"/>
        <c:lblOffset val="100"/>
        <c:noMultiLvlLbl val="0"/>
      </c:catAx>
      <c:valAx>
        <c:axId val="-2059114248"/>
        <c:scaling>
          <c:orientation val="minMax"/>
        </c:scaling>
        <c:delete val="0"/>
        <c:axPos val="l"/>
        <c:majorGridlines/>
        <c:title>
          <c:tx>
            <c:rich>
              <a:bodyPr/>
              <a:lstStyle/>
              <a:p>
                <a:pPr>
                  <a:defRPr b="1"/>
                </a:pPr>
                <a:r>
                  <a:rPr lang="en-US" b="1"/>
                  <a:t>Normalized Weighted Speedup</a:t>
                </a:r>
              </a:p>
            </c:rich>
          </c:tx>
          <c:layout/>
          <c:overlay val="0"/>
        </c:title>
        <c:numFmt formatCode="General" sourceLinked="1"/>
        <c:majorTickMark val="out"/>
        <c:minorTickMark val="none"/>
        <c:tickLblPos val="nextTo"/>
        <c:crossAx val="-2059119784"/>
        <c:crosses val="autoZero"/>
        <c:crossBetween val="between"/>
      </c:valAx>
    </c:plotArea>
    <c:legend>
      <c:legendPos val="t"/>
      <c:layout/>
      <c:overlay val="0"/>
    </c:legend>
    <c:plotVisOnly val="1"/>
    <c:dispBlanksAs val="gap"/>
    <c:showDLblsOverMax val="0"/>
  </c:chart>
  <c:txPr>
    <a:bodyPr/>
    <a:lstStyle/>
    <a:p>
      <a:pPr>
        <a:defRPr sz="2000">
          <a:latin typeface="Times New Roman" pitchFamily="18" charset="0"/>
          <a:cs typeface="Times New Roman" pitchFamily="18" charset="0"/>
        </a:defRPr>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0.156532595587714"/>
          <c:y val="0.180294865485564"/>
          <c:w val="0.677767373672885"/>
          <c:h val="0.591493807414698"/>
        </c:manualLayout>
      </c:layout>
      <c:lineChart>
        <c:grouping val="standard"/>
        <c:varyColors val="0"/>
        <c:ser>
          <c:idx val="0"/>
          <c:order val="0"/>
          <c:tx>
            <c:strRef>
              <c:f>Trend!$C$42</c:f>
              <c:strCache>
                <c:ptCount val="1"/>
                <c:pt idx="0">
                  <c:v>Capacity</c:v>
                </c:pt>
              </c:strCache>
            </c:strRef>
          </c:tx>
          <c:marker>
            <c:symbol val="triangle"/>
            <c:size val="12"/>
          </c:marker>
          <c:cat>
            <c:numRef>
              <c:f>Trend!$D$41:$H$41</c:f>
              <c:numCache>
                <c:formatCode>General</c:formatCode>
                <c:ptCount val="5"/>
                <c:pt idx="0">
                  <c:v>2000.0</c:v>
                </c:pt>
                <c:pt idx="1">
                  <c:v>2003.0</c:v>
                </c:pt>
                <c:pt idx="2">
                  <c:v>2006.0</c:v>
                </c:pt>
                <c:pt idx="3">
                  <c:v>2008.0</c:v>
                </c:pt>
                <c:pt idx="4">
                  <c:v>2011.0</c:v>
                </c:pt>
              </c:numCache>
            </c:numRef>
          </c:cat>
          <c:val>
            <c:numRef>
              <c:f>Trend!$D$42:$H$42</c:f>
              <c:numCache>
                <c:formatCode>General</c:formatCode>
                <c:ptCount val="5"/>
                <c:pt idx="0">
                  <c:v>0.125</c:v>
                </c:pt>
                <c:pt idx="1">
                  <c:v>0.25</c:v>
                </c:pt>
                <c:pt idx="2">
                  <c:v>0.5</c:v>
                </c:pt>
                <c:pt idx="3">
                  <c:v>1.0</c:v>
                </c:pt>
                <c:pt idx="4">
                  <c:v>2.0</c:v>
                </c:pt>
              </c:numCache>
            </c:numRef>
          </c:val>
          <c:smooth val="0"/>
        </c:ser>
        <c:dLbls>
          <c:showLegendKey val="0"/>
          <c:showVal val="0"/>
          <c:showCatName val="0"/>
          <c:showSerName val="0"/>
          <c:showPercent val="0"/>
          <c:showBubbleSize val="0"/>
        </c:dLbls>
        <c:marker val="1"/>
        <c:smooth val="0"/>
        <c:axId val="-1987224392"/>
        <c:axId val="-1987261496"/>
      </c:lineChart>
      <c:lineChart>
        <c:grouping val="standard"/>
        <c:varyColors val="0"/>
        <c:ser>
          <c:idx val="1"/>
          <c:order val="1"/>
          <c:tx>
            <c:strRef>
              <c:f>Trend!$C$43</c:f>
              <c:strCache>
                <c:ptCount val="1"/>
                <c:pt idx="0">
                  <c:v>Latency (tRC)</c:v>
                </c:pt>
              </c:strCache>
            </c:strRef>
          </c:tx>
          <c:marker>
            <c:symbol val="square"/>
            <c:size val="10"/>
          </c:marker>
          <c:cat>
            <c:numRef>
              <c:f>Trend!$D$41:$H$41</c:f>
              <c:numCache>
                <c:formatCode>General</c:formatCode>
                <c:ptCount val="5"/>
                <c:pt idx="0">
                  <c:v>2000.0</c:v>
                </c:pt>
                <c:pt idx="1">
                  <c:v>2003.0</c:v>
                </c:pt>
                <c:pt idx="2">
                  <c:v>2006.0</c:v>
                </c:pt>
                <c:pt idx="3">
                  <c:v>2008.0</c:v>
                </c:pt>
                <c:pt idx="4">
                  <c:v>2011.0</c:v>
                </c:pt>
              </c:numCache>
            </c:numRef>
          </c:cat>
          <c:val>
            <c:numRef>
              <c:f>Trend!$D$43:$H$43</c:f>
              <c:numCache>
                <c:formatCode>General</c:formatCode>
                <c:ptCount val="5"/>
                <c:pt idx="0">
                  <c:v>65.0</c:v>
                </c:pt>
                <c:pt idx="1">
                  <c:v>60.0</c:v>
                </c:pt>
                <c:pt idx="2">
                  <c:v>57.5</c:v>
                </c:pt>
                <c:pt idx="3">
                  <c:v>49.5</c:v>
                </c:pt>
                <c:pt idx="4">
                  <c:v>47.91</c:v>
                </c:pt>
              </c:numCache>
            </c:numRef>
          </c:val>
          <c:smooth val="0"/>
        </c:ser>
        <c:dLbls>
          <c:showLegendKey val="0"/>
          <c:showVal val="0"/>
          <c:showCatName val="0"/>
          <c:showSerName val="0"/>
          <c:showPercent val="0"/>
          <c:showBubbleSize val="0"/>
        </c:dLbls>
        <c:marker val="1"/>
        <c:smooth val="0"/>
        <c:axId val="-1987221048"/>
        <c:axId val="-1987228040"/>
      </c:lineChart>
      <c:catAx>
        <c:axId val="-1987224392"/>
        <c:scaling>
          <c:orientation val="minMax"/>
        </c:scaling>
        <c:delete val="0"/>
        <c:axPos val="b"/>
        <c:title>
          <c:tx>
            <c:rich>
              <a:bodyPr/>
              <a:lstStyle/>
              <a:p>
                <a:pPr>
                  <a:defRPr sz="2800"/>
                </a:pPr>
                <a:r>
                  <a:rPr lang="en-US" sz="2800"/>
                  <a:t>Year</a:t>
                </a:r>
              </a:p>
            </c:rich>
          </c:tx>
          <c:layout>
            <c:manualLayout>
              <c:xMode val="edge"/>
              <c:yMode val="edge"/>
              <c:x val="0.450371237379111"/>
              <c:y val="0.894271038385827"/>
            </c:manualLayout>
          </c:layout>
          <c:overlay val="0"/>
        </c:title>
        <c:numFmt formatCode="General" sourceLinked="1"/>
        <c:majorTickMark val="out"/>
        <c:minorTickMark val="none"/>
        <c:tickLblPos val="nextTo"/>
        <c:txPr>
          <a:bodyPr/>
          <a:lstStyle/>
          <a:p>
            <a:pPr>
              <a:defRPr sz="2400"/>
            </a:pPr>
            <a:endParaRPr lang="en-US"/>
          </a:p>
        </c:txPr>
        <c:crossAx val="-1987261496"/>
        <c:crosses val="autoZero"/>
        <c:auto val="1"/>
        <c:lblAlgn val="ctr"/>
        <c:lblOffset val="100"/>
        <c:noMultiLvlLbl val="0"/>
      </c:catAx>
      <c:valAx>
        <c:axId val="-1987261496"/>
        <c:scaling>
          <c:orientation val="minMax"/>
        </c:scaling>
        <c:delete val="0"/>
        <c:axPos val="l"/>
        <c:majorGridlines/>
        <c:title>
          <c:tx>
            <c:rich>
              <a:bodyPr rot="-5400000" vert="horz"/>
              <a:lstStyle/>
              <a:p>
                <a:pPr>
                  <a:defRPr sz="2800">
                    <a:solidFill>
                      <a:schemeClr val="accent1"/>
                    </a:solidFill>
                  </a:defRPr>
                </a:pPr>
                <a:r>
                  <a:rPr lang="en-US" sz="2800" dirty="0">
                    <a:solidFill>
                      <a:schemeClr val="accent1"/>
                    </a:solidFill>
                  </a:rPr>
                  <a:t>Capacity (Gb)</a:t>
                </a:r>
              </a:p>
            </c:rich>
          </c:tx>
          <c:layout/>
          <c:overlay val="0"/>
        </c:title>
        <c:numFmt formatCode="#,##0.0" sourceLinked="0"/>
        <c:majorTickMark val="out"/>
        <c:minorTickMark val="none"/>
        <c:tickLblPos val="nextTo"/>
        <c:txPr>
          <a:bodyPr/>
          <a:lstStyle/>
          <a:p>
            <a:pPr>
              <a:defRPr sz="2400">
                <a:solidFill>
                  <a:schemeClr val="tx1"/>
                </a:solidFill>
              </a:defRPr>
            </a:pPr>
            <a:endParaRPr lang="en-US"/>
          </a:p>
        </c:txPr>
        <c:crossAx val="-1987224392"/>
        <c:crosses val="autoZero"/>
        <c:crossBetween val="between"/>
      </c:valAx>
      <c:valAx>
        <c:axId val="-1987228040"/>
        <c:scaling>
          <c:orientation val="minMax"/>
          <c:max val="100.0"/>
        </c:scaling>
        <c:delete val="0"/>
        <c:axPos val="r"/>
        <c:title>
          <c:tx>
            <c:rich>
              <a:bodyPr rot="-5400000" vert="horz"/>
              <a:lstStyle/>
              <a:p>
                <a:pPr>
                  <a:defRPr sz="2800">
                    <a:solidFill>
                      <a:schemeClr val="accent2"/>
                    </a:solidFill>
                  </a:defRPr>
                </a:pPr>
                <a:r>
                  <a:rPr lang="en-US" sz="2800">
                    <a:solidFill>
                      <a:schemeClr val="accent2"/>
                    </a:solidFill>
                  </a:rPr>
                  <a:t>Latency (ns)</a:t>
                </a:r>
              </a:p>
            </c:rich>
          </c:tx>
          <c:layout/>
          <c:overlay val="0"/>
        </c:title>
        <c:numFmt formatCode="General" sourceLinked="1"/>
        <c:majorTickMark val="out"/>
        <c:minorTickMark val="none"/>
        <c:tickLblPos val="nextTo"/>
        <c:txPr>
          <a:bodyPr/>
          <a:lstStyle/>
          <a:p>
            <a:pPr>
              <a:defRPr sz="2400"/>
            </a:pPr>
            <a:endParaRPr lang="en-US"/>
          </a:p>
        </c:txPr>
        <c:crossAx val="-1987221048"/>
        <c:crosses val="max"/>
        <c:crossBetween val="between"/>
        <c:majorUnit val="20.0"/>
      </c:valAx>
      <c:catAx>
        <c:axId val="-1987221048"/>
        <c:scaling>
          <c:orientation val="minMax"/>
        </c:scaling>
        <c:delete val="1"/>
        <c:axPos val="b"/>
        <c:numFmt formatCode="General" sourceLinked="1"/>
        <c:majorTickMark val="out"/>
        <c:minorTickMark val="none"/>
        <c:tickLblPos val="nextTo"/>
        <c:crossAx val="-1987228040"/>
        <c:crosses val="autoZero"/>
        <c:auto val="1"/>
        <c:lblAlgn val="ctr"/>
        <c:lblOffset val="100"/>
        <c:noMultiLvlLbl val="0"/>
      </c:catAx>
    </c:plotArea>
    <c:legend>
      <c:legendPos val="t"/>
      <c:layout/>
      <c:overlay val="0"/>
      <c:txPr>
        <a:bodyPr/>
        <a:lstStyle/>
        <a:p>
          <a:pPr>
            <a:defRPr sz="2800"/>
          </a:pPr>
          <a:endParaRPr lang="en-US"/>
        </a:p>
      </c:txPr>
    </c:legend>
    <c:plotVisOnly val="1"/>
    <c:dispBlanksAs val="gap"/>
    <c:showDLblsOverMax val="0"/>
  </c:chart>
  <c:spPr>
    <a:ln>
      <a:noFill/>
    </a:ln>
  </c:sp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marker>
              <c:spPr>
                <a:solidFill>
                  <a:schemeClr val="tx1"/>
                </a:solidFill>
                <a:ln>
                  <a:solidFill>
                    <a:schemeClr val="accent3">
                      <a:lumMod val="75000"/>
                    </a:schemeClr>
                  </a:solidFill>
                </a:ln>
              </c:spPr>
            </c:marker>
            <c:bubble3D val="0"/>
          </c:dPt>
          <c:dPt>
            <c:idx val="4"/>
            <c:marker>
              <c:spPr>
                <a:solidFill>
                  <a:schemeClr val="tx1"/>
                </a:solidFill>
                <a:ln>
                  <a:noFill/>
                </a:ln>
              </c:spPr>
            </c:marker>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987977736"/>
        <c:axId val="-1987972200"/>
      </c:scatterChart>
      <c:valAx>
        <c:axId val="-1987977736"/>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987972200"/>
        <c:crosses val="autoZero"/>
        <c:crossBetween val="midCat"/>
        <c:majorUnit val="10.0"/>
      </c:valAx>
      <c:valAx>
        <c:axId val="-1987972200"/>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987977736"/>
        <c:crosses val="autoZero"/>
        <c:crossBetween val="midCat"/>
        <c:majorUnit val="1.0"/>
      </c:valAx>
    </c:plotArea>
    <c:plotVisOnly val="1"/>
    <c:dispBlanksAs val="gap"/>
    <c:showDLblsOverMax val="0"/>
  </c:chart>
  <c:spPr>
    <a:ln>
      <a:noFill/>
    </a:ln>
  </c:sp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26279527559055"/>
          <c:y val="0.0897224210610037"/>
          <c:w val="0.642587790750294"/>
          <c:h val="0.71270381430327"/>
        </c:manualLayout>
      </c:layout>
      <c:barChart>
        <c:barDir val="col"/>
        <c:grouping val="clustered"/>
        <c:varyColors val="0"/>
        <c:ser>
          <c:idx val="0"/>
          <c:order val="0"/>
          <c:tx>
            <c:strRef>
              <c:f>Sheet2!$G$18</c:f>
              <c:strCache>
                <c:ptCount val="1"/>
                <c:pt idx="0">
                  <c:v>Normalized Power Consumption</c:v>
                </c:pt>
              </c:strCache>
            </c:strRef>
          </c:tx>
          <c:spPr>
            <a:solidFill>
              <a:srgbClr val="FF0000"/>
            </a:solidFill>
            <a:ln>
              <a:solidFill>
                <a:srgbClr val="FF0000"/>
              </a:solidFill>
            </a:ln>
          </c:spPr>
          <c:invertIfNegative val="0"/>
          <c:cat>
            <c:strRef>
              <c:f>Sheet2!$H$17:$J$17</c:f>
              <c:strCache>
                <c:ptCount val="3"/>
                <c:pt idx="0">
                  <c:v>commodity DRAM</c:v>
                </c:pt>
                <c:pt idx="1">
                  <c:v>near segment</c:v>
                </c:pt>
                <c:pt idx="2">
                  <c:v>far  segment</c:v>
                </c:pt>
              </c:strCache>
            </c:strRef>
          </c:cat>
          <c:val>
            <c:numRef>
              <c:f>Sheet2!$H$18:$J$18</c:f>
              <c:numCache>
                <c:formatCode>General</c:formatCode>
                <c:ptCount val="3"/>
                <c:pt idx="0">
                  <c:v>1.0</c:v>
                </c:pt>
                <c:pt idx="1">
                  <c:v>0.49</c:v>
                </c:pt>
                <c:pt idx="2">
                  <c:v>1.49</c:v>
                </c:pt>
              </c:numCache>
            </c:numRef>
          </c:val>
        </c:ser>
        <c:dLbls>
          <c:showLegendKey val="0"/>
          <c:showVal val="0"/>
          <c:showCatName val="0"/>
          <c:showSerName val="0"/>
          <c:showPercent val="0"/>
          <c:showBubbleSize val="0"/>
        </c:dLbls>
        <c:gapWidth val="50"/>
        <c:axId val="-1999125752"/>
        <c:axId val="-1999122744"/>
      </c:barChart>
      <c:catAx>
        <c:axId val="-1999125752"/>
        <c:scaling>
          <c:orientation val="minMax"/>
        </c:scaling>
        <c:delete val="1"/>
        <c:axPos val="b"/>
        <c:majorTickMark val="out"/>
        <c:minorTickMark val="none"/>
        <c:tickLblPos val="nextTo"/>
        <c:crossAx val="-1999122744"/>
        <c:crosses val="autoZero"/>
        <c:auto val="1"/>
        <c:lblAlgn val="ctr"/>
        <c:lblOffset val="100"/>
        <c:noMultiLvlLbl val="0"/>
      </c:catAx>
      <c:valAx>
        <c:axId val="-1999122744"/>
        <c:scaling>
          <c:orientation val="minMax"/>
          <c:max val="1.5"/>
          <c:min val="0.0"/>
        </c:scaling>
        <c:delete val="0"/>
        <c:axPos val="l"/>
        <c:majorGridlines/>
        <c:numFmt formatCode="0%" sourceLinked="0"/>
        <c:majorTickMark val="out"/>
        <c:minorTickMark val="none"/>
        <c:tickLblPos val="nextTo"/>
        <c:txPr>
          <a:bodyPr/>
          <a:lstStyle/>
          <a:p>
            <a:pPr>
              <a:defRPr sz="1600"/>
            </a:pPr>
            <a:endParaRPr lang="en-US"/>
          </a:p>
        </c:txPr>
        <c:crossAx val="-1999125752"/>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32026638474133"/>
          <c:y val="0.0365644301934415"/>
          <c:w val="0.628219872688108"/>
          <c:h val="0.756087645113449"/>
        </c:manualLayout>
      </c:layout>
      <c:barChart>
        <c:barDir val="col"/>
        <c:grouping val="clustered"/>
        <c:varyColors val="0"/>
        <c:ser>
          <c:idx val="0"/>
          <c:order val="0"/>
          <c:tx>
            <c:strRef>
              <c:f>Sheet2!$B$18</c:f>
              <c:strCache>
                <c:ptCount val="1"/>
                <c:pt idx="0">
                  <c:v>Latency</c:v>
                </c:pt>
              </c:strCache>
            </c:strRef>
          </c:tx>
          <c:invertIfNegative val="0"/>
          <c:cat>
            <c:strRef>
              <c:f>Sheet2!$C$17:$E$17</c:f>
              <c:strCache>
                <c:ptCount val="3"/>
                <c:pt idx="0">
                  <c:v>commodity DRAM</c:v>
                </c:pt>
                <c:pt idx="1">
                  <c:v>near segment</c:v>
                </c:pt>
                <c:pt idx="2">
                  <c:v>far  segment</c:v>
                </c:pt>
              </c:strCache>
            </c:strRef>
          </c:cat>
          <c:val>
            <c:numRef>
              <c:f>Sheet2!$C$18:$E$18</c:f>
              <c:numCache>
                <c:formatCode>General</c:formatCode>
                <c:ptCount val="3"/>
                <c:pt idx="0">
                  <c:v>1.0</c:v>
                </c:pt>
                <c:pt idx="1">
                  <c:v>0.56</c:v>
                </c:pt>
                <c:pt idx="2">
                  <c:v>1.23</c:v>
                </c:pt>
              </c:numCache>
            </c:numRef>
          </c:val>
        </c:ser>
        <c:dLbls>
          <c:showLegendKey val="0"/>
          <c:showVal val="0"/>
          <c:showCatName val="0"/>
          <c:showSerName val="0"/>
          <c:showPercent val="0"/>
          <c:showBubbleSize val="0"/>
        </c:dLbls>
        <c:gapWidth val="50"/>
        <c:axId val="-1999108024"/>
        <c:axId val="-1999268920"/>
      </c:barChart>
      <c:catAx>
        <c:axId val="-1999108024"/>
        <c:scaling>
          <c:orientation val="minMax"/>
        </c:scaling>
        <c:delete val="1"/>
        <c:axPos val="b"/>
        <c:majorTickMark val="out"/>
        <c:minorTickMark val="none"/>
        <c:tickLblPos val="nextTo"/>
        <c:crossAx val="-1999268920"/>
        <c:crosses val="autoZero"/>
        <c:auto val="1"/>
        <c:lblAlgn val="ctr"/>
        <c:lblOffset val="100"/>
        <c:noMultiLvlLbl val="0"/>
      </c:catAx>
      <c:valAx>
        <c:axId val="-1999268920"/>
        <c:scaling>
          <c:orientation val="minMax"/>
          <c:max val="1.6"/>
          <c:min val="0.0"/>
        </c:scaling>
        <c:delete val="0"/>
        <c:axPos val="l"/>
        <c:majorGridlines/>
        <c:numFmt formatCode="0%" sourceLinked="0"/>
        <c:majorTickMark val="out"/>
        <c:minorTickMark val="none"/>
        <c:tickLblPos val="nextTo"/>
        <c:txPr>
          <a:bodyPr/>
          <a:lstStyle/>
          <a:p>
            <a:pPr>
              <a:defRPr sz="1800"/>
            </a:pPr>
            <a:endParaRPr lang="en-US"/>
          </a:p>
        </c:txPr>
        <c:crossAx val="-1999108024"/>
        <c:crosses val="autoZero"/>
        <c:crossBetween val="between"/>
        <c:majorUnit val="0.5"/>
        <c:minorUnit val="0.04"/>
      </c:valAx>
    </c:plotArea>
    <c:plotVisOnly val="1"/>
    <c:dispBlanksAs val="gap"/>
    <c:showDLblsOverMax val="0"/>
  </c:chart>
  <c:spPr>
    <a:ln>
      <a:noFill/>
    </a:ln>
  </c:sp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scatterChart>
        <c:scatterStyle val="smoothMarker"/>
        <c:varyColors val="0"/>
        <c:ser>
          <c:idx val="0"/>
          <c:order val="0"/>
          <c:spPr>
            <a:ln w="63500">
              <a:solidFill>
                <a:schemeClr val="tx1"/>
              </a:solidFill>
            </a:ln>
          </c:spPr>
          <c:marker>
            <c:symbol val="diamond"/>
            <c:size val="20"/>
            <c:spPr>
              <a:solidFill>
                <a:schemeClr val="tx1"/>
              </a:solidFill>
              <a:ln>
                <a:solidFill>
                  <a:schemeClr val="tx1"/>
                </a:solidFill>
              </a:ln>
            </c:spPr>
          </c:marker>
          <c:dPt>
            <c:idx val="2"/>
            <c:bubble3D val="0"/>
          </c:dPt>
          <c:dPt>
            <c:idx val="4"/>
            <c:bubble3D val="0"/>
          </c:dPt>
          <c:xVal>
            <c:numRef>
              <c:f>'Trade-off'!$C$50:$C$54</c:f>
              <c:numCache>
                <c:formatCode>0.00</c:formatCode>
                <c:ptCount val="5"/>
                <c:pt idx="0">
                  <c:v>23.10725021132788</c:v>
                </c:pt>
                <c:pt idx="1">
                  <c:v>24.61776435004466</c:v>
                </c:pt>
                <c:pt idx="2">
                  <c:v>27.83117556055124</c:v>
                </c:pt>
                <c:pt idx="3">
                  <c:v>35.46159936378587</c:v>
                </c:pt>
                <c:pt idx="4" formatCode="General">
                  <c:v>52.5</c:v>
                </c:pt>
              </c:numCache>
            </c:numRef>
          </c:xVal>
          <c:yVal>
            <c:numRef>
              <c:f>'Trade-off'!$D$50:$D$54</c:f>
              <c:numCache>
                <c:formatCode>General</c:formatCode>
                <c:ptCount val="5"/>
                <c:pt idx="0">
                  <c:v>3.755102040816326</c:v>
                </c:pt>
                <c:pt idx="1">
                  <c:v>2.285714285714286</c:v>
                </c:pt>
                <c:pt idx="2">
                  <c:v>1.551020408163265</c:v>
                </c:pt>
                <c:pt idx="3">
                  <c:v>1.183673469387755</c:v>
                </c:pt>
                <c:pt idx="4">
                  <c:v>1.0</c:v>
                </c:pt>
              </c:numCache>
            </c:numRef>
          </c:yVal>
          <c:smooth val="1"/>
        </c:ser>
        <c:dLbls>
          <c:showLegendKey val="0"/>
          <c:showVal val="0"/>
          <c:showCatName val="0"/>
          <c:showSerName val="0"/>
          <c:showPercent val="0"/>
          <c:showBubbleSize val="0"/>
        </c:dLbls>
        <c:axId val="-1984325592"/>
        <c:axId val="-1984056904"/>
      </c:scatterChart>
      <c:valAx>
        <c:axId val="-1984325592"/>
        <c:scaling>
          <c:orientation val="minMax"/>
          <c:max val="70.0"/>
        </c:scaling>
        <c:delete val="0"/>
        <c:axPos val="b"/>
        <c:title>
          <c:tx>
            <c:rich>
              <a:bodyPr anchor="t" anchorCtr="0"/>
              <a:lstStyle/>
              <a:p>
                <a:pPr algn="r">
                  <a:defRPr sz="2800"/>
                </a:pPr>
                <a:r>
                  <a:rPr lang="en-US" sz="2800" smtClean="0"/>
                  <a:t>Latency (ns)</a:t>
                </a:r>
                <a:endParaRPr lang="en-US" sz="2800"/>
              </a:p>
            </c:rich>
          </c:tx>
          <c:layout/>
          <c:overlay val="0"/>
        </c:title>
        <c:numFmt formatCode="0" sourceLinked="0"/>
        <c:majorTickMark val="out"/>
        <c:minorTickMark val="none"/>
        <c:tickLblPos val="nextTo"/>
        <c:txPr>
          <a:bodyPr/>
          <a:lstStyle/>
          <a:p>
            <a:pPr>
              <a:defRPr sz="2400"/>
            </a:pPr>
            <a:endParaRPr lang="en-US"/>
          </a:p>
        </c:txPr>
        <c:crossAx val="-1984056904"/>
        <c:crosses val="autoZero"/>
        <c:crossBetween val="midCat"/>
        <c:majorUnit val="10.0"/>
      </c:valAx>
      <c:valAx>
        <c:axId val="-1984056904"/>
        <c:scaling>
          <c:orientation val="minMax"/>
        </c:scaling>
        <c:delete val="0"/>
        <c:axPos val="l"/>
        <c:majorGridlines/>
        <c:title>
          <c:tx>
            <c:rich>
              <a:bodyPr rot="-5400000" vert="horz"/>
              <a:lstStyle/>
              <a:p>
                <a:pPr>
                  <a:defRPr sz="2800"/>
                </a:pPr>
                <a:r>
                  <a:rPr lang="en-US" sz="2800" dirty="0" smtClean="0"/>
                  <a:t>Normalized</a:t>
                </a:r>
                <a:r>
                  <a:rPr lang="en-US" sz="2800" baseline="0" dirty="0" smtClean="0"/>
                  <a:t> DRAM Area</a:t>
                </a:r>
                <a:endParaRPr lang="en-US" sz="2800" dirty="0"/>
              </a:p>
            </c:rich>
          </c:tx>
          <c:layout/>
          <c:overlay val="0"/>
        </c:title>
        <c:numFmt formatCode="General" sourceLinked="1"/>
        <c:majorTickMark val="out"/>
        <c:minorTickMark val="none"/>
        <c:tickLblPos val="nextTo"/>
        <c:txPr>
          <a:bodyPr/>
          <a:lstStyle/>
          <a:p>
            <a:pPr>
              <a:defRPr sz="2400"/>
            </a:pPr>
            <a:endParaRPr lang="en-US"/>
          </a:p>
        </c:txPr>
        <c:crossAx val="-1984325592"/>
        <c:crosses val="autoZero"/>
        <c:crossBetween val="midCat"/>
        <c:majorUnit val="1.0"/>
      </c:valAx>
    </c:plotArea>
    <c:plotVisOnly val="1"/>
    <c:dispBlanksAs val="gap"/>
    <c:showDLblsOverMax val="0"/>
  </c:chart>
  <c:spPr>
    <a:ln>
      <a:noFill/>
    </a:ln>
  </c:spPr>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70.png"/></Relationships>
</file>

<file path=ppt/drawings/_rels/vmlDrawing10.vml.rels><?xml version="1.0" encoding="UTF-8" standalone="yes"?>
<Relationships xmlns="http://schemas.openxmlformats.org/package/2006/relationships"><Relationship Id="rId1" Type="http://schemas.openxmlformats.org/officeDocument/2006/relationships/image" Target="../media/image86.wmf"/></Relationships>
</file>

<file path=ppt/drawings/_rels/vmlDrawing11.vml.rels><?xml version="1.0" encoding="UTF-8" standalone="yes"?>
<Relationships xmlns="http://schemas.openxmlformats.org/package/2006/relationships"><Relationship Id="rId1" Type="http://schemas.openxmlformats.org/officeDocument/2006/relationships/image" Target="../media/image87.wmf"/></Relationships>
</file>

<file path=ppt/drawings/_rels/vmlDrawing12.vml.rels><?xml version="1.0" encoding="UTF-8" standalone="yes"?>
<Relationships xmlns="http://schemas.openxmlformats.org/package/2006/relationships"><Relationship Id="rId1" Type="http://schemas.openxmlformats.org/officeDocument/2006/relationships/image" Target="../media/image84.wmf"/></Relationships>
</file>

<file path=ppt/drawings/_rels/vmlDrawing13.vml.rels><?xml version="1.0" encoding="UTF-8" standalone="yes"?>
<Relationships xmlns="http://schemas.openxmlformats.org/package/2006/relationships"><Relationship Id="rId1" Type="http://schemas.openxmlformats.org/officeDocument/2006/relationships/image" Target="../media/image88.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71.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76.wmf"/><Relationship Id="rId2" Type="http://schemas.openxmlformats.org/officeDocument/2006/relationships/image" Target="../media/image77.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78.w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6.wmf"/><Relationship Id="rId2" Type="http://schemas.openxmlformats.org/officeDocument/2006/relationships/image" Target="../media/image77.wmf"/></Relationships>
</file>

<file path=ppt/drawings/_rels/vmlDrawing6.vml.rels><?xml version="1.0" encoding="UTF-8" standalone="yes"?>
<Relationships xmlns="http://schemas.openxmlformats.org/package/2006/relationships"><Relationship Id="rId1" Type="http://schemas.openxmlformats.org/officeDocument/2006/relationships/image" Target="../media/image79.wmf"/></Relationships>
</file>

<file path=ppt/drawings/_rels/vmlDrawing7.vml.rels><?xml version="1.0" encoding="UTF-8" standalone="yes"?>
<Relationships xmlns="http://schemas.openxmlformats.org/package/2006/relationships"><Relationship Id="rId3" Type="http://schemas.openxmlformats.org/officeDocument/2006/relationships/image" Target="../media/image82.wmf"/><Relationship Id="rId4" Type="http://schemas.openxmlformats.org/officeDocument/2006/relationships/image" Target="../media/image83.wmf"/><Relationship Id="rId1" Type="http://schemas.openxmlformats.org/officeDocument/2006/relationships/image" Target="../media/image80.wmf"/><Relationship Id="rId2" Type="http://schemas.openxmlformats.org/officeDocument/2006/relationships/image" Target="../media/image81.wmf"/></Relationships>
</file>

<file path=ppt/drawings/_rels/vmlDrawing8.vml.rels><?xml version="1.0" encoding="UTF-8" standalone="yes"?>
<Relationships xmlns="http://schemas.openxmlformats.org/package/2006/relationships"><Relationship Id="rId1" Type="http://schemas.openxmlformats.org/officeDocument/2006/relationships/image" Target="../media/image84.wmf"/></Relationships>
</file>

<file path=ppt/drawings/_rels/vmlDrawing9.vml.rels><?xml version="1.0" encoding="UTF-8" standalone="yes"?>
<Relationships xmlns="http://schemas.openxmlformats.org/package/2006/relationships"><Relationship Id="rId1" Type="http://schemas.openxmlformats.org/officeDocument/2006/relationships/image" Target="../media/image85.wmf"/><Relationship Id="rId2" Type="http://schemas.openxmlformats.org/officeDocument/2006/relationships/image" Target="../media/image84.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28.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7" tIns="46589" rIns="93177" bIns="46589" rtlCol="0"/>
          <a:lstStyle>
            <a:lvl1pPr algn="r">
              <a:defRPr sz="1200"/>
            </a:lvl1pPr>
          </a:lstStyle>
          <a:p>
            <a:fld id="{AC167E78-EA36-40A1-A9A0-B443C6CB1F60}" type="datetimeFigureOut">
              <a:rPr lang="en-US" smtClean="0"/>
              <a:pPr/>
              <a:t>10/22/14</a:t>
            </a:fld>
            <a:endParaRPr lang="en-US"/>
          </a:p>
        </p:txBody>
      </p:sp>
      <p:sp>
        <p:nvSpPr>
          <p:cNvPr id="4" name="Footer Placeholder 3"/>
          <p:cNvSpPr>
            <a:spLocks noGrp="1"/>
          </p:cNvSpPr>
          <p:nvPr>
            <p:ph type="ftr" sz="quarter" idx="2"/>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7"/>
            <a:ext cx="3037840" cy="464820"/>
          </a:xfrm>
          <a:prstGeom prst="rect">
            <a:avLst/>
          </a:prstGeom>
        </p:spPr>
        <p:txBody>
          <a:bodyPr vert="horz" lIns="93177" tIns="46589" rIns="93177" bIns="46589" rtlCol="0" anchor="b"/>
          <a:lstStyle>
            <a:lvl1pPr algn="r">
              <a:defRPr sz="1200"/>
            </a:lvl1pPr>
          </a:lstStyle>
          <a:p>
            <a:fld id="{1E401BE2-F7AC-4C50-A6E5-F6C806E13D7E}" type="slidenum">
              <a:rPr lang="en-US" smtClean="0"/>
              <a:pPr/>
              <a:t>‹#›</a:t>
            </a:fld>
            <a:endParaRPr lang="en-US"/>
          </a:p>
        </p:txBody>
      </p:sp>
    </p:spTree>
    <p:extLst>
      <p:ext uri="{BB962C8B-B14F-4D97-AF65-F5344CB8AC3E}">
        <p14:creationId xmlns:p14="http://schemas.microsoft.com/office/powerpoint/2010/main" val="104629812"/>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7" tIns="46589" rIns="93177" bIns="46589"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7" tIns="46589" rIns="93177" bIns="46589" rtlCol="0"/>
          <a:lstStyle>
            <a:lvl1pPr algn="r">
              <a:defRPr sz="1200"/>
            </a:lvl1pPr>
          </a:lstStyle>
          <a:p>
            <a:fld id="{88D89EF4-2B2A-4F54-A6DD-1EB35DCF17B3}" type="datetimeFigureOut">
              <a:rPr lang="en-US" smtClean="0"/>
              <a:pPr/>
              <a:t>10/22/14</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77" tIns="46589" rIns="93177" bIns="46589" rtlCol="0" anchor="ctr"/>
          <a:lstStyle/>
          <a:p>
            <a:endParaRPr lang="en-US"/>
          </a:p>
        </p:txBody>
      </p:sp>
      <p:sp>
        <p:nvSpPr>
          <p:cNvPr id="5" name="Notes Placeholder 4"/>
          <p:cNvSpPr>
            <a:spLocks noGrp="1"/>
          </p:cNvSpPr>
          <p:nvPr>
            <p:ph type="body" sz="quarter" idx="3"/>
          </p:nvPr>
        </p:nvSpPr>
        <p:spPr>
          <a:xfrm>
            <a:off x="701040" y="4415790"/>
            <a:ext cx="5608320" cy="4183380"/>
          </a:xfrm>
          <a:prstGeom prst="rect">
            <a:avLst/>
          </a:prstGeom>
        </p:spPr>
        <p:txBody>
          <a:bodyPr vert="horz" lIns="93177" tIns="46589" rIns="93177" bIns="46589"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829967"/>
            <a:ext cx="3037840" cy="464820"/>
          </a:xfrm>
          <a:prstGeom prst="rect">
            <a:avLst/>
          </a:prstGeom>
        </p:spPr>
        <p:txBody>
          <a:bodyPr vert="horz" lIns="93177" tIns="46589" rIns="93177" bIns="46589"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7"/>
            <a:ext cx="3037840" cy="464820"/>
          </a:xfrm>
          <a:prstGeom prst="rect">
            <a:avLst/>
          </a:prstGeom>
        </p:spPr>
        <p:txBody>
          <a:bodyPr vert="horz" lIns="93177" tIns="46589" rIns="93177" bIns="46589" rtlCol="0" anchor="b"/>
          <a:lstStyle>
            <a:lvl1pPr algn="r">
              <a:defRPr sz="1200"/>
            </a:lvl1pPr>
          </a:lstStyle>
          <a:p>
            <a:fld id="{AB959945-7217-484B-8E74-88DC87A74BB0}" type="slidenum">
              <a:rPr lang="en-US" smtClean="0"/>
              <a:pPr/>
              <a:t>‹#›</a:t>
            </a:fld>
            <a:endParaRPr lang="en-US"/>
          </a:p>
        </p:txBody>
      </p:sp>
    </p:spTree>
    <p:extLst>
      <p:ext uri="{BB962C8B-B14F-4D97-AF65-F5344CB8AC3E}">
        <p14:creationId xmlns:p14="http://schemas.microsoft.com/office/powerpoint/2010/main" val="355807056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10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2.xml"/></Relationships>
</file>

<file path=ppt/notesSlides/_rels/notesSlide10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3.xml"/></Relationships>
</file>

<file path=ppt/notesSlides/_rels/notesSlide10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4.xml"/></Relationships>
</file>

<file path=ppt/notesSlides/_rels/notesSlide10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5.xml"/></Relationships>
</file>

<file path=ppt/notesSlides/_rels/notesSlide10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6.xml"/></Relationships>
</file>

<file path=ppt/notesSlides/_rels/notesSlide10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7.xml"/></Relationships>
</file>

<file path=ppt/notesSlides/_rels/notesSlide10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8.xml"/></Relationships>
</file>

<file path=ppt/notesSlides/_rels/notesSlide10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9.xml"/></Relationships>
</file>

<file path=ppt/notesSlides/_rels/notesSlide10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5.xml"/></Relationships>
</file>

<file path=ppt/notesSlides/_rels/notesSlide10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7.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1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8.xml"/></Relationships>
</file>

<file path=ppt/notesSlides/_rels/notesSlide1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4.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0.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2.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3.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4.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5.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7.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8.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9.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0.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2.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4.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4.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5.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6.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0.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4.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6.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7.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8.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9.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0.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1.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2.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7.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89.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0.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1.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2.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3.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4.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2.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5.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8.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09.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1.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2.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3.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4.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5.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9.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0.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1.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2.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2.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3.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4.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5.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6.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7.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8.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9.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0.xml"/></Relationships>
</file>

<file path=ppt/notesSlides/_rels/notesSlide8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9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2.xml"/></Relationships>
</file>

<file path=ppt/notesSlides/_rels/notesSlide9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3.xml"/></Relationships>
</file>

<file path=ppt/notesSlides/_rels/notesSlide9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4.xml"/></Relationships>
</file>

<file path=ppt/notesSlides/_rels/notesSlide9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5.xml"/></Relationships>
</file>

<file path=ppt/notesSlides/_rels/notesSlide9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6.xml"/></Relationships>
</file>

<file path=ppt/notesSlides/_rels/notesSlide9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7.xml"/></Relationships>
</file>

<file path=ppt/notesSlides/_rels/notesSlide9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8.xml"/></Relationships>
</file>

<file path=ppt/notesSlides/_rels/notesSlide9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9.xml"/></Relationships>
</file>

<file path=ppt/notesSlides/_rels/notesSlide9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0.xml"/></Relationships>
</file>

<file path=ppt/notesSlides/_rels/notesSlide9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a:t>
            </a:fld>
            <a:endParaRPr lang="en-US">
              <a:solidFill>
                <a:prstClr val="black"/>
              </a:solidFill>
              <a:latin typeface="Calibri"/>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29</a:t>
            </a:fld>
            <a:endParaRPr lang="en-US">
              <a:solidFill>
                <a:prstClr val="black"/>
              </a:solidFill>
              <a:latin typeface="Calibri"/>
            </a:endParaRPr>
          </a:p>
        </p:txBody>
      </p:sp>
    </p:spTree>
    <p:extLst>
      <p:ext uri="{BB962C8B-B14F-4D97-AF65-F5344CB8AC3E}">
        <p14:creationId xmlns:p14="http://schemas.microsoft.com/office/powerpoint/2010/main" val="265642429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Next,</a:t>
            </a:r>
            <a:r>
              <a:rPr lang="en-US" baseline="0" dirty="0" smtClean="0"/>
              <a:t> I will quantitatively compare MISE and STFM. Before that, let me present our methodology.</a:t>
            </a:r>
          </a:p>
          <a:p>
            <a:endParaRPr lang="en-US" baseline="0" dirty="0" smtClean="0"/>
          </a:p>
          <a:p>
            <a:r>
              <a:rPr lang="en-US" baseline="0" dirty="0" smtClean="0"/>
              <a:t>We carry out our evaluations on a 4-core, 1-channel DDR3 1066 DRAM system.</a:t>
            </a:r>
          </a:p>
          <a:p>
            <a:r>
              <a:rPr lang="en-US" baseline="0" dirty="0" smtClean="0"/>
              <a:t>Our workloads are composed of SPEC CPU 2006 applications. We build 300 </a:t>
            </a:r>
            <a:r>
              <a:rPr lang="en-US" baseline="0" dirty="0" err="1" smtClean="0"/>
              <a:t>multiprogrammed</a:t>
            </a:r>
            <a:r>
              <a:rPr lang="en-US" baseline="0" dirty="0" smtClean="0"/>
              <a:t> workloads from these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252</a:t>
            </a:fld>
            <a:endParaRPr lang="en-US">
              <a:solidFill>
                <a:prstClr val="black"/>
              </a:solidFill>
              <a:latin typeface="Calibri"/>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graph shows the actual slowdown of leslie3d, a memory-bound application, with time (in million cycles).</a:t>
            </a:r>
          </a:p>
          <a:p>
            <a:endParaRPr lang="en-US" baseline="0" dirty="0" smtClean="0"/>
          </a:p>
          <a:p>
            <a:r>
              <a:rPr lang="en-US" baseline="0" dirty="0" smtClean="0"/>
              <a:t>Here are slowdown estimates from STFM and here are slowdown estimates from MISE. As can be seen, MISE’s slowdown estimates are much closer to the actual slowdowns. This is because MISE estimates </a:t>
            </a:r>
            <a:r>
              <a:rPr lang="en-US" baseline="0" dirty="0" err="1" smtClean="0"/>
              <a:t>leslie’s</a:t>
            </a:r>
            <a:r>
              <a:rPr lang="en-US" baseline="0" dirty="0" smtClean="0"/>
              <a:t> alone performance while giving it highest priority, whereas STFM tries to estimate it while </a:t>
            </a:r>
            <a:r>
              <a:rPr lang="en-US" baseline="0" dirty="0" err="1" smtClean="0"/>
              <a:t>leslie</a:t>
            </a:r>
            <a:r>
              <a:rPr lang="en-US" baseline="0" dirty="0" smtClean="0"/>
              <a:t>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253</a:t>
            </a:fld>
            <a:endParaRPr lang="en-US">
              <a:solidFill>
                <a:prstClr val="black"/>
              </a:solidFill>
              <a:latin typeface="Calibri"/>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Several</a:t>
            </a:r>
            <a:r>
              <a:rPr lang="en-US" baseline="0" dirty="0" smtClean="0"/>
              <a:t> more applications. For most applications, MISE’s slowdown estimates are more accurate.</a:t>
            </a:r>
          </a:p>
          <a:p>
            <a:endParaRPr lang="en-US" baseline="0" dirty="0" smtClean="0"/>
          </a:p>
          <a:p>
            <a:r>
              <a:rPr lang="en-US" baseline="0" dirty="0" smtClean="0"/>
              <a:t>On average, MISE’s error is 8.2%, while STFM’s error is 29.4%, across our 300 workloads.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254</a:t>
            </a:fld>
            <a:endParaRPr lang="en-US">
              <a:solidFill>
                <a:prstClr val="black"/>
              </a:solidFill>
              <a:latin typeface="Calibri"/>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 have described our MISE model</a:t>
            </a:r>
            <a:r>
              <a:rPr lang="en-US" baseline="0" dirty="0" smtClean="0"/>
              <a:t> to estimate application slowdowns. Now, once we have slowdown estimates from our model, we can leverage them to control slowdowns. Let me present our first mechanism to control slowdowns – providing soft slowdown guarantees.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255</a:t>
            </a:fld>
            <a:endParaRPr lang="en-US">
              <a:solidFill>
                <a:prstClr val="black"/>
              </a:solidFill>
              <a:latin typeface="Calibri"/>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goal of</a:t>
            </a:r>
            <a:r>
              <a:rPr lang="en-US" baseline="0" dirty="0" smtClean="0"/>
              <a:t> this mechanism is to .. &lt;read off slide&gt;.</a:t>
            </a:r>
          </a:p>
          <a:p>
            <a:endParaRPr lang="en-US" baseline="0" dirty="0" smtClean="0"/>
          </a:p>
          <a:p>
            <a:r>
              <a:rPr lang="en-US" baseline="0" dirty="0" smtClean="0"/>
              <a:t>The basic idea is to allocate just enough bandwidth the </a:t>
            </a:r>
            <a:r>
              <a:rPr lang="en-US" baseline="0" dirty="0" err="1" smtClean="0"/>
              <a:t>QoS</a:t>
            </a:r>
            <a:r>
              <a:rPr lang="en-US" baseline="0" dirty="0" smtClean="0"/>
              <a:t>-critical application, while assigning the remaining bandwidth among the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256</a:t>
            </a:fld>
            <a:endParaRPr lang="en-US">
              <a:solidFill>
                <a:prstClr val="black"/>
              </a:solidFill>
              <a:latin typeface="Calibri"/>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SLIDE NEEDS WORK</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257</a:t>
            </a:fld>
            <a:endParaRPr lang="en-US">
              <a:solidFill>
                <a:prstClr val="black"/>
              </a:solidFill>
              <a:latin typeface="Calibri"/>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Read off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258</a:t>
            </a:fld>
            <a:endParaRPr lang="en-US">
              <a:solidFill>
                <a:prstClr val="black"/>
              </a:solidFill>
              <a:latin typeface="Calibri"/>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259</a:t>
            </a:fld>
            <a:endParaRPr lang="en-US">
              <a:solidFill>
                <a:prstClr val="black"/>
              </a:solidFill>
              <a:latin typeface="Calibri"/>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265</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t>
            </a:r>
            <a:endParaRPr lang="en-US" dirty="0"/>
          </a:p>
        </p:txBody>
      </p:sp>
      <p:sp>
        <p:nvSpPr>
          <p:cNvPr id="4" name="Slide Number Placeholder 3"/>
          <p:cNvSpPr>
            <a:spLocks noGrp="1"/>
          </p:cNvSpPr>
          <p:nvPr>
            <p:ph type="sldNum" sz="quarter" idx="10"/>
          </p:nvPr>
        </p:nvSpPr>
        <p:spPr/>
        <p:txBody>
          <a:bodyPr/>
          <a:lstStyle/>
          <a:p>
            <a:fld id="{38D36A82-63C4-4C5E-A108-85A3AEDEA0E5}" type="slidenum">
              <a:rPr lang="en-US" smtClean="0">
                <a:solidFill>
                  <a:prstClr val="black"/>
                </a:solidFill>
                <a:latin typeface="Calibri"/>
              </a:rPr>
              <a:pPr/>
              <a:t>267</a:t>
            </a:fld>
            <a:endParaRPr lang="en-US">
              <a:solidFill>
                <a:prstClr val="black"/>
              </a:solidFill>
              <a:latin typeface="Calibri"/>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30</a:t>
            </a:fld>
            <a:endParaRPr lang="en-US">
              <a:solidFill>
                <a:prstClr val="black"/>
              </a:solidFill>
              <a:latin typeface="Calibri"/>
            </a:endParaRPr>
          </a:p>
        </p:txBody>
      </p:sp>
    </p:spTree>
    <p:extLst>
      <p:ext uri="{BB962C8B-B14F-4D97-AF65-F5344CB8AC3E}">
        <p14:creationId xmlns:p14="http://schemas.microsoft.com/office/powerpoint/2010/main" val="235060013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Lets</a:t>
            </a:r>
            <a:r>
              <a:rPr lang="en-US" baseline="0" dirty="0" smtClean="0"/>
              <a:t> take a look at the final design of our mechanism, the EAF-cache. </a:t>
            </a:r>
          </a:p>
          <a:p>
            <a:endParaRPr lang="en-US" baseline="0" dirty="0" smtClean="0"/>
          </a:p>
          <a:p>
            <a:r>
              <a:rPr lang="en-US" baseline="0" dirty="0" smtClean="0"/>
              <a:t>It augments the cache with a Bloom filter and a counter that keeps track of the number of addresses inserted into the Bloom filter.</a:t>
            </a:r>
          </a:p>
          <a:p>
            <a:endParaRPr lang="en-US" baseline="0" dirty="0" smtClean="0"/>
          </a:p>
          <a:p>
            <a:r>
              <a:rPr lang="en-US" baseline="0" dirty="0" smtClean="0"/>
              <a:t>On a cache eviction, the evicted address is inserted into the filter and the counter is incremented.</a:t>
            </a:r>
          </a:p>
          <a:p>
            <a:endParaRPr lang="en-US" baseline="0" dirty="0" smtClean="0"/>
          </a:p>
          <a:p>
            <a:r>
              <a:rPr lang="en-US" baseline="0" dirty="0" smtClean="0"/>
              <a:t>On a cache miss, if the missed block address is present in the Bloom filter, the block is inserted at the MRU position. Otherwise it is inserted with the bimodal insertion policy. </a:t>
            </a:r>
          </a:p>
          <a:p>
            <a:endParaRPr lang="en-US" baseline="0" dirty="0" smtClean="0"/>
          </a:p>
          <a:p>
            <a:r>
              <a:rPr lang="en-US" baseline="0" dirty="0" smtClean="0"/>
              <a:t>Finally, when the counter reaches a maximum, both the filter and the counter are cleared.</a:t>
            </a:r>
            <a:endParaRPr lang="en-US" dirty="0"/>
          </a:p>
        </p:txBody>
      </p:sp>
      <p:sp>
        <p:nvSpPr>
          <p:cNvPr id="4" name="Slide Number Placeholder 3"/>
          <p:cNvSpPr>
            <a:spLocks noGrp="1"/>
          </p:cNvSpPr>
          <p:nvPr>
            <p:ph type="sldNum" sz="quarter" idx="10"/>
          </p:nvPr>
        </p:nvSpPr>
        <p:spPr/>
        <p:txBody>
          <a:bodyPr/>
          <a:lstStyle/>
          <a:p>
            <a:fld id="{38D36A82-63C4-4C5E-A108-85A3AEDEA0E5}" type="slidenum">
              <a:rPr lang="en-US" smtClean="0">
                <a:solidFill>
                  <a:prstClr val="black"/>
                </a:solidFill>
                <a:latin typeface="Calibri"/>
              </a:rPr>
              <a:pPr/>
              <a:t>268</a:t>
            </a:fld>
            <a:endParaRPr lang="en-US">
              <a:solidFill>
                <a:prstClr val="black"/>
              </a:solidFill>
              <a:latin typeface="Calibri"/>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294</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31</a:t>
            </a:fld>
            <a:endParaRPr lang="en-US">
              <a:solidFill>
                <a:prstClr val="black"/>
              </a:solidFill>
              <a:latin typeface="Calibri"/>
            </a:endParaRPr>
          </a:p>
        </p:txBody>
      </p:sp>
    </p:spTree>
    <p:extLst>
      <p:ext uri="{BB962C8B-B14F-4D97-AF65-F5344CB8AC3E}">
        <p14:creationId xmlns:p14="http://schemas.microsoft.com/office/powerpoint/2010/main" val="349825580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We demonstrate the</a:t>
            </a:r>
            <a:r>
              <a:rPr lang="en-US" baseline="0" dirty="0" smtClean="0"/>
              <a:t> errors on multiple x86 systems. </a:t>
            </a:r>
            <a:r>
              <a:rPr lang="en-US" dirty="0" smtClean="0"/>
              <a:t>Shown to the bottom-left is a</a:t>
            </a:r>
            <a:r>
              <a:rPr lang="en-US" baseline="0" dirty="0" smtClean="0"/>
              <a:t> “disturbance kernel”. When executed, it forces two rows to be opened and closed one after the other – over and over again. Consequently</a:t>
            </a:r>
            <a:r>
              <a:rPr lang="en-US" dirty="0" smtClean="0"/>
              <a:t>, it induces many errors in the module.</a:t>
            </a:r>
          </a:p>
        </p:txBody>
      </p:sp>
      <p:sp>
        <p:nvSpPr>
          <p:cNvPr id="4" name="Slide Number Placeholder 3"/>
          <p:cNvSpPr>
            <a:spLocks noGrp="1"/>
          </p:cNvSpPr>
          <p:nvPr>
            <p:ph type="sldNum" sz="quarter" idx="10"/>
          </p:nvPr>
        </p:nvSpPr>
        <p:spPr/>
        <p:txBody>
          <a:bodyPr/>
          <a:lstStyle/>
          <a:p>
            <a:fld id="{C8AAB90D-FD29-4A5F-A91F-CD65CF7CAC8F}" type="slidenum">
              <a:rPr lang="en-US" smtClean="0">
                <a:solidFill>
                  <a:prstClr val="black"/>
                </a:solidFill>
                <a:latin typeface="Calibri"/>
              </a:rPr>
              <a:pPr/>
              <a:t>32</a:t>
            </a:fld>
            <a:endParaRPr lang="en-US">
              <a:solidFill>
                <a:prstClr val="black"/>
              </a:solidFill>
              <a:latin typeface="Calibri"/>
            </a:endParaRPr>
          </a:p>
        </p:txBody>
      </p:sp>
    </p:spTree>
    <p:extLst>
      <p:ext uri="{BB962C8B-B14F-4D97-AF65-F5344CB8AC3E}">
        <p14:creationId xmlns:p14="http://schemas.microsoft.com/office/powerpoint/2010/main" val="9277203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When</a:t>
            </a:r>
            <a:r>
              <a:rPr lang="en-US" baseline="0" dirty="0" smtClean="0"/>
              <a:t> we executed the code on four different processors, all four of them yielded errors. Intel </a:t>
            </a:r>
            <a:r>
              <a:rPr lang="en-US" baseline="0" dirty="0" err="1" smtClean="0"/>
              <a:t>Haswell</a:t>
            </a:r>
            <a:r>
              <a:rPr lang="en-US" baseline="0" dirty="0" smtClean="0"/>
              <a:t> has the most errors, at 23 thousand, because it has the highest rate of accessing DRAM.</a:t>
            </a:r>
          </a:p>
          <a:p>
            <a:endParaRPr lang="en-US" baseline="0" dirty="0" smtClean="0"/>
          </a:p>
          <a:p>
            <a:r>
              <a:rPr lang="en-US" baseline="0" dirty="0" smtClean="0"/>
              <a:t>Later on, I’ll show that we can induce as many as ten million disturbance errors in a more controlled environment.</a:t>
            </a:r>
          </a:p>
          <a:p>
            <a:endParaRPr lang="en-US" baseline="0" dirty="0" smtClean="0"/>
          </a:p>
          <a:p>
            <a:r>
              <a:rPr lang="en-US" baseline="0" dirty="0" smtClean="0"/>
              <a:t>From this, we conclude that disturbance errors are a serious reliability issue.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33</a:t>
            </a:fld>
            <a:endParaRPr lang="en-US">
              <a:solidFill>
                <a:prstClr val="black"/>
              </a:solidFill>
              <a:latin typeface="Calibri"/>
            </a:endParaRPr>
          </a:p>
        </p:txBody>
      </p:sp>
    </p:spTree>
    <p:extLst>
      <p:ext uri="{BB962C8B-B14F-4D97-AF65-F5344CB8AC3E}">
        <p14:creationId xmlns:p14="http://schemas.microsoft.com/office/powerpoint/2010/main" val="3046293509"/>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In this figure, the x-axis is</a:t>
            </a:r>
            <a:r>
              <a:rPr lang="en-US" baseline="0" dirty="0" smtClean="0"/>
              <a:t> the module manufacture date. And the y-axis is the number of errors in a module, normalized to one billion cells. In 2008 and 2009, there are no errors. But, in 2010, we first start to see errors in C modules. After 2010, the errors start to proliferate. For A and B modules, we first start to see errors in 2011. In particular, all modules from 2012 and 2013 are vulnerable.</a:t>
            </a:r>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34</a:t>
            </a:fld>
            <a:endParaRPr lang="en-US">
              <a:solidFill>
                <a:prstClr val="black"/>
              </a:solidFill>
              <a:latin typeface="Calibri"/>
            </a:endParaRPr>
          </a:p>
        </p:txBody>
      </p:sp>
    </p:spTree>
    <p:extLst>
      <p:ext uri="{BB962C8B-B14F-4D97-AF65-F5344CB8AC3E}">
        <p14:creationId xmlns:p14="http://schemas.microsoft.com/office/powerpoint/2010/main" val="420066490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I will present the characterization</a:t>
            </a:r>
            <a:r>
              <a:rPr lang="en-US" baseline="0" dirty="0" smtClean="0"/>
              <a:t> results, one-by-one.</a:t>
            </a:r>
          </a:p>
          <a:p>
            <a:endParaRPr lang="en-US" baseline="0" dirty="0" smtClean="0"/>
          </a:p>
          <a:p>
            <a:r>
              <a:rPr lang="en-US" baseline="0" dirty="0" smtClean="0"/>
              <a:t>First, I show that most modules are at risk. Second, I show the number of errors in a module as a function of the manufacture date. Third, I show that the errors are symptomatic of charge loss. Fourth, I show that an aggressor induces errors in adjacent rows. Fifth, I show several sensitivity studies. And, finally, I briefly describe other results in the paper. </a:t>
            </a:r>
          </a:p>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37</a:t>
            </a:fld>
            <a:endParaRPr lang="en-US">
              <a:solidFill>
                <a:prstClr val="black"/>
              </a:solidFill>
              <a:latin typeface="Calibri"/>
            </a:endParaRPr>
          </a:p>
        </p:txBody>
      </p:sp>
    </p:spTree>
    <p:extLst>
      <p:ext uri="{BB962C8B-B14F-4D97-AF65-F5344CB8AC3E}">
        <p14:creationId xmlns:p14="http://schemas.microsoft.com/office/powerpoint/2010/main" val="236799080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39</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45</a:t>
            </a:fld>
            <a:endParaRPr lang="en-US">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In a </a:t>
            </a:r>
            <a:r>
              <a:rPr lang="en-US" dirty="0" err="1" smtClean="0"/>
              <a:t>multicore</a:t>
            </a:r>
            <a:r>
              <a:rPr lang="en-US" baseline="0" dirty="0" smtClean="0"/>
              <a:t> system, multiple applications running on the different cores share the main memory.</a:t>
            </a:r>
          </a:p>
          <a:p>
            <a:r>
              <a:rPr lang="en-US" baseline="0" dirty="0" smtClean="0"/>
              <a:t>These applications interfere at the main memory. The result of this interference is unpredictable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47</a:t>
            </a:fld>
            <a:endParaRPr lang="en-US">
              <a:solidFill>
                <a:prstClr val="black"/>
              </a:solidFill>
              <a:latin typeface="Calibri"/>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2</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50</a:t>
            </a:fld>
            <a:endParaRPr lang="en-US">
              <a:solidFill>
                <a:prstClr val="black"/>
              </a:solidFill>
              <a:latin typeface="Calibri"/>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18434"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say you want a byte</a:t>
            </a: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Rectangle 1"/>
          <p:cNvSpPr>
            <a:spLocks noGrp="1" noRot="1" noChangeAspect="1" noChangeArrowheads="1"/>
          </p:cNvSpPr>
          <p:nvPr>
            <p:ph type="sldImg"/>
          </p:nvPr>
        </p:nvSpPr>
        <p:spPr bwMode="auto">
          <a:xfrm>
            <a:off x="1181100" y="696913"/>
            <a:ext cx="4648200" cy="3486150"/>
          </a:xfrm>
          <a:prstGeom prst="rect">
            <a:avLst/>
          </a:prstGeom>
          <a:solidFill>
            <a:srgbClr val="FFFFFF"/>
          </a:solidFill>
          <a:ln>
            <a:solidFill>
              <a:srgbClr val="000000"/>
            </a:solidFill>
            <a:miter lim="800000"/>
            <a:headEnd/>
            <a:tailEnd/>
          </a:ln>
        </p:spPr>
      </p:sp>
      <p:sp>
        <p:nvSpPr>
          <p:cNvPr id="20482" name="Rectangle 2"/>
          <p:cNvSpPr>
            <a:spLocks noGrp="1" noChangeArrowheads="1"/>
          </p:cNvSpPr>
          <p:nvPr>
            <p:ph type="body" idx="1"/>
          </p:nvPr>
        </p:nvSpPr>
        <p:spPr bwMode="auto">
          <a:xfrm>
            <a:off x="701040" y="4415790"/>
            <a:ext cx="5608320" cy="4183380"/>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53640926-AAD7-44d8-BBD7-CCE9431645EC}">
              <a14:shadowObscured xmlns:a14="http://schemas.microsoft.com/office/drawing/2010/main" val="1"/>
            </a:ext>
          </a:extLst>
        </p:spPr>
        <p:txBody>
          <a:bodyPr/>
          <a:lstStyle/>
          <a:p>
            <a:r>
              <a:rPr lang="en-US" sz="3100">
                <a:latin typeface="Lucida Grande" charset="0"/>
                <a:cs typeface="Lucida Grande" charset="0"/>
                <a:sym typeface="Lucida Grande" charset="0"/>
              </a:rPr>
              <a:t>copy</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figure shows the historical trends of DRAM during the last 12-years, from 2000 to 2011.</a:t>
            </a:r>
          </a:p>
          <a:p>
            <a:r>
              <a:rPr lang="en-US" baseline="0" dirty="0" smtClean="0">
                <a:solidFill>
                  <a:srgbClr val="FFFFFF"/>
                </a:solidFill>
              </a:rPr>
              <a:t>We can see that, during this time, DRAM capacity has increased by 16 times.</a:t>
            </a:r>
          </a:p>
          <a:p>
            <a:r>
              <a:rPr lang="en-US" baseline="0" dirty="0" smtClean="0"/>
              <a:t>On the other hand, during the same period of time, DRAM latency has reduced by only 20%. </a:t>
            </a:r>
          </a:p>
          <a:p>
            <a:r>
              <a:rPr lang="en-US" baseline="0" dirty="0" smtClean="0">
                <a:solidFill>
                  <a:srgbClr val="FFFFFF"/>
                </a:solidFill>
              </a:rPr>
              <a:t>As a result, the high DRAM latency continues to be a critical bottleneck for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71</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understand what causes the long latency, let me take a look at the DRAM organization.</a:t>
            </a:r>
          </a:p>
          <a:p>
            <a:r>
              <a:rPr lang="en-US" baseline="0" dirty="0" smtClean="0">
                <a:solidFill>
                  <a:srgbClr val="FFFFFF"/>
                </a:solidFill>
              </a:rPr>
              <a:t>DRAM consists of two components, the cell array and the I/O circuitry. The cell array consists of multiple </a:t>
            </a:r>
            <a:r>
              <a:rPr lang="en-US" baseline="0" dirty="0" err="1" smtClean="0">
                <a:solidFill>
                  <a:srgbClr val="FFFFFF"/>
                </a:solidFill>
              </a:rPr>
              <a:t>subarrays</a:t>
            </a:r>
            <a:r>
              <a:rPr lang="en-US" baseline="0" dirty="0" smtClean="0">
                <a:solidFill>
                  <a:srgbClr val="FFFFFF"/>
                </a:solidFill>
              </a:rPr>
              <a:t>. </a:t>
            </a:r>
          </a:p>
          <a:p>
            <a:r>
              <a:rPr lang="en-US" baseline="0" dirty="0" smtClean="0"/>
              <a:t>To read from a DRAM chip, the data is first accessed from the </a:t>
            </a:r>
            <a:r>
              <a:rPr lang="en-US" baseline="0" dirty="0" err="1" smtClean="0"/>
              <a:t>subarray</a:t>
            </a:r>
            <a:r>
              <a:rPr lang="en-US" baseline="0" dirty="0" smtClean="0"/>
              <a:t> and then the data is transferred over the channel by the I/O circuitry. </a:t>
            </a:r>
          </a:p>
          <a:p>
            <a:r>
              <a:rPr lang="en-US" baseline="0" dirty="0" smtClean="0">
                <a:solidFill>
                  <a:srgbClr val="FFFFFF"/>
                </a:solidFill>
              </a:rPr>
              <a:t>So, the DRAM latency is the sum of the </a:t>
            </a:r>
            <a:r>
              <a:rPr lang="en-US" baseline="0" dirty="0" err="1" smtClean="0">
                <a:solidFill>
                  <a:srgbClr val="FFFFFF"/>
                </a:solidFill>
              </a:rPr>
              <a:t>subarray</a:t>
            </a:r>
            <a:r>
              <a:rPr lang="en-US" baseline="0" dirty="0" smtClean="0">
                <a:solidFill>
                  <a:srgbClr val="FFFFFF"/>
                </a:solidFill>
              </a:rPr>
              <a:t> latency and the I/O latency. </a:t>
            </a:r>
          </a:p>
          <a:p>
            <a:r>
              <a:rPr lang="en-US" baseline="0" dirty="0" smtClean="0"/>
              <a:t>We observed that the </a:t>
            </a:r>
            <a:r>
              <a:rPr lang="en-US" baseline="0" dirty="0" err="1" smtClean="0"/>
              <a:t>subarray</a:t>
            </a:r>
            <a:r>
              <a:rPr lang="en-US" baseline="0" dirty="0" smtClean="0"/>
              <a:t> latency is much higher than the I/O latency.</a:t>
            </a:r>
          </a:p>
          <a:p>
            <a:r>
              <a:rPr lang="en-US" baseline="0" dirty="0" smtClean="0">
                <a:solidFill>
                  <a:srgbClr val="FFFFFF"/>
                </a:solidFill>
              </a:rPr>
              <a:t>As a result, </a:t>
            </a:r>
            <a:r>
              <a:rPr lang="en-US" baseline="0" dirty="0" err="1" smtClean="0">
                <a:solidFill>
                  <a:srgbClr val="FFFFFF"/>
                </a:solidFill>
              </a:rPr>
              <a:t>subarray</a:t>
            </a:r>
            <a:r>
              <a:rPr lang="en-US" baseline="0" dirty="0" smtClean="0">
                <a:solidFill>
                  <a:srgbClr val="FFFFFF"/>
                </a:solidFill>
              </a:rPr>
              <a:t> is the dominant source of the DRAM latency as we explained in the paper.</a:t>
            </a:r>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72</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The cell’s capacitor is small and can store only a small amount of charge. </a:t>
            </a:r>
          </a:p>
          <a:p>
            <a:r>
              <a:rPr lang="en-US" baseline="0" dirty="0" smtClean="0"/>
              <a:t>That is why a </a:t>
            </a:r>
            <a:r>
              <a:rPr lang="en-US" baseline="0" dirty="0" err="1" smtClean="0"/>
              <a:t>subarray</a:t>
            </a:r>
            <a:r>
              <a:rPr lang="en-US" baseline="0" dirty="0" smtClean="0"/>
              <a:t> also has sense-amplifiers, which are specialized circuits that can detect the small amount of charge. </a:t>
            </a:r>
          </a:p>
          <a:p>
            <a:endParaRPr lang="en-US" baseline="0" dirty="0" smtClean="0"/>
          </a:p>
          <a:p>
            <a:r>
              <a:rPr lang="en-US" baseline="0" dirty="0" smtClean="0"/>
              <a:t>Unfortunately, a sense-amplifier size is about *100* times the cell size. </a:t>
            </a:r>
          </a:p>
          <a:p>
            <a:r>
              <a:rPr lang="en-US" baseline="0" dirty="0" smtClean="0"/>
              <a:t>So, to amortize the area of the sense-amplifiers, </a:t>
            </a:r>
          </a:p>
          <a:p>
            <a:r>
              <a:rPr lang="en-US" baseline="0" dirty="0" smtClean="0"/>
              <a:t>hundreds of cells share the same sense-amplifier through a long </a:t>
            </a:r>
            <a:r>
              <a:rPr lang="en-US" baseline="0" dirty="0" err="1" smtClean="0"/>
              <a:t>bitline</a:t>
            </a:r>
            <a:r>
              <a:rPr lang="en-US" baseline="0" dirty="0" smtClean="0"/>
              <a:t>. </a:t>
            </a:r>
          </a:p>
          <a:p>
            <a:endParaRPr lang="en-US" baseline="0" dirty="0" smtClean="0"/>
          </a:p>
          <a:p>
            <a:r>
              <a:rPr lang="en-US" baseline="0" dirty="0" smtClean="0"/>
              <a:t>However, a long </a:t>
            </a:r>
            <a:r>
              <a:rPr lang="en-US" baseline="0" dirty="0" err="1" smtClean="0"/>
              <a:t>bitline</a:t>
            </a:r>
            <a:r>
              <a:rPr lang="en-US" baseline="0" dirty="0" smtClean="0"/>
              <a:t> has a large capacitance that increases latency and power consumption. </a:t>
            </a:r>
          </a:p>
          <a:p>
            <a:r>
              <a:rPr lang="en-US" baseline="0" dirty="0" smtClean="0"/>
              <a:t>Therefore, the long </a:t>
            </a:r>
            <a:r>
              <a:rPr lang="en-US" baseline="0" dirty="0" err="1" smtClean="0"/>
              <a:t>bitline</a:t>
            </a:r>
            <a:r>
              <a:rPr lang="en-US" baseline="0" dirty="0" smtClean="0"/>
              <a:t> is one of the dominant sources of high latency and high power consumption.</a:t>
            </a:r>
          </a:p>
          <a:p>
            <a:endParaRPr lang="en-US" baseline="0" dirty="0" smtClean="0"/>
          </a:p>
          <a:p>
            <a:r>
              <a:rPr lang="en-US" baseline="0" dirty="0" smtClean="0"/>
              <a:t>To understand why the </a:t>
            </a:r>
            <a:r>
              <a:rPr lang="en-US" baseline="0" dirty="0" err="1" smtClean="0"/>
              <a:t>subarray</a:t>
            </a:r>
            <a:r>
              <a:rPr lang="en-US" baseline="0" dirty="0" smtClean="0"/>
              <a:t> is so slow, </a:t>
            </a:r>
          </a:p>
          <a:p>
            <a:r>
              <a:rPr lang="en-US" baseline="0" dirty="0" smtClean="0"/>
              <a:t>let me take a look at the </a:t>
            </a:r>
            <a:r>
              <a:rPr lang="en-US" baseline="0" dirty="0" err="1" smtClean="0"/>
              <a:t>subarray</a:t>
            </a:r>
            <a:r>
              <a:rPr lang="en-US" baseline="0" dirty="0" smtClean="0"/>
              <a:t> organization.</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73</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 naïve way to reduce the DRAM latency is to have short </a:t>
            </a:r>
            <a:r>
              <a:rPr lang="en-US" baseline="0" dirty="0" err="1" smtClean="0"/>
              <a:t>bitlines</a:t>
            </a:r>
            <a:r>
              <a:rPr lang="en-US" baseline="0" dirty="0" smtClean="0"/>
              <a:t> that have lower latency.</a:t>
            </a:r>
          </a:p>
          <a:p>
            <a:r>
              <a:rPr lang="en-US" baseline="0" dirty="0" smtClean="0"/>
              <a:t>Unfortunately, short </a:t>
            </a:r>
            <a:r>
              <a:rPr lang="en-US" baseline="0" dirty="0" err="1" smtClean="0"/>
              <a:t>bitlines</a:t>
            </a:r>
            <a:r>
              <a:rPr lang="en-US" baseline="0" dirty="0" smtClean="0"/>
              <a:t> significantly increase the DRAM area.</a:t>
            </a:r>
          </a:p>
          <a:p>
            <a:r>
              <a:rPr lang="en-US" baseline="0" dirty="0" smtClean="0"/>
              <a:t>Therefore, the </a:t>
            </a:r>
            <a:r>
              <a:rPr lang="en-US" baseline="0" dirty="0" err="1" smtClean="0"/>
              <a:t>bitline</a:t>
            </a:r>
            <a:r>
              <a:rPr lang="en-US" baseline="0" dirty="0" smtClean="0"/>
              <a:t> length exposes an important trade-off between area and latency.</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74</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shows the trade-off between DRAM area and latency as we change the </a:t>
            </a:r>
            <a:r>
              <a:rPr lang="en-US" baseline="0" dirty="0" err="1" smtClean="0"/>
              <a:t>bitline</a:t>
            </a:r>
            <a:r>
              <a:rPr lang="en-US" baseline="0" dirty="0" smtClean="0"/>
              <a:t> length.</a:t>
            </a:r>
          </a:p>
          <a:p>
            <a:r>
              <a:rPr lang="en-US" baseline="0" dirty="0" smtClean="0"/>
              <a:t>Y-axis is the normalized DRAM area compared to a DRAM using 512 cells/</a:t>
            </a:r>
            <a:r>
              <a:rPr lang="en-US" baseline="0" dirty="0" err="1" smtClean="0"/>
              <a:t>bitline</a:t>
            </a:r>
            <a:r>
              <a:rPr lang="en-US" baseline="0" dirty="0" smtClean="0"/>
              <a:t>. A lower value is cheaper.</a:t>
            </a:r>
          </a:p>
          <a:p>
            <a:r>
              <a:rPr lang="en-US" baseline="0" dirty="0" smtClean="0"/>
              <a:t>X-axis shows the latency in terms of </a:t>
            </a:r>
            <a:r>
              <a:rPr lang="en-US" baseline="0" dirty="0" err="1" smtClean="0"/>
              <a:t>tRC</a:t>
            </a:r>
            <a:r>
              <a:rPr lang="en-US" baseline="0" dirty="0" smtClean="0"/>
              <a:t>, an important DRAM timing constraint. A lower value is faster.</a:t>
            </a:r>
          </a:p>
          <a:p>
            <a:endParaRPr lang="en-US" baseline="0" dirty="0" smtClean="0"/>
          </a:p>
          <a:p>
            <a:r>
              <a:rPr lang="en-US" baseline="0" dirty="0" smtClean="0"/>
              <a:t>Commodity DRAM chips use long </a:t>
            </a:r>
            <a:r>
              <a:rPr lang="en-US" baseline="0" dirty="0" err="1" smtClean="0"/>
              <a:t>bitlines</a:t>
            </a:r>
            <a:r>
              <a:rPr lang="en-US" baseline="0" dirty="0" smtClean="0"/>
              <a:t> to minimize area cost. On the other hand, shorter </a:t>
            </a:r>
            <a:r>
              <a:rPr lang="en-US" baseline="0" dirty="0" err="1" smtClean="0"/>
              <a:t>bitlines</a:t>
            </a:r>
            <a:r>
              <a:rPr lang="en-US" baseline="0" dirty="0" smtClean="0"/>
              <a:t> achieve lower latency at higher cost. </a:t>
            </a:r>
          </a:p>
          <a:p>
            <a:pPr defTabSz="931774">
              <a:defRPr/>
            </a:pPr>
            <a:r>
              <a:rPr lang="en-US" baseline="0" dirty="0" smtClean="0"/>
              <a:t>Our goal is to achieve the best of both worlds: low latency and low area cost.</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75</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To sum up, both long and short </a:t>
            </a:r>
            <a:r>
              <a:rPr lang="en-US" baseline="0" dirty="0" err="1" smtClean="0"/>
              <a:t>bitline</a:t>
            </a:r>
            <a:r>
              <a:rPr lang="en-US" baseline="0" dirty="0" smtClean="0"/>
              <a:t> do not achieve small area and low latency. </a:t>
            </a:r>
          </a:p>
          <a:p>
            <a:r>
              <a:rPr lang="en-US" baseline="0" dirty="0" smtClean="0"/>
              <a:t>Long </a:t>
            </a:r>
            <a:r>
              <a:rPr lang="en-US" baseline="0" dirty="0" err="1" smtClean="0"/>
              <a:t>bitline</a:t>
            </a:r>
            <a:r>
              <a:rPr lang="en-US" baseline="0" dirty="0" smtClean="0"/>
              <a:t> has small area but has high latency while short </a:t>
            </a:r>
            <a:r>
              <a:rPr lang="en-US" baseline="0" dirty="0" err="1" smtClean="0"/>
              <a:t>bitline</a:t>
            </a:r>
            <a:r>
              <a:rPr lang="en-US" baseline="0" dirty="0" smtClean="0"/>
              <a:t> has low latency but has large area.</a:t>
            </a:r>
          </a:p>
          <a:p>
            <a:endParaRPr lang="en-US" baseline="0" dirty="0" smtClean="0"/>
          </a:p>
          <a:p>
            <a:r>
              <a:rPr lang="en-US" baseline="0" dirty="0" smtClean="0"/>
              <a:t>To achieve the best of both worlds, we first start from long </a:t>
            </a:r>
            <a:r>
              <a:rPr lang="en-US" baseline="0" dirty="0" err="1" smtClean="0"/>
              <a:t>bitline</a:t>
            </a:r>
            <a:r>
              <a:rPr lang="en-US" baseline="0" dirty="0" smtClean="0"/>
              <a:t>, which has small area. </a:t>
            </a:r>
          </a:p>
          <a:p>
            <a:r>
              <a:rPr lang="en-US" baseline="0" dirty="0" smtClean="0"/>
              <a:t>After that, to achieve the low latency of short </a:t>
            </a:r>
            <a:r>
              <a:rPr lang="en-US" baseline="0" dirty="0" err="1" smtClean="0"/>
              <a:t>bitline</a:t>
            </a:r>
            <a:r>
              <a:rPr lang="en-US" baseline="0" dirty="0" smtClean="0"/>
              <a:t>, we divide the long </a:t>
            </a:r>
            <a:r>
              <a:rPr lang="en-US" baseline="0" dirty="0" err="1" smtClean="0"/>
              <a:t>bitline</a:t>
            </a:r>
            <a:r>
              <a:rPr lang="en-US" baseline="0" dirty="0" smtClean="0"/>
              <a:t> into two smaller segments. </a:t>
            </a:r>
          </a:p>
          <a:p>
            <a:r>
              <a:rPr lang="en-US" baseline="0" dirty="0" smtClean="0"/>
              <a:t>The </a:t>
            </a:r>
            <a:r>
              <a:rPr lang="en-US" baseline="0" dirty="0" err="1" smtClean="0"/>
              <a:t>bitline</a:t>
            </a:r>
            <a:r>
              <a:rPr lang="en-US" baseline="0" dirty="0" smtClean="0"/>
              <a:t> length of the segment nearby the sense-amplifier is same as the length of short </a:t>
            </a:r>
            <a:r>
              <a:rPr lang="en-US" baseline="0" dirty="0" err="1" smtClean="0"/>
              <a:t>bitline</a:t>
            </a:r>
            <a:r>
              <a:rPr lang="en-US" baseline="0" dirty="0" smtClean="0"/>
              <a:t>. </a:t>
            </a:r>
          </a:p>
          <a:p>
            <a:r>
              <a:rPr lang="en-US" baseline="0" dirty="0" smtClean="0"/>
              <a:t>Therefore, the latency of the segment is as low as the latency of the short </a:t>
            </a:r>
            <a:r>
              <a:rPr lang="en-US" baseline="0" dirty="0" err="1" smtClean="0"/>
              <a:t>bitline</a:t>
            </a:r>
            <a:r>
              <a:rPr lang="en-US" baseline="0" dirty="0" smtClean="0"/>
              <a:t>. </a:t>
            </a:r>
          </a:p>
          <a:p>
            <a:r>
              <a:rPr lang="en-US" baseline="0" dirty="0" smtClean="0"/>
              <a:t>To isolate this fast segment from the other segment, we add isolation transistors that selectively connect the two segments. </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76</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way, our proposed approach achieves small area and low latency.</a:t>
            </a:r>
          </a:p>
          <a:p>
            <a:r>
              <a:rPr lang="en-US" baseline="0" dirty="0" smtClean="0"/>
              <a:t>We call this new DRAM architecture as Tiered-Latency DRAM</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77</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a:t>Professor Mutlu</a:t>
            </a:r>
            <a:r>
              <a:rPr lang="ja-JP" altLang="en-US" dirty="0"/>
              <a:t>’</a:t>
            </a:r>
            <a:r>
              <a:rPr lang="en-US" dirty="0"/>
              <a:t>s research focus is all aspects of </a:t>
            </a:r>
            <a:r>
              <a:rPr lang="en-US" dirty="0" smtClean="0"/>
              <a:t>computer</a:t>
            </a:r>
            <a:r>
              <a:rPr lang="en-US" baseline="0" dirty="0" smtClean="0"/>
              <a:t> </a:t>
            </a:r>
            <a:r>
              <a:rPr lang="en-US" dirty="0" smtClean="0"/>
              <a:t>architecture, HW/SW interaction</a:t>
            </a:r>
            <a:r>
              <a:rPr lang="en-US" baseline="0" dirty="0" smtClean="0"/>
              <a:t> and bioinformatics</a:t>
            </a:r>
            <a:r>
              <a:rPr lang="en-US" dirty="0" smtClean="0"/>
              <a:t>. </a:t>
            </a:r>
          </a:p>
          <a:p>
            <a:endParaRPr lang="en-US" dirty="0" smtClean="0"/>
          </a:p>
          <a:p>
            <a:r>
              <a:rPr lang="en-US" dirty="0" smtClean="0"/>
              <a:t>He is looking for 3 students to perform research</a:t>
            </a:r>
            <a:r>
              <a:rPr lang="en-US" baseline="0" dirty="0" smtClean="0"/>
              <a:t> in these areas.</a:t>
            </a:r>
            <a:endParaRPr lang="en-US" dirty="0" smtClean="0"/>
          </a:p>
          <a:p>
            <a:endParaRPr lang="en-US" dirty="0" smtClean="0"/>
          </a:p>
          <a:p>
            <a:r>
              <a:rPr lang="en-US" dirty="0" smtClean="0"/>
              <a:t>He and his group, SAFARI,</a:t>
            </a:r>
            <a:r>
              <a:rPr lang="en-US" baseline="0" dirty="0" smtClean="0"/>
              <a:t> solve fundamental problems spanning:</a:t>
            </a:r>
          </a:p>
          <a:p>
            <a:endParaRPr lang="en-US" dirty="0"/>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Memory, memory, memory, storage, interconnects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Parallel architectures, heterogeneous architectures, GP-GPUs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System/architecture interaction, new execution models</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Energy efficiency, fault tolerance, hardware security </a:t>
            </a:r>
          </a:p>
          <a:p>
            <a:pPr defTabSz="931774" fontAlgn="base">
              <a:spcBef>
                <a:spcPct val="0"/>
              </a:spcBef>
              <a:spcAft>
                <a:spcPct val="0"/>
              </a:spcAft>
              <a:buFontTx/>
              <a:buChar char="•"/>
            </a:pPr>
            <a:r>
              <a:rPr lang="en-US" b="1" i="1" dirty="0">
                <a:solidFill>
                  <a:srgbClr val="3333CC"/>
                </a:solidFill>
                <a:latin typeface="Arial Narrow" charset="0"/>
                <a:ea typeface="ＭＳ Ｐゴシック" charset="0"/>
                <a:cs typeface="Arial" charset="0"/>
              </a:rPr>
              <a:t> Genome sequence analysis and assembly</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pPr defTabSz="931774" fontAlgn="base">
              <a:spcBef>
                <a:spcPct val="0"/>
              </a:spcBef>
              <a:spcAft>
                <a:spcPct val="0"/>
              </a:spcAft>
            </a:pPr>
            <a:r>
              <a:rPr lang="en-US" dirty="0">
                <a:solidFill>
                  <a:srgbClr val="3333CC"/>
                </a:solidFill>
                <a:latin typeface="Arial Narrow" charset="0"/>
                <a:ea typeface="ＭＳ Ｐゴシック" charset="0"/>
                <a:cs typeface="Arial" charset="0"/>
              </a:rPr>
              <a:t>His group does Broad research spanning systems to logic with architecture at center</a:t>
            </a:r>
          </a:p>
          <a:p>
            <a:pPr defTabSz="931774" fontAlgn="base">
              <a:spcBef>
                <a:spcPct val="0"/>
              </a:spcBef>
              <a:spcAft>
                <a:spcPct val="0"/>
              </a:spcAft>
              <a:buFontTx/>
              <a:buChar char="•"/>
            </a:pPr>
            <a:endParaRPr lang="en-US" b="1" i="1" dirty="0">
              <a:solidFill>
                <a:srgbClr val="3333CC"/>
              </a:solidFill>
              <a:latin typeface="Arial Narrow" charset="0"/>
              <a:ea typeface="ＭＳ Ｐゴシック" charset="0"/>
              <a:cs typeface="Arial" charset="0"/>
            </a:endParaRPr>
          </a:p>
          <a:p>
            <a:endParaRPr lang="en-US"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Again, the key idea is to divide</a:t>
            </a:r>
            <a:r>
              <a:rPr lang="en-US" baseline="0" dirty="0" smtClean="0"/>
              <a:t> </a:t>
            </a:r>
            <a:r>
              <a:rPr lang="en-US" dirty="0" smtClean="0"/>
              <a:t>a </a:t>
            </a:r>
            <a:r>
              <a:rPr lang="en-US" dirty="0" err="1" smtClean="0"/>
              <a:t>subarray</a:t>
            </a:r>
            <a:r>
              <a:rPr lang="en-US" dirty="0" smtClean="0"/>
              <a:t> into two segments with isolation transistors. </a:t>
            </a:r>
          </a:p>
          <a:p>
            <a:endParaRPr lang="en-US" dirty="0" smtClean="0"/>
          </a:p>
          <a:p>
            <a:r>
              <a:rPr lang="en-US" dirty="0" smtClean="0"/>
              <a:t>The segment, directly</a:t>
            </a:r>
            <a:r>
              <a:rPr lang="en-US" baseline="0" dirty="0" smtClean="0"/>
              <a:t> </a:t>
            </a:r>
            <a:r>
              <a:rPr lang="en-US" dirty="0" smtClean="0"/>
              <a:t>connected to the sense amplifier, is called the near segment. </a:t>
            </a:r>
          </a:p>
          <a:p>
            <a:r>
              <a:rPr lang="en-US" dirty="0" smtClean="0"/>
              <a:t>The other</a:t>
            </a:r>
            <a:r>
              <a:rPr lang="en-US" baseline="0" dirty="0" smtClean="0"/>
              <a:t> </a:t>
            </a:r>
            <a:r>
              <a:rPr lang="en-US" dirty="0" smtClean="0"/>
              <a:t>segment is</a:t>
            </a:r>
            <a:r>
              <a:rPr lang="en-US" baseline="0" dirty="0" smtClean="0"/>
              <a:t> </a:t>
            </a:r>
            <a:r>
              <a:rPr lang="en-US" dirty="0" smtClean="0"/>
              <a:t>called the far segment.</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78</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This figure compares the latency.</a:t>
            </a:r>
          </a:p>
          <a:p>
            <a:r>
              <a:rPr lang="en-US" baseline="0" dirty="0" smtClean="0"/>
              <a:t>Y-axis is normalized latency. </a:t>
            </a:r>
          </a:p>
          <a:p>
            <a:r>
              <a:rPr lang="en-US" baseline="0" dirty="0" smtClean="0"/>
              <a:t>Compared to commodity DRAM, TL-DRAM’s near segment has 56% lower latency, while the far segment has 23% higher latency.</a:t>
            </a:r>
          </a:p>
          <a:p>
            <a:r>
              <a:rPr lang="en-US" baseline="0" dirty="0" smtClean="0"/>
              <a:t> </a:t>
            </a:r>
          </a:p>
          <a:p>
            <a:r>
              <a:rPr lang="en-US" baseline="0" dirty="0" smtClean="0"/>
              <a:t>The right figure compares the power.</a:t>
            </a:r>
          </a:p>
          <a:p>
            <a:r>
              <a:rPr lang="en-US" baseline="0" dirty="0" smtClean="0"/>
              <a:t>Y-axis is normalized power.</a:t>
            </a:r>
          </a:p>
          <a:p>
            <a:r>
              <a:rPr lang="en-US" baseline="0" dirty="0" smtClean="0"/>
              <a:t>Compared to commodity DRAM, TL-DRAM’s near segment has 51% lower power consumption and the far segment has 49% higher power consumption. </a:t>
            </a:r>
          </a:p>
          <a:p>
            <a:endParaRPr lang="en-US" baseline="0" dirty="0" smtClean="0"/>
          </a:p>
          <a:p>
            <a:r>
              <a:rPr lang="en-US" baseline="0" dirty="0" smtClean="0"/>
              <a:t>Lastly, mainly due to the isolation transistor, Tiered-latency DRAM increases the die-size by about 3%.</a:t>
            </a:r>
          </a:p>
          <a:p>
            <a:endParaRPr lang="en-US" baseline="0"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79</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Again, the figure shows the trade-off between area and latency in existing DRAM. </a:t>
            </a:r>
          </a:p>
          <a:p>
            <a:endParaRPr lang="en-US" baseline="0" dirty="0" smtClean="0"/>
          </a:p>
          <a:p>
            <a:r>
              <a:rPr lang="en-US" baseline="0" dirty="0" smtClean="0"/>
              <a:t>Unlike existing DRAM, TL-DRAM achieves low latency using the near segment while increasing the area by only 3%. </a:t>
            </a:r>
          </a:p>
          <a:p>
            <a:endParaRPr lang="en-US" baseline="0" dirty="0" smtClean="0"/>
          </a:p>
          <a:p>
            <a:r>
              <a:rPr lang="en-US" baseline="0" dirty="0" smtClean="0"/>
              <a:t>Although the far segment has higher latency than commodity DRAM, we show that efficient use of the near segment enables TL-DRAM to achieve high system performance.</a:t>
            </a:r>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80</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There are multiple ways to leverage the TL-DRAM</a:t>
            </a:r>
            <a:r>
              <a:rPr lang="en-US" baseline="0" dirty="0" smtClean="0"/>
              <a:t> substrate by hardware or software.</a:t>
            </a:r>
          </a:p>
          <a:p>
            <a:endParaRPr lang="en-US" baseline="0" dirty="0" smtClean="0"/>
          </a:p>
          <a:p>
            <a:r>
              <a:rPr lang="en-US" baseline="0" dirty="0" smtClean="0"/>
              <a:t>In this slide, I describe many such ways.</a:t>
            </a:r>
          </a:p>
          <a:p>
            <a:r>
              <a:rPr lang="en-US" baseline="0" dirty="0" smtClean="0"/>
              <a:t>First, the near segment can be used as a hardware-managed inclusive cache to the far segment.</a:t>
            </a:r>
          </a:p>
          <a:p>
            <a:r>
              <a:rPr lang="en-US" baseline="0" dirty="0" smtClean="0"/>
              <a:t>Second, the near segment can be used as a hardware-managed exclusive cache to the far segment.</a:t>
            </a:r>
          </a:p>
          <a:p>
            <a:r>
              <a:rPr lang="en-US" baseline="0" dirty="0" smtClean="0"/>
              <a:t>Third, the operating system can intelligently allocate frequently-accessed pages to the near segment.</a:t>
            </a:r>
          </a:p>
          <a:p>
            <a:r>
              <a:rPr lang="en-US" baseline="0" dirty="0" smtClean="0"/>
              <a:t>Forth mechanism is to simple replace DRAM with TL-DRAM without any near segment handling</a:t>
            </a:r>
          </a:p>
          <a:p>
            <a:endParaRPr lang="en-US" baseline="0" dirty="0" smtClean="0"/>
          </a:p>
          <a:p>
            <a:r>
              <a:rPr lang="en-US" baseline="0" dirty="0" smtClean="0"/>
              <a:t>While our paper provides detailed explanations and evaluations of first three mechanism, </a:t>
            </a:r>
          </a:p>
          <a:p>
            <a:r>
              <a:rPr lang="en-US" baseline="0" dirty="0" smtClean="0"/>
              <a:t>in this talk, we will focus on the first approach, which is to use the near segment as a hardware managed cache for the far segment.</a:t>
            </a:r>
            <a:endParaRPr lang="en-US" dirty="0" smtClean="0"/>
          </a:p>
          <a:p>
            <a:endParaRPr lang="en-US" dirty="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81</a:t>
            </a:fld>
            <a:endParaRPr lang="en-US">
              <a:solidFill>
                <a:prstClr val="black"/>
              </a:solidFill>
              <a:latin typeface="Calibri"/>
            </a:endParaRPr>
          </a:p>
        </p:txBody>
      </p:sp>
    </p:spTree>
    <p:extLst>
      <p:ext uri="{BB962C8B-B14F-4D97-AF65-F5344CB8AC3E}">
        <p14:creationId xmlns:p14="http://schemas.microsoft.com/office/powerpoint/2010/main" val="377755553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This figure</a:t>
            </a:r>
            <a:r>
              <a:rPr lang="en-US" baseline="0" dirty="0" smtClean="0"/>
              <a:t> shows the IPC improvement of our three caching mechanisms over commodity DRAM. </a:t>
            </a:r>
          </a:p>
          <a:p>
            <a:r>
              <a:rPr lang="en-US" baseline="0" dirty="0" smtClean="0"/>
              <a:t>All of them improve performance and benefit-based caching shows maximum performance improvement by 12.7%.</a:t>
            </a:r>
          </a:p>
          <a:p>
            <a:endParaRPr lang="en-US" baseline="0" dirty="0" smtClean="0"/>
          </a:p>
          <a:p>
            <a:r>
              <a:rPr lang="en-US" baseline="0" dirty="0" smtClean="0"/>
              <a:t>The right figure shows the normalized power reduction of our three caching mechanisms over commodity DRAM.</a:t>
            </a:r>
          </a:p>
          <a:p>
            <a:r>
              <a:rPr lang="en-US" baseline="0" dirty="0" smtClean="0"/>
              <a:t> All of them reduce power consumption and benefit-based caching shows maximum power reduction by 23%.</a:t>
            </a:r>
            <a:endParaRPr lang="en-US" dirty="0" smtClean="0"/>
          </a:p>
          <a:p>
            <a:endParaRPr lang="en-US" dirty="0" smtClean="0"/>
          </a:p>
          <a:p>
            <a:pPr defTabSz="931717">
              <a:defRPr/>
            </a:pPr>
            <a:r>
              <a:rPr lang="en-US" baseline="0" dirty="0" smtClean="0"/>
              <a:t>Therefore, using near segment as a cache improves performance and reduces power consumption at the cost of 3% area overhead.</a:t>
            </a:r>
          </a:p>
          <a:p>
            <a:endParaRPr lang="en-US" dirty="0" smtClean="0"/>
          </a:p>
        </p:txBody>
      </p:sp>
      <p:sp>
        <p:nvSpPr>
          <p:cNvPr id="4" name="Slide Number Placeholder 3"/>
          <p:cNvSpPr>
            <a:spLocks noGrp="1"/>
          </p:cNvSpPr>
          <p:nvPr>
            <p:ph type="sldNum" sz="quarter" idx="10"/>
          </p:nvPr>
        </p:nvSpPr>
        <p:spPr/>
        <p:txBody>
          <a:bodyPr/>
          <a:lstStyle/>
          <a:p>
            <a:fld id="{80F03180-34AC-4716-85F0-B91B63342E95}" type="slidenum">
              <a:rPr lang="en-US" smtClean="0">
                <a:solidFill>
                  <a:prstClr val="black"/>
                </a:solidFill>
                <a:latin typeface="Calibri"/>
              </a:rPr>
              <a:pPr/>
              <a:t>82</a:t>
            </a:fld>
            <a:endParaRPr lang="en-US">
              <a:solidFill>
                <a:prstClr val="black"/>
              </a:solidFill>
              <a:latin typeface="Calibri"/>
            </a:endParaRPr>
          </a:p>
        </p:txBody>
      </p:sp>
    </p:spTree>
    <p:extLst>
      <p:ext uri="{BB962C8B-B14F-4D97-AF65-F5344CB8AC3E}">
        <p14:creationId xmlns:p14="http://schemas.microsoft.com/office/powerpoint/2010/main" val="25320836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Even if DRAM continues to scale there could be benefits to examining and enabling</a:t>
            </a:r>
            <a:r>
              <a:rPr lang="en-US" baseline="0" dirty="0" smtClean="0"/>
              <a:t> these new technologies.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84</a:t>
            </a:fld>
            <a:endParaRPr lang="en-US" dirty="0">
              <a:solidFill>
                <a:prstClr val="black"/>
              </a:solidFill>
              <a:latin typeface="Calibri"/>
            </a:endParaRPr>
          </a:p>
        </p:txBody>
      </p:sp>
    </p:spTree>
    <p:extLst>
      <p:ext uri="{BB962C8B-B14F-4D97-AF65-F5344CB8AC3E}">
        <p14:creationId xmlns:p14="http://schemas.microsoft.com/office/powerpoint/2010/main" val="172968569"/>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Now let’s compare our mechanism to a </a:t>
            </a:r>
            <a:r>
              <a:rPr lang="en-US" b="1" dirty="0" smtClean="0"/>
              <a:t>homogeneous</a:t>
            </a:r>
            <a:r>
              <a:rPr lang="en-US" baseline="0" dirty="0" smtClean="0"/>
              <a:t> memory system.</a:t>
            </a:r>
          </a:p>
          <a:p>
            <a:r>
              <a:rPr lang="en-US" baseline="0" dirty="0" smtClean="0"/>
              <a:t>Here the comparison points are a</a:t>
            </a:r>
            <a:r>
              <a:rPr lang="en-US" dirty="0" smtClean="0"/>
              <a:t> 16GB all-PCM and all-DRAM memory system.</a:t>
            </a:r>
          </a:p>
          <a:p>
            <a:r>
              <a:rPr lang="en-US" dirty="0" smtClean="0"/>
              <a:t>O</a:t>
            </a:r>
            <a:r>
              <a:rPr lang="en-US" baseline="0" dirty="0" smtClean="0"/>
              <a:t>ur mechanism achieves 31% better performance than the all-PCM memory system, and comes within 29% of the all-DRAM performance.</a:t>
            </a:r>
          </a:p>
          <a:p>
            <a:r>
              <a:rPr lang="en-US" baseline="0" dirty="0" smtClean="0"/>
              <a:t>Note that we </a:t>
            </a:r>
            <a:r>
              <a:rPr lang="en-US" b="1" baseline="0" dirty="0" smtClean="0"/>
              <a:t>do not assume any capacity benefits</a:t>
            </a:r>
            <a:r>
              <a:rPr lang="en-US" baseline="0" dirty="0" smtClean="0"/>
              <a:t> of PCM over DRAM.</a:t>
            </a:r>
          </a:p>
          <a:p>
            <a:r>
              <a:rPr lang="en-US" baseline="0" dirty="0" smtClean="0"/>
              <a:t>And yet, our mechanism bridges the performance gap between the two homogeneous memory systems.</a:t>
            </a:r>
          </a:p>
          <a:p>
            <a:r>
              <a:rPr lang="en-US" baseline="0" dirty="0" smtClean="0"/>
              <a:t>If the capacity benefit of PCM was included, the </a:t>
            </a:r>
            <a:r>
              <a:rPr lang="en-US" b="1" baseline="0" dirty="0" smtClean="0"/>
              <a:t>hybrid memory system</a:t>
            </a:r>
            <a:r>
              <a:rPr lang="en-US" baseline="0" dirty="0" smtClean="0"/>
              <a:t> will perform even better.</a:t>
            </a:r>
          </a:p>
        </p:txBody>
      </p:sp>
      <p:sp>
        <p:nvSpPr>
          <p:cNvPr id="4" name="Slide Number Placeholder 3"/>
          <p:cNvSpPr>
            <a:spLocks noGrp="1"/>
          </p:cNvSpPr>
          <p:nvPr>
            <p:ph type="sldNum" sz="quarter" idx="10"/>
          </p:nvPr>
        </p:nvSpPr>
        <p:spPr/>
        <p:txBody>
          <a:bodyPr/>
          <a:lstStyle/>
          <a:p>
            <a:pPr>
              <a:defRPr/>
            </a:pPr>
            <a:fld id="{7F547B56-6240-4A47-937A-39B4CD6371F4}" type="slidenum">
              <a:rPr lang="en-US" smtClean="0">
                <a:solidFill>
                  <a:prstClr val="black"/>
                </a:solidFill>
                <a:latin typeface="Calibri"/>
              </a:rPr>
              <a:pPr>
                <a:defRPr/>
              </a:pPr>
              <a:t>94</a:t>
            </a:fld>
            <a:endParaRPr lang="en-US">
              <a:solidFill>
                <a:prstClr val="black"/>
              </a:solidFill>
              <a:latin typeface="Calibri"/>
            </a:endParaRPr>
          </a:p>
        </p:txBody>
      </p:sp>
    </p:spTree>
    <p:extLst>
      <p:ext uri="{BB962C8B-B14F-4D97-AF65-F5344CB8AC3E}">
        <p14:creationId xmlns:p14="http://schemas.microsoft.com/office/powerpoint/2010/main" val="1304768676"/>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Moving from DRAM to STT-RAM,</a:t>
            </a:r>
            <a:r>
              <a:rPr lang="en-US" baseline="0" dirty="0" smtClean="0"/>
              <a:t> instead of a capacitor that stores charge, now we have a magnetic tunnel junction that has one reference layer with a fixed magnetic orientation, and a free layer that can be parallel or anti parallel to the reference layer; which determines the resistance, and in turn, the data stored in the MTJ. In addition to the MTJ, the cell, again, has an access transistor. </a:t>
            </a:r>
          </a:p>
          <a:p>
            <a:r>
              <a:rPr lang="en-US" baseline="0" dirty="0" smtClean="0"/>
              <a:t>Reading requires a small voltage to be applied across the </a:t>
            </a:r>
            <a:r>
              <a:rPr lang="en-US" baseline="0" dirty="0" err="1" smtClean="0"/>
              <a:t>bitline</a:t>
            </a:r>
            <a:r>
              <a:rPr lang="en-US" baseline="0" dirty="0" smtClean="0"/>
              <a:t> and sense line; and the current is sensed. This current varies depending on the resistance of MTJ. To write data, we push a large current into the MTJ, which re-aligns the free layer. The direction of the current determines whether it becomes parallel or anti-parallel; i.e. logical 0 or 1. </a:t>
            </a:r>
          </a:p>
        </p:txBody>
      </p:sp>
      <p:sp>
        <p:nvSpPr>
          <p:cNvPr id="4" name="Slide Number Placeholder 3"/>
          <p:cNvSpPr>
            <a:spLocks noGrp="1"/>
          </p:cNvSpPr>
          <p:nvPr>
            <p:ph type="sldNum" sz="quarter" idx="10"/>
          </p:nvPr>
        </p:nvSpPr>
        <p:spPr/>
        <p:txBody>
          <a:bodyPr/>
          <a:lstStyle/>
          <a:p>
            <a:fld id="{8923B1BF-2DE4-4D7D-8ECD-16D20D21B23B}" type="slidenum">
              <a:rPr lang="en-US" smtClean="0">
                <a:solidFill>
                  <a:prstClr val="black"/>
                </a:solidFill>
                <a:latin typeface="Calibri"/>
              </a:rPr>
              <a:pPr/>
              <a:t>95</a:t>
            </a:fld>
            <a:endParaRPr lang="en-US">
              <a:solidFill>
                <a:prstClr val="black"/>
              </a:solidFill>
              <a:latin typeface="Calibri"/>
            </a:endParaRPr>
          </a:p>
        </p:txBody>
      </p:sp>
    </p:spTree>
    <p:extLst>
      <p:ext uri="{BB962C8B-B14F-4D97-AF65-F5344CB8AC3E}">
        <p14:creationId xmlns:p14="http://schemas.microsoft.com/office/powerpoint/2010/main" val="4015428210"/>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Let’s take a closer</a:t>
            </a:r>
            <a:r>
              <a:rPr lang="en-US" baseline="0" dirty="0" smtClean="0"/>
              <a:t> look at the high-level design goals for a Persistent Memory Manager, or PMM.</a:t>
            </a:r>
          </a:p>
          <a:p>
            <a:endParaRPr lang="en-US" baseline="0" dirty="0" smtClean="0"/>
          </a:p>
          <a:p>
            <a:r>
              <a:rPr lang="en-US" baseline="0" dirty="0" smtClean="0"/>
              <a:t>[click] The most noticeable feature of the PMM – from the system software perspective – is the fact that it exposes a load/store interface to access all persistent data in the system.  This means that applications can allocate portions of persistent memory, just as they would allocate portions of volatile DRAM memory in today’s systems.</a:t>
            </a:r>
          </a:p>
          <a:p>
            <a:endParaRPr lang="en-US" baseline="0" dirty="0" smtClean="0"/>
          </a:p>
          <a:p>
            <a:r>
              <a:rPr lang="en-US" baseline="0" dirty="0" smtClean="0"/>
              <a:t>[click] Of course, with a diverse array of devices managed by a persistent memory, it will be important for the PMM to leverage each of their strengths – and mitigate each of their weaknesses – as much as possible.  To this end, the PMM is responsible for managing how volatile and persistent are placed among devices, to ensure data can be efficiently located, persistence guarantees met, and any security rules enforced.</a:t>
            </a:r>
          </a:p>
          <a:p>
            <a:endParaRPr lang="en-US" baseline="0" dirty="0" smtClean="0"/>
          </a:p>
          <a:p>
            <a:r>
              <a:rPr lang="en-US" baseline="0" dirty="0" smtClean="0"/>
              <a:t>[click]  The PMM is also responsible for managing metadata storage and retrieval.  We will later evaluate how such overheads affect system performance.</a:t>
            </a:r>
          </a:p>
          <a:p>
            <a:endParaRPr lang="en-US" baseline="0" dirty="0" smtClean="0"/>
          </a:p>
          <a:p>
            <a:r>
              <a:rPr lang="en-US" baseline="0" dirty="0" smtClean="0"/>
              <a:t>[click]  In addition, to achieve the best performance and energy efficiency for the applications running on a system, it will be necessary for the system software to provide hints to the hardware to be used to make more efficient data placement decisions.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101</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And</a:t>
            </a:r>
            <a:r>
              <a:rPr lang="en-US" baseline="0" dirty="0" smtClean="0"/>
              <a:t> to tie everything together, here is how a persistent memory would operate.  Code allocates persistent objects and accesses them using loads and stores – no different than persistent memory in today’s machines.  Optionally, the software can provide hints as to the types of access patterns or requirements of the software.</a:t>
            </a:r>
          </a:p>
          <a:p>
            <a:endParaRPr lang="en-US" baseline="0" dirty="0" smtClean="0"/>
          </a:p>
          <a:p>
            <a:r>
              <a:rPr lang="en-US" baseline="0" dirty="0" smtClean="0"/>
              <a:t>Then, a Persistent Memory Manager uses this access information and software hints to allocate, locate, migrate, and access data among the heterogeneous array of devices present on the system, attempting to strike a balance between application-level guarantees, like persistence and security, and performance and energy efficiency.</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102</a:t>
            </a:fld>
            <a:endParaRPr lang="en-US">
              <a:solidFill>
                <a:prstClr val="black"/>
              </a:solidFill>
              <a:latin typeface="Calibri"/>
            </a:endParaRPr>
          </a:p>
        </p:txBody>
      </p:sp>
    </p:spTree>
    <p:extLst>
      <p:ext uri="{BB962C8B-B14F-4D97-AF65-F5344CB8AC3E}">
        <p14:creationId xmlns:p14="http://schemas.microsoft.com/office/powerpoint/2010/main" val="227186945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Some concrete</a:t>
            </a:r>
            <a:r>
              <a:rPr lang="en-US" baseline="0" dirty="0" smtClean="0"/>
              <a:t> current directions his group is exploring are:</a:t>
            </a:r>
          </a:p>
          <a:p>
            <a:endParaRPr lang="en-US" dirty="0"/>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Rethinking Memory System Design </a:t>
            </a:r>
            <a:r>
              <a:rPr lang="en-US" sz="2400" b="1" i="1" dirty="0">
                <a:solidFill>
                  <a:srgbClr val="3333CC"/>
                </a:solidFill>
                <a:latin typeface="Arial Narrow" charset="0"/>
                <a:ea typeface="ＭＳ Ｐゴシック" charset="0"/>
                <a:cs typeface="Arial" charset="0"/>
              </a:rPr>
              <a:t>for Data-Intensive Computing</a:t>
            </a:r>
          </a:p>
          <a:p>
            <a:pPr lvl="1"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Rethinking DRAM, Flash Memory, Emerging Technologies</a:t>
            </a:r>
          </a:p>
          <a:p>
            <a:pPr lvl="1"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Single-Level Stores</a:t>
            </a:r>
            <a:r>
              <a:rPr lang="en-US" sz="2400" b="1" i="1" dirty="0">
                <a:solidFill>
                  <a:srgbClr val="3333CC"/>
                </a:solidFill>
                <a:latin typeface="Arial Narrow" charset="0"/>
                <a:ea typeface="ＭＳ Ｐゴシック" charset="0"/>
                <a:cs typeface="Arial" charset="0"/>
              </a:rPr>
              <a:t>: Merging Memory and Storage with Fast NVM</a:t>
            </a:r>
          </a:p>
          <a:p>
            <a:pPr defTabSz="931774" fontAlgn="base">
              <a:spcBef>
                <a:spcPct val="0"/>
              </a:spcBef>
              <a:spcAft>
                <a:spcPct val="0"/>
              </a:spcAft>
            </a:pPr>
            <a:r>
              <a:rPr lang="en-US" sz="2400" b="1" i="1" dirty="0">
                <a:solidFill>
                  <a:srgbClr val="3333CC"/>
                </a:solidFill>
                <a:latin typeface="Arial Narrow" charset="0"/>
                <a:ea typeface="ＭＳ Ｐゴシック" charset="0"/>
                <a:cs typeface="Arial" charset="0"/>
              </a:rPr>
              <a:t> </a:t>
            </a: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GP-GPUs as First-Class Computing Engines</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In-memory computing</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Predictable computing</a:t>
            </a:r>
            <a:r>
              <a:rPr lang="en-US" sz="2400" b="1" i="1" dirty="0">
                <a:solidFill>
                  <a:srgbClr val="3333CC"/>
                </a:solidFill>
                <a:latin typeface="Arial Narrow" charset="0"/>
                <a:ea typeface="ＭＳ Ｐゴシック" charset="0"/>
                <a:cs typeface="Arial" charset="0"/>
              </a:rPr>
              <a:t>: QoS from the ground up</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Secure Memories</a:t>
            </a:r>
            <a:r>
              <a:rPr lang="en-US" sz="2400" b="1" i="1" dirty="0">
                <a:solidFill>
                  <a:srgbClr val="3333CC"/>
                </a:solidFill>
                <a:latin typeface="Arial Narrow" charset="0"/>
                <a:ea typeface="ＭＳ Ｐゴシック" charset="0"/>
                <a:cs typeface="Arial" charset="0"/>
              </a:rPr>
              <a:t>: DRAM, Flash, NVM</a:t>
            </a:r>
          </a:p>
          <a:p>
            <a:pPr defTabSz="931774" fontAlgn="base">
              <a:spcBef>
                <a:spcPct val="0"/>
              </a:spcBef>
              <a:spcAft>
                <a:spcPct val="0"/>
              </a:spcAft>
              <a:buFontTx/>
              <a:buChar char="•"/>
            </a:pPr>
            <a:endParaRPr lang="en-US" sz="2400" b="1" i="1" dirty="0">
              <a:solidFill>
                <a:srgbClr val="3333CC"/>
              </a:solidFill>
              <a:latin typeface="Arial Narrow" charset="0"/>
              <a:ea typeface="ＭＳ Ｐゴシック" charset="0"/>
              <a:cs typeface="Arial" charset="0"/>
            </a:endParaRPr>
          </a:p>
          <a:p>
            <a:pPr defTabSz="931774"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a:solidFill>
                  <a:srgbClr val="FF0000"/>
                </a:solidFill>
                <a:latin typeface="Arial Narrow" charset="0"/>
                <a:ea typeface="ＭＳ Ｐゴシック" charset="0"/>
                <a:cs typeface="Arial" charset="0"/>
              </a:rPr>
              <a:t>Genome Sequence Analysis and Assembly </a:t>
            </a:r>
            <a:r>
              <a:rPr lang="en-US" sz="2400" b="1" i="1" dirty="0">
                <a:solidFill>
                  <a:srgbClr val="3333CC"/>
                </a:solidFill>
                <a:latin typeface="Arial Narrow" charset="0"/>
                <a:ea typeface="ＭＳ Ｐゴシック" charset="0"/>
                <a:cs typeface="Arial" charset="0"/>
              </a:rPr>
              <a:t>Algorithms and Architectures</a:t>
            </a:r>
            <a:endParaRPr lang="en-US" sz="2000" b="1" i="1" dirty="0">
              <a:solidFill>
                <a:srgbClr val="FF0000"/>
              </a:solidFill>
              <a:latin typeface="Arial Narrow" charset="0"/>
              <a:ea typeface="ＭＳ Ｐゴシック" charset="0"/>
              <a:cs typeface="Arial" charset="0"/>
            </a:endParaRPr>
          </a:p>
          <a:p>
            <a:endParaRPr lang="en-US" dirty="0"/>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103</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pPr/>
              <a:t>104</a:t>
            </a:fld>
            <a:endParaRPr lang="en-US"/>
          </a:p>
        </p:txBody>
      </p:sp>
    </p:spTree>
    <p:extLst>
      <p:ext uri="{BB962C8B-B14F-4D97-AF65-F5344CB8AC3E}">
        <p14:creationId xmlns:p14="http://schemas.microsoft.com/office/powerpoint/2010/main" val="2271869456"/>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110</a:t>
            </a:fld>
            <a:endParaRPr lang="en-US">
              <a:solidFill>
                <a:prstClr val="black"/>
              </a:solidFill>
              <a:latin typeface="Calibri"/>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122</a:t>
            </a:fld>
            <a:endParaRPr lang="en-US">
              <a:solidFill>
                <a:prstClr val="black"/>
              </a:solidFill>
              <a:latin typeface="Calibri"/>
            </a:endParaRPr>
          </a:p>
        </p:txBody>
      </p:sp>
    </p:spTree>
    <p:extLst>
      <p:ext uri="{BB962C8B-B14F-4D97-AF65-F5344CB8AC3E}">
        <p14:creationId xmlns:p14="http://schemas.microsoft.com/office/powerpoint/2010/main" val="346160418"/>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Our high-level</a:t>
            </a:r>
            <a:r>
              <a:rPr lang="en-US" baseline="0" dirty="0" smtClean="0"/>
              <a:t> design for online profiling system is based to thee key observations:</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145</a:t>
            </a:fld>
            <a:endParaRPr lang="en-US">
              <a:solidFill>
                <a:prstClr val="black"/>
              </a:solidFill>
              <a:latin typeface="Calibri"/>
            </a:endParaRPr>
          </a:p>
        </p:txBody>
      </p:sp>
    </p:spTree>
    <p:extLst>
      <p:ext uri="{BB962C8B-B14F-4D97-AF65-F5344CB8AC3E}">
        <p14:creationId xmlns:p14="http://schemas.microsoft.com/office/powerpoint/2010/main" val="3144040074"/>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Based on</a:t>
            </a:r>
            <a:r>
              <a:rPr lang="en-US" baseline="0" dirty="0" smtClean="0"/>
              <a:t> these observations, we propose that in an online profiling system, </a:t>
            </a:r>
            <a:endParaRPr lang="en-US" dirty="0"/>
          </a:p>
        </p:txBody>
      </p:sp>
      <p:sp>
        <p:nvSpPr>
          <p:cNvPr id="4" name="Slide Number Placeholder 3"/>
          <p:cNvSpPr>
            <a:spLocks noGrp="1"/>
          </p:cNvSpPr>
          <p:nvPr>
            <p:ph type="sldNum" sz="quarter" idx="10"/>
          </p:nvPr>
        </p:nvSpPr>
        <p:spPr/>
        <p:txBody>
          <a:bodyPr/>
          <a:lstStyle/>
          <a:p>
            <a:fld id="{32F43FFD-D063-514F-A548-7BE8989890CC}" type="slidenum">
              <a:rPr lang="en-US" smtClean="0">
                <a:solidFill>
                  <a:prstClr val="black"/>
                </a:solidFill>
                <a:latin typeface="Calibri"/>
              </a:rPr>
              <a:pPr/>
              <a:t>146</a:t>
            </a:fld>
            <a:endParaRPr lang="en-US">
              <a:solidFill>
                <a:prstClr val="black"/>
              </a:solidFill>
              <a:latin typeface="Calibri"/>
            </a:endParaRPr>
          </a:p>
        </p:txBody>
      </p:sp>
    </p:spTree>
    <p:extLst>
      <p:ext uri="{BB962C8B-B14F-4D97-AF65-F5344CB8AC3E}">
        <p14:creationId xmlns:p14="http://schemas.microsoft.com/office/powerpoint/2010/main" val="34616041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a:buFontTx/>
              <a:buChar char="-"/>
            </a:pPr>
            <a:r>
              <a:rPr lang="en-US" dirty="0"/>
              <a:t>As we have shown earlier, either </a:t>
            </a:r>
            <a:r>
              <a:rPr lang="en-US" dirty="0" smtClean="0"/>
              <a:t>across</a:t>
            </a:r>
            <a:r>
              <a:rPr lang="en-US" baseline="0" dirty="0" smtClean="0"/>
              <a:t> or within </a:t>
            </a:r>
            <a:r>
              <a:rPr lang="en-US" dirty="0" smtClean="0"/>
              <a:t>applications</a:t>
            </a:r>
            <a:r>
              <a:rPr lang="en-US" dirty="0"/>
              <a:t>, our characterization can identify data that are vulnerable to memory errors and data that are </a:t>
            </a:r>
            <a:r>
              <a:rPr lang="en-US" dirty="0" smtClean="0"/>
              <a:t>tolerant </a:t>
            </a:r>
            <a:r>
              <a:rPr lang="en-US" dirty="0"/>
              <a:t>to memory errors.</a:t>
            </a:r>
          </a:p>
          <a:p>
            <a:pPr marL="174708" indent="-174708">
              <a:buFontTx/>
              <a:buChar char="-"/>
            </a:pPr>
            <a:r>
              <a:rPr lang="en-US" dirty="0"/>
              <a:t>To exploit this observation, we would like to map these different data onto different memory modules according to their memory error tolerance.</a:t>
            </a:r>
          </a:p>
          <a:p>
            <a:pPr marL="174708" indent="-174708">
              <a:buFontTx/>
              <a:buChar char="-"/>
            </a:pPr>
            <a:r>
              <a:rPr lang="en-US" dirty="0"/>
              <a:t>As an example here, we map vulnerable data to reliable memory to improve reliability, and map </a:t>
            </a:r>
            <a:r>
              <a:rPr lang="en-US" dirty="0" smtClean="0"/>
              <a:t>tolerant </a:t>
            </a:r>
            <a:r>
              <a:rPr lang="en-US" dirty="0"/>
              <a:t>data to low-cost less-reliable memory </a:t>
            </a:r>
            <a:r>
              <a:rPr lang="en-US" baseline="0" dirty="0" smtClean="0"/>
              <a:t>to </a:t>
            </a:r>
            <a:r>
              <a:rPr lang="en-US" dirty="0"/>
              <a:t>exploit its tolerance and lower the cost. We call </a:t>
            </a:r>
            <a:r>
              <a:rPr lang="en-US" dirty="0" smtClean="0"/>
              <a:t>this mechanism </a:t>
            </a:r>
            <a:r>
              <a:rPr lang="en-US" dirty="0"/>
              <a:t>heterogeneous-reliability </a:t>
            </a:r>
            <a:r>
              <a:rPr lang="en-US" dirty="0" smtClean="0"/>
              <a:t>memory, HRM.</a:t>
            </a:r>
          </a:p>
          <a:p>
            <a:pPr marL="174708" indent="-174708">
              <a:buFontTx/>
              <a:buChar char="-"/>
            </a:pPr>
            <a:r>
              <a:rPr lang="en-US" dirty="0" smtClean="0"/>
              <a:t>Reliable</a:t>
            </a:r>
            <a:r>
              <a:rPr lang="en-US" baseline="0" dirty="0" smtClean="0"/>
              <a:t> memory consists of … Low cost memory consists of …</a:t>
            </a:r>
            <a:endParaRPr lang="en-US" dirty="0"/>
          </a:p>
          <a:p>
            <a:pPr marL="174708" indent="-174708">
              <a:buFontTx/>
              <a:buChar char="-"/>
            </a:pPr>
            <a:r>
              <a:rPr lang="en-US" dirty="0"/>
              <a:t>As we will show later, HRM allows us to use weaker error protection in memory, and enables the use of less-tested memory chips to lower the cost of the memory system, while still achieving reasonable single-server reliability target.</a:t>
            </a:r>
          </a:p>
        </p:txBody>
      </p:sp>
      <p:sp>
        <p:nvSpPr>
          <p:cNvPr id="4" name="Slide Number Placeholder 3"/>
          <p:cNvSpPr>
            <a:spLocks noGrp="1"/>
          </p:cNvSpPr>
          <p:nvPr>
            <p:ph type="sldNum" sz="quarter" idx="10"/>
          </p:nvPr>
        </p:nvSpPr>
        <p:spPr/>
        <p:txBody>
          <a:bodyPr/>
          <a:lstStyle/>
          <a:p>
            <a:fld id="{E0D199FA-7989-4A25-927C-BEF5C8B58483}" type="slidenum">
              <a:rPr lang="en-US" smtClean="0">
                <a:solidFill>
                  <a:prstClr val="black"/>
                </a:solidFill>
                <a:latin typeface="Calibri"/>
              </a:rPr>
              <a:pPr/>
              <a:t>150</a:t>
            </a:fld>
            <a:endParaRPr lang="en-US">
              <a:solidFill>
                <a:prstClr val="black"/>
              </a:solidFill>
              <a:latin typeface="Calibri"/>
            </a:endParaRPr>
          </a:p>
        </p:txBody>
      </p:sp>
    </p:spTree>
    <p:extLst>
      <p:ext uri="{BB962C8B-B14F-4D97-AF65-F5344CB8AC3E}">
        <p14:creationId xmlns:p14="http://schemas.microsoft.com/office/powerpoint/2010/main" val="416976140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151</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174</a:t>
            </a:fld>
            <a:endParaRPr lang="en-US">
              <a:solidFill>
                <a:prstClr val="black"/>
              </a:solidFill>
              <a:latin typeface="Calibri"/>
            </a:endParaRPr>
          </a:p>
        </p:txBody>
      </p:sp>
    </p:spTree>
    <p:extLst>
      <p:ext uri="{BB962C8B-B14F-4D97-AF65-F5344CB8AC3E}">
        <p14:creationId xmlns:p14="http://schemas.microsoft.com/office/powerpoint/2010/main" val="3452796024"/>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175</a:t>
            </a:fld>
            <a:endParaRPr lang="en-US">
              <a:solidFill>
                <a:prstClr val="black"/>
              </a:solidFill>
              <a:latin typeface="Calibri"/>
            </a:endParaRPr>
          </a:p>
        </p:txBody>
      </p:sp>
    </p:spTree>
    <p:extLst>
      <p:ext uri="{BB962C8B-B14F-4D97-AF65-F5344CB8AC3E}">
        <p14:creationId xmlns:p14="http://schemas.microsoft.com/office/powerpoint/2010/main" val="185047183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2"/>
          <p:cNvSpPr>
            <a:spLocks noGrp="1" noRot="1" noChangeAspect="1" noChangeArrowheads="1" noTextEdit="1"/>
          </p:cNvSpPr>
          <p:nvPr>
            <p:ph type="sldImg"/>
          </p:nvPr>
        </p:nvSpPr>
        <p:spPr>
          <a:xfrm>
            <a:off x="1165225" y="676275"/>
            <a:ext cx="4713288" cy="3533775"/>
          </a:xfrm>
          <a:ln/>
        </p:spPr>
      </p:sp>
      <p:sp>
        <p:nvSpPr>
          <p:cNvPr id="27651" name="Rectangle 3"/>
          <p:cNvSpPr>
            <a:spLocks noGrp="1" noChangeArrowheads="1"/>
          </p:cNvSpPr>
          <p:nvPr>
            <p:ph type="body" idx="1"/>
          </p:nvPr>
        </p:nvSpPr>
        <p:spPr>
          <a:xfrm>
            <a:off x="897994" y="4434208"/>
            <a:ext cx="5166647" cy="4135091"/>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dirty="0" smtClean="0"/>
              <a:t>This is an example infrastructure his group has developed</a:t>
            </a:r>
          </a:p>
          <a:p>
            <a:r>
              <a:rPr lang="en-US" dirty="0" smtClean="0"/>
              <a:t> to aggressively test and design modern DRAMs. </a:t>
            </a:r>
          </a:p>
          <a:p>
            <a:endParaRPr lang="en-US" dirty="0" smtClean="0"/>
          </a:p>
          <a:p>
            <a:r>
              <a:rPr lang="en-US" dirty="0" err="1" smtClean="0"/>
              <a:t>Onur’s</a:t>
            </a:r>
            <a:r>
              <a:rPr lang="en-US" dirty="0" smtClean="0"/>
              <a:t> research mixes experimental, analytical, simulation approaches to</a:t>
            </a:r>
          </a:p>
          <a:p>
            <a:r>
              <a:rPr lang="en-US" dirty="0" smtClean="0"/>
              <a:t>Design</a:t>
            </a:r>
            <a:r>
              <a:rPr lang="en-US" baseline="0" dirty="0" smtClean="0"/>
              <a:t> the next generation systems in a scalable fashion. </a:t>
            </a:r>
            <a:endParaRPr lang="en-US" dirty="0" smtClean="0"/>
          </a:p>
          <a:p>
            <a:endParaRPr lang="en-US" dirty="0" smtClean="0"/>
          </a:p>
          <a:p>
            <a:endParaRPr lang="en-US" dirty="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176</a:t>
            </a:fld>
            <a:endParaRPr lang="en-US">
              <a:solidFill>
                <a:prstClr val="black"/>
              </a:solidFill>
              <a:latin typeface="Calibri"/>
            </a:endParaRPr>
          </a:p>
        </p:txBody>
      </p:sp>
    </p:spTree>
    <p:extLst>
      <p:ext uri="{BB962C8B-B14F-4D97-AF65-F5344CB8AC3E}">
        <p14:creationId xmlns:p14="http://schemas.microsoft.com/office/powerpoint/2010/main" val="178149070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177</a:t>
            </a:fld>
            <a:endParaRPr lang="en-US">
              <a:solidFill>
                <a:prstClr val="black"/>
              </a:solidFill>
              <a:latin typeface="Calibri"/>
            </a:endParaRPr>
          </a:p>
        </p:txBody>
      </p:sp>
    </p:spTree>
    <p:extLst>
      <p:ext uri="{BB962C8B-B14F-4D97-AF65-F5344CB8AC3E}">
        <p14:creationId xmlns:p14="http://schemas.microsoft.com/office/powerpoint/2010/main" val="3479046083"/>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178</a:t>
            </a:fld>
            <a:endParaRPr lang="en-US">
              <a:solidFill>
                <a:prstClr val="black"/>
              </a:solidFill>
              <a:latin typeface="Calibri"/>
            </a:endParaRPr>
          </a:p>
        </p:txBody>
      </p:sp>
    </p:spTree>
    <p:extLst>
      <p:ext uri="{BB962C8B-B14F-4D97-AF65-F5344CB8AC3E}">
        <p14:creationId xmlns:p14="http://schemas.microsoft.com/office/powerpoint/2010/main" val="278342106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179</a:t>
            </a:fld>
            <a:endParaRPr lang="en-US">
              <a:solidFill>
                <a:prstClr val="black"/>
              </a:solidFill>
              <a:latin typeface="Calibri"/>
            </a:endParaRPr>
          </a:p>
        </p:txBody>
      </p:sp>
    </p:spTree>
    <p:extLst>
      <p:ext uri="{BB962C8B-B14F-4D97-AF65-F5344CB8AC3E}">
        <p14:creationId xmlns:p14="http://schemas.microsoft.com/office/powerpoint/2010/main" val="43604548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180</a:t>
            </a:fld>
            <a:endParaRPr lang="en-US">
              <a:solidFill>
                <a:prstClr val="black"/>
              </a:solidFill>
              <a:latin typeface="Calibri"/>
            </a:endParaRPr>
          </a:p>
        </p:txBody>
      </p:sp>
    </p:spTree>
    <p:extLst>
      <p:ext uri="{BB962C8B-B14F-4D97-AF65-F5344CB8AC3E}">
        <p14:creationId xmlns:p14="http://schemas.microsoft.com/office/powerpoint/2010/main" val="421032590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181</a:t>
            </a:fld>
            <a:endParaRPr lang="en-US">
              <a:solidFill>
                <a:prstClr val="black"/>
              </a:solidFill>
              <a:latin typeface="Calibri"/>
            </a:endParaRPr>
          </a:p>
        </p:txBody>
      </p:sp>
    </p:spTree>
    <p:extLst>
      <p:ext uri="{BB962C8B-B14F-4D97-AF65-F5344CB8AC3E}">
        <p14:creationId xmlns:p14="http://schemas.microsoft.com/office/powerpoint/2010/main" val="284805984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F5259C2D-02FE-4C64-AD33-18B082577A5F}" type="slidenum">
              <a:rPr lang="en-US" smtClean="0">
                <a:solidFill>
                  <a:prstClr val="black"/>
                </a:solidFill>
                <a:latin typeface="Calibri"/>
              </a:rPr>
              <a:pPr/>
              <a:t>182</a:t>
            </a:fld>
            <a:endParaRPr lang="en-US">
              <a:solidFill>
                <a:prstClr val="black"/>
              </a:solidFill>
              <a:latin typeface="Calibri"/>
            </a:endParaRPr>
          </a:p>
        </p:txBody>
      </p:sp>
    </p:spTree>
    <p:extLst>
      <p:ext uri="{BB962C8B-B14F-4D97-AF65-F5344CB8AC3E}">
        <p14:creationId xmlns:p14="http://schemas.microsoft.com/office/powerpoint/2010/main" val="3085840363"/>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187</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638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What kind of performance do we expect when we run two applications on a multi-core system? To answer this question, we performed an experiment. We took two applications we cared about, ran them together on different cores in a dual-core system, and measured their slowdown compared to when each is run alone on the same system. This graph shows the slowdown each app experienced. (DATA explanation…) </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Why do we get such a large disparity in the slowdowns?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priorities? No. We went back and gave high priority to gcc and low priority to matlab. The slowdowns did not change at all. Neither the software or the hardware enforced the priorities.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the contention in the disk? We checked for this possibility, but found that these applications did not have any disk accesses in the steady state. They both fit in the physical memory and therefore did not interfere in the disk.</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What is it then? Why do we get such large disparity in slowdowns in a dual core system?</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 will call such an application a </a:t>
            </a:r>
            <a:r>
              <a:rPr lang="ja-JP" altLang="en-US" sz="1000" dirty="0">
                <a:latin typeface="Arial" charset="0"/>
              </a:rPr>
              <a:t>“</a:t>
            </a:r>
            <a:r>
              <a:rPr lang="en-US" altLang="ja-JP" sz="1000" dirty="0">
                <a:latin typeface="Arial" charset="0"/>
              </a:rPr>
              <a:t>memory performance hog</a:t>
            </a:r>
            <a:r>
              <a:rPr lang="ja-JP" altLang="en-US" sz="1000" dirty="0">
                <a:latin typeface="Arial" charset="0"/>
              </a:rPr>
              <a:t>”</a:t>
            </a:r>
            <a:endParaRPr lang="en-US" altLang="ja-JP" sz="1000" dirty="0">
              <a:latin typeface="Arial" charset="0"/>
            </a:endParaRPr>
          </a:p>
          <a:p>
            <a:pPr eaLnBrk="1" hangingPunct="1">
              <a:lnSpc>
                <a:spcPct val="90000"/>
              </a:lnSpc>
              <a:spcBef>
                <a:spcPct val="0"/>
              </a:spcBef>
            </a:pPr>
            <a:r>
              <a:rPr lang="en-US" sz="1000" dirty="0">
                <a:latin typeface="Arial" charset="0"/>
              </a:rPr>
              <a:t>Now, let me tell you why this disparity in slowdowns happens.</a:t>
            </a: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endParaRPr lang="en-US" sz="1000" dirty="0">
              <a:latin typeface="Arial" charset="0"/>
            </a:endParaRPr>
          </a:p>
          <a:p>
            <a:pPr eaLnBrk="1" hangingPunct="1">
              <a:lnSpc>
                <a:spcPct val="90000"/>
              </a:lnSpc>
              <a:spcBef>
                <a:spcPct val="0"/>
              </a:spcBef>
            </a:pPr>
            <a:r>
              <a:rPr lang="en-US" sz="1000" dirty="0">
                <a:latin typeface="Arial" charset="0"/>
              </a:rPr>
              <a:t>Is it that there are other applications or the OS interfering with gcc, stealing its time quantums? No.</a:t>
            </a:r>
          </a:p>
        </p:txBody>
      </p:sp>
      <p:sp>
        <p:nvSpPr>
          <p:cNvPr id="16387"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F91E0A0-A893-BF4B-B949-99F940BF11F6}" type="slidenum">
              <a:rPr lang="en-US" sz="1200">
                <a:solidFill>
                  <a:srgbClr val="000000"/>
                </a:solidFill>
                <a:cs typeface="Arial" charset="0"/>
              </a:rPr>
              <a:pPr eaLnBrk="1" hangingPunct="1"/>
              <a:t>189</a:t>
            </a:fld>
            <a:endParaRPr lang="en-US" sz="1200" dirty="0">
              <a:solidFill>
                <a:srgbClr val="000000"/>
              </a:solidFill>
              <a:cs typeface="Arial" charset="0"/>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EB4861F-DC9D-5841-BE7E-A0A97DE3344B}" type="slidenum">
              <a:rPr lang="en-US" sz="1200">
                <a:solidFill>
                  <a:srgbClr val="000000"/>
                </a:solidFill>
              </a:rPr>
              <a:pPr eaLnBrk="1" hangingPunct="1"/>
              <a:t>190</a:t>
            </a:fld>
            <a:endParaRPr lang="en-US" sz="1200" dirty="0">
              <a:solidFill>
                <a:srgbClr val="000000"/>
              </a:solidFill>
            </a:endParaRPr>
          </a:p>
        </p:txBody>
      </p:sp>
      <p:sp>
        <p:nvSpPr>
          <p:cNvPr id="1843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18435"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lnSpc>
                <a:spcPct val="90000"/>
              </a:lnSpc>
              <a:spcBef>
                <a:spcPct val="0"/>
              </a:spcBef>
            </a:pPr>
            <a:r>
              <a:rPr lang="en-US" sz="1000" dirty="0">
                <a:latin typeface="Arial" charset="0"/>
              </a:rPr>
              <a:t>-In a multi-core chip, different cores share some hardware resources. In particular, they share the DRAM memory system. The shared memory system consists of this and that. </a:t>
            </a:r>
          </a:p>
          <a:p>
            <a:pPr eaLnBrk="1" hangingPunct="1">
              <a:lnSpc>
                <a:spcPct val="90000"/>
              </a:lnSpc>
              <a:spcBef>
                <a:spcPct val="0"/>
              </a:spcBef>
              <a:buFontTx/>
              <a:buChar char="-"/>
            </a:pPr>
            <a:r>
              <a:rPr lang="en-US" sz="1000" dirty="0">
                <a:latin typeface="Arial" charset="0"/>
              </a:rPr>
              <a:t>When we run matlab on one core, and gcc on another core, both cores generate memory requests to access the DRAM banks. When these requests arrive at the DRAM controller, the controller favors matlab</a:t>
            </a:r>
            <a:r>
              <a:rPr lang="ja-JP" altLang="en-US" sz="1000" dirty="0">
                <a:latin typeface="Arial" charset="0"/>
              </a:rPr>
              <a:t>’</a:t>
            </a:r>
            <a:r>
              <a:rPr lang="en-US" altLang="ja-JP" sz="1000" dirty="0">
                <a:latin typeface="Arial" charset="0"/>
              </a:rPr>
              <a:t>s requests over gcc</a:t>
            </a:r>
            <a:r>
              <a:rPr lang="ja-JP" altLang="en-US" sz="1000" dirty="0">
                <a:latin typeface="Arial" charset="0"/>
              </a:rPr>
              <a:t>’</a:t>
            </a:r>
            <a:r>
              <a:rPr lang="en-US" altLang="ja-JP" sz="1000" dirty="0">
                <a:latin typeface="Arial" charset="0"/>
              </a:rPr>
              <a:t>s requests. As a result, matlab can make progress and continues generating memory requests. These requests are again favored by the DRAM controller over gcc</a:t>
            </a:r>
            <a:r>
              <a:rPr lang="ja-JP" altLang="en-US" sz="1000" dirty="0">
                <a:latin typeface="Arial" charset="0"/>
              </a:rPr>
              <a:t>’</a:t>
            </a:r>
            <a:r>
              <a:rPr lang="en-US" altLang="ja-JP" sz="1000" dirty="0">
                <a:latin typeface="Arial" charset="0"/>
              </a:rPr>
              <a:t>s requests. Therefore, gcc starves waiting for its requests to be serviced in DRAM whereas matlab makes very quick progress as if it were running alone. </a:t>
            </a: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r>
              <a:rPr lang="en-US" sz="1000" dirty="0">
                <a:latin typeface="Arial" charset="0"/>
              </a:rPr>
              <a:t>Why does this happen? This is because the algorithms employed by the DRAM controller are unfair. </a:t>
            </a:r>
          </a:p>
          <a:p>
            <a:pPr eaLnBrk="1" hangingPunct="1">
              <a:lnSpc>
                <a:spcPct val="90000"/>
              </a:lnSpc>
              <a:spcBef>
                <a:spcPct val="0"/>
              </a:spcBef>
              <a:buFontTx/>
              <a:buChar char="-"/>
            </a:pPr>
            <a:r>
              <a:rPr lang="en-US" sz="1000" dirty="0">
                <a:latin typeface="Arial" charset="0"/>
              </a:rPr>
              <a:t>But, why are these algorithms unfair? Why do they unfairly prioritize matlab accesses?</a:t>
            </a:r>
          </a:p>
          <a:p>
            <a:pPr eaLnBrk="1" hangingPunct="1">
              <a:lnSpc>
                <a:spcPct val="90000"/>
              </a:lnSpc>
              <a:spcBef>
                <a:spcPct val="0"/>
              </a:spcBef>
              <a:buFontTx/>
              <a:buChar char="-"/>
            </a:pPr>
            <a:r>
              <a:rPr lang="en-US" sz="1000" dirty="0">
                <a:latin typeface="Arial" charset="0"/>
              </a:rPr>
              <a:t>To understand this, we need to understand how a DRAM bank operates.</a:t>
            </a: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endParaRPr lang="en-US" sz="1000" dirty="0">
              <a:latin typeface="Arial" charset="0"/>
            </a:endParaRPr>
          </a:p>
          <a:p>
            <a:pPr eaLnBrk="1" hangingPunct="1">
              <a:lnSpc>
                <a:spcPct val="90000"/>
              </a:lnSpc>
              <a:spcBef>
                <a:spcPct val="0"/>
              </a:spcBef>
              <a:buFontTx/>
              <a:buChar char="-"/>
            </a:pPr>
            <a:r>
              <a:rPr lang="en-US" sz="1000" dirty="0">
                <a:latin typeface="Arial" charset="0"/>
              </a:rPr>
              <a:t>Almost all systems today contain multi-core chips</a:t>
            </a:r>
          </a:p>
          <a:p>
            <a:pPr eaLnBrk="1" hangingPunct="1">
              <a:lnSpc>
                <a:spcPct val="90000"/>
              </a:lnSpc>
              <a:spcBef>
                <a:spcPct val="0"/>
              </a:spcBef>
              <a:buFontTx/>
              <a:buChar char="-"/>
            </a:pPr>
            <a:r>
              <a:rPr lang="en-US" sz="1000" dirty="0">
                <a:latin typeface="Arial" charset="0"/>
              </a:rPr>
              <a:t>Multi-core systems consist of multiple on-chip cores and caches</a:t>
            </a:r>
          </a:p>
          <a:p>
            <a:pPr eaLnBrk="1" hangingPunct="1">
              <a:lnSpc>
                <a:spcPct val="90000"/>
              </a:lnSpc>
              <a:spcBef>
                <a:spcPct val="0"/>
              </a:spcBef>
              <a:buFontTx/>
              <a:buChar char="-"/>
            </a:pPr>
            <a:r>
              <a:rPr lang="en-US" sz="1000" dirty="0">
                <a:latin typeface="Arial" charset="0"/>
              </a:rPr>
              <a:t>Cores share the DRAM memory system</a:t>
            </a:r>
          </a:p>
          <a:p>
            <a:pPr eaLnBrk="1" hangingPunct="1">
              <a:lnSpc>
                <a:spcPct val="90000"/>
              </a:lnSpc>
              <a:spcBef>
                <a:spcPct val="0"/>
              </a:spcBef>
              <a:buFontTx/>
              <a:buChar char="-"/>
            </a:pPr>
            <a:r>
              <a:rPr lang="en-US" sz="1000" dirty="0">
                <a:latin typeface="Arial" charset="0"/>
              </a:rPr>
              <a:t>DRAM memory system consists of</a:t>
            </a:r>
          </a:p>
          <a:p>
            <a:pPr lvl="1" eaLnBrk="1" hangingPunct="1">
              <a:lnSpc>
                <a:spcPct val="90000"/>
              </a:lnSpc>
              <a:spcBef>
                <a:spcPct val="0"/>
              </a:spcBef>
              <a:buFontTx/>
              <a:buChar char="-"/>
            </a:pPr>
            <a:r>
              <a:rPr lang="en-US" sz="1000" dirty="0">
                <a:latin typeface="Arial" charset="0"/>
                <a:ea typeface="ＭＳ Ｐゴシック" charset="0"/>
              </a:rPr>
              <a:t>DRAM banks that store data (multiple banks to allow parallel accesses)</a:t>
            </a:r>
          </a:p>
          <a:p>
            <a:pPr lvl="1" eaLnBrk="1" hangingPunct="1">
              <a:lnSpc>
                <a:spcPct val="90000"/>
              </a:lnSpc>
              <a:spcBef>
                <a:spcPct val="0"/>
              </a:spcBef>
              <a:buFontTx/>
              <a:buChar char="-"/>
            </a:pPr>
            <a:r>
              <a:rPr lang="en-US" sz="1000" dirty="0">
                <a:latin typeface="Arial" charset="0"/>
                <a:ea typeface="ＭＳ Ｐゴシック" charset="0"/>
              </a:rPr>
              <a:t>DRAM memory controller that mediates between cores and DRAM memory</a:t>
            </a:r>
          </a:p>
          <a:p>
            <a:pPr lvl="2" eaLnBrk="1" hangingPunct="1">
              <a:lnSpc>
                <a:spcPct val="90000"/>
              </a:lnSpc>
              <a:spcBef>
                <a:spcPct val="0"/>
              </a:spcBef>
              <a:buFontTx/>
              <a:buChar char="-"/>
            </a:pPr>
            <a:r>
              <a:rPr lang="en-US" sz="1000" dirty="0">
                <a:latin typeface="Arial" charset="0"/>
                <a:ea typeface="ＭＳ Ｐゴシック" charset="0"/>
              </a:rPr>
              <a:t>It schedules memory operations generated by cores to DRAM</a:t>
            </a:r>
          </a:p>
          <a:p>
            <a:pPr eaLnBrk="1" hangingPunct="1">
              <a:lnSpc>
                <a:spcPct val="90000"/>
              </a:lnSpc>
              <a:spcBef>
                <a:spcPct val="0"/>
              </a:spcBef>
              <a:buFontTx/>
              <a:buChar char="-"/>
            </a:pPr>
            <a:r>
              <a:rPr lang="en-US" sz="1000" dirty="0">
                <a:latin typeface="Arial" charset="0"/>
              </a:rPr>
              <a:t>This talk is about exploiting the unfair algorithms in the memory controllers to perform denial of service to running threads</a:t>
            </a:r>
          </a:p>
          <a:p>
            <a:pPr eaLnBrk="1" hangingPunct="1">
              <a:lnSpc>
                <a:spcPct val="90000"/>
              </a:lnSpc>
              <a:spcBef>
                <a:spcPct val="0"/>
              </a:spcBef>
              <a:buFontTx/>
              <a:buChar char="-"/>
            </a:pPr>
            <a:r>
              <a:rPr lang="en-US" sz="1000" dirty="0">
                <a:latin typeface="Arial" charset="0"/>
              </a:rPr>
              <a:t>To understand how this happens, we need to know about how each DRAM bank operates</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cs typeface="Arial" charset="0"/>
              </a:rPr>
              <a:pPr eaLnBrk="1" hangingPunct="1"/>
              <a:t>13</a:t>
            </a:fld>
            <a:endParaRPr lang="en-US" sz="1200">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p:cNvSpPr>
            <a:spLocks noGrp="1" noChangeArrowheads="1"/>
          </p:cNvSpPr>
          <p:nvPr>
            <p:ph type="sldNum" sz="quarter" idx="5"/>
          </p:nvPr>
        </p:nvSpPr>
        <p:spPr>
          <a:noFill/>
        </p:spPr>
        <p:txBody>
          <a:bodyPr/>
          <a:lstStyle/>
          <a:p>
            <a:fld id="{BF7020E7-1D64-4A9E-A700-1A7CFB55C96E}" type="slidenum">
              <a:rPr lang="en-US" smtClean="0">
                <a:solidFill>
                  <a:prstClr val="black"/>
                </a:solidFill>
                <a:latin typeface="Arial" charset="0"/>
              </a:rPr>
              <a:pPr/>
              <a:t>191</a:t>
            </a:fld>
            <a:endParaRPr lang="en-US" smtClean="0">
              <a:solidFill>
                <a:prstClr val="black"/>
              </a:solidFill>
              <a:latin typeface="Arial" charset="0"/>
            </a:endParaRPr>
          </a:p>
        </p:txBody>
      </p:sp>
      <p:sp>
        <p:nvSpPr>
          <p:cNvPr id="108547" name="Rectangle 2"/>
          <p:cNvSpPr>
            <a:spLocks noGrp="1" noRot="1" noChangeAspect="1" noChangeArrowheads="1" noTextEdit="1"/>
          </p:cNvSpPr>
          <p:nvPr>
            <p:ph type="sldImg"/>
          </p:nvPr>
        </p:nvSpPr>
        <p:spPr>
          <a:ln/>
        </p:spPr>
      </p:sp>
      <p:sp>
        <p:nvSpPr>
          <p:cNvPr id="108548" name="Rectangle 3"/>
          <p:cNvSpPr>
            <a:spLocks noGrp="1" noChangeArrowheads="1"/>
          </p:cNvSpPr>
          <p:nvPr>
            <p:ph type="body" idx="1"/>
          </p:nvPr>
        </p:nvSpPr>
        <p:spPr>
          <a:noFill/>
          <a:ln/>
        </p:spPr>
        <p:txBody>
          <a:bodyPr/>
          <a:lstStyle/>
          <a:p>
            <a:pPr>
              <a:buFontTx/>
              <a:buChar char="-"/>
            </a:pPr>
            <a:r>
              <a:rPr lang="en-US" dirty="0" smtClean="0">
                <a:latin typeface="Arial" charset="0"/>
              </a:rPr>
              <a:t>Streaming through memory by performing operations on two 1D arrays.</a:t>
            </a:r>
          </a:p>
          <a:p>
            <a:pPr>
              <a:buFontTx/>
              <a:buChar char="-"/>
            </a:pPr>
            <a:r>
              <a:rPr lang="en-US" dirty="0" smtClean="0">
                <a:latin typeface="Arial" charset="0"/>
              </a:rPr>
              <a:t>Sequential memory access</a:t>
            </a:r>
          </a:p>
          <a:p>
            <a:pPr>
              <a:buFontTx/>
              <a:buChar char="-"/>
            </a:pPr>
            <a:r>
              <a:rPr lang="en-US" dirty="0" smtClean="0">
                <a:latin typeface="Arial" charset="0"/>
              </a:rPr>
              <a:t>Each access is a cache miss (elements of array larger than a cache line size) </a:t>
            </a:r>
            <a:r>
              <a:rPr lang="en-US" dirty="0" smtClean="0">
                <a:latin typeface="Arial" charset="0"/>
                <a:sym typeface="Wingdings" pitchFamily="2" charset="2"/>
              </a:rPr>
              <a:t> hence, very memory intensive</a:t>
            </a:r>
            <a:endParaRPr lang="en-US" dirty="0" smtClean="0">
              <a:latin typeface="Arial" charset="0"/>
            </a:endParaRPr>
          </a:p>
          <a:p>
            <a:endParaRPr lang="en-US" dirty="0" smtClean="0">
              <a:latin typeface="Arial" charset="0"/>
            </a:endParaRPr>
          </a:p>
          <a:p>
            <a:r>
              <a:rPr lang="en-US" dirty="0" smtClean="0">
                <a:latin typeface="Arial" charset="0"/>
              </a:rPr>
              <a:t>Link to the real code…</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30275" eaLnBrk="0" hangingPunct="0">
              <a:defRPr sz="2400">
                <a:solidFill>
                  <a:schemeClr val="tx1"/>
                </a:solidFill>
                <a:latin typeface="Arial" charset="0"/>
                <a:ea typeface="ＭＳ Ｐゴシック" charset="0"/>
                <a:cs typeface="Arial" charset="0"/>
              </a:defRPr>
            </a:lvl1pPr>
            <a:lvl2pPr marL="37931725" indent="-37474525" defTabSz="93027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9417816-A607-CE43-B61B-17B8320D3897}" type="slidenum">
              <a:rPr lang="en-US" sz="1200">
                <a:solidFill>
                  <a:prstClr val="black"/>
                </a:solidFill>
              </a:rPr>
              <a:pPr eaLnBrk="1" hangingPunct="1"/>
              <a:t>192</a:t>
            </a:fld>
            <a:endParaRPr lang="en-US" sz="1200">
              <a:solidFill>
                <a:prstClr val="black"/>
              </a:solidFill>
            </a:endParaRPr>
          </a:p>
        </p:txBody>
      </p:sp>
      <p:sp>
        <p:nvSpPr>
          <p:cNvPr id="46083" name="Rectangle 2"/>
          <p:cNvSpPr>
            <a:spLocks noGrp="1" noRot="1" noChangeAspect="1" noChangeArrowheads="1" noTextEdit="1"/>
          </p:cNvSpPr>
          <p:nvPr>
            <p:ph type="sldImg"/>
          </p:nvPr>
        </p:nvSpPr>
        <p:spPr>
          <a:ln/>
        </p:spPr>
      </p:sp>
      <p:sp>
        <p:nvSpPr>
          <p:cNvPr id="4608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buFontTx/>
              <a:buChar char="-"/>
            </a:pPr>
            <a:r>
              <a:rPr lang="en-US">
                <a:latin typeface="Arial" charset="0"/>
                <a:ea typeface="ＭＳ Ｐゴシック" charset="0"/>
                <a:cs typeface="ＭＳ Ｐゴシック" charset="0"/>
              </a:rPr>
              <a:t>Pictorially demonstrate how stream denies memory service to rdarray</a:t>
            </a:r>
          </a:p>
          <a:p>
            <a:pPr>
              <a:buFontTx/>
              <a:buChar char="-"/>
            </a:pPr>
            <a:r>
              <a:rPr lang="en-US">
                <a:latin typeface="Arial" charset="0"/>
                <a:ea typeface="ＭＳ Ｐゴシック" charset="0"/>
                <a:cs typeface="ＭＳ Ｐゴシック" charset="0"/>
              </a:rPr>
              <a:t>Stream continuously accesses columns in row 0 in a streaming manner (streams through a row after opening it)</a:t>
            </a:r>
          </a:p>
          <a:p>
            <a:pPr>
              <a:buFontTx/>
              <a:buChar char="-"/>
            </a:pPr>
            <a:r>
              <a:rPr lang="en-US">
                <a:latin typeface="Arial" charset="0"/>
                <a:ea typeface="ＭＳ Ｐゴシック" charset="0"/>
                <a:cs typeface="ＭＳ Ｐゴシック" charset="0"/>
              </a:rPr>
              <a:t>In other words almost all its requests are row-hits</a:t>
            </a:r>
          </a:p>
          <a:p>
            <a:pPr>
              <a:buFontTx/>
              <a:buChar char="-"/>
            </a:pPr>
            <a:r>
              <a:rPr lang="en-US">
                <a:latin typeface="Arial" charset="0"/>
                <a:ea typeface="ＭＳ Ｐゴシック" charset="0"/>
                <a:cs typeface="ＭＳ Ｐゴシック" charset="0"/>
              </a:rPr>
              <a:t>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are row-conflicts (no locality)</a:t>
            </a:r>
          </a:p>
          <a:p>
            <a:pPr>
              <a:buFontTx/>
              <a:buChar char="-"/>
            </a:pPr>
            <a:r>
              <a:rPr lang="en-US">
                <a:latin typeface="Arial" charset="0"/>
                <a:ea typeface="ＭＳ Ｐゴシック" charset="0"/>
                <a:cs typeface="ＭＳ Ｐゴシック" charset="0"/>
              </a:rPr>
              <a:t>The DRAM controller reorders streams requests to the open row over other requests (even older ones) to maximize DRAM throughput</a:t>
            </a:r>
          </a:p>
          <a:p>
            <a:pPr>
              <a:buFontTx/>
              <a:buChar char="-"/>
            </a:pPr>
            <a:r>
              <a:rPr lang="en-US">
                <a:latin typeface="Arial" charset="0"/>
                <a:ea typeface="ＭＳ Ｐゴシック" charset="0"/>
                <a:cs typeface="ＭＳ Ｐゴシック" charset="0"/>
              </a:rPr>
              <a:t>Hence, rdarray</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requests do not get serviced as long as stream is issuing requests at a fast-enough rate</a:t>
            </a:r>
          </a:p>
          <a:p>
            <a:pPr>
              <a:buFontTx/>
              <a:buChar char="-"/>
            </a:pPr>
            <a:r>
              <a:rPr lang="en-US">
                <a:latin typeface="Arial" charset="0"/>
                <a:ea typeface="ＭＳ Ｐゴシック" charset="0"/>
                <a:cs typeface="ＭＳ Ｐゴシック" charset="0"/>
              </a:rPr>
              <a:t>In this example, the red thread</a:t>
            </a:r>
            <a:r>
              <a:rPr lang="ja-JP" altLang="en-US">
                <a:latin typeface="Arial" charset="0"/>
                <a:ea typeface="ＭＳ Ｐゴシック" charset="0"/>
                <a:cs typeface="ＭＳ Ｐゴシック" charset="0"/>
              </a:rPr>
              <a:t>’</a:t>
            </a:r>
            <a:r>
              <a:rPr lang="en-US">
                <a:latin typeface="Arial" charset="0"/>
                <a:ea typeface="ＭＳ Ｐゴシック" charset="0"/>
                <a:cs typeface="ＭＳ Ｐゴシック" charset="0"/>
              </a:rPr>
              <a:t>s request to another row will not get serviced until stream stops issuing a request to row 0</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With those parameters, 128 requests of stream would be serviced before 1 from rdarray</a:t>
            </a:r>
          </a:p>
          <a:p>
            <a:pPr>
              <a:buFontTx/>
              <a:buChar char="-"/>
            </a:pPr>
            <a:r>
              <a:rPr lang="en-US">
                <a:latin typeface="Arial" charset="0"/>
                <a:ea typeface="ＭＳ Ｐゴシック" charset="0"/>
                <a:cs typeface="ＭＳ Ｐゴシック" charset="0"/>
              </a:rPr>
              <a:t>As row-buffer size increases, which is the industry trend, this problem will become more severe</a:t>
            </a:r>
          </a:p>
          <a:p>
            <a:pPr>
              <a:buFontTx/>
              <a:buChar char="-"/>
            </a:pPr>
            <a:endParaRPr lang="en-US">
              <a:latin typeface="Arial" charset="0"/>
              <a:ea typeface="ＭＳ Ｐゴシック" charset="0"/>
              <a:cs typeface="ＭＳ Ｐゴシック" charset="0"/>
            </a:endParaRPr>
          </a:p>
          <a:p>
            <a:pPr>
              <a:buFontTx/>
              <a:buChar char="-"/>
            </a:pPr>
            <a:r>
              <a:rPr lang="en-US">
                <a:latin typeface="Arial" charset="0"/>
                <a:ea typeface="ＭＳ Ｐゴシック" charset="0"/>
                <a:cs typeface="ＭＳ Ｐゴシック" charset="0"/>
              </a:rPr>
              <a:t>This is not the worst case, but it is easy to construct and understand</a:t>
            </a:r>
          </a:p>
          <a:p>
            <a:pPr marL="742950" lvl="1" indent="-285750">
              <a:buFontTx/>
              <a:buChar char="-"/>
            </a:pPr>
            <a:r>
              <a:rPr lang="en-US">
                <a:latin typeface="Arial" charset="0"/>
                <a:ea typeface="ＭＳ Ｐゴシック" charset="0"/>
              </a:rPr>
              <a:t>Stream falls off the row buffer at some point</a:t>
            </a:r>
          </a:p>
          <a:p>
            <a:pPr>
              <a:buFontTx/>
              <a:buChar char="-"/>
            </a:pPr>
            <a:r>
              <a:rPr lang="en-US">
                <a:latin typeface="Arial" charset="0"/>
                <a:ea typeface="ＭＳ Ｐゴシック" charset="0"/>
                <a:cs typeface="ＭＳ Ｐゴシック" charset="0"/>
              </a:rPr>
              <a:t>I leave it to the listeners to construct a case worse than this (it is possible)</a:t>
            </a: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B1CAA7D-AF2E-A44A-A9EC-AC92B785805C}" type="slidenum">
              <a:rPr lang="en-US" sz="1200">
                <a:solidFill>
                  <a:prstClr val="black"/>
                </a:solidFill>
                <a:latin typeface="Calibri" charset="0"/>
                <a:cs typeface="Arial" charset="0"/>
              </a:rPr>
              <a:pPr eaLnBrk="1" hangingPunct="1"/>
              <a:t>193</a:t>
            </a:fld>
            <a:endParaRPr lang="en-US" sz="1200">
              <a:solidFill>
                <a:prstClr val="black"/>
              </a:solidFill>
              <a:latin typeface="Calibri" charset="0"/>
              <a:cs typeface="Arial" charset="0"/>
            </a:endParaRPr>
          </a:p>
        </p:txBody>
      </p:sp>
      <p:sp>
        <p:nvSpPr>
          <p:cNvPr id="3277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3277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RANDOM</a:t>
            </a:r>
            <a:r>
              <a:rPr lang="en-US" baseline="0" dirty="0" smtClean="0"/>
              <a:t> was given higher OS priority in the experiments</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solidFill>
                  <a:prstClr val="black"/>
                </a:solidFill>
                <a:latin typeface="Calibri"/>
              </a:rPr>
              <a:pPr>
                <a:defRPr/>
              </a:pPr>
              <a:t>194</a:t>
            </a:fld>
            <a:endParaRPr lang="en-US">
              <a:solidFill>
                <a:prstClr val="black"/>
              </a:solidFill>
              <a:latin typeface="Calibri"/>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solidFill>
                  <a:prstClr val="black"/>
                </a:solidFill>
                <a:cs typeface="Arial" charset="0"/>
              </a:rPr>
              <a:pPr eaLnBrk="1" hangingPunct="1"/>
              <a:t>195</a:t>
            </a:fld>
            <a:endParaRPr lang="en-US" sz="1200" dirty="0">
              <a:solidFill>
                <a:prstClr val="black"/>
              </a:solidFill>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57066" indent="-291179" eaLnBrk="0" hangingPunct="0">
              <a:defRPr sz="2400">
                <a:solidFill>
                  <a:schemeClr val="tx1"/>
                </a:solidFill>
                <a:latin typeface="Arial" charset="0"/>
                <a:ea typeface="ＭＳ Ｐゴシック" charset="0"/>
              </a:defRPr>
            </a:lvl2pPr>
            <a:lvl3pPr marL="1164717" indent="-232943" eaLnBrk="0" hangingPunct="0">
              <a:defRPr sz="2400">
                <a:solidFill>
                  <a:schemeClr val="tx1"/>
                </a:solidFill>
                <a:latin typeface="Arial" charset="0"/>
                <a:ea typeface="ＭＳ Ｐゴシック" charset="0"/>
              </a:defRPr>
            </a:lvl3pPr>
            <a:lvl4pPr marL="1630604" indent="-232943" eaLnBrk="0" hangingPunct="0">
              <a:defRPr sz="2400">
                <a:solidFill>
                  <a:schemeClr val="tx1"/>
                </a:solidFill>
                <a:latin typeface="Arial" charset="0"/>
                <a:ea typeface="ＭＳ Ｐゴシック" charset="0"/>
              </a:defRPr>
            </a:lvl4pPr>
            <a:lvl5pPr marL="2096491" indent="-232943" eaLnBrk="0" hangingPunct="0">
              <a:defRPr sz="2400">
                <a:solidFill>
                  <a:schemeClr val="tx1"/>
                </a:solidFill>
                <a:latin typeface="Arial" charset="0"/>
                <a:ea typeface="ＭＳ Ｐゴシック" charset="0"/>
              </a:defRPr>
            </a:lvl5pPr>
            <a:lvl6pPr marL="2562377" indent="-232943" eaLnBrk="0" fontAlgn="base" hangingPunct="0">
              <a:spcBef>
                <a:spcPct val="0"/>
              </a:spcBef>
              <a:spcAft>
                <a:spcPct val="0"/>
              </a:spcAft>
              <a:defRPr sz="2400">
                <a:solidFill>
                  <a:schemeClr val="tx1"/>
                </a:solidFill>
                <a:latin typeface="Arial" charset="0"/>
                <a:ea typeface="ＭＳ Ｐゴシック" charset="0"/>
              </a:defRPr>
            </a:lvl6pPr>
            <a:lvl7pPr marL="3028264" indent="-232943" eaLnBrk="0" fontAlgn="base" hangingPunct="0">
              <a:spcBef>
                <a:spcPct val="0"/>
              </a:spcBef>
              <a:spcAft>
                <a:spcPct val="0"/>
              </a:spcAft>
              <a:defRPr sz="2400">
                <a:solidFill>
                  <a:schemeClr val="tx1"/>
                </a:solidFill>
                <a:latin typeface="Arial" charset="0"/>
                <a:ea typeface="ＭＳ Ｐゴシック" charset="0"/>
              </a:defRPr>
            </a:lvl7pPr>
            <a:lvl8pPr marL="3494151" indent="-232943" eaLnBrk="0" fontAlgn="base" hangingPunct="0">
              <a:spcBef>
                <a:spcPct val="0"/>
              </a:spcBef>
              <a:spcAft>
                <a:spcPct val="0"/>
              </a:spcAft>
              <a:defRPr sz="2400">
                <a:solidFill>
                  <a:schemeClr val="tx1"/>
                </a:solidFill>
                <a:latin typeface="Arial" charset="0"/>
                <a:ea typeface="ＭＳ Ｐゴシック" charset="0"/>
              </a:defRPr>
            </a:lvl8pPr>
            <a:lvl9pPr marL="3960038" indent="-232943"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9FF2B34-CCC2-9346-B61F-9DADAA7AAFDC}" type="slidenum">
              <a:rPr lang="en-US" sz="1200">
                <a:solidFill>
                  <a:prstClr val="black"/>
                </a:solidFill>
                <a:cs typeface="Arial" charset="0"/>
              </a:rPr>
              <a:pPr eaLnBrk="1" hangingPunct="1"/>
              <a:t>196</a:t>
            </a:fld>
            <a:endParaRPr lang="en-US" sz="1200" dirty="0">
              <a:solidFill>
                <a:prstClr val="black"/>
              </a:solidFill>
              <a:cs typeface="Arial" charset="0"/>
            </a:endParaRPr>
          </a:p>
        </p:txBody>
      </p:sp>
      <p:sp>
        <p:nvSpPr>
          <p:cNvPr id="22530"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22531"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dirty="0">
              <a:latin typeface="Arial"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202</a:t>
            </a:fld>
            <a:endParaRPr lang="en-US">
              <a:solidFill>
                <a:prstClr val="black"/>
              </a:solidFill>
              <a:latin typeface="Calibri"/>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928538" eaLnBrk="0" hangingPunct="0">
              <a:defRPr sz="2400">
                <a:solidFill>
                  <a:schemeClr val="tx1"/>
                </a:solidFill>
                <a:latin typeface="Arial" charset="0"/>
                <a:ea typeface="ＭＳ Ｐゴシック" charset="0"/>
                <a:cs typeface="ＭＳ Ｐゴシック" charset="0"/>
              </a:defRPr>
            </a:lvl1pPr>
            <a:lvl2pPr marL="757066" indent="-291179" defTabSz="928538" eaLnBrk="0" hangingPunct="0">
              <a:defRPr sz="2400">
                <a:solidFill>
                  <a:schemeClr val="tx1"/>
                </a:solidFill>
                <a:latin typeface="Arial" charset="0"/>
                <a:ea typeface="ＭＳ Ｐゴシック" charset="0"/>
              </a:defRPr>
            </a:lvl2pPr>
            <a:lvl3pPr marL="1164717" indent="-232943" defTabSz="928538" eaLnBrk="0" hangingPunct="0">
              <a:defRPr sz="2400">
                <a:solidFill>
                  <a:schemeClr val="tx1"/>
                </a:solidFill>
                <a:latin typeface="Arial" charset="0"/>
                <a:ea typeface="ＭＳ Ｐゴシック" charset="0"/>
              </a:defRPr>
            </a:lvl3pPr>
            <a:lvl4pPr marL="1630604" indent="-232943" defTabSz="928538" eaLnBrk="0" hangingPunct="0">
              <a:defRPr sz="2400">
                <a:solidFill>
                  <a:schemeClr val="tx1"/>
                </a:solidFill>
                <a:latin typeface="Arial" charset="0"/>
                <a:ea typeface="ＭＳ Ｐゴシック" charset="0"/>
              </a:defRPr>
            </a:lvl4pPr>
            <a:lvl5pPr marL="2096491" indent="-232943" defTabSz="928538" eaLnBrk="0" hangingPunct="0">
              <a:defRPr sz="2400">
                <a:solidFill>
                  <a:schemeClr val="tx1"/>
                </a:solidFill>
                <a:latin typeface="Arial" charset="0"/>
                <a:ea typeface="ＭＳ Ｐゴシック" charset="0"/>
              </a:defRPr>
            </a:lvl5pPr>
            <a:lvl6pPr marL="2562377" indent="-232943" defTabSz="928538" eaLnBrk="0" fontAlgn="base" hangingPunct="0">
              <a:spcBef>
                <a:spcPct val="0"/>
              </a:spcBef>
              <a:spcAft>
                <a:spcPct val="0"/>
              </a:spcAft>
              <a:defRPr sz="2400">
                <a:solidFill>
                  <a:schemeClr val="tx1"/>
                </a:solidFill>
                <a:latin typeface="Arial" charset="0"/>
                <a:ea typeface="ＭＳ Ｐゴシック" charset="0"/>
              </a:defRPr>
            </a:lvl6pPr>
            <a:lvl7pPr marL="3028264" indent="-232943" defTabSz="928538" eaLnBrk="0" fontAlgn="base" hangingPunct="0">
              <a:spcBef>
                <a:spcPct val="0"/>
              </a:spcBef>
              <a:spcAft>
                <a:spcPct val="0"/>
              </a:spcAft>
              <a:defRPr sz="2400">
                <a:solidFill>
                  <a:schemeClr val="tx1"/>
                </a:solidFill>
                <a:latin typeface="Arial" charset="0"/>
                <a:ea typeface="ＭＳ Ｐゴシック" charset="0"/>
              </a:defRPr>
            </a:lvl7pPr>
            <a:lvl8pPr marL="3494151" indent="-232943" defTabSz="928538" eaLnBrk="0" fontAlgn="base" hangingPunct="0">
              <a:spcBef>
                <a:spcPct val="0"/>
              </a:spcBef>
              <a:spcAft>
                <a:spcPct val="0"/>
              </a:spcAft>
              <a:defRPr sz="2400">
                <a:solidFill>
                  <a:schemeClr val="tx1"/>
                </a:solidFill>
                <a:latin typeface="Arial" charset="0"/>
                <a:ea typeface="ＭＳ Ｐゴシック" charset="0"/>
              </a:defRPr>
            </a:lvl8pPr>
            <a:lvl9pPr marL="3960038" indent="-232943" defTabSz="928538"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04BA912A-A5CF-0142-B7E0-BF700ACE0FC0}" type="slidenum">
              <a:rPr lang="en-US" sz="1200">
                <a:solidFill>
                  <a:prstClr val="black"/>
                </a:solidFill>
                <a:cs typeface="Arial" charset="0"/>
              </a:rPr>
              <a:pPr eaLnBrk="1" hangingPunct="1"/>
              <a:t>205</a:t>
            </a:fld>
            <a:endParaRPr lang="en-US" sz="1200">
              <a:solidFill>
                <a:prstClr val="black"/>
              </a:solidFill>
              <a:cs typeface="Arial" charset="0"/>
            </a:endParaRPr>
          </a:p>
        </p:txBody>
      </p:sp>
      <p:sp>
        <p:nvSpPr>
          <p:cNvPr id="50178"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0179" name="Rectangle 3"/>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endParaRPr lang="en-US">
              <a:latin typeface="Arial" charset="0"/>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dirty="0" smtClean="0"/>
              <a:t>A memory scheduler can actively exploit bank-level</a:t>
            </a:r>
            <a:r>
              <a:rPr lang="en-US" baseline="0" dirty="0" smtClean="0"/>
              <a:t> parallelism to reduce the effective memory access latency. Here’s how.</a:t>
            </a:r>
          </a:p>
          <a:p>
            <a:endParaRPr lang="en-US" baseline="0" dirty="0" smtClean="0"/>
          </a:p>
          <a:p>
            <a:r>
              <a:rPr lang="en-US" baseline="0" dirty="0" smtClean="0"/>
              <a:t>Let us assume a case where two threads send two memory requests to two different banks. </a:t>
            </a:r>
          </a:p>
          <a:p>
            <a:endParaRPr lang="en-US" baseline="0" dirty="0" smtClean="0"/>
          </a:p>
          <a:p>
            <a:r>
              <a:rPr lang="en-US" baseline="0" dirty="0" smtClean="0"/>
              <a:t>A naïve memory scheduler that doesn’t exploit bank-level parallelism would schedule the requests in the order they arrived.</a:t>
            </a:r>
          </a:p>
          <a:p>
            <a:endParaRPr lang="en-US" baseline="0" dirty="0" smtClean="0"/>
          </a:p>
          <a:p>
            <a:r>
              <a:rPr lang="en-US" baseline="0" dirty="0" smtClean="0"/>
              <a:t>As shown in their thread execution timeline, both threads must wait for two bank latencies before all their requests are serviced.</a:t>
            </a:r>
          </a:p>
          <a:p>
            <a:endParaRPr lang="en-US" baseline="0" dirty="0" smtClean="0"/>
          </a:p>
          <a:p>
            <a:r>
              <a:rPr lang="en-US" baseline="0" dirty="0" smtClean="0"/>
              <a:t>In contrast, a memory scheduler that is aware of bank-level parallelism was proposed by </a:t>
            </a:r>
            <a:r>
              <a:rPr lang="en-US" baseline="0" dirty="0" err="1" smtClean="0"/>
              <a:t>Mutlu</a:t>
            </a:r>
            <a:r>
              <a:rPr lang="en-US" baseline="0" dirty="0" smtClean="0"/>
              <a:t> and </a:t>
            </a:r>
            <a:r>
              <a:rPr lang="en-US" baseline="0" dirty="0" err="1" smtClean="0"/>
              <a:t>Moscibroda</a:t>
            </a:r>
            <a:r>
              <a:rPr lang="en-US" baseline="0" dirty="0" smtClean="0"/>
              <a:t>.</a:t>
            </a:r>
          </a:p>
          <a:p>
            <a:endParaRPr lang="en-US" baseline="0" dirty="0" smtClean="0"/>
          </a:p>
          <a:p>
            <a:r>
              <a:rPr lang="en-US" baseline="0" dirty="0" smtClean="0"/>
              <a:t>Their key idea was to rank the threads so that thread’s memory requests are prioritized in the same order across all the banks.</a:t>
            </a:r>
          </a:p>
          <a:p>
            <a:endParaRPr lang="en-US" baseline="0" dirty="0" smtClean="0"/>
          </a:p>
          <a:p>
            <a:r>
              <a:rPr lang="en-US" baseline="0" dirty="0" smtClean="0"/>
              <a:t>In this case, let us assume that the blue thread’s request are the most prioritized. </a:t>
            </a:r>
          </a:p>
          <a:p>
            <a:endParaRPr lang="en-US" baseline="0" dirty="0" smtClean="0"/>
          </a:p>
          <a:p>
            <a:r>
              <a:rPr lang="en-US" baseline="0" dirty="0" smtClean="0"/>
              <a:t>The scheduler would then reorder the requests at bank 1’s request buffer…</a:t>
            </a:r>
          </a:p>
          <a:p>
            <a:endParaRPr lang="en-US" baseline="0" dirty="0" smtClean="0"/>
          </a:p>
          <a:p>
            <a:r>
              <a:rPr lang="en-US" baseline="0" dirty="0" smtClean="0"/>
              <a:t>so that the blue requests are serviced concurrently, after which the red requests can be serviced concurrently.</a:t>
            </a:r>
          </a:p>
          <a:p>
            <a:endParaRPr lang="en-US" baseline="0" dirty="0" smtClean="0"/>
          </a:p>
          <a:p>
            <a:r>
              <a:rPr lang="en-US" baseline="0" dirty="0" smtClean="0"/>
              <a:t>The memory service timeline shows how the access latencies for requests from the same thread are overlapped.</a:t>
            </a:r>
          </a:p>
          <a:p>
            <a:endParaRPr lang="en-US" baseline="0" dirty="0" smtClean="0"/>
          </a:p>
          <a:p>
            <a:r>
              <a:rPr lang="en-US" baseline="0" dirty="0" smtClean="0"/>
              <a:t>And, as a result, thread A has to wait less for its requests to be serviced.</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80051F0C-EC29-4487-B7FB-C4559A484AC4}" type="slidenum">
              <a:rPr lang="en-US" smtClean="0">
                <a:solidFill>
                  <a:prstClr val="black"/>
                </a:solidFill>
                <a:latin typeface="Calibri"/>
              </a:rPr>
              <a:pPr/>
              <a:t>208</a:t>
            </a:fld>
            <a:endParaRPr lang="en-US">
              <a:solidFill>
                <a:prstClr val="black"/>
              </a:solidFill>
              <a:latin typeface="Calibri"/>
            </a:endParaRPr>
          </a:p>
        </p:txBody>
      </p:sp>
    </p:spTree>
    <p:extLst>
      <p:ext uri="{BB962C8B-B14F-4D97-AF65-F5344CB8AC3E}">
        <p14:creationId xmlns:p14="http://schemas.microsoft.com/office/powerpoint/2010/main" val="142433973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Threads</a:t>
            </a:r>
            <a:r>
              <a:rPr lang="en-US" baseline="0" dirty="0" smtClean="0"/>
              <a:t> are ordered</a:t>
            </a:r>
            <a:r>
              <a:rPr lang="en-US" dirty="0" smtClean="0"/>
              <a:t> such that 1) system throughput is maximized and 2) stall-time fairness is maintained</a:t>
            </a:r>
          </a:p>
          <a:p>
            <a:r>
              <a:rPr lang="en-US" dirty="0" smtClean="0"/>
              <a:t>(An ordering/ranking is formed among threads)</a:t>
            </a:r>
          </a:p>
          <a:p>
            <a:r>
              <a:rPr lang="en-US" dirty="0" smtClean="0"/>
              <a:t>The key idea of this ordering is to maximize system throughput</a:t>
            </a:r>
            <a:endParaRPr lang="en-US" dirty="0"/>
          </a:p>
        </p:txBody>
      </p:sp>
      <p:sp>
        <p:nvSpPr>
          <p:cNvPr id="4" name="Slide Number Placeholder 3"/>
          <p:cNvSpPr>
            <a:spLocks noGrp="1"/>
          </p:cNvSpPr>
          <p:nvPr>
            <p:ph type="sldNum" sz="quarter" idx="10"/>
          </p:nvPr>
        </p:nvSpPr>
        <p:spPr/>
        <p:txBody>
          <a:bodyPr/>
          <a:lstStyle/>
          <a:p>
            <a:pPr>
              <a:defRPr/>
            </a:pPr>
            <a:fld id="{2D9AD881-9221-4112-925B-F85EA4998059}" type="slidenum">
              <a:rPr lang="en-US" smtClean="0">
                <a:solidFill>
                  <a:prstClr val="black"/>
                </a:solidFill>
                <a:latin typeface="Calibri"/>
              </a:rPr>
              <a:pPr>
                <a:defRPr/>
              </a:pPr>
              <a:t>209</a:t>
            </a:fld>
            <a:endParaRPr lang="en-US">
              <a:solidFill>
                <a:prstClr val="black"/>
              </a:solidFill>
              <a:latin typeface="Calibri"/>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70000" lnSpcReduction="20000"/>
          </a:bodyPr>
          <a:lstStyle/>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15</a:t>
            </a:fld>
            <a:endParaRPr lang="en-US">
              <a:solidFill>
                <a:prstClr val="black"/>
              </a:solidFill>
              <a:latin typeface="Calibri"/>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 why do previous algorithms fail?</a:t>
            </a:r>
          </a:p>
          <a:p>
            <a:endParaRPr lang="en-US" dirty="0" smtClean="0"/>
          </a:p>
          <a:p>
            <a:r>
              <a:rPr lang="en-US" dirty="0" smtClean="0"/>
              <a:t>On the one hand there is the throughput biased approach</a:t>
            </a:r>
            <a:r>
              <a:rPr lang="en-US" baseline="0" dirty="0" smtClean="0"/>
              <a:t> that prioritizes less memory-intensive threads.</a:t>
            </a:r>
          </a:p>
          <a:p>
            <a:r>
              <a:rPr lang="en-US" baseline="0" dirty="0" smtClean="0"/>
              <a:t>Servicing memory requests from such threads allow them to make progress in the processor, increasing throughput.</a:t>
            </a:r>
          </a:p>
          <a:p>
            <a:r>
              <a:rPr lang="en-US" baseline="0" dirty="0" smtClean="0"/>
              <a:t>However, the most memory-intensive thread, thread C, remains persistently </a:t>
            </a:r>
            <a:r>
              <a:rPr lang="en-US" baseline="0" dirty="0" err="1" smtClean="0"/>
              <a:t>deprioritized</a:t>
            </a:r>
            <a:r>
              <a:rPr lang="en-US" baseline="0" dirty="0" smtClean="0"/>
              <a:t> and </a:t>
            </a:r>
            <a:r>
              <a:rPr lang="en-US" baseline="0" dirty="0" err="1" smtClean="0"/>
              <a:t>and</a:t>
            </a:r>
            <a:r>
              <a:rPr lang="en-US" baseline="0" dirty="0" smtClean="0"/>
              <a:t> becomes prone to starvation causing large slowdowns and, ultimately, unfairness.</a:t>
            </a:r>
          </a:p>
          <a:p>
            <a:endParaRPr lang="en-US" baseline="0" dirty="0" smtClean="0"/>
          </a:p>
          <a:p>
            <a:r>
              <a:rPr lang="en-US" baseline="0" dirty="0" smtClean="0"/>
              <a:t>On the other hand there is the fairness biased approach where threads take turns accessing the memory.</a:t>
            </a:r>
          </a:p>
          <a:p>
            <a:r>
              <a:rPr lang="en-US" baseline="0" dirty="0" smtClean="0"/>
              <a:t>In this case, the most memory-intensive thread does not starve.</a:t>
            </a:r>
          </a:p>
          <a:p>
            <a:r>
              <a:rPr lang="en-US" baseline="0" dirty="0" smtClean="0"/>
              <a:t>However, the least memory-intensive thread, thread A, is not prioritized, leading to reduced throughput.</a:t>
            </a:r>
          </a:p>
          <a:p>
            <a:endParaRPr lang="en-US" baseline="0" dirty="0" smtClean="0"/>
          </a:p>
          <a:p>
            <a:r>
              <a:rPr lang="en-US" baseline="0" dirty="0" smtClean="0"/>
              <a:t>As you can see, a single policy applied to all threads is insufficient since different threads have different memory access needs.</a:t>
            </a:r>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211</a:t>
            </a:fld>
            <a:endParaRPr lang="en-US" dirty="0">
              <a:solidFill>
                <a:prstClr val="black"/>
              </a:solidFill>
              <a:latin typeface="Calibri"/>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212</a:t>
            </a:fld>
            <a:endParaRPr lang="en-US" dirty="0">
              <a:solidFill>
                <a:prstClr val="black"/>
              </a:solidFill>
              <a:latin typeface="Calibri"/>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So</a:t>
            </a:r>
            <a:r>
              <a:rPr lang="en-US" baseline="0" dirty="0" smtClean="0"/>
              <a:t> </a:t>
            </a:r>
            <a:r>
              <a:rPr lang="en-US" dirty="0" smtClean="0"/>
              <a:t>how do we achieve the best of both worlds? Our</a:t>
            </a:r>
            <a:r>
              <a:rPr lang="en-US" baseline="0" dirty="0" smtClean="0"/>
              <a:t> algorithm is based on the following insights:</a:t>
            </a:r>
            <a:endParaRPr lang="en-US" dirty="0" smtClean="0"/>
          </a:p>
          <a:p>
            <a:endParaRPr lang="en-US" dirty="0" smtClean="0"/>
          </a:p>
          <a:p>
            <a:r>
              <a:rPr lang="en-US" dirty="0" smtClean="0"/>
              <a:t>First, </a:t>
            </a:r>
            <a:r>
              <a:rPr lang="en-US" baseline="0" dirty="0" smtClean="0"/>
              <a:t>we would like to prioritize the memory-non-intensive threads to increase system throughput. </a:t>
            </a:r>
          </a:p>
          <a:p>
            <a:r>
              <a:rPr lang="en-US" baseline="0" dirty="0" smtClean="0"/>
              <a:t>Doing so does not degrade unfairness, since memory-non-intensive threads are inherently “light” and rarely cause interference for the memory-intensive threads.</a:t>
            </a:r>
          </a:p>
          <a:p>
            <a:endParaRPr lang="en-US" baseline="0" dirty="0" smtClean="0"/>
          </a:p>
          <a:p>
            <a:r>
              <a:rPr lang="en-US" baseline="0" dirty="0" smtClean="0"/>
              <a:t>For fairness, we discovered that unfairness is usually caused when one memory-intensive thread is prioritized over another. </a:t>
            </a:r>
          </a:p>
          <a:p>
            <a:r>
              <a:rPr lang="en-US" baseline="0" dirty="0" smtClean="0"/>
              <a:t>As we’ve seen, the most </a:t>
            </a:r>
            <a:r>
              <a:rPr lang="en-US" baseline="0" dirty="0" err="1" smtClean="0"/>
              <a:t>deprioritized</a:t>
            </a:r>
            <a:r>
              <a:rPr lang="en-US" baseline="0" dirty="0" smtClean="0"/>
              <a:t> thread can starve.</a:t>
            </a:r>
          </a:p>
          <a:p>
            <a:r>
              <a:rPr lang="en-US" baseline="0" dirty="0" smtClean="0"/>
              <a:t>To address this problem, we would like to shuffle their priority so that no single thread is persistently prioritized over another thread.</a:t>
            </a:r>
          </a:p>
          <a:p>
            <a:endParaRPr lang="en-US" baseline="0" dirty="0" smtClean="0"/>
          </a:p>
          <a:p>
            <a:r>
              <a:rPr lang="en-US" baseline="0" dirty="0" smtClean="0"/>
              <a:t>However, memory-intensive threads are not created equal.</a:t>
            </a:r>
          </a:p>
          <a:p>
            <a:r>
              <a:rPr lang="en-US" baseline="0" dirty="0" smtClean="0"/>
              <a:t>They have different vulnerability to memory interference.</a:t>
            </a:r>
          </a:p>
          <a:p>
            <a:r>
              <a:rPr lang="en-US" baseline="0" dirty="0" smtClean="0"/>
              <a:t>To address their differences, shuffling should be performed in an asymmetric manner.</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213</a:t>
            </a:fld>
            <a:endParaRPr lang="en-US" dirty="0">
              <a:solidFill>
                <a:prstClr val="black"/>
              </a:solidFill>
              <a:latin typeface="Calibri"/>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a</a:t>
            </a:r>
            <a:r>
              <a:rPr lang="en-US" dirty="0" smtClean="0"/>
              <a:t>lgorithm,</a:t>
            </a:r>
            <a:r>
              <a:rPr lang="en-US" baseline="0" dirty="0" smtClean="0"/>
              <a:t> Thread Cluster Memory Scheduling, first groups threads into two clusters.</a:t>
            </a:r>
          </a:p>
          <a:p>
            <a:endParaRPr lang="en-US" baseline="0" dirty="0" smtClean="0"/>
          </a:p>
          <a:p>
            <a:pPr defTabSz="881390">
              <a:defRPr/>
            </a:pPr>
            <a:r>
              <a:rPr lang="en-US" baseline="0" dirty="0" smtClean="0"/>
              <a:t>Among the threads executing in the system, some are memory-non-intensive whereas some are memory-intensive.</a:t>
            </a:r>
          </a:p>
          <a:p>
            <a:r>
              <a:rPr lang="en-US" baseline="0" dirty="0" smtClean="0"/>
              <a:t>We isolate the memory-non-intensive threads into the non-intensive cluster and the memory-intensive threads into the intensive cluster.</a:t>
            </a:r>
          </a:p>
          <a:p>
            <a:r>
              <a:rPr lang="en-US" baseline="0" dirty="0" smtClean="0"/>
              <a:t>This is so that we can apply different policies for different threads.</a:t>
            </a:r>
          </a:p>
          <a:p>
            <a:endParaRPr lang="en-US" baseline="0" dirty="0" smtClean="0"/>
          </a:p>
          <a:p>
            <a:r>
              <a:rPr lang="en-US" baseline="0" dirty="0" smtClean="0"/>
              <a:t>Subsequently, we prioritize the non-intensive cluster over the intensive cluster since the non-intensive threads have greater potential for making progress IN THEIR CORES [ONUR].</a:t>
            </a:r>
          </a:p>
          <a:p>
            <a:endParaRPr lang="en-US" baseline="0" dirty="0" smtClean="0"/>
          </a:p>
          <a:p>
            <a:r>
              <a:rPr lang="en-US" baseline="0" dirty="0" smtClean="0"/>
              <a:t>Finally, we apply different policies within each cluster, one optimized for throughput and the other for fairness.</a:t>
            </a:r>
          </a:p>
          <a:p>
            <a:endParaRPr lang="en-US" baseline="0" dirty="0" smtClean="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214</a:t>
            </a:fld>
            <a:endParaRPr lang="en-US" dirty="0">
              <a:solidFill>
                <a:prstClr val="black"/>
              </a:solidFill>
              <a:latin typeface="Calibri"/>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This</a:t>
            </a:r>
            <a:r>
              <a:rPr lang="en-US" baseline="0" dirty="0" smtClean="0"/>
              <a:t> figure shows the performance of the four previous scheduling algorithms in addition to TCM, averaged over 96 workloads.</a:t>
            </a:r>
          </a:p>
          <a:p>
            <a:endParaRPr lang="en-US" baseline="0" dirty="0" smtClean="0"/>
          </a:p>
          <a:p>
            <a:r>
              <a:rPr lang="en-US" baseline="0" dirty="0" smtClean="0"/>
              <a:t>FRFCFS has low system throughput and fairness.</a:t>
            </a:r>
          </a:p>
          <a:p>
            <a:r>
              <a:rPr lang="en-US" baseline="0" dirty="0" smtClean="0"/>
              <a:t>STFM and PAR-BS is biased towards fairness, while ATLAS is biased towards system throughput.</a:t>
            </a:r>
          </a:p>
          <a:p>
            <a:endParaRPr lang="en-US" baseline="0" dirty="0" smtClean="0"/>
          </a:p>
          <a:p>
            <a:r>
              <a:rPr lang="en-US" baseline="0" dirty="0" smtClean="0"/>
              <a:t>TCM lies towards the lower right part of the figure and provides the best fairness and system throughput.</a:t>
            </a:r>
          </a:p>
          <a:p>
            <a:r>
              <a:rPr lang="en-US" baseline="0" dirty="0" smtClean="0"/>
              <a:t>Compared to ATLAS, TCM provides approx 5% better throughput and 39% better fairness.</a:t>
            </a:r>
          </a:p>
          <a:p>
            <a:r>
              <a:rPr lang="en-US" baseline="0" dirty="0" smtClean="0"/>
              <a:t>Compared to PAR-BS, TCM provides approx 5% better fairness and 8% better throughput. </a:t>
            </a:r>
            <a:endParaRPr lang="en-US" dirty="0"/>
          </a:p>
        </p:txBody>
      </p:sp>
      <p:sp>
        <p:nvSpPr>
          <p:cNvPr id="4" name="Slide Number Placeholder 3"/>
          <p:cNvSpPr>
            <a:spLocks noGrp="1"/>
          </p:cNvSpPr>
          <p:nvPr>
            <p:ph type="sldNum" sz="quarter" idx="10"/>
          </p:nvPr>
        </p:nvSpPr>
        <p:spPr/>
        <p:txBody>
          <a:bodyPr/>
          <a:lstStyle/>
          <a:p>
            <a:fld id="{5A5CA9BF-FCAD-43FA-BC34-5806251F57CD}" type="slidenum">
              <a:rPr lang="en-US" smtClean="0">
                <a:solidFill>
                  <a:prstClr val="black"/>
                </a:solidFill>
                <a:latin typeface="Calibri"/>
              </a:rPr>
              <a:pPr/>
              <a:t>215</a:t>
            </a:fld>
            <a:endParaRPr lang="en-US" dirty="0">
              <a:solidFill>
                <a:prstClr val="black"/>
              </a:solidFill>
              <a:latin typeface="Calibri"/>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1" dirty="0" smtClean="0"/>
              <a:t>We observe</a:t>
            </a:r>
            <a:r>
              <a:rPr lang="en-US" b="1" baseline="0" dirty="0" smtClean="0"/>
              <a:t> that</a:t>
            </a:r>
            <a:r>
              <a:rPr lang="en-US" b="1" dirty="0" smtClean="0"/>
              <a:t> </a:t>
            </a:r>
            <a:r>
              <a:rPr lang="en-US" sz="2200" dirty="0" smtClean="0"/>
              <a:t>Heterogeneous CPU-GPU systems require memory schedulers with </a:t>
            </a:r>
            <a:r>
              <a:rPr lang="en-US" sz="2200" dirty="0" smtClean="0">
                <a:solidFill>
                  <a:srgbClr val="FF0000"/>
                </a:solidFill>
              </a:rPr>
              <a:t>large request buffers</a:t>
            </a:r>
            <a:r>
              <a:rPr lang="en-US" sz="2200" baseline="0" dirty="0" smtClean="0">
                <a:solidFill>
                  <a:srgbClr val="FF0000"/>
                </a:solidFill>
              </a:rPr>
              <a:t> and this becomes a problem for </a:t>
            </a:r>
            <a:r>
              <a:rPr lang="en-US" sz="2200" baseline="0" dirty="0" smtClean="0">
                <a:solidFill>
                  <a:schemeClr val="tx1"/>
                </a:solidFill>
              </a:rPr>
              <a:t>e</a:t>
            </a:r>
            <a:r>
              <a:rPr lang="en-US" sz="2200" dirty="0" smtClean="0"/>
              <a:t>xisting monolithic application-aware memory scheduler designs because they are </a:t>
            </a:r>
            <a:r>
              <a:rPr lang="en-US" sz="2200" dirty="0" smtClean="0">
                <a:solidFill>
                  <a:srgbClr val="FF0000"/>
                </a:solidFill>
              </a:rPr>
              <a:t>hard to scale</a:t>
            </a:r>
            <a:r>
              <a:rPr lang="en-US" sz="2200" dirty="0" smtClean="0"/>
              <a:t> to large request buffer size</a:t>
            </a:r>
            <a:endParaRPr lang="en-US" sz="1000" dirty="0" smtClean="0"/>
          </a:p>
          <a:p>
            <a:r>
              <a:rPr lang="en-US" b="1" dirty="0" smtClean="0"/>
              <a:t>Our Solution</a:t>
            </a:r>
            <a:r>
              <a:rPr lang="en-US" b="1" baseline="0" dirty="0" smtClean="0"/>
              <a:t>, staged memory scheduling, </a:t>
            </a:r>
            <a:r>
              <a:rPr lang="en-US" sz="2200" dirty="0" smtClean="0">
                <a:solidFill>
                  <a:srgbClr val="0000FF"/>
                </a:solidFill>
              </a:rPr>
              <a:t>decomposes MC into three simpler stages</a:t>
            </a:r>
            <a:r>
              <a:rPr lang="en-US" sz="2200" dirty="0" smtClean="0"/>
              <a:t>:</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t>1) Batch formation:</a:t>
            </a:r>
            <a:r>
              <a:rPr lang="en-US" baseline="0" dirty="0" smtClean="0"/>
              <a:t> m</a:t>
            </a:r>
            <a:r>
              <a:rPr lang="en-US" dirty="0" smtClean="0"/>
              <a:t>aintains</a:t>
            </a:r>
            <a:r>
              <a:rPr lang="en-US" baseline="0" dirty="0" smtClean="0"/>
              <a:t> row buffer locality by forming batches of row-hitting requests.</a:t>
            </a:r>
            <a:endParaRPr lang="en-US" dirty="0" smtClean="0"/>
          </a:p>
          <a:p>
            <a:pPr lvl="1">
              <a:buNone/>
            </a:pPr>
            <a:r>
              <a:rPr lang="en-US" dirty="0" smtClean="0"/>
              <a:t>2) Batch scheduler: reduces interference between applications by picking the next batch to prioritize.</a:t>
            </a:r>
          </a:p>
          <a:p>
            <a:pPr lvl="1">
              <a:buNone/>
            </a:pPr>
            <a:r>
              <a:rPr lang="en-US" dirty="0" smtClean="0"/>
              <a:t>3) DRAM command scheduler: issues requests to DRAM</a:t>
            </a:r>
          </a:p>
          <a:p>
            <a:r>
              <a:rPr lang="en-US" dirty="0" smtClean="0"/>
              <a:t>Compared to state-of-the-art memory schedulers:</a:t>
            </a:r>
          </a:p>
          <a:p>
            <a:pPr lvl="1"/>
            <a:r>
              <a:rPr lang="en-US" dirty="0" smtClean="0">
                <a:solidFill>
                  <a:srgbClr val="0000FF"/>
                </a:solidFill>
              </a:rPr>
              <a:t>SMS is significantly simpler and more scalable</a:t>
            </a:r>
          </a:p>
          <a:p>
            <a:pPr marL="457200" marR="0" lvl="1" indent="0" algn="l" defTabSz="914400" rtl="0" eaLnBrk="1" fontAlgn="auto" latinLnBrk="0" hangingPunct="1">
              <a:lnSpc>
                <a:spcPct val="100000"/>
              </a:lnSpc>
              <a:spcBef>
                <a:spcPts val="0"/>
              </a:spcBef>
              <a:spcAft>
                <a:spcPts val="0"/>
              </a:spcAft>
              <a:buClrTx/>
              <a:buSzTx/>
              <a:buFontTx/>
              <a:buNone/>
              <a:tabLst/>
              <a:defRPr/>
            </a:pPr>
            <a:r>
              <a:rPr lang="en-US" dirty="0" smtClean="0">
                <a:solidFill>
                  <a:srgbClr val="0000FF"/>
                </a:solidFill>
              </a:rPr>
              <a:t>SMS provides higher performance and fairness,</a:t>
            </a:r>
            <a:r>
              <a:rPr lang="en-US" baseline="0" dirty="0" smtClean="0">
                <a:solidFill>
                  <a:srgbClr val="0000FF"/>
                </a:solidFill>
              </a:rPr>
              <a:t> e</a:t>
            </a:r>
            <a:r>
              <a:rPr lang="en-US" dirty="0" smtClean="0">
                <a:solidFill>
                  <a:srgbClr val="0000FF"/>
                </a:solidFill>
              </a:rPr>
              <a:t>specially in</a:t>
            </a:r>
            <a:r>
              <a:rPr lang="en-US" baseline="0" dirty="0" smtClean="0">
                <a:solidFill>
                  <a:srgbClr val="0000FF"/>
                </a:solidFill>
              </a:rPr>
              <a:t> heterogeneous CPU-GPU systems.</a:t>
            </a:r>
            <a:endParaRPr lang="en-US" sz="100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219</a:t>
            </a:fld>
            <a:endParaRPr lang="en-US">
              <a:solidFill>
                <a:prstClr val="black"/>
              </a:solidFill>
              <a:latin typeface="Calibri"/>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 goal in this project is to design a new memory scheduler that is &lt;click&gt;</a:t>
            </a:r>
            <a:r>
              <a:rPr lang="en-US" baseline="0" dirty="0" smtClean="0"/>
              <a:t> </a:t>
            </a:r>
            <a:r>
              <a:rPr lang="en-US" dirty="0" smtClean="0"/>
              <a:t>scalable to accommodate</a:t>
            </a:r>
            <a:r>
              <a:rPr lang="en-US" baseline="0" dirty="0" smtClean="0"/>
              <a:t> a large number of requests</a:t>
            </a:r>
            <a:r>
              <a:rPr lang="en-US" dirty="0" smtClean="0"/>
              <a:t>, &lt;click&gt; easy-to-implement,</a:t>
            </a:r>
            <a:r>
              <a:rPr lang="en-US" baseline="0" dirty="0" smtClean="0"/>
              <a:t> &lt;click&gt; application-aware and &lt;click&gt; able to provide high performance and fairness especially in heterogeneous CPU-GPU systems. </a:t>
            </a:r>
          </a:p>
          <a:p>
            <a:r>
              <a:rPr lang="en-US" baseline="0" dirty="0" smtClean="0"/>
              <a:t>&lt;transition … &gt;</a:t>
            </a:r>
          </a:p>
          <a:p>
            <a:r>
              <a:rPr lang="en-US" baseline="0" dirty="0" smtClean="0"/>
              <a:t>To this end, we have made several observations that lead to our new memory scheduler design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220</a:t>
            </a:fld>
            <a:endParaRPr lang="en-US">
              <a:solidFill>
                <a:prstClr val="black"/>
              </a:solidFill>
              <a:latin typeface="Calibri"/>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Our key idea is to decouple these functional tasks &lt;click&gt; into different stages.</a:t>
            </a:r>
          </a:p>
          <a:p>
            <a:r>
              <a:rPr lang="en-US" baseline="0" dirty="0" smtClean="0"/>
              <a:t>&lt;click&gt;</a:t>
            </a:r>
          </a:p>
          <a:p>
            <a:r>
              <a:rPr lang="en-US" baseline="0" dirty="0" smtClean="0"/>
              <a:t>We partition these three &lt;click&gt; tasks across several simpler hardware structures, which we call stages.</a:t>
            </a:r>
          </a:p>
          <a:p>
            <a:r>
              <a:rPr lang="en-US" baseline="0" dirty="0" smtClean="0"/>
              <a:t>&lt;click&gt;</a:t>
            </a:r>
          </a:p>
          <a:p>
            <a:r>
              <a:rPr lang="en-US" baseline="0" dirty="0" smtClean="0"/>
              <a:t>Stage 1 is the batch formation. This stage maximizes row buffer hits by grouping requests that access the same row within each application into batches</a:t>
            </a:r>
          </a:p>
          <a:p>
            <a:r>
              <a:rPr lang="en-US" baseline="0" dirty="0" smtClean="0"/>
              <a:t>&lt;click&gt;</a:t>
            </a:r>
          </a:p>
          <a:p>
            <a:r>
              <a:rPr lang="en-US" baseline="0" dirty="0" smtClean="0"/>
              <a:t>Stage 2 is the batch scheduler. This stage manages contention by scheduling batches from different applications</a:t>
            </a:r>
          </a:p>
          <a:p>
            <a:r>
              <a:rPr lang="en-US" baseline="0" dirty="0" smtClean="0"/>
              <a:t>&lt;click&gt;</a:t>
            </a:r>
          </a:p>
          <a:p>
            <a:r>
              <a:rPr lang="en-US" baseline="0" dirty="0" smtClean="0"/>
              <a:t>And stage 3 is the DRAM command scheduler. This stage issues requests from an already scheduled order and make sure that it satisfy DRAM timing constraints</a:t>
            </a:r>
          </a:p>
          <a:p>
            <a:r>
              <a:rPr lang="en-US" baseline="0" dirty="0" smtClean="0"/>
              <a:t>&lt;click … transition&gt;</a:t>
            </a:r>
          </a:p>
          <a:p>
            <a:r>
              <a:rPr lang="en-US" baseline="0" dirty="0" smtClean="0"/>
              <a:t>With these key observations, we will show how we can decouple a monolithic schedulers into a simpler design through …</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221</a:t>
            </a:fld>
            <a:endParaRPr lang="en-US">
              <a:solidFill>
                <a:prstClr val="black"/>
              </a:solidFill>
              <a:latin typeface="Calibri"/>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With these key observations, we will show how we can decouple a monolithic schedulers into a simpler design through &lt;click&gt; stage 1, the batch formation, &lt;click&gt; stage 2, the batch scheduler, &lt;click&gt; stage 3, the DRAM command scheduler</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222</a:t>
            </a:fld>
            <a:endParaRPr lang="en-US">
              <a:solidFill>
                <a:prstClr val="black"/>
              </a:solidFill>
              <a:latin typeface="Calibri"/>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…because there is a need for predictable performance</a:t>
            </a:r>
          </a:p>
          <a:p>
            <a:endParaRPr lang="en-US" dirty="0" smtClean="0"/>
          </a:p>
          <a:p>
            <a:pPr marL="228600" indent="-228600">
              <a:buAutoNum type="arabicPeriod"/>
            </a:pPr>
            <a:r>
              <a:rPr lang="en-US" baseline="0" dirty="0" smtClean="0"/>
              <a:t>When multiple applications share resources and </a:t>
            </a:r>
          </a:p>
          <a:p>
            <a:pPr marL="228600" indent="-228600">
              <a:buAutoNum type="arabicPeriod"/>
            </a:pPr>
            <a:r>
              <a:rPr lang="en-US" baseline="0" dirty="0" smtClean="0"/>
              <a:t>Especially when some applications require guarantees on performance.</a:t>
            </a:r>
          </a:p>
          <a:p>
            <a:pPr marL="228600" indent="-228600">
              <a:buAutoNum type="arabicPeriod"/>
            </a:pPr>
            <a:endParaRPr lang="en-US" baseline="0" dirty="0" smtClean="0"/>
          </a:p>
          <a:p>
            <a:pPr marL="228600" indent="-228600">
              <a:buNone/>
            </a:pPr>
            <a:r>
              <a:rPr lang="en-US" baseline="0" dirty="0" smtClean="0"/>
              <a:t>For example, in mobile systems, interactive applications are run with non-interactive ones.</a:t>
            </a:r>
          </a:p>
          <a:p>
            <a:pPr marL="228600" indent="-228600">
              <a:buNone/>
            </a:pPr>
            <a:r>
              <a:rPr lang="en-US" baseline="0" dirty="0" smtClean="0"/>
              <a:t>And there is a need to provide guarantees on performance to the interactive applications.</a:t>
            </a:r>
          </a:p>
          <a:p>
            <a:pPr marL="228600" indent="-228600">
              <a:buNone/>
            </a:pPr>
            <a:endParaRPr lang="en-US" baseline="0" dirty="0" smtClean="0"/>
          </a:p>
          <a:p>
            <a:pPr marL="228600" indent="-228600">
              <a:buNone/>
            </a:pPr>
            <a:r>
              <a:rPr lang="en-US" baseline="0" dirty="0" smtClean="0"/>
              <a:t>In server systems, different users’ jobs are heavily consolidated onto the same server.</a:t>
            </a:r>
          </a:p>
          <a:p>
            <a:pPr marL="228600" indent="-228600">
              <a:buNone/>
            </a:pPr>
            <a:r>
              <a:rPr lang="en-US" baseline="0" dirty="0" smtClean="0"/>
              <a:t>In such a scenario, there is a need to achieve bounded slowdowns for critical jobs of users.</a:t>
            </a:r>
          </a:p>
          <a:p>
            <a:pPr marL="228600" indent="-228600">
              <a:buNone/>
            </a:pPr>
            <a:endParaRPr lang="en-US" baseline="0" dirty="0" smtClean="0"/>
          </a:p>
          <a:p>
            <a:pPr marL="228600" indent="-228600">
              <a:buNone/>
            </a:pPr>
            <a:r>
              <a:rPr lang="en-US" baseline="0" dirty="0" smtClean="0"/>
              <a:t>These are a couple of examples of systems that need predictable performance.</a:t>
            </a:r>
          </a:p>
          <a:p>
            <a:pPr marL="228600" indent="-228600">
              <a:buNone/>
            </a:pPr>
            <a:r>
              <a:rPr lang="en-US" baseline="0" dirty="0" smtClean="0"/>
              <a:t>There are many other systems (such as …) in which performance predictability is necessary.</a:t>
            </a:r>
          </a:p>
          <a:p>
            <a:pPr marL="228600" indent="-228600">
              <a:buNone/>
            </a:pPr>
            <a:endParaRPr lang="en-US" baseline="0" dirty="0" smtClean="0"/>
          </a:p>
          <a:p>
            <a:pPr marL="228600" indent="-228600">
              <a:buNone/>
            </a:pPr>
            <a:r>
              <a:rPr lang="en-US" baseline="0" dirty="0" smtClean="0"/>
              <a:t>Therefore, our goal in this work is to provide predictable performance in the presence of memory interference.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231</a:t>
            </a:fld>
            <a:endParaRPr lang="en-US">
              <a:solidFill>
                <a:prstClr val="black"/>
              </a:solidFill>
              <a:latin typeface="Calibri"/>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solidFill>
                  <a:prstClr val="black"/>
                </a:solidFill>
                <a:latin typeface="Calibri"/>
              </a:rPr>
              <a:pPr/>
              <a:t>27</a:t>
            </a:fld>
            <a:endParaRPr lang="en-US">
              <a:solidFill>
                <a:prstClr val="black"/>
              </a:solidFill>
              <a:latin typeface="Calibri"/>
            </a:endParaRPr>
          </a:p>
        </p:txBody>
      </p:sp>
    </p:spTree>
    <p:extLst>
      <p:ext uri="{BB962C8B-B14F-4D97-AF65-F5344CB8AC3E}">
        <p14:creationId xmlns:p14="http://schemas.microsoft.com/office/powerpoint/2010/main" val="12698013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Towards</a:t>
            </a:r>
            <a:r>
              <a:rPr lang="en-US" baseline="0" dirty="0" smtClean="0"/>
              <a:t> this goal, we propose to first estimate application slowdowns due to main memory interference.</a:t>
            </a:r>
          </a:p>
          <a:p>
            <a:r>
              <a:rPr lang="en-US" baseline="0" dirty="0" smtClean="0"/>
              <a:t>And once we have accurate slowdown estimates, we propose to leverage them to control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232</a:t>
            </a:fld>
            <a:endParaRPr lang="en-US">
              <a:solidFill>
                <a:prstClr val="black"/>
              </a:solidFill>
              <a:latin typeface="Calibri"/>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First, let me describe the key observations that</a:t>
            </a:r>
            <a:r>
              <a:rPr lang="en-US" baseline="0" dirty="0" smtClean="0"/>
              <a:t> enable us to estimate application slowdowns.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233</a:t>
            </a:fld>
            <a:endParaRPr lang="en-US">
              <a:solidFill>
                <a:prstClr val="black"/>
              </a:solidFill>
              <a:latin typeface="Calibri"/>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Slowdown of an application</a:t>
            </a:r>
            <a:r>
              <a:rPr lang="en-US" baseline="0" dirty="0" smtClean="0"/>
              <a:t> is its performance when it is run stand alone on a system to its performance when it is sharing the system with other applications.</a:t>
            </a:r>
          </a:p>
          <a:p>
            <a:endParaRPr lang="en-US" baseline="0" dirty="0" smtClean="0"/>
          </a:p>
          <a:p>
            <a:r>
              <a:rPr lang="en-US" baseline="0" dirty="0" smtClean="0"/>
              <a:t>An application’s performance when it is sharing the system with other applications can be measured in a straightforward manner. However, measuring an application’s alone performance, without actually running it alone is harder.</a:t>
            </a:r>
          </a:p>
          <a:p>
            <a:r>
              <a:rPr lang="en-US" baseline="0" dirty="0" smtClean="0"/>
              <a:t>This is where are first observation comes in.</a:t>
            </a:r>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234</a:t>
            </a:fld>
            <a:endParaRPr lang="en-US">
              <a:solidFill>
                <a:prstClr val="black"/>
              </a:solidFill>
              <a:latin typeface="Calibri"/>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a:bodyPr>
          <a:lstStyle/>
          <a:p>
            <a:r>
              <a:rPr lang="en-US" baseline="0" dirty="0" smtClean="0"/>
              <a:t>We observe that for a memory bound application, its performance is roughly proportional to the rate at which its memory requests are serviced.</a:t>
            </a:r>
          </a:p>
          <a:p>
            <a:r>
              <a:rPr lang="en-US" baseline="0" dirty="0" smtClean="0"/>
              <a:t>This plot shows the results of our experiment on an Intel, 4-core system. We run </a:t>
            </a:r>
            <a:r>
              <a:rPr lang="en-US" baseline="0" dirty="0" err="1" smtClean="0"/>
              <a:t>omnetpp</a:t>
            </a:r>
            <a:r>
              <a:rPr lang="en-US" baseline="0" dirty="0" smtClean="0"/>
              <a:t>, a SPEC CPU 2006 benchmark along with another memory hog, whose memory intensity can be varied. This, in turn, lets us vary the rate at which the memory requests of </a:t>
            </a:r>
            <a:r>
              <a:rPr lang="en-US" baseline="0" dirty="0" err="1" smtClean="0"/>
              <a:t>omnetpp</a:t>
            </a:r>
            <a:r>
              <a:rPr lang="en-US" baseline="0" dirty="0" smtClean="0"/>
              <a:t> are serviced.</a:t>
            </a:r>
          </a:p>
          <a:p>
            <a:r>
              <a:rPr lang="en-US" baseline="0" dirty="0" smtClean="0"/>
              <a:t>The x-axis shows the normalized request service rate of </a:t>
            </a:r>
            <a:r>
              <a:rPr lang="en-US" baseline="0" dirty="0" err="1" smtClean="0"/>
              <a:t>omnetpp</a:t>
            </a:r>
            <a:r>
              <a:rPr lang="en-US" baseline="0" dirty="0" smtClean="0"/>
              <a:t>, normalized to when it is run alone.</a:t>
            </a:r>
          </a:p>
          <a:p>
            <a:r>
              <a:rPr lang="en-US" baseline="0" dirty="0" smtClean="0"/>
              <a:t>The y-axis shows the performance of </a:t>
            </a:r>
            <a:r>
              <a:rPr lang="en-US" baseline="0" dirty="0" err="1" smtClean="0"/>
              <a:t>omnetpp</a:t>
            </a:r>
            <a:r>
              <a:rPr lang="en-US" baseline="0" dirty="0" smtClean="0"/>
              <a:t>, normalized to when it is run alone.</a:t>
            </a:r>
          </a:p>
          <a:p>
            <a:endParaRPr lang="en-US" baseline="0" dirty="0" smtClean="0"/>
          </a:p>
          <a:p>
            <a:r>
              <a:rPr lang="en-US" baseline="0" dirty="0" smtClean="0"/>
              <a:t>As can be seen, there is a very strong, y=x like correlation between request service rate and performance.</a:t>
            </a:r>
          </a:p>
          <a:p>
            <a:r>
              <a:rPr lang="en-US" baseline="0" dirty="0" smtClean="0"/>
              <a:t>We observe the same trend for various memory bound applications. Here are a couple of more examples.</a:t>
            </a:r>
          </a:p>
          <a:p>
            <a:endParaRPr lang="en-US" baseline="0" dirty="0" smtClean="0"/>
          </a:p>
          <a:p>
            <a:r>
              <a:rPr lang="en-US" b="1" baseline="0" dirty="0" smtClean="0"/>
              <a:t>Therefore, memory request service rate can be used as a proxy for performance.</a:t>
            </a:r>
          </a:p>
          <a:p>
            <a:endParaRPr lang="en-US" baseline="0" dirty="0" smtClean="0"/>
          </a:p>
          <a:p>
            <a:r>
              <a:rPr lang="en-US" baseline="0" dirty="0" smtClean="0"/>
              <a:t>Now, going back to the slowdown equation. We can replace performance by request service rate, based on our first observation, enabling us to express slowdown as the ratio of alone to shared request service rates.</a:t>
            </a:r>
          </a:p>
          <a:p>
            <a:endParaRPr lang="en-US" baseline="0" dirty="0" smtClean="0"/>
          </a:p>
          <a:p>
            <a:r>
              <a:rPr lang="en-US" baseline="0" dirty="0" smtClean="0"/>
              <a:t>Shared request service rate can be measured in a relatively straightforward manner when an application is run along with other applications.</a:t>
            </a:r>
          </a:p>
          <a:p>
            <a:r>
              <a:rPr lang="en-US" baseline="0" dirty="0" smtClean="0"/>
              <a:t>Measuring alone request service rate, without actually running an application alone is harder. This is where our second observation comes into play.</a:t>
            </a:r>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235</a:t>
            </a:fld>
            <a:endParaRPr lang="en-US">
              <a:solidFill>
                <a:prstClr val="black"/>
              </a:solidFill>
              <a:latin typeface="Calibri"/>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a:ln/>
        </p:spPr>
      </p:sp>
      <p:sp>
        <p:nvSpPr>
          <p:cNvPr id="34819" name="Notes Placeholder 2"/>
          <p:cNvSpPr>
            <a:spLocks noGrp="1"/>
          </p:cNvSpPr>
          <p:nvPr>
            <p:ph type="body" idx="1"/>
          </p:nvPr>
        </p:nvSpPr>
        <p:spPr>
          <a:noFill/>
          <a:ln/>
        </p:spPr>
        <p:txBody>
          <a:bodyPr/>
          <a:lstStyle/>
          <a:p>
            <a:r>
              <a:rPr lang="en-US" dirty="0" smtClean="0"/>
              <a:t>We observe that</a:t>
            </a:r>
            <a:r>
              <a:rPr lang="en-US" baseline="0" dirty="0" smtClean="0"/>
              <a:t> an application’s alone request service rate can be estimated by giving the application highest priority in accessing memory.</a:t>
            </a:r>
          </a:p>
          <a:p>
            <a:r>
              <a:rPr lang="en-US" baseline="0" dirty="0" smtClean="0"/>
              <a:t>Because, when an application has highest priority, it receives little interference from other applications, almost as though the application were run alone.</a:t>
            </a:r>
            <a:endParaRPr lang="en-US" dirty="0" smtClean="0"/>
          </a:p>
        </p:txBody>
      </p:sp>
      <p:sp>
        <p:nvSpPr>
          <p:cNvPr id="34820" name="Slide Number Placeholder 3"/>
          <p:cNvSpPr>
            <a:spLocks noGrp="1"/>
          </p:cNvSpPr>
          <p:nvPr>
            <p:ph type="sldNum" sz="quarter" idx="5"/>
          </p:nvPr>
        </p:nvSpPr>
        <p:spPr>
          <a:noFill/>
        </p:spPr>
        <p:txBody>
          <a:bodyPr/>
          <a:lstStyle/>
          <a:p>
            <a:fld id="{03F3AC2A-D45D-4A1B-8026-65A5A9B8F010}" type="slidenum">
              <a:rPr lang="en-US" smtClean="0">
                <a:solidFill>
                  <a:prstClr val="black"/>
                </a:solidFill>
                <a:latin typeface="Calibri"/>
              </a:rPr>
              <a:pPr/>
              <a:t>236</a:t>
            </a:fld>
            <a:endParaRPr lang="en-US" smtClean="0">
              <a:solidFill>
                <a:prstClr val="black"/>
              </a:solidFill>
              <a:latin typeface="Calibri"/>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Here is an example.</a:t>
            </a:r>
          </a:p>
          <a:p>
            <a:r>
              <a:rPr lang="en-US" dirty="0" smtClean="0"/>
              <a:t>An</a:t>
            </a:r>
            <a:r>
              <a:rPr lang="en-US" baseline="0" dirty="0" smtClean="0"/>
              <a:t> application, let’s call it the red application, is run by itself on a system. Two of its requests are queued at the memory controller request buffers. Since these are the only two requests queued up for main memory at this point, the memory controller schedules them back to back and they are serviced in two time units.</a:t>
            </a:r>
          </a:p>
          <a:p>
            <a:endParaRPr lang="en-US" baseline="0" dirty="0" smtClean="0"/>
          </a:p>
          <a:p>
            <a:r>
              <a:rPr lang="en-US" baseline="0" dirty="0" smtClean="0"/>
              <a:t>Now, the red application is run with another application, the blue application. The blue application’s request makes its way between two of the red application’s requests. A naïve memory scheduler could potentially schedule the requests in the order in which they arrived, delaying the red application’s second request by one time unit, as compared to when the application was run alone.</a:t>
            </a:r>
          </a:p>
          <a:p>
            <a:endParaRPr lang="en-US" baseline="0" dirty="0" smtClean="0"/>
          </a:p>
          <a:p>
            <a:r>
              <a:rPr lang="en-US" baseline="0" dirty="0" smtClean="0"/>
              <a:t>Next, let’s consider running the red and blue applications together, but give the red application highest priority. In this case, the memory scheduler schedules the two requests of the red application back to back, servicing them in two time units. Therefore, when the red application is given highest priority, its requests are serviced as though the application were run alone.</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237</a:t>
            </a:fld>
            <a:endParaRPr lang="en-US">
              <a:solidFill>
                <a:prstClr val="black"/>
              </a:solidFill>
              <a:latin typeface="Calibri"/>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Based on these two observations, our</a:t>
            </a:r>
            <a:r>
              <a:rPr lang="en-US" baseline="0" dirty="0" smtClean="0"/>
              <a:t> memory interference  induced slowdown estimation (MISE) model for memory bound applications is as follows. Now, let’s analyze why this request service rate ratio based model holds for memory bound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238</a:t>
            </a:fld>
            <a:endParaRPr lang="en-US">
              <a:solidFill>
                <a:prstClr val="black"/>
              </a:solidFill>
              <a:latin typeface="Calibri"/>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A</a:t>
            </a:r>
            <a:r>
              <a:rPr lang="en-US" baseline="0" dirty="0" smtClean="0"/>
              <a:t> memory-bound application spends significant fraction of its execution time waiting for memory.</a:t>
            </a:r>
          </a:p>
          <a:p>
            <a:r>
              <a:rPr lang="en-US" baseline="0" dirty="0" smtClean="0"/>
              <a:t>Let’s first look at the case when a memory-bound application is not receiving any interference.</a:t>
            </a:r>
          </a:p>
          <a:p>
            <a:endParaRPr lang="en-US" baseline="0" dirty="0" smtClean="0"/>
          </a:p>
          <a:p>
            <a:r>
              <a:rPr lang="en-US" baseline="0" dirty="0" smtClean="0"/>
              <a:t>The application does a small amount of compute at the core and then sends out a bunch of memory requests. The application cannot do any more compute until these requests are serviced.</a:t>
            </a:r>
          </a:p>
          <a:p>
            <a:endParaRPr lang="en-US" baseline="0" dirty="0" smtClean="0"/>
          </a:p>
          <a:p>
            <a:r>
              <a:rPr lang="en-US" baseline="0" dirty="0" smtClean="0"/>
              <a:t>Now, when this application experiences interference, the length of its compute phase does not change. However, the time taken to service the memory requests increases. In essence, since the application spends most of its time in the memory phase, the memory induced slowdown of the application dominates the overall slowdown of the application.</a:t>
            </a:r>
          </a:p>
          <a:p>
            <a:endParaRPr lang="en-US" baseline="0" dirty="0" smtClean="0"/>
          </a:p>
          <a:p>
            <a:pPr marL="228600" indent="-228600">
              <a:buNone/>
            </a:pPr>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239</a:t>
            </a:fld>
            <a:endParaRPr lang="en-US">
              <a:solidFill>
                <a:prstClr val="black"/>
              </a:solidFill>
              <a:latin typeface="Calibri"/>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However,</a:t>
            </a:r>
            <a:r>
              <a:rPr lang="en-US" baseline="0" dirty="0" smtClean="0"/>
              <a:t> this is not the case for a non-memory-bound application.</a:t>
            </a:r>
          </a:p>
          <a:p>
            <a:endParaRPr lang="en-US" baseline="0" dirty="0" smtClean="0"/>
          </a:p>
          <a:p>
            <a:r>
              <a:rPr lang="en-US" baseline="0" dirty="0" smtClean="0"/>
              <a:t>A non-memory-bound application spends a sizeable fraction of its time doing compute at the core and a smaller fraction of time waiting for memory. When the application experiences interference, the length of the compute phase does not change, whereas the memory phase slows down with interference.</a:t>
            </a:r>
          </a:p>
          <a:p>
            <a:endParaRPr lang="en-US" baseline="0" dirty="0" smtClean="0"/>
          </a:p>
          <a:p>
            <a:r>
              <a:rPr lang="en-US" baseline="0" dirty="0" smtClean="0"/>
              <a:t>Specifically, if alpha is the fraction of time the application spends in the memory phase, then 1 – alpha is the fraction of time it spends in the compute phase. The 1 – alpha fraction does not change with memory interference, however the alpha fraction slows down as the ratio of request service rate alone to request service rate shared.</a:t>
            </a:r>
          </a:p>
          <a:p>
            <a:endParaRPr lang="en-US" baseline="0" dirty="0" smtClean="0"/>
          </a:p>
          <a:p>
            <a:r>
              <a:rPr lang="en-US" baseline="0" dirty="0" smtClean="0"/>
              <a:t>We augment the MISE model to take this into account. Slowdown for non-memory-bound applications can be expressed as the sum of two quantities -  1 – alpha, the compute fraction that does not change with interference and the memory induced slowdown.</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240</a:t>
            </a:fld>
            <a:endParaRPr lang="en-US">
              <a:solidFill>
                <a:prstClr val="black"/>
              </a:solidFill>
              <a:latin typeface="Calibri"/>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 discussed the key observations</a:t>
            </a:r>
            <a:r>
              <a:rPr lang="en-US" baseline="0" dirty="0" smtClean="0"/>
              <a:t> behind our MISE model, let me describe its implementation.</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241</a:t>
            </a:fld>
            <a:endParaRPr lang="en-US">
              <a:solidFill>
                <a:prstClr val="black"/>
              </a:solidFill>
              <a:latin typeface="Calibri"/>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EF7F79D3-8C36-4CB5-B03B-F440DA7B71AF}" type="slidenum">
              <a:rPr lang="en-US" smtClean="0"/>
              <a:t>28</a:t>
            </a:fld>
            <a:endParaRPr lang="en-US"/>
          </a:p>
        </p:txBody>
      </p:sp>
    </p:spTree>
    <p:extLst>
      <p:ext uri="{BB962C8B-B14F-4D97-AF65-F5344CB8AC3E}">
        <p14:creationId xmlns:p14="http://schemas.microsoft.com/office/powerpoint/2010/main" val="309807591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This repeats during every interval.</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242</a:t>
            </a:fld>
            <a:endParaRPr lang="en-US">
              <a:solidFill>
                <a:prstClr val="black"/>
              </a:solidFill>
              <a:latin typeface="Calibri"/>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Shared</a:t>
            </a:r>
            <a:r>
              <a:rPr lang="en-US" baseline="0" dirty="0" smtClean="0"/>
              <a:t> request service rate can be measured using per-core counters to track the number of requests serviced during each interval.</a:t>
            </a:r>
          </a:p>
          <a:p>
            <a:r>
              <a:rPr lang="en-US" baseline="0" dirty="0" smtClean="0"/>
              <a:t>At the end of the interval, SRSR can be computed as the number of requests serviced divided by the length of the interval.</a:t>
            </a:r>
          </a:p>
          <a:p>
            <a:endParaRPr lang="en-US" baseline="0" dirty="0" smtClean="0"/>
          </a:p>
          <a:p>
            <a:r>
              <a:rPr lang="en-US" baseline="0" dirty="0" smtClean="0"/>
              <a:t>Memory phase fraction  of each application can be computed by counting the number of cycles the core stalls waiting for memory and then computing what fraction are these cycles of the interval length.</a:t>
            </a:r>
          </a:p>
          <a:p>
            <a:endParaRPr lang="en-US" baseline="0" dirty="0" smtClean="0"/>
          </a:p>
          <a:p>
            <a:r>
              <a:rPr lang="en-US" baseline="0" dirty="0" smtClean="0"/>
              <a:t>Measuring SRSR and alpha is the straightforward part. Now, for the more interesting part, estimating alone request service rate.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243</a:t>
            </a:fld>
            <a:endParaRPr lang="en-US">
              <a:solidFill>
                <a:prstClr val="black"/>
              </a:solidFill>
              <a:latin typeface="Calibri"/>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Our</a:t>
            </a:r>
            <a:r>
              <a:rPr lang="en-US" baseline="0" dirty="0" smtClean="0"/>
              <a:t> goal is to estimate alone request service rate. To do this, we periodically give each application the highest priority in accessing memory, based on observation 2.</a:t>
            </a:r>
          </a:p>
          <a:p>
            <a:endParaRPr lang="en-US" baseline="0" dirty="0" smtClean="0"/>
          </a:p>
          <a:p>
            <a:r>
              <a:rPr lang="en-US" baseline="0" dirty="0" smtClean="0"/>
              <a:t>How exactly do we do this. First, each interval is divided into shorter epochs. At the beginning of each epoch, the memory controller picks one application at random and designates it the highest priority application. This way each application is given highest priority at different epochs during the interval.</a:t>
            </a:r>
          </a:p>
          <a:p>
            <a:endParaRPr lang="en-US" baseline="0" dirty="0" smtClean="0"/>
          </a:p>
          <a:p>
            <a:r>
              <a:rPr lang="en-US" baseline="0" dirty="0" smtClean="0"/>
              <a:t>At the end of the interval, ARSR is estimated for each application as the ratio of the number of requests of the application serviced during the high priority epochs to the number of cycles the application was given highest priority.</a:t>
            </a:r>
          </a:p>
          <a:p>
            <a:endParaRPr lang="en-US" baseline="0" dirty="0" smtClean="0"/>
          </a:p>
          <a:p>
            <a:r>
              <a:rPr lang="en-US" baseline="0" dirty="0" smtClean="0"/>
              <a:t>Now, is this an accurate way of estimating ARSR. It turns out not. We have been ignoring an inaccuracy all along.</a:t>
            </a:r>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244</a:t>
            </a:fld>
            <a:endParaRPr lang="en-US">
              <a:solidFill>
                <a:prstClr val="black"/>
              </a:solidFill>
              <a:latin typeface="Calibri"/>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lnSpcReduction="10000"/>
          </a:bodyPr>
          <a:lstStyle/>
          <a:p>
            <a:r>
              <a:rPr lang="en-US" dirty="0" smtClean="0"/>
              <a:t>That is, even</a:t>
            </a:r>
            <a:r>
              <a:rPr lang="en-US" baseline="0" dirty="0" smtClean="0"/>
              <a:t> when an application has highest priority, it </a:t>
            </a:r>
            <a:r>
              <a:rPr lang="en-US" i="1" baseline="0" dirty="0" smtClean="0"/>
              <a:t>still</a:t>
            </a:r>
            <a:r>
              <a:rPr lang="en-US" baseline="0" dirty="0" smtClean="0"/>
              <a:t> experiences some interference from other applications.</a:t>
            </a:r>
          </a:p>
          <a:p>
            <a:endParaRPr lang="en-US" baseline="0" dirty="0" smtClean="0"/>
          </a:p>
          <a:p>
            <a:r>
              <a:rPr lang="en-US" baseline="0" dirty="0" smtClean="0"/>
              <a:t>Here is an example showing why.</a:t>
            </a:r>
          </a:p>
          <a:p>
            <a:endParaRPr lang="en-US" baseline="0" dirty="0" smtClean="0"/>
          </a:p>
          <a:p>
            <a:r>
              <a:rPr lang="en-US" baseline="0" dirty="0" smtClean="0"/>
              <a:t>The red application has highest priority and is run along with another application, the blue application. First, there is just one request in the request buffer and it is from the red application. Since this is the only request, it is scheduled by the memory controller and completes in one time unit.</a:t>
            </a:r>
          </a:p>
          <a:p>
            <a:endParaRPr lang="en-US" baseline="0" dirty="0" smtClean="0"/>
          </a:p>
          <a:p>
            <a:r>
              <a:rPr lang="en-US" baseline="0" dirty="0" smtClean="0"/>
              <a:t>While this request is being serviced, there comes another request from the blue application. Our memory controller is work conserving and schedules another application’s request, if there is no request from the red application. So, it schedules the blue application’s request next. </a:t>
            </a:r>
          </a:p>
          <a:p>
            <a:endParaRPr lang="en-US" baseline="0" dirty="0" smtClean="0"/>
          </a:p>
          <a:p>
            <a:r>
              <a:rPr lang="en-US" baseline="0" dirty="0" smtClean="0"/>
              <a:t>However, just as the blue application’s request is being scheduled comes another request from the red application. Ideally, we would like to pre-empt the blue application’s request. However, because of the way DRAM operates, preempting the blue application’s request incurs overhead. Therefore, the red application’s request would have to wait until the blue application’s request completes and only then is it serviced. These extra cycles that the red application spent waiting for the blue application’s request to complete are interference cycles that it would not have experienced had it been running alone.</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245</a:t>
            </a:fld>
            <a:endParaRPr lang="en-US">
              <a:solidFill>
                <a:prstClr val="black"/>
              </a:solidFill>
              <a:latin typeface="Calibri"/>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solution to account</a:t>
            </a:r>
            <a:r>
              <a:rPr lang="en-US" baseline="0" dirty="0" smtClean="0"/>
              <a:t> for this interference is to determine and remove such interference cycles from the ARSR computation.</a:t>
            </a:r>
          </a:p>
          <a:p>
            <a:endParaRPr lang="en-US" baseline="0" dirty="0" smtClean="0"/>
          </a:p>
          <a:p>
            <a:r>
              <a:rPr lang="en-US" dirty="0" smtClean="0"/>
              <a:t>How we do this is to</a:t>
            </a:r>
            <a:r>
              <a:rPr lang="en-US" baseline="0" dirty="0" smtClean="0"/>
              <a:t> subtract</a:t>
            </a:r>
            <a:r>
              <a:rPr lang="en-US" dirty="0" smtClean="0"/>
              <a:t> these cycles from the number</a:t>
            </a:r>
            <a:r>
              <a:rPr lang="en-US" baseline="0" dirty="0" smtClean="0"/>
              <a:t> of high priority epoch cycles.</a:t>
            </a:r>
          </a:p>
          <a:p>
            <a:endParaRPr lang="en-US" baseline="0" dirty="0" smtClean="0"/>
          </a:p>
          <a:p>
            <a:r>
              <a:rPr lang="en-US" baseline="0" dirty="0" smtClean="0"/>
              <a:t>Now, the question is how do we determine which cycles are interference cycles.</a:t>
            </a:r>
          </a:p>
          <a:p>
            <a:endParaRPr lang="en-US" baseline="0" dirty="0" smtClean="0"/>
          </a:p>
          <a:p>
            <a:r>
              <a:rPr lang="en-US" baseline="0" dirty="0" smtClean="0"/>
              <a:t>We deem a cycle an interference cycle if …. (read from slide)</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246</a:t>
            </a:fld>
            <a:endParaRPr lang="en-US">
              <a:solidFill>
                <a:prstClr val="black"/>
              </a:solidFill>
              <a:latin typeface="Calibri"/>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Having</a:t>
            </a:r>
            <a:r>
              <a:rPr lang="en-US" baseline="0" dirty="0" smtClean="0"/>
              <a:t> described the key observations behind our model and its implementation, we will put it all together</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247</a:t>
            </a:fld>
            <a:endParaRPr lang="en-US">
              <a:solidFill>
                <a:prstClr val="black"/>
              </a:solidFill>
              <a:latin typeface="Calibri"/>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baseline="0" dirty="0" smtClean="0"/>
              <a:t>MISE operates on an interval basis.</a:t>
            </a:r>
          </a:p>
          <a:p>
            <a:endParaRPr lang="en-US" baseline="0" dirty="0" smtClean="0"/>
          </a:p>
          <a:p>
            <a:r>
              <a:rPr lang="en-US" baseline="0" dirty="0" smtClean="0"/>
              <a:t>Execution time is divided into intervals. During an interval, each application’s shared request service rate and alpha are measured.</a:t>
            </a:r>
          </a:p>
          <a:p>
            <a:r>
              <a:rPr lang="en-US" baseline="0" dirty="0" smtClean="0"/>
              <a:t>And alone request service rate is estimated.</a:t>
            </a:r>
          </a:p>
          <a:p>
            <a:endParaRPr lang="en-US" baseline="0" dirty="0" smtClean="0"/>
          </a:p>
          <a:p>
            <a:r>
              <a:rPr lang="en-US" baseline="0" dirty="0" smtClean="0"/>
              <a:t>At the end of the interval, slowdown is estimated as a function of these three quantities.</a:t>
            </a:r>
          </a:p>
          <a:p>
            <a:endParaRPr lang="en-US" baseline="0" dirty="0" smtClean="0"/>
          </a:p>
          <a:p>
            <a:r>
              <a:rPr lang="en-US" baseline="0" dirty="0" smtClean="0"/>
              <a:t>Now, let us look at how each of these quantities is measured/estimated.</a:t>
            </a:r>
          </a:p>
          <a:p>
            <a:endParaRPr lang="en-US" baseline="0" dirty="0" smtClean="0"/>
          </a:p>
          <a:p>
            <a:endParaRPr lang="en-US" baseline="0" dirty="0" smtClean="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248</a:t>
            </a:fld>
            <a:endParaRPr lang="en-US">
              <a:solidFill>
                <a:prstClr val="black"/>
              </a:solidFill>
              <a:latin typeface="Calibri"/>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Now,</a:t>
            </a:r>
            <a:r>
              <a:rPr lang="en-US" baseline="0" dirty="0" smtClean="0"/>
              <a:t> having described the model and its implementation, let me present an evaluation of the model.</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249</a:t>
            </a:fld>
            <a:endParaRPr lang="en-US">
              <a:solidFill>
                <a:prstClr val="black"/>
              </a:solidFill>
              <a:latin typeface="Calibri"/>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The most relevant previous</a:t>
            </a:r>
            <a:r>
              <a:rPr lang="en-US" baseline="0" dirty="0" smtClean="0"/>
              <a:t> works on slowdown estimation are STFM, stall time fair memory scheduling and FST, fairness via source throttling.</a:t>
            </a:r>
          </a:p>
          <a:p>
            <a:endParaRPr lang="en-US" baseline="0" dirty="0" smtClean="0"/>
          </a:p>
          <a:p>
            <a:r>
              <a:rPr lang="en-US" baseline="0" dirty="0" smtClean="0"/>
              <a:t>FST employs similar mechanisms as STFM for memory-induced slowdown estimation, therefore, I will focus on STFM for the rest of the evaluation.</a:t>
            </a:r>
          </a:p>
          <a:p>
            <a:endParaRPr lang="en-US" baseline="0" dirty="0" smtClean="0"/>
          </a:p>
          <a:p>
            <a:r>
              <a:rPr lang="en-US" baseline="0" dirty="0" smtClean="0"/>
              <a:t>STFM estimates slowdown as the ratio of alone to shared stall times.</a:t>
            </a:r>
          </a:p>
          <a:p>
            <a:r>
              <a:rPr lang="en-US" baseline="0" dirty="0" smtClean="0"/>
              <a:t>Stall time shared is easy to measure, analogous to shared request service rate</a:t>
            </a:r>
          </a:p>
          <a:p>
            <a:r>
              <a:rPr lang="en-US" baseline="0" dirty="0" smtClean="0"/>
              <a:t>Stall time alone is harder and STFM estimates it by counting the number of cycles an application receives interference from other applications.</a:t>
            </a:r>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250</a:t>
            </a:fld>
            <a:endParaRPr lang="en-US">
              <a:solidFill>
                <a:prstClr val="black"/>
              </a:solidFill>
              <a:latin typeface="Calibri"/>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Let me now</a:t>
            </a:r>
            <a:r>
              <a:rPr lang="en-US" baseline="0" dirty="0" smtClean="0"/>
              <a:t> present the two major advantages of MISE over STFM, qualitatively.</a:t>
            </a:r>
          </a:p>
          <a:p>
            <a:endParaRPr lang="en-US" baseline="0" dirty="0" smtClean="0"/>
          </a:p>
          <a:p>
            <a:r>
              <a:rPr lang="en-US" baseline="0" dirty="0" smtClean="0"/>
              <a:t>First, STFM estimates alone performance of an application while it is receiving interference. This is hard because of BLP effects.</a:t>
            </a:r>
          </a:p>
          <a:p>
            <a:r>
              <a:rPr lang="en-US" baseline="0" dirty="0" smtClean="0"/>
              <a:t>MISE addresses this difficulty by giving an application highest priority and then estimating its alone performance.</a:t>
            </a:r>
          </a:p>
          <a:p>
            <a:endParaRPr lang="en-US" baseline="0" dirty="0" smtClean="0"/>
          </a:p>
          <a:p>
            <a:r>
              <a:rPr lang="en-US" baseline="0" dirty="0" smtClean="0"/>
              <a:t>Second, STFM does not take into account compute phase for non-</a:t>
            </a:r>
            <a:r>
              <a:rPr lang="en-US" baseline="0" dirty="0" err="1" smtClean="0"/>
              <a:t>mem</a:t>
            </a:r>
            <a:r>
              <a:rPr lang="en-US" baseline="0" dirty="0" smtClean="0"/>
              <a:t>-bound applications. MISE accounts for compute phase and hence achieves better accuracy.</a:t>
            </a:r>
          </a:p>
          <a:p>
            <a:endParaRPr lang="en-US" baseline="0" dirty="0" smtClean="0"/>
          </a:p>
          <a:p>
            <a:endParaRPr lang="en-US" dirty="0"/>
          </a:p>
        </p:txBody>
      </p:sp>
      <p:sp>
        <p:nvSpPr>
          <p:cNvPr id="4" name="Slide Number Placeholder 3"/>
          <p:cNvSpPr>
            <a:spLocks noGrp="1"/>
          </p:cNvSpPr>
          <p:nvPr>
            <p:ph type="sldNum" sz="quarter" idx="10"/>
          </p:nvPr>
        </p:nvSpPr>
        <p:spPr/>
        <p:txBody>
          <a:bodyPr/>
          <a:lstStyle/>
          <a:p>
            <a:fld id="{AB959945-7217-484B-8E74-88DC87A74BB0}" type="slidenum">
              <a:rPr lang="en-US" smtClean="0">
                <a:solidFill>
                  <a:prstClr val="black"/>
                </a:solidFill>
                <a:latin typeface="Calibri"/>
              </a:rPr>
              <a:pPr/>
              <a:t>251</a:t>
            </a:fld>
            <a:endParaRPr lang="en-US">
              <a:solidFill>
                <a:prstClr val="black"/>
              </a:solidFill>
              <a:latin typeface="Calibri"/>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0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1.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2.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4.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5.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6.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7.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8.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09.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0.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101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2.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3.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6.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7.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8.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19.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0.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1.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10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2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10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3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104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5.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6.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7.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8.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4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0.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1.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2.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3.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4.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105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6.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7.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8.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59.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1.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2.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3.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4.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5.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106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7.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8.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69.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0.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2.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3.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4.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5.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6.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107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8.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79.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0.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1.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3.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4.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5.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6.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7.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108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89.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0.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1.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2.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4.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5.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6.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7.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8.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109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00.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1.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2.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3.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7.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8.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09.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1.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2.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3.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4.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5.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6.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7.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8.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19.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0.xml.rels><?xml version="1.0" encoding="UTF-8" standalone="yes"?>
<Relationships xmlns="http://schemas.openxmlformats.org/package/2006/relationships"><Relationship Id="rId1" Type="http://schemas.openxmlformats.org/officeDocument/2006/relationships/slideMaster" Target="../slideMasters/slideMaster102.xml"/></Relationships>
</file>

<file path=ppt/slideLayouts/_rels/slideLayout112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3.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4.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5.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6.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7.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8.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29.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0.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1.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2.xml.rels><?xml version="1.0" encoding="UTF-8" standalone="yes"?>
<Relationships xmlns="http://schemas.openxmlformats.org/package/2006/relationships"><Relationship Id="rId1" Type="http://schemas.openxmlformats.org/officeDocument/2006/relationships/slideMaster" Target="../slideMasters/slideMaster103.xml"/></Relationships>
</file>

<file path=ppt/slideLayouts/_rels/slideLayout113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5.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6.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7.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8.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39.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0.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1.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2.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3.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4.xml.rels><?xml version="1.0" encoding="UTF-8" standalone="yes"?>
<Relationships xmlns="http://schemas.openxmlformats.org/package/2006/relationships"><Relationship Id="rId1" Type="http://schemas.openxmlformats.org/officeDocument/2006/relationships/slideMaster" Target="../slideMasters/slideMaster104.xml"/></Relationships>
</file>

<file path=ppt/slideLayouts/_rels/slideLayout114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6.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7.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8.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49.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0.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1.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2.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3.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4.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5.xml.rels><?xml version="1.0" encoding="UTF-8" standalone="yes"?>
<Relationships xmlns="http://schemas.openxmlformats.org/package/2006/relationships"><Relationship Id="rId1" Type="http://schemas.openxmlformats.org/officeDocument/2006/relationships/slideMaster" Target="../slideMasters/slideMaster105.xml"/></Relationships>
</file>

<file path=ppt/slideLayouts/_rels/slideLayout115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7.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8.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59.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0.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1.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2.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3.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4.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5.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6.xml.rels><?xml version="1.0" encoding="UTF-8" standalone="yes"?>
<Relationships xmlns="http://schemas.openxmlformats.org/package/2006/relationships"><Relationship Id="rId1" Type="http://schemas.openxmlformats.org/officeDocument/2006/relationships/slideMaster" Target="../slideMasters/slideMaster106.xml"/></Relationships>
</file>

<file path=ppt/slideLayouts/_rels/slideLayout1167.xml.rels><?xml version="1.0" encoding="UTF-8" standalone="yes"?>
<Relationships xmlns="http://schemas.openxmlformats.org/package/2006/relationships"><Relationship Id="rId1" Type="http://schemas.openxmlformats.org/officeDocument/2006/relationships/slideMaster" Target="../slideMasters/slideMaster107.xml"/><Relationship Id="rId2" Type="http://schemas.openxmlformats.org/officeDocument/2006/relationships/image" Target="../media/image1.png"/></Relationships>
</file>

<file path=ppt/slideLayouts/_rels/slideLayout116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69.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0.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1.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2.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3.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4.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5.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6.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7.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8.xml.rels><?xml version="1.0" encoding="UTF-8" standalone="yes"?>
<Relationships xmlns="http://schemas.openxmlformats.org/package/2006/relationships"><Relationship Id="rId1" Type="http://schemas.openxmlformats.org/officeDocument/2006/relationships/slideMaster" Target="../slideMasters/slideMaster107.xml"/></Relationships>
</file>

<file path=ppt/slideLayouts/_rels/slideLayout117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0.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1.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2.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3.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4.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5.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6.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7.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8.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89.xml.rels><?xml version="1.0" encoding="UTF-8" standalone="yes"?>
<Relationships xmlns="http://schemas.openxmlformats.org/package/2006/relationships"><Relationship Id="rId1" Type="http://schemas.openxmlformats.org/officeDocument/2006/relationships/slideMaster" Target="../slideMasters/slideMaster10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1.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2.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3.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4.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5.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6.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7.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8.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199.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00.xml.rels><?xml version="1.0" encoding="UTF-8" standalone="yes"?>
<Relationships xmlns="http://schemas.openxmlformats.org/package/2006/relationships"><Relationship Id="rId1" Type="http://schemas.openxmlformats.org/officeDocument/2006/relationships/slideMaster" Target="../slideMasters/slideMaster109.xml"/></Relationships>
</file>

<file path=ppt/slideLayouts/_rels/slideLayout120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2.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3.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4.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5.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6.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7.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8.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09.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0.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1.xml.rels><?xml version="1.0" encoding="UTF-8" standalone="yes"?>
<Relationships xmlns="http://schemas.openxmlformats.org/package/2006/relationships"><Relationship Id="rId1" Type="http://schemas.openxmlformats.org/officeDocument/2006/relationships/slideMaster" Target="../slideMasters/slideMaster110.xml"/></Relationships>
</file>

<file path=ppt/slideLayouts/_rels/slideLayout121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3.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4.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5.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6.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7.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8.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19.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0.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1.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2.xml.rels><?xml version="1.0" encoding="UTF-8" standalone="yes"?>
<Relationships xmlns="http://schemas.openxmlformats.org/package/2006/relationships"><Relationship Id="rId1" Type="http://schemas.openxmlformats.org/officeDocument/2006/relationships/slideMaster" Target="../slideMasters/slideMaster111.xml"/></Relationships>
</file>

<file path=ppt/slideLayouts/_rels/slideLayout122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4.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5.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6.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7.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8.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29.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0.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1.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2.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3.xml.rels><?xml version="1.0" encoding="UTF-8" standalone="yes"?>
<Relationships xmlns="http://schemas.openxmlformats.org/package/2006/relationships"><Relationship Id="rId1" Type="http://schemas.openxmlformats.org/officeDocument/2006/relationships/slideMaster" Target="../slideMasters/slideMaster112.xml"/></Relationships>
</file>

<file path=ppt/slideLayouts/_rels/slideLayout123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5.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6.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7.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8.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39.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0.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1.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2.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3.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4.xml.rels><?xml version="1.0" encoding="UTF-8" standalone="yes"?>
<Relationships xmlns="http://schemas.openxmlformats.org/package/2006/relationships"><Relationship Id="rId1" Type="http://schemas.openxmlformats.org/officeDocument/2006/relationships/slideMaster" Target="../slideMasters/slideMaster113.xml"/></Relationships>
</file>

<file path=ppt/slideLayouts/_rels/slideLayout124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7.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8.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49.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0.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1.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2.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3.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4.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5.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6.xml.rels><?xml version="1.0" encoding="UTF-8" standalone="yes"?>
<Relationships xmlns="http://schemas.openxmlformats.org/package/2006/relationships"><Relationship Id="rId1" Type="http://schemas.openxmlformats.org/officeDocument/2006/relationships/slideMaster" Target="../slideMasters/slideMaster114.xml"/></Relationships>
</file>

<file path=ppt/slideLayouts/_rels/slideLayout125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5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0.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1.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2.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3.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4.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5.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6.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7.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8.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69.xml.rels><?xml version="1.0" encoding="UTF-8" standalone="yes"?>
<Relationships xmlns="http://schemas.openxmlformats.org/package/2006/relationships"><Relationship Id="rId1" Type="http://schemas.openxmlformats.org/officeDocument/2006/relationships/slideMaster" Target="../slideMasters/slideMaster11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1.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2.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3.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4.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5.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6.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7.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8.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79.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0.xml.rels><?xml version="1.0" encoding="UTF-8" standalone="yes"?>
<Relationships xmlns="http://schemas.openxmlformats.org/package/2006/relationships"><Relationship Id="rId1" Type="http://schemas.openxmlformats.org/officeDocument/2006/relationships/slideMaster" Target="../slideMasters/slideMaster116.xml"/></Relationships>
</file>

<file path=ppt/slideLayouts/_rels/slideLayout128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2.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3.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4.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5.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6.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7.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8.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89.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0.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91.xml.rels><?xml version="1.0" encoding="UTF-8" standalone="yes"?>
<Relationships xmlns="http://schemas.openxmlformats.org/package/2006/relationships"><Relationship Id="rId1" Type="http://schemas.openxmlformats.org/officeDocument/2006/relationships/slideMaster" Target="../slideMasters/slideMaster117.xml"/></Relationships>
</file>

<file path=ppt/slideLayouts/_rels/slideLayout129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3.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4.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5.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6.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7.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8.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299.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00.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01.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02.xml.rels><?xml version="1.0" encoding="UTF-8" standalone="yes"?>
<Relationships xmlns="http://schemas.openxmlformats.org/package/2006/relationships"><Relationship Id="rId1" Type="http://schemas.openxmlformats.org/officeDocument/2006/relationships/slideMaster" Target="../slideMasters/slideMaster118.xml"/></Relationships>
</file>

<file path=ppt/slideLayouts/_rels/slideLayout130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4.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5.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6.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7.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8.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09.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0.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1.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2.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3.xml.rels><?xml version="1.0" encoding="UTF-8" standalone="yes"?>
<Relationships xmlns="http://schemas.openxmlformats.org/package/2006/relationships"><Relationship Id="rId1" Type="http://schemas.openxmlformats.org/officeDocument/2006/relationships/slideMaster" Target="../slideMasters/slideMaster119.xml"/></Relationships>
</file>

<file path=ppt/slideLayouts/_rels/slideLayout131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5.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6.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7.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8.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19.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0.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1.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2.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3.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4.xml.rels><?xml version="1.0" encoding="UTF-8" standalone="yes"?>
<Relationships xmlns="http://schemas.openxmlformats.org/package/2006/relationships"><Relationship Id="rId1" Type="http://schemas.openxmlformats.org/officeDocument/2006/relationships/slideMaster" Target="../slideMasters/slideMaster120.xml"/></Relationships>
</file>

<file path=ppt/slideLayouts/_rels/slideLayout132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6.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7.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8.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29.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0.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1.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2.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3.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4.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5.xml.rels><?xml version="1.0" encoding="UTF-8" standalone="yes"?>
<Relationships xmlns="http://schemas.openxmlformats.org/package/2006/relationships"><Relationship Id="rId1" Type="http://schemas.openxmlformats.org/officeDocument/2006/relationships/slideMaster" Target="../slideMasters/slideMaster121.xml"/></Relationships>
</file>

<file path=ppt/slideLayouts/_rels/slideLayout133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7.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8.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39.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0.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1.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2.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3.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4.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5.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6.xml.rels><?xml version="1.0" encoding="UTF-8" standalone="yes"?>
<Relationships xmlns="http://schemas.openxmlformats.org/package/2006/relationships"><Relationship Id="rId1" Type="http://schemas.openxmlformats.org/officeDocument/2006/relationships/slideMaster" Target="../slideMasters/slideMaster122.xml"/></Relationships>
</file>

<file path=ppt/slideLayouts/_rels/slideLayout134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8.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49.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0.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1.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2.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3.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4.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5.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6.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7.xml.rels><?xml version="1.0" encoding="UTF-8" standalone="yes"?>
<Relationships xmlns="http://schemas.openxmlformats.org/package/2006/relationships"><Relationship Id="rId1" Type="http://schemas.openxmlformats.org/officeDocument/2006/relationships/slideMaster" Target="../slideMasters/slideMaster123.xml"/></Relationships>
</file>

<file path=ppt/slideLayouts/_rels/slideLayout135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59.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0.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1.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2.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3.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4.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5.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6.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7.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8.xml.rels><?xml version="1.0" encoding="UTF-8" standalone="yes"?>
<Relationships xmlns="http://schemas.openxmlformats.org/package/2006/relationships"><Relationship Id="rId1" Type="http://schemas.openxmlformats.org/officeDocument/2006/relationships/slideMaster" Target="../slideMasters/slideMaster124.xml"/></Relationships>
</file>

<file path=ppt/slideLayouts/_rels/slideLayout136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0.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1.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2.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3.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4.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5.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6.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7.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8.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79.xml.rels><?xml version="1.0" encoding="UTF-8" standalone="yes"?>
<Relationships xmlns="http://schemas.openxmlformats.org/package/2006/relationships"><Relationship Id="rId1" Type="http://schemas.openxmlformats.org/officeDocument/2006/relationships/slideMaster" Target="../slideMasters/slideMaster12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1.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2.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3.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4.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5.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6.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7.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8.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89.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0.xml.rels><?xml version="1.0" encoding="UTF-8" standalone="yes"?>
<Relationships xmlns="http://schemas.openxmlformats.org/package/2006/relationships"><Relationship Id="rId1" Type="http://schemas.openxmlformats.org/officeDocument/2006/relationships/slideMaster" Target="../slideMasters/slideMaster12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 Id="rId2" Type="http://schemas.openxmlformats.org/officeDocument/2006/relationships/image" Target="../media/image1.png"/></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4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65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5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66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6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67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79.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0.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1.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2.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3.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5.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6.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7.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8.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68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0.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1.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2.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3.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4.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7.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8.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699.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00.xml.rels><?xml version="1.0" encoding="UTF-8" standalone="yes"?>
<Relationships xmlns="http://schemas.openxmlformats.org/package/2006/relationships"><Relationship Id="rId1" Type="http://schemas.openxmlformats.org/officeDocument/2006/relationships/slideMaster" Target="../slideMasters/slideMaster65.xml"/><Relationship Id="rId2" Type="http://schemas.openxmlformats.org/officeDocument/2006/relationships/image" Target="../media/image1.png"/></Relationships>
</file>

<file path=ppt/slideLayouts/_rels/slideLayout70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0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71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1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72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2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73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3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74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4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75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5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76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6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77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8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79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79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0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80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2.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3.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4.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5.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6.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7.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8.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0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0.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1.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81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1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82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2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83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5.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6.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7.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8.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39.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0.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1.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2.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3.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84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4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85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7.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8.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59.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0.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1.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2.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3.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4.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5.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86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8.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69.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0.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1.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2.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3.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4.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5.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6.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8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79.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0.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1.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2.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3.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4.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5.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6.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7.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88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0.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1.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2.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3.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4.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5.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6.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7.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8.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89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4.png"/><Relationship Id="rId4" Type="http://schemas.openxmlformats.org/officeDocument/2006/relationships/image" Target="../media/image5.emf"/><Relationship Id="rId1" Type="http://schemas.openxmlformats.org/officeDocument/2006/relationships/slideMaster" Target="../slideMasters/slideMaster10.xml"/><Relationship Id="rId2" Type="http://schemas.openxmlformats.org/officeDocument/2006/relationships/image" Target="../media/image6.png"/></Relationships>
</file>

<file path=ppt/slideLayouts/_rels/slideLayout90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1.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2.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3.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4.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5.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6.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7.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8.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09.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91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2.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3.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4.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5.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6.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7.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8.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19.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0.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92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3.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4.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5.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6.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7.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8.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29.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0.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1.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93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4.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5.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6.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7.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8.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39.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0.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1.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2.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94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4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95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7.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8.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59.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0.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1.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2.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3.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4.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96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8.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69.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0.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1.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2.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3.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4.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5.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6.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97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7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0.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1.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2.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3.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4.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5.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6.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7.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98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99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pPr/>
              <a:t>‹#›</a:t>
            </a:fld>
            <a:endParaRPr lang="en-US" altLang="en-US"/>
          </a:p>
        </p:txBody>
      </p:sp>
    </p:spTree>
  </p:cSld>
  <p:clrMapOvr>
    <a:masterClrMapping/>
  </p:clrMapOvr>
  <p:transition xmlns:p14="http://schemas.microsoft.com/office/powerpoint/2010/main"/>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400">
                <a:solidFill>
                  <a:schemeClr val="accent2"/>
                </a:solidFill>
                <a:latin typeface="Arial"/>
                <a:cs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343345180"/>
      </p:ext>
    </p:extLst>
  </p:cSld>
  <p:clrMapOvr>
    <a:masterClrMapping/>
  </p:clrMapOvr>
</p:sldLayout>
</file>

<file path=ppt/slideLayouts/slideLayout10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04617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1pPr>
              <a:defRPr sz="2800"/>
            </a:lvl1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9773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8964163"/>
      </p:ext>
    </p:extLst>
  </p:cSld>
  <p:clrMapOvr>
    <a:masterClrMapping/>
  </p:clrMapOvr>
  <p:transition xmlns:p14="http://schemas.microsoft.com/office/powerpoint/2010/main"/>
</p:sldLayout>
</file>

<file path=ppt/slideLayouts/slideLayout10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64227174"/>
      </p:ext>
    </p:extLst>
  </p:cSld>
  <p:clrMapOvr>
    <a:masterClrMapping/>
  </p:clrMapOvr>
  <p:transition xmlns:p14="http://schemas.microsoft.com/office/powerpoint/2010/main"/>
</p:sldLayout>
</file>

<file path=ppt/slideLayouts/slideLayout10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3425256"/>
      </p:ext>
    </p:extLst>
  </p:cSld>
  <p:clrMapOvr>
    <a:masterClrMapping/>
  </p:clrMapOvr>
  <p:transition xmlns:p14="http://schemas.microsoft.com/office/powerpoint/2010/main"/>
</p:sldLayout>
</file>

<file path=ppt/slideLayouts/slideLayout10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0028508"/>
      </p:ext>
    </p:extLst>
  </p:cSld>
  <p:clrMapOvr>
    <a:masterClrMapping/>
  </p:clrMapOvr>
  <p:transition xmlns:p14="http://schemas.microsoft.com/office/powerpoint/2010/main"/>
</p:sldLayout>
</file>

<file path=ppt/slideLayouts/slideLayout10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1796304"/>
      </p:ext>
    </p:extLst>
  </p:cSld>
  <p:clrMapOvr>
    <a:masterClrMapping/>
  </p:clrMapOvr>
  <p:transition xmlns:p14="http://schemas.microsoft.com/office/powerpoint/2010/main"/>
</p:sldLayout>
</file>

<file path=ppt/slideLayouts/slideLayout10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9483577"/>
      </p:ext>
    </p:extLst>
  </p:cSld>
  <p:clrMapOvr>
    <a:masterClrMapping/>
  </p:clrMapOvr>
  <p:transition xmlns:p14="http://schemas.microsoft.com/office/powerpoint/2010/main"/>
</p:sldLayout>
</file>

<file path=ppt/slideLayouts/slideLayout10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82701788"/>
      </p:ext>
    </p:extLst>
  </p:cSld>
  <p:clrMapOvr>
    <a:masterClrMapping/>
  </p:clrMapOvr>
  <p:transition xmlns:p14="http://schemas.microsoft.com/office/powerpoint/2010/main"/>
</p:sldLayout>
</file>

<file path=ppt/slideLayouts/slideLayout10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848879"/>
      </p:ext>
    </p:extLst>
  </p:cSld>
  <p:clrMapOvr>
    <a:masterClrMapping/>
  </p:clrMapOvr>
  <p:transition xmlns:p14="http://schemas.microsoft.com/office/powerpoint/2010/main"/>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4_Picture with Caption">
    <p:spTree>
      <p:nvGrpSpPr>
        <p:cNvPr id="1" name=""/>
        <p:cNvGrpSpPr/>
        <p:nvPr/>
      </p:nvGrpSpPr>
      <p:grpSpPr>
        <a:xfrm>
          <a:off x="0" y="0"/>
          <a:ext cx="0" cy="0"/>
          <a:chOff x="0" y="0"/>
          <a:chExt cx="0" cy="0"/>
        </a:xfrm>
      </p:grpSpPr>
      <p:sp>
        <p:nvSpPr>
          <p:cNvPr id="3" name="Picture Placeholder 2"/>
          <p:cNvSpPr>
            <a:spLocks noGrp="1"/>
          </p:cNvSpPr>
          <p:nvPr>
            <p:ph type="pic" idx="1"/>
          </p:nvPr>
        </p:nvSpPr>
        <p:spPr>
          <a:xfrm>
            <a:off x="1792288" y="1137557"/>
            <a:ext cx="5486400" cy="4114800"/>
          </a:xfrm>
          <a:prstGeom prst="rect">
            <a:avLst/>
          </a:prstGeom>
        </p:spPr>
        <p:txBody>
          <a:bodyPr/>
          <a:lstStyle>
            <a:lvl1pPr marL="0" indent="0">
              <a:buNone/>
              <a:defRPr sz="3200">
                <a:latin typeface="Arial"/>
                <a:cs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252357"/>
            <a:ext cx="5486400" cy="804862"/>
          </a:xfrm>
          <a:prstGeom prst="rect">
            <a:avLst/>
          </a:prstGeom>
        </p:spPr>
        <p:txBody>
          <a:bodyPr/>
          <a:lstStyle>
            <a:lvl1pPr marL="0" indent="0">
              <a:buNone/>
              <a:defRPr sz="1400">
                <a:latin typeface="Arial"/>
                <a:cs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1733082049"/>
      </p:ext>
    </p:extLst>
  </p:cSld>
  <p:clrMapOvr>
    <a:masterClrMapping/>
  </p:clrMapOvr>
</p:sldLayout>
</file>

<file path=ppt/slideLayouts/slideLayout10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6933164"/>
      </p:ext>
    </p:extLst>
  </p:cSld>
  <p:clrMapOvr>
    <a:masterClrMapping/>
  </p:clrMapOvr>
  <p:transition xmlns:p14="http://schemas.microsoft.com/office/powerpoint/2010/main"/>
</p:sldLayout>
</file>

<file path=ppt/slideLayouts/slideLayout10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3868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16254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0498097"/>
      </p:ext>
    </p:extLst>
  </p:cSld>
  <p:clrMapOvr>
    <a:masterClrMapping/>
  </p:clrMapOvr>
  <p:transition xmlns:p14="http://schemas.microsoft.com/office/powerpoint/2010/main"/>
</p:sldLayout>
</file>

<file path=ppt/slideLayouts/slideLayout10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8732609"/>
      </p:ext>
    </p:extLst>
  </p:cSld>
  <p:clrMapOvr>
    <a:masterClrMapping/>
  </p:clrMapOvr>
  <p:transition xmlns:p14="http://schemas.microsoft.com/office/powerpoint/2010/main"/>
</p:sldLayout>
</file>

<file path=ppt/slideLayouts/slideLayout10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04099"/>
      </p:ext>
    </p:extLst>
  </p:cSld>
  <p:clrMapOvr>
    <a:masterClrMapping/>
  </p:clrMapOvr>
  <p:transition xmlns:p14="http://schemas.microsoft.com/office/powerpoint/2010/main"/>
</p:sldLayout>
</file>

<file path=ppt/slideLayouts/slideLayout10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720028"/>
      </p:ext>
    </p:extLst>
  </p:cSld>
  <p:clrMapOvr>
    <a:masterClrMapping/>
  </p:clrMapOvr>
  <p:transition xmlns:p14="http://schemas.microsoft.com/office/powerpoint/2010/main"/>
</p:sldLayout>
</file>

<file path=ppt/slideLayouts/slideLayout10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2143882"/>
      </p:ext>
    </p:extLst>
  </p:cSld>
  <p:clrMapOvr>
    <a:masterClrMapping/>
  </p:clrMapOvr>
  <p:transition xmlns:p14="http://schemas.microsoft.com/office/powerpoint/2010/main"/>
</p:sldLayout>
</file>

<file path=ppt/slideLayouts/slideLayout10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0395165"/>
      </p:ext>
    </p:extLst>
  </p:cSld>
  <p:clrMapOvr>
    <a:masterClrMapping/>
  </p:clrMapOvr>
  <p:transition xmlns:p14="http://schemas.microsoft.com/office/powerpoint/2010/main"/>
</p:sldLayout>
</file>

<file path=ppt/slideLayouts/slideLayout10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083926"/>
      </p:ext>
    </p:extLst>
  </p:cSld>
  <p:clrMapOvr>
    <a:masterClrMapping/>
  </p:clrMapOvr>
  <p:transition xmlns:p14="http://schemas.microsoft.com/office/powerpoint/2010/main"/>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atin typeface="Arial"/>
              </a:defRPr>
            </a:lvl1pPr>
          </a:lstStyle>
          <a:p>
            <a:r>
              <a:rPr lang="en-US" dirty="0" smtClean="0"/>
              <a:t>Click to edit Master title style</a:t>
            </a:r>
            <a:endParaRPr lang="en-US" dirty="0"/>
          </a:p>
        </p:txBody>
      </p:sp>
      <p:sp>
        <p:nvSpPr>
          <p:cNvPr id="7" name="Picture Placeholder 2"/>
          <p:cNvSpPr>
            <a:spLocks noGrp="1"/>
          </p:cNvSpPr>
          <p:nvPr>
            <p:ph type="pic" idx="1"/>
          </p:nvPr>
        </p:nvSpPr>
        <p:spPr>
          <a:xfrm>
            <a:off x="3316288" y="1070426"/>
            <a:ext cx="5486400" cy="4114800"/>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8" name="Text Placeholder 3"/>
          <p:cNvSpPr>
            <a:spLocks noGrp="1"/>
          </p:cNvSpPr>
          <p:nvPr>
            <p:ph type="body" sz="half" idx="2"/>
          </p:nvPr>
        </p:nvSpPr>
        <p:spPr>
          <a:xfrm>
            <a:off x="3316288" y="5185226"/>
            <a:ext cx="5486400" cy="8048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9" name="Text Placeholder 3"/>
          <p:cNvSpPr>
            <a:spLocks noGrp="1"/>
          </p:cNvSpPr>
          <p:nvPr>
            <p:ph type="body" sz="half" idx="10"/>
          </p:nvPr>
        </p:nvSpPr>
        <p:spPr>
          <a:xfrm>
            <a:off x="457201" y="1070426"/>
            <a:ext cx="2859088" cy="4919662"/>
          </a:xfrm>
          <a:prstGeom prst="rect">
            <a:avLst/>
          </a:prstGeo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Tree>
    <p:extLst>
      <p:ext uri="{BB962C8B-B14F-4D97-AF65-F5344CB8AC3E}">
        <p14:creationId xmlns:p14="http://schemas.microsoft.com/office/powerpoint/2010/main" val="3008640885"/>
      </p:ext>
    </p:extLst>
  </p:cSld>
  <p:clrMapOvr>
    <a:masterClrMapping/>
  </p:clrMapOvr>
</p:sldLayout>
</file>

<file path=ppt/slideLayouts/slideLayout10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493546"/>
      </p:ext>
    </p:extLst>
  </p:cSld>
  <p:clrMapOvr>
    <a:masterClrMapping/>
  </p:clrMapOvr>
  <p:transition xmlns:p14="http://schemas.microsoft.com/office/powerpoint/2010/main"/>
</p:sldLayout>
</file>

<file path=ppt/slideLayouts/slideLayout10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630380"/>
      </p:ext>
    </p:extLst>
  </p:cSld>
  <p:clrMapOvr>
    <a:masterClrMapping/>
  </p:clrMapOvr>
  <p:transition xmlns:p14="http://schemas.microsoft.com/office/powerpoint/2010/main"/>
</p:sldLayout>
</file>

<file path=ppt/slideLayouts/slideLayout102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52760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75990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2241815"/>
      </p:ext>
    </p:extLst>
  </p:cSld>
  <p:clrMapOvr>
    <a:masterClrMapping/>
  </p:clrMapOvr>
  <p:transition xmlns:p14="http://schemas.microsoft.com/office/powerpoint/2010/main"/>
</p:sldLayout>
</file>

<file path=ppt/slideLayouts/slideLayout10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8258006"/>
      </p:ext>
    </p:extLst>
  </p:cSld>
  <p:clrMapOvr>
    <a:masterClrMapping/>
  </p:clrMapOvr>
  <p:transition xmlns:p14="http://schemas.microsoft.com/office/powerpoint/2010/main"/>
</p:sldLayout>
</file>

<file path=ppt/slideLayouts/slideLayout10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105709"/>
      </p:ext>
    </p:extLst>
  </p:cSld>
  <p:clrMapOvr>
    <a:masterClrMapping/>
  </p:clrMapOvr>
  <p:transition xmlns:p14="http://schemas.microsoft.com/office/powerpoint/2010/main"/>
</p:sldLayout>
</file>

<file path=ppt/slideLayouts/slideLayout10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029097"/>
      </p:ext>
    </p:extLst>
  </p:cSld>
  <p:clrMapOvr>
    <a:masterClrMapping/>
  </p:clrMapOvr>
  <p:transition xmlns:p14="http://schemas.microsoft.com/office/powerpoint/2010/main"/>
</p:sldLayout>
</file>

<file path=ppt/slideLayouts/slideLayout10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882524"/>
      </p:ext>
    </p:extLst>
  </p:cSld>
  <p:clrMapOvr>
    <a:masterClrMapping/>
  </p:clrMapOvr>
  <p:transition xmlns:p14="http://schemas.microsoft.com/office/powerpoint/2010/main"/>
</p:sldLayout>
</file>

<file path=ppt/slideLayouts/slideLayout10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8043598"/>
      </p:ext>
    </p:extLst>
  </p:cSld>
  <p:clrMapOvr>
    <a:masterClrMapping/>
  </p:clrMapOvr>
  <p:transition xmlns:p14="http://schemas.microsoft.com/office/powerpoint/2010/main"/>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Vertical Title and Text">
    <p:spTree>
      <p:nvGrpSpPr>
        <p:cNvPr id="1" name=""/>
        <p:cNvGrpSpPr/>
        <p:nvPr/>
      </p:nvGrpSpPr>
      <p:grpSpPr>
        <a:xfrm>
          <a:off x="0" y="0"/>
          <a:ext cx="0" cy="0"/>
          <a:chOff x="0" y="0"/>
          <a:chExt cx="0" cy="0"/>
        </a:xfrm>
      </p:grpSpPr>
      <p:sp>
        <p:nvSpPr>
          <p:cNvPr id="7" name="Rectangle 6"/>
          <p:cNvSpPr/>
          <p:nvPr userDrawn="1"/>
        </p:nvSpPr>
        <p:spPr>
          <a:xfrm>
            <a:off x="3184071" y="145143"/>
            <a:ext cx="5959929" cy="771071"/>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3558354292"/>
      </p:ext>
    </p:extLst>
  </p:cSld>
  <p:clrMapOvr>
    <a:masterClrMapping/>
  </p:clrMapOvr>
</p:sldLayout>
</file>

<file path=ppt/slideLayouts/slideLayout10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649945"/>
      </p:ext>
    </p:extLst>
  </p:cSld>
  <p:clrMapOvr>
    <a:masterClrMapping/>
  </p:clrMapOvr>
  <p:transition xmlns:p14="http://schemas.microsoft.com/office/powerpoint/2010/main"/>
</p:sldLayout>
</file>

<file path=ppt/slideLayouts/slideLayout10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6991705"/>
      </p:ext>
    </p:extLst>
  </p:cSld>
  <p:clrMapOvr>
    <a:masterClrMapping/>
  </p:clrMapOvr>
  <p:transition xmlns:p14="http://schemas.microsoft.com/office/powerpoint/2010/main"/>
</p:sldLayout>
</file>

<file path=ppt/slideLayouts/slideLayout10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5910632"/>
      </p:ext>
    </p:extLst>
  </p:cSld>
  <p:clrMapOvr>
    <a:masterClrMapping/>
  </p:clrMapOvr>
  <p:transition xmlns:p14="http://schemas.microsoft.com/office/powerpoint/2010/main"/>
</p:sldLayout>
</file>

<file path=ppt/slideLayouts/slideLayout103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46481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744856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2707823"/>
      </p:ext>
    </p:extLst>
  </p:cSld>
  <p:clrMapOvr>
    <a:masterClrMapping/>
  </p:clrMapOvr>
  <p:transition xmlns:p14="http://schemas.microsoft.com/office/powerpoint/2010/main"/>
</p:sldLayout>
</file>

<file path=ppt/slideLayouts/slideLayout10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5206416"/>
      </p:ext>
    </p:extLst>
  </p:cSld>
  <p:clrMapOvr>
    <a:masterClrMapping/>
  </p:clrMapOvr>
  <p:transition xmlns:p14="http://schemas.microsoft.com/office/powerpoint/2010/main"/>
</p:sldLayout>
</file>

<file path=ppt/slideLayouts/slideLayout10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6004578"/>
      </p:ext>
    </p:extLst>
  </p:cSld>
  <p:clrMapOvr>
    <a:masterClrMapping/>
  </p:clrMapOvr>
  <p:transition xmlns:p14="http://schemas.microsoft.com/office/powerpoint/2010/main"/>
</p:sldLayout>
</file>

<file path=ppt/slideLayouts/slideLayout10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2975375"/>
      </p:ext>
    </p:extLst>
  </p:cSld>
  <p:clrMapOvr>
    <a:masterClrMapping/>
  </p:clrMapOvr>
  <p:transition xmlns:p14="http://schemas.microsoft.com/office/powerpoint/2010/main"/>
</p:sldLayout>
</file>

<file path=ppt/slideLayouts/slideLayout10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0480363"/>
      </p:ext>
    </p:extLst>
  </p:cSld>
  <p:clrMapOvr>
    <a:masterClrMapping/>
  </p:clrMapOvr>
  <p:transition xmlns:p14="http://schemas.microsoft.com/office/powerpoint/2010/main"/>
</p:sldLayout>
</file>

<file path=ppt/slideLayouts/slideLayout1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7056797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7197979"/>
      </p:ext>
    </p:extLst>
  </p:cSld>
  <p:clrMapOvr>
    <a:masterClrMapping/>
  </p:clrMapOvr>
  <p:transition xmlns:p14="http://schemas.microsoft.com/office/powerpoint/2010/main"/>
</p:sldLayout>
</file>

<file path=ppt/slideLayouts/slideLayout10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32637953"/>
      </p:ext>
    </p:extLst>
  </p:cSld>
  <p:clrMapOvr>
    <a:masterClrMapping/>
  </p:clrMapOvr>
  <p:transition xmlns:p14="http://schemas.microsoft.com/office/powerpoint/2010/main"/>
</p:sldLayout>
</file>

<file path=ppt/slideLayouts/slideLayout10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8006244"/>
      </p:ext>
    </p:extLst>
  </p:cSld>
  <p:clrMapOvr>
    <a:masterClrMapping/>
  </p:clrMapOvr>
  <p:transition xmlns:p14="http://schemas.microsoft.com/office/powerpoint/2010/main"/>
</p:sldLayout>
</file>

<file path=ppt/slideLayouts/slideLayout10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7903778"/>
      </p:ext>
    </p:extLst>
  </p:cSld>
  <p:clrMapOvr>
    <a:masterClrMapping/>
  </p:clrMapOvr>
  <p:transition xmlns:p14="http://schemas.microsoft.com/office/powerpoint/2010/main"/>
</p:sldLayout>
</file>

<file path=ppt/slideLayouts/slideLayout104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27855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193664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9902966"/>
      </p:ext>
    </p:extLst>
  </p:cSld>
  <p:clrMapOvr>
    <a:masterClrMapping/>
  </p:clrMapOvr>
  <p:transition xmlns:p14="http://schemas.microsoft.com/office/powerpoint/2010/main"/>
</p:sldLayout>
</file>

<file path=ppt/slideLayouts/slideLayout10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422435"/>
      </p:ext>
    </p:extLst>
  </p:cSld>
  <p:clrMapOvr>
    <a:masterClrMapping/>
  </p:clrMapOvr>
  <p:transition xmlns:p14="http://schemas.microsoft.com/office/powerpoint/2010/main"/>
</p:sldLayout>
</file>

<file path=ppt/slideLayouts/slideLayout10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1490441"/>
      </p:ext>
    </p:extLst>
  </p:cSld>
  <p:clrMapOvr>
    <a:masterClrMapping/>
  </p:clrMapOvr>
  <p:transition xmlns:p14="http://schemas.microsoft.com/office/powerpoint/2010/main"/>
</p:sldLayout>
</file>

<file path=ppt/slideLayouts/slideLayout10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35268"/>
      </p:ext>
    </p:extLst>
  </p:cSld>
  <p:clrMapOvr>
    <a:masterClrMapping/>
  </p:clrMapOvr>
  <p:transition xmlns:p14="http://schemas.microsoft.com/office/powerpoint/2010/main"/>
</p:sldLayout>
</file>

<file path=ppt/slideLayouts/slideLayout1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63543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128978"/>
      </p:ext>
    </p:extLst>
  </p:cSld>
  <p:clrMapOvr>
    <a:masterClrMapping/>
  </p:clrMapOvr>
  <p:transition xmlns:p14="http://schemas.microsoft.com/office/powerpoint/2010/main"/>
</p:sldLayout>
</file>

<file path=ppt/slideLayouts/slideLayout10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472443"/>
      </p:ext>
    </p:extLst>
  </p:cSld>
  <p:clrMapOvr>
    <a:masterClrMapping/>
  </p:clrMapOvr>
  <p:transition xmlns:p14="http://schemas.microsoft.com/office/powerpoint/2010/main"/>
</p:sldLayout>
</file>

<file path=ppt/slideLayouts/slideLayout10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791035"/>
      </p:ext>
    </p:extLst>
  </p:cSld>
  <p:clrMapOvr>
    <a:masterClrMapping/>
  </p:clrMapOvr>
  <p:transition xmlns:p14="http://schemas.microsoft.com/office/powerpoint/2010/main"/>
</p:sldLayout>
</file>

<file path=ppt/slideLayouts/slideLayout10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7208459"/>
      </p:ext>
    </p:extLst>
  </p:cSld>
  <p:clrMapOvr>
    <a:masterClrMapping/>
  </p:clrMapOvr>
  <p:transition xmlns:p14="http://schemas.microsoft.com/office/powerpoint/2010/main"/>
</p:sldLayout>
</file>

<file path=ppt/slideLayouts/slideLayout10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0197305"/>
      </p:ext>
    </p:extLst>
  </p:cSld>
  <p:clrMapOvr>
    <a:masterClrMapping/>
  </p:clrMapOvr>
  <p:transition xmlns:p14="http://schemas.microsoft.com/office/powerpoint/2010/main"/>
</p:sldLayout>
</file>

<file path=ppt/slideLayouts/slideLayout10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4459938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5600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234862"/>
      </p:ext>
    </p:extLst>
  </p:cSld>
  <p:clrMapOvr>
    <a:masterClrMapping/>
  </p:clrMapOvr>
  <p:transition xmlns:p14="http://schemas.microsoft.com/office/powerpoint/2010/main"/>
</p:sldLayout>
</file>

<file path=ppt/slideLayouts/slideLayout10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3120778"/>
      </p:ext>
    </p:extLst>
  </p:cSld>
  <p:clrMapOvr>
    <a:masterClrMapping/>
  </p:clrMapOvr>
  <p:transition xmlns:p14="http://schemas.microsoft.com/office/powerpoint/2010/main"/>
</p:sldLayout>
</file>

<file path=ppt/slideLayouts/slideLayout10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624576"/>
      </p:ext>
    </p:extLst>
  </p:cSld>
  <p:clrMapOvr>
    <a:masterClrMapping/>
  </p:clrMapOvr>
  <p:transition xmlns:p14="http://schemas.microsoft.com/office/powerpoint/2010/main"/>
</p:sldLayout>
</file>

<file path=ppt/slideLayouts/slideLayout1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707276"/>
      </p:ext>
    </p:extLst>
  </p:cSld>
  <p:clrMapOvr>
    <a:masterClrMapping/>
  </p:clrMapOvr>
  <p:transition xmlns:p14="http://schemas.microsoft.com/office/powerpoint/2010/main"/>
</p:sldLayout>
</file>

<file path=ppt/slideLayouts/slideLayout10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977436"/>
      </p:ext>
    </p:extLst>
  </p:cSld>
  <p:clrMapOvr>
    <a:masterClrMapping/>
  </p:clrMapOvr>
  <p:transition xmlns:p14="http://schemas.microsoft.com/office/powerpoint/2010/main"/>
</p:sldLayout>
</file>

<file path=ppt/slideLayouts/slideLayout10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79739623"/>
      </p:ext>
    </p:extLst>
  </p:cSld>
  <p:clrMapOvr>
    <a:masterClrMapping/>
  </p:clrMapOvr>
  <p:transition xmlns:p14="http://schemas.microsoft.com/office/powerpoint/2010/main"/>
</p:sldLayout>
</file>

<file path=ppt/slideLayouts/slideLayout10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50802086"/>
      </p:ext>
    </p:extLst>
  </p:cSld>
  <p:clrMapOvr>
    <a:masterClrMapping/>
  </p:clrMapOvr>
  <p:transition xmlns:p14="http://schemas.microsoft.com/office/powerpoint/2010/main"/>
</p:sldLayout>
</file>

<file path=ppt/slideLayouts/slideLayout10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7001118"/>
      </p:ext>
    </p:extLst>
  </p:cSld>
  <p:clrMapOvr>
    <a:masterClrMapping/>
  </p:clrMapOvr>
  <p:transition xmlns:p14="http://schemas.microsoft.com/office/powerpoint/2010/main"/>
</p:sldLayout>
</file>

<file path=ppt/slideLayouts/slideLayout10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3235911"/>
      </p:ext>
    </p:extLst>
  </p:cSld>
  <p:clrMapOvr>
    <a:masterClrMapping/>
  </p:clrMapOvr>
  <p:transition xmlns:p14="http://schemas.microsoft.com/office/powerpoint/2010/main"/>
</p:sldLayout>
</file>

<file path=ppt/slideLayouts/slideLayout10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948123"/>
      </p:ext>
    </p:extLst>
  </p:cSld>
  <p:clrMapOvr>
    <a:masterClrMapping/>
  </p:clrMapOvr>
  <p:transition xmlns:p14="http://schemas.microsoft.com/office/powerpoint/2010/main"/>
</p:sldLayout>
</file>

<file path=ppt/slideLayouts/slideLayout10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91938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1185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3883693"/>
      </p:ext>
    </p:extLst>
  </p:cSld>
  <p:clrMapOvr>
    <a:masterClrMapping/>
  </p:clrMapOvr>
  <p:transition xmlns:p14="http://schemas.microsoft.com/office/powerpoint/2010/main"/>
</p:sldLayout>
</file>

<file path=ppt/slideLayouts/slideLayout10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9650700"/>
      </p:ext>
    </p:extLst>
  </p:cSld>
  <p:clrMapOvr>
    <a:masterClrMapping/>
  </p:clrMapOvr>
  <p:transition xmlns:p14="http://schemas.microsoft.com/office/powerpoint/2010/main"/>
</p:sldLayout>
</file>

<file path=ppt/slideLayouts/slideLayout1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8693663"/>
      </p:ext>
    </p:extLst>
  </p:cSld>
  <p:clrMapOvr>
    <a:masterClrMapping/>
  </p:clrMapOvr>
  <p:transition xmlns:p14="http://schemas.microsoft.com/office/powerpoint/2010/main"/>
</p:sldLayout>
</file>

<file path=ppt/slideLayouts/slideLayout10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0384331"/>
      </p:ext>
    </p:extLst>
  </p:cSld>
  <p:clrMapOvr>
    <a:masterClrMapping/>
  </p:clrMapOvr>
  <p:transition xmlns:p14="http://schemas.microsoft.com/office/powerpoint/2010/main"/>
</p:sldLayout>
</file>

<file path=ppt/slideLayouts/slideLayout10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33802"/>
      </p:ext>
    </p:extLst>
  </p:cSld>
  <p:clrMapOvr>
    <a:masterClrMapping/>
  </p:clrMapOvr>
  <p:transition xmlns:p14="http://schemas.microsoft.com/office/powerpoint/2010/main"/>
</p:sldLayout>
</file>

<file path=ppt/slideLayouts/slideLayout10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9577748"/>
      </p:ext>
    </p:extLst>
  </p:cSld>
  <p:clrMapOvr>
    <a:masterClrMapping/>
  </p:clrMapOvr>
  <p:transition xmlns:p14="http://schemas.microsoft.com/office/powerpoint/2010/main"/>
</p:sldLayout>
</file>

<file path=ppt/slideLayouts/slideLayout10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759025"/>
      </p:ext>
    </p:extLst>
  </p:cSld>
  <p:clrMapOvr>
    <a:masterClrMapping/>
  </p:clrMapOvr>
  <p:transition xmlns:p14="http://schemas.microsoft.com/office/powerpoint/2010/main"/>
</p:sldLayout>
</file>

<file path=ppt/slideLayouts/slideLayout10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220365"/>
      </p:ext>
    </p:extLst>
  </p:cSld>
  <p:clrMapOvr>
    <a:masterClrMapping/>
  </p:clrMapOvr>
  <p:transition xmlns:p14="http://schemas.microsoft.com/office/powerpoint/2010/main"/>
</p:sldLayout>
</file>

<file path=ppt/slideLayouts/slideLayout10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7159023"/>
      </p:ext>
    </p:extLst>
  </p:cSld>
  <p:clrMapOvr>
    <a:masterClrMapping/>
  </p:clrMapOvr>
  <p:transition xmlns:p14="http://schemas.microsoft.com/office/powerpoint/2010/main"/>
</p:sldLayout>
</file>

<file path=ppt/slideLayouts/slideLayout10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9583518"/>
      </p:ext>
    </p:extLst>
  </p:cSld>
  <p:clrMapOvr>
    <a:masterClrMapping/>
  </p:clrMapOvr>
  <p:transition xmlns:p14="http://schemas.microsoft.com/office/powerpoint/2010/main"/>
</p:sldLayout>
</file>

<file path=ppt/slideLayouts/slideLayout10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86989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960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228204"/>
      </p:ext>
    </p:extLst>
  </p:cSld>
  <p:clrMapOvr>
    <a:masterClrMapping/>
  </p:clrMapOvr>
  <p:transition xmlns:p14="http://schemas.microsoft.com/office/powerpoint/2010/main"/>
</p:sldLayout>
</file>

<file path=ppt/slideLayouts/slideLayout1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9206433"/>
      </p:ext>
    </p:extLst>
  </p:cSld>
  <p:clrMapOvr>
    <a:masterClrMapping/>
  </p:clrMapOvr>
  <p:transition xmlns:p14="http://schemas.microsoft.com/office/powerpoint/2010/main"/>
</p:sldLayout>
</file>

<file path=ppt/slideLayouts/slideLayout10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8326998"/>
      </p:ext>
    </p:extLst>
  </p:cSld>
  <p:clrMapOvr>
    <a:masterClrMapping/>
  </p:clrMapOvr>
  <p:transition xmlns:p14="http://schemas.microsoft.com/office/powerpoint/2010/main"/>
</p:sldLayout>
</file>

<file path=ppt/slideLayouts/slideLayout10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0986572"/>
      </p:ext>
    </p:extLst>
  </p:cSld>
  <p:clrMapOvr>
    <a:masterClrMapping/>
  </p:clrMapOvr>
  <p:transition xmlns:p14="http://schemas.microsoft.com/office/powerpoint/2010/main"/>
</p:sldLayout>
</file>

<file path=ppt/slideLayouts/slideLayout10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04036"/>
      </p:ext>
    </p:extLst>
  </p:cSld>
  <p:clrMapOvr>
    <a:masterClrMapping/>
  </p:clrMapOvr>
  <p:transition xmlns:p14="http://schemas.microsoft.com/office/powerpoint/2010/main"/>
</p:sldLayout>
</file>

<file path=ppt/slideLayouts/slideLayout10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2696453"/>
      </p:ext>
    </p:extLst>
  </p:cSld>
  <p:clrMapOvr>
    <a:masterClrMapping/>
  </p:clrMapOvr>
  <p:transition xmlns:p14="http://schemas.microsoft.com/office/powerpoint/2010/main"/>
</p:sldLayout>
</file>

<file path=ppt/slideLayouts/slideLayout10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484777"/>
      </p:ext>
    </p:extLst>
  </p:cSld>
  <p:clrMapOvr>
    <a:masterClrMapping/>
  </p:clrMapOvr>
  <p:transition xmlns:p14="http://schemas.microsoft.com/office/powerpoint/2010/main"/>
</p:sldLayout>
</file>

<file path=ppt/slideLayouts/slideLayout10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12425"/>
      </p:ext>
    </p:extLst>
  </p:cSld>
  <p:clrMapOvr>
    <a:masterClrMapping/>
  </p:clrMapOvr>
  <p:transition xmlns:p14="http://schemas.microsoft.com/office/powerpoint/2010/main"/>
</p:sldLayout>
</file>

<file path=ppt/slideLayouts/slideLayout10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9761668"/>
      </p:ext>
    </p:extLst>
  </p:cSld>
  <p:clrMapOvr>
    <a:masterClrMapping/>
  </p:clrMapOvr>
  <p:transition xmlns:p14="http://schemas.microsoft.com/office/powerpoint/2010/main"/>
</p:sldLayout>
</file>

<file path=ppt/slideLayouts/slideLayout10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5476183"/>
      </p:ext>
    </p:extLst>
  </p:cSld>
  <p:clrMapOvr>
    <a:masterClrMapping/>
  </p:clrMapOvr>
  <p:transition xmlns:p14="http://schemas.microsoft.com/office/powerpoint/2010/main"/>
</p:sldLayout>
</file>

<file path=ppt/slideLayouts/slideLayout108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5571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8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81041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23444643"/>
      </p:ext>
    </p:extLst>
  </p:cSld>
  <p:clrMapOvr>
    <a:masterClrMapping/>
  </p:clrMapOvr>
  <p:transition xmlns:p14="http://schemas.microsoft.com/office/powerpoint/2010/main"/>
</p:sldLayout>
</file>

<file path=ppt/slideLayouts/slideLayout109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2947795"/>
      </p:ext>
    </p:extLst>
  </p:cSld>
  <p:clrMapOvr>
    <a:masterClrMapping/>
  </p:clrMapOvr>
  <p:transition xmlns:p14="http://schemas.microsoft.com/office/powerpoint/2010/main"/>
</p:sldLayout>
</file>

<file path=ppt/slideLayouts/slideLayout109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7374345"/>
      </p:ext>
    </p:extLst>
  </p:cSld>
  <p:clrMapOvr>
    <a:masterClrMapping/>
  </p:clrMapOvr>
  <p:transition xmlns:p14="http://schemas.microsoft.com/office/powerpoint/2010/main"/>
</p:sldLayout>
</file>

<file path=ppt/slideLayouts/slideLayout109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7983947"/>
      </p:ext>
    </p:extLst>
  </p:cSld>
  <p:clrMapOvr>
    <a:masterClrMapping/>
  </p:clrMapOvr>
  <p:transition xmlns:p14="http://schemas.microsoft.com/office/powerpoint/2010/main"/>
</p:sldLayout>
</file>

<file path=ppt/slideLayouts/slideLayout109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6030618"/>
      </p:ext>
    </p:extLst>
  </p:cSld>
  <p:clrMapOvr>
    <a:masterClrMapping/>
  </p:clrMapOvr>
  <p:transition xmlns:p14="http://schemas.microsoft.com/office/powerpoint/2010/main"/>
</p:sldLayout>
</file>

<file path=ppt/slideLayouts/slideLayout109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3785318"/>
      </p:ext>
    </p:extLst>
  </p:cSld>
  <p:clrMapOvr>
    <a:masterClrMapping/>
  </p:clrMapOvr>
  <p:transition xmlns:p14="http://schemas.microsoft.com/office/powerpoint/2010/main"/>
</p:sldLayout>
</file>

<file path=ppt/slideLayouts/slideLayout109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2894100"/>
      </p:ext>
    </p:extLst>
  </p:cSld>
  <p:clrMapOvr>
    <a:masterClrMapping/>
  </p:clrMapOvr>
  <p:transition xmlns:p14="http://schemas.microsoft.com/office/powerpoint/2010/main"/>
</p:sldLayout>
</file>

<file path=ppt/slideLayouts/slideLayout109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81749"/>
      </p:ext>
    </p:extLst>
  </p:cSld>
  <p:clrMapOvr>
    <a:masterClrMapping/>
  </p:clrMapOvr>
  <p:transition xmlns:p14="http://schemas.microsoft.com/office/powerpoint/2010/main"/>
</p:sldLayout>
</file>

<file path=ppt/slideLayouts/slideLayout109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994098"/>
      </p:ext>
    </p:extLst>
  </p:cSld>
  <p:clrMapOvr>
    <a:masterClrMapping/>
  </p:clrMapOvr>
  <p:transition xmlns:p14="http://schemas.microsoft.com/office/powerpoint/2010/main"/>
</p:sldLayout>
</file>

<file path=ppt/slideLayouts/slideLayout109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1274533"/>
      </p:ext>
    </p:extLst>
  </p:cSld>
  <p:clrMapOvr>
    <a:masterClrMapping/>
  </p:clrMapOvr>
  <p:transition xmlns:p14="http://schemas.microsoft.com/office/powerpoint/2010/main"/>
</p:sldLayout>
</file>

<file path=ppt/slideLayouts/slideLayout10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350043980"/>
      </p:ext>
    </p:extLst>
  </p:cSld>
  <p:clrMapOvr>
    <a:masterClrMapping/>
  </p:clrMapOvr>
  <p:timing>
    <p:tnLst>
      <p:par>
        <p:cTn xmlns:p14="http://schemas.microsoft.com/office/powerpoint/2010/mai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pPr/>
              <a:t>‹#›</a:t>
            </a:fld>
            <a:endParaRPr lang="en-US" altLang="en-US"/>
          </a:p>
        </p:txBody>
      </p:sp>
    </p:spTree>
  </p:cSld>
  <p:clrMapOvr>
    <a:masterClrMapping/>
  </p:clrMapOvr>
  <p:transition xmlns:p14="http://schemas.microsoft.com/office/powerpoint/2010/main"/>
</p:sldLayout>
</file>

<file path=ppt/slideLayouts/slideLayout1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1686507"/>
      </p:ext>
    </p:extLst>
  </p:cSld>
  <p:clrMapOvr>
    <a:masterClrMapping/>
  </p:clrMapOvr>
  <p:transition xmlns:p14="http://schemas.microsoft.com/office/powerpoint/2010/main"/>
</p:sldLayout>
</file>

<file path=ppt/slideLayouts/slideLayout11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88036292"/>
      </p:ext>
    </p:extLst>
  </p:cSld>
  <p:clrMapOvr>
    <a:masterClrMapping/>
  </p:clrMapOvr>
  <p:timing>
    <p:tnLst>
      <p:par>
        <p:cTn xmlns:p14="http://schemas.microsoft.com/office/powerpoint/2010/main" id="1" dur="indefinite" restart="never" nodeType="tmRoot"/>
      </p:par>
    </p:tnLst>
  </p:timing>
</p:sldLayout>
</file>

<file path=ppt/slideLayouts/slideLayout11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62610014"/>
      </p:ext>
    </p:extLst>
  </p:cSld>
  <p:clrMapOvr>
    <a:masterClrMapping/>
  </p:clrMapOvr>
</p:sldLayout>
</file>

<file path=ppt/slideLayouts/slideLayout11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83108350"/>
      </p:ext>
    </p:extLst>
  </p:cSld>
  <p:clrMapOvr>
    <a:masterClrMapping/>
  </p:clrMapOvr>
</p:sldLayout>
</file>

<file path=ppt/slideLayouts/slideLayout11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74486514"/>
      </p:ext>
    </p:extLst>
  </p:cSld>
  <p:clrMapOvr>
    <a:masterClrMapping/>
  </p:clrMapOvr>
</p:sldLayout>
</file>

<file path=ppt/slideLayouts/slideLayout11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47130445"/>
      </p:ext>
    </p:extLst>
  </p:cSld>
  <p:clrMapOvr>
    <a:masterClrMapping/>
  </p:clrMapOvr>
</p:sldLayout>
</file>

<file path=ppt/slideLayouts/slideLayout11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46726870"/>
      </p:ext>
    </p:extLst>
  </p:cSld>
  <p:clrMapOvr>
    <a:masterClrMapping/>
  </p:clrMapOvr>
</p:sldLayout>
</file>

<file path=ppt/slideLayouts/slideLayout11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591195935"/>
      </p:ext>
    </p:extLst>
  </p:cSld>
  <p:clrMapOvr>
    <a:masterClrMapping/>
  </p:clrMapOvr>
</p:sldLayout>
</file>

<file path=ppt/slideLayouts/slideLayout11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1452960"/>
      </p:ext>
    </p:extLst>
  </p:cSld>
  <p:clrMapOvr>
    <a:masterClrMapping/>
  </p:clrMapOvr>
</p:sldLayout>
</file>

<file path=ppt/slideLayouts/slideLayout11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95009416"/>
      </p:ext>
    </p:extLst>
  </p:cSld>
  <p:clrMapOvr>
    <a:masterClrMapping/>
  </p:clrMapOvr>
</p:sldLayout>
</file>

<file path=ppt/slideLayouts/slideLayout11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29988185"/>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991134"/>
      </p:ext>
    </p:extLst>
  </p:cSld>
  <p:clrMapOvr>
    <a:masterClrMapping/>
  </p:clrMapOvr>
  <p:transition xmlns:p14="http://schemas.microsoft.com/office/powerpoint/2010/main"/>
</p:sldLayout>
</file>

<file path=ppt/slideLayouts/slideLayout111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8098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6023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1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647289"/>
      </p:ext>
    </p:extLst>
  </p:cSld>
  <p:clrMapOvr>
    <a:masterClrMapping/>
  </p:clrMapOvr>
  <p:transition xmlns:p14="http://schemas.microsoft.com/office/powerpoint/2010/main"/>
</p:sldLayout>
</file>

<file path=ppt/slideLayouts/slideLayout111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5490980"/>
      </p:ext>
    </p:extLst>
  </p:cSld>
  <p:clrMapOvr>
    <a:masterClrMapping/>
  </p:clrMapOvr>
  <p:transition xmlns:p14="http://schemas.microsoft.com/office/powerpoint/2010/main"/>
</p:sldLayout>
</file>

<file path=ppt/slideLayouts/slideLayout111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9287775"/>
      </p:ext>
    </p:extLst>
  </p:cSld>
  <p:clrMapOvr>
    <a:masterClrMapping/>
  </p:clrMapOvr>
  <p:transition xmlns:p14="http://schemas.microsoft.com/office/powerpoint/2010/main"/>
</p:sldLayout>
</file>

<file path=ppt/slideLayouts/slideLayout111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0593630"/>
      </p:ext>
    </p:extLst>
  </p:cSld>
  <p:clrMapOvr>
    <a:masterClrMapping/>
  </p:clrMapOvr>
  <p:transition xmlns:p14="http://schemas.microsoft.com/office/powerpoint/2010/main"/>
</p:sldLayout>
</file>

<file path=ppt/slideLayouts/slideLayout111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9793654"/>
      </p:ext>
    </p:extLst>
  </p:cSld>
  <p:clrMapOvr>
    <a:masterClrMapping/>
  </p:clrMapOvr>
  <p:transition xmlns:p14="http://schemas.microsoft.com/office/powerpoint/2010/main"/>
</p:sldLayout>
</file>

<file path=ppt/slideLayouts/slideLayout111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0093820"/>
      </p:ext>
    </p:extLst>
  </p:cSld>
  <p:clrMapOvr>
    <a:masterClrMapping/>
  </p:clrMapOvr>
  <p:transition xmlns:p14="http://schemas.microsoft.com/office/powerpoint/2010/main"/>
</p:sldLayout>
</file>

<file path=ppt/slideLayouts/slideLayout111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016871"/>
      </p:ext>
    </p:extLst>
  </p:cSld>
  <p:clrMapOvr>
    <a:masterClrMapping/>
  </p:clrMapOvr>
  <p:transition xmlns:p14="http://schemas.microsoft.com/office/powerpoint/2010/main"/>
</p:sldLayout>
</file>

<file path=ppt/slideLayouts/slideLayout111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46704"/>
      </p:ext>
    </p:extLst>
  </p:cSld>
  <p:clrMapOvr>
    <a:masterClrMapping/>
  </p:clrMapOvr>
  <p:transition xmlns:p14="http://schemas.microsoft.com/office/powerpoint/2010/main"/>
</p:sldLayout>
</file>

<file path=ppt/slideLayouts/slideLayout1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4480487"/>
      </p:ext>
    </p:extLst>
  </p:cSld>
  <p:clrMapOvr>
    <a:masterClrMapping/>
  </p:clrMapOvr>
  <p:transition xmlns:p14="http://schemas.microsoft.com/office/powerpoint/2010/main"/>
</p:sldLayout>
</file>

<file path=ppt/slideLayouts/slideLayout112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4510773"/>
      </p:ext>
    </p:extLst>
  </p:cSld>
  <p:clrMapOvr>
    <a:masterClrMapping/>
  </p:clrMapOvr>
  <p:transition xmlns:p14="http://schemas.microsoft.com/office/powerpoint/2010/main"/>
</p:sldLayout>
</file>

<file path=ppt/slideLayouts/slideLayout112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836127360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p>
        </p:txBody>
      </p:sp>
      <p:sp>
        <p:nvSpPr>
          <p:cNvPr id="9" name="Rectangle 6"/>
          <p:cNvSpPr>
            <a:spLocks noGrp="1" noChangeArrowheads="1"/>
          </p:cNvSpPr>
          <p:nvPr>
            <p:ph type="sldNum" sz="quarter" idx="12"/>
          </p:nvPr>
        </p:nvSpPr>
        <p:spPr/>
        <p:txBody>
          <a:bodyPr/>
          <a:lstStyle>
            <a:lvl1pPr>
              <a:defRPr sz="1200">
                <a:cs typeface="ＭＳ Ｐゴシック" charset="0"/>
              </a:defRPr>
            </a:lvl1pPr>
          </a:lstStyle>
          <a:p>
            <a:pPr>
              <a:defRPr/>
            </a:pPr>
            <a:fld id="{2B0615E8-B7BA-A94F-8CD8-59ABAB50F7E7}" type="slidenum">
              <a:rPr lang="en-US"/>
              <a:pPr>
                <a:defRPr/>
              </a:pPr>
              <a:t>‹#›</a:t>
            </a:fld>
            <a:endParaRPr lang="en-US"/>
          </a:p>
        </p:txBody>
      </p:sp>
    </p:spTree>
    <p:extLst>
      <p:ext uri="{BB962C8B-B14F-4D97-AF65-F5344CB8AC3E}">
        <p14:creationId xmlns:p14="http://schemas.microsoft.com/office/powerpoint/2010/main" val="2127648336"/>
      </p:ext>
    </p:extLst>
  </p:cSld>
  <p:clrMapOvr>
    <a:masterClrMapping/>
  </p:clrMapOvr>
  <p:transition xmlns:p14="http://schemas.microsoft.com/office/powerpoint/2010/main"/>
</p:sldLayout>
</file>

<file path=ppt/slideLayouts/slideLayout112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8E574D81-B5DE-384D-B24B-566C679AE608}" type="slidenum">
              <a:rPr lang="en-US"/>
              <a:pPr>
                <a:defRPr/>
              </a:pPr>
              <a:t>‹#›</a:t>
            </a:fld>
            <a:endParaRPr lang="en-US"/>
          </a:p>
        </p:txBody>
      </p:sp>
    </p:spTree>
    <p:extLst>
      <p:ext uri="{BB962C8B-B14F-4D97-AF65-F5344CB8AC3E}">
        <p14:creationId xmlns:p14="http://schemas.microsoft.com/office/powerpoint/2010/main" val="1574409365"/>
      </p:ext>
    </p:extLst>
  </p:cSld>
  <p:clrMapOvr>
    <a:masterClrMapping/>
  </p:clrMapOvr>
  <p:transition xmlns:p14="http://schemas.microsoft.com/office/powerpoint/2010/main"/>
</p:sldLayout>
</file>

<file path=ppt/slideLayouts/slideLayout112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7F718DBD-A8C3-BF41-B930-E6F09B914FC3}" type="slidenum">
              <a:rPr lang="en-US"/>
              <a:pPr>
                <a:defRPr/>
              </a:pPr>
              <a:t>‹#›</a:t>
            </a:fld>
            <a:endParaRPr lang="en-US"/>
          </a:p>
        </p:txBody>
      </p:sp>
    </p:spTree>
    <p:extLst>
      <p:ext uri="{BB962C8B-B14F-4D97-AF65-F5344CB8AC3E}">
        <p14:creationId xmlns:p14="http://schemas.microsoft.com/office/powerpoint/2010/main" val="2922284687"/>
      </p:ext>
    </p:extLst>
  </p:cSld>
  <p:clrMapOvr>
    <a:masterClrMapping/>
  </p:clrMapOvr>
  <p:transition xmlns:p14="http://schemas.microsoft.com/office/powerpoint/2010/main"/>
</p:sldLayout>
</file>

<file path=ppt/slideLayouts/slideLayout112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79E6F74A-33AD-9C44-A652-5BC058E44322}" type="slidenum">
              <a:rPr lang="en-US"/>
              <a:pPr>
                <a:defRPr/>
              </a:pPr>
              <a:t>‹#›</a:t>
            </a:fld>
            <a:endParaRPr lang="en-US"/>
          </a:p>
        </p:txBody>
      </p:sp>
    </p:spTree>
    <p:extLst>
      <p:ext uri="{BB962C8B-B14F-4D97-AF65-F5344CB8AC3E}">
        <p14:creationId xmlns:p14="http://schemas.microsoft.com/office/powerpoint/2010/main" val="817325218"/>
      </p:ext>
    </p:extLst>
  </p:cSld>
  <p:clrMapOvr>
    <a:masterClrMapping/>
  </p:clrMapOvr>
  <p:transition xmlns:p14="http://schemas.microsoft.com/office/powerpoint/2010/main"/>
</p:sldLayout>
</file>

<file path=ppt/slideLayouts/slideLayout112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8" name="Rectangle 1030"/>
          <p:cNvSpPr>
            <a:spLocks noGrp="1" noChangeArrowheads="1"/>
          </p:cNvSpPr>
          <p:nvPr>
            <p:ph type="sldNum" sz="quarter" idx="11"/>
          </p:nvPr>
        </p:nvSpPr>
        <p:spPr/>
        <p:txBody>
          <a:bodyPr/>
          <a:lstStyle>
            <a:lvl1pPr>
              <a:defRPr>
                <a:cs typeface="ＭＳ Ｐゴシック" charset="0"/>
              </a:defRPr>
            </a:lvl1pPr>
          </a:lstStyle>
          <a:p>
            <a:pPr>
              <a:defRPr/>
            </a:pPr>
            <a:fld id="{2FE313B9-34D2-9B4F-924F-705E340D7A3C}" type="slidenum">
              <a:rPr lang="en-US"/>
              <a:pPr>
                <a:defRPr/>
              </a:pPr>
              <a:t>‹#›</a:t>
            </a:fld>
            <a:endParaRPr lang="en-US"/>
          </a:p>
        </p:txBody>
      </p:sp>
    </p:spTree>
    <p:extLst>
      <p:ext uri="{BB962C8B-B14F-4D97-AF65-F5344CB8AC3E}">
        <p14:creationId xmlns:p14="http://schemas.microsoft.com/office/powerpoint/2010/main" val="1267063346"/>
      </p:ext>
    </p:extLst>
  </p:cSld>
  <p:clrMapOvr>
    <a:masterClrMapping/>
  </p:clrMapOvr>
  <p:transition xmlns:p14="http://schemas.microsoft.com/office/powerpoint/2010/main"/>
</p:sldLayout>
</file>

<file path=ppt/slideLayouts/slideLayout11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4" name="Rectangle 1030"/>
          <p:cNvSpPr>
            <a:spLocks noGrp="1" noChangeArrowheads="1"/>
          </p:cNvSpPr>
          <p:nvPr>
            <p:ph type="sldNum" sz="quarter" idx="11"/>
          </p:nvPr>
        </p:nvSpPr>
        <p:spPr/>
        <p:txBody>
          <a:bodyPr/>
          <a:lstStyle>
            <a:lvl1pPr>
              <a:defRPr>
                <a:cs typeface="ＭＳ Ｐゴシック" charset="0"/>
              </a:defRPr>
            </a:lvl1pPr>
          </a:lstStyle>
          <a:p>
            <a:pPr>
              <a:defRPr/>
            </a:pPr>
            <a:fld id="{272681F7-101F-CD48-BD26-A7C1DB38DD72}" type="slidenum">
              <a:rPr lang="en-US"/>
              <a:pPr>
                <a:defRPr/>
              </a:pPr>
              <a:t>‹#›</a:t>
            </a:fld>
            <a:endParaRPr lang="en-US"/>
          </a:p>
        </p:txBody>
      </p:sp>
    </p:spTree>
    <p:extLst>
      <p:ext uri="{BB962C8B-B14F-4D97-AF65-F5344CB8AC3E}">
        <p14:creationId xmlns:p14="http://schemas.microsoft.com/office/powerpoint/2010/main" val="1268328824"/>
      </p:ext>
    </p:extLst>
  </p:cSld>
  <p:clrMapOvr>
    <a:masterClrMapping/>
  </p:clrMapOvr>
  <p:transition xmlns:p14="http://schemas.microsoft.com/office/powerpoint/2010/main"/>
</p:sldLayout>
</file>

<file path=ppt/slideLayouts/slideLayout112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3" name="Rectangle 1030"/>
          <p:cNvSpPr>
            <a:spLocks noGrp="1" noChangeArrowheads="1"/>
          </p:cNvSpPr>
          <p:nvPr>
            <p:ph type="sldNum" sz="quarter" idx="11"/>
          </p:nvPr>
        </p:nvSpPr>
        <p:spPr/>
        <p:txBody>
          <a:bodyPr/>
          <a:lstStyle>
            <a:lvl1pPr>
              <a:defRPr>
                <a:cs typeface="ＭＳ Ｐゴシック" charset="0"/>
              </a:defRPr>
            </a:lvl1pPr>
          </a:lstStyle>
          <a:p>
            <a:pPr>
              <a:defRPr/>
            </a:pPr>
            <a:fld id="{4DA22FE8-1BF1-7945-858E-9EDF18117A7F}" type="slidenum">
              <a:rPr lang="en-US"/>
              <a:pPr>
                <a:defRPr/>
              </a:pPr>
              <a:t>‹#›</a:t>
            </a:fld>
            <a:endParaRPr lang="en-US"/>
          </a:p>
        </p:txBody>
      </p:sp>
    </p:spTree>
    <p:extLst>
      <p:ext uri="{BB962C8B-B14F-4D97-AF65-F5344CB8AC3E}">
        <p14:creationId xmlns:p14="http://schemas.microsoft.com/office/powerpoint/2010/main" val="2661899907"/>
      </p:ext>
    </p:extLst>
  </p:cSld>
  <p:clrMapOvr>
    <a:masterClrMapping/>
  </p:clrMapOvr>
  <p:transition xmlns:p14="http://schemas.microsoft.com/office/powerpoint/2010/main"/>
</p:sldLayout>
</file>

<file path=ppt/slideLayouts/slideLayout11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EDECFB72-9437-4E43-B6E9-A86EC5F84799}" type="slidenum">
              <a:rPr lang="en-US"/>
              <a:pPr>
                <a:defRPr/>
              </a:pPr>
              <a:t>‹#›</a:t>
            </a:fld>
            <a:endParaRPr lang="en-US"/>
          </a:p>
        </p:txBody>
      </p:sp>
    </p:spTree>
    <p:extLst>
      <p:ext uri="{BB962C8B-B14F-4D97-AF65-F5344CB8AC3E}">
        <p14:creationId xmlns:p14="http://schemas.microsoft.com/office/powerpoint/2010/main" val="1719158762"/>
      </p:ext>
    </p:extLst>
  </p:cSld>
  <p:clrMapOvr>
    <a:masterClrMapping/>
  </p:clrMapOvr>
  <p:transition xmlns:p14="http://schemas.microsoft.com/office/powerpoint/2010/main"/>
</p:sldLayout>
</file>

<file path=ppt/slideLayouts/slideLayout11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9F1BB03A-AA9C-3441-BB02-8D748B0FE787}" type="slidenum">
              <a:rPr lang="en-US"/>
              <a:pPr>
                <a:defRPr/>
              </a:pPr>
              <a:t>‹#›</a:t>
            </a:fld>
            <a:endParaRPr lang="en-US"/>
          </a:p>
        </p:txBody>
      </p:sp>
    </p:spTree>
    <p:extLst>
      <p:ext uri="{BB962C8B-B14F-4D97-AF65-F5344CB8AC3E}">
        <p14:creationId xmlns:p14="http://schemas.microsoft.com/office/powerpoint/2010/main" val="2743735403"/>
      </p:ext>
    </p:extLst>
  </p:cSld>
  <p:clrMapOvr>
    <a:masterClrMapping/>
  </p:clrMapOvr>
  <p:transition xmlns:p14="http://schemas.microsoft.com/office/powerpoint/2010/main"/>
</p:sldLayout>
</file>

<file path=ppt/slideLayouts/slideLayout1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734701"/>
      </p:ext>
    </p:extLst>
  </p:cSld>
  <p:clrMapOvr>
    <a:masterClrMapping/>
  </p:clrMapOvr>
  <p:transition xmlns:p14="http://schemas.microsoft.com/office/powerpoint/2010/main"/>
</p:sldLayout>
</file>

<file path=ppt/slideLayouts/slideLayout11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F09218E9-1586-4840-9706-4250AB6924DC}" type="slidenum">
              <a:rPr lang="en-US"/>
              <a:pPr>
                <a:defRPr/>
              </a:pPr>
              <a:t>‹#›</a:t>
            </a:fld>
            <a:endParaRPr lang="en-US"/>
          </a:p>
        </p:txBody>
      </p:sp>
    </p:spTree>
    <p:extLst>
      <p:ext uri="{BB962C8B-B14F-4D97-AF65-F5344CB8AC3E}">
        <p14:creationId xmlns:p14="http://schemas.microsoft.com/office/powerpoint/2010/main" val="3335995463"/>
      </p:ext>
    </p:extLst>
  </p:cSld>
  <p:clrMapOvr>
    <a:masterClrMapping/>
  </p:clrMapOvr>
  <p:transition xmlns:p14="http://schemas.microsoft.com/office/powerpoint/2010/main"/>
</p:sldLayout>
</file>

<file path=ppt/slideLayouts/slideLayout11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5" name="Rectangle 1030"/>
          <p:cNvSpPr>
            <a:spLocks noGrp="1" noChangeArrowheads="1"/>
          </p:cNvSpPr>
          <p:nvPr>
            <p:ph type="sldNum" sz="quarter" idx="11"/>
          </p:nvPr>
        </p:nvSpPr>
        <p:spPr/>
        <p:txBody>
          <a:bodyPr/>
          <a:lstStyle>
            <a:lvl1pPr>
              <a:defRPr>
                <a:cs typeface="ＭＳ Ｐゴシック" charset="0"/>
              </a:defRPr>
            </a:lvl1pPr>
          </a:lstStyle>
          <a:p>
            <a:pPr>
              <a:defRPr/>
            </a:pPr>
            <a:fld id="{0C7C5289-DED0-BF4F-8007-4B3A361AC980}" type="slidenum">
              <a:rPr lang="en-US"/>
              <a:pPr>
                <a:defRPr/>
              </a:pPr>
              <a:t>‹#›</a:t>
            </a:fld>
            <a:endParaRPr lang="en-US"/>
          </a:p>
        </p:txBody>
      </p:sp>
    </p:spTree>
    <p:extLst>
      <p:ext uri="{BB962C8B-B14F-4D97-AF65-F5344CB8AC3E}">
        <p14:creationId xmlns:p14="http://schemas.microsoft.com/office/powerpoint/2010/main" val="3597273031"/>
      </p:ext>
    </p:extLst>
  </p:cSld>
  <p:clrMapOvr>
    <a:masterClrMapping/>
  </p:clrMapOvr>
  <p:transition xmlns:p14="http://schemas.microsoft.com/office/powerpoint/2010/main"/>
</p:sldLayout>
</file>

<file path=ppt/slideLayouts/slideLayout113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ltLang="en-US"/>
          </a:p>
        </p:txBody>
      </p:sp>
      <p:sp>
        <p:nvSpPr>
          <p:cNvPr id="6" name="Rectangle 1030"/>
          <p:cNvSpPr>
            <a:spLocks noGrp="1" noChangeArrowheads="1"/>
          </p:cNvSpPr>
          <p:nvPr>
            <p:ph type="sldNum" sz="quarter" idx="11"/>
          </p:nvPr>
        </p:nvSpPr>
        <p:spPr/>
        <p:txBody>
          <a:bodyPr/>
          <a:lstStyle>
            <a:lvl1pPr>
              <a:defRPr>
                <a:cs typeface="ＭＳ Ｐゴシック" charset="0"/>
              </a:defRPr>
            </a:lvl1pPr>
          </a:lstStyle>
          <a:p>
            <a:pPr>
              <a:defRPr/>
            </a:pPr>
            <a:fld id="{177E2285-5DCA-104D-A461-AF822D41BD2E}" type="slidenum">
              <a:rPr lang="en-US"/>
              <a:pPr>
                <a:defRPr/>
              </a:pPr>
              <a:t>‹#›</a:t>
            </a:fld>
            <a:endParaRPr lang="en-US"/>
          </a:p>
        </p:txBody>
      </p:sp>
    </p:spTree>
    <p:extLst>
      <p:ext uri="{BB962C8B-B14F-4D97-AF65-F5344CB8AC3E}">
        <p14:creationId xmlns:p14="http://schemas.microsoft.com/office/powerpoint/2010/main" val="59548188"/>
      </p:ext>
    </p:extLst>
  </p:cSld>
  <p:clrMapOvr>
    <a:masterClrMapping/>
  </p:clrMapOvr>
  <p:transition xmlns:p14="http://schemas.microsoft.com/office/powerpoint/2010/main"/>
</p:sldLayout>
</file>

<file path=ppt/slideLayouts/slideLayout1133.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56466987"/>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34.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041047578"/>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135.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774591281"/>
      </p:ext>
    </p:extLst>
  </p:cSld>
  <p:clrMapOvr>
    <a:masterClrMapping/>
  </p:clrMapOvr>
  <p:timing>
    <p:tnLst>
      <p:par>
        <p:cTn xmlns:p14="http://schemas.microsoft.com/office/powerpoint/2010/main" id="1" dur="indefinite" restart="never" nodeType="tmRoot"/>
      </p:par>
    </p:tnLst>
  </p:timing>
</p:sldLayout>
</file>

<file path=ppt/slideLayouts/slideLayout1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497539033"/>
      </p:ext>
    </p:extLst>
  </p:cSld>
  <p:clrMapOvr>
    <a:masterClrMapping/>
  </p:clrMapOvr>
  <p:timing>
    <p:tnLst>
      <p:par>
        <p:cTn xmlns:p14="http://schemas.microsoft.com/office/powerpoint/2010/main" id="1" dur="indefinite" restart="never" nodeType="tmRoot"/>
      </p:par>
    </p:tnLst>
  </p:timing>
</p:sldLayout>
</file>

<file path=ppt/slideLayouts/slideLayout1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344595767"/>
      </p:ext>
    </p:extLst>
  </p:cSld>
  <p:clrMapOvr>
    <a:masterClrMapping/>
  </p:clrMapOvr>
  <p:timing>
    <p:tnLst>
      <p:par>
        <p:cTn xmlns:p14="http://schemas.microsoft.com/office/powerpoint/2010/main" id="1" dur="indefinite" restart="never" nodeType="tmRoot"/>
      </p:par>
    </p:tnLst>
  </p:timing>
</p:sldLayout>
</file>

<file path=ppt/slideLayouts/slideLayout1138.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30774320"/>
      </p:ext>
    </p:extLst>
  </p:cSld>
  <p:clrMapOvr>
    <a:masterClrMapping/>
  </p:clrMapOvr>
  <p:timing>
    <p:tnLst>
      <p:par>
        <p:cTn xmlns:p14="http://schemas.microsoft.com/office/powerpoint/2010/main" id="1" dur="indefinite" restart="never" nodeType="tmRoot"/>
      </p:par>
    </p:tnLst>
  </p:timing>
</p:sldLayout>
</file>

<file path=ppt/slideLayouts/slideLayout1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68654668"/>
      </p:ext>
    </p:extLst>
  </p:cSld>
  <p:clrMapOvr>
    <a:masterClrMapping/>
  </p:clrMapOvr>
  <p:timing>
    <p:tnLst>
      <p:par>
        <p:cTn xmlns:p14="http://schemas.microsoft.com/office/powerpoint/2010/main" id="1" dur="indefinite" restart="never" nodeType="tmRoot"/>
      </p:par>
    </p:tnLst>
  </p:timing>
</p:sldLayout>
</file>

<file path=ppt/slideLayouts/slideLayout1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1170275"/>
      </p:ext>
    </p:extLst>
  </p:cSld>
  <p:clrMapOvr>
    <a:masterClrMapping/>
  </p:clrMapOvr>
  <p:transition xmlns:p14="http://schemas.microsoft.com/office/powerpoint/2010/main"/>
</p:sldLayout>
</file>

<file path=ppt/slideLayouts/slideLayout1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955635"/>
      </p:ext>
    </p:extLst>
  </p:cSld>
  <p:clrMapOvr>
    <a:masterClrMapping/>
  </p:clrMapOvr>
  <p:timing>
    <p:tnLst>
      <p:par>
        <p:cTn xmlns:p14="http://schemas.microsoft.com/office/powerpoint/2010/main" id="1" dur="indefinite" restart="never" nodeType="tmRoot"/>
      </p:par>
    </p:tnLst>
  </p:timing>
</p:sldLayout>
</file>

<file path=ppt/slideLayouts/slideLayout1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28291441"/>
      </p:ext>
    </p:extLst>
  </p:cSld>
  <p:clrMapOvr>
    <a:masterClrMapping/>
  </p:clrMapOvr>
  <p:timing>
    <p:tnLst>
      <p:par>
        <p:cTn xmlns:p14="http://schemas.microsoft.com/office/powerpoint/2010/main" id="1" dur="indefinite" restart="never" nodeType="tmRoot"/>
      </p:par>
    </p:tnLst>
  </p:timing>
</p:sldLayout>
</file>

<file path=ppt/slideLayouts/slideLayout1142.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10/22/14</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2058623853"/>
      </p:ext>
    </p:extLst>
  </p:cSld>
  <p:clrMapOvr>
    <a:overrideClrMapping bg1="dk1" tx1="lt1" bg2="dk2" tx2="lt2" accent1="accent1" accent2="accent2" accent3="accent3" accent4="accent4" accent5="accent5" accent6="accent6" hlink="hlink" folHlink="folHlink"/>
  </p:clrMapOvr>
</p:sldLayout>
</file>

<file path=ppt/slideLayouts/slideLayout1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4262987500"/>
      </p:ext>
    </p:extLst>
  </p:cSld>
  <p:clrMapOvr>
    <a:masterClrMapping/>
  </p:clrMapOvr>
</p:sldLayout>
</file>

<file path=ppt/slideLayouts/slideLayout1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788769312"/>
      </p:ext>
    </p:extLst>
  </p:cSld>
  <p:clrMapOvr>
    <a:masterClrMapping/>
  </p:clrMapOvr>
  <p:timing>
    <p:tnLst>
      <p:par>
        <p:cTn xmlns:p14="http://schemas.microsoft.com/office/powerpoint/2010/main" id="1" dur="indefinite" restart="never" nodeType="tmRoot"/>
      </p:par>
    </p:tnLst>
  </p:timing>
</p:sldLayout>
</file>

<file path=ppt/slideLayouts/slideLayout11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944710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73300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8518511"/>
      </p:ext>
    </p:extLst>
  </p:cSld>
  <p:clrMapOvr>
    <a:masterClrMapping/>
  </p:clrMapOvr>
  <p:transition xmlns:p14="http://schemas.microsoft.com/office/powerpoint/2010/main"/>
</p:sldLayout>
</file>

<file path=ppt/slideLayouts/slideLayout1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8900852"/>
      </p:ext>
    </p:extLst>
  </p:cSld>
  <p:clrMapOvr>
    <a:masterClrMapping/>
  </p:clrMapOvr>
  <p:transition xmlns:p14="http://schemas.microsoft.com/office/powerpoint/2010/main"/>
</p:sldLayout>
</file>

<file path=ppt/slideLayouts/slideLayout1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8263718"/>
      </p:ext>
    </p:extLst>
  </p:cSld>
  <p:clrMapOvr>
    <a:masterClrMapping/>
  </p:clrMapOvr>
  <p:transition xmlns:p14="http://schemas.microsoft.com/office/powerpoint/2010/main"/>
</p:sldLayout>
</file>

<file path=ppt/slideLayouts/slideLayout1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833078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5737616"/>
      </p:ext>
    </p:extLst>
  </p:cSld>
  <p:clrMapOvr>
    <a:masterClrMapping/>
  </p:clrMapOvr>
  <p:transition xmlns:p14="http://schemas.microsoft.com/office/powerpoint/2010/main"/>
</p:sldLayout>
</file>

<file path=ppt/slideLayouts/slideLayout1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072506"/>
      </p:ext>
    </p:extLst>
  </p:cSld>
  <p:clrMapOvr>
    <a:masterClrMapping/>
  </p:clrMapOvr>
  <p:transition xmlns:p14="http://schemas.microsoft.com/office/powerpoint/2010/main"/>
</p:sldLayout>
</file>

<file path=ppt/slideLayouts/slideLayout1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5494814"/>
      </p:ext>
    </p:extLst>
  </p:cSld>
  <p:clrMapOvr>
    <a:masterClrMapping/>
  </p:clrMapOvr>
  <p:transition xmlns:p14="http://schemas.microsoft.com/office/powerpoint/2010/main"/>
</p:sldLayout>
</file>

<file path=ppt/slideLayouts/slideLayout1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955329"/>
      </p:ext>
    </p:extLst>
  </p:cSld>
  <p:clrMapOvr>
    <a:masterClrMapping/>
  </p:clrMapOvr>
  <p:transition xmlns:p14="http://schemas.microsoft.com/office/powerpoint/2010/main"/>
</p:sldLayout>
</file>

<file path=ppt/slideLayouts/slideLayout1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974524"/>
      </p:ext>
    </p:extLst>
  </p:cSld>
  <p:clrMapOvr>
    <a:masterClrMapping/>
  </p:clrMapOvr>
  <p:transition xmlns:p14="http://schemas.microsoft.com/office/powerpoint/2010/main"/>
</p:sldLayout>
</file>

<file path=ppt/slideLayouts/slideLayout1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3181565"/>
      </p:ext>
    </p:extLst>
  </p:cSld>
  <p:clrMapOvr>
    <a:masterClrMapping/>
  </p:clrMapOvr>
  <p:transition xmlns:p14="http://schemas.microsoft.com/office/powerpoint/2010/main"/>
</p:sldLayout>
</file>

<file path=ppt/slideLayouts/slideLayout11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38896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330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87433"/>
      </p:ext>
    </p:extLst>
  </p:cSld>
  <p:clrMapOvr>
    <a:masterClrMapping/>
  </p:clrMapOvr>
  <p:transition xmlns:p14="http://schemas.microsoft.com/office/powerpoint/2010/main"/>
</p:sldLayout>
</file>

<file path=ppt/slideLayouts/slideLayout11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4522583"/>
      </p:ext>
    </p:extLst>
  </p:cSld>
  <p:clrMapOvr>
    <a:masterClrMapping/>
  </p:clrMapOvr>
  <p:transition xmlns:p14="http://schemas.microsoft.com/office/powerpoint/2010/main"/>
</p:sldLayout>
</file>

<file path=ppt/slideLayouts/slideLayout1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86267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1535708"/>
      </p:ext>
    </p:extLst>
  </p:cSld>
  <p:clrMapOvr>
    <a:masterClrMapping/>
  </p:clrMapOvr>
  <p:transition xmlns:p14="http://schemas.microsoft.com/office/powerpoint/2010/main"/>
</p:sldLayout>
</file>

<file path=ppt/slideLayouts/slideLayout11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7730192"/>
      </p:ext>
    </p:extLst>
  </p:cSld>
  <p:clrMapOvr>
    <a:masterClrMapping/>
  </p:clrMapOvr>
  <p:transition xmlns:p14="http://schemas.microsoft.com/office/powerpoint/2010/main"/>
</p:sldLayout>
</file>

<file path=ppt/slideLayouts/slideLayout11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66464865"/>
      </p:ext>
    </p:extLst>
  </p:cSld>
  <p:clrMapOvr>
    <a:masterClrMapping/>
  </p:clrMapOvr>
  <p:transition xmlns:p14="http://schemas.microsoft.com/office/powerpoint/2010/main"/>
</p:sldLayout>
</file>

<file path=ppt/slideLayouts/slideLayout11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4068752"/>
      </p:ext>
    </p:extLst>
  </p:cSld>
  <p:clrMapOvr>
    <a:masterClrMapping/>
  </p:clrMapOvr>
  <p:transition xmlns:p14="http://schemas.microsoft.com/office/powerpoint/2010/main"/>
</p:sldLayout>
</file>

<file path=ppt/slideLayouts/slideLayout11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2561290"/>
      </p:ext>
    </p:extLst>
  </p:cSld>
  <p:clrMapOvr>
    <a:masterClrMapping/>
  </p:clrMapOvr>
  <p:transition xmlns:p14="http://schemas.microsoft.com/office/powerpoint/2010/main"/>
</p:sldLayout>
</file>

<file path=ppt/slideLayouts/slideLayout11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13945692"/>
      </p:ext>
    </p:extLst>
  </p:cSld>
  <p:clrMapOvr>
    <a:masterClrMapping/>
  </p:clrMapOvr>
  <p:transition xmlns:p14="http://schemas.microsoft.com/office/powerpoint/2010/main"/>
</p:sldLayout>
</file>

<file path=ppt/slideLayouts/slideLayout11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4322306"/>
      </p:ext>
    </p:extLst>
  </p:cSld>
  <p:clrMapOvr>
    <a:masterClrMapping/>
  </p:clrMapOvr>
  <p:transition xmlns:p14="http://schemas.microsoft.com/office/powerpoint/2010/main"/>
</p:sldLayout>
</file>

<file path=ppt/slideLayouts/slideLayout11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p:txBody>
          <a:bodyPr/>
          <a:lstStyle>
            <a:lvl1pPr>
              <a:defRPr/>
            </a:lvl1pPr>
          </a:lstStyle>
          <a:p>
            <a:pPr>
              <a:defRPr/>
            </a:pPr>
            <a:fld id="{ACFCE054-F1E5-374D-A24E-887477C0532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21175784"/>
      </p:ext>
    </p:extLst>
  </p:cSld>
  <p:clrMapOvr>
    <a:masterClrMapping/>
  </p:clrMapOvr>
  <p:transition xmlns:p14="http://schemas.microsoft.com/office/powerpoint/2010/main"/>
</p:sldLayout>
</file>

<file path=ppt/slideLayouts/slideLayout11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292004D-7284-C244-B275-AB956C66515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124249"/>
      </p:ext>
    </p:extLst>
  </p:cSld>
  <p:clrMapOvr>
    <a:masterClrMapping/>
  </p:clrMapOvr>
  <p:transition xmlns:p14="http://schemas.microsoft.com/office/powerpoint/2010/main"/>
</p:sldLayout>
</file>

<file path=ppt/slideLayouts/slideLayout11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B79817D1-13B0-D341-B1C4-34616D3933B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97265628"/>
      </p:ext>
    </p:extLst>
  </p:cSld>
  <p:clrMapOvr>
    <a:masterClrMapping/>
  </p:clrMapOvr>
  <p:transition xmlns:p14="http://schemas.microsoft.com/office/powerpoint/2010/main"/>
</p:sldLayout>
</file>

<file path=ppt/slideLayouts/slideLayout1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2073927"/>
      </p:ext>
    </p:extLst>
  </p:cSld>
  <p:clrMapOvr>
    <a:masterClrMapping/>
  </p:clrMapOvr>
  <p:transition xmlns:p14="http://schemas.microsoft.com/office/powerpoint/2010/main"/>
</p:sldLayout>
</file>

<file path=ppt/slideLayouts/slideLayout11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62067096-FD7F-A949-B565-8298951E6B8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9676231"/>
      </p:ext>
    </p:extLst>
  </p:cSld>
  <p:clrMapOvr>
    <a:masterClrMapping/>
  </p:clrMapOvr>
  <p:transition xmlns:p14="http://schemas.microsoft.com/office/powerpoint/2010/main"/>
</p:sldLayout>
</file>

<file path=ppt/slideLayouts/slideLayout11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701077C3-3C60-8640-A1DD-3718D4D0D74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541575383"/>
      </p:ext>
    </p:extLst>
  </p:cSld>
  <p:clrMapOvr>
    <a:masterClrMapping/>
  </p:clrMapOvr>
  <p:transition xmlns:p14="http://schemas.microsoft.com/office/powerpoint/2010/main"/>
</p:sldLayout>
</file>

<file path=ppt/slideLayouts/slideLayout11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D41FDD-73B6-EC4A-BB35-BA0C8CCC36C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765011113"/>
      </p:ext>
    </p:extLst>
  </p:cSld>
  <p:clrMapOvr>
    <a:masterClrMapping/>
  </p:clrMapOvr>
  <p:transition xmlns:p14="http://schemas.microsoft.com/office/powerpoint/2010/main"/>
</p:sldLayout>
</file>

<file path=ppt/slideLayouts/slideLayout11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D88D2B92-4EF8-0940-9F90-1D39CCADBD7F}"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551265468"/>
      </p:ext>
    </p:extLst>
  </p:cSld>
  <p:clrMapOvr>
    <a:masterClrMapping/>
  </p:clrMapOvr>
  <p:transition xmlns:p14="http://schemas.microsoft.com/office/powerpoint/2010/main"/>
</p:sldLayout>
</file>

<file path=ppt/slideLayouts/slideLayout11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224B1A2-EC3E-4448-972E-E198354A3E4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104952016"/>
      </p:ext>
    </p:extLst>
  </p:cSld>
  <p:clrMapOvr>
    <a:masterClrMapping/>
  </p:clrMapOvr>
  <p:transition xmlns:p14="http://schemas.microsoft.com/office/powerpoint/2010/main"/>
</p:sldLayout>
</file>

<file path=ppt/slideLayouts/slideLayout11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B25B71B7-33A4-004A-B24D-5E8A20C1D7A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604853053"/>
      </p:ext>
    </p:extLst>
  </p:cSld>
  <p:clrMapOvr>
    <a:masterClrMapping/>
  </p:clrMapOvr>
  <p:transition xmlns:p14="http://schemas.microsoft.com/office/powerpoint/2010/main"/>
</p:sldLayout>
</file>

<file path=ppt/slideLayouts/slideLayout11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1F5EE445-AD48-2049-A03E-4C865681EA4B}"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292141"/>
      </p:ext>
    </p:extLst>
  </p:cSld>
  <p:clrMapOvr>
    <a:masterClrMapping/>
  </p:clrMapOvr>
  <p:transition xmlns:p14="http://schemas.microsoft.com/office/powerpoint/2010/main"/>
</p:sldLayout>
</file>

<file path=ppt/slideLayouts/slideLayout11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F8603A9-60B6-0741-B15F-17172804C1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95273888"/>
      </p:ext>
    </p:extLst>
  </p:cSld>
  <p:clrMapOvr>
    <a:masterClrMapping/>
  </p:clrMapOvr>
  <p:transition xmlns:p14="http://schemas.microsoft.com/office/powerpoint/2010/main"/>
</p:sldLayout>
</file>

<file path=ppt/slideLayouts/slideLayout117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7066D58A-9B40-E846-A790-9B6CD5A5859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2869410633"/>
      </p:ext>
    </p:extLst>
  </p:cSld>
  <p:clrMapOvr>
    <a:masterClrMapping/>
  </p:clrMapOvr>
  <p:transition xmlns:p14="http://schemas.microsoft.com/office/powerpoint/2010/main"/>
</p:sldLayout>
</file>

<file path=ppt/slideLayouts/slideLayout11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290920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813583"/>
      </p:ext>
    </p:extLst>
  </p:cSld>
  <p:clrMapOvr>
    <a:masterClrMapping/>
  </p:clrMapOvr>
  <p:transition xmlns:p14="http://schemas.microsoft.com/office/powerpoint/2010/main"/>
</p:sldLayout>
</file>

<file path=ppt/slideLayouts/slideLayout11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6892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1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862137"/>
      </p:ext>
    </p:extLst>
  </p:cSld>
  <p:clrMapOvr>
    <a:masterClrMapping/>
  </p:clrMapOvr>
  <p:transition xmlns:p14="http://schemas.microsoft.com/office/powerpoint/2010/main"/>
</p:sldLayout>
</file>

<file path=ppt/slideLayouts/slideLayout11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685002"/>
      </p:ext>
    </p:extLst>
  </p:cSld>
  <p:clrMapOvr>
    <a:masterClrMapping/>
  </p:clrMapOvr>
  <p:transition xmlns:p14="http://schemas.microsoft.com/office/powerpoint/2010/main"/>
</p:sldLayout>
</file>

<file path=ppt/slideLayouts/slideLayout11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49262"/>
      </p:ext>
    </p:extLst>
  </p:cSld>
  <p:clrMapOvr>
    <a:masterClrMapping/>
  </p:clrMapOvr>
  <p:transition xmlns:p14="http://schemas.microsoft.com/office/powerpoint/2010/main"/>
</p:sldLayout>
</file>

<file path=ppt/slideLayouts/slideLayout11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66629566"/>
      </p:ext>
    </p:extLst>
  </p:cSld>
  <p:clrMapOvr>
    <a:masterClrMapping/>
  </p:clrMapOvr>
  <p:transition xmlns:p14="http://schemas.microsoft.com/office/powerpoint/2010/main"/>
</p:sldLayout>
</file>

<file path=ppt/slideLayouts/slideLayout11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7554623"/>
      </p:ext>
    </p:extLst>
  </p:cSld>
  <p:clrMapOvr>
    <a:masterClrMapping/>
  </p:clrMapOvr>
  <p:transition xmlns:p14="http://schemas.microsoft.com/office/powerpoint/2010/main"/>
</p:sldLayout>
</file>

<file path=ppt/slideLayouts/slideLayout11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0327098"/>
      </p:ext>
    </p:extLst>
  </p:cSld>
  <p:clrMapOvr>
    <a:masterClrMapping/>
  </p:clrMapOvr>
  <p:transition xmlns:p14="http://schemas.microsoft.com/office/powerpoint/2010/main"/>
</p:sldLayout>
</file>

<file path=ppt/slideLayouts/slideLayout11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7290733"/>
      </p:ext>
    </p:extLst>
  </p:cSld>
  <p:clrMapOvr>
    <a:masterClrMapping/>
  </p:clrMapOvr>
  <p:transition xmlns:p14="http://schemas.microsoft.com/office/powerpoint/2010/main"/>
</p:sldLayout>
</file>

<file path=ppt/slideLayouts/slideLayout11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4354854"/>
      </p:ext>
    </p:extLst>
  </p:cSld>
  <p:clrMapOvr>
    <a:masterClrMapping/>
  </p:clrMapOvr>
  <p:transition xmlns:p14="http://schemas.microsoft.com/office/powerpoint/2010/main"/>
</p:sldLayout>
</file>

<file path=ppt/slideLayouts/slideLayout11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48349"/>
      </p:ext>
    </p:extLst>
  </p:cSld>
  <p:clrMapOvr>
    <a:masterClrMapping/>
  </p:clrMapOvr>
  <p:transition xmlns:p14="http://schemas.microsoft.com/office/powerpoint/2010/main"/>
</p:sldLayout>
</file>

<file path=ppt/slideLayouts/slideLayout1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2685609"/>
      </p:ext>
    </p:extLst>
  </p:cSld>
  <p:clrMapOvr>
    <a:masterClrMapping/>
  </p:clrMapOvr>
  <p:transition xmlns:p14="http://schemas.microsoft.com/office/powerpoint/2010/main"/>
</p:sldLayout>
</file>

<file path=ppt/slideLayouts/slideLayout11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130" indent="0" algn="ctr">
              <a:buNone/>
              <a:defRPr>
                <a:solidFill>
                  <a:schemeClr val="tx1">
                    <a:tint val="75000"/>
                  </a:schemeClr>
                </a:solidFill>
              </a:defRPr>
            </a:lvl2pPr>
            <a:lvl3pPr marL="914259" indent="0" algn="ctr">
              <a:buNone/>
              <a:defRPr>
                <a:solidFill>
                  <a:schemeClr val="tx1">
                    <a:tint val="75000"/>
                  </a:schemeClr>
                </a:solidFill>
              </a:defRPr>
            </a:lvl3pPr>
            <a:lvl4pPr marL="1371390" indent="0" algn="ctr">
              <a:buNone/>
              <a:defRPr>
                <a:solidFill>
                  <a:schemeClr val="tx1">
                    <a:tint val="75000"/>
                  </a:schemeClr>
                </a:solidFill>
              </a:defRPr>
            </a:lvl4pPr>
            <a:lvl5pPr marL="1828519" indent="0" algn="ctr">
              <a:buNone/>
              <a:defRPr>
                <a:solidFill>
                  <a:schemeClr val="tx1">
                    <a:tint val="75000"/>
                  </a:schemeClr>
                </a:solidFill>
              </a:defRPr>
            </a:lvl5pPr>
            <a:lvl6pPr marL="2285649" indent="0" algn="ctr">
              <a:buNone/>
              <a:defRPr>
                <a:solidFill>
                  <a:schemeClr val="tx1">
                    <a:tint val="75000"/>
                  </a:schemeClr>
                </a:solidFill>
              </a:defRPr>
            </a:lvl6pPr>
            <a:lvl7pPr marL="2742780" indent="0" algn="ctr">
              <a:buNone/>
              <a:defRPr>
                <a:solidFill>
                  <a:schemeClr val="tx1">
                    <a:tint val="75000"/>
                  </a:schemeClr>
                </a:solidFill>
              </a:defRPr>
            </a:lvl7pPr>
            <a:lvl8pPr marL="3199908" indent="0" algn="ctr">
              <a:buNone/>
              <a:defRPr>
                <a:solidFill>
                  <a:schemeClr val="tx1">
                    <a:tint val="75000"/>
                  </a:schemeClr>
                </a:solidFill>
              </a:defRPr>
            </a:lvl8pPr>
            <a:lvl9pPr marL="3657039"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lIns="91425" tIns="45713" rIns="91425" bIns="45713"/>
          <a:lstStyle/>
          <a:p>
            <a:pPr defTabSz="914259">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lIns="91425" tIns="45713" rIns="91425" bIns="45713"/>
          <a:lstStyle/>
          <a:p>
            <a:pPr defTabSz="914259">
              <a:defRPr/>
            </a:pPr>
            <a:endParaRPr lang="en-US" kern="0">
              <a:solidFill>
                <a:sysClr val="windowText" lastClr="000000"/>
              </a:solidFill>
              <a:latin typeface="Calibri"/>
            </a:endParaRPr>
          </a:p>
        </p:txBody>
      </p:sp>
    </p:spTree>
    <p:extLst>
      <p:ext uri="{BB962C8B-B14F-4D97-AF65-F5344CB8AC3E}">
        <p14:creationId xmlns:p14="http://schemas.microsoft.com/office/powerpoint/2010/main" val="140109505"/>
      </p:ext>
    </p:extLst>
  </p:cSld>
  <p:clrMapOvr>
    <a:masterClrMapping/>
  </p:clrMapOvr>
  <p:timing>
    <p:tnLst>
      <p:par>
        <p:cTn xmlns:p14="http://schemas.microsoft.com/office/powerpoint/2010/main" id="1" dur="indefinite" restart="never" nodeType="tmRoot"/>
      </p:par>
    </p:tnLst>
  </p:timing>
</p:sldLayout>
</file>

<file path=ppt/slideLayouts/slideLayout11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1" y="6416678"/>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0875501"/>
      </p:ext>
    </p:extLst>
  </p:cSld>
  <p:clrMapOvr>
    <a:masterClrMapping/>
  </p:clrMapOvr>
  <p:timing>
    <p:tnLst>
      <p:par>
        <p:cTn xmlns:p14="http://schemas.microsoft.com/office/powerpoint/2010/main" id="1" dur="indefinite" restart="never" nodeType="tmRoot"/>
      </p:par>
    </p:tnLst>
  </p:timing>
</p:sldLayout>
</file>

<file path=ppt/slideLayouts/slideLayout11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solidFill>
                  <a:schemeClr val="tx1">
                    <a:tint val="75000"/>
                  </a:schemeClr>
                </a:solidFill>
              </a:defRPr>
            </a:lvl1pPr>
            <a:lvl2pPr marL="457130" indent="0">
              <a:buNone/>
              <a:defRPr sz="1800">
                <a:solidFill>
                  <a:schemeClr val="tx1">
                    <a:tint val="75000"/>
                  </a:schemeClr>
                </a:solidFill>
              </a:defRPr>
            </a:lvl2pPr>
            <a:lvl3pPr marL="914259" indent="0">
              <a:buNone/>
              <a:defRPr sz="1600">
                <a:solidFill>
                  <a:schemeClr val="tx1">
                    <a:tint val="75000"/>
                  </a:schemeClr>
                </a:solidFill>
              </a:defRPr>
            </a:lvl3pPr>
            <a:lvl4pPr marL="1371390" indent="0">
              <a:buNone/>
              <a:defRPr sz="1400">
                <a:solidFill>
                  <a:schemeClr val="tx1">
                    <a:tint val="75000"/>
                  </a:schemeClr>
                </a:solidFill>
              </a:defRPr>
            </a:lvl4pPr>
            <a:lvl5pPr marL="1828519" indent="0">
              <a:buNone/>
              <a:defRPr sz="1400">
                <a:solidFill>
                  <a:schemeClr val="tx1">
                    <a:tint val="75000"/>
                  </a:schemeClr>
                </a:solidFill>
              </a:defRPr>
            </a:lvl5pPr>
            <a:lvl6pPr marL="2285649" indent="0">
              <a:buNone/>
              <a:defRPr sz="1400">
                <a:solidFill>
                  <a:schemeClr val="tx1">
                    <a:tint val="75000"/>
                  </a:schemeClr>
                </a:solidFill>
              </a:defRPr>
            </a:lvl6pPr>
            <a:lvl7pPr marL="2742780" indent="0">
              <a:buNone/>
              <a:defRPr sz="1400">
                <a:solidFill>
                  <a:schemeClr val="tx1">
                    <a:tint val="75000"/>
                  </a:schemeClr>
                </a:solidFill>
              </a:defRPr>
            </a:lvl7pPr>
            <a:lvl8pPr marL="3199908" indent="0">
              <a:buNone/>
              <a:defRPr sz="1400">
                <a:solidFill>
                  <a:schemeClr val="tx1">
                    <a:tint val="75000"/>
                  </a:schemeClr>
                </a:solidFill>
              </a:defRPr>
            </a:lvl8pPr>
            <a:lvl9pPr marL="3657039"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930390083"/>
      </p:ext>
    </p:extLst>
  </p:cSld>
  <p:clrMapOvr>
    <a:masterClrMapping/>
  </p:clrMapOvr>
  <p:timing>
    <p:tnLst>
      <p:par>
        <p:cTn xmlns:p14="http://schemas.microsoft.com/office/powerpoint/2010/main" id="1" dur="indefinite" restart="never" nodeType="tmRoot"/>
      </p:par>
    </p:tnLst>
  </p:timing>
</p:sldLayout>
</file>

<file path=ppt/slideLayouts/slideLayout11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197355704"/>
      </p:ext>
    </p:extLst>
  </p:cSld>
  <p:clrMapOvr>
    <a:masterClrMapping/>
  </p:clrMapOvr>
</p:sldLayout>
</file>

<file path=ppt/slideLayouts/slideLayout11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76983081"/>
      </p:ext>
    </p:extLst>
  </p:cSld>
  <p:clrMapOvr>
    <a:masterClrMapping/>
  </p:clrMapOvr>
</p:sldLayout>
</file>

<file path=ppt/slideLayouts/slideLayout11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719224060"/>
      </p:ext>
    </p:extLst>
  </p:cSld>
  <p:clrMapOvr>
    <a:masterClrMapping/>
  </p:clrMapOvr>
  <p:timing>
    <p:tnLst>
      <p:par>
        <p:cTn xmlns:p14="http://schemas.microsoft.com/office/powerpoint/2010/main" id="1" dur="indefinite" restart="never" nodeType="tmRoot"/>
      </p:par>
    </p:tnLst>
  </p:timing>
</p:sldLayout>
</file>

<file path=ppt/slideLayouts/slideLayout11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96586095"/>
      </p:ext>
    </p:extLst>
  </p:cSld>
  <p:clrMapOvr>
    <a:masterClrMapping/>
  </p:clrMapOvr>
</p:sldLayout>
</file>

<file path=ppt/slideLayouts/slideLayout11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94377199"/>
      </p:ext>
    </p:extLst>
  </p:cSld>
  <p:clrMapOvr>
    <a:masterClrMapping/>
  </p:clrMapOvr>
</p:sldLayout>
</file>

<file path=ppt/slideLayouts/slideLayout11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001379180"/>
      </p:ext>
    </p:extLst>
  </p:cSld>
  <p:clrMapOvr>
    <a:masterClrMapping/>
  </p:clrMapOvr>
</p:sldLayout>
</file>

<file path=ppt/slideLayouts/slideLayout11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8658725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2249638739"/>
      </p:ext>
    </p:extLst>
  </p:cSld>
  <p:clrMapOvr>
    <a:masterClrMapping/>
  </p:clrMapOvr>
  <p:transition xmlns:p14="http://schemas.microsoft.com/office/powerpoint/2010/main"/>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52787"/>
      </p:ext>
    </p:extLst>
  </p:cSld>
  <p:clrMapOvr>
    <a:masterClrMapping/>
  </p:clrMapOvr>
  <p:transition xmlns:p14="http://schemas.microsoft.com/office/powerpoint/2010/main"/>
</p:sldLayout>
</file>

<file path=ppt/slideLayouts/slideLayout12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1"/>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1"/>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65792869"/>
      </p:ext>
    </p:extLst>
  </p:cSld>
  <p:clrMapOvr>
    <a:masterClrMapping/>
  </p:clrMapOvr>
  <p:timing>
    <p:tnLst>
      <p:par>
        <p:cTn xmlns:p14="http://schemas.microsoft.com/office/powerpoint/2010/main" id="1" dur="indefinite" restart="never" nodeType="tmRoot"/>
      </p:par>
    </p:tnLst>
  </p:timing>
</p:sldLayout>
</file>

<file path=ppt/slideLayouts/slideLayout12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33839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1101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1181072"/>
      </p:ext>
    </p:extLst>
  </p:cSld>
  <p:clrMapOvr>
    <a:masterClrMapping/>
  </p:clrMapOvr>
  <p:transition xmlns:p14="http://schemas.microsoft.com/office/powerpoint/2010/main"/>
</p:sldLayout>
</file>

<file path=ppt/slideLayouts/slideLayout12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0052631"/>
      </p:ext>
    </p:extLst>
  </p:cSld>
  <p:clrMapOvr>
    <a:masterClrMapping/>
  </p:clrMapOvr>
  <p:transition xmlns:p14="http://schemas.microsoft.com/office/powerpoint/2010/main"/>
</p:sldLayout>
</file>

<file path=ppt/slideLayouts/slideLayout12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8137445"/>
      </p:ext>
    </p:extLst>
  </p:cSld>
  <p:clrMapOvr>
    <a:masterClrMapping/>
  </p:clrMapOvr>
  <p:transition xmlns:p14="http://schemas.microsoft.com/office/powerpoint/2010/main"/>
</p:sldLayout>
</file>

<file path=ppt/slideLayouts/slideLayout12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7362688"/>
      </p:ext>
    </p:extLst>
  </p:cSld>
  <p:clrMapOvr>
    <a:masterClrMapping/>
  </p:clrMapOvr>
  <p:transition xmlns:p14="http://schemas.microsoft.com/office/powerpoint/2010/main"/>
</p:sldLayout>
</file>

<file path=ppt/slideLayouts/slideLayout12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66573532"/>
      </p:ext>
    </p:extLst>
  </p:cSld>
  <p:clrMapOvr>
    <a:masterClrMapping/>
  </p:clrMapOvr>
  <p:transition xmlns:p14="http://schemas.microsoft.com/office/powerpoint/2010/main"/>
</p:sldLayout>
</file>

<file path=ppt/slideLayouts/slideLayout12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4274235"/>
      </p:ext>
    </p:extLst>
  </p:cSld>
  <p:clrMapOvr>
    <a:masterClrMapping/>
  </p:clrMapOvr>
  <p:transition xmlns:p14="http://schemas.microsoft.com/office/powerpoint/2010/main"/>
</p:sldLayout>
</file>

<file path=ppt/slideLayouts/slideLayout12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1420617"/>
      </p:ext>
    </p:extLst>
  </p:cSld>
  <p:clrMapOvr>
    <a:masterClrMapping/>
  </p:clrMapOvr>
  <p:transition xmlns:p14="http://schemas.microsoft.com/office/powerpoint/2010/main"/>
</p:sldLayout>
</file>

<file path=ppt/slideLayouts/slideLayout1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01690549"/>
      </p:ext>
    </p:extLst>
  </p:cSld>
  <p:clrMapOvr>
    <a:masterClrMapping/>
  </p:clrMapOvr>
  <p:transition xmlns:p14="http://schemas.microsoft.com/office/powerpoint/2010/main"/>
</p:sldLayout>
</file>

<file path=ppt/slideLayouts/slideLayout12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0544641"/>
      </p:ext>
    </p:extLst>
  </p:cSld>
  <p:clrMapOvr>
    <a:masterClrMapping/>
  </p:clrMapOvr>
  <p:transition xmlns:p14="http://schemas.microsoft.com/office/powerpoint/2010/main"/>
</p:sldLayout>
</file>

<file path=ppt/slideLayouts/slideLayout12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7590152"/>
      </p:ext>
    </p:extLst>
  </p:cSld>
  <p:clrMapOvr>
    <a:masterClrMapping/>
  </p:clrMapOvr>
  <p:transition xmlns:p14="http://schemas.microsoft.com/office/powerpoint/2010/main"/>
</p:sldLayout>
</file>

<file path=ppt/slideLayouts/slideLayout12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5180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2032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7436864"/>
      </p:ext>
    </p:extLst>
  </p:cSld>
  <p:clrMapOvr>
    <a:masterClrMapping/>
  </p:clrMapOvr>
  <p:transition xmlns:p14="http://schemas.microsoft.com/office/powerpoint/2010/main"/>
</p:sldLayout>
</file>

<file path=ppt/slideLayouts/slideLayout12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3709013"/>
      </p:ext>
    </p:extLst>
  </p:cSld>
  <p:clrMapOvr>
    <a:masterClrMapping/>
  </p:clrMapOvr>
  <p:transition xmlns:p14="http://schemas.microsoft.com/office/powerpoint/2010/main"/>
</p:sldLayout>
</file>

<file path=ppt/slideLayouts/slideLayout12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5863560"/>
      </p:ext>
    </p:extLst>
  </p:cSld>
  <p:clrMapOvr>
    <a:masterClrMapping/>
  </p:clrMapOvr>
  <p:transition xmlns:p14="http://schemas.microsoft.com/office/powerpoint/2010/main"/>
</p:sldLayout>
</file>

<file path=ppt/slideLayouts/slideLayout12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5474883"/>
      </p:ext>
    </p:extLst>
  </p:cSld>
  <p:clrMapOvr>
    <a:masterClrMapping/>
  </p:clrMapOvr>
  <p:transition xmlns:p14="http://schemas.microsoft.com/office/powerpoint/2010/main"/>
</p:sldLayout>
</file>

<file path=ppt/slideLayouts/slideLayout12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361180"/>
      </p:ext>
    </p:extLst>
  </p:cSld>
  <p:clrMapOvr>
    <a:masterClrMapping/>
  </p:clrMapOvr>
  <p:transition xmlns:p14="http://schemas.microsoft.com/office/powerpoint/2010/main"/>
</p:sldLayout>
</file>

<file path=ppt/slideLayouts/slideLayout12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8526354"/>
      </p:ext>
    </p:extLst>
  </p:cSld>
  <p:clrMapOvr>
    <a:masterClrMapping/>
  </p:clrMapOvr>
  <p:transition xmlns:p14="http://schemas.microsoft.com/office/powerpoint/2010/main"/>
</p:sldLayout>
</file>

<file path=ppt/slideLayouts/slideLayout1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0113194"/>
      </p:ext>
    </p:extLst>
  </p:cSld>
  <p:clrMapOvr>
    <a:masterClrMapping/>
  </p:clrMapOvr>
  <p:transition xmlns:p14="http://schemas.microsoft.com/office/powerpoint/2010/main"/>
</p:sldLayout>
</file>

<file path=ppt/slideLayouts/slideLayout12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73540009"/>
      </p:ext>
    </p:extLst>
  </p:cSld>
  <p:clrMapOvr>
    <a:masterClrMapping/>
  </p:clrMapOvr>
  <p:transition xmlns:p14="http://schemas.microsoft.com/office/powerpoint/2010/main"/>
</p:sldLayout>
</file>

<file path=ppt/slideLayouts/slideLayout12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963716"/>
      </p:ext>
    </p:extLst>
  </p:cSld>
  <p:clrMapOvr>
    <a:masterClrMapping/>
  </p:clrMapOvr>
  <p:transition xmlns:p14="http://schemas.microsoft.com/office/powerpoint/2010/main"/>
</p:sldLayout>
</file>

<file path=ppt/slideLayouts/slideLayout12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3969713"/>
      </p:ext>
    </p:extLst>
  </p:cSld>
  <p:clrMapOvr>
    <a:masterClrMapping/>
  </p:clrMapOvr>
  <p:transition xmlns:p14="http://schemas.microsoft.com/office/powerpoint/2010/main"/>
</p:sldLayout>
</file>

<file path=ppt/slideLayouts/slideLayout12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123104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73987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7529399"/>
      </p:ext>
    </p:extLst>
  </p:cSld>
  <p:clrMapOvr>
    <a:masterClrMapping/>
  </p:clrMapOvr>
  <p:transition xmlns:p14="http://schemas.microsoft.com/office/powerpoint/2010/main"/>
</p:sldLayout>
</file>

<file path=ppt/slideLayouts/slideLayout12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1736625"/>
      </p:ext>
    </p:extLst>
  </p:cSld>
  <p:clrMapOvr>
    <a:masterClrMapping/>
  </p:clrMapOvr>
  <p:transition xmlns:p14="http://schemas.microsoft.com/office/powerpoint/2010/main"/>
</p:sldLayout>
</file>

<file path=ppt/slideLayouts/slideLayout12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3057921"/>
      </p:ext>
    </p:extLst>
  </p:cSld>
  <p:clrMapOvr>
    <a:masterClrMapping/>
  </p:clrMapOvr>
  <p:transition xmlns:p14="http://schemas.microsoft.com/office/powerpoint/2010/main"/>
</p:sldLayout>
</file>

<file path=ppt/slideLayouts/slideLayout12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4262839"/>
      </p:ext>
    </p:extLst>
  </p:cSld>
  <p:clrMapOvr>
    <a:masterClrMapping/>
  </p:clrMapOvr>
  <p:transition xmlns:p14="http://schemas.microsoft.com/office/powerpoint/2010/main"/>
</p:sldLayout>
</file>

<file path=ppt/slideLayouts/slideLayout12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8102841"/>
      </p:ext>
    </p:extLst>
  </p:cSld>
  <p:clrMapOvr>
    <a:masterClrMapping/>
  </p:clrMapOvr>
  <p:transition xmlns:p14="http://schemas.microsoft.com/office/powerpoint/2010/main"/>
</p:sldLayout>
</file>

<file path=ppt/slideLayouts/slideLayout1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437132"/>
      </p:ext>
    </p:extLst>
  </p:cSld>
  <p:clrMapOvr>
    <a:masterClrMapping/>
  </p:clrMapOvr>
  <p:transition xmlns:p14="http://schemas.microsoft.com/office/powerpoint/2010/main"/>
</p:sldLayout>
</file>

<file path=ppt/slideLayouts/slideLayout12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1185637"/>
      </p:ext>
    </p:extLst>
  </p:cSld>
  <p:clrMapOvr>
    <a:masterClrMapping/>
  </p:clrMapOvr>
  <p:transition xmlns:p14="http://schemas.microsoft.com/office/powerpoint/2010/main"/>
</p:sldLayout>
</file>

<file path=ppt/slideLayouts/slideLayout12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781746"/>
      </p:ext>
    </p:extLst>
  </p:cSld>
  <p:clrMapOvr>
    <a:masterClrMapping/>
  </p:clrMapOvr>
  <p:transition xmlns:p14="http://schemas.microsoft.com/office/powerpoint/2010/main"/>
</p:sldLayout>
</file>

<file path=ppt/slideLayouts/slideLayout12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8169197"/>
      </p:ext>
    </p:extLst>
  </p:cSld>
  <p:clrMapOvr>
    <a:masterClrMapping/>
  </p:clrMapOvr>
  <p:transition xmlns:p14="http://schemas.microsoft.com/office/powerpoint/2010/main"/>
</p:sldLayout>
</file>

<file path=ppt/slideLayouts/slideLayout12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86651"/>
      </p:ext>
    </p:extLst>
  </p:cSld>
  <p:clrMapOvr>
    <a:masterClrMapping/>
  </p:clrMapOvr>
  <p:transition xmlns:p14="http://schemas.microsoft.com/office/powerpoint/2010/main"/>
</p:sldLayout>
</file>

<file path=ppt/slideLayouts/slideLayout12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A6787C98-EF19-2D41-8AE2-C78C29A91753}"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9010343"/>
      </p:ext>
    </p:extLst>
  </p:cSld>
  <p:clrMapOvr>
    <a:masterClrMapping/>
  </p:clrMapOvr>
</p:sldLayout>
</file>

<file path=ppt/slideLayouts/slideLayout12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1ED0917-0EB3-7141-A444-A387010585BF}"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54958510"/>
      </p:ext>
    </p:extLst>
  </p:cSld>
  <p:clrMapOvr>
    <a:masterClrMapping/>
  </p:clrMapOvr>
</p:sldLayout>
</file>

<file path=ppt/slideLayouts/slideLayout12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E0846C5F-3BD8-3C4D-84D7-D37C2B096AF8}"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18817149"/>
      </p:ext>
    </p:extLst>
  </p:cSld>
  <p:clrMapOvr>
    <a:masterClrMapping/>
  </p:clrMapOvr>
</p:sldLayout>
</file>

<file path=ppt/slideLayouts/slideLayout12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22019D-5D10-3149-8CD8-BD03F92784D8}"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65669162"/>
      </p:ext>
    </p:extLst>
  </p:cSld>
  <p:clrMapOvr>
    <a:masterClrMapping/>
  </p:clrMapOvr>
</p:sldLayout>
</file>

<file path=ppt/slideLayouts/slideLayout12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A7725DA2-1889-3049-ACC5-92373F9B15B1}"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46462518"/>
      </p:ext>
    </p:extLst>
  </p:cSld>
  <p:clrMapOvr>
    <a:masterClrMapping/>
  </p:clrMapOvr>
</p:sldLayout>
</file>

<file path=ppt/slideLayouts/slideLayout12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7436F41-2D70-8B40-B592-BF9582E6D96F}"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42897071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2594476"/>
      </p:ext>
    </p:extLst>
  </p:cSld>
  <p:clrMapOvr>
    <a:masterClrMapping/>
  </p:clrMapOvr>
  <p:transition xmlns:p14="http://schemas.microsoft.com/office/powerpoint/2010/main"/>
</p:sldLayout>
</file>

<file path=ppt/slideLayouts/slideLayout12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3533FDD-DD0B-7249-B401-953A314C5C72}"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30069493"/>
      </p:ext>
    </p:extLst>
  </p:cSld>
  <p:clrMapOvr>
    <a:masterClrMapping/>
  </p:clrMapOvr>
</p:sldLayout>
</file>

<file path=ppt/slideLayouts/slideLayout12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B54BD72-E4F6-E246-95E4-7BB340D440F2}"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23116621"/>
      </p:ext>
    </p:extLst>
  </p:cSld>
  <p:clrMapOvr>
    <a:masterClrMapping/>
  </p:clrMapOvr>
</p:sldLayout>
</file>

<file path=ppt/slideLayouts/slideLayout12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94AA39B0-2979-5C4C-9B59-8BF91C9B1EC0}"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46754921"/>
      </p:ext>
    </p:extLst>
  </p:cSld>
  <p:clrMapOvr>
    <a:masterClrMapping/>
  </p:clrMapOvr>
</p:sldLayout>
</file>

<file path=ppt/slideLayouts/slideLayout12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0F440D-942A-F045-A3A7-7FA60C3CA708}"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07521551"/>
      </p:ext>
    </p:extLst>
  </p:cSld>
  <p:clrMapOvr>
    <a:masterClrMapping/>
  </p:clrMapOvr>
</p:sldLayout>
</file>

<file path=ppt/slideLayouts/slideLayout12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25B134-63CD-C54C-A1E9-052D295C62EA}"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002C8897-7E0F-D74E-BB6D-222FC9BDF5E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14159190"/>
      </p:ext>
    </p:extLst>
  </p:cSld>
  <p:clrMapOvr>
    <a:masterClrMapping/>
  </p:clrMapOvr>
</p:sldLayout>
</file>

<file path=ppt/slideLayouts/slideLayout1245.xml><?xml version="1.0" encoding="utf-8"?>
<p:sldLayout xmlns:a="http://schemas.openxmlformats.org/drawingml/2006/main" xmlns:r="http://schemas.openxmlformats.org/officeDocument/2006/relationships" xmlns:p="http://schemas.openxmlformats.org/presentationml/2006/main" type="title" preserve="1">
  <p:cSld name="Title Slide">
    <p:bg>
      <p:bgRef idx="1001">
        <a:schemeClr val="bg1"/>
      </p:bgRef>
    </p:bg>
    <p:spTree>
      <p:nvGrpSpPr>
        <p:cNvPr id="1" name=""/>
        <p:cNvGrpSpPr/>
        <p:nvPr/>
      </p:nvGrpSpPr>
      <p:grpSpPr>
        <a:xfrm>
          <a:off x="0" y="0"/>
          <a:ext cx="0" cy="0"/>
          <a:chOff x="0" y="0"/>
          <a:chExt cx="0" cy="0"/>
        </a:xfrm>
      </p:grpSpPr>
      <p:sp>
        <p:nvSpPr>
          <p:cNvPr id="4" name="Rectangle 3"/>
          <p:cNvSpPr/>
          <p:nvPr/>
        </p:nvSpPr>
        <p:spPr>
          <a:xfrm>
            <a:off x="0" y="0"/>
            <a:ext cx="9144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452628" y="770467"/>
            <a:ext cx="8086725" cy="3352800"/>
          </a:xfrm>
        </p:spPr>
        <p:txBody>
          <a:bodyPr anchor="b">
            <a:noAutofit/>
          </a:bodyPr>
          <a:lstStyle>
            <a:lvl1pPr algn="l">
              <a:lnSpc>
                <a:spcPct val="80000"/>
              </a:lnSpc>
              <a:defRPr sz="8000" spc="-120" baseline="0">
                <a:solidFill>
                  <a:srgbClr val="FFFFFF"/>
                </a:solidFill>
              </a:defRPr>
            </a:lvl1pPr>
          </a:lstStyle>
          <a:p>
            <a:r>
              <a:rPr lang="en-US" smtClean="0"/>
              <a:t>Click to edit Master title style</a:t>
            </a:r>
            <a:endParaRPr lang="en-US" dirty="0"/>
          </a:p>
        </p:txBody>
      </p:sp>
      <p:sp>
        <p:nvSpPr>
          <p:cNvPr id="3" name="Subtitle 2"/>
          <p:cNvSpPr>
            <a:spLocks noGrp="1"/>
          </p:cNvSpPr>
          <p:nvPr>
            <p:ph type="subTitle" idx="1"/>
          </p:nvPr>
        </p:nvSpPr>
        <p:spPr>
          <a:xfrm>
            <a:off x="500634" y="4198409"/>
            <a:ext cx="6921151" cy="1645920"/>
          </a:xfrm>
        </p:spPr>
        <p:txBody>
          <a:bodyPr>
            <a:normAutofit/>
          </a:bodyPr>
          <a:lstStyle>
            <a:lvl1pPr marL="0" indent="0" algn="l">
              <a:buNone/>
              <a:defRPr sz="2800">
                <a:solidFill>
                  <a:schemeClr val="bg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smtClean="0"/>
              <a:t>Click to edit Master subtitle style</a:t>
            </a:r>
            <a:endParaRPr lang="en-US" dirty="0"/>
          </a:p>
        </p:txBody>
      </p:sp>
      <p:sp>
        <p:nvSpPr>
          <p:cNvPr id="6" name="Date Placeholder 5"/>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430930930"/>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246.xml><?xml version="1.0" encoding="utf-8"?>
<p:sldLayout xmlns:a="http://schemas.openxmlformats.org/drawingml/2006/main" xmlns:r="http://schemas.openxmlformats.org/officeDocument/2006/relationships" xmlns:p="http://schemas.openxmlformats.org/presentationml/2006/main" type="title" preserve="1">
  <p:cSld name="1_Title Slide">
    <p:bg>
      <p:bgRef idx="1001">
        <a:schemeClr val="bg1"/>
      </p:bgRef>
    </p:bg>
    <p:spTree>
      <p:nvGrpSpPr>
        <p:cNvPr id="1" name=""/>
        <p:cNvGrpSpPr/>
        <p:nvPr/>
      </p:nvGrpSpPr>
      <p:grpSpPr>
        <a:xfrm>
          <a:off x="0" y="0"/>
          <a:ext cx="0" cy="0"/>
          <a:chOff x="0" y="0"/>
          <a:chExt cx="0" cy="0"/>
        </a:xfrm>
      </p:grpSpPr>
      <p:sp>
        <p:nvSpPr>
          <p:cNvPr id="2" name="Title 1"/>
          <p:cNvSpPr>
            <a:spLocks noGrp="1"/>
          </p:cNvSpPr>
          <p:nvPr>
            <p:ph type="ctrTitle"/>
          </p:nvPr>
        </p:nvSpPr>
        <p:spPr>
          <a:xfrm>
            <a:off x="528637" y="712594"/>
            <a:ext cx="8086725" cy="2898708"/>
          </a:xfrm>
          <a:noFill/>
        </p:spPr>
        <p:txBody>
          <a:bodyPr anchor="b">
            <a:noAutofit/>
          </a:bodyPr>
          <a:lstStyle>
            <a:lvl1pPr algn="ctr">
              <a:lnSpc>
                <a:spcPct val="80000"/>
              </a:lnSpc>
              <a:defRPr sz="8000" spc="-120" baseline="0">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528638" y="3897565"/>
            <a:ext cx="8086724" cy="1645920"/>
          </a:xfrm>
        </p:spPr>
        <p:txBody>
          <a:bodyPr>
            <a:normAutofit/>
          </a:bodyPr>
          <a:lstStyle>
            <a:lvl1pPr marL="0" indent="0" algn="ctr">
              <a:buNone/>
              <a:defRPr sz="2800">
                <a:solidFill>
                  <a:schemeClr val="tx1"/>
                </a:solidFill>
                <a:latin typeface="+mj-lt"/>
              </a:defRPr>
            </a:lvl1pPr>
            <a:lvl2pPr marL="457200" indent="0" algn="ctr">
              <a:buNone/>
              <a:defRPr sz="28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dirty="0" smtClean="0"/>
              <a:t>Click to edit Master subtitle style</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081895942"/>
      </p:ext>
    </p:extLst>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Layout>
</file>

<file path=ppt/slideLayouts/slideLayout1247.xml><?xml version="1.0" encoding="utf-8"?>
<p:sldLayout xmlns:a="http://schemas.openxmlformats.org/drawingml/2006/main" xmlns:r="http://schemas.openxmlformats.org/officeDocument/2006/relationships" xmlns:p="http://schemas.openxmlformats.org/presentationml/2006/main" preserve="1">
  <p:cSld name="Title and Content">
    <p:spTree>
      <p:nvGrpSpPr>
        <p:cNvPr id="1" name=""/>
        <p:cNvGrpSpPr/>
        <p:nvPr/>
      </p:nvGrpSpPr>
      <p:grpSpPr>
        <a:xfrm>
          <a:off x="0" y="0"/>
          <a:ext cx="0" cy="0"/>
          <a:chOff x="0" y="0"/>
          <a:chExt cx="0" cy="0"/>
        </a:xfrm>
      </p:grpSpPr>
      <p:sp>
        <p:nvSpPr>
          <p:cNvPr id="11" name="Title Placeholder 1"/>
          <p:cNvSpPr>
            <a:spLocks noGrp="1"/>
          </p:cNvSpPr>
          <p:nvPr>
            <p:ph type="title"/>
          </p:nvPr>
        </p:nvSpPr>
        <p:spPr>
          <a:xfrm>
            <a:off x="0" y="0"/>
            <a:ext cx="9144000" cy="1085850"/>
          </a:xfrm>
          <a:prstGeom prst="rect">
            <a:avLst/>
          </a:prstGeom>
        </p:spPr>
        <p:txBody>
          <a:bodyPr vert="horz" lIns="91440" tIns="45720" rIns="91440" bIns="45720" rtlCol="0" anchor="ctr">
            <a:normAutofit/>
          </a:bodyPr>
          <a:lstStyle>
            <a:lvl1pPr marL="0">
              <a:defRPr/>
            </a:lvl1pPr>
          </a:lstStyle>
          <a:p>
            <a:r>
              <a:rPr lang="en-US" dirty="0" smtClean="0"/>
              <a:t>Click to edit Master title style</a:t>
            </a:r>
            <a:endParaRPr lang="en-US" dirty="0"/>
          </a:p>
        </p:txBody>
      </p:sp>
      <p:sp>
        <p:nvSpPr>
          <p:cNvPr id="24" name="Content Placeholder 22"/>
          <p:cNvSpPr>
            <a:spLocks noGrp="1"/>
          </p:cNvSpPr>
          <p:nvPr>
            <p:ph sz="quarter" idx="11"/>
          </p:nvPr>
        </p:nvSpPr>
        <p:spPr>
          <a:xfrm>
            <a:off x="123825" y="1241652"/>
            <a:ext cx="8897938" cy="5224462"/>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4"/>
          <p:cNvSpPr>
            <a:spLocks noGrp="1"/>
          </p:cNvSpPr>
          <p:nvPr>
            <p:ph type="dt" sz="half" idx="12"/>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6" name="Footer Placeholder 5"/>
          <p:cNvSpPr>
            <a:spLocks noGrp="1"/>
          </p:cNvSpPr>
          <p:nvPr>
            <p:ph type="ftr" sz="quarter" idx="13"/>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4"/>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806614444"/>
      </p:ext>
    </p:extLst>
  </p:cSld>
  <p:clrMapOvr>
    <a:masterClrMapping/>
  </p:clrMapOvr>
  <p:timing>
    <p:tnLst>
      <p:par>
        <p:cTn xmlns:p14="http://schemas.microsoft.com/office/powerpoint/2010/main" id="1" dur="indefinite" restart="never" nodeType="tmRoot"/>
      </p:par>
    </p:tnLst>
  </p:timing>
</p:sldLayout>
</file>

<file path=ppt/slideLayouts/slideLayout12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52628" y="767419"/>
            <a:ext cx="8085582" cy="3355848"/>
          </a:xfrm>
          <a:solidFill>
            <a:schemeClr val="bg1"/>
          </a:solidFill>
        </p:spPr>
        <p:txBody>
          <a:bodyPr anchor="b">
            <a:normAutofit/>
          </a:bodyPr>
          <a:lstStyle>
            <a:lvl1pPr>
              <a:lnSpc>
                <a:spcPct val="80000"/>
              </a:lnSpc>
              <a:defRPr sz="8000" b="0" baseline="0">
                <a:solidFill>
                  <a:schemeClr val="accent1"/>
                </a:solidFill>
              </a:defRPr>
            </a:lvl1pPr>
          </a:lstStyle>
          <a:p>
            <a:r>
              <a:rPr lang="en-US" smtClean="0"/>
              <a:t>Click to edit Master title style</a:t>
            </a:r>
            <a:endParaRPr lang="en-US" dirty="0"/>
          </a:p>
        </p:txBody>
      </p:sp>
      <p:sp>
        <p:nvSpPr>
          <p:cNvPr id="3" name="Text Placeholder 2"/>
          <p:cNvSpPr>
            <a:spLocks noGrp="1"/>
          </p:cNvSpPr>
          <p:nvPr>
            <p:ph type="body" idx="1"/>
          </p:nvPr>
        </p:nvSpPr>
        <p:spPr>
          <a:xfrm>
            <a:off x="500634" y="4187275"/>
            <a:ext cx="6919722" cy="1645920"/>
          </a:xfrm>
        </p:spPr>
        <p:txBody>
          <a:bodyPr anchor="t">
            <a:normAutofit/>
          </a:bodyPr>
          <a:lstStyle>
            <a:lvl1pPr marL="0" indent="0">
              <a:buNone/>
              <a:defRPr sz="2800">
                <a:solidFill>
                  <a:schemeClr val="tx1"/>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112680168"/>
      </p:ext>
    </p:extLst>
  </p:cSld>
  <p:clrMapOvr>
    <a:masterClrMapping/>
  </p:clrMapOvr>
  <p:timing>
    <p:tnLst>
      <p:par>
        <p:cTn xmlns:p14="http://schemas.microsoft.com/office/powerpoint/2010/main" id="1" dur="indefinite" restart="never" nodeType="tmRoot"/>
      </p:par>
    </p:tnLst>
  </p:timing>
</p:sldLayout>
</file>

<file path=ppt/slideLayouts/slideLayout12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188798"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51603" y="1208312"/>
            <a:ext cx="4271962" cy="5053693"/>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38651286"/>
      </p:ext>
    </p:extLst>
  </p:cSld>
  <p:clrMapOvr>
    <a:masterClrMapping/>
  </p:clrMapOvr>
  <p:timing>
    <p:tnLst>
      <p:par>
        <p:cTn xmlns:p14="http://schemas.microsoft.com/office/powerpoint/2010/main" id="1" dur="indefinite" restart="never" nodeType="tmRoot"/>
      </p:par>
    </p:tnLst>
  </p:timing>
</p:sldLayout>
</file>

<file path=ppt/slideLayouts/slideLayout1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7013786"/>
      </p:ext>
    </p:extLst>
  </p:cSld>
  <p:clrMapOvr>
    <a:masterClrMapping/>
  </p:clrMapOvr>
  <p:transition xmlns:p14="http://schemas.microsoft.com/office/powerpoint/2010/main"/>
</p:sldLayout>
</file>

<file path=ppt/slideLayouts/slideLayout1250.xml><?xml version="1.0" encoding="utf-8"?>
<p:sldLayout xmlns:a="http://schemas.openxmlformats.org/drawingml/2006/main" xmlns:r="http://schemas.openxmlformats.org/officeDocument/2006/relationships" xmlns:p="http://schemas.openxmlformats.org/presentationml/2006/main"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188798" y="1197209"/>
            <a:ext cx="4271962" cy="723400"/>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4" name="Content Placeholder 3"/>
          <p:cNvSpPr>
            <a:spLocks noGrp="1"/>
          </p:cNvSpPr>
          <p:nvPr>
            <p:ph sz="half" idx="2"/>
          </p:nvPr>
        </p:nvSpPr>
        <p:spPr>
          <a:xfrm>
            <a:off x="188798" y="2029968"/>
            <a:ext cx="4271962" cy="4231057"/>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51603" y="1194345"/>
            <a:ext cx="4271962" cy="722376"/>
          </a:xfrm>
        </p:spPr>
        <p:txBody>
          <a:bodyPr anchor="ctr">
            <a:normAutofit/>
          </a:bodyPr>
          <a:lstStyle>
            <a:lvl1pPr marL="0" indent="0">
              <a:spcBef>
                <a:spcPts val="0"/>
              </a:spcBef>
              <a:buNone/>
              <a:defRPr sz="2000" b="0" cap="all" baseline="0">
                <a:solidFill>
                  <a:schemeClr val="tx1"/>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6" name="Content Placeholder 5"/>
          <p:cNvSpPr>
            <a:spLocks noGrp="1"/>
          </p:cNvSpPr>
          <p:nvPr>
            <p:ph sz="quarter" idx="4"/>
          </p:nvPr>
        </p:nvSpPr>
        <p:spPr>
          <a:xfrm>
            <a:off x="4651603" y="2025216"/>
            <a:ext cx="4271962" cy="4235809"/>
          </a:xfrm>
        </p:spPr>
        <p:txBody>
          <a:bodyPr/>
          <a:lstStyle>
            <a:lvl1pPr>
              <a:defRPr sz="21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555076658"/>
      </p:ext>
    </p:extLst>
  </p:cSld>
  <p:clrMapOvr>
    <a:masterClrMapping/>
  </p:clrMapOvr>
  <p:timing>
    <p:tnLst>
      <p:par>
        <p:cTn xmlns:p14="http://schemas.microsoft.com/office/powerpoint/2010/main" id="1" dur="indefinite" restart="never" nodeType="tmRoot"/>
      </p:par>
    </p:tnLst>
  </p:timing>
</p:sldLayout>
</file>

<file path=ppt/slideLayouts/slideLayout12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smtClean="0"/>
              <a:t>Click to edit Master title style</a:t>
            </a:r>
            <a:endParaRPr lang="en-US" dirty="0"/>
          </a:p>
        </p:txBody>
      </p:sp>
      <p:sp>
        <p:nvSpPr>
          <p:cNvPr id="2" name="Date Placeholder 1"/>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7" name="Footer Placeholder 6"/>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1848128744"/>
      </p:ext>
    </p:extLst>
  </p:cSld>
  <p:clrMapOvr>
    <a:masterClrMapping/>
  </p:clrMapOvr>
  <p:timing>
    <p:tnLst>
      <p:par>
        <p:cTn xmlns:p14="http://schemas.microsoft.com/office/powerpoint/2010/main" id="1" dur="indefinite" restart="never" nodeType="tmRoot"/>
      </p:par>
    </p:tnLst>
  </p:timing>
</p:sldLayout>
</file>

<file path=ppt/slideLayouts/slideLayout12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Date Placeholder 4"/>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7" name="Slide Number Placeholder 6"/>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899135565"/>
      </p:ext>
    </p:extLst>
  </p:cSld>
  <p:clrMapOvr>
    <a:masterClrMapping/>
  </p:clrMapOvr>
  <p:timing>
    <p:tnLst>
      <p:par>
        <p:cTn xmlns:p14="http://schemas.microsoft.com/office/powerpoint/2010/main" id="1" dur="indefinite" restart="never" nodeType="tmRoot"/>
      </p:par>
    </p:tnLst>
  </p:timing>
</p:sldLayout>
</file>

<file path=ppt/slideLayouts/slideLayout12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Rectangle 1"/>
          <p:cNvSpPr/>
          <p:nvPr/>
        </p:nvSpPr>
        <p:spPr>
          <a:xfrm>
            <a:off x="5715000" y="0"/>
            <a:ext cx="3429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sp>
      <p:sp>
        <p:nvSpPr>
          <p:cNvPr id="9" name="Title 8"/>
          <p:cNvSpPr>
            <a:spLocks noGrp="1"/>
          </p:cNvSpPr>
          <p:nvPr>
            <p:ph type="title"/>
          </p:nvPr>
        </p:nvSpPr>
        <p:spPr>
          <a:xfrm>
            <a:off x="6196053" y="542282"/>
            <a:ext cx="2537460" cy="1920240"/>
          </a:xfrm>
        </p:spPr>
        <p:txBody>
          <a:bodyPr anchor="b">
            <a:noAutofit/>
          </a:bodyPr>
          <a:lstStyle>
            <a:lvl1pPr>
              <a:lnSpc>
                <a:spcPct val="85000"/>
              </a:lnSpc>
              <a:defRPr sz="3600">
                <a:solidFill>
                  <a:srgbClr val="FFFFFF"/>
                </a:solidFill>
              </a:defRPr>
            </a:lvl1pPr>
          </a:lstStyle>
          <a:p>
            <a:r>
              <a:rPr lang="en-US" smtClean="0"/>
              <a:t>Click to edit Master title style</a:t>
            </a:r>
            <a:endParaRPr lang="en-US" dirty="0"/>
          </a:p>
        </p:txBody>
      </p:sp>
      <p:sp>
        <p:nvSpPr>
          <p:cNvPr id="3" name="Content Placeholder 2"/>
          <p:cNvSpPr>
            <a:spLocks noGrp="1"/>
          </p:cNvSpPr>
          <p:nvPr>
            <p:ph idx="1"/>
          </p:nvPr>
        </p:nvSpPr>
        <p:spPr>
          <a:xfrm>
            <a:off x="571500" y="762000"/>
            <a:ext cx="4572000" cy="4572000"/>
          </a:xfrm>
        </p:spPr>
        <p:txBody>
          <a:bodyPr/>
          <a:lstStyle>
            <a:lvl1pPr>
              <a:defRPr sz="2200"/>
            </a:lvl1pPr>
            <a:lvl2pPr>
              <a:defRPr sz="1900"/>
            </a:lvl2pPr>
            <a:lvl3pPr>
              <a:defRPr sz="1700"/>
            </a:lvl3pPr>
            <a:lvl4pPr>
              <a:defRPr sz="1500"/>
            </a:lvl4pPr>
            <a:lvl5pPr>
              <a:defRPr sz="1400"/>
            </a:lvl5pPr>
            <a:lvl6pPr>
              <a:defRPr sz="1400"/>
            </a:lvl6pPr>
            <a:lvl7pPr>
              <a:defRPr sz="1400"/>
            </a:lvl7pPr>
            <a:lvl8pPr>
              <a:defRPr sz="1400"/>
            </a:lvl8pPr>
            <a:lvl9pPr>
              <a:defRPr sz="14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06987" y="2511813"/>
            <a:ext cx="2548890" cy="3126987"/>
          </a:xfrm>
        </p:spPr>
        <p:txBody>
          <a:bodyPr>
            <a:normAutofit/>
          </a:bodyPr>
          <a:lstStyle>
            <a:lvl1pPr marL="0" marR="0" indent="0" algn="l" defTabSz="914400" rtl="0" eaLnBrk="1" fontAlgn="auto" latinLnBrk="0" hangingPunct="1">
              <a:lnSpc>
                <a:spcPct val="100000"/>
              </a:lnSpc>
              <a:spcBef>
                <a:spcPts val="1200"/>
              </a:spcBef>
              <a:spcAft>
                <a:spcPts val="0"/>
              </a:spcAft>
              <a:buClrTx/>
              <a:buSzTx/>
              <a:buFontTx/>
              <a:buNone/>
              <a:tabLst/>
              <a:defRPr sz="1500">
                <a:solidFill>
                  <a:srgbClr val="40404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marL="0" marR="0" lvl="0" indent="0" algn="l" defTabSz="914400" rtl="0" eaLnBrk="1" fontAlgn="auto" latinLnBrk="0" hangingPunct="1">
              <a:lnSpc>
                <a:spcPct val="100000"/>
              </a:lnSpc>
              <a:spcBef>
                <a:spcPts val="1400"/>
              </a:spcBef>
              <a:spcAft>
                <a:spcPts val="0"/>
              </a:spcAft>
              <a:buClrTx/>
              <a:buSzTx/>
              <a:buFontTx/>
              <a:buNone/>
              <a:tabLst/>
              <a:defRPr/>
            </a:pPr>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10" name="Footer Placeholder 9"/>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11" name="Slide Number Placeholder 10"/>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543053319"/>
      </p:ext>
    </p:extLst>
  </p:cSld>
  <p:clrMapOvr>
    <a:masterClrMapping/>
  </p:clrMapOvr>
  <p:timing>
    <p:tnLst>
      <p:par>
        <p:cTn xmlns:p14="http://schemas.microsoft.com/office/powerpoint/2010/main" id="1" dur="indefinite" restart="never" nodeType="tmRoot"/>
      </p:par>
    </p:tnLst>
  </p:timing>
</p:sldLayout>
</file>

<file path=ppt/slideLayouts/slideLayout1254.xml><?xml version="1.0" encoding="utf-8"?>
<p:sldLayout xmlns:a="http://schemas.openxmlformats.org/drawingml/2006/main" xmlns:r="http://schemas.openxmlformats.org/officeDocument/2006/relationships" xmlns:p="http://schemas.openxmlformats.org/presentationml/2006/main" type="picTx" preserve="1">
  <p:cSld name="Picture with Caption">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486918" y="5418668"/>
            <a:ext cx="8085582" cy="613283"/>
          </a:xfrm>
        </p:spPr>
        <p:txBody>
          <a:bodyPr anchor="b">
            <a:normAutofit/>
          </a:bodyPr>
          <a:lstStyle>
            <a:lvl1pPr>
              <a:lnSpc>
                <a:spcPct val="85000"/>
              </a:lnSpc>
              <a:defRPr sz="2800" b="0">
                <a:solidFill>
                  <a:srgbClr val="FFFFFF"/>
                </a:solidFill>
              </a:defRPr>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0" y="0"/>
            <a:ext cx="9144000" cy="5330952"/>
          </a:xfrm>
          <a:solidFill>
            <a:schemeClr val="accent1">
              <a:lumMod val="40000"/>
              <a:lumOff val="60000"/>
            </a:schemeClr>
          </a:solidFill>
        </p:spPr>
        <p:txBody>
          <a:bodyPr anchor="t"/>
          <a:lstStyle>
            <a:lvl1pPr marL="0" indent="0" algn="ctr">
              <a:spcBef>
                <a:spcPts val="800"/>
              </a:spcBef>
              <a:buNone/>
              <a:defRPr sz="3200">
                <a:solidFill>
                  <a:srgbClr val="4D4D4D"/>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507492" y="6031951"/>
            <a:ext cx="6922008" cy="411184"/>
          </a:xfrm>
        </p:spPr>
        <p:txBody>
          <a:bodyPr>
            <a:normAutofit/>
          </a:bodyPr>
          <a:lstStyle>
            <a:lvl1pPr marL="0" indent="0">
              <a:lnSpc>
                <a:spcPct val="90000"/>
              </a:lnSpc>
              <a:spcBef>
                <a:spcPts val="1200"/>
              </a:spcBef>
              <a:buNone/>
              <a:defRPr sz="1400">
                <a:solidFill>
                  <a:srgbClr val="262626"/>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8" name="Date Placeholder 7"/>
          <p:cNvSpPr>
            <a:spLocks noGrp="1"/>
          </p:cNvSpPr>
          <p:nvPr>
            <p:ph type="dt" sz="half" idx="10"/>
          </p:nvPr>
        </p:nvSpPr>
        <p:spPr/>
        <p:txBody>
          <a:bodyPr/>
          <a:lstStyle/>
          <a:p>
            <a:fld id="{9FD9DB3E-E709-42CF-B11F-1DFE1D210A82}" type="datetime1">
              <a:rPr lang="en-US" smtClean="0">
                <a:solidFill>
                  <a:prstClr val="white">
                    <a:alpha val="75000"/>
                  </a:prstClr>
                </a:solidFill>
                <a:latin typeface="Calibri"/>
              </a:rPr>
              <a:pPr/>
              <a:t>10/22/14</a:t>
            </a:fld>
            <a:endParaRPr lang="en-US">
              <a:solidFill>
                <a:prstClr val="white">
                  <a:alpha val="75000"/>
                </a:prstClr>
              </a:solidFill>
              <a:latin typeface="Calibri"/>
            </a:endParaRPr>
          </a:p>
        </p:txBody>
      </p:sp>
      <p:sp>
        <p:nvSpPr>
          <p:cNvPr id="9" name="Footer Placeholder 8"/>
          <p:cNvSpPr>
            <a:spLocks noGrp="1"/>
          </p:cNvSpPr>
          <p:nvPr>
            <p:ph type="ftr" sz="quarter" idx="11"/>
          </p:nvPr>
        </p:nvSpPr>
        <p:spPr/>
        <p:txBody>
          <a:bodyPr/>
          <a:lstStyle/>
          <a:p>
            <a:endParaRPr lang="en-US" dirty="0">
              <a:solidFill>
                <a:prstClr val="white">
                  <a:alpha val="75000"/>
                </a:prstClr>
              </a:solidFill>
              <a:latin typeface="Calibri"/>
            </a:endParaRPr>
          </a:p>
        </p:txBody>
      </p:sp>
      <p:sp>
        <p:nvSpPr>
          <p:cNvPr id="10" name="Slide Number Placeholder 9"/>
          <p:cNvSpPr>
            <a:spLocks noGrp="1"/>
          </p:cNvSpPr>
          <p:nvPr>
            <p:ph type="sldNum" sz="quarter" idx="12"/>
          </p:nvPr>
        </p:nvSpPr>
        <p:spPr/>
        <p:txBody>
          <a:bodyPr/>
          <a:lstStyle/>
          <a:p>
            <a:fld id="{659951FD-F195-4FF4-B5D0-ABFF8986B8DF}" type="slidenum">
              <a:rPr lang="en-US" smtClean="0">
                <a:solidFill>
                  <a:prstClr val="white"/>
                </a:solidFill>
                <a:latin typeface="Calibri"/>
              </a:rPr>
              <a:pPr/>
              <a:t>‹#›</a:t>
            </a:fld>
            <a:endParaRPr lang="en-US" dirty="0">
              <a:solidFill>
                <a:prstClr val="white"/>
              </a:solidFill>
              <a:latin typeface="Calibri"/>
            </a:endParaRPr>
          </a:p>
        </p:txBody>
      </p:sp>
    </p:spTree>
    <p:extLst>
      <p:ext uri="{BB962C8B-B14F-4D97-AF65-F5344CB8AC3E}">
        <p14:creationId xmlns:p14="http://schemas.microsoft.com/office/powerpoint/2010/main" val="1195635224"/>
      </p:ext>
    </p:extLst>
  </p:cSld>
  <p:clrMapOvr>
    <a:overrideClrMapping bg1="dk1" tx1="lt1" bg2="dk2" tx2="lt2" accent1="accent1" accent2="accent2" accent3="accent3" accent4="accent4" accent5="accent5" accent6="accent6" hlink="hlink" folHlink="folHlink"/>
  </p:clrMapOvr>
</p:sldLayout>
</file>

<file path=ppt/slideLayouts/slideLayout12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563966548"/>
      </p:ext>
    </p:extLst>
  </p:cSld>
  <p:clrMapOvr>
    <a:masterClrMapping/>
  </p:clrMapOvr>
</p:sldLayout>
</file>

<file path=ppt/slideLayouts/slideLayout12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57963" y="695325"/>
            <a:ext cx="1971675" cy="4800600"/>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578644" y="714376"/>
            <a:ext cx="5800725" cy="540067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alpha val="75000"/>
                </a:prstClr>
              </a:solidFill>
              <a:latin typeface="Calibri"/>
            </a:endParaRPr>
          </a:p>
        </p:txBody>
      </p:sp>
      <p:sp>
        <p:nvSpPr>
          <p:cNvPr id="9" name="Slide Number Placeholder 8"/>
          <p:cNvSpPr>
            <a:spLocks noGrp="1"/>
          </p:cNvSpPr>
          <p:nvPr>
            <p:ph type="sldNum" sz="quarter" idx="12"/>
          </p:nvPr>
        </p:nvSpPr>
        <p:spPr/>
        <p:txBody>
          <a:body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907434594"/>
      </p:ext>
    </p:extLst>
  </p:cSld>
  <p:clrMapOvr>
    <a:masterClrMapping/>
  </p:clrMapOvr>
  <p:timing>
    <p:tnLst>
      <p:par>
        <p:cTn xmlns:p14="http://schemas.microsoft.com/office/powerpoint/2010/main" id="1" dur="indefinite" restart="never" nodeType="tmRoot"/>
      </p:par>
    </p:tnLst>
  </p:timing>
</p:sldLayout>
</file>

<file path=ppt/slideLayouts/slideLayout12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2147483647 h 1000"/>
              <a:gd name="T2" fmla="*/ 0 w 1000"/>
              <a:gd name="T3" fmla="*/ 0 h 1000"/>
              <a:gd name="T4" fmla="*/ 2147483647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6" charset="0"/>
                <a:ea typeface="Arial" pitchFamily="-106" charset="0"/>
                <a:cs typeface="Arial" pitchFamily="-106"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pPr>
              <a:defRPr/>
            </a:pPr>
            <a:fld id="{B32FADCB-48B2-EA48-842F-00DFB3F26DD3}" type="slidenum">
              <a:rPr lang="en-US"/>
              <a:pPr>
                <a:defRPr/>
              </a:pPr>
              <a:t>‹#›</a:t>
            </a:fld>
            <a:endParaRPr lang="en-US"/>
          </a:p>
        </p:txBody>
      </p:sp>
    </p:spTree>
    <p:extLst>
      <p:ext uri="{BB962C8B-B14F-4D97-AF65-F5344CB8AC3E}">
        <p14:creationId xmlns:p14="http://schemas.microsoft.com/office/powerpoint/2010/main" val="1869802472"/>
      </p:ext>
    </p:extLst>
  </p:cSld>
  <p:clrMapOvr>
    <a:masterClrMapping/>
  </p:clrMapOvr>
  <p:transition xmlns:p14="http://schemas.microsoft.com/office/powerpoint/2010/main"/>
</p:sldLayout>
</file>

<file path=ppt/slideLayouts/slideLayout12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C5B7879-3FBA-B54E-968A-FC666650947C}" type="slidenum">
              <a:rPr lang="en-US"/>
              <a:pPr>
                <a:defRPr/>
              </a:pPr>
              <a:t>‹#›</a:t>
            </a:fld>
            <a:endParaRPr lang="en-US"/>
          </a:p>
        </p:txBody>
      </p:sp>
    </p:spTree>
    <p:extLst>
      <p:ext uri="{BB962C8B-B14F-4D97-AF65-F5344CB8AC3E}">
        <p14:creationId xmlns:p14="http://schemas.microsoft.com/office/powerpoint/2010/main" val="3593757685"/>
      </p:ext>
    </p:extLst>
  </p:cSld>
  <p:clrMapOvr>
    <a:masterClrMapping/>
  </p:clrMapOvr>
  <p:transition xmlns:p14="http://schemas.microsoft.com/office/powerpoint/2010/main"/>
</p:sldLayout>
</file>

<file path=ppt/slideLayouts/slideLayout12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81DEA502-C52A-234B-A385-176FDBE489C0}" type="slidenum">
              <a:rPr lang="en-US"/>
              <a:pPr>
                <a:defRPr/>
              </a:pPr>
              <a:t>‹#›</a:t>
            </a:fld>
            <a:endParaRPr lang="en-US"/>
          </a:p>
        </p:txBody>
      </p:sp>
    </p:spTree>
    <p:extLst>
      <p:ext uri="{BB962C8B-B14F-4D97-AF65-F5344CB8AC3E}">
        <p14:creationId xmlns:p14="http://schemas.microsoft.com/office/powerpoint/2010/main" val="46904924"/>
      </p:ext>
    </p:extLst>
  </p:cSld>
  <p:clrMapOvr>
    <a:masterClrMapping/>
  </p:clrMapOvr>
  <p:transition xmlns:p14="http://schemas.microsoft.com/office/powerpoint/2010/main"/>
</p:sldLayout>
</file>

<file path=ppt/slideLayouts/slideLayout1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285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5175F4F-A033-0F4C-9EC5-6505BC2B7B77}" type="slidenum">
              <a:rPr lang="en-US"/>
              <a:pPr>
                <a:defRPr/>
              </a:pPr>
              <a:t>‹#›</a:t>
            </a:fld>
            <a:endParaRPr lang="en-US"/>
          </a:p>
        </p:txBody>
      </p:sp>
    </p:spTree>
    <p:extLst>
      <p:ext uri="{BB962C8B-B14F-4D97-AF65-F5344CB8AC3E}">
        <p14:creationId xmlns:p14="http://schemas.microsoft.com/office/powerpoint/2010/main" val="1956877142"/>
      </p:ext>
    </p:extLst>
  </p:cSld>
  <p:clrMapOvr>
    <a:masterClrMapping/>
  </p:clrMapOvr>
  <p:transition xmlns:p14="http://schemas.microsoft.com/office/powerpoint/2010/main"/>
</p:sldLayout>
</file>

<file path=ppt/slideLayouts/slideLayout12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9276FF62-1895-FF4A-A6F6-800069378C19}" type="slidenum">
              <a:rPr lang="en-US"/>
              <a:pPr>
                <a:defRPr/>
              </a:pPr>
              <a:t>‹#›</a:t>
            </a:fld>
            <a:endParaRPr lang="en-US"/>
          </a:p>
        </p:txBody>
      </p:sp>
    </p:spTree>
    <p:extLst>
      <p:ext uri="{BB962C8B-B14F-4D97-AF65-F5344CB8AC3E}">
        <p14:creationId xmlns:p14="http://schemas.microsoft.com/office/powerpoint/2010/main" val="3575889672"/>
      </p:ext>
    </p:extLst>
  </p:cSld>
  <p:clrMapOvr>
    <a:masterClrMapping/>
  </p:clrMapOvr>
  <p:transition xmlns:p14="http://schemas.microsoft.com/office/powerpoint/2010/main"/>
</p:sldLayout>
</file>

<file path=ppt/slideLayouts/slideLayout12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33EAC695-E190-B34F-BEE3-61EF86E36CCB}" type="slidenum">
              <a:rPr lang="en-US"/>
              <a:pPr>
                <a:defRPr/>
              </a:pPr>
              <a:t>‹#›</a:t>
            </a:fld>
            <a:endParaRPr lang="en-US"/>
          </a:p>
        </p:txBody>
      </p:sp>
    </p:spTree>
    <p:extLst>
      <p:ext uri="{BB962C8B-B14F-4D97-AF65-F5344CB8AC3E}">
        <p14:creationId xmlns:p14="http://schemas.microsoft.com/office/powerpoint/2010/main" val="2044075317"/>
      </p:ext>
    </p:extLst>
  </p:cSld>
  <p:clrMapOvr>
    <a:masterClrMapping/>
  </p:clrMapOvr>
  <p:transition xmlns:p14="http://schemas.microsoft.com/office/powerpoint/2010/main"/>
</p:sldLayout>
</file>

<file path=ppt/slideLayouts/slideLayout12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4185E6B8-289B-D940-8844-711DD1502687}" type="slidenum">
              <a:rPr lang="en-US"/>
              <a:pPr>
                <a:defRPr/>
              </a:pPr>
              <a:t>‹#›</a:t>
            </a:fld>
            <a:endParaRPr lang="en-US"/>
          </a:p>
        </p:txBody>
      </p:sp>
    </p:spTree>
    <p:extLst>
      <p:ext uri="{BB962C8B-B14F-4D97-AF65-F5344CB8AC3E}">
        <p14:creationId xmlns:p14="http://schemas.microsoft.com/office/powerpoint/2010/main" val="3010119052"/>
      </p:ext>
    </p:extLst>
  </p:cSld>
  <p:clrMapOvr>
    <a:masterClrMapping/>
  </p:clrMapOvr>
  <p:transition xmlns:p14="http://schemas.microsoft.com/office/powerpoint/2010/main"/>
</p:sldLayout>
</file>

<file path=ppt/slideLayouts/slideLayout12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A7E31048-1417-DA43-8EBC-A96804AD6F00}" type="slidenum">
              <a:rPr lang="en-US"/>
              <a:pPr>
                <a:defRPr/>
              </a:pPr>
              <a:t>‹#›</a:t>
            </a:fld>
            <a:endParaRPr lang="en-US"/>
          </a:p>
        </p:txBody>
      </p:sp>
    </p:spTree>
    <p:extLst>
      <p:ext uri="{BB962C8B-B14F-4D97-AF65-F5344CB8AC3E}">
        <p14:creationId xmlns:p14="http://schemas.microsoft.com/office/powerpoint/2010/main" val="2823119541"/>
      </p:ext>
    </p:extLst>
  </p:cSld>
  <p:clrMapOvr>
    <a:masterClrMapping/>
  </p:clrMapOvr>
  <p:transition xmlns:p14="http://schemas.microsoft.com/office/powerpoint/2010/main"/>
</p:sldLayout>
</file>

<file path=ppt/slideLayouts/slideLayout12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37F9417F-2C14-6144-830B-E42ADEEC4F85}" type="slidenum">
              <a:rPr lang="en-US"/>
              <a:pPr>
                <a:defRPr/>
              </a:pPr>
              <a:t>‹#›</a:t>
            </a:fld>
            <a:endParaRPr lang="en-US"/>
          </a:p>
        </p:txBody>
      </p:sp>
    </p:spTree>
    <p:extLst>
      <p:ext uri="{BB962C8B-B14F-4D97-AF65-F5344CB8AC3E}">
        <p14:creationId xmlns:p14="http://schemas.microsoft.com/office/powerpoint/2010/main" val="770910636"/>
      </p:ext>
    </p:extLst>
  </p:cSld>
  <p:clrMapOvr>
    <a:masterClrMapping/>
  </p:clrMapOvr>
  <p:transition xmlns:p14="http://schemas.microsoft.com/office/powerpoint/2010/main"/>
</p:sldLayout>
</file>

<file path=ppt/slideLayouts/slideLayout12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F5E171BC-6E8C-F74F-B79B-7105B67BD042}" type="slidenum">
              <a:rPr lang="en-US"/>
              <a:pPr>
                <a:defRPr/>
              </a:pPr>
              <a:t>‹#›</a:t>
            </a:fld>
            <a:endParaRPr lang="en-US"/>
          </a:p>
        </p:txBody>
      </p:sp>
    </p:spTree>
    <p:extLst>
      <p:ext uri="{BB962C8B-B14F-4D97-AF65-F5344CB8AC3E}">
        <p14:creationId xmlns:p14="http://schemas.microsoft.com/office/powerpoint/2010/main" val="1937795699"/>
      </p:ext>
    </p:extLst>
  </p:cSld>
  <p:clrMapOvr>
    <a:masterClrMapping/>
  </p:clrMapOvr>
  <p:transition xmlns:p14="http://schemas.microsoft.com/office/powerpoint/2010/main"/>
</p:sldLayout>
</file>

<file path=ppt/slideLayouts/slideLayout12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2FE64C83-2A46-4D4A-84F8-78075880C1B7}" type="slidenum">
              <a:rPr lang="en-US"/>
              <a:pPr>
                <a:defRPr/>
              </a:pPr>
              <a:t>‹#›</a:t>
            </a:fld>
            <a:endParaRPr lang="en-US"/>
          </a:p>
        </p:txBody>
      </p:sp>
    </p:spTree>
    <p:extLst>
      <p:ext uri="{BB962C8B-B14F-4D97-AF65-F5344CB8AC3E}">
        <p14:creationId xmlns:p14="http://schemas.microsoft.com/office/powerpoint/2010/main" val="2468422782"/>
      </p:ext>
    </p:extLst>
  </p:cSld>
  <p:clrMapOvr>
    <a:masterClrMapping/>
  </p:clrMapOvr>
  <p:transition xmlns:p14="http://schemas.microsoft.com/office/powerpoint/2010/main"/>
</p:sldLayout>
</file>

<file path=ppt/slideLayouts/slideLayout126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EC1AAAFD-47E5-3243-864F-EBDDB63070B4}" type="slidenum">
              <a:rPr lang="en-US"/>
              <a:pPr>
                <a:defRPr/>
              </a:pPr>
              <a:t>‹#›</a:t>
            </a:fld>
            <a:endParaRPr lang="en-US"/>
          </a:p>
        </p:txBody>
      </p:sp>
    </p:spTree>
    <p:extLst>
      <p:ext uri="{BB962C8B-B14F-4D97-AF65-F5344CB8AC3E}">
        <p14:creationId xmlns:p14="http://schemas.microsoft.com/office/powerpoint/2010/main" val="758153043"/>
      </p:ext>
    </p:extLst>
  </p:cSld>
  <p:clrMapOvr>
    <a:masterClrMapping/>
  </p:clrMapOvr>
  <p:transition xmlns:p14="http://schemas.microsoft.com/office/powerpoint/2010/main"/>
</p:sldLayout>
</file>

<file path=ppt/slideLayouts/slideLayout1269.xml><?xml version="1.0" encoding="utf-8"?>
<p:sldLayout xmlns:a="http://schemas.openxmlformats.org/drawingml/2006/main" xmlns:r="http://schemas.openxmlformats.org/officeDocument/2006/relationships" xmlns:p="http://schemas.openxmlformats.org/presentationml/2006/main" type="chart">
  <p:cSld name="Title and Char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hart Placeholder 2"/>
          <p:cNvSpPr>
            <a:spLocks noGrp="1"/>
          </p:cNvSpPr>
          <p:nvPr>
            <p:ph type="chart" idx="1"/>
          </p:nvPr>
        </p:nvSpPr>
        <p:spPr>
          <a:xfrm>
            <a:off x="228600" y="1371600"/>
            <a:ext cx="8610600" cy="4876800"/>
          </a:xfrm>
        </p:spPr>
        <p:txBody>
          <a:bodyPr/>
          <a:lstStyle/>
          <a:p>
            <a:pPr lvl="0"/>
            <a:endParaRPr lang="en-US" noProof="0"/>
          </a:p>
        </p:txBody>
      </p:sp>
      <p:sp>
        <p:nvSpPr>
          <p:cNvPr id="4" name="Date Placeholder 3"/>
          <p:cNvSpPr>
            <a:spLocks noGrp="1"/>
          </p:cNvSpPr>
          <p:nvPr>
            <p:ph type="dt" sz="half" idx="10"/>
          </p:nvPr>
        </p:nvSpPr>
        <p:spPr>
          <a:xfrm>
            <a:off x="457200" y="6243638"/>
            <a:ext cx="2133600" cy="457200"/>
          </a:xfrm>
          <a:prstGeom prst="rect">
            <a:avLst/>
          </a:prstGeom>
        </p:spPr>
        <p:txBody>
          <a:bodyPr/>
          <a:lstStyle>
            <a:lvl1pPr>
              <a:defRPr>
                <a:latin typeface="Arial" charset="0"/>
                <a:ea typeface="+mn-ea"/>
                <a:cs typeface="Arial" charset="0"/>
              </a:defRPr>
            </a:lvl1pPr>
          </a:lstStyle>
          <a:p>
            <a:pPr defTabSz="913696">
              <a:defRPr/>
            </a:pPr>
            <a:endParaRPr lang="en-US" altLang="en-US">
              <a:solidFill>
                <a:srgbClr val="000000"/>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ltLang="en-US">
              <a:latin typeface="Garamond"/>
            </a:endParaRPr>
          </a:p>
        </p:txBody>
      </p:sp>
      <p:sp>
        <p:nvSpPr>
          <p:cNvPr id="6" name="Slide Number Placeholder 5"/>
          <p:cNvSpPr>
            <a:spLocks noGrp="1"/>
          </p:cNvSpPr>
          <p:nvPr>
            <p:ph type="sldNum" sz="quarter" idx="12"/>
          </p:nvPr>
        </p:nvSpPr>
        <p:spPr>
          <a:xfrm>
            <a:off x="6553200" y="6243638"/>
            <a:ext cx="2133600" cy="457200"/>
          </a:xfrm>
        </p:spPr>
        <p:txBody>
          <a:bodyPr/>
          <a:lstStyle>
            <a:lvl1pPr>
              <a:defRPr/>
            </a:lvl1pPr>
          </a:lstStyle>
          <a:p>
            <a:pPr>
              <a:defRPr/>
            </a:pPr>
            <a:fld id="{3398D8DB-F6DE-7C4E-AD24-F611E08CA3EB}" type="slidenum">
              <a:rPr lang="en-US"/>
              <a:pPr>
                <a:defRPr/>
              </a:pPr>
              <a:t>‹#›</a:t>
            </a:fld>
            <a:endParaRPr lang="en-US"/>
          </a:p>
        </p:txBody>
      </p:sp>
    </p:spTree>
    <p:extLst>
      <p:ext uri="{BB962C8B-B14F-4D97-AF65-F5344CB8AC3E}">
        <p14:creationId xmlns:p14="http://schemas.microsoft.com/office/powerpoint/2010/main" val="2167363605"/>
      </p:ext>
    </p:extLst>
  </p:cSld>
  <p:clrMapOvr>
    <a:masterClrMapping/>
  </p:clrMapOvr>
  <p:transition xmlns:p14="http://schemas.microsoft.com/office/powerpoint/2010/main"/>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0619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2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E8F0FB4-93F8-7041-9B58-57B3DE8AF9EE}"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4225798855"/>
      </p:ext>
    </p:extLst>
  </p:cSld>
  <p:clrMapOvr>
    <a:masterClrMapping/>
  </p:clrMapOvr>
</p:sldLayout>
</file>

<file path=ppt/slideLayouts/slideLayout1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6896DCE4-4493-7D46-AA9E-037878F39054}"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1666731287"/>
      </p:ext>
    </p:extLst>
  </p:cSld>
  <p:clrMapOvr>
    <a:masterClrMapping/>
  </p:clrMapOvr>
</p:sldLayout>
</file>

<file path=ppt/slideLayouts/slideLayout1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346FD4AA-D5CE-4A4B-8FDA-27D7DFD1B7FB}"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2408723720"/>
      </p:ext>
    </p:extLst>
  </p:cSld>
  <p:clrMapOvr>
    <a:masterClrMapping/>
  </p:clrMapOvr>
</p:sldLayout>
</file>

<file path=ppt/slideLayouts/slideLayout1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51F7C548-8441-A34B-8E12-1E546B54B192}"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1878855588"/>
      </p:ext>
    </p:extLst>
  </p:cSld>
  <p:clrMapOvr>
    <a:masterClrMapping/>
  </p:clrMapOvr>
</p:sldLayout>
</file>

<file path=ppt/slideLayouts/slideLayout1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D55DAC9F-AAF5-A048-9DDE-921038407E07}"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962080229"/>
      </p:ext>
    </p:extLst>
  </p:cSld>
  <p:clrMapOvr>
    <a:masterClrMapping/>
  </p:clrMapOvr>
</p:sldLayout>
</file>

<file path=ppt/slideLayouts/slideLayout1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4177A164-B94A-B144-9ED1-6AB5E03055DD}"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1249375479"/>
      </p:ext>
    </p:extLst>
  </p:cSld>
  <p:clrMapOvr>
    <a:masterClrMapping/>
  </p:clrMapOvr>
</p:sldLayout>
</file>

<file path=ppt/slideLayouts/slideLayout1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91A42E8-FCD6-F146-8E5D-1A16FA946820}"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1334145519"/>
      </p:ext>
    </p:extLst>
  </p:cSld>
  <p:clrMapOvr>
    <a:masterClrMapping/>
  </p:clrMapOvr>
</p:sldLayout>
</file>

<file path=ppt/slideLayouts/slideLayout1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DA1BFF3-12AA-5C48-A667-51BADC8E0021}"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1228847222"/>
      </p:ext>
    </p:extLst>
  </p:cSld>
  <p:clrMapOvr>
    <a:masterClrMapping/>
  </p:clrMapOvr>
</p:sldLayout>
</file>

<file path=ppt/slideLayouts/slideLayout1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58675CE-ADAA-664C-88EB-1F573D8828B5}"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2228856402"/>
      </p:ext>
    </p:extLst>
  </p:cSld>
  <p:clrMapOvr>
    <a:masterClrMapping/>
  </p:clrMapOvr>
</p:sldLayout>
</file>

<file path=ppt/slideLayouts/slideLayout1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E4888EA5-3453-EC42-BBB6-30331D56BB4A}"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3829194205"/>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273601"/>
      </p:ext>
    </p:extLst>
  </p:cSld>
  <p:clrMapOvr>
    <a:masterClrMapping/>
  </p:clrMapOvr>
  <p:transition xmlns:p14="http://schemas.microsoft.com/office/powerpoint/2010/main"/>
</p:sldLayout>
</file>

<file path=ppt/slideLayouts/slideLayout1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12A1619-BD34-FC4C-B5B7-66A68ED1C5C2}"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938804F6-1EC8-4F45-958E-1A743EB96386}" type="slidenum">
              <a:rPr lang="en-US" smtClean="0">
                <a:latin typeface="Calibri"/>
              </a:rPr>
              <a:pPr/>
              <a:t>‹#›</a:t>
            </a:fld>
            <a:endParaRPr lang="en-US">
              <a:latin typeface="Calibri"/>
            </a:endParaRPr>
          </a:p>
        </p:txBody>
      </p:sp>
    </p:spTree>
    <p:extLst>
      <p:ext uri="{BB962C8B-B14F-4D97-AF65-F5344CB8AC3E}">
        <p14:creationId xmlns:p14="http://schemas.microsoft.com/office/powerpoint/2010/main" val="2229254107"/>
      </p:ext>
    </p:extLst>
  </p:cSld>
  <p:clrMapOvr>
    <a:masterClrMapping/>
  </p:clrMapOvr>
</p:sldLayout>
</file>

<file path=ppt/slideLayouts/slideLayout12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542226243"/>
      </p:ext>
    </p:extLst>
  </p:cSld>
  <p:clrMapOvr>
    <a:masterClrMapping/>
  </p:clrMapOvr>
</p:sldLayout>
</file>

<file path=ppt/slideLayouts/slideLayout1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Calibri"/>
              </a:rPr>
              <a:pPr/>
              <a:t>‹#›</a:t>
            </a:fld>
            <a:endParaRPr lang="en-US" dirty="0">
              <a:solidFill>
                <a:prstClr val="black"/>
              </a:solidFill>
              <a:latin typeface="Calibri"/>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50631382"/>
      </p:ext>
    </p:extLst>
  </p:cSld>
  <p:clrMapOvr>
    <a:masterClrMapping/>
  </p:clrMapOvr>
</p:sldLayout>
</file>

<file path=ppt/slideLayouts/slideLayout1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02650827"/>
      </p:ext>
    </p:extLst>
  </p:cSld>
  <p:clrMapOvr>
    <a:masterClrMapping/>
  </p:clrMapOvr>
</p:sldLayout>
</file>

<file path=ppt/slideLayouts/slideLayout1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74037403"/>
      </p:ext>
    </p:extLst>
  </p:cSld>
  <p:clrMapOvr>
    <a:masterClrMapping/>
  </p:clrMapOvr>
</p:sldLayout>
</file>

<file path=ppt/slideLayouts/slideLayout1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762211752"/>
      </p:ext>
    </p:extLst>
  </p:cSld>
  <p:clrMapOvr>
    <a:masterClrMapping/>
  </p:clrMapOvr>
</p:sldLayout>
</file>

<file path=ppt/slideLayouts/slideLayout1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526161715"/>
      </p:ext>
    </p:extLst>
  </p:cSld>
  <p:clrMapOvr>
    <a:masterClrMapping/>
  </p:clrMapOvr>
</p:sldLayout>
</file>

<file path=ppt/slideLayouts/slideLayout1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20248809"/>
      </p:ext>
    </p:extLst>
  </p:cSld>
  <p:clrMapOvr>
    <a:masterClrMapping/>
  </p:clrMapOvr>
</p:sldLayout>
</file>

<file path=ppt/slideLayouts/slideLayout1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40850305"/>
      </p:ext>
    </p:extLst>
  </p:cSld>
  <p:clrMapOvr>
    <a:masterClrMapping/>
  </p:clrMapOvr>
</p:sldLayout>
</file>

<file path=ppt/slideLayouts/slideLayout1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06325062"/>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6703575"/>
      </p:ext>
    </p:extLst>
  </p:cSld>
  <p:clrMapOvr>
    <a:masterClrMapping/>
  </p:clrMapOvr>
  <p:transition xmlns:p14="http://schemas.microsoft.com/office/powerpoint/2010/main"/>
</p:sldLayout>
</file>

<file path=ppt/slideLayouts/slideLayout1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11263246"/>
      </p:ext>
    </p:extLst>
  </p:cSld>
  <p:clrMapOvr>
    <a:masterClrMapping/>
  </p:clrMapOvr>
</p:sldLayout>
</file>

<file path=ppt/slideLayouts/slideLayout1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634859313"/>
      </p:ext>
    </p:extLst>
  </p:cSld>
  <p:clrMapOvr>
    <a:masterClrMapping/>
  </p:clrMapOvr>
</p:sldLayout>
</file>

<file path=ppt/slideLayouts/slideLayout129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defRPr b="1">
                <a:solidFill>
                  <a:schemeClr val="tx1"/>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11EC4E2-6E65-4B38-A9F0-2491CD022231}"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Myriad Pro"/>
            </a:endParaRPr>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Myriad Pro"/>
              </a:rPr>
              <a:pPr/>
              <a:t>‹#›</a:t>
            </a:fld>
            <a:endParaRPr lang="en-US" dirty="0">
              <a:solidFill>
                <a:prstClr val="black"/>
              </a:solidFill>
              <a:latin typeface="Myriad Pro"/>
            </a:endParaRPr>
          </a:p>
        </p:txBody>
      </p:sp>
    </p:spTree>
    <p:extLst>
      <p:ext uri="{BB962C8B-B14F-4D97-AF65-F5344CB8AC3E}">
        <p14:creationId xmlns:p14="http://schemas.microsoft.com/office/powerpoint/2010/main" val="1500862607"/>
      </p:ext>
    </p:extLst>
  </p:cSld>
  <p:clrMapOvr>
    <a:masterClrMapping/>
  </p:clrMapOvr>
</p:sldLayout>
</file>

<file path=ppt/slideLayouts/slideLayout1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04800" y="76200"/>
            <a:ext cx="8534400" cy="1143000"/>
          </a:xfrm>
        </p:spPr>
        <p:txBody>
          <a:bodyPr>
            <a:normAutofit/>
          </a:bodyPr>
          <a:lstStyle>
            <a:lvl1pPr algn="l">
              <a:defRPr sz="4200" b="1">
                <a:solidFill>
                  <a:schemeClr val="tx1"/>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304800" y="1219200"/>
            <a:ext cx="8534400" cy="5334000"/>
          </a:xfrm>
        </p:spPr>
        <p:txBody>
          <a:bodyPr/>
          <a:lstStyle>
            <a:lvl1pPr>
              <a:defRPr sz="2800"/>
            </a:lvl1pPr>
            <a:lvl2pPr>
              <a:defRPr sz="2400"/>
            </a:lvl2pPr>
            <a:lvl3pPr>
              <a:defRPr sz="2000"/>
            </a:lvl3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Slide Number Placeholder 5"/>
          <p:cNvSpPr>
            <a:spLocks noGrp="1"/>
          </p:cNvSpPr>
          <p:nvPr>
            <p:ph type="sldNum" sz="quarter" idx="12"/>
          </p:nvPr>
        </p:nvSpPr>
        <p:spPr/>
        <p:txBody>
          <a:bodyPr/>
          <a:lstStyle>
            <a:lvl1pPr>
              <a:defRPr>
                <a:solidFill>
                  <a:schemeClr val="tx1"/>
                </a:solidFill>
              </a:defRPr>
            </a:lvl1pPr>
          </a:lstStyle>
          <a:p>
            <a:fld id="{13F32364-6BA0-48AA-B029-3ED2192016FC}" type="slidenum">
              <a:rPr lang="en-US" smtClean="0">
                <a:solidFill>
                  <a:prstClr val="black"/>
                </a:solidFill>
                <a:latin typeface="Myriad Pro"/>
              </a:rPr>
              <a:pPr/>
              <a:t>‹#›</a:t>
            </a:fld>
            <a:endParaRPr lang="en-US" dirty="0">
              <a:solidFill>
                <a:prstClr val="black"/>
              </a:solidFill>
              <a:latin typeface="Myriad Pro"/>
            </a:endParaRPr>
          </a:p>
        </p:txBody>
      </p:sp>
      <p:cxnSp>
        <p:nvCxnSpPr>
          <p:cNvPr id="5" name="Straight Connector 4"/>
          <p:cNvCxnSpPr/>
          <p:nvPr userDrawn="1"/>
        </p:nvCxnSpPr>
        <p:spPr>
          <a:xfrm>
            <a:off x="304800" y="1143000"/>
            <a:ext cx="8534400" cy="0"/>
          </a:xfrm>
          <a:prstGeom prst="line">
            <a:avLst/>
          </a:prstGeom>
          <a:ln w="31750">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8238815"/>
      </p:ext>
    </p:extLst>
  </p:cSld>
  <p:clrMapOvr>
    <a:masterClrMapping/>
  </p:clrMapOvr>
</p:sldLayout>
</file>

<file path=ppt/slideLayouts/slideLayout1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9DC2EE5E-49E3-41BC-B690-56250386BB7E}"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Myriad Pro"/>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518784743"/>
      </p:ext>
    </p:extLst>
  </p:cSld>
  <p:clrMapOvr>
    <a:masterClrMapping/>
  </p:clrMapOvr>
</p:sldLayout>
</file>

<file path=ppt/slideLayouts/slideLayout1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6273F18D-3D7C-411A-A3D5-BE9D715C217A}"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Myriad Pro"/>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1744493666"/>
      </p:ext>
    </p:extLst>
  </p:cSld>
  <p:clrMapOvr>
    <a:masterClrMapping/>
  </p:clrMapOvr>
</p:sldLayout>
</file>

<file path=ppt/slideLayouts/slideLayout1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6D9761C9-07B9-4029-8A9C-6B9D4FE4DECF}"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Myriad Pro"/>
            </a:endParaRPr>
          </a:p>
        </p:txBody>
      </p:sp>
      <p:sp>
        <p:nvSpPr>
          <p:cNvPr id="9" name="Slide Number Placeholder 8"/>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4283926165"/>
      </p:ext>
    </p:extLst>
  </p:cSld>
  <p:clrMapOvr>
    <a:masterClrMapping/>
  </p:clrMapOvr>
</p:sldLayout>
</file>

<file path=ppt/slideLayouts/slideLayout1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95E2F76E-CE6C-410C-8FDC-D0091C24DEF1}"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Myriad Pro"/>
            </a:endParaRPr>
          </a:p>
        </p:txBody>
      </p:sp>
      <p:sp>
        <p:nvSpPr>
          <p:cNvPr id="5" name="Slide Number Placeholder 4"/>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294160057"/>
      </p:ext>
    </p:extLst>
  </p:cSld>
  <p:clrMapOvr>
    <a:masterClrMapping/>
  </p:clrMapOvr>
</p:sldLayout>
</file>

<file path=ppt/slideLayouts/slideLayout1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A35B8DD-F4B6-4735-BE3E-A30AC9916A28}"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Myriad Pro"/>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277848445"/>
      </p:ext>
    </p:extLst>
  </p:cSld>
  <p:clrMapOvr>
    <a:masterClrMapping/>
  </p:clrMapOvr>
</p:sldLayout>
</file>

<file path=ppt/slideLayouts/slideLayout1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844FB2D7-3DDB-4FFD-8B82-F323B81C51BF}"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Myriad Pro"/>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315614908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2949376249"/>
      </p:ext>
    </p:extLst>
  </p:cSld>
  <p:clrMapOvr>
    <a:masterClrMapping/>
  </p:clrMapOvr>
  <p:transition xmlns:p14="http://schemas.microsoft.com/office/powerpoint/2010/main"/>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8943002"/>
      </p:ext>
    </p:extLst>
  </p:cSld>
  <p:clrMapOvr>
    <a:masterClrMapping/>
  </p:clrMapOvr>
  <p:transition xmlns:p14="http://schemas.microsoft.com/office/powerpoint/2010/main"/>
</p:sldLayout>
</file>

<file path=ppt/slideLayouts/slideLayout1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8811807-3D87-4FB5-A3F7-954D5D4F8EE2}"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Myriad Pro"/>
            </a:endParaRPr>
          </a:p>
        </p:txBody>
      </p:sp>
      <p:sp>
        <p:nvSpPr>
          <p:cNvPr id="7" name="Slide Number Placeholder 6"/>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1119542226"/>
      </p:ext>
    </p:extLst>
  </p:cSld>
  <p:clrMapOvr>
    <a:masterClrMapping/>
  </p:clrMapOvr>
</p:sldLayout>
</file>

<file path=ppt/slideLayouts/slideLayout1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9CA4A0BD-C698-4141-B404-5A877B3AA909}"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Myriad Pro"/>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370691724"/>
      </p:ext>
    </p:extLst>
  </p:cSld>
  <p:clrMapOvr>
    <a:masterClrMapping/>
  </p:clrMapOvr>
</p:sldLayout>
</file>

<file path=ppt/slideLayouts/slideLayout1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08FC6B9-10FF-4561-B52B-0EFAB655D039}"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Myriad Pro"/>
            </a:endParaRPr>
          </a:p>
        </p:txBody>
      </p:sp>
      <p:sp>
        <p:nvSpPr>
          <p:cNvPr id="6" name="Slide Number Placeholder 5"/>
          <p:cNvSpPr>
            <a:spLocks noGrp="1"/>
          </p:cNvSpPr>
          <p:nvPr>
            <p:ph type="sldNum" sz="quarter" idx="12"/>
          </p:nvPr>
        </p:nvSpPr>
        <p:spPr/>
        <p:txBody>
          <a:body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3002009833"/>
      </p:ext>
    </p:extLst>
  </p:cSld>
  <p:clrMapOvr>
    <a:masterClrMapping/>
  </p:clrMapOvr>
</p:sldLayout>
</file>

<file path=ppt/slideLayouts/slideLayout130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6"/>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011" indent="0" algn="ctr">
              <a:buNone/>
              <a:defRPr>
                <a:solidFill>
                  <a:schemeClr val="tx1">
                    <a:tint val="75000"/>
                  </a:schemeClr>
                </a:solidFill>
              </a:defRPr>
            </a:lvl2pPr>
            <a:lvl3pPr marL="914024" indent="0" algn="ctr">
              <a:buNone/>
              <a:defRPr>
                <a:solidFill>
                  <a:schemeClr val="tx1">
                    <a:tint val="75000"/>
                  </a:schemeClr>
                </a:solidFill>
              </a:defRPr>
            </a:lvl3pPr>
            <a:lvl4pPr marL="1371040" indent="0" algn="ctr">
              <a:buNone/>
              <a:defRPr>
                <a:solidFill>
                  <a:schemeClr val="tx1">
                    <a:tint val="75000"/>
                  </a:schemeClr>
                </a:solidFill>
              </a:defRPr>
            </a:lvl4pPr>
            <a:lvl5pPr marL="1828052" indent="0" algn="ctr">
              <a:buNone/>
              <a:defRPr>
                <a:solidFill>
                  <a:schemeClr val="tx1">
                    <a:tint val="75000"/>
                  </a:schemeClr>
                </a:solidFill>
              </a:defRPr>
            </a:lvl5pPr>
            <a:lvl6pPr marL="2285064" indent="0" algn="ctr">
              <a:buNone/>
              <a:defRPr>
                <a:solidFill>
                  <a:schemeClr val="tx1">
                    <a:tint val="75000"/>
                  </a:schemeClr>
                </a:solidFill>
              </a:defRPr>
            </a:lvl6pPr>
            <a:lvl7pPr marL="2742079" indent="0" algn="ctr">
              <a:buNone/>
              <a:defRPr>
                <a:solidFill>
                  <a:schemeClr val="tx1">
                    <a:tint val="75000"/>
                  </a:schemeClr>
                </a:solidFill>
              </a:defRPr>
            </a:lvl7pPr>
            <a:lvl8pPr marL="3199088" indent="0" algn="ctr">
              <a:buNone/>
              <a:defRPr>
                <a:solidFill>
                  <a:schemeClr val="tx1">
                    <a:tint val="75000"/>
                  </a:schemeClr>
                </a:solidFill>
              </a:defRPr>
            </a:lvl8pPr>
            <a:lvl9pPr marL="3656104"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44AAAF3-494B-4801-853F-EB9820E9C18A}"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4781176"/>
      </p:ext>
    </p:extLst>
  </p:cSld>
  <p:clrMapOvr>
    <a:masterClrMapping/>
  </p:clrMapOvr>
  <p:timing>
    <p:tnLst>
      <p:par>
        <p:cTn xmlns:p14="http://schemas.microsoft.com/office/powerpoint/2010/main" id="1" dur="indefinite" restart="never" nodeType="tmRoot"/>
      </p:par>
    </p:tnLst>
  </p:timing>
</p:sldLayout>
</file>

<file path=ppt/slideLayouts/slideLayout1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76200"/>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524001"/>
            <a:ext cx="8229600" cy="47244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FF8253E-A970-4EF9-A0D1-0CDC0D89C116}"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79383424"/>
      </p:ext>
    </p:extLst>
  </p:cSld>
  <p:clrMapOvr>
    <a:masterClrMapping/>
  </p:clrMapOvr>
  <p:timing>
    <p:tnLst>
      <p:par>
        <p:cTn xmlns:p14="http://schemas.microsoft.com/office/powerpoint/2010/main" id="1" dur="indefinite" restart="never" nodeType="tmRoot"/>
      </p:par>
    </p:tnLst>
  </p:timing>
</p:sldLayout>
</file>

<file path=ppt/slideLayouts/slideLayout1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solidFill>
                  <a:schemeClr val="tx1">
                    <a:tint val="75000"/>
                  </a:schemeClr>
                </a:solidFill>
              </a:defRPr>
            </a:lvl1pPr>
            <a:lvl2pPr marL="457011" indent="0">
              <a:buNone/>
              <a:defRPr sz="1800">
                <a:solidFill>
                  <a:schemeClr val="tx1">
                    <a:tint val="75000"/>
                  </a:schemeClr>
                </a:solidFill>
              </a:defRPr>
            </a:lvl2pPr>
            <a:lvl3pPr marL="914024" indent="0">
              <a:buNone/>
              <a:defRPr sz="1600">
                <a:solidFill>
                  <a:schemeClr val="tx1">
                    <a:tint val="75000"/>
                  </a:schemeClr>
                </a:solidFill>
              </a:defRPr>
            </a:lvl3pPr>
            <a:lvl4pPr marL="1371040" indent="0">
              <a:buNone/>
              <a:defRPr sz="1400">
                <a:solidFill>
                  <a:schemeClr val="tx1">
                    <a:tint val="75000"/>
                  </a:schemeClr>
                </a:solidFill>
              </a:defRPr>
            </a:lvl4pPr>
            <a:lvl5pPr marL="1828052" indent="0">
              <a:buNone/>
              <a:defRPr sz="1400">
                <a:solidFill>
                  <a:schemeClr val="tx1">
                    <a:tint val="75000"/>
                  </a:schemeClr>
                </a:solidFill>
              </a:defRPr>
            </a:lvl5pPr>
            <a:lvl6pPr marL="2285064" indent="0">
              <a:buNone/>
              <a:defRPr sz="1400">
                <a:solidFill>
                  <a:schemeClr val="tx1">
                    <a:tint val="75000"/>
                  </a:schemeClr>
                </a:solidFill>
              </a:defRPr>
            </a:lvl6pPr>
            <a:lvl7pPr marL="2742079" indent="0">
              <a:buNone/>
              <a:defRPr sz="1400">
                <a:solidFill>
                  <a:schemeClr val="tx1">
                    <a:tint val="75000"/>
                  </a:schemeClr>
                </a:solidFill>
              </a:defRPr>
            </a:lvl7pPr>
            <a:lvl8pPr marL="3199088" indent="0">
              <a:buNone/>
              <a:defRPr sz="1400">
                <a:solidFill>
                  <a:schemeClr val="tx1">
                    <a:tint val="75000"/>
                  </a:schemeClr>
                </a:solidFill>
              </a:defRPr>
            </a:lvl8pPr>
            <a:lvl9pPr marL="3656104"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729B806E-0013-4E95-8730-1A8AE5F26A85}"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633465500"/>
      </p:ext>
    </p:extLst>
  </p:cSld>
  <p:clrMapOvr>
    <a:masterClrMapping/>
  </p:clrMapOvr>
</p:sldLayout>
</file>

<file path=ppt/slideLayouts/slideLayout1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8"/>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C0A8F5-404E-4634-8890-4CDDB9F6B889}"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00828155"/>
      </p:ext>
    </p:extLst>
  </p:cSld>
  <p:clrMapOvr>
    <a:masterClrMapping/>
  </p:clrMapOvr>
</p:sldLayout>
</file>

<file path=ppt/slideLayouts/slideLayout1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B43037B0-E308-49F0-AB73-D7583D293383}"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4644118"/>
      </p:ext>
    </p:extLst>
  </p:cSld>
  <p:clrMapOvr>
    <a:masterClrMapping/>
  </p:clrMapOvr>
</p:sldLayout>
</file>

<file path=ppt/slideLayouts/slideLayout1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18386CD-C6FE-43ED-9007-64F048BC580B}"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51130896"/>
      </p:ext>
    </p:extLst>
  </p:cSld>
  <p:clrMapOvr>
    <a:masterClrMapping/>
  </p:clrMapOvr>
</p:sldLayout>
</file>

<file path=ppt/slideLayouts/slideLayout1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73B8838-AF76-45DB-886F-C55A1BA66E9E}"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09201316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3263216"/>
      </p:ext>
    </p:extLst>
  </p:cSld>
  <p:clrMapOvr>
    <a:masterClrMapping/>
  </p:clrMapOvr>
  <p:transition xmlns:p14="http://schemas.microsoft.com/office/powerpoint/2010/main"/>
</p:sldLayout>
</file>

<file path=ppt/slideLayouts/slideLayout1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581C2AE1-F108-4CC4-BCB2-D3EF031E1589}"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51318572"/>
      </p:ext>
    </p:extLst>
  </p:cSld>
  <p:clrMapOvr>
    <a:masterClrMapping/>
  </p:clrMapOvr>
</p:sldLayout>
</file>

<file path=ppt/slideLayouts/slideLayout1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30D7F8CB-95E1-44C4-B9E3-63754CAE23C9}"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14413038"/>
      </p:ext>
    </p:extLst>
  </p:cSld>
  <p:clrMapOvr>
    <a:masterClrMapping/>
  </p:clrMapOvr>
</p:sldLayout>
</file>

<file path=ppt/slideLayouts/slideLayout1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6EB8C70-3D14-4F75-883C-A58ADDD9BB53}"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39163912"/>
      </p:ext>
    </p:extLst>
  </p:cSld>
  <p:clrMapOvr>
    <a:masterClrMapping/>
  </p:clrMapOvr>
</p:sldLayout>
</file>

<file path=ppt/slideLayouts/slideLayout1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CB2182C-AD48-4B39-9ED7-8D7A1C826BD2}"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41327391"/>
      </p:ext>
    </p:extLst>
  </p:cSld>
  <p:clrMapOvr>
    <a:masterClrMapping/>
  </p:clrMapOvr>
</p:sldLayout>
</file>

<file path=ppt/slideLayouts/slideLayout131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24000"/>
            <a:ext cx="7772400" cy="1470025"/>
          </a:xfrm>
        </p:spPr>
        <p:txBody>
          <a:bodyPr/>
          <a:lstStyle>
            <a:lvl1pPr>
              <a:defRPr>
                <a:solidFill>
                  <a:srgbClr val="006633"/>
                </a:solidFil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733800"/>
            <a:ext cx="6400800" cy="1752600"/>
          </a:xfrm>
        </p:spPr>
        <p:txBody>
          <a:bodyPr/>
          <a:lstStyle>
            <a:lvl1pPr marL="0" indent="0" algn="ctr">
              <a:buNone/>
              <a:defRPr b="0">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51A3A06C-693C-4ED2-95EF-255773BCAD58}"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
        <p:nvSpPr>
          <p:cNvPr id="11" name="Freeform 10"/>
          <p:cNvSpPr>
            <a:spLocks noChangeArrowheads="1"/>
          </p:cNvSpPr>
          <p:nvPr userDrawn="1"/>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p:spPr>
        <p:txBody>
          <a:bodyPr/>
          <a:lstStyle/>
          <a:p>
            <a:pPr>
              <a:defRPr/>
            </a:pPr>
            <a:endParaRPr lang="en-US" kern="0">
              <a:solidFill>
                <a:sysClr val="windowText" lastClr="000000"/>
              </a:solidFill>
              <a:latin typeface="Calibri"/>
            </a:endParaRPr>
          </a:p>
        </p:txBody>
      </p:sp>
      <p:sp>
        <p:nvSpPr>
          <p:cNvPr id="12" name="Line 8"/>
          <p:cNvSpPr>
            <a:spLocks noChangeShapeType="1"/>
          </p:cNvSpPr>
          <p:nvPr userDrawn="1"/>
        </p:nvSpPr>
        <p:spPr bwMode="auto">
          <a:xfrm>
            <a:off x="457200" y="3371850"/>
            <a:ext cx="8229600" cy="0"/>
          </a:xfrm>
          <a:prstGeom prst="line">
            <a:avLst/>
          </a:prstGeom>
          <a:noFill/>
          <a:ln w="19050">
            <a:solidFill>
              <a:srgbClr val="CC9900"/>
            </a:solidFill>
            <a:round/>
            <a:headEnd/>
            <a:tailEnd/>
          </a:ln>
          <a:effectLst/>
        </p:spPr>
        <p:txBody>
          <a:bodyPr/>
          <a:lstStyle/>
          <a:p>
            <a:pPr>
              <a:defRPr/>
            </a:pPr>
            <a:endParaRPr lang="en-US" kern="0">
              <a:solidFill>
                <a:sysClr val="windowText" lastClr="000000"/>
              </a:solidFill>
              <a:latin typeface="Calibri"/>
            </a:endParaRPr>
          </a:p>
        </p:txBody>
      </p:sp>
    </p:spTree>
    <p:extLst>
      <p:ext uri="{BB962C8B-B14F-4D97-AF65-F5344CB8AC3E}">
        <p14:creationId xmlns:p14="http://schemas.microsoft.com/office/powerpoint/2010/main" val="2240110607"/>
      </p:ext>
    </p:extLst>
  </p:cSld>
  <p:clrMapOvr>
    <a:masterClrMapping/>
  </p:clrMapOvr>
  <p:timing>
    <p:tnLst>
      <p:par>
        <p:cTn xmlns:p14="http://schemas.microsoft.com/office/powerpoint/2010/main" id="1" dur="indefinite" restart="never" nodeType="tmRoot"/>
      </p:par>
    </p:tnLst>
  </p:timing>
</p:sldLayout>
</file>

<file path=ppt/slideLayouts/slideLayout1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solidFill>
                  <a:srgbClr val="006633"/>
                </a:solidFil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295400"/>
            <a:ext cx="8229600" cy="50292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4D04FA49-31CB-44F0-BF7A-C8EA1D21A89D}"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a:xfrm>
            <a:off x="6705600" y="6416675"/>
            <a:ext cx="2133600" cy="365125"/>
          </a:xfrm>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cxnSp>
        <p:nvCxnSpPr>
          <p:cNvPr id="7" name="Straight Connector 6"/>
          <p:cNvCxnSpPr/>
          <p:nvPr userDrawn="1"/>
        </p:nvCxnSpPr>
        <p:spPr>
          <a:xfrm>
            <a:off x="457200" y="1065212"/>
            <a:ext cx="8229600" cy="1588"/>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0565707"/>
      </p:ext>
    </p:extLst>
  </p:cSld>
  <p:clrMapOvr>
    <a:masterClrMapping/>
  </p:clrMapOvr>
  <p:timing>
    <p:tnLst>
      <p:par>
        <p:cTn xmlns:p14="http://schemas.microsoft.com/office/powerpoint/2010/main" id="1" dur="indefinite" restart="never" nodeType="tmRoot"/>
      </p:par>
    </p:tnLst>
  </p:timing>
</p:sldLayout>
</file>

<file path=ppt/slideLayouts/slideLayout1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DFFD313-7920-4F06-A6D0-3C19690ECE7D}"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405962886"/>
      </p:ext>
    </p:extLst>
  </p:cSld>
  <p:clrMapOvr>
    <a:masterClrMapping/>
  </p:clrMapOvr>
  <p:timing>
    <p:tnLst>
      <p:par>
        <p:cTn xmlns:p14="http://schemas.microsoft.com/office/powerpoint/2010/main" id="1" dur="indefinite" restart="never" nodeType="tmRoot"/>
      </p:par>
    </p:tnLst>
  </p:timing>
</p:sldLayout>
</file>

<file path=ppt/slideLayouts/slideLayout1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939EEF7B-93B0-4E62-B111-0252FD01AA4B}"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57843458"/>
      </p:ext>
    </p:extLst>
  </p:cSld>
  <p:clrMapOvr>
    <a:masterClrMapping/>
  </p:clrMapOvr>
</p:sldLayout>
</file>

<file path=ppt/slideLayouts/slideLayout1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9BAB5FDA-4F98-4389-8566-B14958C03211}"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67333854"/>
      </p:ext>
    </p:extLst>
  </p:cSld>
  <p:clrMapOvr>
    <a:masterClrMapping/>
  </p:clrMapOvr>
</p:sldLayout>
</file>

<file path=ppt/slideLayouts/slideLayout1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B7263DB2-0046-4542-AE22-CA66F1A4F7EE}"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94060544"/>
      </p:ext>
    </p:extLst>
  </p:cSld>
  <p:clrMapOvr>
    <a:masterClrMapping/>
  </p:clrMapOvr>
  <p:timing>
    <p:tnLst>
      <p:par>
        <p:cTn xmlns:p14="http://schemas.microsoft.com/office/powerpoint/2010/main" id="1" dur="indefinite" restart="never" nodeType="tmRoot"/>
      </p:par>
    </p:tnLst>
  </p:timing>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3251267"/>
      </p:ext>
    </p:extLst>
  </p:cSld>
  <p:clrMapOvr>
    <a:masterClrMapping/>
  </p:clrMapOvr>
  <p:transition xmlns:p14="http://schemas.microsoft.com/office/powerpoint/2010/main"/>
</p:sldLayout>
</file>

<file path=ppt/slideLayouts/slideLayout1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4AF54C46-F80B-4604-9EE3-DF69E27D49AC}"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53549647"/>
      </p:ext>
    </p:extLst>
  </p:cSld>
  <p:clrMapOvr>
    <a:masterClrMapping/>
  </p:clrMapOvr>
</p:sldLayout>
</file>

<file path=ppt/slideLayouts/slideLayout1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F787B10F-A704-4DD8-B083-7B66EF592834}"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649027586"/>
      </p:ext>
    </p:extLst>
  </p:cSld>
  <p:clrMapOvr>
    <a:masterClrMapping/>
  </p:clrMapOvr>
</p:sldLayout>
</file>

<file path=ppt/slideLayouts/slideLayout1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E511CCE-E131-4E89-91CD-8BA1EB18E1F8}"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189687974"/>
      </p:ext>
    </p:extLst>
  </p:cSld>
  <p:clrMapOvr>
    <a:masterClrMapping/>
  </p:clrMapOvr>
</p:sldLayout>
</file>

<file path=ppt/slideLayouts/slideLayout1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7350418-BFB1-424A-8AB3-4D3BB39EF886}"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466382992"/>
      </p:ext>
    </p:extLst>
  </p:cSld>
  <p:clrMapOvr>
    <a:masterClrMapping/>
  </p:clrMapOvr>
</p:sldLayout>
</file>

<file path=ppt/slideLayouts/slideLayout1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CC83A514-2B3B-497F-86B0-9831E991DD5F}"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4020870319"/>
      </p:ext>
    </p:extLst>
  </p:cSld>
  <p:clrMapOvr>
    <a:masterClrMapping/>
  </p:clrMapOvr>
  <p:timing>
    <p:tnLst>
      <p:par>
        <p:cTn xmlns:p14="http://schemas.microsoft.com/office/powerpoint/2010/main" id="1" dur="indefinite" restart="never" nodeType="tmRoot"/>
      </p:par>
    </p:tnLst>
  </p:timing>
</p:sldLayout>
</file>

<file path=ppt/slideLayouts/slideLayout13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lvl1pPr algn="ctr">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9D4151C7-7F9B-49C4-A1B8-8D4E566A082F}"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3987813677"/>
      </p:ext>
    </p:extLst>
  </p:cSld>
  <p:clrMapOvr>
    <a:masterClrMapping/>
  </p:clrMapOvr>
</p:sldLayout>
</file>

<file path=ppt/slideLayouts/slideLayout1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spc="0" baseline="0"/>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lvl1pPr>
              <a:defRPr>
                <a:solidFill>
                  <a:schemeClr val="tx1">
                    <a:lumMod val="85000"/>
                    <a:lumOff val="15000"/>
                  </a:schemeClr>
                </a:solidFill>
              </a:defRPr>
            </a:lvl1pPr>
            <a:lvl2pPr>
              <a:defRPr>
                <a:solidFill>
                  <a:schemeClr val="tx1">
                    <a:lumMod val="85000"/>
                    <a:lumOff val="15000"/>
                  </a:schemeClr>
                </a:solidFill>
              </a:defRPr>
            </a:lvl2pPr>
            <a:lvl3pPr>
              <a:defRPr>
                <a:solidFill>
                  <a:schemeClr val="tx1">
                    <a:lumMod val="85000"/>
                    <a:lumOff val="15000"/>
                  </a:schemeClr>
                </a:solidFill>
              </a:defRPr>
            </a:lvl3pPr>
            <a:lvl4pPr>
              <a:defRPr>
                <a:solidFill>
                  <a:schemeClr val="tx1">
                    <a:lumMod val="85000"/>
                    <a:lumOff val="15000"/>
                  </a:schemeClr>
                </a:solidFill>
              </a:defRPr>
            </a:lvl4pPr>
            <a:lvl5pPr>
              <a:defRPr>
                <a:solidFill>
                  <a:schemeClr val="tx1">
                    <a:lumMod val="85000"/>
                    <a:lumOff val="15000"/>
                  </a:schemeClr>
                </a:solidFil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10"/>
          </p:nvPr>
        </p:nvSpPr>
        <p:spPr/>
        <p:txBody>
          <a:bodyPr/>
          <a:lstStyle/>
          <a:p>
            <a:fld id="{2227A001-08B9-4389-8E1E-802BF4DDFFFC}"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1084745216"/>
      </p:ext>
    </p:extLst>
  </p:cSld>
  <p:clrMapOvr>
    <a:masterClrMapping/>
  </p:clrMapOvr>
  <p:timing>
    <p:tnLst>
      <p:par>
        <p:cTn xmlns:p14="http://schemas.microsoft.com/office/powerpoint/2010/main" id="1" dur="indefinite" restart="never" nodeType="tmRoot"/>
      </p:par>
    </p:tnLst>
  </p:timing>
</p:sldLayout>
</file>

<file path=ppt/slideLayouts/slideLayout1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0" cap="all"/>
            </a:lvl1pPr>
          </a:lstStyle>
          <a:p>
            <a:r>
              <a:rPr lang="en-US" dirty="0" smtClean="0"/>
              <a:t>Click to edit Master title style</a:t>
            </a:r>
            <a:endParaRPr lang="en-US" dirty="0"/>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49545607-25EE-45D0-9115-85074543E75D}"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2362718304"/>
      </p:ext>
    </p:extLst>
  </p:cSld>
  <p:clrMapOvr>
    <a:masterClrMapping/>
  </p:clrMapOvr>
</p:sldLayout>
</file>

<file path=ppt/slideLayouts/slideLayout1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D8A3407-331E-4986-B172-5E85DA37E6C3}"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6" name="Footer Placeholder 5"/>
          <p:cNvSpPr>
            <a:spLocks noGrp="1"/>
          </p:cNvSpPr>
          <p:nvPr>
            <p:ph type="ftr" sz="quarter" idx="11"/>
          </p:nvPr>
        </p:nvSpPr>
        <p:spPr/>
        <p:txBody>
          <a:bodyPr/>
          <a:lstStyle/>
          <a:p>
            <a:endParaRPr lang="en-US">
              <a:solidFill>
                <a:srgbClr val="080808">
                  <a:tint val="75000"/>
                </a:srgbClr>
              </a:solidFill>
              <a:latin typeface="Calibri"/>
            </a:endParaRPr>
          </a:p>
        </p:txBody>
      </p:sp>
      <p:sp>
        <p:nvSpPr>
          <p:cNvPr id="7" name="Slide Number Placeholder 6"/>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1644907482"/>
      </p:ext>
    </p:extLst>
  </p:cSld>
  <p:clrMapOvr>
    <a:masterClrMapping/>
  </p:clrMapOvr>
</p:sldLayout>
</file>

<file path=ppt/slideLayouts/slideLayout1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F928B14F-28E9-45B5-8B1B-9C8E60F572EF}"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8" name="Footer Placeholder 7"/>
          <p:cNvSpPr>
            <a:spLocks noGrp="1"/>
          </p:cNvSpPr>
          <p:nvPr>
            <p:ph type="ftr" sz="quarter" idx="11"/>
          </p:nvPr>
        </p:nvSpPr>
        <p:spPr/>
        <p:txBody>
          <a:bodyPr/>
          <a:lstStyle/>
          <a:p>
            <a:endParaRPr lang="en-US">
              <a:solidFill>
                <a:srgbClr val="080808">
                  <a:tint val="75000"/>
                </a:srgbClr>
              </a:solidFill>
              <a:latin typeface="Calibri"/>
            </a:endParaRPr>
          </a:p>
        </p:txBody>
      </p:sp>
      <p:sp>
        <p:nvSpPr>
          <p:cNvPr id="9" name="Slide Number Placeholder 8"/>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3121961616"/>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1439865"/>
      </p:ext>
    </p:extLst>
  </p:cSld>
  <p:clrMapOvr>
    <a:masterClrMapping/>
  </p:clrMapOvr>
  <p:transition xmlns:p14="http://schemas.microsoft.com/office/powerpoint/2010/main"/>
</p:sldLayout>
</file>

<file path=ppt/slideLayouts/slideLayout1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2EB8835C-6A9D-4435-910B-D0E5F1F74DD9}"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4" name="Footer Placeholder 3"/>
          <p:cNvSpPr>
            <a:spLocks noGrp="1"/>
          </p:cNvSpPr>
          <p:nvPr>
            <p:ph type="ftr" sz="quarter" idx="11"/>
          </p:nvPr>
        </p:nvSpPr>
        <p:spPr/>
        <p:txBody>
          <a:bodyPr/>
          <a:lstStyle/>
          <a:p>
            <a:endParaRPr lang="en-US">
              <a:solidFill>
                <a:srgbClr val="080808">
                  <a:tint val="75000"/>
                </a:srgbClr>
              </a:solidFill>
              <a:latin typeface="Calibri"/>
            </a:endParaRPr>
          </a:p>
        </p:txBody>
      </p:sp>
      <p:sp>
        <p:nvSpPr>
          <p:cNvPr id="5" name="Slide Number Placeholder 4"/>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150004060"/>
      </p:ext>
    </p:extLst>
  </p:cSld>
  <p:clrMapOvr>
    <a:masterClrMapping/>
  </p:clrMapOvr>
</p:sldLayout>
</file>

<file path=ppt/slideLayouts/slideLayout1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0CFC806A-9015-4689-8245-A526ED6A8E9F}"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3" name="Footer Placeholder 2"/>
          <p:cNvSpPr>
            <a:spLocks noGrp="1"/>
          </p:cNvSpPr>
          <p:nvPr>
            <p:ph type="ftr" sz="quarter" idx="11"/>
          </p:nvPr>
        </p:nvSpPr>
        <p:spPr/>
        <p:txBody>
          <a:bodyPr/>
          <a:lstStyle/>
          <a:p>
            <a:endParaRPr lang="en-US">
              <a:solidFill>
                <a:srgbClr val="080808">
                  <a:tint val="75000"/>
                </a:srgbClr>
              </a:solidFill>
              <a:latin typeface="Calibri"/>
            </a:endParaRPr>
          </a:p>
        </p:txBody>
      </p:sp>
      <p:sp>
        <p:nvSpPr>
          <p:cNvPr id="4" name="Slide Number Placeholder 3"/>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3002113280"/>
      </p:ext>
    </p:extLst>
  </p:cSld>
  <p:clrMapOvr>
    <a:masterClrMapping/>
  </p:clrMapOvr>
</p:sldLayout>
</file>

<file path=ppt/slideLayouts/slideLayout1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2BAD509E-0743-4DEE-92A0-165CFBF2B069}"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6" name="Footer Placeholder 5"/>
          <p:cNvSpPr>
            <a:spLocks noGrp="1"/>
          </p:cNvSpPr>
          <p:nvPr>
            <p:ph type="ftr" sz="quarter" idx="11"/>
          </p:nvPr>
        </p:nvSpPr>
        <p:spPr/>
        <p:txBody>
          <a:bodyPr/>
          <a:lstStyle/>
          <a:p>
            <a:endParaRPr lang="en-US">
              <a:solidFill>
                <a:srgbClr val="080808">
                  <a:tint val="75000"/>
                </a:srgbClr>
              </a:solidFill>
              <a:latin typeface="Calibri"/>
            </a:endParaRPr>
          </a:p>
        </p:txBody>
      </p:sp>
      <p:sp>
        <p:nvSpPr>
          <p:cNvPr id="7" name="Slide Number Placeholder 6"/>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57526492"/>
      </p:ext>
    </p:extLst>
  </p:cSld>
  <p:clrMapOvr>
    <a:masterClrMapping/>
  </p:clrMapOvr>
</p:sldLayout>
</file>

<file path=ppt/slideLayouts/slideLayout1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C4198433-2888-407A-A952-C86DDB736FCA}"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6" name="Footer Placeholder 5"/>
          <p:cNvSpPr>
            <a:spLocks noGrp="1"/>
          </p:cNvSpPr>
          <p:nvPr>
            <p:ph type="ftr" sz="quarter" idx="11"/>
          </p:nvPr>
        </p:nvSpPr>
        <p:spPr/>
        <p:txBody>
          <a:bodyPr/>
          <a:lstStyle/>
          <a:p>
            <a:endParaRPr lang="en-US">
              <a:solidFill>
                <a:srgbClr val="080808">
                  <a:tint val="75000"/>
                </a:srgbClr>
              </a:solidFill>
              <a:latin typeface="Calibri"/>
            </a:endParaRPr>
          </a:p>
        </p:txBody>
      </p:sp>
      <p:sp>
        <p:nvSpPr>
          <p:cNvPr id="7" name="Slide Number Placeholder 6"/>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212573922"/>
      </p:ext>
    </p:extLst>
  </p:cSld>
  <p:clrMapOvr>
    <a:masterClrMapping/>
  </p:clrMapOvr>
</p:sldLayout>
</file>

<file path=ppt/slideLayouts/slideLayout1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0DA09446-D608-4C32-A73B-C286A4D25350}"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2952638896"/>
      </p:ext>
    </p:extLst>
  </p:cSld>
  <p:clrMapOvr>
    <a:masterClrMapping/>
  </p:clrMapOvr>
</p:sldLayout>
</file>

<file path=ppt/slideLayouts/slideLayout1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7C131EE-D660-48AA-A079-48D48F289736}" type="datetime1">
              <a:rPr lang="en-US" smtClean="0">
                <a:solidFill>
                  <a:srgbClr val="080808">
                    <a:tint val="75000"/>
                  </a:srgbClr>
                </a:solidFill>
                <a:latin typeface="Calibri"/>
              </a:rPr>
              <a:pPr/>
              <a:t>10/22/14</a:t>
            </a:fld>
            <a:endParaRPr lang="en-US">
              <a:solidFill>
                <a:srgbClr val="080808">
                  <a:tint val="75000"/>
                </a:srgbClr>
              </a:solidFill>
              <a:latin typeface="Calibri"/>
            </a:endParaRPr>
          </a:p>
        </p:txBody>
      </p:sp>
      <p:sp>
        <p:nvSpPr>
          <p:cNvPr id="5" name="Footer Placeholder 4"/>
          <p:cNvSpPr>
            <a:spLocks noGrp="1"/>
          </p:cNvSpPr>
          <p:nvPr>
            <p:ph type="ftr" sz="quarter" idx="11"/>
          </p:nvPr>
        </p:nvSpPr>
        <p:spPr/>
        <p:txBody>
          <a:bodyPr/>
          <a:lstStyle/>
          <a:p>
            <a:endParaRPr lang="en-US">
              <a:solidFill>
                <a:srgbClr val="080808">
                  <a:tint val="75000"/>
                </a:srgbClr>
              </a:solidFill>
              <a:latin typeface="Calibri"/>
            </a:endParaRPr>
          </a:p>
        </p:txBody>
      </p:sp>
      <p:sp>
        <p:nvSpPr>
          <p:cNvPr id="6" name="Slide Number Placeholder 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a:t>
            </a:fld>
            <a:endParaRPr lang="en-US">
              <a:solidFill>
                <a:srgbClr val="080808">
                  <a:tint val="75000"/>
                </a:srgbClr>
              </a:solidFill>
              <a:latin typeface="Calibri"/>
            </a:endParaRPr>
          </a:p>
        </p:txBody>
      </p:sp>
    </p:spTree>
    <p:extLst>
      <p:ext uri="{BB962C8B-B14F-4D97-AF65-F5344CB8AC3E}">
        <p14:creationId xmlns:p14="http://schemas.microsoft.com/office/powerpoint/2010/main" val="3909932801"/>
      </p:ext>
    </p:extLst>
  </p:cSld>
  <p:clrMapOvr>
    <a:masterClrMapping/>
  </p:clrMapOvr>
</p:sldLayout>
</file>

<file path=ppt/slideLayouts/slideLayout1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2315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40371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7520451"/>
      </p:ext>
    </p:extLst>
  </p:cSld>
  <p:clrMapOvr>
    <a:masterClrMapping/>
  </p:clrMapOvr>
  <p:transition xmlns:p14="http://schemas.microsoft.com/office/powerpoint/2010/main"/>
</p:sldLayout>
</file>

<file path=ppt/slideLayouts/slideLayout1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3329140"/>
      </p:ext>
    </p:extLst>
  </p:cSld>
  <p:clrMapOvr>
    <a:masterClrMapping/>
  </p:clrMapOvr>
  <p:transition xmlns:p14="http://schemas.microsoft.com/office/powerpoint/2010/main"/>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9674615"/>
      </p:ext>
    </p:extLst>
  </p:cSld>
  <p:clrMapOvr>
    <a:masterClrMapping/>
  </p:clrMapOvr>
  <p:transition xmlns:p14="http://schemas.microsoft.com/office/powerpoint/2010/main"/>
</p:sldLayout>
</file>

<file path=ppt/slideLayouts/slideLayout1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9833704"/>
      </p:ext>
    </p:extLst>
  </p:cSld>
  <p:clrMapOvr>
    <a:masterClrMapping/>
  </p:clrMapOvr>
  <p:transition xmlns:p14="http://schemas.microsoft.com/office/powerpoint/2010/main"/>
</p:sldLayout>
</file>

<file path=ppt/slideLayouts/slideLayout1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63420871"/>
      </p:ext>
    </p:extLst>
  </p:cSld>
  <p:clrMapOvr>
    <a:masterClrMapping/>
  </p:clrMapOvr>
  <p:transition xmlns:p14="http://schemas.microsoft.com/office/powerpoint/2010/main"/>
</p:sldLayout>
</file>

<file path=ppt/slideLayouts/slideLayout1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9746152"/>
      </p:ext>
    </p:extLst>
  </p:cSld>
  <p:clrMapOvr>
    <a:masterClrMapping/>
  </p:clrMapOvr>
  <p:transition xmlns:p14="http://schemas.microsoft.com/office/powerpoint/2010/main"/>
</p:sldLayout>
</file>

<file path=ppt/slideLayouts/slideLayout1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9350817"/>
      </p:ext>
    </p:extLst>
  </p:cSld>
  <p:clrMapOvr>
    <a:masterClrMapping/>
  </p:clrMapOvr>
  <p:transition xmlns:p14="http://schemas.microsoft.com/office/powerpoint/2010/main"/>
</p:sldLayout>
</file>

<file path=ppt/slideLayouts/slideLayout1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0860888"/>
      </p:ext>
    </p:extLst>
  </p:cSld>
  <p:clrMapOvr>
    <a:masterClrMapping/>
  </p:clrMapOvr>
  <p:transition xmlns:p14="http://schemas.microsoft.com/office/powerpoint/2010/main"/>
</p:sldLayout>
</file>

<file path=ppt/slideLayouts/slideLayout1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429449"/>
      </p:ext>
    </p:extLst>
  </p:cSld>
  <p:clrMapOvr>
    <a:masterClrMapping/>
  </p:clrMapOvr>
  <p:transition xmlns:p14="http://schemas.microsoft.com/office/powerpoint/2010/main"/>
</p:sldLayout>
</file>

<file path=ppt/slideLayouts/slideLayout1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06619833"/>
      </p:ext>
    </p:extLst>
  </p:cSld>
  <p:clrMapOvr>
    <a:masterClrMapping/>
  </p:clrMapOvr>
  <p:transition xmlns:p14="http://schemas.microsoft.com/office/powerpoint/2010/main"/>
</p:sldLayout>
</file>

<file path=ppt/slideLayouts/slideLayout1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90495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896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7831614"/>
      </p:ext>
    </p:extLst>
  </p:cSld>
  <p:clrMapOvr>
    <a:masterClrMapping/>
  </p:clrMapOvr>
  <p:transition xmlns:p14="http://schemas.microsoft.com/office/powerpoint/2010/main"/>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77296944"/>
      </p:ext>
    </p:extLst>
  </p:cSld>
  <p:clrMapOvr>
    <a:masterClrMapping/>
  </p:clrMapOvr>
  <p:transition xmlns:p14="http://schemas.microsoft.com/office/powerpoint/2010/main"/>
</p:sldLayout>
</file>

<file path=ppt/slideLayouts/slideLayout1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0779823"/>
      </p:ext>
    </p:extLst>
  </p:cSld>
  <p:clrMapOvr>
    <a:masterClrMapping/>
  </p:clrMapOvr>
  <p:transition xmlns:p14="http://schemas.microsoft.com/office/powerpoint/2010/main"/>
</p:sldLayout>
</file>

<file path=ppt/slideLayouts/slideLayout1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7920294"/>
      </p:ext>
    </p:extLst>
  </p:cSld>
  <p:clrMapOvr>
    <a:masterClrMapping/>
  </p:clrMapOvr>
  <p:transition xmlns:p14="http://schemas.microsoft.com/office/powerpoint/2010/main"/>
</p:sldLayout>
</file>

<file path=ppt/slideLayouts/slideLayout1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5865560"/>
      </p:ext>
    </p:extLst>
  </p:cSld>
  <p:clrMapOvr>
    <a:masterClrMapping/>
  </p:clrMapOvr>
  <p:transition xmlns:p14="http://schemas.microsoft.com/office/powerpoint/2010/main"/>
</p:sldLayout>
</file>

<file path=ppt/slideLayouts/slideLayout1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010623"/>
      </p:ext>
    </p:extLst>
  </p:cSld>
  <p:clrMapOvr>
    <a:masterClrMapping/>
  </p:clrMapOvr>
  <p:transition xmlns:p14="http://schemas.microsoft.com/office/powerpoint/2010/main"/>
</p:sldLayout>
</file>

<file path=ppt/slideLayouts/slideLayout1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1002280"/>
      </p:ext>
    </p:extLst>
  </p:cSld>
  <p:clrMapOvr>
    <a:masterClrMapping/>
  </p:clrMapOvr>
  <p:transition xmlns:p14="http://schemas.microsoft.com/office/powerpoint/2010/main"/>
</p:sldLayout>
</file>

<file path=ppt/slideLayouts/slideLayout1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00281"/>
      </p:ext>
    </p:extLst>
  </p:cSld>
  <p:clrMapOvr>
    <a:masterClrMapping/>
  </p:clrMapOvr>
  <p:transition xmlns:p14="http://schemas.microsoft.com/office/powerpoint/2010/main"/>
</p:sldLayout>
</file>

<file path=ppt/slideLayouts/slideLayout1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1968695"/>
      </p:ext>
    </p:extLst>
  </p:cSld>
  <p:clrMapOvr>
    <a:masterClrMapping/>
  </p:clrMapOvr>
  <p:transition xmlns:p14="http://schemas.microsoft.com/office/powerpoint/2010/main"/>
</p:sldLayout>
</file>

<file path=ppt/slideLayouts/slideLayout1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9279597"/>
      </p:ext>
    </p:extLst>
  </p:cSld>
  <p:clrMapOvr>
    <a:masterClrMapping/>
  </p:clrMapOvr>
  <p:transition xmlns:p14="http://schemas.microsoft.com/office/powerpoint/2010/main"/>
</p:sldLayout>
</file>

<file path=ppt/slideLayouts/slideLayout1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00066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2867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8286941"/>
      </p:ext>
    </p:extLst>
  </p:cSld>
  <p:clrMapOvr>
    <a:masterClrMapping/>
  </p:clrMapOvr>
  <p:transition xmlns:p14="http://schemas.microsoft.com/office/powerpoint/2010/main"/>
</p:sldLayout>
</file>

<file path=ppt/slideLayouts/slideLayout1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1888"/>
      </p:ext>
    </p:extLst>
  </p:cSld>
  <p:clrMapOvr>
    <a:masterClrMapping/>
  </p:clrMapOvr>
  <p:transition xmlns:p14="http://schemas.microsoft.com/office/powerpoint/2010/main"/>
</p:sldLayout>
</file>

<file path=ppt/slideLayouts/slideLayout1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985032"/>
      </p:ext>
    </p:extLst>
  </p:cSld>
  <p:clrMapOvr>
    <a:masterClrMapping/>
  </p:clrMapOvr>
  <p:transition xmlns:p14="http://schemas.microsoft.com/office/powerpoint/2010/main"/>
</p:sldLayout>
</file>

<file path=ppt/slideLayouts/slideLayout1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6074352"/>
      </p:ext>
    </p:extLst>
  </p:cSld>
  <p:clrMapOvr>
    <a:masterClrMapping/>
  </p:clrMapOvr>
  <p:transition xmlns:p14="http://schemas.microsoft.com/office/powerpoint/2010/main"/>
</p:sldLayout>
</file>

<file path=ppt/slideLayouts/slideLayout1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8760221"/>
      </p:ext>
    </p:extLst>
  </p:cSld>
  <p:clrMapOvr>
    <a:masterClrMapping/>
  </p:clrMapOvr>
  <p:transition xmlns:p14="http://schemas.microsoft.com/office/powerpoint/2010/main"/>
</p:sldLayout>
</file>

<file path=ppt/slideLayouts/slideLayout1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7681420"/>
      </p:ext>
    </p:extLst>
  </p:cSld>
  <p:clrMapOvr>
    <a:masterClrMapping/>
  </p:clrMapOvr>
  <p:transition xmlns:p14="http://schemas.microsoft.com/office/powerpoint/2010/main"/>
</p:sldLayout>
</file>

<file path=ppt/slideLayouts/slideLayout1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6420411"/>
      </p:ext>
    </p:extLst>
  </p:cSld>
  <p:clrMapOvr>
    <a:masterClrMapping/>
  </p:clrMapOvr>
  <p:transition xmlns:p14="http://schemas.microsoft.com/office/powerpoint/2010/main"/>
</p:sldLayout>
</file>

<file path=ppt/slideLayouts/slideLayout1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9953866"/>
      </p:ext>
    </p:extLst>
  </p:cSld>
  <p:clrMapOvr>
    <a:masterClrMapping/>
  </p:clrMapOvr>
  <p:transition xmlns:p14="http://schemas.microsoft.com/office/powerpoint/2010/main"/>
</p:sldLayout>
</file>

<file path=ppt/slideLayouts/slideLayout1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8276054"/>
      </p:ext>
    </p:extLst>
  </p:cSld>
  <p:clrMapOvr>
    <a:masterClrMapping/>
  </p:clrMapOvr>
  <p:transition xmlns:p14="http://schemas.microsoft.com/office/powerpoint/2010/main"/>
</p:sldLayout>
</file>

<file path=ppt/slideLayouts/slideLayout1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3853851"/>
      </p:ext>
    </p:extLst>
  </p:cSld>
  <p:clrMapOvr>
    <a:masterClrMapping/>
  </p:clrMapOvr>
  <p:transition xmlns:p14="http://schemas.microsoft.com/office/powerpoint/2010/main"/>
</p:sldLayout>
</file>

<file path=ppt/slideLayouts/slideLayout1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96026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22391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77163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4343810"/>
      </p:ext>
    </p:extLst>
  </p:cSld>
  <p:clrMapOvr>
    <a:masterClrMapping/>
  </p:clrMapOvr>
  <p:transition xmlns:p14="http://schemas.microsoft.com/office/powerpoint/2010/main"/>
</p:sldLayout>
</file>

<file path=ppt/slideLayouts/slideLayout1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5884916"/>
      </p:ext>
    </p:extLst>
  </p:cSld>
  <p:clrMapOvr>
    <a:masterClrMapping/>
  </p:clrMapOvr>
  <p:transition xmlns:p14="http://schemas.microsoft.com/office/powerpoint/2010/main"/>
</p:sldLayout>
</file>

<file path=ppt/slideLayouts/slideLayout1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10118"/>
      </p:ext>
    </p:extLst>
  </p:cSld>
  <p:clrMapOvr>
    <a:masterClrMapping/>
  </p:clrMapOvr>
  <p:transition xmlns:p14="http://schemas.microsoft.com/office/powerpoint/2010/main"/>
</p:sldLayout>
</file>

<file path=ppt/slideLayouts/slideLayout1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4882211"/>
      </p:ext>
    </p:extLst>
  </p:cSld>
  <p:clrMapOvr>
    <a:masterClrMapping/>
  </p:clrMapOvr>
  <p:transition xmlns:p14="http://schemas.microsoft.com/office/powerpoint/2010/main"/>
</p:sldLayout>
</file>

<file path=ppt/slideLayouts/slideLayout1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1895830"/>
      </p:ext>
    </p:extLst>
  </p:cSld>
  <p:clrMapOvr>
    <a:masterClrMapping/>
  </p:clrMapOvr>
  <p:transition xmlns:p14="http://schemas.microsoft.com/office/powerpoint/2010/main"/>
</p:sldLayout>
</file>

<file path=ppt/slideLayouts/slideLayout1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219397"/>
      </p:ext>
    </p:extLst>
  </p:cSld>
  <p:clrMapOvr>
    <a:masterClrMapping/>
  </p:clrMapOvr>
  <p:transition xmlns:p14="http://schemas.microsoft.com/office/powerpoint/2010/main"/>
</p:sldLayout>
</file>

<file path=ppt/slideLayouts/slideLayout1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5603589"/>
      </p:ext>
    </p:extLst>
  </p:cSld>
  <p:clrMapOvr>
    <a:masterClrMapping/>
  </p:clrMapOvr>
  <p:transition xmlns:p14="http://schemas.microsoft.com/office/powerpoint/2010/main"/>
</p:sldLayout>
</file>

<file path=ppt/slideLayouts/slideLayout1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3046071"/>
      </p:ext>
    </p:extLst>
  </p:cSld>
  <p:clrMapOvr>
    <a:masterClrMapping/>
  </p:clrMapOvr>
  <p:transition xmlns:p14="http://schemas.microsoft.com/office/powerpoint/2010/main"/>
</p:sldLayout>
</file>

<file path=ppt/slideLayouts/slideLayout1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0721403"/>
      </p:ext>
    </p:extLst>
  </p:cSld>
  <p:clrMapOvr>
    <a:masterClrMapping/>
  </p:clrMapOvr>
  <p:transition xmlns:p14="http://schemas.microsoft.com/office/powerpoint/2010/main"/>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13370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3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E11A5C63-8B36-4754-851D-12FD2888AB62}"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940596210"/>
      </p:ext>
    </p:extLst>
  </p:cSld>
  <p:clrMapOvr>
    <a:masterClrMapping/>
  </p:clrMapOvr>
  <p:timing>
    <p:tnLst>
      <p:par>
        <p:cTn xmlns:p14="http://schemas.microsoft.com/office/powerpoint/2010/main" id="1" dur="indefinite" restart="never" nodeType="tmRoot"/>
      </p:par>
    </p:tnLst>
  </p:timing>
</p:sldLayout>
</file>

<file path=ppt/slideLayouts/slideLayout1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B116F91-ED3E-4251-B1F7-EC5ADB84708A}"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583910164"/>
      </p:ext>
    </p:extLst>
  </p:cSld>
  <p:clrMapOvr>
    <a:masterClrMapping/>
  </p:clrMapOvr>
  <p:timing>
    <p:tnLst>
      <p:par>
        <p:cTn xmlns:p14="http://schemas.microsoft.com/office/powerpoint/2010/main" id="1" dur="indefinite" restart="never" nodeType="tmRoot"/>
      </p:par>
    </p:tnLst>
  </p:timing>
</p:sldLayout>
</file>

<file path=ppt/slideLayouts/slideLayout1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6C8E1BD6-2D5E-4D6A-B17F-9E7F4515CCE0}"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746488482"/>
      </p:ext>
    </p:extLst>
  </p:cSld>
  <p:clrMapOvr>
    <a:masterClrMapping/>
  </p:clrMapOvr>
  <p:timing>
    <p:tnLst>
      <p:par>
        <p:cTn xmlns:p14="http://schemas.microsoft.com/office/powerpoint/2010/main" id="1" dur="indefinite" restart="never" nodeType="tmRoot"/>
      </p:par>
    </p:tnLst>
  </p:timing>
</p:sldLayout>
</file>

<file path=ppt/slideLayouts/slideLayout1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B711E9B8-FBD4-438C-AF5F-667305AF5833}"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3743634105"/>
      </p:ext>
    </p:extLst>
  </p:cSld>
  <p:clrMapOvr>
    <a:masterClrMapping/>
  </p:clrMapOvr>
  <p:timing>
    <p:tnLst>
      <p:par>
        <p:cTn xmlns:p14="http://schemas.microsoft.com/office/powerpoint/2010/main" id="1" dur="indefinite" restart="never" nodeType="tmRoot"/>
      </p:par>
    </p:tnLst>
  </p:timing>
</p:sldLayout>
</file>

<file path=ppt/slideLayouts/slideLayout1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0AC9F148-F549-4073-AB5C-5834CD879949}"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386022427"/>
      </p:ext>
    </p:extLst>
  </p:cSld>
  <p:clrMapOvr>
    <a:masterClrMapping/>
  </p:clrMapOvr>
  <p:timing>
    <p:tnLst>
      <p:par>
        <p:cTn xmlns:p14="http://schemas.microsoft.com/office/powerpoint/2010/main" id="1" dur="indefinite" restart="never" nodeType="tmRoot"/>
      </p:par>
    </p:tnLst>
  </p:timing>
</p:sldLayout>
</file>

<file path=ppt/slideLayouts/slideLayout1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898099E7-9DD3-4299-90F8-9846FCA66204}"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744820966"/>
      </p:ext>
    </p:extLst>
  </p:cSld>
  <p:clrMapOvr>
    <a:masterClrMapping/>
  </p:clrMapOvr>
  <p:timing>
    <p:tnLst>
      <p:par>
        <p:cTn xmlns:p14="http://schemas.microsoft.com/office/powerpoint/2010/main" id="1" dur="indefinite" restart="never" nodeType="tmRoot"/>
      </p:par>
    </p:tnLst>
  </p:timing>
</p:sldLayout>
</file>

<file path=ppt/slideLayouts/slideLayout1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8BE959CB-3542-414D-8B44-2F5E0236A0FD}"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084696413"/>
      </p:ext>
    </p:extLst>
  </p:cSld>
  <p:clrMapOvr>
    <a:masterClrMapping/>
  </p:clrMapOvr>
  <p:timing>
    <p:tnLst>
      <p:par>
        <p:cTn xmlns:p14="http://schemas.microsoft.com/office/powerpoint/2010/main" id="1" dur="indefinite" restart="never" nodeType="tmRoot"/>
      </p:par>
    </p:tnLst>
  </p:timing>
</p:sldLayout>
</file>

<file path=ppt/slideLayouts/slideLayout1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EA98C53C-14FF-4D5E-A68F-15DFC7D68265}"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4032321845"/>
      </p:ext>
    </p:extLst>
  </p:cSld>
  <p:clrMapOvr>
    <a:masterClrMapping/>
  </p:clrMapOvr>
  <p:timing>
    <p:tnLst>
      <p:par>
        <p:cTn xmlns:p14="http://schemas.microsoft.com/office/powerpoint/2010/main" id="1" dur="indefinite" restart="never" nodeType="tmRoot"/>
      </p:par>
    </p:tnLst>
  </p:timing>
</p:sldLayout>
</file>

<file path=ppt/slideLayouts/slideLayout1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16DBC9E-D78A-433F-89BF-14D5DA7B7CE9}"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617829004"/>
      </p:ext>
    </p:extLst>
  </p:cSld>
  <p:clrMapOvr>
    <a:masterClrMapping/>
  </p:clrMapOvr>
  <p:timing>
    <p:tnLst>
      <p:par>
        <p:cTn xmlns:p14="http://schemas.microsoft.com/office/powerpoint/2010/main" id="1" dur="indefinite" restart="never" nodeType="tmRoot"/>
      </p:par>
    </p:tnLst>
  </p:timing>
</p:sldLayout>
</file>

<file path=ppt/slideLayouts/slideLayout1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50828FE3-9AE0-49A2-976F-324A07A44035}"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1594619633"/>
      </p:ext>
    </p:extLst>
  </p:cSld>
  <p:clrMapOvr>
    <a:masterClrMapping/>
  </p:clrMapOvr>
  <p:timing>
    <p:tnLst>
      <p:par>
        <p:cTn xmlns:p14="http://schemas.microsoft.com/office/powerpoint/2010/main" id="1" dur="indefinite" restart="never" nodeType="tmRoot"/>
      </p:par>
    </p:tnLst>
  </p:timing>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59372347"/>
      </p:ext>
    </p:extLst>
  </p:cSld>
  <p:clrMapOvr>
    <a:masterClrMapping/>
  </p:clrMapOvr>
  <p:transition xmlns:p14="http://schemas.microsoft.com/office/powerpoint/2010/main"/>
</p:sldLayout>
</file>

<file path=ppt/slideLayouts/slideLayout1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D41AD1F-69F0-4F09-9216-7848FA869439}"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a:xfrm>
            <a:off x="6553200" y="6400800"/>
            <a:ext cx="2133600" cy="320675"/>
          </a:xfrm>
          <a:prstGeom prst="rect">
            <a:avLst/>
          </a:prstGeom>
        </p:spPr>
        <p:txBody>
          <a:bodyPr/>
          <a:lstStyle/>
          <a:p>
            <a:fld id="{8B363EBC-A636-4E4F-B313-DA526F248DF6}" type="slidenum">
              <a:rPr lang="en-US" smtClean="0">
                <a:solidFill>
                  <a:prstClr val="black"/>
                </a:solidFill>
                <a:latin typeface="Calibri"/>
              </a:rPr>
              <a:pPr/>
              <a:t>‹#›</a:t>
            </a:fld>
            <a:endParaRPr lang="en-US">
              <a:solidFill>
                <a:prstClr val="black"/>
              </a:solidFill>
              <a:latin typeface="Calibri"/>
            </a:endParaRPr>
          </a:p>
        </p:txBody>
      </p:sp>
    </p:spTree>
    <p:extLst>
      <p:ext uri="{BB962C8B-B14F-4D97-AF65-F5344CB8AC3E}">
        <p14:creationId xmlns:p14="http://schemas.microsoft.com/office/powerpoint/2010/main" val="2858490810"/>
      </p:ext>
    </p:extLst>
  </p:cSld>
  <p:clrMapOvr>
    <a:masterClrMapping/>
  </p:clrMapOvr>
  <p:timing>
    <p:tnLst>
      <p:par>
        <p:cTn xmlns:p14="http://schemas.microsoft.com/office/powerpoint/2010/mai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1200452099"/>
      </p:ext>
    </p:extLst>
  </p:cSld>
  <p:clrMapOvr>
    <a:masterClrMapping/>
  </p:clrMapOvr>
  <p:transition xmlns:p14="http://schemas.microsoft.com/office/powerpoint/2010/main"/>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39682470"/>
      </p:ext>
    </p:extLst>
  </p:cSld>
  <p:clrMapOvr>
    <a:masterClrMapping/>
  </p:clrMapOvr>
  <p:transition xmlns:p14="http://schemas.microsoft.com/office/powerpoint/2010/main"/>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22607370"/>
      </p:ext>
    </p:extLst>
  </p:cSld>
  <p:clrMapOvr>
    <a:masterClrMapping/>
  </p:clrMapOvr>
  <p:transition xmlns:p14="http://schemas.microsoft.com/office/powerpoint/2010/main"/>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974552"/>
      </p:ext>
    </p:extLst>
  </p:cSld>
  <p:clrMapOvr>
    <a:masterClrMapping/>
  </p:clrMapOvr>
  <p:transition xmlns:p14="http://schemas.microsoft.com/office/powerpoint/2010/main"/>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2882175"/>
      </p:ext>
    </p:extLst>
  </p:cSld>
  <p:clrMapOvr>
    <a:masterClrMapping/>
  </p:clrMapOvr>
  <p:transition xmlns:p14="http://schemas.microsoft.com/office/powerpoint/2010/main"/>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0683289"/>
      </p:ext>
    </p:extLst>
  </p:cSld>
  <p:clrMapOvr>
    <a:masterClrMapping/>
  </p:clrMapOvr>
  <p:transition xmlns:p14="http://schemas.microsoft.com/office/powerpoint/2010/main"/>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1508187"/>
      </p:ext>
    </p:extLst>
  </p:cSld>
  <p:clrMapOvr>
    <a:masterClrMapping/>
  </p:clrMapOvr>
  <p:transition xmlns:p14="http://schemas.microsoft.com/office/powerpoint/2010/main"/>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3971540"/>
      </p:ext>
    </p:extLst>
  </p:cSld>
  <p:clrMapOvr>
    <a:masterClrMapping/>
  </p:clrMapOvr>
  <p:transition xmlns:p14="http://schemas.microsoft.com/office/powerpoint/2010/main"/>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16771473"/>
      </p:ext>
    </p:extLst>
  </p:cSld>
  <p:clrMapOvr>
    <a:masterClrMapping/>
  </p:clrMapOvr>
  <p:transition xmlns:p14="http://schemas.microsoft.com/office/powerpoint/2010/main"/>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4627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3011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847535455"/>
      </p:ext>
    </p:extLst>
  </p:cSld>
  <p:clrMapOvr>
    <a:masterClrMapping/>
  </p:clrMapOvr>
  <p:transition xmlns:p14="http://schemas.microsoft.com/office/powerpoint/2010/main"/>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2834769"/>
      </p:ext>
    </p:extLst>
  </p:cSld>
  <p:clrMapOvr>
    <a:masterClrMapping/>
  </p:clrMapOvr>
  <p:transition xmlns:p14="http://schemas.microsoft.com/office/powerpoint/2010/main"/>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479101"/>
      </p:ext>
    </p:extLst>
  </p:cSld>
  <p:clrMapOvr>
    <a:masterClrMapping/>
  </p:clrMapOvr>
  <p:transition xmlns:p14="http://schemas.microsoft.com/office/powerpoint/2010/main"/>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95513993"/>
      </p:ext>
    </p:extLst>
  </p:cSld>
  <p:clrMapOvr>
    <a:masterClrMapping/>
  </p:clrMapOvr>
  <p:transition xmlns:p14="http://schemas.microsoft.com/office/powerpoint/2010/main"/>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949556"/>
      </p:ext>
    </p:extLst>
  </p:cSld>
  <p:clrMapOvr>
    <a:masterClrMapping/>
  </p:clrMapOvr>
  <p:transition xmlns:p14="http://schemas.microsoft.com/office/powerpoint/2010/main"/>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7416598"/>
      </p:ext>
    </p:extLst>
  </p:cSld>
  <p:clrMapOvr>
    <a:masterClrMapping/>
  </p:clrMapOvr>
  <p:transition xmlns:p14="http://schemas.microsoft.com/office/powerpoint/2010/main"/>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983898"/>
      </p:ext>
    </p:extLst>
  </p:cSld>
  <p:clrMapOvr>
    <a:masterClrMapping/>
  </p:clrMapOvr>
  <p:transition xmlns:p14="http://schemas.microsoft.com/office/powerpoint/2010/main"/>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490541"/>
      </p:ext>
    </p:extLst>
  </p:cSld>
  <p:clrMapOvr>
    <a:masterClrMapping/>
  </p:clrMapOvr>
  <p:transition xmlns:p14="http://schemas.microsoft.com/office/powerpoint/2010/main"/>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6869284"/>
      </p:ext>
    </p:extLst>
  </p:cSld>
  <p:clrMapOvr>
    <a:masterClrMapping/>
  </p:clrMapOvr>
  <p:transition xmlns:p14="http://schemas.microsoft.com/office/powerpoint/2010/main"/>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9578381"/>
      </p:ext>
    </p:extLst>
  </p:cSld>
  <p:clrMapOvr>
    <a:masterClrMapping/>
  </p:clrMapOvr>
  <p:transition xmlns:p14="http://schemas.microsoft.com/office/powerpoint/2010/main"/>
</p:sldLayout>
</file>

<file path=ppt/slideLayouts/slideLayout1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802245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1397899074"/>
      </p:ext>
    </p:extLst>
  </p:cSld>
  <p:clrMapOvr>
    <a:masterClrMapping/>
  </p:clrMapOvr>
  <p:transition xmlns:p14="http://schemas.microsoft.com/office/powerpoint/2010/main"/>
</p:sldLayout>
</file>

<file path=ppt/slideLayouts/slideLayout1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0096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1349600"/>
      </p:ext>
    </p:extLst>
  </p:cSld>
  <p:clrMapOvr>
    <a:masterClrMapping/>
  </p:clrMapOvr>
  <p:transition xmlns:p14="http://schemas.microsoft.com/office/powerpoint/2010/main"/>
</p:sldLayout>
</file>

<file path=ppt/slideLayouts/slideLayout1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596406"/>
      </p:ext>
    </p:extLst>
  </p:cSld>
  <p:clrMapOvr>
    <a:masterClrMapping/>
  </p:clrMapOvr>
  <p:transition xmlns:p14="http://schemas.microsoft.com/office/powerpoint/2010/main"/>
</p:sldLayout>
</file>

<file path=ppt/slideLayouts/slideLayout1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3621081"/>
      </p:ext>
    </p:extLst>
  </p:cSld>
  <p:clrMapOvr>
    <a:masterClrMapping/>
  </p:clrMapOvr>
  <p:transition xmlns:p14="http://schemas.microsoft.com/office/powerpoint/2010/main"/>
</p:sldLayout>
</file>

<file path=ppt/slideLayouts/slideLayout1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2447729"/>
      </p:ext>
    </p:extLst>
  </p:cSld>
  <p:clrMapOvr>
    <a:masterClrMapping/>
  </p:clrMapOvr>
  <p:transition xmlns:p14="http://schemas.microsoft.com/office/powerpoint/2010/main"/>
</p:sldLayout>
</file>

<file path=ppt/slideLayouts/slideLayout1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5317963"/>
      </p:ext>
    </p:extLst>
  </p:cSld>
  <p:clrMapOvr>
    <a:masterClrMapping/>
  </p:clrMapOvr>
  <p:transition xmlns:p14="http://schemas.microsoft.com/office/powerpoint/2010/main"/>
</p:sldLayout>
</file>

<file path=ppt/slideLayouts/slideLayout1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8406183"/>
      </p:ext>
    </p:extLst>
  </p:cSld>
  <p:clrMapOvr>
    <a:masterClrMapping/>
  </p:clrMapOvr>
  <p:transition xmlns:p14="http://schemas.microsoft.com/office/powerpoint/2010/main"/>
</p:sldLayout>
</file>

<file path=ppt/slideLayouts/slideLayout1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1659816"/>
      </p:ext>
    </p:extLst>
  </p:cSld>
  <p:clrMapOvr>
    <a:masterClrMapping/>
  </p:clrMapOvr>
  <p:transition xmlns:p14="http://schemas.microsoft.com/office/powerpoint/2010/main"/>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662183"/>
      </p:ext>
    </p:extLst>
  </p:cSld>
  <p:clrMapOvr>
    <a:masterClrMapping/>
  </p:clrMapOvr>
  <p:transition xmlns:p14="http://schemas.microsoft.com/office/powerpoint/2010/main"/>
</p:sldLayout>
</file>

<file path=ppt/slideLayouts/slideLayout1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4951389"/>
      </p:ext>
    </p:extLst>
  </p:cSld>
  <p:clrMapOvr>
    <a:masterClrMapping/>
  </p:clrMapOvr>
  <p:transition xmlns:p14="http://schemas.microsoft.com/office/powerpoint/2010/main"/>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1187434387"/>
      </p:ext>
    </p:extLst>
  </p:cSld>
  <p:clrMapOvr>
    <a:masterClrMapping/>
  </p:clrMapOvr>
  <p:transition xmlns:p14="http://schemas.microsoft.com/office/powerpoint/2010/main"/>
</p:sldLayout>
</file>

<file path=ppt/slideLayouts/slideLayout1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EF0CAD05-5F98-C240-A41D-E171A6304933}" type="slidenum">
              <a:rPr lang="en-US"/>
              <a:pPr/>
              <a:t>‹#›</a:t>
            </a:fld>
            <a:endParaRPr lang="en-US"/>
          </a:p>
        </p:txBody>
      </p:sp>
    </p:spTree>
    <p:extLst>
      <p:ext uri="{BB962C8B-B14F-4D97-AF65-F5344CB8AC3E}">
        <p14:creationId xmlns:p14="http://schemas.microsoft.com/office/powerpoint/2010/main" val="1176202611"/>
      </p:ext>
    </p:extLst>
  </p:cSld>
  <p:clrMapOvr>
    <a:masterClrMapping/>
  </p:clrMapOvr>
  <p:transition xmlns:p14="http://schemas.microsoft.com/office/powerpoint/2010/main"/>
</p:sldLayout>
</file>

<file path=ppt/slideLayouts/slideLayout1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71752C56-4F8A-824F-A263-2404B5D536A2}" type="slidenum">
              <a:rPr lang="en-US"/>
              <a:pPr/>
              <a:t>‹#›</a:t>
            </a:fld>
            <a:endParaRPr lang="en-US"/>
          </a:p>
        </p:txBody>
      </p:sp>
    </p:spTree>
    <p:extLst>
      <p:ext uri="{BB962C8B-B14F-4D97-AF65-F5344CB8AC3E}">
        <p14:creationId xmlns:p14="http://schemas.microsoft.com/office/powerpoint/2010/main" val="2225563168"/>
      </p:ext>
    </p:extLst>
  </p:cSld>
  <p:clrMapOvr>
    <a:masterClrMapping/>
  </p:clrMapOvr>
  <p:transition xmlns:p14="http://schemas.microsoft.com/office/powerpoint/2010/main"/>
</p:sldLayout>
</file>

<file path=ppt/slideLayouts/slideLayout1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E2A6F638-9311-044E-822F-DB90AF0533D9}" type="slidenum">
              <a:rPr lang="en-US"/>
              <a:pPr/>
              <a:t>‹#›</a:t>
            </a:fld>
            <a:endParaRPr lang="en-US"/>
          </a:p>
        </p:txBody>
      </p:sp>
    </p:spTree>
    <p:extLst>
      <p:ext uri="{BB962C8B-B14F-4D97-AF65-F5344CB8AC3E}">
        <p14:creationId xmlns:p14="http://schemas.microsoft.com/office/powerpoint/2010/main" val="3072845242"/>
      </p:ext>
    </p:extLst>
  </p:cSld>
  <p:clrMapOvr>
    <a:masterClrMapping/>
  </p:clrMapOvr>
  <p:transition xmlns:p14="http://schemas.microsoft.com/office/powerpoint/2010/main"/>
</p:sldLayout>
</file>

<file path=ppt/slideLayouts/slideLayout1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D098FC8E-6941-C74C-BC08-436BE2F5B5D2}" type="slidenum">
              <a:rPr lang="en-US"/>
              <a:pPr/>
              <a:t>‹#›</a:t>
            </a:fld>
            <a:endParaRPr lang="en-US"/>
          </a:p>
        </p:txBody>
      </p:sp>
    </p:spTree>
    <p:extLst>
      <p:ext uri="{BB962C8B-B14F-4D97-AF65-F5344CB8AC3E}">
        <p14:creationId xmlns:p14="http://schemas.microsoft.com/office/powerpoint/2010/main" val="644812070"/>
      </p:ext>
    </p:extLst>
  </p:cSld>
  <p:clrMapOvr>
    <a:masterClrMapping/>
  </p:clrMapOvr>
  <p:transition xmlns:p14="http://schemas.microsoft.com/office/powerpoint/2010/main"/>
</p:sldLayout>
</file>

<file path=ppt/slideLayouts/slideLayout1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EC2913EA-86C8-7044-8F98-044F5E7301AC}" type="slidenum">
              <a:rPr lang="en-US"/>
              <a:pPr/>
              <a:t>‹#›</a:t>
            </a:fld>
            <a:endParaRPr lang="en-US"/>
          </a:p>
        </p:txBody>
      </p:sp>
    </p:spTree>
    <p:extLst>
      <p:ext uri="{BB962C8B-B14F-4D97-AF65-F5344CB8AC3E}">
        <p14:creationId xmlns:p14="http://schemas.microsoft.com/office/powerpoint/2010/main" val="1718689315"/>
      </p:ext>
    </p:extLst>
  </p:cSld>
  <p:clrMapOvr>
    <a:masterClrMapping/>
  </p:clrMapOvr>
  <p:transition xmlns:p14="http://schemas.microsoft.com/office/powerpoint/2010/main"/>
</p:sldLayout>
</file>

<file path=ppt/slideLayouts/slideLayout1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E9EB2717-EF8A-4F48-9475-0E5579379CAF}" type="slidenum">
              <a:rPr lang="en-US"/>
              <a:pPr/>
              <a:t>‹#›</a:t>
            </a:fld>
            <a:endParaRPr lang="en-US"/>
          </a:p>
        </p:txBody>
      </p:sp>
    </p:spTree>
    <p:extLst>
      <p:ext uri="{BB962C8B-B14F-4D97-AF65-F5344CB8AC3E}">
        <p14:creationId xmlns:p14="http://schemas.microsoft.com/office/powerpoint/2010/main" val="2735493282"/>
      </p:ext>
    </p:extLst>
  </p:cSld>
  <p:clrMapOvr>
    <a:masterClrMapping/>
  </p:clrMapOvr>
  <p:transition xmlns:p14="http://schemas.microsoft.com/office/powerpoint/2010/main"/>
</p:sldLayout>
</file>

<file path=ppt/slideLayouts/slideLayout1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09CEDDA7-F9BC-D143-BB10-4566D815D5F9}" type="slidenum">
              <a:rPr lang="en-US"/>
              <a:pPr/>
              <a:t>‹#›</a:t>
            </a:fld>
            <a:endParaRPr lang="en-US"/>
          </a:p>
        </p:txBody>
      </p:sp>
    </p:spTree>
    <p:extLst>
      <p:ext uri="{BB962C8B-B14F-4D97-AF65-F5344CB8AC3E}">
        <p14:creationId xmlns:p14="http://schemas.microsoft.com/office/powerpoint/2010/main" val="266402226"/>
      </p:ext>
    </p:extLst>
  </p:cSld>
  <p:clrMapOvr>
    <a:masterClrMapping/>
  </p:clrMapOvr>
  <p:transition xmlns:p14="http://schemas.microsoft.com/office/powerpoint/2010/main"/>
</p:sldLayout>
</file>

<file path=ppt/slideLayouts/slideLayout1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24CCDBC6-CC01-564B-8353-1EF7BD2EDA4C}" type="slidenum">
              <a:rPr lang="en-US"/>
              <a:pPr/>
              <a:t>‹#›</a:t>
            </a:fld>
            <a:endParaRPr lang="en-US"/>
          </a:p>
        </p:txBody>
      </p:sp>
    </p:spTree>
    <p:extLst>
      <p:ext uri="{BB962C8B-B14F-4D97-AF65-F5344CB8AC3E}">
        <p14:creationId xmlns:p14="http://schemas.microsoft.com/office/powerpoint/2010/main" val="1337623389"/>
      </p:ext>
    </p:extLst>
  </p:cSld>
  <p:clrMapOvr>
    <a:masterClrMapping/>
  </p:clrMapOvr>
  <p:transition xmlns:p14="http://schemas.microsoft.com/office/powerpoint/2010/main"/>
</p:sldLayout>
</file>

<file path=ppt/slideLayouts/slideLayout1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63E88A4F-2F9B-8940-A946-705E7B7AAFF5}" type="slidenum">
              <a:rPr lang="en-US"/>
              <a:pPr/>
              <a:t>‹#›</a:t>
            </a:fld>
            <a:endParaRPr lang="en-US"/>
          </a:p>
        </p:txBody>
      </p:sp>
    </p:spTree>
    <p:extLst>
      <p:ext uri="{BB962C8B-B14F-4D97-AF65-F5344CB8AC3E}">
        <p14:creationId xmlns:p14="http://schemas.microsoft.com/office/powerpoint/2010/main" val="3354859521"/>
      </p:ext>
    </p:extLst>
  </p:cSld>
  <p:clrMapOvr>
    <a:masterClrMapping/>
  </p:clrMapOvr>
  <p:transition xmlns:p14="http://schemas.microsoft.com/office/powerpoint/2010/main"/>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1F0E8B17-B4D9-5340-8D3E-0FD2DBAED3D0}" type="slidenum">
              <a:rPr lang="en-US"/>
              <a:pPr/>
              <a:t>‹#›</a:t>
            </a:fld>
            <a:endParaRPr lang="en-US"/>
          </a:p>
        </p:txBody>
      </p:sp>
    </p:spTree>
    <p:extLst>
      <p:ext uri="{BB962C8B-B14F-4D97-AF65-F5344CB8AC3E}">
        <p14:creationId xmlns:p14="http://schemas.microsoft.com/office/powerpoint/2010/main" val="1286934465"/>
      </p:ext>
    </p:extLst>
  </p:cSld>
  <p:clrMapOvr>
    <a:masterClrMapping/>
  </p:clrMapOvr>
  <p:transition xmlns:p14="http://schemas.microsoft.com/office/powerpoint/2010/main"/>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1233992250"/>
      </p:ext>
    </p:extLst>
  </p:cSld>
  <p:clrMapOvr>
    <a:masterClrMapping/>
  </p:clrMapOvr>
  <p:transition xmlns:p14="http://schemas.microsoft.com/office/powerpoint/2010/main"/>
</p:sldLayout>
</file>

<file path=ppt/slideLayouts/slideLayout1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5F24509-A4B3-2C4F-9AD0-DD3550F7CEC3}" type="slidenum">
              <a:rPr lang="en-US"/>
              <a:pPr/>
              <a:t>‹#›</a:t>
            </a:fld>
            <a:endParaRPr lang="en-US"/>
          </a:p>
        </p:txBody>
      </p:sp>
    </p:spTree>
    <p:extLst>
      <p:ext uri="{BB962C8B-B14F-4D97-AF65-F5344CB8AC3E}">
        <p14:creationId xmlns:p14="http://schemas.microsoft.com/office/powerpoint/2010/main" val="1255893421"/>
      </p:ext>
    </p:extLst>
  </p:cSld>
  <p:clrMapOvr>
    <a:masterClrMapping/>
  </p:clrMapOvr>
  <p:transition xmlns:p14="http://schemas.microsoft.com/office/powerpoint/2010/main"/>
</p:sldLayout>
</file>

<file path=ppt/slideLayouts/slideLayout181.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135D994-FDC0-964B-B4AE-94C64D4C4962}" type="slidenum">
              <a:rPr lang="en-US"/>
              <a:pPr/>
              <a:t>‹#›</a:t>
            </a:fld>
            <a:endParaRPr lang="en-US"/>
          </a:p>
        </p:txBody>
      </p:sp>
    </p:spTree>
    <p:extLst>
      <p:ext uri="{BB962C8B-B14F-4D97-AF65-F5344CB8AC3E}">
        <p14:creationId xmlns:p14="http://schemas.microsoft.com/office/powerpoint/2010/main" val="1128237529"/>
      </p:ext>
    </p:extLst>
  </p:cSld>
  <p:clrMapOvr>
    <a:masterClrMapping/>
  </p:clrMapOvr>
  <p:transition xmlns:p14="http://schemas.microsoft.com/office/powerpoint/2010/main"/>
</p:sldLayout>
</file>

<file path=ppt/slideLayouts/slideLayout18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17006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690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5754154"/>
      </p:ext>
    </p:extLst>
  </p:cSld>
  <p:clrMapOvr>
    <a:masterClrMapping/>
  </p:clrMapOvr>
  <p:transition xmlns:p14="http://schemas.microsoft.com/office/powerpoint/2010/main"/>
</p:sldLayout>
</file>

<file path=ppt/slideLayouts/slideLayout1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47945867"/>
      </p:ext>
    </p:extLst>
  </p:cSld>
  <p:clrMapOvr>
    <a:masterClrMapping/>
  </p:clrMapOvr>
  <p:transition xmlns:p14="http://schemas.microsoft.com/office/powerpoint/2010/main"/>
</p:sldLayout>
</file>

<file path=ppt/slideLayouts/slideLayout1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7637371"/>
      </p:ext>
    </p:extLst>
  </p:cSld>
  <p:clrMapOvr>
    <a:masterClrMapping/>
  </p:clrMapOvr>
  <p:transition xmlns:p14="http://schemas.microsoft.com/office/powerpoint/2010/main"/>
</p:sldLayout>
</file>

<file path=ppt/slideLayouts/slideLayout1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877408"/>
      </p:ext>
    </p:extLst>
  </p:cSld>
  <p:clrMapOvr>
    <a:masterClrMapping/>
  </p:clrMapOvr>
  <p:transition xmlns:p14="http://schemas.microsoft.com/office/powerpoint/2010/main"/>
</p:sldLayout>
</file>

<file path=ppt/slideLayouts/slideLayout1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9029212"/>
      </p:ext>
    </p:extLst>
  </p:cSld>
  <p:clrMapOvr>
    <a:masterClrMapping/>
  </p:clrMapOvr>
  <p:transition xmlns:p14="http://schemas.microsoft.com/office/powerpoint/2010/main"/>
</p:sldLayout>
</file>

<file path=ppt/slideLayouts/slideLayout1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8838355"/>
      </p:ext>
    </p:extLst>
  </p:cSld>
  <p:clrMapOvr>
    <a:masterClrMapping/>
  </p:clrMapOvr>
  <p:transition xmlns:p14="http://schemas.microsoft.com/office/powerpoint/2010/main"/>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3920988171"/>
      </p:ext>
    </p:extLst>
  </p:cSld>
  <p:clrMapOvr>
    <a:masterClrMapping/>
  </p:clrMapOvr>
  <p:transition xmlns:p14="http://schemas.microsoft.com/office/powerpoint/2010/main"/>
</p:sldLayout>
</file>

<file path=ppt/slideLayouts/slideLayout1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256693"/>
      </p:ext>
    </p:extLst>
  </p:cSld>
  <p:clrMapOvr>
    <a:masterClrMapping/>
  </p:clrMapOvr>
  <p:transition xmlns:p14="http://schemas.microsoft.com/office/powerpoint/2010/main"/>
</p:sldLayout>
</file>

<file path=ppt/slideLayouts/slideLayout1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98130625"/>
      </p:ext>
    </p:extLst>
  </p:cSld>
  <p:clrMapOvr>
    <a:masterClrMapping/>
  </p:clrMapOvr>
  <p:transition xmlns:p14="http://schemas.microsoft.com/office/powerpoint/2010/main"/>
</p:sldLayout>
</file>

<file path=ppt/slideLayouts/slideLayout1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1494368"/>
      </p:ext>
    </p:extLst>
  </p:cSld>
  <p:clrMapOvr>
    <a:masterClrMapping/>
  </p:clrMapOvr>
  <p:transition xmlns:p14="http://schemas.microsoft.com/office/powerpoint/2010/main"/>
</p:sldLayout>
</file>

<file path=ppt/slideLayouts/slideLayout19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83968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67893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1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1486633"/>
      </p:ext>
    </p:extLst>
  </p:cSld>
  <p:clrMapOvr>
    <a:masterClrMapping/>
  </p:clrMapOvr>
  <p:transition xmlns:p14="http://schemas.microsoft.com/office/powerpoint/2010/main"/>
</p:sldLayout>
</file>

<file path=ppt/slideLayouts/slideLayout1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42156"/>
      </p:ext>
    </p:extLst>
  </p:cSld>
  <p:clrMapOvr>
    <a:masterClrMapping/>
  </p:clrMapOvr>
  <p:transition xmlns:p14="http://schemas.microsoft.com/office/powerpoint/2010/main"/>
</p:sldLayout>
</file>

<file path=ppt/slideLayouts/slideLayout1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9204901"/>
      </p:ext>
    </p:extLst>
  </p:cSld>
  <p:clrMapOvr>
    <a:masterClrMapping/>
  </p:clrMapOvr>
  <p:transition xmlns:p14="http://schemas.microsoft.com/office/powerpoint/2010/main"/>
</p:sldLayout>
</file>

<file path=ppt/slideLayouts/slideLayout1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1634217"/>
      </p:ext>
    </p:extLst>
  </p:cSld>
  <p:clrMapOvr>
    <a:masterClrMapping/>
  </p:clrMapOvr>
  <p:transition xmlns:p14="http://schemas.microsoft.com/office/powerpoint/2010/main"/>
</p:sldLayout>
</file>

<file path=ppt/slideLayouts/slideLayout1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4237537"/>
      </p:ext>
    </p:extLst>
  </p:cSld>
  <p:clrMapOvr>
    <a:masterClrMapping/>
  </p:clrMapOvr>
  <p:transition xmlns:p14="http://schemas.microsoft.com/office/powerpoint/2010/main"/>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pPr/>
              <a:t>‹#›</a:t>
            </a:fld>
            <a:endParaRPr lang="en-US" altLang="en-US"/>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2257856907"/>
      </p:ext>
    </p:extLst>
  </p:cSld>
  <p:clrMapOvr>
    <a:masterClrMapping/>
  </p:clrMapOvr>
  <p:transition xmlns:p14="http://schemas.microsoft.com/office/powerpoint/2010/main"/>
</p:sldLayout>
</file>

<file path=ppt/slideLayouts/slideLayout2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7247826"/>
      </p:ext>
    </p:extLst>
  </p:cSld>
  <p:clrMapOvr>
    <a:masterClrMapping/>
  </p:clrMapOvr>
  <p:transition xmlns:p14="http://schemas.microsoft.com/office/powerpoint/2010/main"/>
</p:sldLayout>
</file>

<file path=ppt/slideLayouts/slideLayout2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798383"/>
      </p:ext>
    </p:extLst>
  </p:cSld>
  <p:clrMapOvr>
    <a:masterClrMapping/>
  </p:clrMapOvr>
  <p:transition xmlns:p14="http://schemas.microsoft.com/office/powerpoint/2010/main"/>
</p:sldLayout>
</file>

<file path=ppt/slideLayouts/slideLayout2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6820733"/>
      </p:ext>
    </p:extLst>
  </p:cSld>
  <p:clrMapOvr>
    <a:masterClrMapping/>
  </p:clrMapOvr>
  <p:transition xmlns:p14="http://schemas.microsoft.com/office/powerpoint/2010/main"/>
</p:sldLayout>
</file>

<file path=ppt/slideLayouts/slideLayout2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2077888"/>
      </p:ext>
    </p:extLst>
  </p:cSld>
  <p:clrMapOvr>
    <a:masterClrMapping/>
  </p:clrMapOvr>
  <p:transition xmlns:p14="http://schemas.microsoft.com/office/powerpoint/2010/main"/>
</p:sldLayout>
</file>

<file path=ppt/slideLayouts/slideLayout20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07993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2641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7007866"/>
      </p:ext>
    </p:extLst>
  </p:cSld>
  <p:clrMapOvr>
    <a:masterClrMapping/>
  </p:clrMapOvr>
  <p:transition xmlns:p14="http://schemas.microsoft.com/office/powerpoint/2010/main"/>
</p:sldLayout>
</file>

<file path=ppt/slideLayouts/slideLayout2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5720055"/>
      </p:ext>
    </p:extLst>
  </p:cSld>
  <p:clrMapOvr>
    <a:masterClrMapping/>
  </p:clrMapOvr>
  <p:transition xmlns:p14="http://schemas.microsoft.com/office/powerpoint/2010/main"/>
</p:sldLayout>
</file>

<file path=ppt/slideLayouts/slideLayout2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623489"/>
      </p:ext>
    </p:extLst>
  </p:cSld>
  <p:clrMapOvr>
    <a:masterClrMapping/>
  </p:clrMapOvr>
  <p:transition xmlns:p14="http://schemas.microsoft.com/office/powerpoint/2010/main"/>
</p:sldLayout>
</file>

<file path=ppt/slideLayouts/slideLayout2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4005390"/>
      </p:ext>
    </p:extLst>
  </p:cSld>
  <p:clrMapOvr>
    <a:masterClrMapping/>
  </p:clrMapOvr>
  <p:transition xmlns:p14="http://schemas.microsoft.com/office/powerpoint/2010/main"/>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2108637058"/>
      </p:ext>
    </p:extLst>
  </p:cSld>
  <p:clrMapOvr>
    <a:masterClrMapping/>
  </p:clrMapOvr>
  <p:transition xmlns:p14="http://schemas.microsoft.com/office/powerpoint/2010/main"/>
</p:sldLayout>
</file>

<file path=ppt/slideLayouts/slideLayout2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9155047"/>
      </p:ext>
    </p:extLst>
  </p:cSld>
  <p:clrMapOvr>
    <a:masterClrMapping/>
  </p:clrMapOvr>
  <p:transition xmlns:p14="http://schemas.microsoft.com/office/powerpoint/2010/main"/>
</p:sldLayout>
</file>

<file path=ppt/slideLayouts/slideLayout2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69413553"/>
      </p:ext>
    </p:extLst>
  </p:cSld>
  <p:clrMapOvr>
    <a:masterClrMapping/>
  </p:clrMapOvr>
  <p:transition xmlns:p14="http://schemas.microsoft.com/office/powerpoint/2010/main"/>
</p:sldLayout>
</file>

<file path=ppt/slideLayouts/slideLayout2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5724105"/>
      </p:ext>
    </p:extLst>
  </p:cSld>
  <p:clrMapOvr>
    <a:masterClrMapping/>
  </p:clrMapOvr>
  <p:transition xmlns:p14="http://schemas.microsoft.com/office/powerpoint/2010/main"/>
</p:sldLayout>
</file>

<file path=ppt/slideLayouts/slideLayout2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33914322"/>
      </p:ext>
    </p:extLst>
  </p:cSld>
  <p:clrMapOvr>
    <a:masterClrMapping/>
  </p:clrMapOvr>
  <p:transition xmlns:p14="http://schemas.microsoft.com/office/powerpoint/2010/main"/>
</p:sldLayout>
</file>

<file path=ppt/slideLayouts/slideLayout2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9249492"/>
      </p:ext>
    </p:extLst>
  </p:cSld>
  <p:clrMapOvr>
    <a:masterClrMapping/>
  </p:clrMapOvr>
  <p:transition xmlns:p14="http://schemas.microsoft.com/office/powerpoint/2010/main"/>
</p:sldLayout>
</file>

<file path=ppt/slideLayouts/slideLayout2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62787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539406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656725"/>
      </p:ext>
    </p:extLst>
  </p:cSld>
  <p:clrMapOvr>
    <a:masterClrMapping/>
  </p:clrMapOvr>
  <p:transition xmlns:p14="http://schemas.microsoft.com/office/powerpoint/2010/main"/>
</p:sldLayout>
</file>

<file path=ppt/slideLayouts/slideLayout2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4471075"/>
      </p:ext>
    </p:extLst>
  </p:cSld>
  <p:clrMapOvr>
    <a:masterClrMapping/>
  </p:clrMapOvr>
  <p:transition xmlns:p14="http://schemas.microsoft.com/office/powerpoint/2010/main"/>
</p:sldLayout>
</file>

<file path=ppt/slideLayouts/slideLayout2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4987662"/>
      </p:ext>
    </p:extLst>
  </p:cSld>
  <p:clrMapOvr>
    <a:masterClrMapping/>
  </p:clrMapOvr>
  <p:transition xmlns:p14="http://schemas.microsoft.com/office/powerpoint/2010/main"/>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1266926997"/>
      </p:ext>
    </p:extLst>
  </p:cSld>
  <p:clrMapOvr>
    <a:masterClrMapping/>
  </p:clrMapOvr>
  <p:transition xmlns:p14="http://schemas.microsoft.com/office/powerpoint/2010/main"/>
</p:sldLayout>
</file>

<file path=ppt/slideLayouts/slideLayout2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766688"/>
      </p:ext>
    </p:extLst>
  </p:cSld>
  <p:clrMapOvr>
    <a:masterClrMapping/>
  </p:clrMapOvr>
  <p:transition xmlns:p14="http://schemas.microsoft.com/office/powerpoint/2010/main"/>
</p:sldLayout>
</file>

<file path=ppt/slideLayouts/slideLayout2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4632561"/>
      </p:ext>
    </p:extLst>
  </p:cSld>
  <p:clrMapOvr>
    <a:masterClrMapping/>
  </p:clrMapOvr>
  <p:transition xmlns:p14="http://schemas.microsoft.com/office/powerpoint/2010/main"/>
</p:sldLayout>
</file>

<file path=ppt/slideLayouts/slideLayout2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5151603"/>
      </p:ext>
    </p:extLst>
  </p:cSld>
  <p:clrMapOvr>
    <a:masterClrMapping/>
  </p:clrMapOvr>
  <p:transition xmlns:p14="http://schemas.microsoft.com/office/powerpoint/2010/main"/>
</p:sldLayout>
</file>

<file path=ppt/slideLayouts/slideLayout2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75342684"/>
      </p:ext>
    </p:extLst>
  </p:cSld>
  <p:clrMapOvr>
    <a:masterClrMapping/>
  </p:clrMapOvr>
  <p:transition xmlns:p14="http://schemas.microsoft.com/office/powerpoint/2010/main"/>
</p:sldLayout>
</file>

<file path=ppt/slideLayouts/slideLayout2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72655830"/>
      </p:ext>
    </p:extLst>
  </p:cSld>
  <p:clrMapOvr>
    <a:masterClrMapping/>
  </p:clrMapOvr>
  <p:transition xmlns:p14="http://schemas.microsoft.com/office/powerpoint/2010/main"/>
</p:sldLayout>
</file>

<file path=ppt/slideLayouts/slideLayout2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345395"/>
      </p:ext>
    </p:extLst>
  </p:cSld>
  <p:clrMapOvr>
    <a:masterClrMapping/>
  </p:clrMapOvr>
  <p:transition xmlns:p14="http://schemas.microsoft.com/office/powerpoint/2010/main"/>
</p:sldLayout>
</file>

<file path=ppt/slideLayouts/slideLayout22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7939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6531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3289580"/>
      </p:ext>
    </p:extLst>
  </p:cSld>
  <p:clrMapOvr>
    <a:masterClrMapping/>
  </p:clrMapOvr>
  <p:transition xmlns:p14="http://schemas.microsoft.com/office/powerpoint/2010/main"/>
</p:sldLayout>
</file>

<file path=ppt/slideLayouts/slideLayout2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854520"/>
      </p:ext>
    </p:extLst>
  </p:cSld>
  <p:clrMapOvr>
    <a:masterClrMapping/>
  </p:clrMapOvr>
  <p:transition xmlns:p14="http://schemas.microsoft.com/office/powerpoint/2010/main"/>
</p:sldLayout>
</file>

<file path=ppt/slideLayouts/slideLayout23.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589707212"/>
      </p:ext>
    </p:extLst>
  </p:cSld>
  <p:clrMapOvr>
    <a:masterClrMapping/>
  </p:clrMapOvr>
  <p:transition xmlns:p14="http://schemas.microsoft.com/office/powerpoint/2010/main"/>
</p:sldLayout>
</file>

<file path=ppt/slideLayouts/slideLayout2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54893161"/>
      </p:ext>
    </p:extLst>
  </p:cSld>
  <p:clrMapOvr>
    <a:masterClrMapping/>
  </p:clrMapOvr>
  <p:transition xmlns:p14="http://schemas.microsoft.com/office/powerpoint/2010/main"/>
</p:sldLayout>
</file>

<file path=ppt/slideLayouts/slideLayout2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6157569"/>
      </p:ext>
    </p:extLst>
  </p:cSld>
  <p:clrMapOvr>
    <a:masterClrMapping/>
  </p:clrMapOvr>
  <p:transition xmlns:p14="http://schemas.microsoft.com/office/powerpoint/2010/main"/>
</p:sldLayout>
</file>

<file path=ppt/slideLayouts/slideLayout2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28972205"/>
      </p:ext>
    </p:extLst>
  </p:cSld>
  <p:clrMapOvr>
    <a:masterClrMapping/>
  </p:clrMapOvr>
  <p:transition xmlns:p14="http://schemas.microsoft.com/office/powerpoint/2010/main"/>
</p:sldLayout>
</file>

<file path=ppt/slideLayouts/slideLayout2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542191"/>
      </p:ext>
    </p:extLst>
  </p:cSld>
  <p:clrMapOvr>
    <a:masterClrMapping/>
  </p:clrMapOvr>
  <p:transition xmlns:p14="http://schemas.microsoft.com/office/powerpoint/2010/main"/>
</p:sldLayout>
</file>

<file path=ppt/slideLayouts/slideLayout2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7630174"/>
      </p:ext>
    </p:extLst>
  </p:cSld>
  <p:clrMapOvr>
    <a:masterClrMapping/>
  </p:clrMapOvr>
  <p:transition xmlns:p14="http://schemas.microsoft.com/office/powerpoint/2010/main"/>
</p:sldLayout>
</file>

<file path=ppt/slideLayouts/slideLayout2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9946013"/>
      </p:ext>
    </p:extLst>
  </p:cSld>
  <p:clrMapOvr>
    <a:masterClrMapping/>
  </p:clrMapOvr>
  <p:transition xmlns:p14="http://schemas.microsoft.com/office/powerpoint/2010/main"/>
</p:sldLayout>
</file>

<file path=ppt/slideLayouts/slideLayout2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9039703"/>
      </p:ext>
    </p:extLst>
  </p:cSld>
  <p:clrMapOvr>
    <a:masterClrMapping/>
  </p:clrMapOvr>
  <p:transition xmlns:p14="http://schemas.microsoft.com/office/powerpoint/2010/main"/>
</p:sldLayout>
</file>

<file path=ppt/slideLayouts/slideLayout23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25" tIns="45713" rIns="91425" bIns="45713"/>
          <a:lstStyle/>
          <a:p>
            <a:pPr defTabSz="914259"/>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25" tIns="45713" rIns="91425" bIns="45713" numCol="1" anchor="b" anchorCtr="0" compatLnSpc="1">
            <a:prstTxWarp prst="textNoShape">
              <a:avLst/>
            </a:prstTxWarp>
          </a:bodyPr>
          <a:lstStyle>
            <a:lvl1pPr>
              <a:defRPr sz="1200">
                <a:latin typeface="Garamond" pitchFamily="18" charset="0"/>
              </a:defRPr>
            </a:lvl1pPr>
          </a:lstStyle>
          <a:p>
            <a:pPr defTabSz="914259"/>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2606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96010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6"/>
            <a:ext cx="7772400" cy="1500187"/>
          </a:xfrm>
        </p:spPr>
        <p:txBody>
          <a:bodyPr anchor="b"/>
          <a:lstStyle>
            <a:lvl1pPr marL="0" indent="0">
              <a:buNone/>
              <a:defRPr sz="2000"/>
            </a:lvl1pPr>
            <a:lvl2pPr marL="457130" indent="0">
              <a:buNone/>
              <a:defRPr sz="1800"/>
            </a:lvl2pPr>
            <a:lvl3pPr marL="914259" indent="0">
              <a:buNone/>
              <a:defRPr sz="1600"/>
            </a:lvl3pPr>
            <a:lvl4pPr marL="1371390" indent="0">
              <a:buNone/>
              <a:defRPr sz="1400"/>
            </a:lvl4pPr>
            <a:lvl5pPr marL="1828519" indent="0">
              <a:buNone/>
              <a:defRPr sz="1400"/>
            </a:lvl5pPr>
            <a:lvl6pPr marL="2285649" indent="0">
              <a:buNone/>
              <a:defRPr sz="1400"/>
            </a:lvl6pPr>
            <a:lvl7pPr marL="2742780" indent="0">
              <a:buNone/>
              <a:defRPr sz="1400"/>
            </a:lvl7pPr>
            <a:lvl8pPr marL="3199908" indent="0">
              <a:buNone/>
              <a:defRPr sz="1400"/>
            </a:lvl8pPr>
            <a:lvl9pPr marL="3657039"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47941158"/>
      </p:ext>
    </p:extLst>
  </p:cSld>
  <p:clrMapOvr>
    <a:masterClrMapping/>
  </p:clrMapOvr>
  <p:transition xmlns:p14="http://schemas.microsoft.com/office/powerpoint/2010/main"/>
</p:sldLayout>
</file>

<file path=ppt/slideLayouts/slideLayout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7375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42369188"/>
      </p:ext>
    </p:extLst>
  </p:cSld>
  <p:clrMapOvr>
    <a:masterClrMapping/>
  </p:clrMapOvr>
  <p:transition xmlns:p14="http://schemas.microsoft.com/office/powerpoint/2010/main"/>
</p:sldLayout>
</file>

<file path=ppt/slideLayouts/slideLayout2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130" indent="0">
              <a:buNone/>
              <a:defRPr sz="2000" b="1"/>
            </a:lvl2pPr>
            <a:lvl3pPr marL="914259" indent="0">
              <a:buNone/>
              <a:defRPr sz="1800" b="1"/>
            </a:lvl3pPr>
            <a:lvl4pPr marL="1371390" indent="0">
              <a:buNone/>
              <a:defRPr sz="1600" b="1"/>
            </a:lvl4pPr>
            <a:lvl5pPr marL="1828519" indent="0">
              <a:buNone/>
              <a:defRPr sz="1600" b="1"/>
            </a:lvl5pPr>
            <a:lvl6pPr marL="2285649" indent="0">
              <a:buNone/>
              <a:defRPr sz="1600" b="1"/>
            </a:lvl6pPr>
            <a:lvl7pPr marL="2742780" indent="0">
              <a:buNone/>
              <a:defRPr sz="1600" b="1"/>
            </a:lvl7pPr>
            <a:lvl8pPr marL="3199908" indent="0">
              <a:buNone/>
              <a:defRPr sz="1600" b="1"/>
            </a:lvl8pPr>
            <a:lvl9pPr marL="3657039"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461306"/>
      </p:ext>
    </p:extLst>
  </p:cSld>
  <p:clrMapOvr>
    <a:masterClrMapping/>
  </p:clrMapOvr>
  <p:transition xmlns:p14="http://schemas.microsoft.com/office/powerpoint/2010/main"/>
</p:sldLayout>
</file>

<file path=ppt/slideLayouts/slideLayout2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3792512"/>
      </p:ext>
    </p:extLst>
  </p:cSld>
  <p:clrMapOvr>
    <a:masterClrMapping/>
  </p:clrMapOvr>
  <p:transition xmlns:p14="http://schemas.microsoft.com/office/powerpoint/2010/main"/>
</p:sldLayout>
</file>

<file path=ppt/slideLayouts/slideLayout2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236361"/>
      </p:ext>
    </p:extLst>
  </p:cSld>
  <p:clrMapOvr>
    <a:masterClrMapping/>
  </p:clrMapOvr>
  <p:transition xmlns:p14="http://schemas.microsoft.com/office/powerpoint/2010/main"/>
</p:sldLayout>
</file>

<file path=ppt/slideLayouts/slideLayout2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76666256"/>
      </p:ext>
    </p:extLst>
  </p:cSld>
  <p:clrMapOvr>
    <a:masterClrMapping/>
  </p:clrMapOvr>
  <p:transition xmlns:p14="http://schemas.microsoft.com/office/powerpoint/2010/main"/>
</p:sldLayout>
</file>

<file path=ppt/slideLayouts/slideLayout2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130" indent="0">
              <a:buNone/>
              <a:defRPr sz="2800"/>
            </a:lvl2pPr>
            <a:lvl3pPr marL="914259" indent="0">
              <a:buNone/>
              <a:defRPr sz="2400"/>
            </a:lvl3pPr>
            <a:lvl4pPr marL="1371390" indent="0">
              <a:buNone/>
              <a:defRPr sz="2000"/>
            </a:lvl4pPr>
            <a:lvl5pPr marL="1828519" indent="0">
              <a:buNone/>
              <a:defRPr sz="2000"/>
            </a:lvl5pPr>
            <a:lvl6pPr marL="2285649" indent="0">
              <a:buNone/>
              <a:defRPr sz="2000"/>
            </a:lvl6pPr>
            <a:lvl7pPr marL="2742780" indent="0">
              <a:buNone/>
              <a:defRPr sz="2000"/>
            </a:lvl7pPr>
            <a:lvl8pPr marL="3199908" indent="0">
              <a:buNone/>
              <a:defRPr sz="2000"/>
            </a:lvl8pPr>
            <a:lvl9pPr marL="3657039"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130" indent="0">
              <a:buNone/>
              <a:defRPr sz="1200"/>
            </a:lvl2pPr>
            <a:lvl3pPr marL="914259" indent="0">
              <a:buNone/>
              <a:defRPr sz="1000"/>
            </a:lvl3pPr>
            <a:lvl4pPr marL="1371390" indent="0">
              <a:buNone/>
              <a:defRPr sz="900"/>
            </a:lvl4pPr>
            <a:lvl5pPr marL="1828519" indent="0">
              <a:buNone/>
              <a:defRPr sz="900"/>
            </a:lvl5pPr>
            <a:lvl6pPr marL="2285649" indent="0">
              <a:buNone/>
              <a:defRPr sz="900"/>
            </a:lvl6pPr>
            <a:lvl7pPr marL="2742780" indent="0">
              <a:buNone/>
              <a:defRPr sz="900"/>
            </a:lvl7pPr>
            <a:lvl8pPr marL="3199908" indent="0">
              <a:buNone/>
              <a:defRPr sz="900"/>
            </a:lvl8pPr>
            <a:lvl9pPr marL="3657039"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1785251"/>
      </p:ext>
    </p:extLst>
  </p:cSld>
  <p:clrMapOvr>
    <a:masterClrMapping/>
  </p:clrMapOvr>
  <p:transition xmlns:p14="http://schemas.microsoft.com/office/powerpoint/2010/main"/>
</p:sldLayout>
</file>

<file path=ppt/slideLayouts/slideLayout2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3190055"/>
      </p:ext>
    </p:extLst>
  </p:cSld>
  <p:clrMapOvr>
    <a:masterClrMapping/>
  </p:clrMapOvr>
  <p:transition xmlns:p14="http://schemas.microsoft.com/office/powerpoint/2010/main"/>
</p:sldLayout>
</file>

<file path=ppt/slideLayouts/slideLayout2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6774506"/>
      </p:ext>
    </p:extLst>
  </p:cSld>
  <p:clrMapOvr>
    <a:masterClrMapping/>
  </p:clrMapOvr>
  <p:transition xmlns:p14="http://schemas.microsoft.com/office/powerpoint/2010/main"/>
</p:sldLayout>
</file>

<file path=ppt/slideLayouts/slideLayout24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15954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7396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594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7381863"/>
      </p:ext>
    </p:extLst>
  </p:cSld>
  <p:clrMapOvr>
    <a:masterClrMapping/>
  </p:clrMapOvr>
  <p:transition xmlns:p14="http://schemas.microsoft.com/office/powerpoint/2010/main"/>
</p:sldLayout>
</file>

<file path=ppt/slideLayouts/slideLayout2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0449378"/>
      </p:ext>
    </p:extLst>
  </p:cSld>
  <p:clrMapOvr>
    <a:masterClrMapping/>
  </p:clrMapOvr>
  <p:transition xmlns:p14="http://schemas.microsoft.com/office/powerpoint/2010/main"/>
</p:sldLayout>
</file>

<file path=ppt/slideLayouts/slideLayout2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5044656"/>
      </p:ext>
    </p:extLst>
  </p:cSld>
  <p:clrMapOvr>
    <a:masterClrMapping/>
  </p:clrMapOvr>
  <p:transition xmlns:p14="http://schemas.microsoft.com/office/powerpoint/2010/main"/>
</p:sldLayout>
</file>

<file path=ppt/slideLayouts/slideLayout2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04303"/>
      </p:ext>
    </p:extLst>
  </p:cSld>
  <p:clrMapOvr>
    <a:masterClrMapping/>
  </p:clrMapOvr>
  <p:transition xmlns:p14="http://schemas.microsoft.com/office/powerpoint/2010/main"/>
</p:sldLayout>
</file>

<file path=ppt/slideLayouts/slideLayout2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64242"/>
      </p:ext>
    </p:extLst>
  </p:cSld>
  <p:clrMapOvr>
    <a:masterClrMapping/>
  </p:clrMapOvr>
  <p:transition xmlns:p14="http://schemas.microsoft.com/office/powerpoint/2010/main"/>
</p:sldLayout>
</file>

<file path=ppt/slideLayouts/slideLayout2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5941473"/>
      </p:ext>
    </p:extLst>
  </p:cSld>
  <p:clrMapOvr>
    <a:masterClrMapping/>
  </p:clrMapOvr>
  <p:transition xmlns:p14="http://schemas.microsoft.com/office/powerpoint/2010/main"/>
</p:sldLayout>
</file>

<file path=ppt/slideLayouts/slideLayout2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34689527"/>
      </p:ext>
    </p:extLst>
  </p:cSld>
  <p:clrMapOvr>
    <a:masterClrMapping/>
  </p:clrMapOvr>
  <p:transition xmlns:p14="http://schemas.microsoft.com/office/powerpoint/2010/main"/>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2530779"/>
      </p:ext>
    </p:extLst>
  </p:cSld>
  <p:clrMapOvr>
    <a:masterClrMapping/>
  </p:clrMapOvr>
  <p:transition xmlns:p14="http://schemas.microsoft.com/office/powerpoint/2010/main"/>
</p:sldLayout>
</file>

<file path=ppt/slideLayouts/slideLayout2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59384"/>
      </p:ext>
    </p:extLst>
  </p:cSld>
  <p:clrMapOvr>
    <a:masterClrMapping/>
  </p:clrMapOvr>
  <p:transition xmlns:p14="http://schemas.microsoft.com/office/powerpoint/2010/main"/>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21363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3963788"/>
      </p:ext>
    </p:extLst>
  </p:cSld>
  <p:clrMapOvr>
    <a:masterClrMapping/>
  </p:clrMapOvr>
  <p:transition xmlns:p14="http://schemas.microsoft.com/office/powerpoint/2010/main"/>
</p:sldLayout>
</file>

<file path=ppt/slideLayouts/slideLayout2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7119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5024890"/>
      </p:ext>
    </p:extLst>
  </p:cSld>
  <p:clrMapOvr>
    <a:masterClrMapping/>
  </p:clrMapOvr>
  <p:transition xmlns:p14="http://schemas.microsoft.com/office/powerpoint/2010/main"/>
</p:sldLayout>
</file>

<file path=ppt/slideLayouts/slideLayout2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6026373"/>
      </p:ext>
    </p:extLst>
  </p:cSld>
  <p:clrMapOvr>
    <a:masterClrMapping/>
  </p:clrMapOvr>
  <p:transition xmlns:p14="http://schemas.microsoft.com/office/powerpoint/2010/main"/>
</p:sldLayout>
</file>

<file path=ppt/slideLayouts/slideLayout2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35090810"/>
      </p:ext>
    </p:extLst>
  </p:cSld>
  <p:clrMapOvr>
    <a:masterClrMapping/>
  </p:clrMapOvr>
  <p:transition xmlns:p14="http://schemas.microsoft.com/office/powerpoint/2010/main"/>
</p:sldLayout>
</file>

<file path=ppt/slideLayouts/slideLayout2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10889380"/>
      </p:ext>
    </p:extLst>
  </p:cSld>
  <p:clrMapOvr>
    <a:masterClrMapping/>
  </p:clrMapOvr>
  <p:transition xmlns:p14="http://schemas.microsoft.com/office/powerpoint/2010/main"/>
</p:sldLayout>
</file>

<file path=ppt/slideLayouts/slideLayout2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0365414"/>
      </p:ext>
    </p:extLst>
  </p:cSld>
  <p:clrMapOvr>
    <a:masterClrMapping/>
  </p:clrMapOvr>
  <p:transition xmlns:p14="http://schemas.microsoft.com/office/powerpoint/2010/main"/>
</p:sldLayout>
</file>

<file path=ppt/slideLayouts/slideLayout2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4118010"/>
      </p:ext>
    </p:extLst>
  </p:cSld>
  <p:clrMapOvr>
    <a:masterClrMapping/>
  </p:clrMapOvr>
  <p:transition xmlns:p14="http://schemas.microsoft.com/office/powerpoint/2010/main"/>
</p:sldLayout>
</file>

<file path=ppt/slideLayouts/slideLayout2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3850849"/>
      </p:ext>
    </p:extLst>
  </p:cSld>
  <p:clrMapOvr>
    <a:masterClrMapping/>
  </p:clrMapOvr>
  <p:transition xmlns:p14="http://schemas.microsoft.com/office/powerpoint/2010/main"/>
</p:sldLayout>
</file>

<file path=ppt/slideLayouts/slideLayout2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3037837"/>
      </p:ext>
    </p:extLst>
  </p:cSld>
  <p:clrMapOvr>
    <a:masterClrMapping/>
  </p:clrMapOvr>
  <p:transition xmlns:p14="http://schemas.microsoft.com/office/powerpoint/2010/main"/>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2779224"/>
      </p:ext>
    </p:extLst>
  </p:cSld>
  <p:clrMapOvr>
    <a:masterClrMapping/>
  </p:clrMapOvr>
  <p:transition xmlns:p14="http://schemas.microsoft.com/office/powerpoint/2010/main"/>
</p:sldLayout>
</file>

<file path=ppt/slideLayouts/slideLayout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0197620"/>
      </p:ext>
    </p:extLst>
  </p:cSld>
  <p:clrMapOvr>
    <a:masterClrMapping/>
  </p:clrMapOvr>
  <p:transition xmlns:p14="http://schemas.microsoft.com/office/powerpoint/2010/main"/>
</p:sldLayout>
</file>

<file path=ppt/slideLayouts/slideLayout27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1672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83523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827745"/>
      </p:ext>
    </p:extLst>
  </p:cSld>
  <p:clrMapOvr>
    <a:masterClrMapping/>
  </p:clrMapOvr>
  <p:transition xmlns:p14="http://schemas.microsoft.com/office/powerpoint/2010/main"/>
</p:sldLayout>
</file>

<file path=ppt/slideLayouts/slideLayout2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173958"/>
      </p:ext>
    </p:extLst>
  </p:cSld>
  <p:clrMapOvr>
    <a:masterClrMapping/>
  </p:clrMapOvr>
  <p:transition xmlns:p14="http://schemas.microsoft.com/office/powerpoint/2010/main"/>
</p:sldLayout>
</file>

<file path=ppt/slideLayouts/slideLayout2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13580448"/>
      </p:ext>
    </p:extLst>
  </p:cSld>
  <p:clrMapOvr>
    <a:masterClrMapping/>
  </p:clrMapOvr>
  <p:transition xmlns:p14="http://schemas.microsoft.com/office/powerpoint/2010/main"/>
</p:sldLayout>
</file>

<file path=ppt/slideLayouts/slideLayout2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4017199"/>
      </p:ext>
    </p:extLst>
  </p:cSld>
  <p:clrMapOvr>
    <a:masterClrMapping/>
  </p:clrMapOvr>
  <p:transition xmlns:p14="http://schemas.microsoft.com/office/powerpoint/2010/main"/>
</p:sldLayout>
</file>

<file path=ppt/slideLayouts/slideLayout2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4146712"/>
      </p:ext>
    </p:extLst>
  </p:cSld>
  <p:clrMapOvr>
    <a:masterClrMapping/>
  </p:clrMapOvr>
  <p:transition xmlns:p14="http://schemas.microsoft.com/office/powerpoint/2010/main"/>
</p:sldLayout>
</file>

<file path=ppt/slideLayouts/slideLayout2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96228247"/>
      </p:ext>
    </p:extLst>
  </p:cSld>
  <p:clrMapOvr>
    <a:masterClrMapping/>
  </p:clrMapOvr>
  <p:transition xmlns:p14="http://schemas.microsoft.com/office/powerpoint/2010/main"/>
</p:sldLayout>
</file>

<file path=ppt/slideLayouts/slideLayout2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752461"/>
      </p:ext>
    </p:extLst>
  </p:cSld>
  <p:clrMapOvr>
    <a:masterClrMapping/>
  </p:clrMapOvr>
  <p:transition xmlns:p14="http://schemas.microsoft.com/office/powerpoint/2010/main"/>
</p:sldLayout>
</file>

<file path=ppt/slideLayouts/slideLayout2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8282844"/>
      </p:ext>
    </p:extLst>
  </p:cSld>
  <p:clrMapOvr>
    <a:masterClrMapping/>
  </p:clrMapOvr>
  <p:transition xmlns:p14="http://schemas.microsoft.com/office/powerpoint/2010/main"/>
</p:sldLayout>
</file>

<file path=ppt/slideLayouts/slideLayout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4914348"/>
      </p:ext>
    </p:extLst>
  </p:cSld>
  <p:clrMapOvr>
    <a:masterClrMapping/>
  </p:clrMapOvr>
  <p:transition xmlns:p14="http://schemas.microsoft.com/office/powerpoint/2010/main"/>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6656820"/>
      </p:ext>
    </p:extLst>
  </p:cSld>
  <p:clrMapOvr>
    <a:masterClrMapping/>
  </p:clrMapOvr>
  <p:transition xmlns:p14="http://schemas.microsoft.com/office/powerpoint/2010/main"/>
</p:sldLayout>
</file>

<file path=ppt/slideLayouts/slideLayout28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71968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55258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0360520"/>
      </p:ext>
    </p:extLst>
  </p:cSld>
  <p:clrMapOvr>
    <a:masterClrMapping/>
  </p:clrMapOvr>
  <p:transition xmlns:p14="http://schemas.microsoft.com/office/powerpoint/2010/main"/>
</p:sldLayout>
</file>

<file path=ppt/slideLayouts/slideLayout2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9259301"/>
      </p:ext>
    </p:extLst>
  </p:cSld>
  <p:clrMapOvr>
    <a:masterClrMapping/>
  </p:clrMapOvr>
  <p:transition xmlns:p14="http://schemas.microsoft.com/office/powerpoint/2010/main"/>
</p:sldLayout>
</file>

<file path=ppt/slideLayouts/slideLayout2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8758866"/>
      </p:ext>
    </p:extLst>
  </p:cSld>
  <p:clrMapOvr>
    <a:masterClrMapping/>
  </p:clrMapOvr>
  <p:transition xmlns:p14="http://schemas.microsoft.com/office/powerpoint/2010/main"/>
</p:sldLayout>
</file>

<file path=ppt/slideLayouts/slideLayout2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9375224"/>
      </p:ext>
    </p:extLst>
  </p:cSld>
  <p:clrMapOvr>
    <a:masterClrMapping/>
  </p:clrMapOvr>
  <p:transition xmlns:p14="http://schemas.microsoft.com/office/powerpoint/2010/main"/>
</p:sldLayout>
</file>

<file path=ppt/slideLayouts/slideLayout2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3954124"/>
      </p:ext>
    </p:extLst>
  </p:cSld>
  <p:clrMapOvr>
    <a:masterClrMapping/>
  </p:clrMapOvr>
  <p:transition xmlns:p14="http://schemas.microsoft.com/office/powerpoint/2010/main"/>
</p:sldLayout>
</file>

<file path=ppt/slideLayouts/slideLayout2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590667"/>
      </p:ext>
    </p:extLst>
  </p:cSld>
  <p:clrMapOvr>
    <a:masterClrMapping/>
  </p:clrMapOvr>
  <p:transition xmlns:p14="http://schemas.microsoft.com/office/powerpoint/2010/main"/>
</p:sldLayout>
</file>

<file path=ppt/slideLayouts/slideLayout2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2901596"/>
      </p:ext>
    </p:extLst>
  </p:cSld>
  <p:clrMapOvr>
    <a:masterClrMapping/>
  </p:clrMapOvr>
  <p:transition xmlns:p14="http://schemas.microsoft.com/office/powerpoint/2010/main"/>
</p:sldLayout>
</file>

<file path=ppt/slideLayouts/slideLayout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563103"/>
      </p:ext>
    </p:extLst>
  </p:cSld>
  <p:clrMapOvr>
    <a:masterClrMapping/>
  </p:clrMapOvr>
  <p:transition xmlns:p14="http://schemas.microsoft.com/office/powerpoint/2010/main"/>
</p:sldLayout>
</file>

<file path=ppt/slideLayouts/slideLayout2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6313692"/>
      </p:ext>
    </p:extLst>
  </p:cSld>
  <p:clrMapOvr>
    <a:masterClrMapping/>
  </p:clrMapOvr>
  <p:transition xmlns:p14="http://schemas.microsoft.com/office/powerpoint/2010/main"/>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4561422"/>
      </p:ext>
    </p:extLst>
  </p:cSld>
  <p:clrMapOvr>
    <a:masterClrMapping/>
  </p:clrMapOvr>
  <p:transition xmlns:p14="http://schemas.microsoft.com/office/powerpoint/2010/main"/>
</p:sldLayout>
</file>

<file path=ppt/slideLayouts/slideLayout29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4484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8808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29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4862752"/>
      </p:ext>
    </p:extLst>
  </p:cSld>
  <p:clrMapOvr>
    <a:masterClrMapping/>
  </p:clrMapOvr>
  <p:transition xmlns:p14="http://schemas.microsoft.com/office/powerpoint/2010/main"/>
</p:sldLayout>
</file>

<file path=ppt/slideLayouts/slideLayout29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62935012"/>
      </p:ext>
    </p:extLst>
  </p:cSld>
  <p:clrMapOvr>
    <a:masterClrMapping/>
  </p:clrMapOvr>
  <p:transition xmlns:p14="http://schemas.microsoft.com/office/powerpoint/2010/main"/>
</p:sldLayout>
</file>

<file path=ppt/slideLayouts/slideLayout29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0439108"/>
      </p:ext>
    </p:extLst>
  </p:cSld>
  <p:clrMapOvr>
    <a:masterClrMapping/>
  </p:clrMapOvr>
  <p:transition xmlns:p14="http://schemas.microsoft.com/office/powerpoint/2010/main"/>
</p:sldLayout>
</file>

<file path=ppt/slideLayouts/slideLayout29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6432550"/>
      </p:ext>
    </p:extLst>
  </p:cSld>
  <p:clrMapOvr>
    <a:masterClrMapping/>
  </p:clrMapOvr>
  <p:transition xmlns:p14="http://schemas.microsoft.com/office/powerpoint/2010/main"/>
</p:sldLayout>
</file>

<file path=ppt/slideLayouts/slideLayout29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7448326"/>
      </p:ext>
    </p:extLst>
  </p:cSld>
  <p:clrMapOvr>
    <a:masterClrMapping/>
  </p:clrMapOvr>
  <p:transition xmlns:p14="http://schemas.microsoft.com/office/powerpoint/2010/main"/>
</p:sldLayout>
</file>

<file path=ppt/slideLayouts/slideLayout29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1348521"/>
      </p:ext>
    </p:extLst>
  </p:cSld>
  <p:clrMapOvr>
    <a:masterClrMapping/>
  </p:clrMapOvr>
  <p:transition xmlns:p14="http://schemas.microsoft.com/office/powerpoint/2010/main"/>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pPr/>
              <a:t>‹#›</a:t>
            </a:fld>
            <a:endParaRPr lang="en-US" altLang="en-US"/>
          </a:p>
        </p:txBody>
      </p:sp>
    </p:spTree>
  </p:cSld>
  <p:clrMapOvr>
    <a:masterClrMapping/>
  </p:clrMapOvr>
  <p:transition xmlns:p14="http://schemas.microsoft.com/office/powerpoint/2010/main"/>
</p:sldLayout>
</file>

<file path=ppt/slideLayouts/slideLayout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60163028"/>
      </p:ext>
    </p:extLst>
  </p:cSld>
  <p:clrMapOvr>
    <a:masterClrMapping/>
  </p:clrMapOvr>
  <p:transition xmlns:p14="http://schemas.microsoft.com/office/powerpoint/2010/main"/>
</p:sldLayout>
</file>

<file path=ppt/slideLayouts/slideLayout30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755936"/>
      </p:ext>
    </p:extLst>
  </p:cSld>
  <p:clrMapOvr>
    <a:masterClrMapping/>
  </p:clrMapOvr>
  <p:transition xmlns:p14="http://schemas.microsoft.com/office/powerpoint/2010/main"/>
</p:sldLayout>
</file>

<file path=ppt/slideLayouts/slideLayout30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304457"/>
      </p:ext>
    </p:extLst>
  </p:cSld>
  <p:clrMapOvr>
    <a:masterClrMapping/>
  </p:clrMapOvr>
  <p:transition xmlns:p14="http://schemas.microsoft.com/office/powerpoint/2010/main"/>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0556829"/>
      </p:ext>
    </p:extLst>
  </p:cSld>
  <p:clrMapOvr>
    <a:masterClrMapping/>
  </p:clrMapOvr>
  <p:transition xmlns:p14="http://schemas.microsoft.com/office/powerpoint/2010/main"/>
</p:sldLayout>
</file>

<file path=ppt/slideLayouts/slideLayout3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90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768275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409920"/>
      </p:ext>
    </p:extLst>
  </p:cSld>
  <p:clrMapOvr>
    <a:masterClrMapping/>
  </p:clrMapOvr>
  <p:transition xmlns:p14="http://schemas.microsoft.com/office/powerpoint/2010/main"/>
</p:sldLayout>
</file>

<file path=ppt/slideLayouts/slideLayout3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783200"/>
      </p:ext>
    </p:extLst>
  </p:cSld>
  <p:clrMapOvr>
    <a:masterClrMapping/>
  </p:clrMapOvr>
  <p:transition xmlns:p14="http://schemas.microsoft.com/office/powerpoint/2010/main"/>
</p:sldLayout>
</file>

<file path=ppt/slideLayouts/slideLayout3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05750378"/>
      </p:ext>
    </p:extLst>
  </p:cSld>
  <p:clrMapOvr>
    <a:masterClrMapping/>
  </p:clrMapOvr>
  <p:transition xmlns:p14="http://schemas.microsoft.com/office/powerpoint/2010/main"/>
</p:sldLayout>
</file>

<file path=ppt/slideLayouts/slideLayout3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52326443"/>
      </p:ext>
    </p:extLst>
  </p:cSld>
  <p:clrMapOvr>
    <a:masterClrMapping/>
  </p:clrMapOvr>
  <p:transition xmlns:p14="http://schemas.microsoft.com/office/powerpoint/2010/main"/>
</p:sldLayout>
</file>

<file path=ppt/slideLayouts/slideLayout3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319595"/>
      </p:ext>
    </p:extLst>
  </p:cSld>
  <p:clrMapOvr>
    <a:masterClrMapping/>
  </p:clrMapOvr>
  <p:transition xmlns:p14="http://schemas.microsoft.com/office/powerpoint/2010/main"/>
</p:sldLayout>
</file>

<file path=ppt/slideLayouts/slideLayout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337853"/>
      </p:ext>
    </p:extLst>
  </p:cSld>
  <p:clrMapOvr>
    <a:masterClrMapping/>
  </p:clrMapOvr>
  <p:transition xmlns:p14="http://schemas.microsoft.com/office/powerpoint/2010/main"/>
</p:sldLayout>
</file>

<file path=ppt/slideLayouts/slideLayout3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6990141"/>
      </p:ext>
    </p:extLst>
  </p:cSld>
  <p:clrMapOvr>
    <a:masterClrMapping/>
  </p:clrMapOvr>
  <p:transition xmlns:p14="http://schemas.microsoft.com/office/powerpoint/2010/main"/>
</p:sldLayout>
</file>

<file path=ppt/slideLayouts/slideLayout3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445112"/>
      </p:ext>
    </p:extLst>
  </p:cSld>
  <p:clrMapOvr>
    <a:masterClrMapping/>
  </p:clrMapOvr>
  <p:transition xmlns:p14="http://schemas.microsoft.com/office/powerpoint/2010/main"/>
</p:sldLayout>
</file>

<file path=ppt/slideLayouts/slideLayout3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1219678"/>
      </p:ext>
    </p:extLst>
  </p:cSld>
  <p:clrMapOvr>
    <a:masterClrMapping/>
  </p:clrMapOvr>
  <p:transition xmlns:p14="http://schemas.microsoft.com/office/powerpoint/2010/main"/>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7048859"/>
      </p:ext>
    </p:extLst>
  </p:cSld>
  <p:clrMapOvr>
    <a:masterClrMapping/>
  </p:clrMapOvr>
  <p:transition xmlns:p14="http://schemas.microsoft.com/office/powerpoint/2010/main"/>
</p:sldLayout>
</file>

<file path=ppt/slideLayouts/slideLayout3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00071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01679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3145691"/>
      </p:ext>
    </p:extLst>
  </p:cSld>
  <p:clrMapOvr>
    <a:masterClrMapping/>
  </p:clrMapOvr>
  <p:transition xmlns:p14="http://schemas.microsoft.com/office/powerpoint/2010/main"/>
</p:sldLayout>
</file>

<file path=ppt/slideLayouts/slideLayout3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1945520"/>
      </p:ext>
    </p:extLst>
  </p:cSld>
  <p:clrMapOvr>
    <a:masterClrMapping/>
  </p:clrMapOvr>
  <p:transition xmlns:p14="http://schemas.microsoft.com/office/powerpoint/2010/main"/>
</p:sldLayout>
</file>

<file path=ppt/slideLayouts/slideLayout3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641360"/>
      </p:ext>
    </p:extLst>
  </p:cSld>
  <p:clrMapOvr>
    <a:masterClrMapping/>
  </p:clrMapOvr>
  <p:transition xmlns:p14="http://schemas.microsoft.com/office/powerpoint/2010/main"/>
</p:sldLayout>
</file>

<file path=ppt/slideLayouts/slideLayout3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474432"/>
      </p:ext>
    </p:extLst>
  </p:cSld>
  <p:clrMapOvr>
    <a:masterClrMapping/>
  </p:clrMapOvr>
  <p:transition xmlns:p14="http://schemas.microsoft.com/office/powerpoint/2010/main"/>
</p:sldLayout>
</file>

<file path=ppt/slideLayouts/slideLayout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1889560"/>
      </p:ext>
    </p:extLst>
  </p:cSld>
  <p:clrMapOvr>
    <a:masterClrMapping/>
  </p:clrMapOvr>
  <p:transition xmlns:p14="http://schemas.microsoft.com/office/powerpoint/2010/main"/>
</p:sldLayout>
</file>

<file path=ppt/slideLayouts/slideLayout3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68270539"/>
      </p:ext>
    </p:extLst>
  </p:cSld>
  <p:clrMapOvr>
    <a:masterClrMapping/>
  </p:clrMapOvr>
  <p:transition xmlns:p14="http://schemas.microsoft.com/office/powerpoint/2010/main"/>
</p:sldLayout>
</file>

<file path=ppt/slideLayouts/slideLayout3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3326227"/>
      </p:ext>
    </p:extLst>
  </p:cSld>
  <p:clrMapOvr>
    <a:masterClrMapping/>
  </p:clrMapOvr>
  <p:transition xmlns:p14="http://schemas.microsoft.com/office/powerpoint/2010/main"/>
</p:sldLayout>
</file>

<file path=ppt/slideLayouts/slideLayout3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5320534"/>
      </p:ext>
    </p:extLst>
  </p:cSld>
  <p:clrMapOvr>
    <a:masterClrMapping/>
  </p:clrMapOvr>
  <p:transition xmlns:p14="http://schemas.microsoft.com/office/powerpoint/2010/main"/>
</p:sldLayout>
</file>

<file path=ppt/slideLayouts/slideLayout3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3006107"/>
      </p:ext>
    </p:extLst>
  </p:cSld>
  <p:clrMapOvr>
    <a:masterClrMapping/>
  </p:clrMapOvr>
  <p:transition xmlns:p14="http://schemas.microsoft.com/office/powerpoint/2010/main"/>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9271674"/>
      </p:ext>
    </p:extLst>
  </p:cSld>
  <p:clrMapOvr>
    <a:masterClrMapping/>
  </p:clrMapOvr>
  <p:transition xmlns:p14="http://schemas.microsoft.com/office/powerpoint/2010/main"/>
</p:sldLayout>
</file>

<file path=ppt/slideLayouts/slideLayout3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37418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53653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3005956"/>
      </p:ext>
    </p:extLst>
  </p:cSld>
  <p:clrMapOvr>
    <a:masterClrMapping/>
  </p:clrMapOvr>
  <p:transition xmlns:p14="http://schemas.microsoft.com/office/powerpoint/2010/main"/>
</p:sldLayout>
</file>

<file path=ppt/slideLayouts/slideLayout3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6521440"/>
      </p:ext>
    </p:extLst>
  </p:cSld>
  <p:clrMapOvr>
    <a:masterClrMapping/>
  </p:clrMapOvr>
  <p:transition xmlns:p14="http://schemas.microsoft.com/office/powerpoint/2010/main"/>
</p:sldLayout>
</file>

<file path=ppt/slideLayouts/slideLayout3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29031632"/>
      </p:ext>
    </p:extLst>
  </p:cSld>
  <p:clrMapOvr>
    <a:masterClrMapping/>
  </p:clrMapOvr>
  <p:transition xmlns:p14="http://schemas.microsoft.com/office/powerpoint/2010/main"/>
</p:sldLayout>
</file>

<file path=ppt/slideLayouts/slideLayout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87858197"/>
      </p:ext>
    </p:extLst>
  </p:cSld>
  <p:clrMapOvr>
    <a:masterClrMapping/>
  </p:clrMapOvr>
  <p:transition xmlns:p14="http://schemas.microsoft.com/office/powerpoint/2010/main"/>
</p:sldLayout>
</file>

<file path=ppt/slideLayouts/slideLayout3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84469086"/>
      </p:ext>
    </p:extLst>
  </p:cSld>
  <p:clrMapOvr>
    <a:masterClrMapping/>
  </p:clrMapOvr>
  <p:transition xmlns:p14="http://schemas.microsoft.com/office/powerpoint/2010/main"/>
</p:sldLayout>
</file>

<file path=ppt/slideLayouts/slideLayout3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184216"/>
      </p:ext>
    </p:extLst>
  </p:cSld>
  <p:clrMapOvr>
    <a:masterClrMapping/>
  </p:clrMapOvr>
  <p:transition xmlns:p14="http://schemas.microsoft.com/office/powerpoint/2010/main"/>
</p:sldLayout>
</file>

<file path=ppt/slideLayouts/slideLayout3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09215989"/>
      </p:ext>
    </p:extLst>
  </p:cSld>
  <p:clrMapOvr>
    <a:masterClrMapping/>
  </p:clrMapOvr>
  <p:transition xmlns:p14="http://schemas.microsoft.com/office/powerpoint/2010/main"/>
</p:sldLayout>
</file>

<file path=ppt/slideLayouts/slideLayout3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64310"/>
      </p:ext>
    </p:extLst>
  </p:cSld>
  <p:clrMapOvr>
    <a:masterClrMapping/>
  </p:clrMapOvr>
  <p:transition xmlns:p14="http://schemas.microsoft.com/office/powerpoint/2010/main"/>
</p:sldLayout>
</file>

<file path=ppt/slideLayouts/slideLayout3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9834498"/>
      </p:ext>
    </p:extLst>
  </p:cSld>
  <p:clrMapOvr>
    <a:masterClrMapping/>
  </p:clrMapOvr>
  <p:transition xmlns:p14="http://schemas.microsoft.com/office/powerpoint/2010/main"/>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6118053"/>
      </p:ext>
    </p:extLst>
  </p:cSld>
  <p:clrMapOvr>
    <a:masterClrMapping/>
  </p:clrMapOvr>
  <p:transition xmlns:p14="http://schemas.microsoft.com/office/powerpoint/2010/main"/>
</p:sldLayout>
</file>

<file path=ppt/slideLayouts/slideLayout3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92883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288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62595"/>
      </p:ext>
    </p:extLst>
  </p:cSld>
  <p:clrMapOvr>
    <a:masterClrMapping/>
  </p:clrMapOvr>
  <p:transition xmlns:p14="http://schemas.microsoft.com/office/powerpoint/2010/main"/>
</p:sldLayout>
</file>

<file path=ppt/slideLayouts/slideLayout3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473341"/>
      </p:ext>
    </p:extLst>
  </p:cSld>
  <p:clrMapOvr>
    <a:masterClrMapping/>
  </p:clrMapOvr>
  <p:transition xmlns:p14="http://schemas.microsoft.com/office/powerpoint/2010/main"/>
</p:sldLayout>
</file>

<file path=ppt/slideLayouts/slideLayout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2321076"/>
      </p:ext>
    </p:extLst>
  </p:cSld>
  <p:clrMapOvr>
    <a:masterClrMapping/>
  </p:clrMapOvr>
  <p:transition xmlns:p14="http://schemas.microsoft.com/office/powerpoint/2010/main"/>
</p:sldLayout>
</file>

<file path=ppt/slideLayouts/slideLayout3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1366800"/>
      </p:ext>
    </p:extLst>
  </p:cSld>
  <p:clrMapOvr>
    <a:masterClrMapping/>
  </p:clrMapOvr>
  <p:transition xmlns:p14="http://schemas.microsoft.com/office/powerpoint/2010/main"/>
</p:sldLayout>
</file>

<file path=ppt/slideLayouts/slideLayout3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85138417"/>
      </p:ext>
    </p:extLst>
  </p:cSld>
  <p:clrMapOvr>
    <a:masterClrMapping/>
  </p:clrMapOvr>
  <p:transition xmlns:p14="http://schemas.microsoft.com/office/powerpoint/2010/main"/>
</p:sldLayout>
</file>

<file path=ppt/slideLayouts/slideLayout3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3384149"/>
      </p:ext>
    </p:extLst>
  </p:cSld>
  <p:clrMapOvr>
    <a:masterClrMapping/>
  </p:clrMapOvr>
  <p:transition xmlns:p14="http://schemas.microsoft.com/office/powerpoint/2010/main"/>
</p:sldLayout>
</file>

<file path=ppt/slideLayouts/slideLayout3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5254685"/>
      </p:ext>
    </p:extLst>
  </p:cSld>
  <p:clrMapOvr>
    <a:masterClrMapping/>
  </p:clrMapOvr>
  <p:transition xmlns:p14="http://schemas.microsoft.com/office/powerpoint/2010/main"/>
</p:sldLayout>
</file>

<file path=ppt/slideLayouts/slideLayout3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7964458"/>
      </p:ext>
    </p:extLst>
  </p:cSld>
  <p:clrMapOvr>
    <a:masterClrMapping/>
  </p:clrMapOvr>
  <p:transition xmlns:p14="http://schemas.microsoft.com/office/powerpoint/2010/main"/>
</p:sldLayout>
</file>

<file path=ppt/slideLayouts/slideLayout3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3176073"/>
      </p:ext>
    </p:extLst>
  </p:cSld>
  <p:clrMapOvr>
    <a:masterClrMapping/>
  </p:clrMapOvr>
  <p:transition xmlns:p14="http://schemas.microsoft.com/office/powerpoint/2010/main"/>
</p:sldLayout>
</file>

<file path=ppt/slideLayouts/slideLayout3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7990264"/>
      </p:ext>
    </p:extLst>
  </p:cSld>
  <p:clrMapOvr>
    <a:masterClrMapping/>
  </p:clrMapOvr>
  <p:transition xmlns:p14="http://schemas.microsoft.com/office/powerpoint/2010/main"/>
</p:sldLayout>
</file>

<file path=ppt/slideLayouts/slideLayout3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976670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021971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1404285"/>
      </p:ext>
    </p:extLst>
  </p:cSld>
  <p:clrMapOvr>
    <a:masterClrMapping/>
  </p:clrMapOvr>
  <p:transition xmlns:p14="http://schemas.microsoft.com/office/powerpoint/2010/main"/>
</p:sldLayout>
</file>

<file path=ppt/slideLayouts/slideLayout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53992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882226"/>
      </p:ext>
    </p:extLst>
  </p:cSld>
  <p:clrMapOvr>
    <a:masterClrMapping/>
  </p:clrMapOvr>
  <p:transition xmlns:p14="http://schemas.microsoft.com/office/powerpoint/2010/main"/>
</p:sldLayout>
</file>

<file path=ppt/slideLayouts/slideLayout3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4977633"/>
      </p:ext>
    </p:extLst>
  </p:cSld>
  <p:clrMapOvr>
    <a:masterClrMapping/>
  </p:clrMapOvr>
  <p:transition xmlns:p14="http://schemas.microsoft.com/office/powerpoint/2010/main"/>
</p:sldLayout>
</file>

<file path=ppt/slideLayouts/slideLayout3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2770502"/>
      </p:ext>
    </p:extLst>
  </p:cSld>
  <p:clrMapOvr>
    <a:masterClrMapping/>
  </p:clrMapOvr>
  <p:transition xmlns:p14="http://schemas.microsoft.com/office/powerpoint/2010/main"/>
</p:sldLayout>
</file>

<file path=ppt/slideLayouts/slideLayout3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45009673"/>
      </p:ext>
    </p:extLst>
  </p:cSld>
  <p:clrMapOvr>
    <a:masterClrMapping/>
  </p:clrMapOvr>
  <p:transition xmlns:p14="http://schemas.microsoft.com/office/powerpoint/2010/main"/>
</p:sldLayout>
</file>

<file path=ppt/slideLayouts/slideLayout3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783394"/>
      </p:ext>
    </p:extLst>
  </p:cSld>
  <p:clrMapOvr>
    <a:masterClrMapping/>
  </p:clrMapOvr>
  <p:transition xmlns:p14="http://schemas.microsoft.com/office/powerpoint/2010/main"/>
</p:sldLayout>
</file>

<file path=ppt/slideLayouts/slideLayout3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36977292"/>
      </p:ext>
    </p:extLst>
  </p:cSld>
  <p:clrMapOvr>
    <a:masterClrMapping/>
  </p:clrMapOvr>
  <p:transition xmlns:p14="http://schemas.microsoft.com/office/powerpoint/2010/main"/>
</p:sldLayout>
</file>

<file path=ppt/slideLayouts/slideLayout3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663532"/>
      </p:ext>
    </p:extLst>
  </p:cSld>
  <p:clrMapOvr>
    <a:masterClrMapping/>
  </p:clrMapOvr>
  <p:transition xmlns:p14="http://schemas.microsoft.com/office/powerpoint/2010/main"/>
</p:sldLayout>
</file>

<file path=ppt/slideLayouts/slideLayout3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25091402"/>
      </p:ext>
    </p:extLst>
  </p:cSld>
  <p:clrMapOvr>
    <a:masterClrMapping/>
  </p:clrMapOvr>
  <p:transition xmlns:p14="http://schemas.microsoft.com/office/powerpoint/2010/main"/>
</p:sldLayout>
</file>

<file path=ppt/slideLayouts/slideLayout3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14601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732652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49994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570630"/>
      </p:ext>
    </p:extLst>
  </p:cSld>
  <p:clrMapOvr>
    <a:masterClrMapping/>
  </p:clrMapOvr>
  <p:transition xmlns:p14="http://schemas.microsoft.com/office/powerpoint/2010/main"/>
</p:sldLayout>
</file>

<file path=ppt/slideLayouts/slideLayout3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8800305"/>
      </p:ext>
    </p:extLst>
  </p:cSld>
  <p:clrMapOvr>
    <a:masterClrMapping/>
  </p:clrMapOvr>
  <p:transition xmlns:p14="http://schemas.microsoft.com/office/powerpoint/2010/main"/>
</p:sldLayout>
</file>

<file path=ppt/slideLayouts/slideLayout3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21721681"/>
      </p:ext>
    </p:extLst>
  </p:cSld>
  <p:clrMapOvr>
    <a:masterClrMapping/>
  </p:clrMapOvr>
  <p:transition xmlns:p14="http://schemas.microsoft.com/office/powerpoint/2010/main"/>
</p:sldLayout>
</file>

<file path=ppt/slideLayouts/slideLayout3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9220597"/>
      </p:ext>
    </p:extLst>
  </p:cSld>
  <p:clrMapOvr>
    <a:masterClrMapping/>
  </p:clrMapOvr>
  <p:transition xmlns:p14="http://schemas.microsoft.com/office/powerpoint/2010/main"/>
</p:sldLayout>
</file>

<file path=ppt/slideLayouts/slideLayout3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3913127"/>
      </p:ext>
    </p:extLst>
  </p:cSld>
  <p:clrMapOvr>
    <a:masterClrMapping/>
  </p:clrMapOvr>
  <p:transition xmlns:p14="http://schemas.microsoft.com/office/powerpoint/2010/main"/>
</p:sldLayout>
</file>

<file path=ppt/slideLayouts/slideLayout3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1001247"/>
      </p:ext>
    </p:extLst>
  </p:cSld>
  <p:clrMapOvr>
    <a:masterClrMapping/>
  </p:clrMapOvr>
  <p:transition xmlns:p14="http://schemas.microsoft.com/office/powerpoint/2010/main"/>
</p:sldLayout>
</file>

<file path=ppt/slideLayouts/slideLayout3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3425535"/>
      </p:ext>
    </p:extLst>
  </p:cSld>
  <p:clrMapOvr>
    <a:masterClrMapping/>
  </p:clrMapOvr>
  <p:transition xmlns:p14="http://schemas.microsoft.com/office/powerpoint/2010/main"/>
</p:sldLayout>
</file>

<file path=ppt/slideLayouts/slideLayout3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676543"/>
      </p:ext>
    </p:extLst>
  </p:cSld>
  <p:clrMapOvr>
    <a:masterClrMapping/>
  </p:clrMapOvr>
  <p:transition xmlns:p14="http://schemas.microsoft.com/office/powerpoint/2010/main"/>
</p:sldLayout>
</file>

<file path=ppt/slideLayouts/slideLayout3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91970742"/>
      </p:ext>
    </p:extLst>
  </p:cSld>
  <p:clrMapOvr>
    <a:masterClrMapping/>
  </p:clrMapOvr>
  <p:transition xmlns:p14="http://schemas.microsoft.com/office/powerpoint/2010/main"/>
</p:sldLayout>
</file>

<file path=ppt/slideLayouts/slideLayout3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35120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5493300"/>
      </p:ext>
    </p:extLst>
  </p:cSld>
  <p:clrMapOvr>
    <a:masterClrMapping/>
  </p:clrMapOvr>
  <p:transition xmlns:p14="http://schemas.microsoft.com/office/powerpoint/2010/main"/>
</p:sldLayout>
</file>

<file path=ppt/slideLayouts/slideLayout3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968118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2465408"/>
      </p:ext>
    </p:extLst>
  </p:cSld>
  <p:clrMapOvr>
    <a:masterClrMapping/>
  </p:clrMapOvr>
  <p:transition xmlns:p14="http://schemas.microsoft.com/office/powerpoint/2010/main"/>
</p:sldLayout>
</file>

<file path=ppt/slideLayouts/slideLayout3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096661"/>
      </p:ext>
    </p:extLst>
  </p:cSld>
  <p:clrMapOvr>
    <a:masterClrMapping/>
  </p:clrMapOvr>
  <p:transition xmlns:p14="http://schemas.microsoft.com/office/powerpoint/2010/main"/>
</p:sldLayout>
</file>

<file path=ppt/slideLayouts/slideLayout3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3540534"/>
      </p:ext>
    </p:extLst>
  </p:cSld>
  <p:clrMapOvr>
    <a:masterClrMapping/>
  </p:clrMapOvr>
  <p:transition xmlns:p14="http://schemas.microsoft.com/office/powerpoint/2010/main"/>
</p:sldLayout>
</file>

<file path=ppt/slideLayouts/slideLayout3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7491957"/>
      </p:ext>
    </p:extLst>
  </p:cSld>
  <p:clrMapOvr>
    <a:masterClrMapping/>
  </p:clrMapOvr>
  <p:transition xmlns:p14="http://schemas.microsoft.com/office/powerpoint/2010/main"/>
</p:sldLayout>
</file>

<file path=ppt/slideLayouts/slideLayout3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44223989"/>
      </p:ext>
    </p:extLst>
  </p:cSld>
  <p:clrMapOvr>
    <a:masterClrMapping/>
  </p:clrMapOvr>
  <p:transition xmlns:p14="http://schemas.microsoft.com/office/powerpoint/2010/main"/>
</p:sldLayout>
</file>

<file path=ppt/slideLayouts/slideLayout3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25965795"/>
      </p:ext>
    </p:extLst>
  </p:cSld>
  <p:clrMapOvr>
    <a:masterClrMapping/>
  </p:clrMapOvr>
  <p:transition xmlns:p14="http://schemas.microsoft.com/office/powerpoint/2010/main"/>
</p:sldLayout>
</file>

<file path=ppt/slideLayouts/slideLayout3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4428909"/>
      </p:ext>
    </p:extLst>
  </p:cSld>
  <p:clrMapOvr>
    <a:masterClrMapping/>
  </p:clrMapOvr>
  <p:transition xmlns:p14="http://schemas.microsoft.com/office/powerpoint/2010/main"/>
</p:sldLayout>
</file>

<file path=ppt/slideLayouts/slideLayout3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89237865"/>
      </p:ext>
    </p:extLst>
  </p:cSld>
  <p:clrMapOvr>
    <a:masterClrMapping/>
  </p:clrMapOvr>
  <p:transition xmlns:p14="http://schemas.microsoft.com/office/powerpoint/2010/main"/>
</p:sldLayout>
</file>

<file path=ppt/slideLayouts/slideLayout3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7619053"/>
      </p:ext>
    </p:extLst>
  </p:cSld>
  <p:clrMapOvr>
    <a:masterClrMapping/>
  </p:clrMapOvr>
  <p:transition xmlns:p14="http://schemas.microsoft.com/office/powerpoint/2010/main"/>
</p:sldLayout>
</file>

<file path=ppt/slideLayouts/slideLayout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053959205"/>
      </p:ext>
    </p:extLst>
  </p:cSld>
  <p:clrMapOvr>
    <a:masterClrMapping/>
  </p:clrMapOvr>
  <p:transition xmlns:p14="http://schemas.microsoft.com/office/powerpoint/2010/main"/>
</p:sldLayout>
</file>

<file path=ppt/slideLayouts/slideLayout38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r>
              <a:rPr lang="en-US" altLang="en-US" dirty="0" smtClean="0">
                <a:solidFill>
                  <a:srgbClr val="000000"/>
                </a:solidFill>
              </a:rPr>
              <a:t>CHIPPER: HPCA 2011</a:t>
            </a: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14546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xfrm>
            <a:off x="3124200" y="6248400"/>
            <a:ext cx="2895600" cy="395310"/>
          </a:xfrm>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21102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49195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91959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r>
              <a:rPr lang="en-US" altLang="en-US" dirty="0" smtClean="0">
                <a:solidFill>
                  <a:srgbClr val="000000"/>
                </a:solidFill>
              </a:rPr>
              <a:t>CHIPPER: HPCA 2011</a:t>
            </a: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407896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82437517"/>
      </p:ext>
    </p:extLst>
  </p:cSld>
  <p:clrMapOvr>
    <a:masterClrMapping/>
  </p:clrMapOvr>
  <p:transition xmlns:p14="http://schemas.microsoft.com/office/powerpoint/2010/main"/>
</p:sldLayout>
</file>

<file path=ppt/slideLayouts/slideLayout3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9839402"/>
      </p:ext>
    </p:extLst>
  </p:cSld>
  <p:clrMapOvr>
    <a:masterClrMapping/>
  </p:clrMapOvr>
  <p:transition xmlns:p14="http://schemas.microsoft.com/office/powerpoint/2010/main"/>
</p:sldLayout>
</file>

<file path=ppt/slideLayouts/slideLayout3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38992"/>
      </p:ext>
    </p:extLst>
  </p:cSld>
  <p:clrMapOvr>
    <a:masterClrMapping/>
  </p:clrMapOvr>
  <p:transition xmlns:p14="http://schemas.microsoft.com/office/powerpoint/2010/main"/>
</p:sldLayout>
</file>

<file path=ppt/slideLayouts/slideLayout3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9253517"/>
      </p:ext>
    </p:extLst>
  </p:cSld>
  <p:clrMapOvr>
    <a:masterClrMapping/>
  </p:clrMapOvr>
  <p:transition xmlns:p14="http://schemas.microsoft.com/office/powerpoint/2010/main"/>
</p:sldLayout>
</file>

<file path=ppt/slideLayouts/slideLayout3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92485112"/>
      </p:ext>
    </p:extLst>
  </p:cSld>
  <p:clrMapOvr>
    <a:masterClrMapping/>
  </p:clrMapOvr>
  <p:transition xmlns:p14="http://schemas.microsoft.com/office/powerpoint/2010/main"/>
</p:sldLayout>
</file>

<file path=ppt/slideLayouts/slideLayout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pic>
        <p:nvPicPr>
          <p:cNvPr id="9" name="Picture 8"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31580221"/>
      </p:ext>
    </p:extLst>
  </p:cSld>
  <p:clrMapOvr>
    <a:masterClrMapping/>
  </p:clrMapOvr>
  <p:transition xmlns:p14="http://schemas.microsoft.com/office/powerpoint/2010/main"/>
</p:sldLayout>
</file>

<file path=ppt/slideLayouts/slideLayout3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5939329"/>
      </p:ext>
    </p:extLst>
  </p:cSld>
  <p:clrMapOvr>
    <a:masterClrMapping/>
  </p:clrMapOvr>
  <p:transition xmlns:p14="http://schemas.microsoft.com/office/powerpoint/2010/main"/>
</p:sldLayout>
</file>

<file path=ppt/slideLayouts/slideLayout3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6BE2F3F5-414B-CC44-8EA3-B6D04B3D04AB}" type="slidenum">
              <a:rPr lang="en-US"/>
              <a:pPr/>
              <a:t>‹#›</a:t>
            </a:fld>
            <a:endParaRPr lang="en-US"/>
          </a:p>
        </p:txBody>
      </p:sp>
    </p:spTree>
    <p:extLst>
      <p:ext uri="{BB962C8B-B14F-4D97-AF65-F5344CB8AC3E}">
        <p14:creationId xmlns:p14="http://schemas.microsoft.com/office/powerpoint/2010/main" val="3305853716"/>
      </p:ext>
    </p:extLst>
  </p:cSld>
  <p:clrMapOvr>
    <a:masterClrMapping/>
  </p:clrMapOvr>
  <p:transition xmlns:p14="http://schemas.microsoft.com/office/powerpoint/2010/main"/>
</p:sldLayout>
</file>

<file path=ppt/slideLayouts/slideLayout3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481389B1-16D0-EE4E-960B-3BEB333B27E2}" type="slidenum">
              <a:rPr lang="en-US"/>
              <a:pPr/>
              <a:t>‹#›</a:t>
            </a:fld>
            <a:endParaRPr lang="en-US"/>
          </a:p>
        </p:txBody>
      </p:sp>
    </p:spTree>
    <p:extLst>
      <p:ext uri="{BB962C8B-B14F-4D97-AF65-F5344CB8AC3E}">
        <p14:creationId xmlns:p14="http://schemas.microsoft.com/office/powerpoint/2010/main" val="959071660"/>
      </p:ext>
    </p:extLst>
  </p:cSld>
  <p:clrMapOvr>
    <a:masterClrMapping/>
  </p:clrMapOvr>
  <p:transition xmlns:p14="http://schemas.microsoft.com/office/powerpoint/2010/main"/>
</p:sldLayout>
</file>

<file path=ppt/slideLayouts/slideLayout3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3E9BDA06-07DC-5C48-A1E0-AA66FEC98657}" type="slidenum">
              <a:rPr lang="en-US"/>
              <a:pPr/>
              <a:t>‹#›</a:t>
            </a:fld>
            <a:endParaRPr lang="en-US"/>
          </a:p>
        </p:txBody>
      </p:sp>
    </p:spTree>
    <p:extLst>
      <p:ext uri="{BB962C8B-B14F-4D97-AF65-F5344CB8AC3E}">
        <p14:creationId xmlns:p14="http://schemas.microsoft.com/office/powerpoint/2010/main" val="2137641524"/>
      </p:ext>
    </p:extLst>
  </p:cSld>
  <p:clrMapOvr>
    <a:masterClrMapping/>
  </p:clrMapOvr>
  <p:transition xmlns:p14="http://schemas.microsoft.com/office/powerpoint/2010/main"/>
</p:sldLayout>
</file>

<file path=ppt/slideLayouts/slideLayout3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C977DB28-08B6-0549-88E7-35948C426338}" type="slidenum">
              <a:rPr lang="en-US"/>
              <a:pPr/>
              <a:t>‹#›</a:t>
            </a:fld>
            <a:endParaRPr lang="en-US"/>
          </a:p>
        </p:txBody>
      </p:sp>
    </p:spTree>
    <p:extLst>
      <p:ext uri="{BB962C8B-B14F-4D97-AF65-F5344CB8AC3E}">
        <p14:creationId xmlns:p14="http://schemas.microsoft.com/office/powerpoint/2010/main" val="4206394451"/>
      </p:ext>
    </p:extLst>
  </p:cSld>
  <p:clrMapOvr>
    <a:masterClrMapping/>
  </p:clrMapOvr>
  <p:transition xmlns:p14="http://schemas.microsoft.com/office/powerpoint/2010/main"/>
</p:sldLayout>
</file>

<file path=ppt/slideLayouts/slideLayout3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C0CAE939-8EA9-2243-ADF7-6094C42F4987}" type="slidenum">
              <a:rPr lang="en-US"/>
              <a:pPr/>
              <a:t>‹#›</a:t>
            </a:fld>
            <a:endParaRPr lang="en-US"/>
          </a:p>
        </p:txBody>
      </p:sp>
    </p:spTree>
    <p:extLst>
      <p:ext uri="{BB962C8B-B14F-4D97-AF65-F5344CB8AC3E}">
        <p14:creationId xmlns:p14="http://schemas.microsoft.com/office/powerpoint/2010/main" val="1462057304"/>
      </p:ext>
    </p:extLst>
  </p:cSld>
  <p:clrMapOvr>
    <a:masterClrMapping/>
  </p:clrMapOvr>
  <p:transition xmlns:p14="http://schemas.microsoft.com/office/powerpoint/2010/main"/>
</p:sldLayout>
</file>

<file path=ppt/slideLayouts/slideLayout3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3262138-1B09-F642-8222-426640992E37}" type="slidenum">
              <a:rPr lang="en-US"/>
              <a:pPr/>
              <a:t>‹#›</a:t>
            </a:fld>
            <a:endParaRPr lang="en-US"/>
          </a:p>
        </p:txBody>
      </p:sp>
    </p:spTree>
    <p:extLst>
      <p:ext uri="{BB962C8B-B14F-4D97-AF65-F5344CB8AC3E}">
        <p14:creationId xmlns:p14="http://schemas.microsoft.com/office/powerpoint/2010/main" val="2719283124"/>
      </p:ext>
    </p:extLst>
  </p:cSld>
  <p:clrMapOvr>
    <a:masterClrMapping/>
  </p:clrMapOvr>
  <p:transition xmlns:p14="http://schemas.microsoft.com/office/powerpoint/2010/main"/>
</p:sldLayout>
</file>

<file path=ppt/slideLayouts/slideLayout3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D9C8C8D5-D445-2D41-A2FD-8E68842A0742}" type="slidenum">
              <a:rPr lang="en-US"/>
              <a:pPr/>
              <a:t>‹#›</a:t>
            </a:fld>
            <a:endParaRPr lang="en-US"/>
          </a:p>
        </p:txBody>
      </p:sp>
    </p:spTree>
    <p:extLst>
      <p:ext uri="{BB962C8B-B14F-4D97-AF65-F5344CB8AC3E}">
        <p14:creationId xmlns:p14="http://schemas.microsoft.com/office/powerpoint/2010/main" val="1370949351"/>
      </p:ext>
    </p:extLst>
  </p:cSld>
  <p:clrMapOvr>
    <a:masterClrMapping/>
  </p:clrMapOvr>
  <p:transition xmlns:p14="http://schemas.microsoft.com/office/powerpoint/2010/main"/>
</p:sldLayout>
</file>

<file path=ppt/slideLayouts/slideLayout3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9B1FAFC-66EF-4846-98A6-559425C3394A}" type="slidenum">
              <a:rPr lang="en-US"/>
              <a:pPr/>
              <a:t>‹#›</a:t>
            </a:fld>
            <a:endParaRPr lang="en-US"/>
          </a:p>
        </p:txBody>
      </p:sp>
    </p:spTree>
    <p:extLst>
      <p:ext uri="{BB962C8B-B14F-4D97-AF65-F5344CB8AC3E}">
        <p14:creationId xmlns:p14="http://schemas.microsoft.com/office/powerpoint/2010/main" val="3058962814"/>
      </p:ext>
    </p:extLst>
  </p:cSld>
  <p:clrMapOvr>
    <a:masterClrMapping/>
  </p:clrMapOvr>
  <p:transition xmlns:p14="http://schemas.microsoft.com/office/powerpoint/2010/main"/>
</p:sldLayout>
</file>

<file path=ppt/slideLayouts/slideLayout3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F0C9A56C-4756-3143-8181-96B548DA8A29}" type="slidenum">
              <a:rPr lang="en-US"/>
              <a:pPr/>
              <a:t>‹#›</a:t>
            </a:fld>
            <a:endParaRPr lang="en-US"/>
          </a:p>
        </p:txBody>
      </p:sp>
    </p:spTree>
    <p:extLst>
      <p:ext uri="{BB962C8B-B14F-4D97-AF65-F5344CB8AC3E}">
        <p14:creationId xmlns:p14="http://schemas.microsoft.com/office/powerpoint/2010/main" val="3029851912"/>
      </p:ext>
    </p:extLst>
  </p:cSld>
  <p:clrMapOvr>
    <a:masterClrMapping/>
  </p:clrMapOvr>
  <p:transition xmlns:p14="http://schemas.microsoft.com/office/powerpoint/2010/mai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pPr/>
              <a:t>‹#›</a:t>
            </a:fld>
            <a:endParaRPr lang="en-US" altLang="en-US"/>
          </a:p>
        </p:txBody>
      </p:sp>
    </p:spTree>
  </p:cSld>
  <p:clrMapOvr>
    <a:masterClrMapping/>
  </p:clrMapOvr>
  <p:transition xmlns:p14="http://schemas.microsoft.com/office/powerpoint/2010/main"/>
</p:sldLayout>
</file>

<file path=ppt/slideLayouts/slideLayout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pic>
        <p:nvPicPr>
          <p:cNvPr id="5" name="Picture 4"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66332104"/>
      </p:ext>
    </p:extLst>
  </p:cSld>
  <p:clrMapOvr>
    <a:masterClrMapping/>
  </p:clrMapOvr>
  <p:transition xmlns:p14="http://schemas.microsoft.com/office/powerpoint/2010/main"/>
</p:sldLayout>
</file>

<file path=ppt/slideLayouts/slideLayout4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0D6185A4-7415-884D-A684-DD5FF96CBBBF}" type="slidenum">
              <a:rPr lang="en-US"/>
              <a:pPr/>
              <a:t>‹#›</a:t>
            </a:fld>
            <a:endParaRPr lang="en-US"/>
          </a:p>
        </p:txBody>
      </p:sp>
    </p:spTree>
    <p:extLst>
      <p:ext uri="{BB962C8B-B14F-4D97-AF65-F5344CB8AC3E}">
        <p14:creationId xmlns:p14="http://schemas.microsoft.com/office/powerpoint/2010/main" val="785243517"/>
      </p:ext>
    </p:extLst>
  </p:cSld>
  <p:clrMapOvr>
    <a:masterClrMapping/>
  </p:clrMapOvr>
  <p:transition xmlns:p14="http://schemas.microsoft.com/office/powerpoint/2010/main"/>
</p:sldLayout>
</file>

<file path=ppt/slideLayouts/slideLayout4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545861B0-9273-824B-872E-D66F32C7CA5F}" type="slidenum">
              <a:rPr lang="en-US"/>
              <a:pPr/>
              <a:t>‹#›</a:t>
            </a:fld>
            <a:endParaRPr lang="en-US"/>
          </a:p>
        </p:txBody>
      </p:sp>
    </p:spTree>
    <p:extLst>
      <p:ext uri="{BB962C8B-B14F-4D97-AF65-F5344CB8AC3E}">
        <p14:creationId xmlns:p14="http://schemas.microsoft.com/office/powerpoint/2010/main" val="3153545856"/>
      </p:ext>
    </p:extLst>
  </p:cSld>
  <p:clrMapOvr>
    <a:masterClrMapping/>
  </p:clrMapOvr>
  <p:transition xmlns:p14="http://schemas.microsoft.com/office/powerpoint/2010/main"/>
</p:sldLayout>
</file>

<file path=ppt/slideLayouts/slideLayout402.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A0833E1B-F24B-9F49-8CF4-40DEEF8367B8}" type="slidenum">
              <a:rPr lang="en-US"/>
              <a:pPr/>
              <a:t>‹#›</a:t>
            </a:fld>
            <a:endParaRPr lang="en-US"/>
          </a:p>
        </p:txBody>
      </p:sp>
    </p:spTree>
    <p:extLst>
      <p:ext uri="{BB962C8B-B14F-4D97-AF65-F5344CB8AC3E}">
        <p14:creationId xmlns:p14="http://schemas.microsoft.com/office/powerpoint/2010/main" val="2296013879"/>
      </p:ext>
    </p:extLst>
  </p:cSld>
  <p:clrMapOvr>
    <a:masterClrMapping/>
  </p:clrMapOvr>
  <p:transition xmlns:p14="http://schemas.microsoft.com/office/powerpoint/2010/main"/>
</p:sldLayout>
</file>

<file path=ppt/slideLayouts/slideLayout40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958188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177942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0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9244841"/>
      </p:ext>
    </p:extLst>
  </p:cSld>
  <p:clrMapOvr>
    <a:masterClrMapping/>
  </p:clrMapOvr>
  <p:transition xmlns:p14="http://schemas.microsoft.com/office/powerpoint/2010/main"/>
</p:sldLayout>
</file>

<file path=ppt/slideLayouts/slideLayout40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0558190"/>
      </p:ext>
    </p:extLst>
  </p:cSld>
  <p:clrMapOvr>
    <a:masterClrMapping/>
  </p:clrMapOvr>
  <p:transition xmlns:p14="http://schemas.microsoft.com/office/powerpoint/2010/main"/>
</p:sldLayout>
</file>

<file path=ppt/slideLayouts/slideLayout40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5509637"/>
      </p:ext>
    </p:extLst>
  </p:cSld>
  <p:clrMapOvr>
    <a:masterClrMapping/>
  </p:clrMapOvr>
  <p:transition xmlns:p14="http://schemas.microsoft.com/office/powerpoint/2010/main"/>
</p:sldLayout>
</file>

<file path=ppt/slideLayouts/slideLayout40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8716544"/>
      </p:ext>
    </p:extLst>
  </p:cSld>
  <p:clrMapOvr>
    <a:masterClrMapping/>
  </p:clrMapOvr>
  <p:transition xmlns:p14="http://schemas.microsoft.com/office/powerpoint/2010/main"/>
</p:sldLayout>
</file>

<file path=ppt/slideLayouts/slideLayout40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619383"/>
      </p:ext>
    </p:extLst>
  </p:cSld>
  <p:clrMapOvr>
    <a:masterClrMapping/>
  </p:clrMapOvr>
  <p:transition xmlns:p14="http://schemas.microsoft.com/office/powerpoint/2010/main"/>
</p:sldLayout>
</file>

<file path=ppt/slideLayouts/slideLayout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pic>
        <p:nvPicPr>
          <p:cNvPr id="4" name="Picture 3"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36326866"/>
      </p:ext>
    </p:extLst>
  </p:cSld>
  <p:clrMapOvr>
    <a:masterClrMapping/>
  </p:clrMapOvr>
  <p:transition xmlns:p14="http://schemas.microsoft.com/office/powerpoint/2010/main"/>
</p:sldLayout>
</file>

<file path=ppt/slideLayouts/slideLayout4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7939724"/>
      </p:ext>
    </p:extLst>
  </p:cSld>
  <p:clrMapOvr>
    <a:masterClrMapping/>
  </p:clrMapOvr>
  <p:transition xmlns:p14="http://schemas.microsoft.com/office/powerpoint/2010/main"/>
</p:sldLayout>
</file>

<file path=ppt/slideLayouts/slideLayout4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406912"/>
      </p:ext>
    </p:extLst>
  </p:cSld>
  <p:clrMapOvr>
    <a:masterClrMapping/>
  </p:clrMapOvr>
  <p:transition xmlns:p14="http://schemas.microsoft.com/office/powerpoint/2010/main"/>
</p:sldLayout>
</file>

<file path=ppt/slideLayouts/slideLayout4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36636880"/>
      </p:ext>
    </p:extLst>
  </p:cSld>
  <p:clrMapOvr>
    <a:masterClrMapping/>
  </p:clrMapOvr>
  <p:transition xmlns:p14="http://schemas.microsoft.com/office/powerpoint/2010/main"/>
</p:sldLayout>
</file>

<file path=ppt/slideLayouts/slideLayout4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3367913"/>
      </p:ext>
    </p:extLst>
  </p:cSld>
  <p:clrMapOvr>
    <a:masterClrMapping/>
  </p:clrMapOvr>
  <p:transition xmlns:p14="http://schemas.microsoft.com/office/powerpoint/2010/main"/>
</p:sldLayout>
</file>

<file path=ppt/slideLayouts/slideLayout41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12594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781147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1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2167478"/>
      </p:ext>
    </p:extLst>
  </p:cSld>
  <p:clrMapOvr>
    <a:masterClrMapping/>
  </p:clrMapOvr>
  <p:transition xmlns:p14="http://schemas.microsoft.com/office/powerpoint/2010/main"/>
</p:sldLayout>
</file>

<file path=ppt/slideLayouts/slideLayout41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5881831"/>
      </p:ext>
    </p:extLst>
  </p:cSld>
  <p:clrMapOvr>
    <a:masterClrMapping/>
  </p:clrMapOvr>
  <p:transition xmlns:p14="http://schemas.microsoft.com/office/powerpoint/2010/main"/>
</p:sldLayout>
</file>

<file path=ppt/slideLayouts/slideLayout41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202507"/>
      </p:ext>
    </p:extLst>
  </p:cSld>
  <p:clrMapOvr>
    <a:masterClrMapping/>
  </p:clrMapOvr>
  <p:transition xmlns:p14="http://schemas.microsoft.com/office/powerpoint/2010/main"/>
</p:sldLayout>
</file>

<file path=ppt/slideLayouts/slideLayout41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91997070"/>
      </p:ext>
    </p:extLst>
  </p:cSld>
  <p:clrMapOvr>
    <a:masterClrMapping/>
  </p:clrMapOvr>
  <p:transition xmlns:p14="http://schemas.microsoft.com/office/powerpoint/2010/main"/>
</p:sldLayout>
</file>

<file path=ppt/slideLayouts/slideLayout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pic>
        <p:nvPicPr>
          <p:cNvPr id="7" name="Picture 6"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19171892"/>
      </p:ext>
    </p:extLst>
  </p:cSld>
  <p:clrMapOvr>
    <a:masterClrMapping/>
  </p:clrMapOvr>
  <p:transition xmlns:p14="http://schemas.microsoft.com/office/powerpoint/2010/main"/>
</p:sldLayout>
</file>

<file path=ppt/slideLayouts/slideLayout42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17206901"/>
      </p:ext>
    </p:extLst>
  </p:cSld>
  <p:clrMapOvr>
    <a:masterClrMapping/>
  </p:clrMapOvr>
  <p:transition xmlns:p14="http://schemas.microsoft.com/office/powerpoint/2010/main"/>
</p:sldLayout>
</file>

<file path=ppt/slideLayouts/slideLayout42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7111551"/>
      </p:ext>
    </p:extLst>
  </p:cSld>
  <p:clrMapOvr>
    <a:masterClrMapping/>
  </p:clrMapOvr>
  <p:transition xmlns:p14="http://schemas.microsoft.com/office/powerpoint/2010/main"/>
</p:sldLayout>
</file>

<file path=ppt/slideLayouts/slideLayout42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6716413"/>
      </p:ext>
    </p:extLst>
  </p:cSld>
  <p:clrMapOvr>
    <a:masterClrMapping/>
  </p:clrMapOvr>
  <p:transition xmlns:p14="http://schemas.microsoft.com/office/powerpoint/2010/main"/>
</p:sldLayout>
</file>

<file path=ppt/slideLayouts/slideLayout42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980742"/>
      </p:ext>
    </p:extLst>
  </p:cSld>
  <p:clrMapOvr>
    <a:masterClrMapping/>
  </p:clrMapOvr>
  <p:transition xmlns:p14="http://schemas.microsoft.com/office/powerpoint/2010/main"/>
</p:sldLayout>
</file>

<file path=ppt/slideLayouts/slideLayout42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6513729"/>
      </p:ext>
    </p:extLst>
  </p:cSld>
  <p:clrMapOvr>
    <a:masterClrMapping/>
  </p:clrMapOvr>
  <p:transition xmlns:p14="http://schemas.microsoft.com/office/powerpoint/2010/main"/>
</p:sldLayout>
</file>

<file path=ppt/slideLayouts/slideLayout42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79874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73347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2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8974618"/>
      </p:ext>
    </p:extLst>
  </p:cSld>
  <p:clrMapOvr>
    <a:masterClrMapping/>
  </p:clrMapOvr>
  <p:transition xmlns:p14="http://schemas.microsoft.com/office/powerpoint/2010/main"/>
</p:sldLayout>
</file>

<file path=ppt/slideLayouts/slideLayout42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148924"/>
      </p:ext>
    </p:extLst>
  </p:cSld>
  <p:clrMapOvr>
    <a:masterClrMapping/>
  </p:clrMapOvr>
  <p:transition xmlns:p14="http://schemas.microsoft.com/office/powerpoint/2010/main"/>
</p:sldLayout>
</file>

<file path=ppt/slideLayouts/slideLayout42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46244487"/>
      </p:ext>
    </p:extLst>
  </p:cSld>
  <p:clrMapOvr>
    <a:masterClrMapping/>
  </p:clrMapOvr>
  <p:transition xmlns:p14="http://schemas.microsoft.com/office/powerpoint/2010/main"/>
</p:sldLayout>
</file>

<file path=ppt/slideLayouts/slideLayout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2755826"/>
      </p:ext>
    </p:extLst>
  </p:cSld>
  <p:clrMapOvr>
    <a:masterClrMapping/>
  </p:clrMapOvr>
  <p:transition xmlns:p14="http://schemas.microsoft.com/office/powerpoint/2010/main"/>
</p:sldLayout>
</file>

<file path=ppt/slideLayouts/slideLayout43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27776866"/>
      </p:ext>
    </p:extLst>
  </p:cSld>
  <p:clrMapOvr>
    <a:masterClrMapping/>
  </p:clrMapOvr>
  <p:transition xmlns:p14="http://schemas.microsoft.com/office/powerpoint/2010/main"/>
</p:sldLayout>
</file>

<file path=ppt/slideLayouts/slideLayout43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915277"/>
      </p:ext>
    </p:extLst>
  </p:cSld>
  <p:clrMapOvr>
    <a:masterClrMapping/>
  </p:clrMapOvr>
  <p:transition xmlns:p14="http://schemas.microsoft.com/office/powerpoint/2010/main"/>
</p:sldLayout>
</file>

<file path=ppt/slideLayouts/slideLayout43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83009747"/>
      </p:ext>
    </p:extLst>
  </p:cSld>
  <p:clrMapOvr>
    <a:masterClrMapping/>
  </p:clrMapOvr>
  <p:transition xmlns:p14="http://schemas.microsoft.com/office/powerpoint/2010/main"/>
</p:sldLayout>
</file>

<file path=ppt/slideLayouts/slideLayout43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938578"/>
      </p:ext>
    </p:extLst>
  </p:cSld>
  <p:clrMapOvr>
    <a:masterClrMapping/>
  </p:clrMapOvr>
  <p:transition xmlns:p14="http://schemas.microsoft.com/office/powerpoint/2010/main"/>
</p:sldLayout>
</file>

<file path=ppt/slideLayouts/slideLayout43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996562"/>
      </p:ext>
    </p:extLst>
  </p:cSld>
  <p:clrMapOvr>
    <a:masterClrMapping/>
  </p:clrMapOvr>
  <p:transition xmlns:p14="http://schemas.microsoft.com/office/powerpoint/2010/main"/>
</p:sldLayout>
</file>

<file path=ppt/slideLayouts/slideLayout43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9823875"/>
      </p:ext>
    </p:extLst>
  </p:cSld>
  <p:clrMapOvr>
    <a:masterClrMapping/>
  </p:clrMapOvr>
  <p:transition xmlns:p14="http://schemas.microsoft.com/office/powerpoint/2010/main"/>
</p:sldLayout>
</file>

<file path=ppt/slideLayouts/slideLayout43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23350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852517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3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21565105"/>
      </p:ext>
    </p:extLst>
  </p:cSld>
  <p:clrMapOvr>
    <a:masterClrMapping/>
  </p:clrMapOvr>
  <p:transition xmlns:p14="http://schemas.microsoft.com/office/powerpoint/2010/main"/>
</p:sldLayout>
</file>

<file path=ppt/slideLayouts/slideLayout43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422477"/>
      </p:ext>
    </p:extLst>
  </p:cSld>
  <p:clrMapOvr>
    <a:masterClrMapping/>
  </p:clrMapOvr>
  <p:transition xmlns:p14="http://schemas.microsoft.com/office/powerpoint/2010/mai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65857697"/>
      </p:ext>
    </p:extLst>
  </p:cSld>
  <p:clrMapOvr>
    <a:masterClrMapping/>
  </p:clrMapOvr>
  <p:transition xmlns:p14="http://schemas.microsoft.com/office/powerpoint/2010/main"/>
</p:sldLayout>
</file>

<file path=ppt/slideLayouts/slideLayout44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886661"/>
      </p:ext>
    </p:extLst>
  </p:cSld>
  <p:clrMapOvr>
    <a:masterClrMapping/>
  </p:clrMapOvr>
  <p:transition xmlns:p14="http://schemas.microsoft.com/office/powerpoint/2010/main"/>
</p:sldLayout>
</file>

<file path=ppt/slideLayouts/slideLayout44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21763250"/>
      </p:ext>
    </p:extLst>
  </p:cSld>
  <p:clrMapOvr>
    <a:masterClrMapping/>
  </p:clrMapOvr>
  <p:transition xmlns:p14="http://schemas.microsoft.com/office/powerpoint/2010/main"/>
</p:sldLayout>
</file>

<file path=ppt/slideLayouts/slideLayout44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54934542"/>
      </p:ext>
    </p:extLst>
  </p:cSld>
  <p:clrMapOvr>
    <a:masterClrMapping/>
  </p:clrMapOvr>
  <p:transition xmlns:p14="http://schemas.microsoft.com/office/powerpoint/2010/main"/>
</p:sldLayout>
</file>

<file path=ppt/slideLayouts/slideLayout44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2714153"/>
      </p:ext>
    </p:extLst>
  </p:cSld>
  <p:clrMapOvr>
    <a:masterClrMapping/>
  </p:clrMapOvr>
  <p:transition xmlns:p14="http://schemas.microsoft.com/office/powerpoint/2010/main"/>
</p:sldLayout>
</file>

<file path=ppt/slideLayouts/slideLayout44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043796"/>
      </p:ext>
    </p:extLst>
  </p:cSld>
  <p:clrMapOvr>
    <a:masterClrMapping/>
  </p:clrMapOvr>
  <p:transition xmlns:p14="http://schemas.microsoft.com/office/powerpoint/2010/main"/>
</p:sldLayout>
</file>

<file path=ppt/slideLayouts/slideLayout44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07876729"/>
      </p:ext>
    </p:extLst>
  </p:cSld>
  <p:clrMapOvr>
    <a:masterClrMapping/>
  </p:clrMapOvr>
  <p:transition xmlns:p14="http://schemas.microsoft.com/office/powerpoint/2010/mai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4220275"/>
      </p:ext>
    </p:extLst>
  </p:cSld>
  <p:clrMapOvr>
    <a:masterClrMapping/>
  </p:clrMapOvr>
  <p:transition xmlns:p14="http://schemas.microsoft.com/office/powerpoint/2010/main"/>
</p:sldLayout>
</file>

<file path=ppt/slideLayouts/slideLayout44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8438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1028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8333948"/>
      </p:ext>
    </p:extLst>
  </p:cSld>
  <p:clrMapOvr>
    <a:masterClrMapping/>
  </p:clrMapOvr>
  <p:transition xmlns:p14="http://schemas.microsoft.com/office/powerpoint/2010/main"/>
</p:sldLayout>
</file>

<file path=ppt/slideLayouts/slideLayout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pic>
        <p:nvPicPr>
          <p:cNvPr id="6" name="Picture 5"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851008"/>
      </p:ext>
    </p:extLst>
  </p:cSld>
  <p:clrMapOvr>
    <a:masterClrMapping/>
  </p:clrMapOvr>
  <p:transition xmlns:p14="http://schemas.microsoft.com/office/powerpoint/2010/main"/>
</p:sldLayout>
</file>

<file path=ppt/slideLayouts/slideLayout4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2457159"/>
      </p:ext>
    </p:extLst>
  </p:cSld>
  <p:clrMapOvr>
    <a:masterClrMapping/>
  </p:clrMapOvr>
  <p:transition xmlns:p14="http://schemas.microsoft.com/office/powerpoint/2010/main"/>
</p:sldLayout>
</file>

<file path=ppt/slideLayouts/slideLayout4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05167184"/>
      </p:ext>
    </p:extLst>
  </p:cSld>
  <p:clrMapOvr>
    <a:masterClrMapping/>
  </p:clrMapOvr>
  <p:transition xmlns:p14="http://schemas.microsoft.com/office/powerpoint/2010/main"/>
</p:sldLayout>
</file>

<file path=ppt/slideLayouts/slideLayout4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0581820"/>
      </p:ext>
    </p:extLst>
  </p:cSld>
  <p:clrMapOvr>
    <a:masterClrMapping/>
  </p:clrMapOvr>
  <p:transition xmlns:p14="http://schemas.microsoft.com/office/powerpoint/2010/main"/>
</p:sldLayout>
</file>

<file path=ppt/slideLayouts/slideLayout4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7274959"/>
      </p:ext>
    </p:extLst>
  </p:cSld>
  <p:clrMapOvr>
    <a:masterClrMapping/>
  </p:clrMapOvr>
  <p:transition xmlns:p14="http://schemas.microsoft.com/office/powerpoint/2010/main"/>
</p:sldLayout>
</file>

<file path=ppt/slideLayouts/slideLayout4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8534324"/>
      </p:ext>
    </p:extLst>
  </p:cSld>
  <p:clrMapOvr>
    <a:masterClrMapping/>
  </p:clrMapOvr>
  <p:transition xmlns:p14="http://schemas.microsoft.com/office/powerpoint/2010/main"/>
</p:sldLayout>
</file>

<file path=ppt/slideLayouts/slideLayout4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7220314"/>
      </p:ext>
    </p:extLst>
  </p:cSld>
  <p:clrMapOvr>
    <a:masterClrMapping/>
  </p:clrMapOvr>
  <p:transition xmlns:p14="http://schemas.microsoft.com/office/powerpoint/2010/main"/>
</p:sldLayout>
</file>

<file path=ppt/slideLayouts/slideLayout4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66160843"/>
      </p:ext>
    </p:extLst>
  </p:cSld>
  <p:clrMapOvr>
    <a:masterClrMapping/>
  </p:clrMapOvr>
  <p:transition xmlns:p14="http://schemas.microsoft.com/office/powerpoint/2010/main"/>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007779"/>
      </p:ext>
    </p:extLst>
  </p:cSld>
  <p:clrMapOvr>
    <a:masterClrMapping/>
  </p:clrMapOvr>
  <p:transition xmlns:p14="http://schemas.microsoft.com/office/powerpoint/2010/main"/>
</p:sldLayout>
</file>

<file path=ppt/slideLayouts/slideLayout4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4468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33974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685667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3559109"/>
      </p:ext>
    </p:extLst>
  </p:cSld>
  <p:clrMapOvr>
    <a:masterClrMapping/>
  </p:clrMapOvr>
  <p:transition xmlns:p14="http://schemas.microsoft.com/office/powerpoint/2010/main"/>
</p:sldLayout>
</file>

<file path=ppt/slideLayouts/slideLayout4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469854"/>
      </p:ext>
    </p:extLst>
  </p:cSld>
  <p:clrMapOvr>
    <a:masterClrMapping/>
  </p:clrMapOvr>
  <p:transition xmlns:p14="http://schemas.microsoft.com/office/powerpoint/2010/main"/>
</p:sldLayout>
</file>

<file path=ppt/slideLayouts/slideLayout4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019786"/>
      </p:ext>
    </p:extLst>
  </p:cSld>
  <p:clrMapOvr>
    <a:masterClrMapping/>
  </p:clrMapOvr>
  <p:transition xmlns:p14="http://schemas.microsoft.com/office/powerpoint/2010/main"/>
</p:sldLayout>
</file>

<file path=ppt/slideLayouts/slideLayout4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8289132"/>
      </p:ext>
    </p:extLst>
  </p:cSld>
  <p:clrMapOvr>
    <a:masterClrMapping/>
  </p:clrMapOvr>
  <p:transition xmlns:p14="http://schemas.microsoft.com/office/powerpoint/2010/main"/>
</p:sldLayout>
</file>

<file path=ppt/slideLayouts/slideLayout4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6728748"/>
      </p:ext>
    </p:extLst>
  </p:cSld>
  <p:clrMapOvr>
    <a:masterClrMapping/>
  </p:clrMapOvr>
  <p:transition xmlns:p14="http://schemas.microsoft.com/office/powerpoint/2010/main"/>
</p:sldLayout>
</file>

<file path=ppt/slideLayouts/slideLayout4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9391399"/>
      </p:ext>
    </p:extLst>
  </p:cSld>
  <p:clrMapOvr>
    <a:masterClrMapping/>
  </p:clrMapOvr>
  <p:transition xmlns:p14="http://schemas.microsoft.com/office/powerpoint/2010/main"/>
</p:sldLayout>
</file>

<file path=ppt/slideLayouts/slideLayout4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7201394"/>
      </p:ext>
    </p:extLst>
  </p:cSld>
  <p:clrMapOvr>
    <a:masterClrMapping/>
  </p:clrMapOvr>
  <p:transition xmlns:p14="http://schemas.microsoft.com/office/powerpoint/2010/main"/>
</p:sldLayout>
</file>

<file path=ppt/slideLayouts/slideLayout4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3078396"/>
      </p:ext>
    </p:extLst>
  </p:cSld>
  <p:clrMapOvr>
    <a:masterClrMapping/>
  </p:clrMapOvr>
  <p:transition xmlns:p14="http://schemas.microsoft.com/office/powerpoint/2010/main"/>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540708"/>
      </p:ext>
    </p:extLst>
  </p:cSld>
  <p:clrMapOvr>
    <a:masterClrMapping/>
  </p:clrMapOvr>
  <p:transition xmlns:p14="http://schemas.microsoft.com/office/powerpoint/2010/main"/>
</p:sldLayout>
</file>

<file path=ppt/slideLayouts/slideLayout46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6542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54061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65710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425024"/>
      </p:ext>
    </p:extLst>
  </p:cSld>
  <p:clrMapOvr>
    <a:masterClrMapping/>
  </p:clrMapOvr>
  <p:transition xmlns:p14="http://schemas.microsoft.com/office/powerpoint/2010/main"/>
</p:sldLayout>
</file>

<file path=ppt/slideLayouts/slideLayout4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76373"/>
      </p:ext>
    </p:extLst>
  </p:cSld>
  <p:clrMapOvr>
    <a:masterClrMapping/>
  </p:clrMapOvr>
  <p:transition xmlns:p14="http://schemas.microsoft.com/office/powerpoint/2010/main"/>
</p:sldLayout>
</file>

<file path=ppt/slideLayouts/slideLayout4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74782568"/>
      </p:ext>
    </p:extLst>
  </p:cSld>
  <p:clrMapOvr>
    <a:masterClrMapping/>
  </p:clrMapOvr>
  <p:transition xmlns:p14="http://schemas.microsoft.com/office/powerpoint/2010/main"/>
</p:sldLayout>
</file>

<file path=ppt/slideLayouts/slideLayout4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8472060"/>
      </p:ext>
    </p:extLst>
  </p:cSld>
  <p:clrMapOvr>
    <a:masterClrMapping/>
  </p:clrMapOvr>
  <p:transition xmlns:p14="http://schemas.microsoft.com/office/powerpoint/2010/main"/>
</p:sldLayout>
</file>

<file path=ppt/slideLayouts/slideLayout4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0921180"/>
      </p:ext>
    </p:extLst>
  </p:cSld>
  <p:clrMapOvr>
    <a:masterClrMapping/>
  </p:clrMapOvr>
  <p:transition xmlns:p14="http://schemas.microsoft.com/office/powerpoint/2010/main"/>
</p:sldLayout>
</file>

<file path=ppt/slideLayouts/slideLayout4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99858"/>
      </p:ext>
    </p:extLst>
  </p:cSld>
  <p:clrMapOvr>
    <a:masterClrMapping/>
  </p:clrMapOvr>
  <p:transition xmlns:p14="http://schemas.microsoft.com/office/powerpoint/2010/main"/>
</p:sldLayout>
</file>

<file path=ppt/slideLayouts/slideLayout4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5008227"/>
      </p:ext>
    </p:extLst>
  </p:cSld>
  <p:clrMapOvr>
    <a:masterClrMapping/>
  </p:clrMapOvr>
  <p:transition xmlns:p14="http://schemas.microsoft.com/office/powerpoint/2010/main"/>
</p:sldLayout>
</file>

<file path=ppt/slideLayouts/slideLayout4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9226856"/>
      </p:ext>
    </p:extLst>
  </p:cSld>
  <p:clrMapOvr>
    <a:masterClrMapping/>
  </p:clrMapOvr>
  <p:transition xmlns:p14="http://schemas.microsoft.com/office/powerpoint/2010/main"/>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514795"/>
      </p:ext>
    </p:extLst>
  </p:cSld>
  <p:clrMapOvr>
    <a:masterClrMapping/>
  </p:clrMapOvr>
  <p:transition xmlns:p14="http://schemas.microsoft.com/office/powerpoint/2010/main"/>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3263551"/>
      </p:ext>
    </p:extLst>
  </p:cSld>
  <p:clrMapOvr>
    <a:masterClrMapping/>
  </p:clrMapOvr>
  <p:transition xmlns:p14="http://schemas.microsoft.com/office/powerpoint/2010/main"/>
</p:sldLayout>
</file>

<file path=ppt/slideLayouts/slideLayout4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Freeform 6"/>
          <p:cNvSpPr>
            <a:spLocks noChangeArrowheads="1"/>
          </p:cNvSpPr>
          <p:nvPr userDrawn="1"/>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5" name="Freeform 7"/>
          <p:cNvSpPr>
            <a:spLocks noChangeArrowheads="1"/>
          </p:cNvSpPr>
          <p:nvPr userDrawn="1"/>
        </p:nvSpPr>
        <p:spPr bwMode="auto">
          <a:xfrm flipH="1" flipV="1">
            <a:off x="439738" y="2030413"/>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rgbClr val="CC99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defTabSz="457200" fontAlgn="base">
              <a:spcBef>
                <a:spcPct val="0"/>
              </a:spcBef>
              <a:spcAft>
                <a:spcPct val="0"/>
              </a:spcAft>
            </a:pPr>
            <a:endParaRPr lang="en-US">
              <a:solidFill>
                <a:prstClr val="black"/>
              </a:solidFill>
              <a:latin typeface="Calibri" charset="0"/>
              <a:ea typeface="ＭＳ Ｐゴシック" charset="0"/>
              <a:cs typeface="ＭＳ Ｐゴシック" charset="0"/>
            </a:endParaRPr>
          </a:p>
        </p:txBody>
      </p:sp>
      <p:sp>
        <p:nvSpPr>
          <p:cNvPr id="2" name="Title 1"/>
          <p:cNvSpPr>
            <a:spLocks noGrp="1"/>
          </p:cNvSpPr>
          <p:nvPr>
            <p:ph type="ctrTitle"/>
          </p:nvPr>
        </p:nvSpPr>
        <p:spPr>
          <a:xfrm>
            <a:off x="685800" y="1303337"/>
            <a:ext cx="7772400" cy="1470025"/>
          </a:xfrm>
        </p:spPr>
        <p:txBody>
          <a:bodyPr/>
          <a:lstStyle>
            <a:lvl1pPr>
              <a:defRPr>
                <a:solidFill>
                  <a:srgbClr val="008000"/>
                </a:solidFill>
                <a:latin typeface="Times"/>
                <a:cs typeface="Times"/>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71600" y="3410017"/>
            <a:ext cx="6400800" cy="2228783"/>
          </a:xfrm>
        </p:spPr>
        <p:txBody>
          <a:bodyPr/>
          <a:lstStyle>
            <a:lvl1pPr marL="0" indent="0" algn="ctr">
              <a:buNone/>
              <a:defRPr>
                <a:solidFill>
                  <a:schemeClr val="tx1"/>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6" name="Date Placeholder 3"/>
          <p:cNvSpPr>
            <a:spLocks noGrp="1"/>
          </p:cNvSpPr>
          <p:nvPr>
            <p:ph type="dt" sz="half" idx="10"/>
          </p:nvPr>
        </p:nvSpPr>
        <p:spPr/>
        <p:txBody>
          <a:bodyPr/>
          <a:lstStyle>
            <a:lvl1pPr>
              <a:defRPr/>
            </a:lvl1pPr>
          </a:lstStyle>
          <a:p>
            <a:pPr>
              <a:defRPr/>
            </a:pPr>
            <a:fld id="{4325BA5A-0C7E-0E47-AAD1-834DC09CEE71}"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7"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8" name="Slide Number Placeholder 5"/>
          <p:cNvSpPr>
            <a:spLocks noGrp="1"/>
          </p:cNvSpPr>
          <p:nvPr>
            <p:ph type="sldNum" sz="quarter" idx="12"/>
          </p:nvPr>
        </p:nvSpPr>
        <p:spPr/>
        <p:txBody>
          <a:bodyPr/>
          <a:lstStyle>
            <a:lvl1pPr>
              <a:defRPr/>
            </a:lvl1pPr>
          </a:lstStyle>
          <a:p>
            <a:pPr>
              <a:defRPr/>
            </a:pPr>
            <a:fld id="{EED065CC-5CB7-1643-AA5A-DAE2BF11A349}"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20848827"/>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cxnSp>
        <p:nvCxnSpPr>
          <p:cNvPr id="4" name="Straight Connector 3"/>
          <p:cNvCxnSpPr/>
          <p:nvPr userDrawn="1"/>
        </p:nvCxnSpPr>
        <p:spPr>
          <a:xfrm>
            <a:off x="457200" y="1300163"/>
            <a:ext cx="8229600" cy="1587"/>
          </a:xfrm>
          <a:prstGeom prst="line">
            <a:avLst/>
          </a:prstGeom>
          <a:ln w="28575">
            <a:solidFill>
              <a:srgbClr val="CC9900"/>
            </a:solidFill>
          </a:ln>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p:txBody>
          <a:bodyPr/>
          <a:lstStyle>
            <a:lvl1pPr algn="l">
              <a:defRPr>
                <a:solidFill>
                  <a:srgbClr val="008000"/>
                </a:solidFill>
                <a:latin typeface="Times"/>
                <a:cs typeface="Times"/>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417638"/>
            <a:ext cx="8229600" cy="4708525"/>
          </a:xfrm>
        </p:spPr>
        <p:txBody>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58F38B2D-C142-8E4D-BB16-E265621A6145}"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C939C16-5B41-F042-929B-C66C497D1AE4}" type="slidenum">
              <a:rPr lang="en-US">
                <a:solidFill>
                  <a:prstClr val="black">
                    <a:tint val="75000"/>
                  </a:prstClr>
                </a:solidFill>
                <a:latin typeface="Calibri"/>
              </a:rPr>
              <a:pPr>
                <a:def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084309716"/>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98E3B05B-CB03-C648-BB9E-4C7442322920}"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09F060B9-6451-1E41-8E8F-56AD61D4849C}"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89422603"/>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3"/>
          <p:cNvSpPr>
            <a:spLocks noGrp="1"/>
          </p:cNvSpPr>
          <p:nvPr>
            <p:ph type="dt" sz="half" idx="10"/>
          </p:nvPr>
        </p:nvSpPr>
        <p:spPr/>
        <p:txBody>
          <a:bodyPr/>
          <a:lstStyle>
            <a:lvl1pPr>
              <a:defRPr/>
            </a:lvl1pPr>
          </a:lstStyle>
          <a:p>
            <a:pPr>
              <a:defRPr/>
            </a:pPr>
            <a:fld id="{C2138DA8-CF27-304E-8482-1399D4A5CA7D}"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B53F6C15-E818-6441-A5C6-104874361467}"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02994170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3"/>
          <p:cNvSpPr>
            <a:spLocks noGrp="1"/>
          </p:cNvSpPr>
          <p:nvPr>
            <p:ph type="dt" sz="half" idx="10"/>
          </p:nvPr>
        </p:nvSpPr>
        <p:spPr/>
        <p:txBody>
          <a:bodyPr/>
          <a:lstStyle>
            <a:lvl1pPr>
              <a:defRPr/>
            </a:lvl1pPr>
          </a:lstStyle>
          <a:p>
            <a:pPr>
              <a:defRPr/>
            </a:pPr>
            <a:fld id="{878C3CFA-1326-1A49-8F6E-B193261C6978}"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451019FE-EFC2-8A4B-888F-BF3C8C82B2F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154968291"/>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3"/>
          <p:cNvSpPr>
            <a:spLocks noGrp="1"/>
          </p:cNvSpPr>
          <p:nvPr>
            <p:ph type="dt" sz="half" idx="10"/>
          </p:nvPr>
        </p:nvSpPr>
        <p:spPr/>
        <p:txBody>
          <a:bodyPr/>
          <a:lstStyle>
            <a:lvl1pPr>
              <a:defRPr/>
            </a:lvl1pPr>
          </a:lstStyle>
          <a:p>
            <a:pPr>
              <a:defRPr/>
            </a:pPr>
            <a:fld id="{7CF64C0E-82B9-ED47-BA46-8629A4D5FB01}"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2B5EEBF2-AC42-FE4E-A86B-4688B4B613F9}"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747001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AEF05CF-1B34-134E-AE7C-A15FAEDBB725}"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CEEE6B6E-057C-AD41-8B5B-C9D2BFE96164}"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882332752"/>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BFB67CE8-EBA1-0F45-A85A-ECC21B891591}"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1942CE9-9032-A644-9D70-9ED653CFEA78}"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71689775"/>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A265225F-0256-2E4A-A293-0ED9A2EED1FA}"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EF0A3978-025E-4D4E-AEA2-D46532F764DB}"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264747461"/>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89B6ED78-0DC9-8942-B96C-695E7CB163A6}"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215FA89-537B-E34B-8F83-419EAC19CA41}"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69256524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947107"/>
      </p:ext>
    </p:extLst>
  </p:cSld>
  <p:clrMapOvr>
    <a:masterClrMapping/>
  </p:clrMapOvr>
  <p:transition xmlns:p14="http://schemas.microsoft.com/office/powerpoint/2010/main"/>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lvl1pPr>
              <a:defRPr/>
            </a:lvl1pPr>
          </a:lstStyle>
          <a:p>
            <a:pPr>
              <a:defRPr/>
            </a:pPr>
            <a:fld id="{690F659A-3D86-754F-BBC3-811CD5A704DC}" type="datetime1">
              <a:rPr lang="en-US">
                <a:solidFill>
                  <a:prstClr val="black">
                    <a:tint val="75000"/>
                  </a:prstClr>
                </a:solidFill>
                <a:latin typeface="Calibri"/>
              </a:rPr>
              <a:pPr>
                <a:def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D669826-498D-0D4E-B6FD-7530EF0F8133}" type="slidenum">
              <a:rPr lang="en-US">
                <a:solidFill>
                  <a:prstClr val="black">
                    <a:tint val="75000"/>
                  </a:prstClr>
                </a:solidFill>
                <a:latin typeface="Calibri"/>
              </a:rPr>
              <a:pPr>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580676943"/>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099114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9475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4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1128688"/>
      </p:ext>
    </p:extLst>
  </p:cSld>
  <p:clrMapOvr>
    <a:masterClrMapping/>
  </p:clrMapOvr>
  <p:transition xmlns:p14="http://schemas.microsoft.com/office/powerpoint/2010/main"/>
</p:sldLayout>
</file>

<file path=ppt/slideLayouts/slideLayout4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75215083"/>
      </p:ext>
    </p:extLst>
  </p:cSld>
  <p:clrMapOvr>
    <a:masterClrMapping/>
  </p:clrMapOvr>
  <p:transition xmlns:p14="http://schemas.microsoft.com/office/powerpoint/2010/main"/>
</p:sldLayout>
</file>

<file path=ppt/slideLayouts/slideLayout4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8587990"/>
      </p:ext>
    </p:extLst>
  </p:cSld>
  <p:clrMapOvr>
    <a:masterClrMapping/>
  </p:clrMapOvr>
  <p:transition xmlns:p14="http://schemas.microsoft.com/office/powerpoint/2010/main"/>
</p:sldLayout>
</file>

<file path=ppt/slideLayouts/slideLayout4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4200800"/>
      </p:ext>
    </p:extLst>
  </p:cSld>
  <p:clrMapOvr>
    <a:masterClrMapping/>
  </p:clrMapOvr>
  <p:transition xmlns:p14="http://schemas.microsoft.com/office/powerpoint/2010/main"/>
</p:sldLayout>
</file>

<file path=ppt/slideLayouts/slideLayout4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5943290"/>
      </p:ext>
    </p:extLst>
  </p:cSld>
  <p:clrMapOvr>
    <a:masterClrMapping/>
  </p:clrMapOvr>
  <p:transition xmlns:p14="http://schemas.microsoft.com/office/powerpoint/2010/main"/>
</p:sldLayout>
</file>

<file path=ppt/slideLayouts/slideLayout4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0157497"/>
      </p:ext>
    </p:extLst>
  </p:cSld>
  <p:clrMapOvr>
    <a:masterClrMapping/>
  </p:clrMapOvr>
  <p:transition xmlns:p14="http://schemas.microsoft.com/office/powerpoint/2010/main"/>
</p:sldLayout>
</file>

<file path=ppt/slideLayouts/slideLayout4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02858260"/>
      </p:ext>
    </p:extLst>
  </p:cSld>
  <p:clrMapOvr>
    <a:masterClrMapping/>
  </p:clrMapOvr>
  <p:transition xmlns:p14="http://schemas.microsoft.com/office/powerpoint/2010/main"/>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pPr/>
              <a:t>‹#›</a:t>
            </a:fld>
            <a:endParaRPr lang="en-US" altLang="en-US"/>
          </a:p>
        </p:txBody>
      </p:sp>
    </p:spTree>
  </p:cSld>
  <p:clrMapOvr>
    <a:masterClrMapping/>
  </p:clrMapOvr>
  <p:transition xmlns:p14="http://schemas.microsoft.com/office/powerpoint/2010/main"/>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89959159"/>
      </p:ext>
    </p:extLst>
  </p:cSld>
  <p:clrMapOvr>
    <a:masterClrMapping/>
  </p:clrMapOvr>
  <p:transition xmlns:p14="http://schemas.microsoft.com/office/powerpoint/2010/main"/>
</p:sldLayout>
</file>

<file path=ppt/slideLayouts/slideLayout5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06087346"/>
      </p:ext>
    </p:extLst>
  </p:cSld>
  <p:clrMapOvr>
    <a:masterClrMapping/>
  </p:clrMapOvr>
  <p:transition xmlns:p14="http://schemas.microsoft.com/office/powerpoint/2010/main"/>
</p:sldLayout>
</file>

<file path=ppt/slideLayouts/slideLayout5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34543"/>
      </p:ext>
    </p:extLst>
  </p:cSld>
  <p:clrMapOvr>
    <a:masterClrMapping/>
  </p:clrMapOvr>
  <p:transition xmlns:p14="http://schemas.microsoft.com/office/powerpoint/2010/main"/>
</p:sldLayout>
</file>

<file path=ppt/slideLayouts/slideLayout50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62346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883085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8039854"/>
      </p:ext>
    </p:extLst>
  </p:cSld>
  <p:clrMapOvr>
    <a:masterClrMapping/>
  </p:clrMapOvr>
  <p:transition xmlns:p14="http://schemas.microsoft.com/office/powerpoint/2010/main"/>
</p:sldLayout>
</file>

<file path=ppt/slideLayouts/slideLayout5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42007432"/>
      </p:ext>
    </p:extLst>
  </p:cSld>
  <p:clrMapOvr>
    <a:masterClrMapping/>
  </p:clrMapOvr>
  <p:transition xmlns:p14="http://schemas.microsoft.com/office/powerpoint/2010/main"/>
</p:sldLayout>
</file>

<file path=ppt/slideLayouts/slideLayout5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4254174"/>
      </p:ext>
    </p:extLst>
  </p:cSld>
  <p:clrMapOvr>
    <a:masterClrMapping/>
  </p:clrMapOvr>
  <p:transition xmlns:p14="http://schemas.microsoft.com/office/powerpoint/2010/main"/>
</p:sldLayout>
</file>

<file path=ppt/slideLayouts/slideLayout5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17530106"/>
      </p:ext>
    </p:extLst>
  </p:cSld>
  <p:clrMapOvr>
    <a:masterClrMapping/>
  </p:clrMapOvr>
  <p:transition xmlns:p14="http://schemas.microsoft.com/office/powerpoint/2010/main"/>
</p:sldLayout>
</file>

<file path=ppt/slideLayouts/slideLayout5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4357761"/>
      </p:ext>
    </p:extLst>
  </p:cSld>
  <p:clrMapOvr>
    <a:masterClrMapping/>
  </p:clrMapOvr>
  <p:transition xmlns:p14="http://schemas.microsoft.com/office/powerpoint/2010/main"/>
</p:sldLayout>
</file>

<file path=ppt/slideLayouts/slideLayout5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85354088"/>
      </p:ext>
    </p:extLst>
  </p:cSld>
  <p:clrMapOvr>
    <a:masterClrMapping/>
  </p:clrMapOvr>
  <p:transition xmlns:p14="http://schemas.microsoft.com/office/powerpoint/2010/main"/>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7835762"/>
      </p:ext>
    </p:extLst>
  </p:cSld>
  <p:clrMapOvr>
    <a:masterClrMapping/>
  </p:clrMapOvr>
  <p:transition xmlns:p14="http://schemas.microsoft.com/office/powerpoint/2010/main"/>
</p:sldLayout>
</file>

<file path=ppt/slideLayouts/slideLayout5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9682434"/>
      </p:ext>
    </p:extLst>
  </p:cSld>
  <p:clrMapOvr>
    <a:masterClrMapping/>
  </p:clrMapOvr>
  <p:transition xmlns:p14="http://schemas.microsoft.com/office/powerpoint/2010/main"/>
</p:sldLayout>
</file>

<file path=ppt/slideLayouts/slideLayout5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9006548"/>
      </p:ext>
    </p:extLst>
  </p:cSld>
  <p:clrMapOvr>
    <a:masterClrMapping/>
  </p:clrMapOvr>
  <p:transition xmlns:p14="http://schemas.microsoft.com/office/powerpoint/2010/main"/>
</p:sldLayout>
</file>

<file path=ppt/slideLayouts/slideLayout5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11400364"/>
      </p:ext>
    </p:extLst>
  </p:cSld>
  <p:clrMapOvr>
    <a:masterClrMapping/>
  </p:clrMapOvr>
  <p:transition xmlns:p14="http://schemas.microsoft.com/office/powerpoint/2010/main"/>
</p:sldLayout>
</file>

<file path=ppt/slideLayouts/slideLayout51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24784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7739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8503669"/>
      </p:ext>
    </p:extLst>
  </p:cSld>
  <p:clrMapOvr>
    <a:masterClrMapping/>
  </p:clrMapOvr>
  <p:transition xmlns:p14="http://schemas.microsoft.com/office/powerpoint/2010/main"/>
</p:sldLayout>
</file>

<file path=ppt/slideLayouts/slideLayout5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7302775"/>
      </p:ext>
    </p:extLst>
  </p:cSld>
  <p:clrMapOvr>
    <a:masterClrMapping/>
  </p:clrMapOvr>
  <p:transition xmlns:p14="http://schemas.microsoft.com/office/powerpoint/2010/main"/>
</p:sldLayout>
</file>

<file path=ppt/slideLayouts/slideLayout5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52827722"/>
      </p:ext>
    </p:extLst>
  </p:cSld>
  <p:clrMapOvr>
    <a:masterClrMapping/>
  </p:clrMapOvr>
  <p:transition xmlns:p14="http://schemas.microsoft.com/office/powerpoint/2010/main"/>
</p:sldLayout>
</file>

<file path=ppt/slideLayouts/slideLayout5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6346332"/>
      </p:ext>
    </p:extLst>
  </p:cSld>
  <p:clrMapOvr>
    <a:masterClrMapping/>
  </p:clrMapOvr>
  <p:transition xmlns:p14="http://schemas.microsoft.com/office/powerpoint/2010/main"/>
</p:sldLayout>
</file>

<file path=ppt/slideLayouts/slideLayout5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81266495"/>
      </p:ext>
    </p:extLst>
  </p:cSld>
  <p:clrMapOvr>
    <a:masterClrMapping/>
  </p:clrMapOvr>
  <p:transition xmlns:p14="http://schemas.microsoft.com/office/powerpoint/2010/main"/>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4093410"/>
      </p:ext>
    </p:extLst>
  </p:cSld>
  <p:clrMapOvr>
    <a:masterClrMapping/>
  </p:clrMapOvr>
  <p:transition xmlns:p14="http://schemas.microsoft.com/office/powerpoint/2010/main"/>
</p:sldLayout>
</file>

<file path=ppt/slideLayouts/slideLayout5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4973260"/>
      </p:ext>
    </p:extLst>
  </p:cSld>
  <p:clrMapOvr>
    <a:masterClrMapping/>
  </p:clrMapOvr>
  <p:transition xmlns:p14="http://schemas.microsoft.com/office/powerpoint/2010/main"/>
</p:sldLayout>
</file>

<file path=ppt/slideLayouts/slideLayout5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32706717"/>
      </p:ext>
    </p:extLst>
  </p:cSld>
  <p:clrMapOvr>
    <a:masterClrMapping/>
  </p:clrMapOvr>
  <p:transition xmlns:p14="http://schemas.microsoft.com/office/powerpoint/2010/main"/>
</p:sldLayout>
</file>

<file path=ppt/slideLayouts/slideLayout5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734264"/>
      </p:ext>
    </p:extLst>
  </p:cSld>
  <p:clrMapOvr>
    <a:masterClrMapping/>
  </p:clrMapOvr>
  <p:transition xmlns:p14="http://schemas.microsoft.com/office/powerpoint/2010/main"/>
</p:sldLayout>
</file>

<file path=ppt/slideLayouts/slideLayout5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0577286"/>
      </p:ext>
    </p:extLst>
  </p:cSld>
  <p:clrMapOvr>
    <a:masterClrMapping/>
  </p:clrMapOvr>
  <p:transition xmlns:p14="http://schemas.microsoft.com/office/powerpoint/2010/main"/>
</p:sldLayout>
</file>

<file path=ppt/slideLayouts/slideLayout52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266277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4908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4252285"/>
      </p:ext>
    </p:extLst>
  </p:cSld>
  <p:clrMapOvr>
    <a:masterClrMapping/>
  </p:clrMapOvr>
  <p:transition xmlns:p14="http://schemas.microsoft.com/office/powerpoint/2010/main"/>
</p:sldLayout>
</file>

<file path=ppt/slideLayouts/slideLayout5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3481355"/>
      </p:ext>
    </p:extLst>
  </p:cSld>
  <p:clrMapOvr>
    <a:masterClrMapping/>
  </p:clrMapOvr>
  <p:transition xmlns:p14="http://schemas.microsoft.com/office/powerpoint/2010/main"/>
</p:sldLayout>
</file>

<file path=ppt/slideLayouts/slideLayout5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2680472"/>
      </p:ext>
    </p:extLst>
  </p:cSld>
  <p:clrMapOvr>
    <a:masterClrMapping/>
  </p:clrMapOvr>
  <p:transition xmlns:p14="http://schemas.microsoft.com/office/powerpoint/2010/main"/>
</p:sldLayout>
</file>

<file path=ppt/slideLayouts/slideLayout5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15242114"/>
      </p:ext>
    </p:extLst>
  </p:cSld>
  <p:clrMapOvr>
    <a:masterClrMapping/>
  </p:clrMapOvr>
  <p:transition xmlns:p14="http://schemas.microsoft.com/office/powerpoint/2010/main"/>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3628895"/>
      </p:ext>
    </p:extLst>
  </p:cSld>
  <p:clrMapOvr>
    <a:masterClrMapping/>
  </p:clrMapOvr>
  <p:transition xmlns:p14="http://schemas.microsoft.com/office/powerpoint/2010/main"/>
</p:sldLayout>
</file>

<file path=ppt/slideLayouts/slideLayout5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9464020"/>
      </p:ext>
    </p:extLst>
  </p:cSld>
  <p:clrMapOvr>
    <a:masterClrMapping/>
  </p:clrMapOvr>
  <p:transition xmlns:p14="http://schemas.microsoft.com/office/powerpoint/2010/main"/>
</p:sldLayout>
</file>

<file path=ppt/slideLayouts/slideLayout5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6771237"/>
      </p:ext>
    </p:extLst>
  </p:cSld>
  <p:clrMapOvr>
    <a:masterClrMapping/>
  </p:clrMapOvr>
  <p:transition xmlns:p14="http://schemas.microsoft.com/office/powerpoint/2010/main"/>
</p:sldLayout>
</file>

<file path=ppt/slideLayouts/slideLayout5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94381690"/>
      </p:ext>
    </p:extLst>
  </p:cSld>
  <p:clrMapOvr>
    <a:masterClrMapping/>
  </p:clrMapOvr>
  <p:transition xmlns:p14="http://schemas.microsoft.com/office/powerpoint/2010/main"/>
</p:sldLayout>
</file>

<file path=ppt/slideLayouts/slideLayout5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55737539"/>
      </p:ext>
    </p:extLst>
  </p:cSld>
  <p:clrMapOvr>
    <a:masterClrMapping/>
  </p:clrMapOvr>
  <p:transition xmlns:p14="http://schemas.microsoft.com/office/powerpoint/2010/main"/>
</p:sldLayout>
</file>

<file path=ppt/slideLayouts/slideLayout5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75964383"/>
      </p:ext>
    </p:extLst>
  </p:cSld>
  <p:clrMapOvr>
    <a:masterClrMapping/>
  </p:clrMapOvr>
  <p:transition xmlns:p14="http://schemas.microsoft.com/office/powerpoint/2010/main"/>
</p:sldLayout>
</file>

<file path=ppt/slideLayouts/slideLayout5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525089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7017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8382936"/>
      </p:ext>
    </p:extLst>
  </p:cSld>
  <p:clrMapOvr>
    <a:masterClrMapping/>
  </p:clrMapOvr>
  <p:transition xmlns:p14="http://schemas.microsoft.com/office/powerpoint/2010/main"/>
</p:sldLayout>
</file>

<file path=ppt/slideLayouts/slideLayout5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442631"/>
      </p:ext>
    </p:extLst>
  </p:cSld>
  <p:clrMapOvr>
    <a:masterClrMapping/>
  </p:clrMapOvr>
  <p:transition xmlns:p14="http://schemas.microsoft.com/office/powerpoint/2010/main"/>
</p:sldLayout>
</file>

<file path=ppt/slideLayouts/slideLayout5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60669643"/>
      </p:ext>
    </p:extLst>
  </p:cSld>
  <p:clrMapOvr>
    <a:masterClrMapping/>
  </p:clrMapOvr>
  <p:transition xmlns:p14="http://schemas.microsoft.com/office/powerpoint/2010/main"/>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75862991"/>
      </p:ext>
    </p:extLst>
  </p:cSld>
  <p:clrMapOvr>
    <a:masterClrMapping/>
  </p:clrMapOvr>
  <p:transition xmlns:p14="http://schemas.microsoft.com/office/powerpoint/2010/main"/>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6921898"/>
      </p:ext>
    </p:extLst>
  </p:cSld>
  <p:clrMapOvr>
    <a:masterClrMapping/>
  </p:clrMapOvr>
  <p:transition xmlns:p14="http://schemas.microsoft.com/office/powerpoint/2010/main"/>
</p:sldLayout>
</file>

<file path=ppt/slideLayouts/slideLayout5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97652695"/>
      </p:ext>
    </p:extLst>
  </p:cSld>
  <p:clrMapOvr>
    <a:masterClrMapping/>
  </p:clrMapOvr>
  <p:transition xmlns:p14="http://schemas.microsoft.com/office/powerpoint/2010/main"/>
</p:sldLayout>
</file>

<file path=ppt/slideLayouts/slideLayout5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0659132"/>
      </p:ext>
    </p:extLst>
  </p:cSld>
  <p:clrMapOvr>
    <a:masterClrMapping/>
  </p:clrMapOvr>
  <p:transition xmlns:p14="http://schemas.microsoft.com/office/powerpoint/2010/main"/>
</p:sldLayout>
</file>

<file path=ppt/slideLayouts/slideLayout5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86928573"/>
      </p:ext>
    </p:extLst>
  </p:cSld>
  <p:clrMapOvr>
    <a:masterClrMapping/>
  </p:clrMapOvr>
  <p:transition xmlns:p14="http://schemas.microsoft.com/office/powerpoint/2010/main"/>
</p:sldLayout>
</file>

<file path=ppt/slideLayouts/slideLayout5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2660051"/>
      </p:ext>
    </p:extLst>
  </p:cSld>
  <p:clrMapOvr>
    <a:masterClrMapping/>
  </p:clrMapOvr>
  <p:transition xmlns:p14="http://schemas.microsoft.com/office/powerpoint/2010/main"/>
</p:sldLayout>
</file>

<file path=ppt/slideLayouts/slideLayout5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5730656"/>
      </p:ext>
    </p:extLst>
  </p:cSld>
  <p:clrMapOvr>
    <a:masterClrMapping/>
  </p:clrMapOvr>
  <p:transition xmlns:p14="http://schemas.microsoft.com/office/powerpoint/2010/main"/>
</p:sldLayout>
</file>

<file path=ppt/slideLayouts/slideLayout54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016678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89974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29393553"/>
      </p:ext>
    </p:extLst>
  </p:cSld>
  <p:clrMapOvr>
    <a:masterClrMapping/>
  </p:clrMapOvr>
  <p:transition xmlns:p14="http://schemas.microsoft.com/office/powerpoint/2010/main"/>
</p:sldLayout>
</file>

<file path=ppt/slideLayouts/slideLayout5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58276035"/>
      </p:ext>
    </p:extLst>
  </p:cSld>
  <p:clrMapOvr>
    <a:masterClrMapping/>
  </p:clrMapOvr>
  <p:transition xmlns:p14="http://schemas.microsoft.com/office/powerpoint/2010/main"/>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6506283"/>
      </p:ext>
    </p:extLst>
  </p:cSld>
  <p:clrMapOvr>
    <a:masterClrMapping/>
  </p:clrMapOvr>
  <p:transition xmlns:p14="http://schemas.microsoft.com/office/powerpoint/2010/main"/>
</p:sldLayout>
</file>

<file path=ppt/slideLayouts/slideLayout5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3588073"/>
      </p:ext>
    </p:extLst>
  </p:cSld>
  <p:clrMapOvr>
    <a:masterClrMapping/>
  </p:clrMapOvr>
  <p:transition xmlns:p14="http://schemas.microsoft.com/office/powerpoint/2010/main"/>
</p:sldLayout>
</file>

<file path=ppt/slideLayouts/slideLayout5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8557592"/>
      </p:ext>
    </p:extLst>
  </p:cSld>
  <p:clrMapOvr>
    <a:masterClrMapping/>
  </p:clrMapOvr>
  <p:transition xmlns:p14="http://schemas.microsoft.com/office/powerpoint/2010/main"/>
</p:sldLayout>
</file>

<file path=ppt/slideLayouts/slideLayout5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2334329"/>
      </p:ext>
    </p:extLst>
  </p:cSld>
  <p:clrMapOvr>
    <a:masterClrMapping/>
  </p:clrMapOvr>
  <p:transition xmlns:p14="http://schemas.microsoft.com/office/powerpoint/2010/main"/>
</p:sldLayout>
</file>

<file path=ppt/slideLayouts/slideLayout5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66861221"/>
      </p:ext>
    </p:extLst>
  </p:cSld>
  <p:clrMapOvr>
    <a:masterClrMapping/>
  </p:clrMapOvr>
  <p:transition xmlns:p14="http://schemas.microsoft.com/office/powerpoint/2010/main"/>
</p:sldLayout>
</file>

<file path=ppt/slideLayouts/slideLayout5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553533"/>
      </p:ext>
    </p:extLst>
  </p:cSld>
  <p:clrMapOvr>
    <a:masterClrMapping/>
  </p:clrMapOvr>
  <p:transition xmlns:p14="http://schemas.microsoft.com/office/powerpoint/2010/main"/>
</p:sldLayout>
</file>

<file path=ppt/slideLayouts/slideLayout5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76840557"/>
      </p:ext>
    </p:extLst>
  </p:cSld>
  <p:clrMapOvr>
    <a:masterClrMapping/>
  </p:clrMapOvr>
  <p:transition xmlns:p14="http://schemas.microsoft.com/office/powerpoint/2010/main"/>
</p:sldLayout>
</file>

<file path=ppt/slideLayouts/slideLayout5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445502"/>
      </p:ext>
    </p:extLst>
  </p:cSld>
  <p:clrMapOvr>
    <a:masterClrMapping/>
  </p:clrMapOvr>
  <p:transition xmlns:p14="http://schemas.microsoft.com/office/powerpoint/2010/main"/>
</p:sldLayout>
</file>

<file path=ppt/slideLayouts/slideLayout5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280111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15053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07250420"/>
      </p:ext>
    </p:extLst>
  </p:cSld>
  <p:clrMapOvr>
    <a:masterClrMapping/>
  </p:clrMapOvr>
  <p:transition xmlns:p14="http://schemas.microsoft.com/office/powerpoint/2010/main"/>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4327071"/>
      </p:ext>
    </p:extLst>
  </p:cSld>
  <p:clrMapOvr>
    <a:masterClrMapping/>
  </p:clrMapOvr>
  <p:transition xmlns:p14="http://schemas.microsoft.com/office/powerpoint/2010/main"/>
</p:sldLayout>
</file>

<file path=ppt/slideLayouts/slideLayout5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3446693"/>
      </p:ext>
    </p:extLst>
  </p:cSld>
  <p:clrMapOvr>
    <a:masterClrMapping/>
  </p:clrMapOvr>
  <p:transition xmlns:p14="http://schemas.microsoft.com/office/powerpoint/2010/main"/>
</p:sldLayout>
</file>

<file path=ppt/slideLayouts/slideLayout5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3893774"/>
      </p:ext>
    </p:extLst>
  </p:cSld>
  <p:clrMapOvr>
    <a:masterClrMapping/>
  </p:clrMapOvr>
  <p:transition xmlns:p14="http://schemas.microsoft.com/office/powerpoint/2010/main"/>
</p:sldLayout>
</file>

<file path=ppt/slideLayouts/slideLayout5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7505740"/>
      </p:ext>
    </p:extLst>
  </p:cSld>
  <p:clrMapOvr>
    <a:masterClrMapping/>
  </p:clrMapOvr>
  <p:transition xmlns:p14="http://schemas.microsoft.com/office/powerpoint/2010/main"/>
</p:sldLayout>
</file>

<file path=ppt/slideLayouts/slideLayout5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167623"/>
      </p:ext>
    </p:extLst>
  </p:cSld>
  <p:clrMapOvr>
    <a:masterClrMapping/>
  </p:clrMapOvr>
  <p:transition xmlns:p14="http://schemas.microsoft.com/office/powerpoint/2010/main"/>
</p:sldLayout>
</file>

<file path=ppt/slideLayouts/slideLayout5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89077100"/>
      </p:ext>
    </p:extLst>
  </p:cSld>
  <p:clrMapOvr>
    <a:masterClrMapping/>
  </p:clrMapOvr>
  <p:transition xmlns:p14="http://schemas.microsoft.com/office/powerpoint/2010/main"/>
</p:sldLayout>
</file>

<file path=ppt/slideLayouts/slideLayout5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2330991"/>
      </p:ext>
    </p:extLst>
  </p:cSld>
  <p:clrMapOvr>
    <a:masterClrMapping/>
  </p:clrMapOvr>
  <p:transition xmlns:p14="http://schemas.microsoft.com/office/powerpoint/2010/main"/>
</p:sldLayout>
</file>

<file path=ppt/slideLayouts/slideLayout5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17080419"/>
      </p:ext>
    </p:extLst>
  </p:cSld>
  <p:clrMapOvr>
    <a:masterClrMapping/>
  </p:clrMapOvr>
  <p:transition xmlns:p14="http://schemas.microsoft.com/office/powerpoint/2010/main"/>
</p:sldLayout>
</file>

<file path=ppt/slideLayouts/slideLayout5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25493782"/>
      </p:ext>
    </p:extLst>
  </p:cSld>
  <p:clrMapOvr>
    <a:masterClrMapping/>
  </p:clrMapOvr>
  <p:transition xmlns:p14="http://schemas.microsoft.com/office/powerpoint/2010/main"/>
</p:sldLayout>
</file>

<file path=ppt/slideLayouts/slideLayout5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35724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29281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9474291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35258642"/>
      </p:ext>
    </p:extLst>
  </p:cSld>
  <p:clrMapOvr>
    <a:masterClrMapping/>
  </p:clrMapOvr>
  <p:transition xmlns:p14="http://schemas.microsoft.com/office/powerpoint/2010/main"/>
</p:sldLayout>
</file>

<file path=ppt/slideLayouts/slideLayout5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5600375"/>
      </p:ext>
    </p:extLst>
  </p:cSld>
  <p:clrMapOvr>
    <a:masterClrMapping/>
  </p:clrMapOvr>
  <p:transition xmlns:p14="http://schemas.microsoft.com/office/powerpoint/2010/main"/>
</p:sldLayout>
</file>

<file path=ppt/slideLayouts/slideLayout5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7107474"/>
      </p:ext>
    </p:extLst>
  </p:cSld>
  <p:clrMapOvr>
    <a:masterClrMapping/>
  </p:clrMapOvr>
  <p:transition xmlns:p14="http://schemas.microsoft.com/office/powerpoint/2010/main"/>
</p:sldLayout>
</file>

<file path=ppt/slideLayouts/slideLayout5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61255856"/>
      </p:ext>
    </p:extLst>
  </p:cSld>
  <p:clrMapOvr>
    <a:masterClrMapping/>
  </p:clrMapOvr>
  <p:transition xmlns:p14="http://schemas.microsoft.com/office/powerpoint/2010/main"/>
</p:sldLayout>
</file>

<file path=ppt/slideLayouts/slideLayout5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8437986"/>
      </p:ext>
    </p:extLst>
  </p:cSld>
  <p:clrMapOvr>
    <a:masterClrMapping/>
  </p:clrMapOvr>
  <p:transition xmlns:p14="http://schemas.microsoft.com/office/powerpoint/2010/main"/>
</p:sldLayout>
</file>

<file path=ppt/slideLayouts/slideLayout5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2828417"/>
      </p:ext>
    </p:extLst>
  </p:cSld>
  <p:clrMapOvr>
    <a:masterClrMapping/>
  </p:clrMapOvr>
  <p:transition xmlns:p14="http://schemas.microsoft.com/office/powerpoint/2010/main"/>
</p:sldLayout>
</file>

<file path=ppt/slideLayouts/slideLayout5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2128632"/>
      </p:ext>
    </p:extLst>
  </p:cSld>
  <p:clrMapOvr>
    <a:masterClrMapping/>
  </p:clrMapOvr>
  <p:transition xmlns:p14="http://schemas.microsoft.com/office/powerpoint/2010/main"/>
</p:sldLayout>
</file>

<file path=ppt/slideLayouts/slideLayout5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52765297"/>
      </p:ext>
    </p:extLst>
  </p:cSld>
  <p:clrMapOvr>
    <a:masterClrMapping/>
  </p:clrMapOvr>
  <p:transition xmlns:p14="http://schemas.microsoft.com/office/powerpoint/2010/main"/>
</p:sldLayout>
</file>

<file path=ppt/slideLayouts/slideLayout5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4450194"/>
      </p:ext>
    </p:extLst>
  </p:cSld>
  <p:clrMapOvr>
    <a:masterClrMapping/>
  </p:clrMapOvr>
  <p:transition xmlns:p14="http://schemas.microsoft.com/office/powerpoint/2010/main"/>
</p:sldLayout>
</file>

<file path=ppt/slideLayouts/slideLayout5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471020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265616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11577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8104299"/>
      </p:ext>
    </p:extLst>
  </p:cSld>
  <p:clrMapOvr>
    <a:masterClrMapping/>
  </p:clrMapOvr>
  <p:transition xmlns:p14="http://schemas.microsoft.com/office/powerpoint/2010/main"/>
</p:sldLayout>
</file>

<file path=ppt/slideLayouts/slideLayout5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9900483"/>
      </p:ext>
    </p:extLst>
  </p:cSld>
  <p:clrMapOvr>
    <a:masterClrMapping/>
  </p:clrMapOvr>
  <p:transition xmlns:p14="http://schemas.microsoft.com/office/powerpoint/2010/main"/>
</p:sldLayout>
</file>

<file path=ppt/slideLayouts/slideLayout5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3385155"/>
      </p:ext>
    </p:extLst>
  </p:cSld>
  <p:clrMapOvr>
    <a:masterClrMapping/>
  </p:clrMapOvr>
  <p:transition xmlns:p14="http://schemas.microsoft.com/office/powerpoint/2010/main"/>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42013795"/>
      </p:ext>
    </p:extLst>
  </p:cSld>
  <p:clrMapOvr>
    <a:masterClrMapping/>
  </p:clrMapOvr>
  <p:transition xmlns:p14="http://schemas.microsoft.com/office/powerpoint/2010/main"/>
</p:sldLayout>
</file>

<file path=ppt/slideLayouts/slideLayout5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2506705"/>
      </p:ext>
    </p:extLst>
  </p:cSld>
  <p:clrMapOvr>
    <a:masterClrMapping/>
  </p:clrMapOvr>
  <p:transition xmlns:p14="http://schemas.microsoft.com/office/powerpoint/2010/main"/>
</p:sldLayout>
</file>

<file path=ppt/slideLayouts/slideLayout5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6184746"/>
      </p:ext>
    </p:extLst>
  </p:cSld>
  <p:clrMapOvr>
    <a:masterClrMapping/>
  </p:clrMapOvr>
  <p:transition xmlns:p14="http://schemas.microsoft.com/office/powerpoint/2010/main"/>
</p:sldLayout>
</file>

<file path=ppt/slideLayouts/slideLayout5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99774164"/>
      </p:ext>
    </p:extLst>
  </p:cSld>
  <p:clrMapOvr>
    <a:masterClrMapping/>
  </p:clrMapOvr>
  <p:transition xmlns:p14="http://schemas.microsoft.com/office/powerpoint/2010/main"/>
</p:sldLayout>
</file>

<file path=ppt/slideLayouts/slideLayout5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9804165"/>
      </p:ext>
    </p:extLst>
  </p:cSld>
  <p:clrMapOvr>
    <a:masterClrMapping/>
  </p:clrMapOvr>
  <p:transition xmlns:p14="http://schemas.microsoft.com/office/powerpoint/2010/main"/>
</p:sldLayout>
</file>

<file path=ppt/slideLayouts/slideLayout5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5264924"/>
      </p:ext>
    </p:extLst>
  </p:cSld>
  <p:clrMapOvr>
    <a:masterClrMapping/>
  </p:clrMapOvr>
  <p:transition xmlns:p14="http://schemas.microsoft.com/office/powerpoint/2010/main"/>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68418393"/>
      </p:ext>
    </p:extLst>
  </p:cSld>
  <p:clrMapOvr>
    <a:masterClrMapping/>
  </p:clrMapOvr>
  <p:transition xmlns:p14="http://schemas.microsoft.com/office/powerpoint/2010/main"/>
</p:sldLayout>
</file>

<file path=ppt/slideLayouts/slideLayout5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16" tIns="45709" rIns="91416" bIns="45709"/>
          <a:lstStyle/>
          <a:p>
            <a:pPr defTabSz="914165"/>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16" tIns="45709" rIns="91416" bIns="45709" numCol="1" anchor="b" anchorCtr="0" compatLnSpc="1">
            <a:prstTxWarp prst="textNoShape">
              <a:avLst/>
            </a:prstTxWarp>
          </a:bodyPr>
          <a:lstStyle>
            <a:lvl1pPr>
              <a:defRPr sz="1200">
                <a:latin typeface="Garamond" pitchFamily="18" charset="0"/>
              </a:defRPr>
            </a:lvl1pPr>
          </a:lstStyle>
          <a:p>
            <a:pPr defTabSz="914165"/>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588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375958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5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5"/>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lvl1pPr>
            <a:lvl2pPr marL="457082" indent="0">
              <a:buNone/>
              <a:defRPr sz="1800"/>
            </a:lvl2pPr>
            <a:lvl3pPr marL="914165" indent="0">
              <a:buNone/>
              <a:defRPr sz="1600"/>
            </a:lvl3pPr>
            <a:lvl4pPr marL="1371250" indent="0">
              <a:buNone/>
              <a:defRPr sz="1400"/>
            </a:lvl4pPr>
            <a:lvl5pPr marL="1828332" indent="0">
              <a:buNone/>
              <a:defRPr sz="1400"/>
            </a:lvl5pPr>
            <a:lvl6pPr marL="2285415" indent="0">
              <a:buNone/>
              <a:defRPr sz="1400"/>
            </a:lvl6pPr>
            <a:lvl7pPr marL="2742500" indent="0">
              <a:buNone/>
              <a:defRPr sz="1400"/>
            </a:lvl7pPr>
            <a:lvl8pPr marL="3199580" indent="0">
              <a:buNone/>
              <a:defRPr sz="1400"/>
            </a:lvl8pPr>
            <a:lvl9pPr marL="3656665"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14865600"/>
      </p:ext>
    </p:extLst>
  </p:cSld>
  <p:clrMapOvr>
    <a:masterClrMapping/>
  </p:clrMapOvr>
  <p:transition xmlns:p14="http://schemas.microsoft.com/office/powerpoint/2010/main"/>
</p:sldLayout>
</file>

<file path=ppt/slideLayouts/slideLayout5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9087117"/>
      </p:ext>
    </p:extLst>
  </p:cSld>
  <p:clrMapOvr>
    <a:masterClrMapping/>
  </p:clrMapOvr>
  <p:transition xmlns:p14="http://schemas.microsoft.com/office/powerpoint/2010/main"/>
</p:sldLayout>
</file>

<file path=ppt/slideLayouts/slideLayout5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82" indent="0">
              <a:buNone/>
              <a:defRPr sz="2000" b="1"/>
            </a:lvl2pPr>
            <a:lvl3pPr marL="914165" indent="0">
              <a:buNone/>
              <a:defRPr sz="1800" b="1"/>
            </a:lvl3pPr>
            <a:lvl4pPr marL="1371250" indent="0">
              <a:buNone/>
              <a:defRPr sz="1600" b="1"/>
            </a:lvl4pPr>
            <a:lvl5pPr marL="1828332" indent="0">
              <a:buNone/>
              <a:defRPr sz="1600" b="1"/>
            </a:lvl5pPr>
            <a:lvl6pPr marL="2285415" indent="0">
              <a:buNone/>
              <a:defRPr sz="1600" b="1"/>
            </a:lvl6pPr>
            <a:lvl7pPr marL="2742500" indent="0">
              <a:buNone/>
              <a:defRPr sz="1600" b="1"/>
            </a:lvl7pPr>
            <a:lvl8pPr marL="3199580" indent="0">
              <a:buNone/>
              <a:defRPr sz="1600" b="1"/>
            </a:lvl8pPr>
            <a:lvl9pPr marL="3656665"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76221515"/>
      </p:ext>
    </p:extLst>
  </p:cSld>
  <p:clrMapOvr>
    <a:masterClrMapping/>
  </p:clrMapOvr>
  <p:transition xmlns:p14="http://schemas.microsoft.com/office/powerpoint/2010/main"/>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3218779"/>
      </p:ext>
    </p:extLst>
  </p:cSld>
  <p:clrMapOvr>
    <a:masterClrMapping/>
  </p:clrMapOvr>
  <p:transition xmlns:p14="http://schemas.microsoft.com/office/powerpoint/2010/main"/>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9316749"/>
      </p:ext>
    </p:extLst>
  </p:cSld>
  <p:clrMapOvr>
    <a:masterClrMapping/>
  </p:clrMapOvr>
  <p:transition xmlns:p14="http://schemas.microsoft.com/office/powerpoint/2010/main"/>
</p:sldLayout>
</file>

<file path=ppt/slideLayouts/slideLayout5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5"/>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9382393"/>
      </p:ext>
    </p:extLst>
  </p:cSld>
  <p:clrMapOvr>
    <a:masterClrMapping/>
  </p:clrMapOvr>
  <p:transition xmlns:p14="http://schemas.microsoft.com/office/powerpoint/2010/main"/>
</p:sldLayout>
</file>

<file path=ppt/slideLayouts/slideLayout5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82" indent="0">
              <a:buNone/>
              <a:defRPr sz="2800"/>
            </a:lvl2pPr>
            <a:lvl3pPr marL="914165" indent="0">
              <a:buNone/>
              <a:defRPr sz="2400"/>
            </a:lvl3pPr>
            <a:lvl4pPr marL="1371250" indent="0">
              <a:buNone/>
              <a:defRPr sz="2000"/>
            </a:lvl4pPr>
            <a:lvl5pPr marL="1828332" indent="0">
              <a:buNone/>
              <a:defRPr sz="2000"/>
            </a:lvl5pPr>
            <a:lvl6pPr marL="2285415" indent="0">
              <a:buNone/>
              <a:defRPr sz="2000"/>
            </a:lvl6pPr>
            <a:lvl7pPr marL="2742500" indent="0">
              <a:buNone/>
              <a:defRPr sz="2000"/>
            </a:lvl7pPr>
            <a:lvl8pPr marL="3199580" indent="0">
              <a:buNone/>
              <a:defRPr sz="2000"/>
            </a:lvl8pPr>
            <a:lvl9pPr marL="3656665"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82" indent="0">
              <a:buNone/>
              <a:defRPr sz="1200"/>
            </a:lvl2pPr>
            <a:lvl3pPr marL="914165" indent="0">
              <a:buNone/>
              <a:defRPr sz="1000"/>
            </a:lvl3pPr>
            <a:lvl4pPr marL="1371250" indent="0">
              <a:buNone/>
              <a:defRPr sz="900"/>
            </a:lvl4pPr>
            <a:lvl5pPr marL="1828332" indent="0">
              <a:buNone/>
              <a:defRPr sz="900"/>
            </a:lvl5pPr>
            <a:lvl6pPr marL="2285415" indent="0">
              <a:buNone/>
              <a:defRPr sz="900"/>
            </a:lvl6pPr>
            <a:lvl7pPr marL="2742500" indent="0">
              <a:buNone/>
              <a:defRPr sz="900"/>
            </a:lvl7pPr>
            <a:lvl8pPr marL="3199580" indent="0">
              <a:buNone/>
              <a:defRPr sz="900"/>
            </a:lvl8pPr>
            <a:lvl9pPr marL="3656665"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1510711"/>
      </p:ext>
    </p:extLst>
  </p:cSld>
  <p:clrMapOvr>
    <a:masterClrMapping/>
  </p:clrMapOvr>
  <p:transition xmlns:p14="http://schemas.microsoft.com/office/powerpoint/2010/main"/>
</p:sldLayout>
</file>

<file path=ppt/slideLayouts/slideLayout5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3736569"/>
      </p:ext>
    </p:extLst>
  </p:cSld>
  <p:clrMapOvr>
    <a:masterClrMapping/>
  </p:clrMapOvr>
  <p:transition xmlns:p14="http://schemas.microsoft.com/office/powerpoint/2010/mai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pPr/>
              <a:t>‹#›</a:t>
            </a:fld>
            <a:endParaRPr lang="en-US" altLang="en-US"/>
          </a:p>
        </p:txBody>
      </p:sp>
    </p:spTree>
  </p:cSld>
  <p:clrMapOvr>
    <a:masterClrMapping/>
  </p:clrMapOvr>
  <p:transition xmlns:p14="http://schemas.microsoft.com/office/powerpoint/2010/main"/>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0556249"/>
      </p:ext>
    </p:extLst>
  </p:cSld>
  <p:clrMapOvr>
    <a:masterClrMapping/>
  </p:clrMapOvr>
  <p:transition xmlns:p14="http://schemas.microsoft.com/office/powerpoint/2010/main"/>
</p:sldLayout>
</file>

<file path=ppt/slideLayouts/slideLayout6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4059779"/>
      </p:ext>
    </p:extLst>
  </p:cSld>
  <p:clrMapOvr>
    <a:masterClrMapping/>
  </p:clrMapOvr>
  <p:transition xmlns:p14="http://schemas.microsoft.com/office/powerpoint/2010/main"/>
</p:sldLayout>
</file>

<file path=ppt/slideLayouts/slideLayout6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lIns="91402" tIns="45702" rIns="91402" bIns="45702"/>
          <a:lstStyle/>
          <a:p>
            <a:pPr defTabSz="914024"/>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1"/>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1"/>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02" tIns="45702" rIns="91402" bIns="45702" numCol="1" anchor="b" anchorCtr="0" compatLnSpc="1">
            <a:prstTxWarp prst="textNoShape">
              <a:avLst/>
            </a:prstTxWarp>
          </a:bodyPr>
          <a:lstStyle>
            <a:lvl1pPr>
              <a:defRPr sz="1200">
                <a:latin typeface="Garamond" pitchFamily="18" charset="0"/>
              </a:defRPr>
            </a:lvl1pPr>
          </a:lstStyle>
          <a:p>
            <a:pPr defTabSz="914024"/>
            <a:endParaRPr lang="en-US" altLang="en-US">
              <a:solidFill>
                <a:srgbClr val="000000"/>
              </a:solidFill>
            </a:endParaRPr>
          </a:p>
        </p:txBody>
      </p:sp>
      <p:sp>
        <p:nvSpPr>
          <p:cNvPr id="8" name="Rectangle 5"/>
          <p:cNvSpPr>
            <a:spLocks noGrp="1" noChangeArrowheads="1"/>
          </p:cNvSpPr>
          <p:nvPr>
            <p:ph type="ftr" sz="quarter" idx="11"/>
          </p:nvPr>
        </p:nvSpPr>
        <p:spPr>
          <a:xfrm>
            <a:off x="3124201"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79746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883079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8"/>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21"/>
            <a:ext cx="7772400" cy="1500187"/>
          </a:xfrm>
        </p:spPr>
        <p:txBody>
          <a:bodyPr anchor="b"/>
          <a:lstStyle>
            <a:lvl1pPr marL="0" indent="0">
              <a:buNone/>
              <a:defRPr sz="2000"/>
            </a:lvl1pPr>
            <a:lvl2pPr marL="457011" indent="0">
              <a:buNone/>
              <a:defRPr sz="1800"/>
            </a:lvl2pPr>
            <a:lvl3pPr marL="914024" indent="0">
              <a:buNone/>
              <a:defRPr sz="1600"/>
            </a:lvl3pPr>
            <a:lvl4pPr marL="1371040" indent="0">
              <a:buNone/>
              <a:defRPr sz="1400"/>
            </a:lvl4pPr>
            <a:lvl5pPr marL="1828052" indent="0">
              <a:buNone/>
              <a:defRPr sz="1400"/>
            </a:lvl5pPr>
            <a:lvl6pPr marL="2285064" indent="0">
              <a:buNone/>
              <a:defRPr sz="1400"/>
            </a:lvl6pPr>
            <a:lvl7pPr marL="2742079" indent="0">
              <a:buNone/>
              <a:defRPr sz="1400"/>
            </a:lvl7pPr>
            <a:lvl8pPr marL="3199088" indent="0">
              <a:buNone/>
              <a:defRPr sz="1400"/>
            </a:lvl8pPr>
            <a:lvl9pPr marL="3656104"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0766992"/>
      </p:ext>
    </p:extLst>
  </p:cSld>
  <p:clrMapOvr>
    <a:masterClrMapping/>
  </p:clrMapOvr>
  <p:transition xmlns:p14="http://schemas.microsoft.com/office/powerpoint/2010/main"/>
</p:sldLayout>
</file>

<file path=ppt/slideLayouts/slideLayout6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769532"/>
      </p:ext>
    </p:extLst>
  </p:cSld>
  <p:clrMapOvr>
    <a:masterClrMapping/>
  </p:clrMapOvr>
  <p:transition xmlns:p14="http://schemas.microsoft.com/office/powerpoint/2010/main"/>
</p:sldLayout>
</file>

<file path=ppt/slideLayouts/slideLayout6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011" indent="0">
              <a:buNone/>
              <a:defRPr sz="2000" b="1"/>
            </a:lvl2pPr>
            <a:lvl3pPr marL="914024" indent="0">
              <a:buNone/>
              <a:defRPr sz="1800" b="1"/>
            </a:lvl3pPr>
            <a:lvl4pPr marL="1371040" indent="0">
              <a:buNone/>
              <a:defRPr sz="1600" b="1"/>
            </a:lvl4pPr>
            <a:lvl5pPr marL="1828052" indent="0">
              <a:buNone/>
              <a:defRPr sz="1600" b="1"/>
            </a:lvl5pPr>
            <a:lvl6pPr marL="2285064" indent="0">
              <a:buNone/>
              <a:defRPr sz="1600" b="1"/>
            </a:lvl6pPr>
            <a:lvl7pPr marL="2742079" indent="0">
              <a:buNone/>
              <a:defRPr sz="1600" b="1"/>
            </a:lvl7pPr>
            <a:lvl8pPr marL="3199088" indent="0">
              <a:buNone/>
              <a:defRPr sz="1600" b="1"/>
            </a:lvl8pPr>
            <a:lvl9pPr marL="365610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8072713"/>
      </p:ext>
    </p:extLst>
  </p:cSld>
  <p:clrMapOvr>
    <a:masterClrMapping/>
  </p:clrMapOvr>
  <p:transition xmlns:p14="http://schemas.microsoft.com/office/powerpoint/2010/main"/>
</p:sldLayout>
</file>

<file path=ppt/slideLayouts/slideLayout6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40216"/>
      </p:ext>
    </p:extLst>
  </p:cSld>
  <p:clrMapOvr>
    <a:masterClrMapping/>
  </p:clrMapOvr>
  <p:transition xmlns:p14="http://schemas.microsoft.com/office/powerpoint/2010/main"/>
</p:sldLayout>
</file>

<file path=ppt/slideLayouts/slideLayout6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3551887"/>
      </p:ext>
    </p:extLst>
  </p:cSld>
  <p:clrMapOvr>
    <a:masterClrMapping/>
  </p:clrMapOvr>
  <p:transition xmlns:p14="http://schemas.microsoft.com/office/powerpoint/2010/main"/>
</p:sldLayout>
</file>

<file path=ppt/slideLayouts/slideLayout6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2" y="1435101"/>
            <a:ext cx="3008313" cy="4691063"/>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12893416"/>
      </p:ext>
    </p:extLst>
  </p:cSld>
  <p:clrMapOvr>
    <a:masterClrMapping/>
  </p:clrMapOvr>
  <p:transition xmlns:p14="http://schemas.microsoft.com/office/powerpoint/2010/main"/>
</p:sldLayout>
</file>

<file path=ppt/slideLayouts/slideLayout6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011" indent="0">
              <a:buNone/>
              <a:defRPr sz="2800"/>
            </a:lvl2pPr>
            <a:lvl3pPr marL="914024" indent="0">
              <a:buNone/>
              <a:defRPr sz="2400"/>
            </a:lvl3pPr>
            <a:lvl4pPr marL="1371040" indent="0">
              <a:buNone/>
              <a:defRPr sz="2000"/>
            </a:lvl4pPr>
            <a:lvl5pPr marL="1828052" indent="0">
              <a:buNone/>
              <a:defRPr sz="2000"/>
            </a:lvl5pPr>
            <a:lvl6pPr marL="2285064" indent="0">
              <a:buNone/>
              <a:defRPr sz="2000"/>
            </a:lvl6pPr>
            <a:lvl7pPr marL="2742079" indent="0">
              <a:buNone/>
              <a:defRPr sz="2000"/>
            </a:lvl7pPr>
            <a:lvl8pPr marL="3199088" indent="0">
              <a:buNone/>
              <a:defRPr sz="2000"/>
            </a:lvl8pPr>
            <a:lvl9pPr marL="3656104"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011" indent="0">
              <a:buNone/>
              <a:defRPr sz="1200"/>
            </a:lvl2pPr>
            <a:lvl3pPr marL="914024" indent="0">
              <a:buNone/>
              <a:defRPr sz="1000"/>
            </a:lvl3pPr>
            <a:lvl4pPr marL="1371040" indent="0">
              <a:buNone/>
              <a:defRPr sz="900"/>
            </a:lvl4pPr>
            <a:lvl5pPr marL="1828052" indent="0">
              <a:buNone/>
              <a:defRPr sz="900"/>
            </a:lvl5pPr>
            <a:lvl6pPr marL="2285064" indent="0">
              <a:buNone/>
              <a:defRPr sz="900"/>
            </a:lvl6pPr>
            <a:lvl7pPr marL="2742079" indent="0">
              <a:buNone/>
              <a:defRPr sz="900"/>
            </a:lvl7pPr>
            <a:lvl8pPr marL="3199088" indent="0">
              <a:buNone/>
              <a:defRPr sz="900"/>
            </a:lvl8pPr>
            <a:lvl9pPr marL="3656104"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55623611"/>
      </p:ext>
    </p:extLst>
  </p:cSld>
  <p:clrMapOvr>
    <a:masterClrMapping/>
  </p:clrMapOvr>
  <p:transition xmlns:p14="http://schemas.microsoft.com/office/powerpoint/2010/main"/>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4934606"/>
      </p:ext>
    </p:extLst>
  </p:cSld>
  <p:clrMapOvr>
    <a:masterClrMapping/>
  </p:clrMapOvr>
  <p:transition xmlns:p14="http://schemas.microsoft.com/office/powerpoint/2010/main"/>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71074657"/>
      </p:ext>
    </p:extLst>
  </p:cSld>
  <p:clrMapOvr>
    <a:masterClrMapping/>
  </p:clrMapOvr>
  <p:transition xmlns:p14="http://schemas.microsoft.com/office/powerpoint/2010/main"/>
</p:sldLayout>
</file>

<file path=ppt/slideLayouts/slideLayout6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1"/>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1"/>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44777081"/>
      </p:ext>
    </p:extLst>
  </p:cSld>
  <p:clrMapOvr>
    <a:masterClrMapping/>
  </p:clrMapOvr>
  <p:transition xmlns:p14="http://schemas.microsoft.com/office/powerpoint/2010/main"/>
</p:sldLayout>
</file>

<file path=ppt/slideLayouts/slideLayout6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2878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896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560"/>
      </p:ext>
    </p:extLst>
  </p:cSld>
  <p:clrMapOvr>
    <a:masterClrMapping/>
  </p:clrMapOvr>
  <p:transition xmlns:p14="http://schemas.microsoft.com/office/powerpoint/2010/main"/>
</p:sldLayout>
</file>

<file path=ppt/slideLayouts/slideLayout6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95459952"/>
      </p:ext>
    </p:extLst>
  </p:cSld>
  <p:clrMapOvr>
    <a:masterClrMapping/>
  </p:clrMapOvr>
  <p:transition xmlns:p14="http://schemas.microsoft.com/office/powerpoint/2010/main"/>
</p:sldLayout>
</file>

<file path=ppt/slideLayouts/slideLayout6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11123489"/>
      </p:ext>
    </p:extLst>
  </p:cSld>
  <p:clrMapOvr>
    <a:masterClrMapping/>
  </p:clrMapOvr>
  <p:transition xmlns:p14="http://schemas.microsoft.com/office/powerpoint/2010/main"/>
</p:sldLayout>
</file>

<file path=ppt/slideLayouts/slideLayout6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48066245"/>
      </p:ext>
    </p:extLst>
  </p:cSld>
  <p:clrMapOvr>
    <a:masterClrMapping/>
  </p:clrMapOvr>
  <p:transition xmlns:p14="http://schemas.microsoft.com/office/powerpoint/2010/main"/>
</p:sldLayout>
</file>

<file path=ppt/slideLayouts/slideLayout6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883743"/>
      </p:ext>
    </p:extLst>
  </p:cSld>
  <p:clrMapOvr>
    <a:masterClrMapping/>
  </p:clrMapOvr>
  <p:transition xmlns:p14="http://schemas.microsoft.com/office/powerpoint/2010/main"/>
</p:sldLayout>
</file>

<file path=ppt/slideLayouts/slideLayout6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224853"/>
      </p:ext>
    </p:extLst>
  </p:cSld>
  <p:clrMapOvr>
    <a:masterClrMapping/>
  </p:clrMapOvr>
  <p:transition xmlns:p14="http://schemas.microsoft.com/office/powerpoint/2010/main"/>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7983501"/>
      </p:ext>
    </p:extLst>
  </p:cSld>
  <p:clrMapOvr>
    <a:masterClrMapping/>
  </p:clrMapOvr>
  <p:transition xmlns:p14="http://schemas.microsoft.com/office/powerpoint/2010/main"/>
</p:sldLayout>
</file>

<file path=ppt/slideLayouts/slideLayout6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2647908"/>
      </p:ext>
    </p:extLst>
  </p:cSld>
  <p:clrMapOvr>
    <a:masterClrMapping/>
  </p:clrMapOvr>
  <p:transition xmlns:p14="http://schemas.microsoft.com/office/powerpoint/2010/main"/>
</p:sldLayout>
</file>

<file path=ppt/slideLayouts/slideLayout6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0390558"/>
      </p:ext>
    </p:extLst>
  </p:cSld>
  <p:clrMapOvr>
    <a:masterClrMapping/>
  </p:clrMapOvr>
  <p:transition xmlns:p14="http://schemas.microsoft.com/office/powerpoint/2010/main"/>
</p:sldLayout>
</file>

<file path=ppt/slideLayouts/slideLayout6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4037458"/>
      </p:ext>
    </p:extLst>
  </p:cSld>
  <p:clrMapOvr>
    <a:masterClrMapping/>
  </p:clrMapOvr>
  <p:transition xmlns:p14="http://schemas.microsoft.com/office/powerpoint/2010/main"/>
</p:sldLayout>
</file>

<file path=ppt/slideLayouts/slideLayout6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3689495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091659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8410111"/>
      </p:ext>
    </p:extLst>
  </p:cSld>
  <p:clrMapOvr>
    <a:masterClrMapping/>
  </p:clrMapOvr>
  <p:transition xmlns:p14="http://schemas.microsoft.com/office/powerpoint/2010/main"/>
</p:sldLayout>
</file>

<file path=ppt/slideLayouts/slideLayout6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12834464"/>
      </p:ext>
    </p:extLst>
  </p:cSld>
  <p:clrMapOvr>
    <a:masterClrMapping/>
  </p:clrMapOvr>
  <p:transition xmlns:p14="http://schemas.microsoft.com/office/powerpoint/2010/main"/>
</p:sldLayout>
</file>

<file path=ppt/slideLayouts/slideLayout6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11708114"/>
      </p:ext>
    </p:extLst>
  </p:cSld>
  <p:clrMapOvr>
    <a:masterClrMapping/>
  </p:clrMapOvr>
  <p:transition xmlns:p14="http://schemas.microsoft.com/office/powerpoint/2010/main"/>
</p:sldLayout>
</file>

<file path=ppt/slideLayouts/slideLayout6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249189"/>
      </p:ext>
    </p:extLst>
  </p:cSld>
  <p:clrMapOvr>
    <a:masterClrMapping/>
  </p:clrMapOvr>
  <p:transition xmlns:p14="http://schemas.microsoft.com/office/powerpoint/2010/main"/>
</p:sldLayout>
</file>

<file path=ppt/slideLayouts/slideLayout6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0546668"/>
      </p:ext>
    </p:extLst>
  </p:cSld>
  <p:clrMapOvr>
    <a:masterClrMapping/>
  </p:clrMapOvr>
  <p:transition xmlns:p14="http://schemas.microsoft.com/office/powerpoint/2010/main"/>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59333776"/>
      </p:ext>
    </p:extLst>
  </p:cSld>
  <p:clrMapOvr>
    <a:masterClrMapping/>
  </p:clrMapOvr>
  <p:transition xmlns:p14="http://schemas.microsoft.com/office/powerpoint/2010/main"/>
</p:sldLayout>
</file>

<file path=ppt/slideLayouts/slideLayout6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1033814"/>
      </p:ext>
    </p:extLst>
  </p:cSld>
  <p:clrMapOvr>
    <a:masterClrMapping/>
  </p:clrMapOvr>
  <p:transition xmlns:p14="http://schemas.microsoft.com/office/powerpoint/2010/main"/>
</p:sldLayout>
</file>

<file path=ppt/slideLayouts/slideLayout6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4430809"/>
      </p:ext>
    </p:extLst>
  </p:cSld>
  <p:clrMapOvr>
    <a:masterClrMapping/>
  </p:clrMapOvr>
  <p:transition xmlns:p14="http://schemas.microsoft.com/office/powerpoint/2010/main"/>
</p:sldLayout>
</file>

<file path=ppt/slideLayouts/slideLayout6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66493290"/>
      </p:ext>
    </p:extLst>
  </p:cSld>
  <p:clrMapOvr>
    <a:masterClrMapping/>
  </p:clrMapOvr>
  <p:transition xmlns:p14="http://schemas.microsoft.com/office/powerpoint/2010/main"/>
</p:sldLayout>
</file>

<file path=ppt/slideLayouts/slideLayout6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40168260"/>
      </p:ext>
    </p:extLst>
  </p:cSld>
  <p:clrMapOvr>
    <a:masterClrMapping/>
  </p:clrMapOvr>
  <p:transition xmlns:p14="http://schemas.microsoft.com/office/powerpoint/2010/main"/>
</p:sldLayout>
</file>

<file path=ppt/slideLayouts/slideLayout6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3207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697819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05628065"/>
      </p:ext>
    </p:extLst>
  </p:cSld>
  <p:clrMapOvr>
    <a:masterClrMapping/>
  </p:clrMapOvr>
  <p:transition xmlns:p14="http://schemas.microsoft.com/office/powerpoint/2010/main"/>
</p:sldLayout>
</file>

<file path=ppt/slideLayouts/slideLayout6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5865501"/>
      </p:ext>
    </p:extLst>
  </p:cSld>
  <p:clrMapOvr>
    <a:masterClrMapping/>
  </p:clrMapOvr>
  <p:transition xmlns:p14="http://schemas.microsoft.com/office/powerpoint/2010/main"/>
</p:sldLayout>
</file>

<file path=ppt/slideLayouts/slideLayout6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7286822"/>
      </p:ext>
    </p:extLst>
  </p:cSld>
  <p:clrMapOvr>
    <a:masterClrMapping/>
  </p:clrMapOvr>
  <p:transition xmlns:p14="http://schemas.microsoft.com/office/powerpoint/2010/main"/>
</p:sldLayout>
</file>

<file path=ppt/slideLayouts/slideLayout6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4500457"/>
      </p:ext>
    </p:extLst>
  </p:cSld>
  <p:clrMapOvr>
    <a:masterClrMapping/>
  </p:clrMapOvr>
  <p:transition xmlns:p14="http://schemas.microsoft.com/office/powerpoint/2010/main"/>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2799048"/>
      </p:ext>
    </p:extLst>
  </p:cSld>
  <p:clrMapOvr>
    <a:masterClrMapping/>
  </p:clrMapOvr>
  <p:transition xmlns:p14="http://schemas.microsoft.com/office/powerpoint/2010/main"/>
</p:sldLayout>
</file>

<file path=ppt/slideLayouts/slideLayout6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011960"/>
      </p:ext>
    </p:extLst>
  </p:cSld>
  <p:clrMapOvr>
    <a:masterClrMapping/>
  </p:clrMapOvr>
  <p:transition xmlns:p14="http://schemas.microsoft.com/office/powerpoint/2010/main"/>
</p:sldLayout>
</file>

<file path=ppt/slideLayouts/slideLayout6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66442572"/>
      </p:ext>
    </p:extLst>
  </p:cSld>
  <p:clrMapOvr>
    <a:masterClrMapping/>
  </p:clrMapOvr>
  <p:transition xmlns:p14="http://schemas.microsoft.com/office/powerpoint/2010/main"/>
</p:sldLayout>
</file>

<file path=ppt/slideLayouts/slideLayout6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09830030"/>
      </p:ext>
    </p:extLst>
  </p:cSld>
  <p:clrMapOvr>
    <a:masterClrMapping/>
  </p:clrMapOvr>
  <p:transition xmlns:p14="http://schemas.microsoft.com/office/powerpoint/2010/main"/>
</p:sldLayout>
</file>

<file path=ppt/slideLayouts/slideLayout6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94512379"/>
      </p:ext>
    </p:extLst>
  </p:cSld>
  <p:clrMapOvr>
    <a:masterClrMapping/>
  </p:clrMapOvr>
  <p:transition xmlns:p14="http://schemas.microsoft.com/office/powerpoint/2010/main"/>
</p:sldLayout>
</file>

<file path=ppt/slideLayouts/slideLayout6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0652218"/>
      </p:ext>
    </p:extLst>
  </p:cSld>
  <p:clrMapOvr>
    <a:masterClrMapping/>
  </p:clrMapOvr>
  <p:transition xmlns:p14="http://schemas.microsoft.com/office/powerpoint/2010/main"/>
</p:sldLayout>
</file>

<file path=ppt/slideLayouts/slideLayout6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0749452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196192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49246084"/>
      </p:ext>
    </p:extLst>
  </p:cSld>
  <p:clrMapOvr>
    <a:masterClrMapping/>
  </p:clrMapOvr>
  <p:transition xmlns:p14="http://schemas.microsoft.com/office/powerpoint/2010/main"/>
</p:sldLayout>
</file>

<file path=ppt/slideLayouts/slideLayout6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91330384"/>
      </p:ext>
    </p:extLst>
  </p:cSld>
  <p:clrMapOvr>
    <a:masterClrMapping/>
  </p:clrMapOvr>
  <p:transition xmlns:p14="http://schemas.microsoft.com/office/powerpoint/2010/main"/>
</p:sldLayout>
</file>

<file path=ppt/slideLayouts/slideLayout6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6235330"/>
      </p:ext>
    </p:extLst>
  </p:cSld>
  <p:clrMapOvr>
    <a:masterClrMapping/>
  </p:clrMapOvr>
  <p:transition xmlns:p14="http://schemas.microsoft.com/office/powerpoint/2010/main"/>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9270323"/>
      </p:ext>
    </p:extLst>
  </p:cSld>
  <p:clrMapOvr>
    <a:masterClrMapping/>
  </p:clrMapOvr>
  <p:transition xmlns:p14="http://schemas.microsoft.com/office/powerpoint/2010/main"/>
</p:sldLayout>
</file>

<file path=ppt/slideLayouts/slideLayout6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6223103"/>
      </p:ext>
    </p:extLst>
  </p:cSld>
  <p:clrMapOvr>
    <a:masterClrMapping/>
  </p:clrMapOvr>
  <p:transition xmlns:p14="http://schemas.microsoft.com/office/powerpoint/2010/main"/>
</p:sldLayout>
</file>

<file path=ppt/slideLayouts/slideLayout6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146734"/>
      </p:ext>
    </p:extLst>
  </p:cSld>
  <p:clrMapOvr>
    <a:masterClrMapping/>
  </p:clrMapOvr>
  <p:transition xmlns:p14="http://schemas.microsoft.com/office/powerpoint/2010/main"/>
</p:sldLayout>
</file>

<file path=ppt/slideLayouts/slideLayout6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2660989"/>
      </p:ext>
    </p:extLst>
  </p:cSld>
  <p:clrMapOvr>
    <a:masterClrMapping/>
  </p:clrMapOvr>
  <p:transition xmlns:p14="http://schemas.microsoft.com/office/powerpoint/2010/main"/>
</p:sldLayout>
</file>

<file path=ppt/slideLayouts/slideLayout6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7280169"/>
      </p:ext>
    </p:extLst>
  </p:cSld>
  <p:clrMapOvr>
    <a:masterClrMapping/>
  </p:clrMapOvr>
  <p:transition xmlns:p14="http://schemas.microsoft.com/office/powerpoint/2010/main"/>
</p:sldLayout>
</file>

<file path=ppt/slideLayouts/slideLayout6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9703604"/>
      </p:ext>
    </p:extLst>
  </p:cSld>
  <p:clrMapOvr>
    <a:masterClrMapping/>
  </p:clrMapOvr>
  <p:transition xmlns:p14="http://schemas.microsoft.com/office/powerpoint/2010/main"/>
</p:sldLayout>
</file>

<file path=ppt/slideLayouts/slideLayout6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58606148"/>
      </p:ext>
    </p:extLst>
  </p:cSld>
  <p:clrMapOvr>
    <a:masterClrMapping/>
  </p:clrMapOvr>
  <p:transition xmlns:p14="http://schemas.microsoft.com/office/powerpoint/2010/main"/>
</p:sldLayout>
</file>

<file path=ppt/slideLayouts/slideLayout6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143284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691504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03574"/>
      </p:ext>
    </p:extLst>
  </p:cSld>
  <p:clrMapOvr>
    <a:masterClrMapping/>
  </p:clrMapOvr>
  <p:transition xmlns:p14="http://schemas.microsoft.com/office/powerpoint/2010/main"/>
</p:sldLayout>
</file>

<file path=ppt/slideLayouts/slideLayout6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71563886"/>
      </p:ext>
    </p:extLst>
  </p:cSld>
  <p:clrMapOvr>
    <a:masterClrMapping/>
  </p:clrMapOvr>
  <p:transition xmlns:p14="http://schemas.microsoft.com/office/powerpoint/2010/main"/>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88098509"/>
      </p:ext>
    </p:extLst>
  </p:cSld>
  <p:clrMapOvr>
    <a:masterClrMapping/>
  </p:clrMapOvr>
  <p:transition xmlns:p14="http://schemas.microsoft.com/office/powerpoint/2010/main"/>
</p:sldLayout>
</file>

<file path=ppt/slideLayouts/slideLayout6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1889393"/>
      </p:ext>
    </p:extLst>
  </p:cSld>
  <p:clrMapOvr>
    <a:masterClrMapping/>
  </p:clrMapOvr>
  <p:transition xmlns:p14="http://schemas.microsoft.com/office/powerpoint/2010/main"/>
</p:sldLayout>
</file>

<file path=ppt/slideLayouts/slideLayout6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9495704"/>
      </p:ext>
    </p:extLst>
  </p:cSld>
  <p:clrMapOvr>
    <a:masterClrMapping/>
  </p:clrMapOvr>
  <p:transition xmlns:p14="http://schemas.microsoft.com/office/powerpoint/2010/main"/>
</p:sldLayout>
</file>

<file path=ppt/slideLayouts/slideLayout6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6190793"/>
      </p:ext>
    </p:extLst>
  </p:cSld>
  <p:clrMapOvr>
    <a:masterClrMapping/>
  </p:clrMapOvr>
  <p:transition xmlns:p14="http://schemas.microsoft.com/office/powerpoint/2010/main"/>
</p:sldLayout>
</file>

<file path=ppt/slideLayouts/slideLayout6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6179047"/>
      </p:ext>
    </p:extLst>
  </p:cSld>
  <p:clrMapOvr>
    <a:masterClrMapping/>
  </p:clrMapOvr>
  <p:transition xmlns:p14="http://schemas.microsoft.com/office/powerpoint/2010/main"/>
</p:sldLayout>
</file>

<file path=ppt/slideLayouts/slideLayout6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5094007"/>
      </p:ext>
    </p:extLst>
  </p:cSld>
  <p:clrMapOvr>
    <a:masterClrMapping/>
  </p:clrMapOvr>
  <p:transition xmlns:p14="http://schemas.microsoft.com/office/powerpoint/2010/main"/>
</p:sldLayout>
</file>

<file path=ppt/slideLayouts/slideLayout6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711934"/>
      </p:ext>
    </p:extLst>
  </p:cSld>
  <p:clrMapOvr>
    <a:masterClrMapping/>
  </p:clrMapOvr>
  <p:transition xmlns:p14="http://schemas.microsoft.com/office/powerpoint/2010/main"/>
</p:sldLayout>
</file>

<file path=ppt/slideLayouts/slideLayout6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48341461"/>
      </p:ext>
    </p:extLst>
  </p:cSld>
  <p:clrMapOvr>
    <a:masterClrMapping/>
  </p:clrMapOvr>
  <p:transition xmlns:p14="http://schemas.microsoft.com/office/powerpoint/2010/main"/>
</p:sldLayout>
</file>

<file path=ppt/slideLayouts/slideLayout6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897954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848672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1008780"/>
      </p:ext>
    </p:extLst>
  </p:cSld>
  <p:clrMapOvr>
    <a:masterClrMapping/>
  </p:clrMapOvr>
  <p:transition xmlns:p14="http://schemas.microsoft.com/office/powerpoint/2010/main"/>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21487723"/>
      </p:ext>
    </p:extLst>
  </p:cSld>
  <p:clrMapOvr>
    <a:masterClrMapping/>
  </p:clrMapOvr>
  <p:transition xmlns:p14="http://schemas.microsoft.com/office/powerpoint/2010/main"/>
</p:sldLayout>
</file>

<file path=ppt/slideLayouts/slideLayout6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3742485"/>
      </p:ext>
    </p:extLst>
  </p:cSld>
  <p:clrMapOvr>
    <a:masterClrMapping/>
  </p:clrMapOvr>
  <p:transition xmlns:p14="http://schemas.microsoft.com/office/powerpoint/2010/main"/>
</p:sldLayout>
</file>

<file path=ppt/slideLayouts/slideLayout6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2305932"/>
      </p:ext>
    </p:extLst>
  </p:cSld>
  <p:clrMapOvr>
    <a:masterClrMapping/>
  </p:clrMapOvr>
  <p:transition xmlns:p14="http://schemas.microsoft.com/office/powerpoint/2010/main"/>
</p:sldLayout>
</file>

<file path=ppt/slideLayouts/slideLayout6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2504489"/>
      </p:ext>
    </p:extLst>
  </p:cSld>
  <p:clrMapOvr>
    <a:masterClrMapping/>
  </p:clrMapOvr>
  <p:transition xmlns:p14="http://schemas.microsoft.com/office/powerpoint/2010/main"/>
</p:sldLayout>
</file>

<file path=ppt/slideLayouts/slideLayout6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106535"/>
      </p:ext>
    </p:extLst>
  </p:cSld>
  <p:clrMapOvr>
    <a:masterClrMapping/>
  </p:clrMapOvr>
  <p:transition xmlns:p14="http://schemas.microsoft.com/office/powerpoint/2010/main"/>
</p:sldLayout>
</file>

<file path=ppt/slideLayouts/slideLayout6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5889977"/>
      </p:ext>
    </p:extLst>
  </p:cSld>
  <p:clrMapOvr>
    <a:masterClrMapping/>
  </p:clrMapOvr>
  <p:transition xmlns:p14="http://schemas.microsoft.com/office/powerpoint/2010/main"/>
</p:sldLayout>
</file>

<file path=ppt/slideLayouts/slideLayout6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23155394"/>
      </p:ext>
    </p:extLst>
  </p:cSld>
  <p:clrMapOvr>
    <a:masterClrMapping/>
  </p:clrMapOvr>
  <p:transition xmlns:p14="http://schemas.microsoft.com/office/powerpoint/2010/main"/>
</p:sldLayout>
</file>

<file path=ppt/slideLayouts/slideLayout6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945894233"/>
      </p:ext>
    </p:extLst>
  </p:cSld>
  <p:clrMapOvr>
    <a:masterClrMapping/>
  </p:clrMapOvr>
  <p:transition xmlns:p14="http://schemas.microsoft.com/office/powerpoint/2010/main"/>
</p:sldLayout>
</file>

<file path=ppt/slideLayouts/slideLayout6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66589795"/>
      </p:ext>
    </p:extLst>
  </p:cSld>
  <p:clrMapOvr>
    <a:masterClrMapping/>
  </p:clrMapOvr>
  <p:transition xmlns:p14="http://schemas.microsoft.com/office/powerpoint/2010/main"/>
</p:sldLayout>
</file>

<file path=ppt/slideLayouts/slideLayout6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0869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9141194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098703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42419307"/>
      </p:ext>
    </p:extLst>
  </p:cSld>
  <p:clrMapOvr>
    <a:masterClrMapping/>
  </p:clrMapOvr>
  <p:transition xmlns:p14="http://schemas.microsoft.com/office/powerpoint/2010/main"/>
</p:sldLayout>
</file>

<file path=ppt/slideLayouts/slideLayout6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20250"/>
      </p:ext>
    </p:extLst>
  </p:cSld>
  <p:clrMapOvr>
    <a:masterClrMapping/>
  </p:clrMapOvr>
  <p:transition xmlns:p14="http://schemas.microsoft.com/office/powerpoint/2010/main"/>
</p:sldLayout>
</file>

<file path=ppt/slideLayouts/slideLayout6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4382828"/>
      </p:ext>
    </p:extLst>
  </p:cSld>
  <p:clrMapOvr>
    <a:masterClrMapping/>
  </p:clrMapOvr>
  <p:transition xmlns:p14="http://schemas.microsoft.com/office/powerpoint/2010/main"/>
</p:sldLayout>
</file>

<file path=ppt/slideLayouts/slideLayout6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71955737"/>
      </p:ext>
    </p:extLst>
  </p:cSld>
  <p:clrMapOvr>
    <a:masterClrMapping/>
  </p:clrMapOvr>
  <p:transition xmlns:p14="http://schemas.microsoft.com/office/powerpoint/2010/main"/>
</p:sldLayout>
</file>

<file path=ppt/slideLayouts/slideLayout6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4137128"/>
      </p:ext>
    </p:extLst>
  </p:cSld>
  <p:clrMapOvr>
    <a:masterClrMapping/>
  </p:clrMapOvr>
  <p:transition xmlns:p14="http://schemas.microsoft.com/office/powerpoint/2010/main"/>
</p:sldLayout>
</file>

<file path=ppt/slideLayouts/slideLayout6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21012238"/>
      </p:ext>
    </p:extLst>
  </p:cSld>
  <p:clrMapOvr>
    <a:masterClrMapping/>
  </p:clrMapOvr>
  <p:transition xmlns:p14="http://schemas.microsoft.com/office/powerpoint/2010/main"/>
</p:sldLayout>
</file>

<file path=ppt/slideLayouts/slideLayout6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7480750"/>
      </p:ext>
    </p:extLst>
  </p:cSld>
  <p:clrMapOvr>
    <a:masterClrMapping/>
  </p:clrMapOvr>
  <p:transition xmlns:p14="http://schemas.microsoft.com/office/powerpoint/2010/main"/>
</p:sldLayout>
</file>

<file path=ppt/slideLayouts/slideLayout6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6583916"/>
      </p:ext>
    </p:extLst>
  </p:cSld>
  <p:clrMapOvr>
    <a:masterClrMapping/>
  </p:clrMapOvr>
  <p:transition xmlns:p14="http://schemas.microsoft.com/office/powerpoint/2010/main"/>
</p:sldLayout>
</file>

<file path=ppt/slideLayouts/slideLayout6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10963376"/>
      </p:ext>
    </p:extLst>
  </p:cSld>
  <p:clrMapOvr>
    <a:masterClrMapping/>
  </p:clrMapOvr>
  <p:transition xmlns:p14="http://schemas.microsoft.com/office/powerpoint/2010/main"/>
</p:sldLayout>
</file>

<file path=ppt/slideLayouts/slideLayout6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73755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671120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1061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6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83555921"/>
      </p:ext>
    </p:extLst>
  </p:cSld>
  <p:clrMapOvr>
    <a:masterClrMapping/>
  </p:clrMapOvr>
  <p:transition xmlns:p14="http://schemas.microsoft.com/office/powerpoint/2010/main"/>
</p:sldLayout>
</file>

<file path=ppt/slideLayouts/slideLayout6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0854419"/>
      </p:ext>
    </p:extLst>
  </p:cSld>
  <p:clrMapOvr>
    <a:masterClrMapping/>
  </p:clrMapOvr>
  <p:transition xmlns:p14="http://schemas.microsoft.com/office/powerpoint/2010/main"/>
</p:sldLayout>
</file>

<file path=ppt/slideLayouts/slideLayout6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280698"/>
      </p:ext>
    </p:extLst>
  </p:cSld>
  <p:clrMapOvr>
    <a:masterClrMapping/>
  </p:clrMapOvr>
  <p:transition xmlns:p14="http://schemas.microsoft.com/office/powerpoint/2010/main"/>
</p:sldLayout>
</file>

<file path=ppt/slideLayouts/slideLayout6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2231720"/>
      </p:ext>
    </p:extLst>
  </p:cSld>
  <p:clrMapOvr>
    <a:masterClrMapping/>
  </p:clrMapOvr>
  <p:transition xmlns:p14="http://schemas.microsoft.com/office/powerpoint/2010/main"/>
</p:sldLayout>
</file>

<file path=ppt/slideLayouts/slideLayout6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4775128"/>
      </p:ext>
    </p:extLst>
  </p:cSld>
  <p:clrMapOvr>
    <a:masterClrMapping/>
  </p:clrMapOvr>
  <p:transition xmlns:p14="http://schemas.microsoft.com/office/powerpoint/2010/main"/>
</p:sldLayout>
</file>

<file path=ppt/slideLayouts/slideLayout6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82518483"/>
      </p:ext>
    </p:extLst>
  </p:cSld>
  <p:clrMapOvr>
    <a:masterClrMapping/>
  </p:clrMapOvr>
  <p:transition xmlns:p14="http://schemas.microsoft.com/office/powerpoint/2010/main"/>
</p:sldLayout>
</file>

<file path=ppt/slideLayouts/slideLayout6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74060742"/>
      </p:ext>
    </p:extLst>
  </p:cSld>
  <p:clrMapOvr>
    <a:masterClrMapping/>
  </p:clrMapOvr>
  <p:transition xmlns:p14="http://schemas.microsoft.com/office/powerpoint/2010/main"/>
</p:sldLayout>
</file>

<file path=ppt/slideLayouts/slideLayout6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0966064"/>
      </p:ext>
    </p:extLst>
  </p:cSld>
  <p:clrMapOvr>
    <a:masterClrMapping/>
  </p:clrMapOvr>
  <p:transition xmlns:p14="http://schemas.microsoft.com/office/powerpoint/2010/main"/>
</p:sldLayout>
</file>

<file path=ppt/slideLayouts/slideLayout6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03571540"/>
      </p:ext>
    </p:extLst>
  </p:cSld>
  <p:clrMapOvr>
    <a:masterClrMapping/>
  </p:clrMapOvr>
  <p:transition xmlns:p14="http://schemas.microsoft.com/office/powerpoint/2010/main"/>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pPr/>
              <a:t>‹#›</a:t>
            </a:fld>
            <a:endParaRPr lang="en-US" altLang="en-US"/>
          </a:p>
        </p:txBody>
      </p:sp>
    </p:spTree>
  </p:cSld>
  <p:clrMapOvr>
    <a:masterClrMapping/>
  </p:clrMapOvr>
  <p:transition xmlns:p14="http://schemas.microsoft.com/office/powerpoint/2010/main"/>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064597"/>
      </p:ext>
    </p:extLst>
  </p:cSld>
  <p:clrMapOvr>
    <a:masterClrMapping/>
  </p:clrMapOvr>
  <p:transition xmlns:p14="http://schemas.microsoft.com/office/powerpoint/2010/main"/>
</p:sldLayout>
</file>

<file path=ppt/slideLayouts/slideLayout7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7" descr="safari.png"/>
          <p:cNvPicPr>
            <a:picLocks noChangeAspect="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80975" y="6411913"/>
            <a:ext cx="1025525" cy="296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5" name="Rectangle 1029"/>
          <p:cNvSpPr>
            <a:spLocks noGrp="1" noChangeArrowheads="1"/>
          </p:cNvSpPr>
          <p:nvPr>
            <p:ph type="ftr" sz="quarter" idx="10"/>
          </p:nvPr>
        </p:nvSpPr>
        <p:spPr/>
        <p:txBody>
          <a:bodyPr/>
          <a:lstStyle>
            <a:lvl1pPr>
              <a:defRPr/>
            </a:lvl1pPr>
          </a:lstStyle>
          <a:p>
            <a:pPr>
              <a:defRPr/>
            </a:pPr>
            <a:endParaRPr lang="en-US"/>
          </a:p>
        </p:txBody>
      </p:sp>
      <p:sp>
        <p:nvSpPr>
          <p:cNvPr id="6" name="Rectangle 1030"/>
          <p:cNvSpPr>
            <a:spLocks noGrp="1" noChangeArrowheads="1"/>
          </p:cNvSpPr>
          <p:nvPr>
            <p:ph type="sldNum" sz="quarter" idx="11"/>
          </p:nvPr>
        </p:nvSpPr>
        <p:spPr/>
        <p:txBody>
          <a:bodyPr/>
          <a:lstStyle>
            <a:lvl1pPr>
              <a:defRPr/>
            </a:lvl1pPr>
          </a:lstStyle>
          <a:p>
            <a:pPr>
              <a:defRPr/>
            </a:pPr>
            <a:fld id="{02CDD642-5717-9C43-BCF7-E4F88A58C1C2}" type="slidenum">
              <a:rPr lang="en-US"/>
              <a:pPr>
                <a:defRPr/>
              </a:pPr>
              <a:t>‹#›</a:t>
            </a:fld>
            <a:endParaRPr lang="en-US"/>
          </a:p>
        </p:txBody>
      </p:sp>
    </p:spTree>
    <p:extLst>
      <p:ext uri="{BB962C8B-B14F-4D97-AF65-F5344CB8AC3E}">
        <p14:creationId xmlns:p14="http://schemas.microsoft.com/office/powerpoint/2010/main" val="1254422593"/>
      </p:ext>
    </p:extLst>
  </p:cSld>
  <p:clrMapOvr>
    <a:masterClrMapping/>
  </p:clrMapOvr>
  <p:transition xmlns:p14="http://schemas.microsoft.com/office/powerpoint/2010/main"/>
</p:sldLayout>
</file>

<file path=ppt/slideLayouts/slideLayout7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FD84AC23-9DE4-C746-BC02-D3085298AE85}" type="slidenum">
              <a:rPr lang="en-US"/>
              <a:pPr>
                <a:defRPr/>
              </a:pPr>
              <a:t>‹#›</a:t>
            </a:fld>
            <a:endParaRPr lang="en-US"/>
          </a:p>
        </p:txBody>
      </p:sp>
    </p:spTree>
    <p:extLst>
      <p:ext uri="{BB962C8B-B14F-4D97-AF65-F5344CB8AC3E}">
        <p14:creationId xmlns:p14="http://schemas.microsoft.com/office/powerpoint/2010/main" val="3369825448"/>
      </p:ext>
    </p:extLst>
  </p:cSld>
  <p:clrMapOvr>
    <a:masterClrMapping/>
  </p:clrMapOvr>
  <p:transition xmlns:p14="http://schemas.microsoft.com/office/powerpoint/2010/main"/>
</p:sldLayout>
</file>

<file path=ppt/slideLayouts/slideLayout7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39065027-C458-0F45-A175-76C38D629A02}" type="slidenum">
              <a:rPr lang="en-US"/>
              <a:pPr>
                <a:defRPr/>
              </a:pPr>
              <a:t>‹#›</a:t>
            </a:fld>
            <a:endParaRPr lang="en-US"/>
          </a:p>
        </p:txBody>
      </p:sp>
    </p:spTree>
    <p:extLst>
      <p:ext uri="{BB962C8B-B14F-4D97-AF65-F5344CB8AC3E}">
        <p14:creationId xmlns:p14="http://schemas.microsoft.com/office/powerpoint/2010/main" val="4240962719"/>
      </p:ext>
    </p:extLst>
  </p:cSld>
  <p:clrMapOvr>
    <a:masterClrMapping/>
  </p:clrMapOvr>
  <p:transition xmlns:p14="http://schemas.microsoft.com/office/powerpoint/2010/main"/>
</p:sldLayout>
</file>

<file path=ppt/slideLayouts/slideLayout7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0B3F2552-3716-B24B-9F3D-FF7B024E8C3A}" type="slidenum">
              <a:rPr lang="en-US"/>
              <a:pPr>
                <a:defRPr/>
              </a:pPr>
              <a:t>‹#›</a:t>
            </a:fld>
            <a:endParaRPr lang="en-US"/>
          </a:p>
        </p:txBody>
      </p:sp>
    </p:spTree>
    <p:extLst>
      <p:ext uri="{BB962C8B-B14F-4D97-AF65-F5344CB8AC3E}">
        <p14:creationId xmlns:p14="http://schemas.microsoft.com/office/powerpoint/2010/main" val="3349633555"/>
      </p:ext>
    </p:extLst>
  </p:cSld>
  <p:clrMapOvr>
    <a:masterClrMapping/>
  </p:clrMapOvr>
  <p:transition xmlns:p14="http://schemas.microsoft.com/office/powerpoint/2010/main"/>
</p:sldLayout>
</file>

<file path=ppt/slideLayouts/slideLayout7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p>
        </p:txBody>
      </p:sp>
      <p:sp>
        <p:nvSpPr>
          <p:cNvPr id="8" name="Rectangle 1030"/>
          <p:cNvSpPr>
            <a:spLocks noGrp="1" noChangeArrowheads="1"/>
          </p:cNvSpPr>
          <p:nvPr>
            <p:ph type="sldNum" sz="quarter" idx="11"/>
          </p:nvPr>
        </p:nvSpPr>
        <p:spPr>
          <a:ln/>
        </p:spPr>
        <p:txBody>
          <a:bodyPr/>
          <a:lstStyle>
            <a:lvl1pPr>
              <a:defRPr/>
            </a:lvl1pPr>
          </a:lstStyle>
          <a:p>
            <a:pPr>
              <a:defRPr/>
            </a:pPr>
            <a:fld id="{C07D5230-971F-2E41-8CFA-14A60A5B226D}" type="slidenum">
              <a:rPr lang="en-US"/>
              <a:pPr>
                <a:defRPr/>
              </a:pPr>
              <a:t>‹#›</a:t>
            </a:fld>
            <a:endParaRPr lang="en-US"/>
          </a:p>
        </p:txBody>
      </p:sp>
    </p:spTree>
    <p:extLst>
      <p:ext uri="{BB962C8B-B14F-4D97-AF65-F5344CB8AC3E}">
        <p14:creationId xmlns:p14="http://schemas.microsoft.com/office/powerpoint/2010/main" val="686320648"/>
      </p:ext>
    </p:extLst>
  </p:cSld>
  <p:clrMapOvr>
    <a:masterClrMapping/>
  </p:clrMapOvr>
  <p:transition xmlns:p14="http://schemas.microsoft.com/office/powerpoint/2010/main"/>
</p:sldLayout>
</file>

<file path=ppt/slideLayouts/slideLayout7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1"/>
          </p:nvPr>
        </p:nvSpPr>
        <p:spPr>
          <a:ln/>
        </p:spPr>
        <p:txBody>
          <a:bodyPr/>
          <a:lstStyle>
            <a:lvl1pPr>
              <a:defRPr/>
            </a:lvl1pPr>
          </a:lstStyle>
          <a:p>
            <a:pPr>
              <a:defRPr/>
            </a:pPr>
            <a:fld id="{380DEAA0-2A78-7C4C-AC1D-0745BDD65952}" type="slidenum">
              <a:rPr lang="en-US"/>
              <a:pPr>
                <a:defRPr/>
              </a:pPr>
              <a:t>‹#›</a:t>
            </a:fld>
            <a:endParaRPr lang="en-US"/>
          </a:p>
        </p:txBody>
      </p:sp>
    </p:spTree>
    <p:extLst>
      <p:ext uri="{BB962C8B-B14F-4D97-AF65-F5344CB8AC3E}">
        <p14:creationId xmlns:p14="http://schemas.microsoft.com/office/powerpoint/2010/main" val="1329154556"/>
      </p:ext>
    </p:extLst>
  </p:cSld>
  <p:clrMapOvr>
    <a:masterClrMapping/>
  </p:clrMapOvr>
  <p:transition xmlns:p14="http://schemas.microsoft.com/office/powerpoint/2010/main"/>
</p:sldLayout>
</file>

<file path=ppt/slideLayouts/slideLayout7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p>
        </p:txBody>
      </p:sp>
      <p:sp>
        <p:nvSpPr>
          <p:cNvPr id="3" name="Rectangle 1030"/>
          <p:cNvSpPr>
            <a:spLocks noGrp="1" noChangeArrowheads="1"/>
          </p:cNvSpPr>
          <p:nvPr>
            <p:ph type="sldNum" sz="quarter" idx="11"/>
          </p:nvPr>
        </p:nvSpPr>
        <p:spPr>
          <a:ln/>
        </p:spPr>
        <p:txBody>
          <a:bodyPr/>
          <a:lstStyle>
            <a:lvl1pPr>
              <a:defRPr/>
            </a:lvl1pPr>
          </a:lstStyle>
          <a:p>
            <a:pPr>
              <a:defRPr/>
            </a:pPr>
            <a:fld id="{A4DA15DC-7DB6-2E4F-8E40-D436CE9278D6}" type="slidenum">
              <a:rPr lang="en-US"/>
              <a:pPr>
                <a:defRPr/>
              </a:pPr>
              <a:t>‹#›</a:t>
            </a:fld>
            <a:endParaRPr lang="en-US"/>
          </a:p>
        </p:txBody>
      </p:sp>
    </p:spTree>
    <p:extLst>
      <p:ext uri="{BB962C8B-B14F-4D97-AF65-F5344CB8AC3E}">
        <p14:creationId xmlns:p14="http://schemas.microsoft.com/office/powerpoint/2010/main" val="1328609927"/>
      </p:ext>
    </p:extLst>
  </p:cSld>
  <p:clrMapOvr>
    <a:masterClrMapping/>
  </p:clrMapOvr>
  <p:transition xmlns:p14="http://schemas.microsoft.com/office/powerpoint/2010/main"/>
</p:sldLayout>
</file>

<file path=ppt/slideLayouts/slideLayout7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B69972F1-201A-1341-A138-68D5169749F5}" type="slidenum">
              <a:rPr lang="en-US"/>
              <a:pPr>
                <a:defRPr/>
              </a:pPr>
              <a:t>‹#›</a:t>
            </a:fld>
            <a:endParaRPr lang="en-US"/>
          </a:p>
        </p:txBody>
      </p:sp>
    </p:spTree>
    <p:extLst>
      <p:ext uri="{BB962C8B-B14F-4D97-AF65-F5344CB8AC3E}">
        <p14:creationId xmlns:p14="http://schemas.microsoft.com/office/powerpoint/2010/main" val="3583802723"/>
      </p:ext>
    </p:extLst>
  </p:cSld>
  <p:clrMapOvr>
    <a:masterClrMapping/>
  </p:clrMapOvr>
  <p:transition xmlns:p14="http://schemas.microsoft.com/office/powerpoint/2010/main"/>
</p:sldLayout>
</file>

<file path=ppt/slideLayouts/slideLayout7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1"/>
          </p:nvPr>
        </p:nvSpPr>
        <p:spPr>
          <a:ln/>
        </p:spPr>
        <p:txBody>
          <a:bodyPr/>
          <a:lstStyle>
            <a:lvl1pPr>
              <a:defRPr/>
            </a:lvl1pPr>
          </a:lstStyle>
          <a:p>
            <a:pPr>
              <a:defRPr/>
            </a:pPr>
            <a:fld id="{4E7A4686-03CC-5744-B2F1-C7CFBAB9DD97}" type="slidenum">
              <a:rPr lang="en-US"/>
              <a:pPr>
                <a:defRPr/>
              </a:pPr>
              <a:t>‹#›</a:t>
            </a:fld>
            <a:endParaRPr lang="en-US"/>
          </a:p>
        </p:txBody>
      </p:sp>
    </p:spTree>
    <p:extLst>
      <p:ext uri="{BB962C8B-B14F-4D97-AF65-F5344CB8AC3E}">
        <p14:creationId xmlns:p14="http://schemas.microsoft.com/office/powerpoint/2010/main" val="511547140"/>
      </p:ext>
    </p:extLst>
  </p:cSld>
  <p:clrMapOvr>
    <a:masterClrMapping/>
  </p:clrMapOvr>
  <p:transition xmlns:p14="http://schemas.microsoft.com/office/powerpoint/2010/main"/>
</p:sldLayout>
</file>

<file path=ppt/slideLayouts/slideLayout7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D4A60323-C27F-274D-98DD-E8A584096F1A}" type="slidenum">
              <a:rPr lang="en-US"/>
              <a:pPr>
                <a:defRPr/>
              </a:pPr>
              <a:t>‹#›</a:t>
            </a:fld>
            <a:endParaRPr lang="en-US"/>
          </a:p>
        </p:txBody>
      </p:sp>
    </p:spTree>
    <p:extLst>
      <p:ext uri="{BB962C8B-B14F-4D97-AF65-F5344CB8AC3E}">
        <p14:creationId xmlns:p14="http://schemas.microsoft.com/office/powerpoint/2010/main" val="2842246284"/>
      </p:ext>
    </p:extLst>
  </p:cSld>
  <p:clrMapOvr>
    <a:masterClrMapping/>
  </p:clrMapOvr>
  <p:transition xmlns:p14="http://schemas.microsoft.com/office/powerpoint/2010/main"/>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89994818"/>
      </p:ext>
    </p:extLst>
  </p:cSld>
  <p:clrMapOvr>
    <a:masterClrMapping/>
  </p:clrMapOvr>
  <p:transition xmlns:p14="http://schemas.microsoft.com/office/powerpoint/2010/main"/>
</p:sldLayout>
</file>

<file path=ppt/slideLayouts/slideLayout7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0198D1A2-8B05-D448-BEED-1DCCC56698B6}" type="slidenum">
              <a:rPr lang="en-US"/>
              <a:pPr>
                <a:defRPr/>
              </a:pPr>
              <a:t>‹#›</a:t>
            </a:fld>
            <a:endParaRPr lang="en-US"/>
          </a:p>
        </p:txBody>
      </p:sp>
    </p:spTree>
    <p:extLst>
      <p:ext uri="{BB962C8B-B14F-4D97-AF65-F5344CB8AC3E}">
        <p14:creationId xmlns:p14="http://schemas.microsoft.com/office/powerpoint/2010/main" val="276210459"/>
      </p:ext>
    </p:extLst>
  </p:cSld>
  <p:clrMapOvr>
    <a:masterClrMapping/>
  </p:clrMapOvr>
  <p:transition xmlns:p14="http://schemas.microsoft.com/office/powerpoint/2010/main"/>
</p:sldLayout>
</file>

<file path=ppt/slideLayouts/slideLayout711.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Table Placeholder 2"/>
          <p:cNvSpPr>
            <a:spLocks noGrp="1"/>
          </p:cNvSpPr>
          <p:nvPr>
            <p:ph type="tbl" idx="1"/>
          </p:nvPr>
        </p:nvSpPr>
        <p:spPr>
          <a:xfrm>
            <a:off x="228600" y="1371600"/>
            <a:ext cx="8610600" cy="4876800"/>
          </a:xfrm>
        </p:spPr>
        <p:txBody>
          <a:bodyPr/>
          <a:lstStyle/>
          <a:p>
            <a:pPr lvl="0"/>
            <a:endParaRPr lang="en-US" noProof="0" smtClean="0"/>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1"/>
          </p:nvPr>
        </p:nvSpPr>
        <p:spPr>
          <a:ln/>
        </p:spPr>
        <p:txBody>
          <a:bodyPr/>
          <a:lstStyle>
            <a:lvl1pPr>
              <a:defRPr/>
            </a:lvl1pPr>
          </a:lstStyle>
          <a:p>
            <a:pPr>
              <a:defRPr/>
            </a:pPr>
            <a:fld id="{70B2FA06-CF86-2545-AF2A-570D639DE5A2}" type="slidenum">
              <a:rPr lang="en-US"/>
              <a:pPr>
                <a:defRPr/>
              </a:pPr>
              <a:t>‹#›</a:t>
            </a:fld>
            <a:endParaRPr lang="en-US"/>
          </a:p>
        </p:txBody>
      </p:sp>
    </p:spTree>
    <p:extLst>
      <p:ext uri="{BB962C8B-B14F-4D97-AF65-F5344CB8AC3E}">
        <p14:creationId xmlns:p14="http://schemas.microsoft.com/office/powerpoint/2010/main" val="2828830028"/>
      </p:ext>
    </p:extLst>
  </p:cSld>
  <p:clrMapOvr>
    <a:masterClrMapping/>
  </p:clrMapOvr>
  <p:transition xmlns:p14="http://schemas.microsoft.com/office/powerpoint/2010/main"/>
</p:sldLayout>
</file>

<file path=ppt/slideLayouts/slideLayout7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3372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9170641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26739647"/>
      </p:ext>
    </p:extLst>
  </p:cSld>
  <p:clrMapOvr>
    <a:masterClrMapping/>
  </p:clrMapOvr>
  <p:transition xmlns:p14="http://schemas.microsoft.com/office/powerpoint/2010/main"/>
</p:sldLayout>
</file>

<file path=ppt/slideLayouts/slideLayout7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83793399"/>
      </p:ext>
    </p:extLst>
  </p:cSld>
  <p:clrMapOvr>
    <a:masterClrMapping/>
  </p:clrMapOvr>
  <p:transition xmlns:p14="http://schemas.microsoft.com/office/powerpoint/2010/main"/>
</p:sldLayout>
</file>

<file path=ppt/slideLayouts/slideLayout7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29569102"/>
      </p:ext>
    </p:extLst>
  </p:cSld>
  <p:clrMapOvr>
    <a:masterClrMapping/>
  </p:clrMapOvr>
  <p:transition xmlns:p14="http://schemas.microsoft.com/office/powerpoint/2010/main"/>
</p:sldLayout>
</file>

<file path=ppt/slideLayouts/slideLayout7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5368135"/>
      </p:ext>
    </p:extLst>
  </p:cSld>
  <p:clrMapOvr>
    <a:masterClrMapping/>
  </p:clrMapOvr>
  <p:transition xmlns:p14="http://schemas.microsoft.com/office/powerpoint/2010/main"/>
</p:sldLayout>
</file>

<file path=ppt/slideLayouts/slideLayout7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53400483"/>
      </p:ext>
    </p:extLst>
  </p:cSld>
  <p:clrMapOvr>
    <a:masterClrMapping/>
  </p:clrMapOvr>
  <p:transition xmlns:p14="http://schemas.microsoft.com/office/powerpoint/2010/main"/>
</p:sldLayout>
</file>

<file path=ppt/slideLayouts/slideLayout7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72509731"/>
      </p:ext>
    </p:extLst>
  </p:cSld>
  <p:clrMapOvr>
    <a:masterClrMapping/>
  </p:clrMapOvr>
  <p:transition xmlns:p14="http://schemas.microsoft.com/office/powerpoint/2010/main"/>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36571721"/>
      </p:ext>
    </p:extLst>
  </p:cSld>
  <p:clrMapOvr>
    <a:masterClrMapping/>
  </p:clrMapOvr>
  <p:transition xmlns:p14="http://schemas.microsoft.com/office/powerpoint/2010/main"/>
</p:sldLayout>
</file>

<file path=ppt/slideLayouts/slideLayout7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14326601"/>
      </p:ext>
    </p:extLst>
  </p:cSld>
  <p:clrMapOvr>
    <a:masterClrMapping/>
  </p:clrMapOvr>
  <p:transition xmlns:p14="http://schemas.microsoft.com/office/powerpoint/2010/main"/>
</p:sldLayout>
</file>

<file path=ppt/slideLayouts/slideLayout7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960742"/>
      </p:ext>
    </p:extLst>
  </p:cSld>
  <p:clrMapOvr>
    <a:masterClrMapping/>
  </p:clrMapOvr>
  <p:transition xmlns:p14="http://schemas.microsoft.com/office/powerpoint/2010/main"/>
</p:sldLayout>
</file>

<file path=ppt/slideLayouts/slideLayout7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56171599"/>
      </p:ext>
    </p:extLst>
  </p:cSld>
  <p:clrMapOvr>
    <a:masterClrMapping/>
  </p:clrMapOvr>
  <p:transition xmlns:p14="http://schemas.microsoft.com/office/powerpoint/2010/main"/>
</p:sldLayout>
</file>

<file path=ppt/slideLayouts/slideLayout7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7"/>
          <p:cNvSpPr>
            <a:spLocks noChangeArrowheads="1"/>
          </p:cNvSpPr>
          <p:nvPr/>
        </p:nvSpPr>
        <p:spPr bwMode="auto">
          <a:xfrm>
            <a:off x="457200" y="1123950"/>
            <a:ext cx="8229600" cy="914400"/>
          </a:xfrm>
          <a:custGeom>
            <a:avLst/>
            <a:gdLst>
              <a:gd name="T0" fmla="*/ 0 w 1000"/>
              <a:gd name="T1" fmla="*/ 1000 h 1000"/>
              <a:gd name="T2" fmla="*/ 0 w 1000"/>
              <a:gd name="T3" fmla="*/ 0 h 1000"/>
              <a:gd name="T4" fmla="*/ 1000 w 1000"/>
              <a:gd name="T5" fmla="*/ 0 h 1000"/>
              <a:gd name="T6" fmla="*/ 0 60000 65536"/>
              <a:gd name="T7" fmla="*/ 0 60000 65536"/>
              <a:gd name="T8" fmla="*/ 0 60000 65536"/>
            </a:gdLst>
            <a:ahLst/>
            <a:cxnLst>
              <a:cxn ang="T6">
                <a:pos x="T0" y="T1"/>
              </a:cxn>
              <a:cxn ang="T7">
                <a:pos x="T2" y="T3"/>
              </a:cxn>
              <a:cxn ang="T8">
                <a:pos x="T4" y="T5"/>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smtClean="0"/>
            </a:lvl1pPr>
          </a:lstStyle>
          <a:p>
            <a:pPr>
              <a:defRPr/>
            </a:pPr>
            <a:fld id="{9FB45B89-AB63-004A-9B1A-E0C3D2F13ACC}" type="slidenum">
              <a:rPr lang="en-US"/>
              <a:pPr>
                <a:defRPr/>
              </a:pPr>
              <a:t>‹#›</a:t>
            </a:fld>
            <a:endParaRPr lang="en-US"/>
          </a:p>
        </p:txBody>
      </p:sp>
    </p:spTree>
    <p:extLst>
      <p:ext uri="{BB962C8B-B14F-4D97-AF65-F5344CB8AC3E}">
        <p14:creationId xmlns:p14="http://schemas.microsoft.com/office/powerpoint/2010/main" val="1347133401"/>
      </p:ext>
    </p:extLst>
  </p:cSld>
  <p:clrMapOvr>
    <a:masterClrMapping/>
  </p:clrMapOvr>
  <p:transition xmlns:p14="http://schemas.microsoft.com/office/powerpoint/2010/main"/>
</p:sldLayout>
</file>

<file path=ppt/slideLayouts/slideLayout7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00786FF2-CC60-CB43-AE88-3EA463621049}" type="slidenum">
              <a:rPr lang="en-US"/>
              <a:pPr>
                <a:defRPr/>
              </a:pPr>
              <a:t>‹#›</a:t>
            </a:fld>
            <a:endParaRPr lang="en-US"/>
          </a:p>
        </p:txBody>
      </p:sp>
    </p:spTree>
    <p:extLst>
      <p:ext uri="{BB962C8B-B14F-4D97-AF65-F5344CB8AC3E}">
        <p14:creationId xmlns:p14="http://schemas.microsoft.com/office/powerpoint/2010/main" val="421041975"/>
      </p:ext>
    </p:extLst>
  </p:cSld>
  <p:clrMapOvr>
    <a:masterClrMapping/>
  </p:clrMapOvr>
  <p:transition xmlns:p14="http://schemas.microsoft.com/office/powerpoint/2010/main"/>
</p:sldLayout>
</file>

<file path=ppt/slideLayouts/slideLayout7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CFEB67D9-EDEC-A741-9DF5-EF32C3580949}" type="slidenum">
              <a:rPr lang="en-US"/>
              <a:pPr>
                <a:defRPr/>
              </a:pPr>
              <a:t>‹#›</a:t>
            </a:fld>
            <a:endParaRPr lang="en-US"/>
          </a:p>
        </p:txBody>
      </p:sp>
    </p:spTree>
    <p:extLst>
      <p:ext uri="{BB962C8B-B14F-4D97-AF65-F5344CB8AC3E}">
        <p14:creationId xmlns:p14="http://schemas.microsoft.com/office/powerpoint/2010/main" val="1243610090"/>
      </p:ext>
    </p:extLst>
  </p:cSld>
  <p:clrMapOvr>
    <a:masterClrMapping/>
  </p:clrMapOvr>
  <p:transition xmlns:p14="http://schemas.microsoft.com/office/powerpoint/2010/main"/>
</p:sldLayout>
</file>

<file path=ppt/slideLayouts/slideLayout7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413BCFC6-A067-DE42-860E-A89FDCFE54D5}" type="slidenum">
              <a:rPr lang="en-US"/>
              <a:pPr>
                <a:defRPr/>
              </a:pPr>
              <a:t>‹#›</a:t>
            </a:fld>
            <a:endParaRPr lang="en-US"/>
          </a:p>
        </p:txBody>
      </p:sp>
    </p:spTree>
    <p:extLst>
      <p:ext uri="{BB962C8B-B14F-4D97-AF65-F5344CB8AC3E}">
        <p14:creationId xmlns:p14="http://schemas.microsoft.com/office/powerpoint/2010/main" val="2669153495"/>
      </p:ext>
    </p:extLst>
  </p:cSld>
  <p:clrMapOvr>
    <a:masterClrMapping/>
  </p:clrMapOvr>
  <p:transition xmlns:p14="http://schemas.microsoft.com/office/powerpoint/2010/main"/>
</p:sldLayout>
</file>

<file path=ppt/slideLayouts/slideLayout7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pPr>
              <a:defRPr/>
            </a:pPr>
            <a:fld id="{A0223650-6670-2E4B-9173-7024E06776E6}" type="slidenum">
              <a:rPr lang="en-US"/>
              <a:pPr>
                <a:defRPr/>
              </a:pPr>
              <a:t>‹#›</a:t>
            </a:fld>
            <a:endParaRPr lang="en-US"/>
          </a:p>
        </p:txBody>
      </p:sp>
    </p:spTree>
    <p:extLst>
      <p:ext uri="{BB962C8B-B14F-4D97-AF65-F5344CB8AC3E}">
        <p14:creationId xmlns:p14="http://schemas.microsoft.com/office/powerpoint/2010/main" val="1007027843"/>
      </p:ext>
    </p:extLst>
  </p:cSld>
  <p:clrMapOvr>
    <a:masterClrMapping/>
  </p:clrMapOvr>
  <p:transition xmlns:p14="http://schemas.microsoft.com/office/powerpoint/2010/main"/>
</p:sldLayout>
</file>

<file path=ppt/slideLayouts/slideLayout7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pPr>
              <a:defRPr/>
            </a:pPr>
            <a:fld id="{D44B2A2B-D58C-424B-8C52-1450A618CAFB}" type="slidenum">
              <a:rPr lang="en-US"/>
              <a:pPr>
                <a:defRPr/>
              </a:pPr>
              <a:t>‹#›</a:t>
            </a:fld>
            <a:endParaRPr lang="en-US"/>
          </a:p>
        </p:txBody>
      </p:sp>
    </p:spTree>
    <p:extLst>
      <p:ext uri="{BB962C8B-B14F-4D97-AF65-F5344CB8AC3E}">
        <p14:creationId xmlns:p14="http://schemas.microsoft.com/office/powerpoint/2010/main" val="4060159360"/>
      </p:ext>
    </p:extLst>
  </p:cSld>
  <p:clrMapOvr>
    <a:masterClrMapping/>
  </p:clrMapOvr>
  <p:transition xmlns:p14="http://schemas.microsoft.com/office/powerpoint/2010/main"/>
</p:sldLayout>
</file>

<file path=ppt/slideLayouts/slideLayout7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pPr>
              <a:defRPr/>
            </a:pPr>
            <a:fld id="{3A3E46E6-5633-1B44-A976-C771A1908B49}" type="slidenum">
              <a:rPr lang="en-US"/>
              <a:pPr>
                <a:defRPr/>
              </a:pPr>
              <a:t>‹#›</a:t>
            </a:fld>
            <a:endParaRPr lang="en-US"/>
          </a:p>
        </p:txBody>
      </p:sp>
    </p:spTree>
    <p:extLst>
      <p:ext uri="{BB962C8B-B14F-4D97-AF65-F5344CB8AC3E}">
        <p14:creationId xmlns:p14="http://schemas.microsoft.com/office/powerpoint/2010/main" val="242362800"/>
      </p:ext>
    </p:extLst>
  </p:cSld>
  <p:clrMapOvr>
    <a:masterClrMapping/>
  </p:clrMapOvr>
  <p:transition xmlns:p14="http://schemas.microsoft.com/office/powerpoint/2010/main"/>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31558049"/>
      </p:ext>
    </p:extLst>
  </p:cSld>
  <p:clrMapOvr>
    <a:masterClrMapping/>
  </p:clrMapOvr>
  <p:transition xmlns:p14="http://schemas.microsoft.com/office/powerpoint/2010/main"/>
</p:sldLayout>
</file>

<file path=ppt/slideLayouts/slideLayout7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90086F1B-3148-F148-9013-DC5732F6004C}" type="slidenum">
              <a:rPr lang="en-US"/>
              <a:pPr>
                <a:defRPr/>
              </a:pPr>
              <a:t>‹#›</a:t>
            </a:fld>
            <a:endParaRPr lang="en-US"/>
          </a:p>
        </p:txBody>
      </p:sp>
    </p:spTree>
    <p:extLst>
      <p:ext uri="{BB962C8B-B14F-4D97-AF65-F5344CB8AC3E}">
        <p14:creationId xmlns:p14="http://schemas.microsoft.com/office/powerpoint/2010/main" val="3575823718"/>
      </p:ext>
    </p:extLst>
  </p:cSld>
  <p:clrMapOvr>
    <a:masterClrMapping/>
  </p:clrMapOvr>
  <p:transition xmlns:p14="http://schemas.microsoft.com/office/powerpoint/2010/main"/>
</p:sldLayout>
</file>

<file path=ppt/slideLayouts/slideLayout7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79E40FF2-2A47-D34E-800A-BBFD5AFD8EF8}" type="slidenum">
              <a:rPr lang="en-US"/>
              <a:pPr>
                <a:defRPr/>
              </a:pPr>
              <a:t>‹#›</a:t>
            </a:fld>
            <a:endParaRPr lang="en-US"/>
          </a:p>
        </p:txBody>
      </p:sp>
    </p:spTree>
    <p:extLst>
      <p:ext uri="{BB962C8B-B14F-4D97-AF65-F5344CB8AC3E}">
        <p14:creationId xmlns:p14="http://schemas.microsoft.com/office/powerpoint/2010/main" val="1032460258"/>
      </p:ext>
    </p:extLst>
  </p:cSld>
  <p:clrMapOvr>
    <a:masterClrMapping/>
  </p:clrMapOvr>
  <p:transition xmlns:p14="http://schemas.microsoft.com/office/powerpoint/2010/main"/>
</p:sldLayout>
</file>

<file path=ppt/slideLayouts/slideLayout7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ED610C54-8025-3243-9501-A3ADC0E8EC58}" type="slidenum">
              <a:rPr lang="en-US"/>
              <a:pPr>
                <a:defRPr/>
              </a:pPr>
              <a:t>‹#›</a:t>
            </a:fld>
            <a:endParaRPr lang="en-US"/>
          </a:p>
        </p:txBody>
      </p:sp>
    </p:spTree>
    <p:extLst>
      <p:ext uri="{BB962C8B-B14F-4D97-AF65-F5344CB8AC3E}">
        <p14:creationId xmlns:p14="http://schemas.microsoft.com/office/powerpoint/2010/main" val="542264792"/>
      </p:ext>
    </p:extLst>
  </p:cSld>
  <p:clrMapOvr>
    <a:masterClrMapping/>
  </p:clrMapOvr>
  <p:transition xmlns:p14="http://schemas.microsoft.com/office/powerpoint/2010/main"/>
</p:sldLayout>
</file>

<file path=ppt/slideLayouts/slideLayout7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pPr>
              <a:defRPr/>
            </a:pPr>
            <a:fld id="{927B42F1-5ED6-294A-9030-184DABF84916}" type="slidenum">
              <a:rPr lang="en-US"/>
              <a:pPr>
                <a:defRPr/>
              </a:pPr>
              <a:t>‹#›</a:t>
            </a:fld>
            <a:endParaRPr lang="en-US"/>
          </a:p>
        </p:txBody>
      </p:sp>
    </p:spTree>
    <p:extLst>
      <p:ext uri="{BB962C8B-B14F-4D97-AF65-F5344CB8AC3E}">
        <p14:creationId xmlns:p14="http://schemas.microsoft.com/office/powerpoint/2010/main" val="2706575796"/>
      </p:ext>
    </p:extLst>
  </p:cSld>
  <p:clrMapOvr>
    <a:masterClrMapping/>
  </p:clrMapOvr>
  <p:transition xmlns:p14="http://schemas.microsoft.com/office/powerpoint/2010/main"/>
</p:sldLayout>
</file>

<file path=ppt/slideLayouts/slideLayout734.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pPr>
              <a:defRPr/>
            </a:pPr>
            <a:fld id="{1846BCC2-B275-B743-80E7-C5A7F3F4E023}" type="slidenum">
              <a:rPr lang="en-US"/>
              <a:pPr>
                <a:defRPr/>
              </a:pPr>
              <a:t>‹#›</a:t>
            </a:fld>
            <a:endParaRPr lang="en-US"/>
          </a:p>
        </p:txBody>
      </p:sp>
    </p:spTree>
    <p:extLst>
      <p:ext uri="{BB962C8B-B14F-4D97-AF65-F5344CB8AC3E}">
        <p14:creationId xmlns:p14="http://schemas.microsoft.com/office/powerpoint/2010/main" val="828448847"/>
      </p:ext>
    </p:extLst>
  </p:cSld>
  <p:clrMapOvr>
    <a:masterClrMapping/>
  </p:clrMapOvr>
  <p:transition xmlns:p14="http://schemas.microsoft.com/office/powerpoint/2010/main"/>
</p:sldLayout>
</file>

<file path=ppt/slideLayouts/slideLayout7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8962C6DF-45F1-4B5C-AB56-7A1B175EDAF2}"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613017278"/>
      </p:ext>
    </p:extLst>
  </p:cSld>
  <p:clrMapOvr>
    <a:masterClrMapping/>
  </p:clrMapOvr>
</p:sldLayout>
</file>

<file path=ppt/slideLayouts/slideLayout7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a:lvl1pPr>
          </a:lstStyle>
          <a:p>
            <a:r>
              <a:rPr lang="en-US" dirty="0"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C2F9376-125E-4038-9239-01F6FB99A311}"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110009811"/>
      </p:ext>
    </p:extLst>
  </p:cSld>
  <p:clrMapOvr>
    <a:masterClrMapping/>
  </p:clrMapOvr>
</p:sldLayout>
</file>

<file path=ppt/slideLayouts/slideLayout7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B869440-780F-4CA0-ADC0-2E0F480BE34C}"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95810653"/>
      </p:ext>
    </p:extLst>
  </p:cSld>
  <p:clrMapOvr>
    <a:masterClrMapping/>
  </p:clrMapOvr>
</p:sldLayout>
</file>

<file path=ppt/slideLayouts/slideLayout7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F991E5A5-56F5-45DD-9EBC-3EBCBD7D9DB6}"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59922115"/>
      </p:ext>
    </p:extLst>
  </p:cSld>
  <p:clrMapOvr>
    <a:masterClrMapping/>
  </p:clrMapOvr>
</p:sldLayout>
</file>

<file path=ppt/slideLayouts/slideLayout7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BBF0BC3-6E3B-45EA-BC57-19A66917F11D}"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45385802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1567181"/>
      </p:ext>
    </p:extLst>
  </p:cSld>
  <p:clrMapOvr>
    <a:masterClrMapping/>
  </p:clrMapOvr>
  <p:transition xmlns:p14="http://schemas.microsoft.com/office/powerpoint/2010/main"/>
</p:sldLayout>
</file>

<file path=ppt/slideLayouts/slideLayout7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E4C4508D-41CE-4C5D-8C95-4F2685A18AA3}"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84595541"/>
      </p:ext>
    </p:extLst>
  </p:cSld>
  <p:clrMapOvr>
    <a:masterClrMapping/>
  </p:clrMapOvr>
</p:sldLayout>
</file>

<file path=ppt/slideLayouts/slideLayout7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C8B1997-8A50-49F7-8E56-952DC0A8FF7E}"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841454490"/>
      </p:ext>
    </p:extLst>
  </p:cSld>
  <p:clrMapOvr>
    <a:masterClrMapping/>
  </p:clrMapOvr>
</p:sldLayout>
</file>

<file path=ppt/slideLayouts/slideLayout7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42AA5356-38C7-490A-B21B-42AA2783D31F}"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132701747"/>
      </p:ext>
    </p:extLst>
  </p:cSld>
  <p:clrMapOvr>
    <a:masterClrMapping/>
  </p:clrMapOvr>
</p:sldLayout>
</file>

<file path=ppt/slideLayouts/slideLayout7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549FDA4-1E33-4FA0-87FA-844395F4715B}"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28140910"/>
      </p:ext>
    </p:extLst>
  </p:cSld>
  <p:clrMapOvr>
    <a:masterClrMapping/>
  </p:clrMapOvr>
</p:sldLayout>
</file>

<file path=ppt/slideLayouts/slideLayout7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FA10498C-2F13-458E-B42A-99F5303B9184}"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94921173"/>
      </p:ext>
    </p:extLst>
  </p:cSld>
  <p:clrMapOvr>
    <a:masterClrMapping/>
  </p:clrMapOvr>
</p:sldLayout>
</file>

<file path=ppt/slideLayouts/slideLayout7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21FA4EC7-3420-4389-8C46-A991F3944D59}"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362826186"/>
      </p:ext>
    </p:extLst>
  </p:cSld>
  <p:clrMapOvr>
    <a:masterClrMapping/>
  </p:clrMapOvr>
</p:sldLayout>
</file>

<file path=ppt/slideLayouts/slideLayout7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228600" indent="0" algn="ctr">
              <a:buNone/>
              <a:defRPr/>
            </a:lvl2pPr>
            <a:lvl3pPr marL="457200" indent="0" algn="ctr">
              <a:buNone/>
              <a:defRPr/>
            </a:lvl3pPr>
            <a:lvl4pPr marL="685800" indent="0" algn="ctr">
              <a:buNone/>
              <a:defRPr/>
            </a:lvl4pPr>
            <a:lvl5pPr marL="914400" indent="0" algn="ctr">
              <a:buNone/>
              <a:defRPr/>
            </a:lvl5pPr>
            <a:lvl6pPr marL="1143000" indent="0" algn="ctr">
              <a:buNone/>
              <a:defRPr/>
            </a:lvl6pPr>
            <a:lvl7pPr marL="1371600" indent="0" algn="ctr">
              <a:buNone/>
              <a:defRPr/>
            </a:lvl7pPr>
            <a:lvl8pPr marL="1600200" indent="0" algn="ctr">
              <a:buNone/>
              <a:defRPr/>
            </a:lvl8pPr>
            <a:lvl9pPr marL="1828800" indent="0" algn="ctr">
              <a:buNone/>
              <a:defRPr/>
            </a:lvl9pPr>
          </a:lstStyle>
          <a:p>
            <a:r>
              <a:rPr lang="en-US" smtClean="0"/>
              <a:t>Click to edit Master subtitle style</a:t>
            </a:r>
            <a:endParaRPr lang="en-US"/>
          </a:p>
        </p:txBody>
      </p:sp>
    </p:spTree>
    <p:extLst>
      <p:ext uri="{BB962C8B-B14F-4D97-AF65-F5344CB8AC3E}">
        <p14:creationId xmlns:p14="http://schemas.microsoft.com/office/powerpoint/2010/main" val="1662256225"/>
      </p:ext>
    </p:extLst>
  </p:cSld>
  <p:clrMapOvr>
    <a:masterClrMapping/>
  </p:clrMapOvr>
  <p:transition xmlns:p14="http://schemas.microsoft.com/office/powerpoint/2010/main"/>
</p:sldLayout>
</file>

<file path=ppt/slideLayouts/slideLayout7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1768508501"/>
      </p:ext>
    </p:extLst>
  </p:cSld>
  <p:clrMapOvr>
    <a:masterClrMapping/>
  </p:clrMapOvr>
  <p:transition xmlns:p14="http://schemas.microsoft.com/office/powerpoint/2010/main"/>
</p:sldLayout>
</file>

<file path=ppt/slideLayouts/slideLayout74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3"/>
            <a:ext cx="7772400" cy="1362075"/>
          </a:xfrm>
        </p:spPr>
        <p:txBody>
          <a:bodyPr/>
          <a:lstStyle>
            <a:lvl1pPr algn="l">
              <a:defRPr sz="2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2"/>
            <a:ext cx="7772400" cy="1500188"/>
          </a:xfrm>
        </p:spPr>
        <p:txBody>
          <a:bodyPr anchor="b"/>
          <a:lstStyle>
            <a:lvl1pPr marL="0" indent="0">
              <a:buNone/>
              <a:defRPr sz="1000"/>
            </a:lvl1pPr>
            <a:lvl2pPr marL="228600" indent="0">
              <a:buNone/>
              <a:defRPr sz="900"/>
            </a:lvl2pPr>
            <a:lvl3pPr marL="457200" indent="0">
              <a:buNone/>
              <a:defRPr sz="800"/>
            </a:lvl3pPr>
            <a:lvl4pPr marL="685800" indent="0">
              <a:buNone/>
              <a:defRPr sz="700"/>
            </a:lvl4pPr>
            <a:lvl5pPr marL="914400" indent="0">
              <a:buNone/>
              <a:defRPr sz="700"/>
            </a:lvl5pPr>
            <a:lvl6pPr marL="1143000" indent="0">
              <a:buNone/>
              <a:defRPr sz="700"/>
            </a:lvl6pPr>
            <a:lvl7pPr marL="1371600" indent="0">
              <a:buNone/>
              <a:defRPr sz="700"/>
            </a:lvl7pPr>
            <a:lvl8pPr marL="1600200" indent="0">
              <a:buNone/>
              <a:defRPr sz="700"/>
            </a:lvl8pPr>
            <a:lvl9pPr marL="1828800" indent="0">
              <a:buNone/>
              <a:defRPr sz="700"/>
            </a:lvl9pPr>
          </a:lstStyle>
          <a:p>
            <a:pPr lvl="0"/>
            <a:r>
              <a:rPr lang="en-US" smtClean="0"/>
              <a:t>Click to edit Master text styles</a:t>
            </a:r>
          </a:p>
        </p:txBody>
      </p:sp>
    </p:spTree>
    <p:extLst>
      <p:ext uri="{BB962C8B-B14F-4D97-AF65-F5344CB8AC3E}">
        <p14:creationId xmlns:p14="http://schemas.microsoft.com/office/powerpoint/2010/main" val="3484093028"/>
      </p:ext>
    </p:extLst>
  </p:cSld>
  <p:clrMapOvr>
    <a:masterClrMapping/>
  </p:clrMapOvr>
  <p:transition xmlns:p14="http://schemas.microsoft.com/office/powerpoint/2010/main"/>
</p:sldLayout>
</file>

<file path=ppt/slideLayouts/slideLayout74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191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495800" y="1047750"/>
            <a:ext cx="4000500" cy="5175250"/>
          </a:xfrm>
        </p:spPr>
        <p:txBody>
          <a:bodyPr/>
          <a:lstStyle>
            <a:lvl1pPr>
              <a:defRPr sz="1400"/>
            </a:lvl1pPr>
            <a:lvl2pPr>
              <a:defRPr sz="1200"/>
            </a:lvl2pPr>
            <a:lvl3pPr>
              <a:defRPr sz="1000"/>
            </a:lvl3pPr>
            <a:lvl4pPr>
              <a:defRPr sz="900"/>
            </a:lvl4pPr>
            <a:lvl5pPr>
              <a:defRPr sz="900"/>
            </a:lvl5pPr>
            <a:lvl6pPr>
              <a:defRPr sz="900"/>
            </a:lvl6pPr>
            <a:lvl7pPr>
              <a:defRPr sz="900"/>
            </a:lvl7pPr>
            <a:lvl8pPr>
              <a:defRPr sz="900"/>
            </a:lvl8pPr>
            <a:lvl9pPr>
              <a:defRPr sz="9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81321392"/>
      </p:ext>
    </p:extLst>
  </p:cSld>
  <p:clrMapOvr>
    <a:masterClrMapping/>
  </p:clrMapOvr>
  <p:transition xmlns:p14="http://schemas.microsoft.com/office/powerpoint/2010/main"/>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09492595"/>
      </p:ext>
    </p:extLst>
  </p:cSld>
  <p:clrMapOvr>
    <a:masterClrMapping/>
  </p:clrMapOvr>
  <p:transition xmlns:p14="http://schemas.microsoft.com/office/powerpoint/2010/main"/>
</p:sldLayout>
</file>

<file path=ppt/slideLayouts/slideLayout75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2"/>
            <a:ext cx="4040188"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8" y="1535112"/>
            <a:ext cx="4041775" cy="639763"/>
          </a:xfrm>
        </p:spPr>
        <p:txBody>
          <a:bodyPr anchor="b"/>
          <a:lstStyle>
            <a:lvl1pPr marL="0" indent="0">
              <a:buNone/>
              <a:defRPr sz="1200" b="1"/>
            </a:lvl1pPr>
            <a:lvl2pPr marL="228600" indent="0">
              <a:buNone/>
              <a:defRPr sz="1000" b="1"/>
            </a:lvl2pPr>
            <a:lvl3pPr marL="457200" indent="0">
              <a:buNone/>
              <a:defRPr sz="900" b="1"/>
            </a:lvl3pPr>
            <a:lvl4pPr marL="685800" indent="0">
              <a:buNone/>
              <a:defRPr sz="800" b="1"/>
            </a:lvl4pPr>
            <a:lvl5pPr marL="914400" indent="0">
              <a:buNone/>
              <a:defRPr sz="800" b="1"/>
            </a:lvl5pPr>
            <a:lvl6pPr marL="1143000" indent="0">
              <a:buNone/>
              <a:defRPr sz="800" b="1"/>
            </a:lvl6pPr>
            <a:lvl7pPr marL="1371600" indent="0">
              <a:buNone/>
              <a:defRPr sz="800" b="1"/>
            </a:lvl7pPr>
            <a:lvl8pPr marL="1600200" indent="0">
              <a:buNone/>
              <a:defRPr sz="800" b="1"/>
            </a:lvl8pPr>
            <a:lvl9pPr marL="1828800" indent="0">
              <a:buNone/>
              <a:defRPr sz="800" b="1"/>
            </a:lvl9pPr>
          </a:lstStyle>
          <a:p>
            <a:pPr lvl="0"/>
            <a:r>
              <a:rPr lang="en-US" smtClean="0"/>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200"/>
            </a:lvl1pPr>
            <a:lvl2pPr>
              <a:defRPr sz="1000"/>
            </a:lvl2pPr>
            <a:lvl3pPr>
              <a:defRPr sz="900"/>
            </a:lvl3pPr>
            <a:lvl4pPr>
              <a:defRPr sz="800"/>
            </a:lvl4pPr>
            <a:lvl5pPr>
              <a:defRPr sz="800"/>
            </a:lvl5pPr>
            <a:lvl6pPr>
              <a:defRPr sz="800"/>
            </a:lvl6pPr>
            <a:lvl7pPr>
              <a:defRPr sz="800"/>
            </a:lvl7pPr>
            <a:lvl8pPr>
              <a:defRPr sz="800"/>
            </a:lvl8pPr>
            <a:lvl9pPr>
              <a:defRPr sz="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096024406"/>
      </p:ext>
    </p:extLst>
  </p:cSld>
  <p:clrMapOvr>
    <a:masterClrMapping/>
  </p:clrMapOvr>
  <p:transition xmlns:p14="http://schemas.microsoft.com/office/powerpoint/2010/main"/>
</p:sldLayout>
</file>

<file path=ppt/slideLayouts/slideLayout75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Tree>
    <p:extLst>
      <p:ext uri="{BB962C8B-B14F-4D97-AF65-F5344CB8AC3E}">
        <p14:creationId xmlns:p14="http://schemas.microsoft.com/office/powerpoint/2010/main" val="3544390152"/>
      </p:ext>
    </p:extLst>
  </p:cSld>
  <p:clrMapOvr>
    <a:masterClrMapping/>
  </p:clrMapOvr>
  <p:transition xmlns:p14="http://schemas.microsoft.com/office/powerpoint/2010/main"/>
</p:sldLayout>
</file>

<file path=ppt/slideLayouts/slideLayout75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35886775"/>
      </p:ext>
    </p:extLst>
  </p:cSld>
  <p:clrMapOvr>
    <a:masterClrMapping/>
  </p:clrMapOvr>
  <p:transition xmlns:p14="http://schemas.microsoft.com/office/powerpoint/2010/main"/>
</p:sldLayout>
</file>

<file path=ppt/slideLayouts/slideLayout75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3" y="273050"/>
            <a:ext cx="3008313" cy="1162050"/>
          </a:xfrm>
        </p:spPr>
        <p:txBody>
          <a:bodyPr anchor="b"/>
          <a:lstStyle>
            <a:lvl1pPr algn="l">
              <a:defRPr sz="1000" b="1"/>
            </a:lvl1pPr>
          </a:lstStyle>
          <a:p>
            <a:r>
              <a:rPr lang="en-US" smtClean="0"/>
              <a:t>Click to edit Master title style</a:t>
            </a:r>
            <a:endParaRPr lang="en-US"/>
          </a:p>
        </p:txBody>
      </p:sp>
      <p:sp>
        <p:nvSpPr>
          <p:cNvPr id="3" name="Content Placeholder 2"/>
          <p:cNvSpPr>
            <a:spLocks noGrp="1"/>
          </p:cNvSpPr>
          <p:nvPr>
            <p:ph idx="1"/>
          </p:nvPr>
        </p:nvSpPr>
        <p:spPr>
          <a:xfrm>
            <a:off x="3575050" y="273053"/>
            <a:ext cx="5111750" cy="5853113"/>
          </a:xfrm>
        </p:spPr>
        <p:txBody>
          <a:bodyPr/>
          <a:lstStyle>
            <a:lvl1pPr>
              <a:defRPr sz="1600"/>
            </a:lvl1pPr>
            <a:lvl2pPr>
              <a:defRPr sz="1400"/>
            </a:lvl2pPr>
            <a:lvl3pPr>
              <a:defRPr sz="1200"/>
            </a:lvl3pPr>
            <a:lvl4pPr>
              <a:defRPr sz="1000"/>
            </a:lvl4pPr>
            <a:lvl5pPr>
              <a:defRPr sz="1000"/>
            </a:lvl5pPr>
            <a:lvl6pPr>
              <a:defRPr sz="1000"/>
            </a:lvl6pPr>
            <a:lvl7pPr>
              <a:defRPr sz="1000"/>
            </a:lvl7pPr>
            <a:lvl8pPr>
              <a:defRPr sz="1000"/>
            </a:lvl8pPr>
            <a:lvl9pPr>
              <a:defRPr sz="1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3" y="1435103"/>
            <a:ext cx="3008313" cy="46910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3761520455"/>
      </p:ext>
    </p:extLst>
  </p:cSld>
  <p:clrMapOvr>
    <a:masterClrMapping/>
  </p:clrMapOvr>
  <p:transition xmlns:p14="http://schemas.microsoft.com/office/powerpoint/2010/main"/>
</p:sldLayout>
</file>

<file path=ppt/slideLayouts/slideLayout75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1600"/>
            </a:lvl1pPr>
            <a:lvl2pPr marL="228600" indent="0">
              <a:buNone/>
              <a:defRPr sz="1400"/>
            </a:lvl2pPr>
            <a:lvl3pPr marL="457200" indent="0">
              <a:buNone/>
              <a:defRPr sz="1200"/>
            </a:lvl3pPr>
            <a:lvl4pPr marL="685800" indent="0">
              <a:buNone/>
              <a:defRPr sz="1000"/>
            </a:lvl4pPr>
            <a:lvl5pPr marL="914400" indent="0">
              <a:buNone/>
              <a:defRPr sz="1000"/>
            </a:lvl5pPr>
            <a:lvl6pPr marL="1143000" indent="0">
              <a:buNone/>
              <a:defRPr sz="1000"/>
            </a:lvl6pPr>
            <a:lvl7pPr marL="1371600" indent="0">
              <a:buNone/>
              <a:defRPr sz="1000"/>
            </a:lvl7pPr>
            <a:lvl8pPr marL="1600200" indent="0">
              <a:buNone/>
              <a:defRPr sz="1000"/>
            </a:lvl8pPr>
            <a:lvl9pPr marL="1828800" indent="0">
              <a:buNone/>
              <a:defRPr sz="1000"/>
            </a:lvl9pPr>
          </a:lstStyle>
          <a:p>
            <a:endParaRPr lang="en-US"/>
          </a:p>
        </p:txBody>
      </p:sp>
      <p:sp>
        <p:nvSpPr>
          <p:cNvPr id="4" name="Text Placeholder 3"/>
          <p:cNvSpPr>
            <a:spLocks noGrp="1"/>
          </p:cNvSpPr>
          <p:nvPr>
            <p:ph type="body" sz="half" idx="2"/>
          </p:nvPr>
        </p:nvSpPr>
        <p:spPr>
          <a:xfrm>
            <a:off x="1792288" y="5367341"/>
            <a:ext cx="5486400" cy="804863"/>
          </a:xfrm>
        </p:spPr>
        <p:txBody>
          <a:bodyPr/>
          <a:lstStyle>
            <a:lvl1pPr marL="0" indent="0">
              <a:buNone/>
              <a:defRPr sz="700"/>
            </a:lvl1pPr>
            <a:lvl2pPr marL="228600" indent="0">
              <a:buNone/>
              <a:defRPr sz="600"/>
            </a:lvl2pPr>
            <a:lvl3pPr marL="457200" indent="0">
              <a:buNone/>
              <a:defRPr sz="500"/>
            </a:lvl3pPr>
            <a:lvl4pPr marL="685800" indent="0">
              <a:buNone/>
              <a:defRPr sz="500"/>
            </a:lvl4pPr>
            <a:lvl5pPr marL="914400" indent="0">
              <a:buNone/>
              <a:defRPr sz="500"/>
            </a:lvl5pPr>
            <a:lvl6pPr marL="1143000" indent="0">
              <a:buNone/>
              <a:defRPr sz="500"/>
            </a:lvl6pPr>
            <a:lvl7pPr marL="1371600" indent="0">
              <a:buNone/>
              <a:defRPr sz="500"/>
            </a:lvl7pPr>
            <a:lvl8pPr marL="1600200" indent="0">
              <a:buNone/>
              <a:defRPr sz="500"/>
            </a:lvl8pPr>
            <a:lvl9pPr marL="1828800" indent="0">
              <a:buNone/>
              <a:defRPr sz="500"/>
            </a:lvl9pPr>
          </a:lstStyle>
          <a:p>
            <a:pPr lvl="0"/>
            <a:r>
              <a:rPr lang="en-US" smtClean="0"/>
              <a:t>Click to edit Master text styles</a:t>
            </a:r>
          </a:p>
        </p:txBody>
      </p:sp>
    </p:spTree>
    <p:extLst>
      <p:ext uri="{BB962C8B-B14F-4D97-AF65-F5344CB8AC3E}">
        <p14:creationId xmlns:p14="http://schemas.microsoft.com/office/powerpoint/2010/main" val="1553752767"/>
      </p:ext>
    </p:extLst>
  </p:cSld>
  <p:clrMapOvr>
    <a:masterClrMapping/>
  </p:clrMapOvr>
  <p:transition xmlns:p14="http://schemas.microsoft.com/office/powerpoint/2010/main"/>
</p:sldLayout>
</file>

<file path=ppt/slideLayouts/slideLayout75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3386164060"/>
      </p:ext>
    </p:extLst>
  </p:cSld>
  <p:clrMapOvr>
    <a:masterClrMapping/>
  </p:clrMapOvr>
  <p:transition xmlns:p14="http://schemas.microsoft.com/office/powerpoint/2010/main"/>
</p:sldLayout>
</file>

<file path=ppt/slideLayouts/slideLayout75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477000" y="196850"/>
            <a:ext cx="2019300" cy="602615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19100" y="196850"/>
            <a:ext cx="5981700" cy="602615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Tree>
    <p:extLst>
      <p:ext uri="{BB962C8B-B14F-4D97-AF65-F5344CB8AC3E}">
        <p14:creationId xmlns:p14="http://schemas.microsoft.com/office/powerpoint/2010/main" val="2228080628"/>
      </p:ext>
    </p:extLst>
  </p:cSld>
  <p:clrMapOvr>
    <a:masterClrMapping/>
  </p:clrMapOvr>
  <p:transition xmlns:p14="http://schemas.microsoft.com/office/powerpoint/2010/main"/>
</p:sldLayout>
</file>

<file path=ppt/slideLayouts/slideLayout75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267114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069592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5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7126281"/>
      </p:ext>
    </p:extLst>
  </p:cSld>
  <p:clrMapOvr>
    <a:masterClrMapping/>
  </p:clrMapOvr>
  <p:transition xmlns:p14="http://schemas.microsoft.com/office/powerpoint/2010/main"/>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89163671"/>
      </p:ext>
    </p:extLst>
  </p:cSld>
  <p:clrMapOvr>
    <a:masterClrMapping/>
  </p:clrMapOvr>
  <p:transition xmlns:p14="http://schemas.microsoft.com/office/powerpoint/2010/main"/>
</p:sldLayout>
</file>

<file path=ppt/slideLayouts/slideLayout76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11286692"/>
      </p:ext>
    </p:extLst>
  </p:cSld>
  <p:clrMapOvr>
    <a:masterClrMapping/>
  </p:clrMapOvr>
  <p:transition xmlns:p14="http://schemas.microsoft.com/office/powerpoint/2010/main"/>
</p:sldLayout>
</file>

<file path=ppt/slideLayouts/slideLayout76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19045536"/>
      </p:ext>
    </p:extLst>
  </p:cSld>
  <p:clrMapOvr>
    <a:masterClrMapping/>
  </p:clrMapOvr>
  <p:transition xmlns:p14="http://schemas.microsoft.com/office/powerpoint/2010/main"/>
</p:sldLayout>
</file>

<file path=ppt/slideLayouts/slideLayout76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58580320"/>
      </p:ext>
    </p:extLst>
  </p:cSld>
  <p:clrMapOvr>
    <a:masterClrMapping/>
  </p:clrMapOvr>
  <p:transition xmlns:p14="http://schemas.microsoft.com/office/powerpoint/2010/main"/>
</p:sldLayout>
</file>

<file path=ppt/slideLayouts/slideLayout76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2584257"/>
      </p:ext>
    </p:extLst>
  </p:cSld>
  <p:clrMapOvr>
    <a:masterClrMapping/>
  </p:clrMapOvr>
  <p:transition xmlns:p14="http://schemas.microsoft.com/office/powerpoint/2010/main"/>
</p:sldLayout>
</file>

<file path=ppt/slideLayouts/slideLayout76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51355483"/>
      </p:ext>
    </p:extLst>
  </p:cSld>
  <p:clrMapOvr>
    <a:masterClrMapping/>
  </p:clrMapOvr>
  <p:transition xmlns:p14="http://schemas.microsoft.com/office/powerpoint/2010/main"/>
</p:sldLayout>
</file>

<file path=ppt/slideLayouts/slideLayout76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3519570"/>
      </p:ext>
    </p:extLst>
  </p:cSld>
  <p:clrMapOvr>
    <a:masterClrMapping/>
  </p:clrMapOvr>
  <p:transition xmlns:p14="http://schemas.microsoft.com/office/powerpoint/2010/main"/>
</p:sldLayout>
</file>

<file path=ppt/slideLayouts/slideLayout76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04131969"/>
      </p:ext>
    </p:extLst>
  </p:cSld>
  <p:clrMapOvr>
    <a:masterClrMapping/>
  </p:clrMapOvr>
  <p:transition xmlns:p14="http://schemas.microsoft.com/office/powerpoint/2010/main"/>
</p:sldLayout>
</file>

<file path=ppt/slideLayouts/slideLayout7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05394853"/>
      </p:ext>
    </p:extLst>
  </p:cSld>
  <p:clrMapOvr>
    <a:masterClrMapping/>
  </p:clrMapOvr>
  <p:transition xmlns:p14="http://schemas.microsoft.com/office/powerpoint/2010/main"/>
</p:sldLayout>
</file>

<file path=ppt/slideLayouts/slideLayout76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256359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103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8661300"/>
      </p:ext>
    </p:extLst>
  </p:cSld>
  <p:clrMapOvr>
    <a:masterClrMapping/>
  </p:clrMapOvr>
  <p:transition xmlns:p14="http://schemas.microsoft.com/office/powerpoint/2010/main"/>
</p:sldLayout>
</file>

<file path=ppt/slideLayouts/slideLayout77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7583183"/>
      </p:ext>
    </p:extLst>
  </p:cSld>
  <p:clrMapOvr>
    <a:masterClrMapping/>
  </p:clrMapOvr>
  <p:transition xmlns:p14="http://schemas.microsoft.com/office/powerpoint/2010/main"/>
</p:sldLayout>
</file>

<file path=ppt/slideLayouts/slideLayout7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44220371"/>
      </p:ext>
    </p:extLst>
  </p:cSld>
  <p:clrMapOvr>
    <a:masterClrMapping/>
  </p:clrMapOvr>
  <p:transition xmlns:p14="http://schemas.microsoft.com/office/powerpoint/2010/main"/>
</p:sldLayout>
</file>

<file path=ppt/slideLayouts/slideLayout7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7851043"/>
      </p:ext>
    </p:extLst>
  </p:cSld>
  <p:clrMapOvr>
    <a:masterClrMapping/>
  </p:clrMapOvr>
  <p:transition xmlns:p14="http://schemas.microsoft.com/office/powerpoint/2010/main"/>
</p:sldLayout>
</file>

<file path=ppt/slideLayouts/slideLayout7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02586353"/>
      </p:ext>
    </p:extLst>
  </p:cSld>
  <p:clrMapOvr>
    <a:masterClrMapping/>
  </p:clrMapOvr>
  <p:transition xmlns:p14="http://schemas.microsoft.com/office/powerpoint/2010/main"/>
</p:sldLayout>
</file>

<file path=ppt/slideLayouts/slideLayout7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0954078"/>
      </p:ext>
    </p:extLst>
  </p:cSld>
  <p:clrMapOvr>
    <a:masterClrMapping/>
  </p:clrMapOvr>
  <p:transition xmlns:p14="http://schemas.microsoft.com/office/powerpoint/2010/main"/>
</p:sldLayout>
</file>

<file path=ppt/slideLayouts/slideLayout7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72114750"/>
      </p:ext>
    </p:extLst>
  </p:cSld>
  <p:clrMapOvr>
    <a:masterClrMapping/>
  </p:clrMapOvr>
  <p:transition xmlns:p14="http://schemas.microsoft.com/office/powerpoint/2010/main"/>
</p:sldLayout>
</file>

<file path=ppt/slideLayouts/slideLayout7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899938"/>
      </p:ext>
    </p:extLst>
  </p:cSld>
  <p:clrMapOvr>
    <a:masterClrMapping/>
  </p:clrMapOvr>
  <p:transition xmlns:p14="http://schemas.microsoft.com/office/powerpoint/2010/main"/>
</p:sldLayout>
</file>

<file path=ppt/slideLayouts/slideLayout7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0561896"/>
      </p:ext>
    </p:extLst>
  </p:cSld>
  <p:clrMapOvr>
    <a:masterClrMapping/>
  </p:clrMapOvr>
  <p:transition xmlns:p14="http://schemas.microsoft.com/office/powerpoint/2010/main"/>
</p:sldLayout>
</file>

<file path=ppt/slideLayouts/slideLayout7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91557047"/>
      </p:ext>
    </p:extLst>
  </p:cSld>
  <p:clrMapOvr>
    <a:masterClrMapping/>
  </p:clrMapOvr>
  <p:transition xmlns:p14="http://schemas.microsoft.com/office/powerpoint/2010/main"/>
</p:sldLayout>
</file>

<file path=ppt/slideLayouts/slideLayout77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914681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901423"/>
      </p:ext>
    </p:extLst>
  </p:cSld>
  <p:clrMapOvr>
    <a:masterClrMapping/>
  </p:clrMapOvr>
  <p:transition xmlns:p14="http://schemas.microsoft.com/office/powerpoint/2010/main"/>
</p:sldLayout>
</file>

<file path=ppt/slideLayouts/slideLayout7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515813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76845594"/>
      </p:ext>
    </p:extLst>
  </p:cSld>
  <p:clrMapOvr>
    <a:masterClrMapping/>
  </p:clrMapOvr>
  <p:transition xmlns:p14="http://schemas.microsoft.com/office/powerpoint/2010/main"/>
</p:sldLayout>
</file>

<file path=ppt/slideLayouts/slideLayout7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8993231"/>
      </p:ext>
    </p:extLst>
  </p:cSld>
  <p:clrMapOvr>
    <a:masterClrMapping/>
  </p:clrMapOvr>
  <p:transition xmlns:p14="http://schemas.microsoft.com/office/powerpoint/2010/main"/>
</p:sldLayout>
</file>

<file path=ppt/slideLayouts/slideLayout7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58354325"/>
      </p:ext>
    </p:extLst>
  </p:cSld>
  <p:clrMapOvr>
    <a:masterClrMapping/>
  </p:clrMapOvr>
  <p:transition xmlns:p14="http://schemas.microsoft.com/office/powerpoint/2010/main"/>
</p:sldLayout>
</file>

<file path=ppt/slideLayouts/slideLayout7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69235577"/>
      </p:ext>
    </p:extLst>
  </p:cSld>
  <p:clrMapOvr>
    <a:masterClrMapping/>
  </p:clrMapOvr>
  <p:transition xmlns:p14="http://schemas.microsoft.com/office/powerpoint/2010/main"/>
</p:sldLayout>
</file>

<file path=ppt/slideLayouts/slideLayout7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86386840"/>
      </p:ext>
    </p:extLst>
  </p:cSld>
  <p:clrMapOvr>
    <a:masterClrMapping/>
  </p:clrMapOvr>
  <p:transition xmlns:p14="http://schemas.microsoft.com/office/powerpoint/2010/main"/>
</p:sldLayout>
</file>

<file path=ppt/slideLayouts/slideLayout7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3438118"/>
      </p:ext>
    </p:extLst>
  </p:cSld>
  <p:clrMapOvr>
    <a:masterClrMapping/>
  </p:clrMapOvr>
  <p:transition xmlns:p14="http://schemas.microsoft.com/office/powerpoint/2010/main"/>
</p:sldLayout>
</file>

<file path=ppt/slideLayouts/slideLayout7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15348891"/>
      </p:ext>
    </p:extLst>
  </p:cSld>
  <p:clrMapOvr>
    <a:masterClrMapping/>
  </p:clrMapOvr>
  <p:transition xmlns:p14="http://schemas.microsoft.com/office/powerpoint/2010/main"/>
</p:sldLayout>
</file>

<file path=ppt/slideLayouts/slideLayout7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64310568"/>
      </p:ext>
    </p:extLst>
  </p:cSld>
  <p:clrMapOvr>
    <a:masterClrMapping/>
  </p:clrMapOvr>
  <p:transition xmlns:p14="http://schemas.microsoft.com/office/powerpoint/2010/main"/>
</p:sldLayout>
</file>

<file path=ppt/slideLayouts/slideLayout7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20702855"/>
      </p:ext>
    </p:extLst>
  </p:cSld>
  <p:clrMapOvr>
    <a:masterClrMapping/>
  </p:clrMapOvr>
  <p:transition xmlns:p14="http://schemas.microsoft.com/office/powerpoint/2010/main"/>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01378" name="Rectangle 2"/>
          <p:cNvSpPr>
            <a:spLocks noGrp="1" noChangeArrowheads="1"/>
          </p:cNvSpPr>
          <p:nvPr>
            <p:ph type="ctrTitle"/>
          </p:nvPr>
        </p:nvSpPr>
        <p:spPr>
          <a:xfrm>
            <a:off x="685800" y="1524000"/>
            <a:ext cx="7924800" cy="1752600"/>
          </a:xfrm>
        </p:spPr>
        <p:txBody>
          <a:bodyPr/>
          <a:lstStyle>
            <a:lvl1pPr algn="ctr">
              <a:defRPr sz="4800"/>
            </a:lvl1pPr>
          </a:lstStyle>
          <a:p>
            <a:r>
              <a:rPr lang="en-US" altLang="en-US" dirty="0"/>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prstClr val="black"/>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prstClr val="black"/>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2851599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63786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729664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79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99496063"/>
      </p:ext>
    </p:extLst>
  </p:cSld>
  <p:clrMapOvr>
    <a:masterClrMapping/>
  </p:clrMapOvr>
  <p:transition xmlns:p14="http://schemas.microsoft.com/office/powerpoint/2010/main"/>
</p:sldLayout>
</file>

<file path=ppt/slideLayouts/slideLayout79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67500428"/>
      </p:ext>
    </p:extLst>
  </p:cSld>
  <p:clrMapOvr>
    <a:masterClrMapping/>
  </p:clrMapOvr>
  <p:transition xmlns:p14="http://schemas.microsoft.com/office/powerpoint/2010/main"/>
</p:sldLayout>
</file>

<file path=ppt/slideLayouts/slideLayout79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137589"/>
      </p:ext>
    </p:extLst>
  </p:cSld>
  <p:clrMapOvr>
    <a:masterClrMapping/>
  </p:clrMapOvr>
  <p:transition xmlns:p14="http://schemas.microsoft.com/office/powerpoint/2010/main"/>
</p:sldLayout>
</file>

<file path=ppt/slideLayouts/slideLayout7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20258991"/>
      </p:ext>
    </p:extLst>
  </p:cSld>
  <p:clrMapOvr>
    <a:masterClrMapping/>
  </p:clrMapOvr>
  <p:transition xmlns:p14="http://schemas.microsoft.com/office/powerpoint/2010/main"/>
</p:sldLayout>
</file>

<file path=ppt/slideLayouts/slideLayout7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49372406"/>
      </p:ext>
    </p:extLst>
  </p:cSld>
  <p:clrMapOvr>
    <a:masterClrMapping/>
  </p:clrMapOvr>
  <p:transition xmlns:p14="http://schemas.microsoft.com/office/powerpoint/2010/main"/>
</p:sldLayout>
</file>

<file path=ppt/slideLayouts/slideLayout79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02818539"/>
      </p:ext>
    </p:extLst>
  </p:cSld>
  <p:clrMapOvr>
    <a:masterClrMapping/>
  </p:clrMapOvr>
  <p:transition xmlns:p14="http://schemas.microsoft.com/office/powerpoint/2010/main"/>
</p:sldLayout>
</file>

<file path=ppt/slideLayouts/slideLayout79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6460322"/>
      </p:ext>
    </p:extLst>
  </p:cSld>
  <p:clrMapOvr>
    <a:masterClrMapping/>
  </p:clrMapOvr>
  <p:transition xmlns:p14="http://schemas.microsoft.com/office/powerpoint/2010/main"/>
</p:sldLayout>
</file>

<file path=ppt/slideLayouts/slideLayout79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40365351"/>
      </p:ext>
    </p:extLst>
  </p:cSld>
  <p:clrMapOvr>
    <a:masterClrMapping/>
  </p:clrMapOvr>
  <p:transition xmlns:p14="http://schemas.microsoft.com/office/powerpoint/2010/main"/>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pPr/>
              <a:t>‹#›</a:t>
            </a:fld>
            <a:endParaRPr lang="en-US" altLang="en-US"/>
          </a:p>
        </p:txBody>
      </p:sp>
    </p:spTree>
  </p:cSld>
  <p:clrMapOvr>
    <a:masterClrMapping/>
  </p:clrMapOvr>
  <p:transition xmlns:p14="http://schemas.microsoft.com/office/powerpoint/2010/main"/>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lvl2pPr marL="669925" indent="-325438">
              <a:buFont typeface="Wingdings" charset="2"/>
              <a:buChar char="q"/>
              <a:defRPr/>
            </a:lvl2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prstClr val="black"/>
                </a:solidFill>
              </a:rPr>
              <a:pPr/>
              <a:t>‹#›</a:t>
            </a:fld>
            <a:endParaRPr lang="en-US" altLang="en-US">
              <a:solidFill>
                <a:prstClr val="black"/>
              </a:solidFill>
            </a:endParaRPr>
          </a:p>
        </p:txBody>
      </p:sp>
      <p:cxnSp>
        <p:nvCxnSpPr>
          <p:cNvPr id="6" name="Straight Connector 5"/>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678842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7979357"/>
      </p:ext>
    </p:extLst>
  </p:cSld>
  <p:clrMapOvr>
    <a:masterClrMapping/>
  </p:clrMapOvr>
  <p:transition xmlns:p14="http://schemas.microsoft.com/office/powerpoint/2010/main"/>
</p:sldLayout>
</file>

<file path=ppt/slideLayouts/slideLayout80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4988724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384871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0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28467068"/>
      </p:ext>
    </p:extLst>
  </p:cSld>
  <p:clrMapOvr>
    <a:masterClrMapping/>
  </p:clrMapOvr>
  <p:transition xmlns:p14="http://schemas.microsoft.com/office/powerpoint/2010/main"/>
</p:sldLayout>
</file>

<file path=ppt/slideLayouts/slideLayout80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85833139"/>
      </p:ext>
    </p:extLst>
  </p:cSld>
  <p:clrMapOvr>
    <a:masterClrMapping/>
  </p:clrMapOvr>
  <p:transition xmlns:p14="http://schemas.microsoft.com/office/powerpoint/2010/main"/>
</p:sldLayout>
</file>

<file path=ppt/slideLayouts/slideLayout80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32895662"/>
      </p:ext>
    </p:extLst>
  </p:cSld>
  <p:clrMapOvr>
    <a:masterClrMapping/>
  </p:clrMapOvr>
  <p:transition xmlns:p14="http://schemas.microsoft.com/office/powerpoint/2010/main"/>
</p:sldLayout>
</file>

<file path=ppt/slideLayouts/slideLayout80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9026945"/>
      </p:ext>
    </p:extLst>
  </p:cSld>
  <p:clrMapOvr>
    <a:masterClrMapping/>
  </p:clrMapOvr>
  <p:transition xmlns:p14="http://schemas.microsoft.com/office/powerpoint/2010/main"/>
</p:sldLayout>
</file>

<file path=ppt/slideLayouts/slideLayout80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80680414"/>
      </p:ext>
    </p:extLst>
  </p:cSld>
  <p:clrMapOvr>
    <a:masterClrMapping/>
  </p:clrMapOvr>
  <p:transition xmlns:p14="http://schemas.microsoft.com/office/powerpoint/2010/main"/>
</p:sldLayout>
</file>

<file path=ppt/slideLayouts/slideLayout80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64325680"/>
      </p:ext>
    </p:extLst>
  </p:cSld>
  <p:clrMapOvr>
    <a:masterClrMapping/>
  </p:clrMapOvr>
  <p:transition xmlns:p14="http://schemas.microsoft.com/office/powerpoint/2010/main"/>
</p:sldLayout>
</file>

<file path=ppt/slideLayouts/slideLayout80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8103577"/>
      </p:ext>
    </p:extLst>
  </p:cSld>
  <p:clrMapOvr>
    <a:masterClrMapping/>
  </p:clrMapOvr>
  <p:transition xmlns:p14="http://schemas.microsoft.com/office/powerpoint/2010/main"/>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49027537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23770885"/>
      </p:ext>
    </p:extLst>
  </p:cSld>
  <p:clrMapOvr>
    <a:masterClrMapping/>
  </p:clrMapOvr>
  <p:transition xmlns:p14="http://schemas.microsoft.com/office/powerpoint/2010/main"/>
</p:sldLayout>
</file>

<file path=ppt/slideLayouts/slideLayout8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83697518"/>
      </p:ext>
    </p:extLst>
  </p:cSld>
  <p:clrMapOvr>
    <a:masterClrMapping/>
  </p:clrMapOvr>
  <p:transition xmlns:p14="http://schemas.microsoft.com/office/powerpoint/2010/main"/>
</p:sldLayout>
</file>

<file path=ppt/slideLayouts/slideLayout812.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542773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9748399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55221937"/>
      </p:ext>
    </p:extLst>
  </p:cSld>
  <p:clrMapOvr>
    <a:masterClrMapping/>
  </p:clrMapOvr>
  <p:transition xmlns:p14="http://schemas.microsoft.com/office/powerpoint/2010/main"/>
</p:sldLayout>
</file>

<file path=ppt/slideLayouts/slideLayout8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0606860"/>
      </p:ext>
    </p:extLst>
  </p:cSld>
  <p:clrMapOvr>
    <a:masterClrMapping/>
  </p:clrMapOvr>
  <p:transition xmlns:p14="http://schemas.microsoft.com/office/powerpoint/2010/main"/>
</p:sldLayout>
</file>

<file path=ppt/slideLayouts/slideLayout8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0472049"/>
      </p:ext>
    </p:extLst>
  </p:cSld>
  <p:clrMapOvr>
    <a:masterClrMapping/>
  </p:clrMapOvr>
  <p:transition xmlns:p14="http://schemas.microsoft.com/office/powerpoint/2010/main"/>
</p:sldLayout>
</file>

<file path=ppt/slideLayouts/slideLayout8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9214462"/>
      </p:ext>
    </p:extLst>
  </p:cSld>
  <p:clrMapOvr>
    <a:masterClrMapping/>
  </p:clrMapOvr>
  <p:transition xmlns:p14="http://schemas.microsoft.com/office/powerpoint/2010/main"/>
</p:sldLayout>
</file>

<file path=ppt/slideLayouts/slideLayout8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885000"/>
      </p:ext>
    </p:extLst>
  </p:cSld>
  <p:clrMapOvr>
    <a:masterClrMapping/>
  </p:clrMapOvr>
  <p:transition xmlns:p14="http://schemas.microsoft.com/office/powerpoint/2010/main"/>
</p:sldLayout>
</file>

<file path=ppt/slideLayouts/slideLayout8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935067"/>
      </p:ext>
    </p:extLst>
  </p:cSld>
  <p:clrMapOvr>
    <a:masterClrMapping/>
  </p:clrMapOvr>
  <p:transition xmlns:p14="http://schemas.microsoft.com/office/powerpoint/2010/main"/>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prstClr val="black"/>
                </a:solidFill>
              </a:rPr>
              <a:pPr/>
              <a:t>‹#›</a:t>
            </a:fld>
            <a:endParaRPr lang="en-US" altLang="en-US">
              <a:solidFill>
                <a:prstClr val="black"/>
              </a:solidFill>
            </a:endParaRPr>
          </a:p>
        </p:txBody>
      </p:sp>
      <p:cxnSp>
        <p:nvCxnSpPr>
          <p:cNvPr id="7" name="Straight Connector 6"/>
          <p:cNvCxnSpPr/>
          <p:nvPr userDrawn="1"/>
        </p:nvCxnSpPr>
        <p:spPr>
          <a:xfrm>
            <a:off x="228600" y="908720"/>
            <a:ext cx="8610600" cy="0"/>
          </a:xfrm>
          <a:prstGeom prst="line">
            <a:avLst/>
          </a:prstGeom>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8899415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4921143"/>
      </p:ext>
    </p:extLst>
  </p:cSld>
  <p:clrMapOvr>
    <a:masterClrMapping/>
  </p:clrMapOvr>
  <p:transition xmlns:p14="http://schemas.microsoft.com/office/powerpoint/2010/main"/>
</p:sldLayout>
</file>

<file path=ppt/slideLayouts/slideLayout8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3276569"/>
      </p:ext>
    </p:extLst>
  </p:cSld>
  <p:clrMapOvr>
    <a:masterClrMapping/>
  </p:clrMapOvr>
  <p:transition xmlns:p14="http://schemas.microsoft.com/office/powerpoint/2010/main"/>
</p:sldLayout>
</file>

<file path=ppt/slideLayouts/slideLayout8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63814282"/>
      </p:ext>
    </p:extLst>
  </p:cSld>
  <p:clrMapOvr>
    <a:masterClrMapping/>
  </p:clrMapOvr>
  <p:transition xmlns:p14="http://schemas.microsoft.com/office/powerpoint/2010/main"/>
</p:sldLayout>
</file>

<file path=ppt/slideLayouts/slideLayout8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62512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2515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12632968"/>
      </p:ext>
    </p:extLst>
  </p:cSld>
  <p:clrMapOvr>
    <a:masterClrMapping/>
  </p:clrMapOvr>
  <p:transition xmlns:p14="http://schemas.microsoft.com/office/powerpoint/2010/main"/>
</p:sldLayout>
</file>

<file path=ppt/slideLayouts/slideLayout8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46709165"/>
      </p:ext>
    </p:extLst>
  </p:cSld>
  <p:clrMapOvr>
    <a:masterClrMapping/>
  </p:clrMapOvr>
  <p:transition xmlns:p14="http://schemas.microsoft.com/office/powerpoint/2010/main"/>
</p:sldLayout>
</file>

<file path=ppt/slideLayouts/slideLayout8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30065612"/>
      </p:ext>
    </p:extLst>
  </p:cSld>
  <p:clrMapOvr>
    <a:masterClrMapping/>
  </p:clrMapOvr>
  <p:transition xmlns:p14="http://schemas.microsoft.com/office/powerpoint/2010/main"/>
</p:sldLayout>
</file>

<file path=ppt/slideLayouts/slideLayout8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34051087"/>
      </p:ext>
    </p:extLst>
  </p:cSld>
  <p:clrMapOvr>
    <a:masterClrMapping/>
  </p:clrMapOvr>
  <p:transition xmlns:p14="http://schemas.microsoft.com/office/powerpoint/2010/main"/>
</p:sldLayout>
</file>

<file path=ppt/slideLayouts/slideLayout8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151265"/>
      </p:ext>
    </p:extLst>
  </p:cSld>
  <p:clrMapOvr>
    <a:masterClrMapping/>
  </p:clrMapOvr>
  <p:transition xmlns:p14="http://schemas.microsoft.com/office/powerpoint/2010/main"/>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513969514"/>
      </p:ext>
    </p:extLst>
  </p:cSld>
  <p:clrMapOvr>
    <a:masterClrMapping/>
  </p:clrMapOvr>
  <p:transition xmlns:p14="http://schemas.microsoft.com/office/powerpoint/2010/main"/>
</p:sldLayout>
</file>

<file path=ppt/slideLayouts/slideLayout8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43853677"/>
      </p:ext>
    </p:extLst>
  </p:cSld>
  <p:clrMapOvr>
    <a:masterClrMapping/>
  </p:clrMapOvr>
  <p:transition xmlns:p14="http://schemas.microsoft.com/office/powerpoint/2010/main"/>
</p:sldLayout>
</file>

<file path=ppt/slideLayouts/slideLayout8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15061400"/>
      </p:ext>
    </p:extLst>
  </p:cSld>
  <p:clrMapOvr>
    <a:masterClrMapping/>
  </p:clrMapOvr>
  <p:transition xmlns:p14="http://schemas.microsoft.com/office/powerpoint/2010/main"/>
</p:sldLayout>
</file>

<file path=ppt/slideLayouts/slideLayout8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6756907"/>
      </p:ext>
    </p:extLst>
  </p:cSld>
  <p:clrMapOvr>
    <a:masterClrMapping/>
  </p:clrMapOvr>
  <p:transition xmlns:p14="http://schemas.microsoft.com/office/powerpoint/2010/main"/>
</p:sldLayout>
</file>

<file path=ppt/slideLayouts/slideLayout8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68683336"/>
      </p:ext>
    </p:extLst>
  </p:cSld>
  <p:clrMapOvr>
    <a:masterClrMapping/>
  </p:clrMapOvr>
  <p:transition xmlns:p14="http://schemas.microsoft.com/office/powerpoint/2010/main"/>
</p:sldLayout>
</file>

<file path=ppt/slideLayouts/slideLayout834.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722221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761216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08558576"/>
      </p:ext>
    </p:extLst>
  </p:cSld>
  <p:clrMapOvr>
    <a:masterClrMapping/>
  </p:clrMapOvr>
  <p:transition xmlns:p14="http://schemas.microsoft.com/office/powerpoint/2010/main"/>
</p:sldLayout>
</file>

<file path=ppt/slideLayouts/slideLayout8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68030161"/>
      </p:ext>
    </p:extLst>
  </p:cSld>
  <p:clrMapOvr>
    <a:masterClrMapping/>
  </p:clrMapOvr>
  <p:transition xmlns:p14="http://schemas.microsoft.com/office/powerpoint/2010/main"/>
</p:sldLayout>
</file>

<file path=ppt/slideLayouts/slideLayout8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67831540"/>
      </p:ext>
    </p:extLst>
  </p:cSld>
  <p:clrMapOvr>
    <a:masterClrMapping/>
  </p:clrMapOvr>
  <p:transition xmlns:p14="http://schemas.microsoft.com/office/powerpoint/2010/main"/>
</p:sldLayout>
</file>

<file path=ppt/slideLayouts/slideLayout8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101269919"/>
      </p:ext>
    </p:extLst>
  </p:cSld>
  <p:clrMapOvr>
    <a:masterClrMapping/>
  </p:clrMapOvr>
  <p:transition xmlns:p14="http://schemas.microsoft.com/office/powerpoint/2010/main"/>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24292052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44533091"/>
      </p:ext>
    </p:extLst>
  </p:cSld>
  <p:clrMapOvr>
    <a:masterClrMapping/>
  </p:clrMapOvr>
  <p:transition xmlns:p14="http://schemas.microsoft.com/office/powerpoint/2010/main"/>
</p:sldLayout>
</file>

<file path=ppt/slideLayouts/slideLayout8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30279028"/>
      </p:ext>
    </p:extLst>
  </p:cSld>
  <p:clrMapOvr>
    <a:masterClrMapping/>
  </p:clrMapOvr>
  <p:transition xmlns:p14="http://schemas.microsoft.com/office/powerpoint/2010/main"/>
</p:sldLayout>
</file>

<file path=ppt/slideLayouts/slideLayout8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6440599"/>
      </p:ext>
    </p:extLst>
  </p:cSld>
  <p:clrMapOvr>
    <a:masterClrMapping/>
  </p:clrMapOvr>
  <p:transition xmlns:p14="http://schemas.microsoft.com/office/powerpoint/2010/main"/>
</p:sldLayout>
</file>

<file path=ppt/slideLayouts/slideLayout8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96044236"/>
      </p:ext>
    </p:extLst>
  </p:cSld>
  <p:clrMapOvr>
    <a:masterClrMapping/>
  </p:clrMapOvr>
  <p:transition xmlns:p14="http://schemas.microsoft.com/office/powerpoint/2010/main"/>
</p:sldLayout>
</file>

<file path=ppt/slideLayouts/slideLayout8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96974437"/>
      </p:ext>
    </p:extLst>
  </p:cSld>
  <p:clrMapOvr>
    <a:masterClrMapping/>
  </p:clrMapOvr>
  <p:transition xmlns:p14="http://schemas.microsoft.com/office/powerpoint/2010/main"/>
</p:sldLayout>
</file>

<file path=ppt/slideLayouts/slideLayout8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0604287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59417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56757023"/>
      </p:ext>
    </p:extLst>
  </p:cSld>
  <p:clrMapOvr>
    <a:masterClrMapping/>
  </p:clrMapOvr>
  <p:transition xmlns:p14="http://schemas.microsoft.com/office/powerpoint/2010/main"/>
</p:sldLayout>
</file>

<file path=ppt/slideLayouts/slideLayout8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1011694"/>
      </p:ext>
    </p:extLst>
  </p:cSld>
  <p:clrMapOvr>
    <a:masterClrMapping/>
  </p:clrMapOvr>
  <p:transition xmlns:p14="http://schemas.microsoft.com/office/powerpoint/2010/main"/>
</p:sldLayout>
</file>

<file path=ppt/slideLayouts/slideLayout8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9431639"/>
      </p:ext>
    </p:extLst>
  </p:cSld>
  <p:clrMapOvr>
    <a:masterClrMapping/>
  </p:clrMapOvr>
  <p:transition xmlns:p14="http://schemas.microsoft.com/office/powerpoint/2010/main"/>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670808844"/>
      </p:ext>
    </p:extLst>
  </p:cSld>
  <p:clrMapOvr>
    <a:masterClrMapping/>
  </p:clrMapOvr>
  <p:transition xmlns:p14="http://schemas.microsoft.com/office/powerpoint/2010/main"/>
</p:sldLayout>
</file>

<file path=ppt/slideLayouts/slideLayout8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550204"/>
      </p:ext>
    </p:extLst>
  </p:cSld>
  <p:clrMapOvr>
    <a:masterClrMapping/>
  </p:clrMapOvr>
  <p:transition xmlns:p14="http://schemas.microsoft.com/office/powerpoint/2010/main"/>
</p:sldLayout>
</file>

<file path=ppt/slideLayouts/slideLayout8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13270195"/>
      </p:ext>
    </p:extLst>
  </p:cSld>
  <p:clrMapOvr>
    <a:masterClrMapping/>
  </p:clrMapOvr>
  <p:transition xmlns:p14="http://schemas.microsoft.com/office/powerpoint/2010/main"/>
</p:sldLayout>
</file>

<file path=ppt/slideLayouts/slideLayout8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62100308"/>
      </p:ext>
    </p:extLst>
  </p:cSld>
  <p:clrMapOvr>
    <a:masterClrMapping/>
  </p:clrMapOvr>
  <p:transition xmlns:p14="http://schemas.microsoft.com/office/powerpoint/2010/main"/>
</p:sldLayout>
</file>

<file path=ppt/slideLayouts/slideLayout8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2712118"/>
      </p:ext>
    </p:extLst>
  </p:cSld>
  <p:clrMapOvr>
    <a:masterClrMapping/>
  </p:clrMapOvr>
  <p:transition xmlns:p14="http://schemas.microsoft.com/office/powerpoint/2010/main"/>
</p:sldLayout>
</file>

<file path=ppt/slideLayouts/slideLayout8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331411333"/>
      </p:ext>
    </p:extLst>
  </p:cSld>
  <p:clrMapOvr>
    <a:masterClrMapping/>
  </p:clrMapOvr>
  <p:transition xmlns:p14="http://schemas.microsoft.com/office/powerpoint/2010/main"/>
</p:sldLayout>
</file>

<file path=ppt/slideLayouts/slideLayout8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928595"/>
      </p:ext>
    </p:extLst>
  </p:cSld>
  <p:clrMapOvr>
    <a:masterClrMapping/>
  </p:clrMapOvr>
  <p:transition xmlns:p14="http://schemas.microsoft.com/office/powerpoint/2010/main"/>
</p:sldLayout>
</file>

<file path=ppt/slideLayouts/slideLayout85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357629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996428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07712797"/>
      </p:ext>
    </p:extLst>
  </p:cSld>
  <p:clrMapOvr>
    <a:masterClrMapping/>
  </p:clrMapOvr>
  <p:transition xmlns:p14="http://schemas.microsoft.com/office/powerpoint/2010/main"/>
</p:sldLayout>
</file>

<file path=ppt/slideLayouts/slideLayout8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77561632"/>
      </p:ext>
    </p:extLst>
  </p:cSld>
  <p:clrMapOvr>
    <a:masterClrMapping/>
  </p:clrMapOvr>
  <p:transition xmlns:p14="http://schemas.microsoft.com/office/powerpoint/2010/main"/>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4124753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53261343"/>
      </p:ext>
    </p:extLst>
  </p:cSld>
  <p:clrMapOvr>
    <a:masterClrMapping/>
  </p:clrMapOvr>
  <p:transition xmlns:p14="http://schemas.microsoft.com/office/powerpoint/2010/main"/>
</p:sldLayout>
</file>

<file path=ppt/slideLayouts/slideLayout8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32473113"/>
      </p:ext>
    </p:extLst>
  </p:cSld>
  <p:clrMapOvr>
    <a:masterClrMapping/>
  </p:clrMapOvr>
  <p:transition xmlns:p14="http://schemas.microsoft.com/office/powerpoint/2010/main"/>
</p:sldLayout>
</file>

<file path=ppt/slideLayouts/slideLayout8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15157789"/>
      </p:ext>
    </p:extLst>
  </p:cSld>
  <p:clrMapOvr>
    <a:masterClrMapping/>
  </p:clrMapOvr>
  <p:transition xmlns:p14="http://schemas.microsoft.com/office/powerpoint/2010/main"/>
</p:sldLayout>
</file>

<file path=ppt/slideLayouts/slideLayout8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4017787"/>
      </p:ext>
    </p:extLst>
  </p:cSld>
  <p:clrMapOvr>
    <a:masterClrMapping/>
  </p:clrMapOvr>
  <p:transition xmlns:p14="http://schemas.microsoft.com/office/powerpoint/2010/main"/>
</p:sldLayout>
</file>

<file path=ppt/slideLayouts/slideLayout8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94461469"/>
      </p:ext>
    </p:extLst>
  </p:cSld>
  <p:clrMapOvr>
    <a:masterClrMapping/>
  </p:clrMapOvr>
  <p:transition xmlns:p14="http://schemas.microsoft.com/office/powerpoint/2010/main"/>
</p:sldLayout>
</file>

<file path=ppt/slideLayouts/slideLayout8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24260177"/>
      </p:ext>
    </p:extLst>
  </p:cSld>
  <p:clrMapOvr>
    <a:masterClrMapping/>
  </p:clrMapOvr>
  <p:transition xmlns:p14="http://schemas.microsoft.com/office/powerpoint/2010/main"/>
</p:sldLayout>
</file>

<file path=ppt/slideLayouts/slideLayout8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49979899"/>
      </p:ext>
    </p:extLst>
  </p:cSld>
  <p:clrMapOvr>
    <a:masterClrMapping/>
  </p:clrMapOvr>
  <p:transition xmlns:p14="http://schemas.microsoft.com/office/powerpoint/2010/main"/>
</p:sldLayout>
</file>

<file path=ppt/slideLayouts/slideLayout86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19645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5496382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52653015"/>
      </p:ext>
    </p:extLst>
  </p:cSld>
  <p:clrMapOvr>
    <a:masterClrMapping/>
  </p:clrMapOvr>
  <p:transition xmlns:p14="http://schemas.microsoft.com/office/powerpoint/2010/main"/>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313817871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32184912"/>
      </p:ext>
    </p:extLst>
  </p:cSld>
  <p:clrMapOvr>
    <a:masterClrMapping/>
  </p:clrMapOvr>
  <p:transition xmlns:p14="http://schemas.microsoft.com/office/powerpoint/2010/main"/>
</p:sldLayout>
</file>

<file path=ppt/slideLayouts/slideLayout8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63312268"/>
      </p:ext>
    </p:extLst>
  </p:cSld>
  <p:clrMapOvr>
    <a:masterClrMapping/>
  </p:clrMapOvr>
  <p:transition xmlns:p14="http://schemas.microsoft.com/office/powerpoint/2010/main"/>
</p:sldLayout>
</file>

<file path=ppt/slideLayouts/slideLayout8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80471225"/>
      </p:ext>
    </p:extLst>
  </p:cSld>
  <p:clrMapOvr>
    <a:masterClrMapping/>
  </p:clrMapOvr>
  <p:transition xmlns:p14="http://schemas.microsoft.com/office/powerpoint/2010/main"/>
</p:sldLayout>
</file>

<file path=ppt/slideLayouts/slideLayout8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95993600"/>
      </p:ext>
    </p:extLst>
  </p:cSld>
  <p:clrMapOvr>
    <a:masterClrMapping/>
  </p:clrMapOvr>
  <p:transition xmlns:p14="http://schemas.microsoft.com/office/powerpoint/2010/main"/>
</p:sldLayout>
</file>

<file path=ppt/slideLayouts/slideLayout8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21042111"/>
      </p:ext>
    </p:extLst>
  </p:cSld>
  <p:clrMapOvr>
    <a:masterClrMapping/>
  </p:clrMapOvr>
  <p:transition xmlns:p14="http://schemas.microsoft.com/office/powerpoint/2010/main"/>
</p:sldLayout>
</file>

<file path=ppt/slideLayouts/slideLayout8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2265491"/>
      </p:ext>
    </p:extLst>
  </p:cSld>
  <p:clrMapOvr>
    <a:masterClrMapping/>
  </p:clrMapOvr>
  <p:transition xmlns:p14="http://schemas.microsoft.com/office/powerpoint/2010/main"/>
</p:sldLayout>
</file>

<file path=ppt/slideLayouts/slideLayout8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23436602"/>
      </p:ext>
    </p:extLst>
  </p:cSld>
  <p:clrMapOvr>
    <a:masterClrMapping/>
  </p:clrMapOvr>
  <p:transition xmlns:p14="http://schemas.microsoft.com/office/powerpoint/2010/main"/>
</p:sldLayout>
</file>

<file path=ppt/slideLayouts/slideLayout8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701297791"/>
      </p:ext>
    </p:extLst>
  </p:cSld>
  <p:clrMapOvr>
    <a:masterClrMapping/>
  </p:clrMapOvr>
  <p:transition xmlns:p14="http://schemas.microsoft.com/office/powerpoint/2010/main"/>
</p:sldLayout>
</file>

<file path=ppt/slideLayouts/slideLayout87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8392325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055805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417883433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62409547"/>
      </p:ext>
    </p:extLst>
  </p:cSld>
  <p:clrMapOvr>
    <a:masterClrMapping/>
  </p:clrMapOvr>
  <p:transition xmlns:p14="http://schemas.microsoft.com/office/powerpoint/2010/main"/>
</p:sldLayout>
</file>

<file path=ppt/slideLayouts/slideLayout8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82992603"/>
      </p:ext>
    </p:extLst>
  </p:cSld>
  <p:clrMapOvr>
    <a:masterClrMapping/>
  </p:clrMapOvr>
  <p:transition xmlns:p14="http://schemas.microsoft.com/office/powerpoint/2010/main"/>
</p:sldLayout>
</file>

<file path=ppt/slideLayouts/slideLayout8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21566244"/>
      </p:ext>
    </p:extLst>
  </p:cSld>
  <p:clrMapOvr>
    <a:masterClrMapping/>
  </p:clrMapOvr>
  <p:transition xmlns:p14="http://schemas.microsoft.com/office/powerpoint/2010/main"/>
</p:sldLayout>
</file>

<file path=ppt/slideLayouts/slideLayout8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521401796"/>
      </p:ext>
    </p:extLst>
  </p:cSld>
  <p:clrMapOvr>
    <a:masterClrMapping/>
  </p:clrMapOvr>
  <p:transition xmlns:p14="http://schemas.microsoft.com/office/powerpoint/2010/main"/>
</p:sldLayout>
</file>

<file path=ppt/slideLayouts/slideLayout8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97517477"/>
      </p:ext>
    </p:extLst>
  </p:cSld>
  <p:clrMapOvr>
    <a:masterClrMapping/>
  </p:clrMapOvr>
  <p:transition xmlns:p14="http://schemas.microsoft.com/office/powerpoint/2010/main"/>
</p:sldLayout>
</file>

<file path=ppt/slideLayouts/slideLayout8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87632846"/>
      </p:ext>
    </p:extLst>
  </p:cSld>
  <p:clrMapOvr>
    <a:masterClrMapping/>
  </p:clrMapOvr>
  <p:transition xmlns:p14="http://schemas.microsoft.com/office/powerpoint/2010/main"/>
</p:sldLayout>
</file>

<file path=ppt/slideLayouts/slideLayout8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40241309"/>
      </p:ext>
    </p:extLst>
  </p:cSld>
  <p:clrMapOvr>
    <a:masterClrMapping/>
  </p:clrMapOvr>
  <p:transition xmlns:p14="http://schemas.microsoft.com/office/powerpoint/2010/main"/>
</p:sldLayout>
</file>

<file path=ppt/slideLayouts/slideLayout8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1076074"/>
      </p:ext>
    </p:extLst>
  </p:cSld>
  <p:clrMapOvr>
    <a:masterClrMapping/>
  </p:clrMapOvr>
  <p:transition xmlns:p14="http://schemas.microsoft.com/office/powerpoint/2010/main"/>
</p:sldLayout>
</file>

<file path=ppt/slideLayouts/slideLayout8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485046051"/>
      </p:ext>
    </p:extLst>
  </p:cSld>
  <p:clrMapOvr>
    <a:masterClrMapping/>
  </p:clrMapOvr>
  <p:transition xmlns:p14="http://schemas.microsoft.com/office/powerpoint/2010/main"/>
</p:sldLayout>
</file>

<file path=ppt/slideLayouts/slideLayout8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38069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prstClr val="black"/>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prstClr val="black"/>
                </a:solidFill>
              </a:rPr>
              <a:pPr/>
              <a:t>‹#›</a:t>
            </a:fld>
            <a:endParaRPr lang="en-US" altLang="en-US">
              <a:solidFill>
                <a:prstClr val="black"/>
              </a:solidFill>
            </a:endParaRPr>
          </a:p>
        </p:txBody>
      </p:sp>
    </p:spTree>
    <p:extLst>
      <p:ext uri="{BB962C8B-B14F-4D97-AF65-F5344CB8AC3E}">
        <p14:creationId xmlns:p14="http://schemas.microsoft.com/office/powerpoint/2010/main" val="100640391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82920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8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67393613"/>
      </p:ext>
    </p:extLst>
  </p:cSld>
  <p:clrMapOvr>
    <a:masterClrMapping/>
  </p:clrMapOvr>
  <p:transition xmlns:p14="http://schemas.microsoft.com/office/powerpoint/2010/main"/>
</p:sldLayout>
</file>

<file path=ppt/slideLayouts/slideLayout8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542887330"/>
      </p:ext>
    </p:extLst>
  </p:cSld>
  <p:clrMapOvr>
    <a:masterClrMapping/>
  </p:clrMapOvr>
  <p:transition xmlns:p14="http://schemas.microsoft.com/office/powerpoint/2010/main"/>
</p:sldLayout>
</file>

<file path=ppt/slideLayouts/slideLayout8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071750490"/>
      </p:ext>
    </p:extLst>
  </p:cSld>
  <p:clrMapOvr>
    <a:masterClrMapping/>
  </p:clrMapOvr>
  <p:transition xmlns:p14="http://schemas.microsoft.com/office/powerpoint/2010/main"/>
</p:sldLayout>
</file>

<file path=ppt/slideLayouts/slideLayout8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715146192"/>
      </p:ext>
    </p:extLst>
  </p:cSld>
  <p:clrMapOvr>
    <a:masterClrMapping/>
  </p:clrMapOvr>
  <p:transition xmlns:p14="http://schemas.microsoft.com/office/powerpoint/2010/main"/>
</p:sldLayout>
</file>

<file path=ppt/slideLayouts/slideLayout8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65490306"/>
      </p:ext>
    </p:extLst>
  </p:cSld>
  <p:clrMapOvr>
    <a:masterClrMapping/>
  </p:clrMapOvr>
  <p:transition xmlns:p14="http://schemas.microsoft.com/office/powerpoint/2010/main"/>
</p:sldLayout>
</file>

<file path=ppt/slideLayouts/slideLayout8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6457294"/>
      </p:ext>
    </p:extLst>
  </p:cSld>
  <p:clrMapOvr>
    <a:masterClrMapping/>
  </p:clrMapOvr>
  <p:transition xmlns:p14="http://schemas.microsoft.com/office/powerpoint/2010/main"/>
</p:sldLayout>
</file>

<file path=ppt/slideLayouts/slideLayout8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80412743"/>
      </p:ext>
    </p:extLst>
  </p:cSld>
  <p:clrMapOvr>
    <a:masterClrMapping/>
  </p:clrMapOvr>
  <p:transition xmlns:p14="http://schemas.microsoft.com/office/powerpoint/2010/main"/>
</p:sldLayout>
</file>

<file path=ppt/slideLayouts/slideLayout8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270413"/>
      </p:ext>
    </p:extLst>
  </p:cSld>
  <p:clrMapOvr>
    <a:masterClrMapping/>
  </p:clrMapOvr>
  <p:transition xmlns:p14="http://schemas.microsoft.com/office/powerpoint/2010/main"/>
</p:sldLayout>
</file>

<file path=ppt/slideLayouts/slideLayout8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88746288"/>
      </p:ext>
    </p:extLst>
  </p:cSld>
  <p:clrMapOvr>
    <a:masterClrMapping/>
  </p:clrMapOvr>
  <p:transition xmlns:p14="http://schemas.microsoft.com/office/powerpoint/2010/main"/>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pPr/>
              <a:t>‹#›</a:t>
            </a:fld>
            <a:endParaRPr lang="en-US" altLang="en-US"/>
          </a:p>
        </p:txBody>
      </p:sp>
    </p:spTree>
  </p:cSld>
  <p:clrMapOvr>
    <a:masterClrMapping/>
  </p:clrMapOvr>
  <p:transition xmlns:p14="http://schemas.microsoft.com/office/powerpoint/2010/main"/>
</p:sldLayout>
</file>

<file path=ppt/slideLayouts/slideLayout9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7" name="Picture 6" descr="black&amp;w.png"/>
          <p:cNvPicPr>
            <a:picLocks noChangeAspect="1"/>
          </p:cNvPicPr>
          <p:nvPr userDrawn="1"/>
        </p:nvPicPr>
        <p:blipFill>
          <a:blip r:embed="rId2"/>
          <a:srcRect t="-30672"/>
          <a:stretch>
            <a:fillRect/>
          </a:stretch>
        </p:blipFill>
        <p:spPr>
          <a:xfrm>
            <a:off x="-1" y="0"/>
            <a:ext cx="9144001" cy="6858000"/>
          </a:xfrm>
          <a:prstGeom prst="rect">
            <a:avLst/>
          </a:prstGeom>
          <a:solidFill>
            <a:schemeClr val="bg1"/>
          </a:solidFill>
        </p:spPr>
      </p:pic>
      <p:sp>
        <p:nvSpPr>
          <p:cNvPr id="2" name="Title 1"/>
          <p:cNvSpPr>
            <a:spLocks noGrp="1"/>
          </p:cNvSpPr>
          <p:nvPr>
            <p:ph type="ctrTitle"/>
          </p:nvPr>
        </p:nvSpPr>
        <p:spPr>
          <a:xfrm>
            <a:off x="386494" y="469200"/>
            <a:ext cx="7772400" cy="1308232"/>
          </a:xfrm>
          <a:prstGeom prst="rect">
            <a:avLst/>
          </a:prstGeom>
        </p:spPr>
        <p:txBody>
          <a:bodyPr anchor="t"/>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386494" y="1941516"/>
            <a:ext cx="5009103" cy="1752600"/>
          </a:xfrm>
          <a:prstGeom prst="rect">
            <a:avLst/>
          </a:prstGeom>
        </p:spPr>
        <p:txBody>
          <a:bodyPr/>
          <a:lstStyle>
            <a:lvl1pPr marL="0" indent="0" algn="l">
              <a:buNone/>
              <a:defRPr sz="2800">
                <a:solidFill>
                  <a:schemeClr val="accent1"/>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
        <p:nvSpPr>
          <p:cNvPr id="8" name="Rectangle 7"/>
          <p:cNvSpPr/>
          <p:nvPr userDrawn="1"/>
        </p:nvSpPr>
        <p:spPr>
          <a:xfrm>
            <a:off x="-1" y="5967630"/>
            <a:ext cx="9144001" cy="890370"/>
          </a:xfrm>
          <a:prstGeom prst="rect">
            <a:avLst/>
          </a:prstGeom>
          <a:solidFill>
            <a:srgbClr val="FFFFFF">
              <a:alpha val="69000"/>
            </a:srgb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pic>
        <p:nvPicPr>
          <p:cNvPr id="9" name="Picture 8" descr="ecelogorb.psd"/>
          <p:cNvPicPr>
            <a:picLocks noChangeAspect="1"/>
          </p:cNvPicPr>
          <p:nvPr userDrawn="1"/>
        </p:nvPicPr>
        <p:blipFill>
          <a:blip r:embed="rId3">
            <a:lum bright="-8000"/>
          </a:blip>
          <a:stretch>
            <a:fillRect/>
          </a:stretch>
        </p:blipFill>
        <p:spPr>
          <a:xfrm>
            <a:off x="252528" y="6080245"/>
            <a:ext cx="3275179" cy="655036"/>
          </a:xfrm>
          <a:prstGeom prst="rect">
            <a:avLst/>
          </a:prstGeom>
          <a:effectLst/>
        </p:spPr>
      </p:pic>
      <p:pic>
        <p:nvPicPr>
          <p:cNvPr id="10" name="Picture 9" descr="CMU_logo_horiz_black.eps"/>
          <p:cNvPicPr>
            <a:picLocks noChangeAspect="1"/>
          </p:cNvPicPr>
          <p:nvPr userDrawn="1"/>
        </p:nvPicPr>
        <p:blipFill>
          <a:blip r:embed="rId4"/>
          <a:stretch>
            <a:fillRect/>
          </a:stretch>
        </p:blipFill>
        <p:spPr>
          <a:xfrm>
            <a:off x="5108519" y="6259200"/>
            <a:ext cx="3895838" cy="354413"/>
          </a:xfrm>
          <a:prstGeom prst="rect">
            <a:avLst/>
          </a:prstGeom>
          <a:effectLst/>
        </p:spPr>
      </p:pic>
    </p:spTree>
    <p:extLst>
      <p:ext uri="{BB962C8B-B14F-4D97-AF65-F5344CB8AC3E}">
        <p14:creationId xmlns:p14="http://schemas.microsoft.com/office/powerpoint/2010/main" val="1412859093"/>
      </p:ext>
    </p:extLst>
  </p:cSld>
  <p:clrMapOvr>
    <a:masterClrMapping/>
  </p:clrMapOvr>
</p:sldLayout>
</file>

<file path=ppt/slideLayouts/slideLayout900.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943934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175060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55798171"/>
      </p:ext>
    </p:extLst>
  </p:cSld>
  <p:clrMapOvr>
    <a:masterClrMapping/>
  </p:clrMapOvr>
  <p:transition xmlns:p14="http://schemas.microsoft.com/office/powerpoint/2010/main"/>
</p:sldLayout>
</file>

<file path=ppt/slideLayouts/slideLayout9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49440282"/>
      </p:ext>
    </p:extLst>
  </p:cSld>
  <p:clrMapOvr>
    <a:masterClrMapping/>
  </p:clrMapOvr>
  <p:transition xmlns:p14="http://schemas.microsoft.com/office/powerpoint/2010/main"/>
</p:sldLayout>
</file>

<file path=ppt/slideLayouts/slideLayout9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42474034"/>
      </p:ext>
    </p:extLst>
  </p:cSld>
  <p:clrMapOvr>
    <a:masterClrMapping/>
  </p:clrMapOvr>
  <p:transition xmlns:p14="http://schemas.microsoft.com/office/powerpoint/2010/main"/>
</p:sldLayout>
</file>

<file path=ppt/slideLayouts/slideLayout9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48120323"/>
      </p:ext>
    </p:extLst>
  </p:cSld>
  <p:clrMapOvr>
    <a:masterClrMapping/>
  </p:clrMapOvr>
  <p:transition xmlns:p14="http://schemas.microsoft.com/office/powerpoint/2010/main"/>
</p:sldLayout>
</file>

<file path=ppt/slideLayouts/slideLayout9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00924071"/>
      </p:ext>
    </p:extLst>
  </p:cSld>
  <p:clrMapOvr>
    <a:masterClrMapping/>
  </p:clrMapOvr>
  <p:transition xmlns:p14="http://schemas.microsoft.com/office/powerpoint/2010/main"/>
</p:sldLayout>
</file>

<file path=ppt/slideLayouts/slideLayout9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859750145"/>
      </p:ext>
    </p:extLst>
  </p:cSld>
  <p:clrMapOvr>
    <a:masterClrMapping/>
  </p:clrMapOvr>
  <p:transition xmlns:p14="http://schemas.microsoft.com/office/powerpoint/2010/main"/>
</p:sldLayout>
</file>

<file path=ppt/slideLayouts/slideLayout9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970880491"/>
      </p:ext>
    </p:extLst>
  </p:cSld>
  <p:clrMapOvr>
    <a:masterClrMapping/>
  </p:clrMapOvr>
  <p:transition xmlns:p14="http://schemas.microsoft.com/office/powerpoint/2010/main"/>
</p:sldLayout>
</file>

<file path=ppt/slideLayouts/slideLayout9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399885643"/>
      </p:ext>
    </p:extLst>
  </p:cSld>
  <p:clrMapOvr>
    <a:masterClrMapping/>
  </p:clrMapOvr>
  <p:transition xmlns:p14="http://schemas.microsoft.com/office/powerpoint/2010/main"/>
</p:sldLayout>
</file>

<file path=ppt/slideLayouts/slideLayout9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34327"/>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Content Placeholder 2"/>
          <p:cNvSpPr>
            <a:spLocks noGrp="1"/>
          </p:cNvSpPr>
          <p:nvPr>
            <p:ph idx="1"/>
          </p:nvPr>
        </p:nvSpPr>
        <p:spPr>
          <a:xfrm>
            <a:off x="457200" y="1079500"/>
            <a:ext cx="8229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44999452"/>
      </p:ext>
    </p:extLst>
  </p:cSld>
  <p:clrMapOvr>
    <a:masterClrMapping/>
  </p:clrMapOvr>
</p:sldLayout>
</file>

<file path=ppt/slideLayouts/slideLayout9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64266897"/>
      </p:ext>
    </p:extLst>
  </p:cSld>
  <p:clrMapOvr>
    <a:masterClrMapping/>
  </p:clrMapOvr>
  <p:transition xmlns:p14="http://schemas.microsoft.com/office/powerpoint/2010/main"/>
</p:sldLayout>
</file>

<file path=ppt/slideLayouts/slideLayout91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2550184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7708963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4696654"/>
      </p:ext>
    </p:extLst>
  </p:cSld>
  <p:clrMapOvr>
    <a:masterClrMapping/>
  </p:clrMapOvr>
  <p:transition xmlns:p14="http://schemas.microsoft.com/office/powerpoint/2010/main"/>
</p:sldLayout>
</file>

<file path=ppt/slideLayouts/slideLayout9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55952"/>
      </p:ext>
    </p:extLst>
  </p:cSld>
  <p:clrMapOvr>
    <a:masterClrMapping/>
  </p:clrMapOvr>
  <p:transition xmlns:p14="http://schemas.microsoft.com/office/powerpoint/2010/main"/>
</p:sldLayout>
</file>

<file path=ppt/slideLayouts/slideLayout9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44846306"/>
      </p:ext>
    </p:extLst>
  </p:cSld>
  <p:clrMapOvr>
    <a:masterClrMapping/>
  </p:clrMapOvr>
  <p:transition xmlns:p14="http://schemas.microsoft.com/office/powerpoint/2010/main"/>
</p:sldLayout>
</file>

<file path=ppt/slideLayouts/slideLayout9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06250572"/>
      </p:ext>
    </p:extLst>
  </p:cSld>
  <p:clrMapOvr>
    <a:masterClrMapping/>
  </p:clrMapOvr>
  <p:transition xmlns:p14="http://schemas.microsoft.com/office/powerpoint/2010/main"/>
</p:sldLayout>
</file>

<file path=ppt/slideLayouts/slideLayout9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60189603"/>
      </p:ext>
    </p:extLst>
  </p:cSld>
  <p:clrMapOvr>
    <a:masterClrMapping/>
  </p:clrMapOvr>
  <p:transition xmlns:p14="http://schemas.microsoft.com/office/powerpoint/2010/main"/>
</p:sldLayout>
</file>

<file path=ppt/slideLayouts/slideLayout9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6208095"/>
      </p:ext>
    </p:extLst>
  </p:cSld>
  <p:clrMapOvr>
    <a:masterClrMapping/>
  </p:clrMapOvr>
  <p:transition xmlns:p14="http://schemas.microsoft.com/office/powerpoint/2010/main"/>
</p:sldLayout>
</file>

<file path=ppt/slideLayouts/slideLayout9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7205754"/>
      </p:ext>
    </p:extLst>
  </p:cSld>
  <p:clrMapOvr>
    <a:masterClrMapping/>
  </p:clrMapOvr>
  <p:transition xmlns:p14="http://schemas.microsoft.com/office/powerpoint/2010/main"/>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457200" y="1197429"/>
            <a:ext cx="8229600" cy="4441371"/>
          </a:xfrm>
          <a:prstGeom prst="rect">
            <a:avLst/>
          </a:prstGeom>
        </p:spPr>
        <p:txBody>
          <a:bodyPr>
            <a:normAutofit/>
          </a:bodyPr>
          <a:lstStyle>
            <a:lvl1pPr marL="0" indent="0" algn="l">
              <a:buNone/>
              <a:defRPr sz="2800">
                <a:solidFill>
                  <a:schemeClr val="accent2"/>
                </a:solidFill>
                <a:latin typeface="Aria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smtClean="0"/>
              <a:t>Click to edit Master subtitle style</a:t>
            </a:r>
            <a:endParaRPr lang="en-US" dirty="0"/>
          </a:p>
        </p:txBody>
      </p:sp>
    </p:spTree>
    <p:extLst>
      <p:ext uri="{BB962C8B-B14F-4D97-AF65-F5344CB8AC3E}">
        <p14:creationId xmlns:p14="http://schemas.microsoft.com/office/powerpoint/2010/main" val="2647485846"/>
      </p:ext>
    </p:extLst>
  </p:cSld>
  <p:clrMapOvr>
    <a:masterClrMapping/>
  </p:clrMapOvr>
</p:sldLayout>
</file>

<file path=ppt/slideLayouts/slideLayout9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03795240"/>
      </p:ext>
    </p:extLst>
  </p:cSld>
  <p:clrMapOvr>
    <a:masterClrMapping/>
  </p:clrMapOvr>
  <p:transition xmlns:p14="http://schemas.microsoft.com/office/powerpoint/2010/main"/>
</p:sldLayout>
</file>

<file path=ppt/slideLayouts/slideLayout9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977952485"/>
      </p:ext>
    </p:extLst>
  </p:cSld>
  <p:clrMapOvr>
    <a:masterClrMapping/>
  </p:clrMapOvr>
  <p:transition xmlns:p14="http://schemas.microsoft.com/office/powerpoint/2010/main"/>
</p:sldLayout>
</file>

<file path=ppt/slideLayouts/slideLayout9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2382161143"/>
      </p:ext>
    </p:extLst>
  </p:cSld>
  <p:clrMapOvr>
    <a:masterClrMapping/>
  </p:clrMapOvr>
  <p:timing>
    <p:tnLst>
      <p:par>
        <p:cTn xmlns:p14="http://schemas.microsoft.com/office/powerpoint/2010/main" id="1" dur="indefinite" restart="never" nodeType="tmRoot"/>
      </p:par>
    </p:tnLst>
  </p:timing>
</p:sldLayout>
</file>

<file path=ppt/slideLayouts/slideLayout9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11949915"/>
      </p:ext>
    </p:extLst>
  </p:cSld>
  <p:clrMapOvr>
    <a:masterClrMapping/>
  </p:clrMapOvr>
  <p:timing>
    <p:tnLst>
      <p:par>
        <p:cTn xmlns:p14="http://schemas.microsoft.com/office/powerpoint/2010/main" id="1" dur="indefinite" restart="never" nodeType="tmRoot"/>
      </p:par>
    </p:tnLst>
  </p:timing>
</p:sldLayout>
</file>

<file path=ppt/slideLayouts/slideLayout9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31851085"/>
      </p:ext>
    </p:extLst>
  </p:cSld>
  <p:clrMapOvr>
    <a:masterClrMapping/>
  </p:clrMapOvr>
</p:sldLayout>
</file>

<file path=ppt/slideLayouts/slideLayout9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3619943"/>
      </p:ext>
    </p:extLst>
  </p:cSld>
  <p:clrMapOvr>
    <a:masterClrMapping/>
  </p:clrMapOvr>
</p:sldLayout>
</file>

<file path=ppt/slideLayouts/slideLayout9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761501062"/>
      </p:ext>
    </p:extLst>
  </p:cSld>
  <p:clrMapOvr>
    <a:masterClrMapping/>
  </p:clrMapOvr>
</p:sldLayout>
</file>

<file path=ppt/slideLayouts/slideLayout9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903674590"/>
      </p:ext>
    </p:extLst>
  </p:cSld>
  <p:clrMapOvr>
    <a:masterClrMapping/>
  </p:clrMapOvr>
</p:sldLayout>
</file>

<file path=ppt/slideLayouts/slideLayout9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973613741"/>
      </p:ext>
    </p:extLst>
  </p:cSld>
  <p:clrMapOvr>
    <a:masterClrMapping/>
  </p:clrMapOvr>
</p:sldLayout>
</file>

<file path=ppt/slideLayouts/slideLayout9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951308867"/>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8" name="Content Placeholder 2"/>
          <p:cNvSpPr>
            <a:spLocks noGrp="1"/>
          </p:cNvSpPr>
          <p:nvPr>
            <p:ph idx="13"/>
          </p:nvPr>
        </p:nvSpPr>
        <p:spPr>
          <a:xfrm>
            <a:off x="457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2" name="Title 1"/>
          <p:cNvSpPr>
            <a:spLocks noGrp="1"/>
          </p:cNvSpPr>
          <p:nvPr>
            <p:ph type="title"/>
          </p:nvPr>
        </p:nvSpPr>
        <p:spPr>
          <a:xfrm>
            <a:off x="457200" y="274638"/>
            <a:ext cx="8229600" cy="532719"/>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10" name="Content Placeholder 2"/>
          <p:cNvSpPr>
            <a:spLocks noGrp="1"/>
          </p:cNvSpPr>
          <p:nvPr>
            <p:ph idx="14"/>
          </p:nvPr>
        </p:nvSpPr>
        <p:spPr>
          <a:xfrm>
            <a:off x="4648200" y="1079500"/>
            <a:ext cx="4038600" cy="5046663"/>
          </a:xfrm>
          <a:prstGeom prst="rect">
            <a:avLst/>
          </a:prstGeom>
        </p:spPr>
        <p:txBody>
          <a:bodyPr/>
          <a:lstStyle>
            <a:lvl1pPr>
              <a:buFont typeface="Wingdings" charset="2"/>
              <a:buChar char="§"/>
              <a:defRPr sz="2800">
                <a:solidFill>
                  <a:schemeClr val="accent1"/>
                </a:solidFill>
                <a:latin typeface="Arial"/>
              </a:defRPr>
            </a:lvl1pPr>
            <a:lvl2pPr>
              <a:buFont typeface="Wingdings" charset="2"/>
              <a:buChar char="§"/>
              <a:defRPr sz="2400">
                <a:solidFill>
                  <a:schemeClr val="accent2"/>
                </a:solidFill>
                <a:latin typeface="Arial"/>
              </a:defRPr>
            </a:lvl2pPr>
            <a:lvl3pPr>
              <a:buFont typeface="Wingdings" charset="2"/>
              <a:buChar char="§"/>
              <a:defRPr sz="2000">
                <a:solidFill>
                  <a:schemeClr val="accent5"/>
                </a:solidFill>
                <a:latin typeface="Arial"/>
              </a:defRPr>
            </a:lvl3pPr>
            <a:lvl4pPr>
              <a:buFont typeface="Wingdings" charset="2"/>
              <a:buChar char="§"/>
              <a:defRPr sz="1800">
                <a:latin typeface="Arial"/>
              </a:defRPr>
            </a:lvl4pPr>
            <a:lvl5pPr>
              <a:buFont typeface="Wingdings" charset="2"/>
              <a:buChar char="§"/>
              <a:defRPr sz="1600">
                <a:solidFill>
                  <a:schemeClr val="accent1"/>
                </a:solidFill>
                <a:latin typeface="Arial"/>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Tree>
    <p:extLst>
      <p:ext uri="{BB962C8B-B14F-4D97-AF65-F5344CB8AC3E}">
        <p14:creationId xmlns:p14="http://schemas.microsoft.com/office/powerpoint/2010/main" val="2730542122"/>
      </p:ext>
    </p:extLst>
  </p:cSld>
  <p:clrMapOvr>
    <a:masterClrMapping/>
  </p:clrMapOvr>
</p:sldLayout>
</file>

<file path=ppt/slideLayouts/slideLayout9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775090957"/>
      </p:ext>
    </p:extLst>
  </p:cSld>
  <p:clrMapOvr>
    <a:masterClrMapping/>
  </p:clrMapOvr>
</p:sldLayout>
</file>

<file path=ppt/slideLayouts/slideLayout9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444025699"/>
      </p:ext>
    </p:extLst>
  </p:cSld>
  <p:clrMapOvr>
    <a:masterClrMapping/>
  </p:clrMapOvr>
</p:sldLayout>
</file>

<file path=ppt/slideLayouts/slideLayout9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217884751"/>
      </p:ext>
    </p:extLst>
  </p:cSld>
  <p:clrMapOvr>
    <a:masterClrMapping/>
  </p:clrMapOvr>
</p:sldLayout>
</file>

<file path=ppt/slideLayouts/slideLayout9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Tree>
    <p:extLst>
      <p:ext uri="{BB962C8B-B14F-4D97-AF65-F5344CB8AC3E}">
        <p14:creationId xmlns:p14="http://schemas.microsoft.com/office/powerpoint/2010/main" val="559134665"/>
      </p:ext>
    </p:extLst>
  </p:cSld>
  <p:clrMapOvr>
    <a:masterClrMapping/>
  </p:clrMapOvr>
  <p:timing>
    <p:tnLst>
      <p:par>
        <p:cTn xmlns:p14="http://schemas.microsoft.com/office/powerpoint/2010/main" id="1" dur="indefinite" restart="never" nodeType="tmRoot"/>
      </p:par>
    </p:tnLst>
  </p:timing>
</p:sldLayout>
</file>

<file path=ppt/slideLayouts/slideLayout9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5"/>
          <p:cNvSpPr>
            <a:spLocks noGrp="1"/>
          </p:cNvSpPr>
          <p:nvPr>
            <p:ph type="sldNum" sz="quarter" idx="12"/>
          </p:nvPr>
        </p:nvSpPr>
        <p:spPr>
          <a:xfrm>
            <a:off x="8077200" y="6340475"/>
            <a:ext cx="685800" cy="365125"/>
          </a:xfrm>
        </p:spPr>
        <p:txBody>
          <a:bodyPr/>
          <a:lstStyle>
            <a:lvl1pPr>
              <a:defRPr sz="2000">
                <a:latin typeface="Cambria Math" panose="02040503050406030204" pitchFamily="18" charset="0"/>
                <a:ea typeface="Cambria Math" panose="02040503050406030204" pitchFamily="18" charset="0"/>
              </a:defRPr>
            </a:lvl1pPr>
          </a:lstStyle>
          <a:p>
            <a:fld id="{D4D2B188-1D62-4FCA-8363-938AD4629BB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245836624"/>
      </p:ext>
    </p:extLst>
  </p:cSld>
  <p:clrMapOvr>
    <a:masterClrMapping/>
  </p:clrMapOvr>
  <p:timing>
    <p:tnLst>
      <p:par>
        <p:cTn xmlns:p14="http://schemas.microsoft.com/office/powerpoint/2010/main" id="1" dur="indefinite" restart="never" nodeType="tmRoot"/>
      </p:par>
    </p:tnLst>
  </p:timing>
</p:sldLayout>
</file>

<file path=ppt/slideLayouts/slideLayout9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1678410"/>
      </p:ext>
    </p:extLst>
  </p:cSld>
  <p:clrMapOvr>
    <a:masterClrMapping/>
  </p:clrMapOvr>
</p:sldLayout>
</file>

<file path=ppt/slideLayouts/slideLayout9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342005747"/>
      </p:ext>
    </p:extLst>
  </p:cSld>
  <p:clrMapOvr>
    <a:masterClrMapping/>
  </p:clrMapOvr>
</p:sldLayout>
</file>

<file path=ppt/slideLayouts/slideLayout9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p:txBody>
          <a:bodyPr/>
          <a:lstStyle/>
          <a:p>
            <a:endParaRPr lang="en-US">
              <a:solidFill>
                <a:prstClr val="black">
                  <a:tint val="75000"/>
                </a:prstClr>
              </a:solidFill>
              <a:latin typeface="Calibri"/>
            </a:endParaRPr>
          </a:p>
        </p:txBody>
      </p:sp>
      <p:sp>
        <p:nvSpPr>
          <p:cNvPr id="8" name="Footer Placeholder 7"/>
          <p:cNvSpPr>
            <a:spLocks noGrp="1"/>
          </p:cNvSpPr>
          <p:nvPr>
            <p:ph type="ftr" sz="quarter" idx="11"/>
          </p:nvPr>
        </p:nvSpPr>
        <p:spPr/>
        <p:txBody>
          <a:bodyPr/>
          <a:lstStyle/>
          <a:p>
            <a:endParaRPr lang="en-US">
              <a:solidFill>
                <a:prstClr val="black">
                  <a:tint val="75000"/>
                </a:prstClr>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44236150"/>
      </p:ext>
    </p:extLst>
  </p:cSld>
  <p:clrMapOvr>
    <a:masterClrMapping/>
  </p:clrMapOvr>
</p:sldLayout>
</file>

<file path=ppt/slideLayouts/slideLayout9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p:txBody>
          <a:bodyPr/>
          <a:lstStyle/>
          <a:p>
            <a:endParaRPr lang="en-US">
              <a:solidFill>
                <a:prstClr val="black">
                  <a:tint val="75000"/>
                </a:prstClr>
              </a:solidFill>
              <a:latin typeface="Calibri"/>
            </a:endParaRPr>
          </a:p>
        </p:txBody>
      </p:sp>
      <p:sp>
        <p:nvSpPr>
          <p:cNvPr id="4" name="Footer Placeholder 3"/>
          <p:cNvSpPr>
            <a:spLocks noGrp="1"/>
          </p:cNvSpPr>
          <p:nvPr>
            <p:ph type="ftr" sz="quarter" idx="11"/>
          </p:nvPr>
        </p:nvSpPr>
        <p:spPr/>
        <p:txBody>
          <a:bodyPr/>
          <a:lstStyle/>
          <a:p>
            <a:endParaRPr lang="en-US">
              <a:solidFill>
                <a:prstClr val="black">
                  <a:tint val="75000"/>
                </a:prstClr>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50887197"/>
      </p:ext>
    </p:extLst>
  </p:cSld>
  <p:clrMapOvr>
    <a:masterClrMapping/>
  </p:clrMapOvr>
</p:sldLayout>
</file>

<file path=ppt/slideLayouts/slideLayout9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endParaRPr lang="en-US">
              <a:solidFill>
                <a:prstClr val="black">
                  <a:tint val="75000"/>
                </a:prstClr>
              </a:solidFill>
              <a:latin typeface="Calibri"/>
            </a:endParaRPr>
          </a:p>
        </p:txBody>
      </p:sp>
      <p:sp>
        <p:nvSpPr>
          <p:cNvPr id="3" name="Footer Placeholder 2"/>
          <p:cNvSpPr>
            <a:spLocks noGrp="1"/>
          </p:cNvSpPr>
          <p:nvPr>
            <p:ph type="ftr" sz="quarter" idx="11"/>
          </p:nvPr>
        </p:nvSpPr>
        <p:spPr/>
        <p:txBody>
          <a:bodyPr/>
          <a:lstStyle/>
          <a:p>
            <a:endParaRPr lang="en-US">
              <a:solidFill>
                <a:prstClr val="black">
                  <a:tint val="75000"/>
                </a:prstClr>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80515912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457200" y="1170214"/>
            <a:ext cx="4040188"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5" name="Text Placeholder 4"/>
          <p:cNvSpPr>
            <a:spLocks noGrp="1"/>
          </p:cNvSpPr>
          <p:nvPr>
            <p:ph type="body" sz="quarter" idx="3"/>
          </p:nvPr>
        </p:nvSpPr>
        <p:spPr>
          <a:xfrm>
            <a:off x="4645025" y="1170214"/>
            <a:ext cx="4041775" cy="1004661"/>
          </a:xfrm>
          <a:prstGeom prst="rect">
            <a:avLst/>
          </a:prstGeom>
        </p:spPr>
        <p:txBody>
          <a:bodyPr anchor="t"/>
          <a:lstStyle>
            <a:lvl1pPr marL="0" indent="0">
              <a:buNone/>
              <a:defRPr sz="2400" b="0">
                <a:solidFill>
                  <a:srgbClr val="606060"/>
                </a:solidFill>
                <a:latin typeface="Aria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smtClean="0"/>
              <a:t>Click to edit Master text styles</a:t>
            </a:r>
          </a:p>
        </p:txBody>
      </p:sp>
      <p:sp>
        <p:nvSpPr>
          <p:cNvPr id="11" name="Picture Placeholder 10"/>
          <p:cNvSpPr>
            <a:spLocks noGrp="1"/>
          </p:cNvSpPr>
          <p:nvPr>
            <p:ph type="pic" sz="quarter" idx="13"/>
          </p:nvPr>
        </p:nvSpPr>
        <p:spPr>
          <a:xfrm>
            <a:off x="457200"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
        <p:nvSpPr>
          <p:cNvPr id="12" name="Picture Placeholder 10"/>
          <p:cNvSpPr>
            <a:spLocks noGrp="1"/>
          </p:cNvSpPr>
          <p:nvPr>
            <p:ph type="pic" sz="quarter" idx="14"/>
          </p:nvPr>
        </p:nvSpPr>
        <p:spPr>
          <a:xfrm>
            <a:off x="4649788" y="2174875"/>
            <a:ext cx="4040188" cy="3903663"/>
          </a:xfrm>
          <a:prstGeom prst="rect">
            <a:avLst/>
          </a:prstGeom>
        </p:spPr>
        <p:txBody>
          <a:bodyPr vert="horz"/>
          <a:lstStyle>
            <a:lvl1pPr>
              <a:buFont typeface="Wingdings" charset="2"/>
              <a:buChar char="§"/>
              <a:defRPr>
                <a:solidFill>
                  <a:srgbClr val="606060"/>
                </a:solidFill>
                <a:latin typeface="Arial"/>
              </a:defRPr>
            </a:lvl1pPr>
          </a:lstStyle>
          <a:p>
            <a:endParaRPr lang="en-US" dirty="0"/>
          </a:p>
        </p:txBody>
      </p:sp>
    </p:spTree>
    <p:extLst>
      <p:ext uri="{BB962C8B-B14F-4D97-AF65-F5344CB8AC3E}">
        <p14:creationId xmlns:p14="http://schemas.microsoft.com/office/powerpoint/2010/main" val="1284382925"/>
      </p:ext>
    </p:extLst>
  </p:cSld>
  <p:clrMapOvr>
    <a:masterClrMapping/>
  </p:clrMapOvr>
</p:sldLayout>
</file>

<file path=ppt/slideLayouts/slideLayout9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540176"/>
      </p:ext>
    </p:extLst>
  </p:cSld>
  <p:clrMapOvr>
    <a:masterClrMapping/>
  </p:clrMapOvr>
</p:sldLayout>
</file>

<file path=ppt/slideLayouts/slideLayout9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p:txBody>
          <a:bodyPr/>
          <a:lstStyle/>
          <a:p>
            <a:endParaRPr lang="en-US">
              <a:solidFill>
                <a:prstClr val="black">
                  <a:tint val="75000"/>
                </a:prstClr>
              </a:solidFill>
              <a:latin typeface="Calibri"/>
            </a:endParaRPr>
          </a:p>
        </p:txBody>
      </p:sp>
      <p:sp>
        <p:nvSpPr>
          <p:cNvPr id="6" name="Footer Placeholder 5"/>
          <p:cNvSpPr>
            <a:spLocks noGrp="1"/>
          </p:cNvSpPr>
          <p:nvPr>
            <p:ph type="ftr" sz="quarter" idx="11"/>
          </p:nvPr>
        </p:nvSpPr>
        <p:spPr/>
        <p:txBody>
          <a:bodyPr/>
          <a:lstStyle/>
          <a:p>
            <a:endParaRPr lang="en-US">
              <a:solidFill>
                <a:prstClr val="black">
                  <a:tint val="75000"/>
                </a:prstClr>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586436449"/>
      </p:ext>
    </p:extLst>
  </p:cSld>
  <p:clrMapOvr>
    <a:masterClrMapping/>
  </p:clrMapOvr>
</p:sldLayout>
</file>

<file path=ppt/slideLayouts/slideLayout9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35465938"/>
      </p:ext>
    </p:extLst>
  </p:cSld>
  <p:clrMapOvr>
    <a:masterClrMapping/>
  </p:clrMapOvr>
</p:sldLayout>
</file>

<file path=ppt/slideLayouts/slideLayout9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p>
            <a:endParaRPr lang="en-US">
              <a:solidFill>
                <a:prstClr val="black">
                  <a:tint val="75000"/>
                </a:prstClr>
              </a:solidFill>
              <a:latin typeface="Calibri"/>
            </a:endParaRPr>
          </a:p>
        </p:txBody>
      </p:sp>
      <p:sp>
        <p:nvSpPr>
          <p:cNvPr id="5" name="Footer Placeholder 4"/>
          <p:cNvSpPr>
            <a:spLocks noGrp="1"/>
          </p:cNvSpPr>
          <p:nvPr>
            <p:ph type="ftr" sz="quarter" idx="11"/>
          </p:nvPr>
        </p:nvSpPr>
        <p:spPr/>
        <p:txBody>
          <a:bodyPr/>
          <a:lstStyle/>
          <a:p>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341312612"/>
      </p:ext>
    </p:extLst>
  </p:cSld>
  <p:clrMapOvr>
    <a:masterClrMapping/>
  </p:clrMapOvr>
</p:sldLayout>
</file>

<file path=ppt/slideLayouts/slideLayout9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1728206675"/>
      </p:ext>
    </p:extLst>
  </p:cSld>
  <p:clrMapOvr>
    <a:masterClrMapping/>
  </p:clrMapOvr>
  <p:timing>
    <p:tnLst>
      <p:par>
        <p:cTn xmlns:p14="http://schemas.microsoft.com/office/powerpoint/2010/main" id="1" dur="indefinite" restart="never" nodeType="tmRoot"/>
      </p:par>
    </p:tnLst>
  </p:timing>
</p:sldLayout>
</file>

<file path=ppt/slideLayouts/slideLayout9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381000" y="152401"/>
            <a:ext cx="8382000" cy="761999"/>
          </a:xfrm>
        </p:spPr>
        <p:txBody>
          <a:bodyPr>
            <a:noAutofit/>
          </a:bodyPr>
          <a:lstStyle>
            <a:lvl1pPr>
              <a:defRPr sz="4800" b="1"/>
            </a:lvl1pPr>
          </a:lstStyle>
          <a:p>
            <a:r>
              <a:rPr lang="en-US" smtClean="0"/>
              <a:t>Click to edit Master title style</a:t>
            </a:r>
            <a:endParaRPr lang="en-US" dirty="0"/>
          </a:p>
        </p:txBody>
      </p:sp>
      <p:sp>
        <p:nvSpPr>
          <p:cNvPr id="3" name="Content Placeholder 2"/>
          <p:cNvSpPr>
            <a:spLocks noGrp="1"/>
          </p:cNvSpPr>
          <p:nvPr>
            <p:ph idx="1"/>
          </p:nvPr>
        </p:nvSpPr>
        <p:spPr>
          <a:xfrm>
            <a:off x="381000" y="1066800"/>
            <a:ext cx="8382000" cy="5638800"/>
          </a:xfrm>
        </p:spPr>
        <p:txBody>
          <a:bodyPr>
            <a:noAutofit/>
          </a:bodyPr>
          <a:lstStyle>
            <a:lvl1pPr marL="285750" indent="-285750">
              <a:defRPr sz="3600">
                <a:latin typeface="+mj-lt"/>
              </a:defRPr>
            </a:lvl1pPr>
            <a:lvl2pPr marL="742950" indent="-285750">
              <a:buFont typeface="Calibri Light" panose="020F0302020204030204" pitchFamily="34" charset="0"/>
              <a:buChar char="–"/>
              <a:defRPr sz="3200">
                <a:latin typeface="+mj-lt"/>
              </a:defRPr>
            </a:lvl2pPr>
            <a:lvl3pPr>
              <a:defRPr sz="2800">
                <a:latin typeface="+mj-lt"/>
              </a:defRPr>
            </a:lvl3pPr>
            <a:lvl4pPr>
              <a:defRPr sz="2400">
                <a:latin typeface="+mj-lt"/>
              </a:defRPr>
            </a:lvl4pPr>
            <a:lvl5pPr>
              <a:defRPr sz="2400">
                <a:latin typeface="+mj-lt"/>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5"/>
          <p:cNvSpPr>
            <a:spLocks noGrp="1"/>
          </p:cNvSpPr>
          <p:nvPr>
            <p:ph type="sldNum" sz="quarter" idx="4"/>
          </p:nvPr>
        </p:nvSpPr>
        <p:spPr>
          <a:xfrm>
            <a:off x="6858000" y="6188075"/>
            <a:ext cx="2057400" cy="365125"/>
          </a:xfrm>
          <a:prstGeom prst="rect">
            <a:avLst/>
          </a:prstGeom>
        </p:spPr>
        <p:txBody>
          <a:bodyPr vert="horz" lIns="91440" tIns="45720" rIns="91440" bIns="45720" rtlCol="0" anchor="ctr"/>
          <a:lstStyle>
            <a:lvl1pPr algn="r">
              <a:defRPr sz="24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582007145"/>
      </p:ext>
    </p:extLst>
  </p:cSld>
  <p:clrMapOvr>
    <a:masterClrMapping/>
  </p:clrMapOvr>
  <p:timing>
    <p:tnLst>
      <p:par>
        <p:cTn xmlns:p14="http://schemas.microsoft.com/office/powerpoint/2010/main" id="1" dur="indefinite" restart="never" nodeType="tmRoot"/>
      </p:par>
    </p:tnLst>
  </p:timing>
</p:sldLayout>
</file>

<file path=ppt/slideLayouts/slideLayout9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39"/>
            <a:ext cx="78867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400">
                <a:solidFill>
                  <a:schemeClr val="tx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Tree>
    <p:extLst>
      <p:ext uri="{BB962C8B-B14F-4D97-AF65-F5344CB8AC3E}">
        <p14:creationId xmlns:p14="http://schemas.microsoft.com/office/powerpoint/2010/main" val="3981535774"/>
      </p:ext>
    </p:extLst>
  </p:cSld>
  <p:clrMapOvr>
    <a:masterClrMapping/>
  </p:clrMapOvr>
  <p:timing>
    <p:tnLst>
      <p:par>
        <p:cTn xmlns:p14="http://schemas.microsoft.com/office/powerpoint/2010/main" id="1" dur="indefinite" restart="never" nodeType="tmRoot"/>
      </p:par>
    </p:tnLst>
  </p:timing>
</p:sldLayout>
</file>

<file path=ppt/slideLayouts/slideLayout9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34491796"/>
      </p:ext>
    </p:extLst>
  </p:cSld>
  <p:clrMapOvr>
    <a:masterClrMapping/>
  </p:clrMapOvr>
</p:sldLayout>
</file>

<file path=ppt/slideLayouts/slideLayout9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6"/>
            <a:ext cx="78867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29150" y="2505075"/>
            <a:ext cx="3887391"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6"/>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8" name="Footer Placeholder 7"/>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9" name="Slide Number Placeholder 8"/>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4104772150"/>
      </p:ext>
    </p:extLst>
  </p:cSld>
  <p:clrMapOvr>
    <a:masterClrMapping/>
  </p:clrMapOvr>
</p:sldLayout>
</file>

<file path=ppt/slideLayouts/slideLayout9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2"/>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4" name="Footer Placeholder 3"/>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5" name="Slide Number Placeholder 4"/>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621043855"/>
      </p:ext>
    </p:extLst>
  </p:cSld>
  <p:clrMapOvr>
    <a:masterClrMapping/>
  </p:clrMapOvr>
  <p:timing>
    <p:tnLst>
      <p:par>
        <p:cTn xmlns:p14="http://schemas.microsoft.com/office/powerpoint/2010/main" id="1" dur="indefinite" restart="never" nodeType="tmRoot"/>
      </p:par>
    </p:tnLst>
  </p:timing>
</p:sldLayout>
</file>

<file path=ppt/slideLayouts/slideLayout9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523648"/>
          </a:xfrm>
          <a:prstGeom prst="rect">
            <a:avLst/>
          </a:prstGeom>
        </p:spPr>
        <p:txBody>
          <a:bodyPr/>
          <a:lstStyle>
            <a:lvl1pPr>
              <a:defRPr>
                <a:latin typeface="Arial"/>
              </a:defRPr>
            </a:lvl1pPr>
          </a:lstStyle>
          <a:p>
            <a:r>
              <a:rPr lang="en-US" dirty="0" smtClean="0"/>
              <a:t>Click to edit Master title style</a:t>
            </a:r>
            <a:endParaRPr lang="en-US" dirty="0"/>
          </a:p>
        </p:txBody>
      </p:sp>
    </p:spTree>
    <p:extLst>
      <p:ext uri="{BB962C8B-B14F-4D97-AF65-F5344CB8AC3E}">
        <p14:creationId xmlns:p14="http://schemas.microsoft.com/office/powerpoint/2010/main" val="3756813581"/>
      </p:ext>
    </p:extLst>
  </p:cSld>
  <p:clrMapOvr>
    <a:masterClrMapping/>
  </p:clrMapOvr>
</p:sldLayout>
</file>

<file path=ppt/slideLayouts/slideLayout9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3" name="Footer Placeholder 2"/>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162345988"/>
      </p:ext>
    </p:extLst>
  </p:cSld>
  <p:clrMapOvr>
    <a:masterClrMapping/>
  </p:clrMapOvr>
</p:sldLayout>
</file>

<file path=ppt/slideLayouts/slideLayout9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685696758"/>
      </p:ext>
    </p:extLst>
  </p:cSld>
  <p:clrMapOvr>
    <a:masterClrMapping/>
  </p:clrMapOvr>
</p:sldLayout>
</file>

<file path=ppt/slideLayouts/slideLayout9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smtClean="0"/>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4"/>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6" name="Footer Placeholder 5"/>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7" name="Slide Number Placeholder 6"/>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3990193778"/>
      </p:ext>
    </p:extLst>
  </p:cSld>
  <p:clrMapOvr>
    <a:masterClrMapping/>
  </p:clrMapOvr>
</p:sldLayout>
</file>

<file path=ppt/slideLayouts/slideLayout9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095113357"/>
      </p:ext>
    </p:extLst>
  </p:cSld>
  <p:clrMapOvr>
    <a:masterClrMapping/>
  </p:clrMapOvr>
</p:sldLayout>
</file>

<file path=ppt/slideLayouts/slideLayout9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365125"/>
            <a:ext cx="1971675"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628650" y="365125"/>
            <a:ext cx="5800725"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a:xfrm>
            <a:off x="628650" y="6356351"/>
            <a:ext cx="2057400" cy="365125"/>
          </a:xfrm>
          <a:prstGeom prst="rect">
            <a:avLst/>
          </a:prstGeom>
        </p:spPr>
        <p:txBody>
          <a:bodyPr/>
          <a:lstStyle/>
          <a:p>
            <a:endParaRPr lang="en-US">
              <a:solidFill>
                <a:prstClr val="black"/>
              </a:solidFill>
              <a:latin typeface="Calibri"/>
            </a:endParaRPr>
          </a:p>
        </p:txBody>
      </p:sp>
      <p:sp>
        <p:nvSpPr>
          <p:cNvPr id="5" name="Footer Placeholder 4"/>
          <p:cNvSpPr>
            <a:spLocks noGrp="1"/>
          </p:cNvSpPr>
          <p:nvPr>
            <p:ph type="ftr" sz="quarter" idx="11"/>
          </p:nvPr>
        </p:nvSpPr>
        <p:spPr>
          <a:xfrm>
            <a:off x="3028950" y="6356351"/>
            <a:ext cx="3086100" cy="365125"/>
          </a:xfrm>
          <a:prstGeom prst="rect">
            <a:avLst/>
          </a:prstGeom>
        </p:spPr>
        <p:txBody>
          <a:bodyPr/>
          <a:lstStyle/>
          <a:p>
            <a:endParaRPr lang="en-US">
              <a:solidFill>
                <a:prstClr val="black"/>
              </a:solidFill>
              <a:latin typeface="Calibri"/>
            </a:endParaRPr>
          </a:p>
        </p:txBody>
      </p:sp>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latin typeface="Calibri Light"/>
              </a:rPr>
              <a:pPr/>
              <a:t>‹#›</a:t>
            </a:fld>
            <a:endParaRPr lang="en-US">
              <a:solidFill>
                <a:prstClr val="black">
                  <a:tint val="75000"/>
                </a:prstClr>
              </a:solidFill>
              <a:latin typeface="Calibri Light"/>
            </a:endParaRPr>
          </a:p>
        </p:txBody>
      </p:sp>
    </p:spTree>
    <p:extLst>
      <p:ext uri="{BB962C8B-B14F-4D97-AF65-F5344CB8AC3E}">
        <p14:creationId xmlns:p14="http://schemas.microsoft.com/office/powerpoint/2010/main" val="2803856399"/>
      </p:ext>
    </p:extLst>
  </p:cSld>
  <p:clrMapOvr>
    <a:masterClrMapping/>
  </p:clrMapOvr>
</p:sldLayout>
</file>

<file path=ppt/slideLayouts/slideLayout95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52538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8482355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832996219"/>
      </p:ext>
    </p:extLst>
  </p:cSld>
  <p:clrMapOvr>
    <a:masterClrMapping/>
  </p:clrMapOvr>
  <p:transition xmlns:p14="http://schemas.microsoft.com/office/powerpoint/2010/main"/>
</p:sldLayout>
</file>

<file path=ppt/slideLayouts/slideLayout9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15920649"/>
      </p:ext>
    </p:extLst>
  </p:cSld>
  <p:clrMapOvr>
    <a:masterClrMapping/>
  </p:clrMapOvr>
  <p:transition xmlns:p14="http://schemas.microsoft.com/office/powerpoint/2010/main"/>
</p:sldLayout>
</file>

<file path=ppt/slideLayouts/slideLayout9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623978182"/>
      </p:ext>
    </p:extLst>
  </p:cSld>
  <p:clrMapOvr>
    <a:masterClrMapping/>
  </p:clrMapOvr>
  <p:transition xmlns:p14="http://schemas.microsoft.com/office/powerpoint/2010/main"/>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Rectangle 4"/>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Tree>
    <p:extLst>
      <p:ext uri="{BB962C8B-B14F-4D97-AF65-F5344CB8AC3E}">
        <p14:creationId xmlns:p14="http://schemas.microsoft.com/office/powerpoint/2010/main" val="256587941"/>
      </p:ext>
    </p:extLst>
  </p:cSld>
  <p:clrMapOvr>
    <a:masterClrMapping/>
  </p:clrMapOvr>
</p:sldLayout>
</file>

<file path=ppt/slideLayouts/slideLayout9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0226601"/>
      </p:ext>
    </p:extLst>
  </p:cSld>
  <p:clrMapOvr>
    <a:masterClrMapping/>
  </p:clrMapOvr>
  <p:transition xmlns:p14="http://schemas.microsoft.com/office/powerpoint/2010/main"/>
</p:sldLayout>
</file>

<file path=ppt/slideLayouts/slideLayout9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048533416"/>
      </p:ext>
    </p:extLst>
  </p:cSld>
  <p:clrMapOvr>
    <a:masterClrMapping/>
  </p:clrMapOvr>
  <p:transition xmlns:p14="http://schemas.microsoft.com/office/powerpoint/2010/main"/>
</p:sldLayout>
</file>

<file path=ppt/slideLayouts/slideLayout9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03988831"/>
      </p:ext>
    </p:extLst>
  </p:cSld>
  <p:clrMapOvr>
    <a:masterClrMapping/>
  </p:clrMapOvr>
  <p:transition xmlns:p14="http://schemas.microsoft.com/office/powerpoint/2010/main"/>
</p:sldLayout>
</file>

<file path=ppt/slideLayouts/slideLayout9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10279208"/>
      </p:ext>
    </p:extLst>
  </p:cSld>
  <p:clrMapOvr>
    <a:masterClrMapping/>
  </p:clrMapOvr>
  <p:transition xmlns:p14="http://schemas.microsoft.com/office/powerpoint/2010/main"/>
</p:sldLayout>
</file>

<file path=ppt/slideLayouts/slideLayout9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90862766"/>
      </p:ext>
    </p:extLst>
  </p:cSld>
  <p:clrMapOvr>
    <a:masterClrMapping/>
  </p:clrMapOvr>
  <p:transition xmlns:p14="http://schemas.microsoft.com/office/powerpoint/2010/main"/>
</p:sldLayout>
</file>

<file path=ppt/slideLayouts/slideLayout9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616011"/>
      </p:ext>
    </p:extLst>
  </p:cSld>
  <p:clrMapOvr>
    <a:masterClrMapping/>
  </p:clrMapOvr>
  <p:transition xmlns:p14="http://schemas.microsoft.com/office/powerpoint/2010/main"/>
</p:sldLayout>
</file>

<file path=ppt/slideLayouts/slideLayout966.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33611768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79095702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044842365"/>
      </p:ext>
    </p:extLst>
  </p:cSld>
  <p:clrMapOvr>
    <a:masterClrMapping/>
  </p:clrMapOvr>
  <p:transition xmlns:p14="http://schemas.microsoft.com/office/powerpoint/2010/main"/>
</p:sldLayout>
</file>

<file path=ppt/slideLayouts/slideLayout9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12679070"/>
      </p:ext>
    </p:extLst>
  </p:cSld>
  <p:clrMapOvr>
    <a:masterClrMapping/>
  </p:clrMapOvr>
  <p:transition xmlns:p14="http://schemas.microsoft.com/office/powerpoint/2010/main"/>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Rectangle 7"/>
          <p:cNvSpPr/>
          <p:nvPr userDrawn="1"/>
        </p:nvSpPr>
        <p:spPr>
          <a:xfrm>
            <a:off x="4254500" y="117929"/>
            <a:ext cx="4889500" cy="9525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srgbClr val="FFFFFF"/>
              </a:solidFill>
              <a:latin typeface="Arial"/>
            </a:endParaRPr>
          </a:p>
        </p:txBody>
      </p:sp>
      <p:sp>
        <p:nvSpPr>
          <p:cNvPr id="2" name="Title 1"/>
          <p:cNvSpPr>
            <a:spLocks noGrp="1"/>
          </p:cNvSpPr>
          <p:nvPr>
            <p:ph type="title"/>
          </p:nvPr>
        </p:nvSpPr>
        <p:spPr>
          <a:xfrm>
            <a:off x="1792288" y="4800600"/>
            <a:ext cx="5486400" cy="566738"/>
          </a:xfrm>
          <a:prstGeom prst="rect">
            <a:avLst/>
          </a:prstGeom>
        </p:spPr>
        <p:txBody>
          <a:bodyPr anchor="b"/>
          <a:lstStyle>
            <a:lvl1pPr algn="l">
              <a:defRPr sz="2000" b="1">
                <a:latin typeface="Arial"/>
              </a:defRPr>
            </a:lvl1pPr>
          </a:lstStyle>
          <a:p>
            <a:r>
              <a:rPr lang="en-US" dirty="0" smtClean="0"/>
              <a:t>Click to edit Master title style</a:t>
            </a:r>
            <a:endParaRPr lang="en-US" dirty="0"/>
          </a:p>
        </p:txBody>
      </p:sp>
      <p:sp>
        <p:nvSpPr>
          <p:cNvPr id="3" name="Picture Placeholder 2"/>
          <p:cNvSpPr>
            <a:spLocks noGrp="1"/>
          </p:cNvSpPr>
          <p:nvPr>
            <p:ph type="pic" idx="1"/>
          </p:nvPr>
        </p:nvSpPr>
        <p:spPr>
          <a:xfrm>
            <a:off x="1792288" y="612775"/>
            <a:ext cx="5486400" cy="4114800"/>
          </a:xfrm>
          <a:prstGeom prst="rect">
            <a:avLst/>
          </a:prstGeom>
        </p:spPr>
        <p:txBody>
          <a:bodyPr/>
          <a:lstStyle>
            <a:lvl1pPr marL="0" indent="0">
              <a:buNone/>
              <a:defRPr sz="3200">
                <a:latin typeface="Aria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a:prstGeom prst="rect">
            <a:avLst/>
          </a:prstGeom>
        </p:spPr>
        <p:txBody>
          <a:bodyPr/>
          <a:lstStyle>
            <a:lvl1pPr marL="0" indent="0">
              <a:buNone/>
              <a:defRPr sz="1400">
                <a:latin typeface="Aria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dirty="0" smtClean="0"/>
              <a:t>Click to edit Master text styles</a:t>
            </a:r>
          </a:p>
        </p:txBody>
      </p:sp>
    </p:spTree>
    <p:extLst>
      <p:ext uri="{BB962C8B-B14F-4D97-AF65-F5344CB8AC3E}">
        <p14:creationId xmlns:p14="http://schemas.microsoft.com/office/powerpoint/2010/main" val="700729064"/>
      </p:ext>
    </p:extLst>
  </p:cSld>
  <p:clrMapOvr>
    <a:masterClrMapping/>
  </p:clrMapOvr>
</p:sldLayout>
</file>

<file path=ppt/slideLayouts/slideLayout9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626442676"/>
      </p:ext>
    </p:extLst>
  </p:cSld>
  <p:clrMapOvr>
    <a:masterClrMapping/>
  </p:clrMapOvr>
  <p:transition xmlns:p14="http://schemas.microsoft.com/office/powerpoint/2010/main"/>
</p:sldLayout>
</file>

<file path=ppt/slideLayouts/slideLayout9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433073620"/>
      </p:ext>
    </p:extLst>
  </p:cSld>
  <p:clrMapOvr>
    <a:masterClrMapping/>
  </p:clrMapOvr>
  <p:transition xmlns:p14="http://schemas.microsoft.com/office/powerpoint/2010/main"/>
</p:sldLayout>
</file>

<file path=ppt/slideLayouts/slideLayout9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638333138"/>
      </p:ext>
    </p:extLst>
  </p:cSld>
  <p:clrMapOvr>
    <a:masterClrMapping/>
  </p:clrMapOvr>
  <p:transition xmlns:p14="http://schemas.microsoft.com/office/powerpoint/2010/main"/>
</p:sldLayout>
</file>

<file path=ppt/slideLayouts/slideLayout9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75828"/>
      </p:ext>
    </p:extLst>
  </p:cSld>
  <p:clrMapOvr>
    <a:masterClrMapping/>
  </p:clrMapOvr>
  <p:transition xmlns:p14="http://schemas.microsoft.com/office/powerpoint/2010/main"/>
</p:sldLayout>
</file>

<file path=ppt/slideLayouts/slideLayout9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20740810"/>
      </p:ext>
    </p:extLst>
  </p:cSld>
  <p:clrMapOvr>
    <a:masterClrMapping/>
  </p:clrMapOvr>
  <p:transition xmlns:p14="http://schemas.microsoft.com/office/powerpoint/2010/main"/>
</p:sldLayout>
</file>

<file path=ppt/slideLayouts/slideLayout9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967884739"/>
      </p:ext>
    </p:extLst>
  </p:cSld>
  <p:clrMapOvr>
    <a:masterClrMapping/>
  </p:clrMapOvr>
  <p:transition xmlns:p14="http://schemas.microsoft.com/office/powerpoint/2010/main"/>
</p:sldLayout>
</file>

<file path=ppt/slideLayouts/slideLayout9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4270145153"/>
      </p:ext>
    </p:extLst>
  </p:cSld>
  <p:clrMapOvr>
    <a:masterClrMapping/>
  </p:clrMapOvr>
  <p:transition xmlns:p14="http://schemas.microsoft.com/office/powerpoint/2010/main"/>
</p:sldLayout>
</file>

<file path=ppt/slideLayouts/slideLayout977.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solidFill>
                  <a:srgbClr val="000000"/>
                </a:solidFill>
                <a:latin typeface="Garamond" pitchFamily="-105" charset="0"/>
                <a:ea typeface="Arial" pitchFamily="-105" charset="0"/>
                <a:cs typeface="Arial" pitchFamily="-105" charset="0"/>
              </a:defRPr>
            </a:lvl1pPr>
          </a:lstStyle>
          <a:p>
            <a:pPr fontAlgn="base">
              <a:spcBef>
                <a:spcPct val="0"/>
              </a:spcBef>
              <a:spcAft>
                <a:spcPct val="0"/>
              </a:spcAft>
              <a:defRPr/>
            </a:pPr>
            <a:r>
              <a:rPr lang="en-US"/>
              <a:t>Efficient Runahead Execution</a:t>
            </a: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pPr>
              <a:defRPr/>
            </a:pPr>
            <a:endParaRPr lang="en-US" altLang="en-US">
              <a:latin typeface="Garamond"/>
            </a:endParaRPr>
          </a:p>
        </p:txBody>
      </p:sp>
      <p:sp>
        <p:nvSpPr>
          <p:cNvPr id="9" name="Rectangle 6"/>
          <p:cNvSpPr>
            <a:spLocks noGrp="1" noChangeArrowheads="1"/>
          </p:cNvSpPr>
          <p:nvPr>
            <p:ph type="sldNum" sz="quarter" idx="12"/>
          </p:nvPr>
        </p:nvSpPr>
        <p:spPr/>
        <p:txBody>
          <a:bodyPr/>
          <a:lstStyle>
            <a:lvl1pPr>
              <a:defRPr sz="1200"/>
            </a:lvl1pPr>
          </a:lstStyle>
          <a:p>
            <a:fld id="{08C9543E-5205-9747-9651-834D4A4090BA}" type="slidenum">
              <a:rPr lang="en-US"/>
              <a:pPr/>
              <a:t>‹#›</a:t>
            </a:fld>
            <a:endParaRPr lang="en-US"/>
          </a:p>
        </p:txBody>
      </p:sp>
    </p:spTree>
    <p:extLst>
      <p:ext uri="{BB962C8B-B14F-4D97-AF65-F5344CB8AC3E}">
        <p14:creationId xmlns:p14="http://schemas.microsoft.com/office/powerpoint/2010/main" val="1282134271"/>
      </p:ext>
    </p:extLst>
  </p:cSld>
  <p:clrMapOvr>
    <a:masterClrMapping/>
  </p:clrMapOvr>
  <p:transition xmlns:p14="http://schemas.microsoft.com/office/powerpoint/2010/main"/>
</p:sldLayout>
</file>

<file path=ppt/slideLayouts/slideLayout9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a:xfrm>
            <a:off x="228600" y="997527"/>
            <a:ext cx="8610600" cy="519372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27F28456-B93E-5440-A8F9-7EDDF5DA4557}" type="slidenum">
              <a:rPr lang="en-US"/>
              <a:pPr/>
              <a:t>‹#›</a:t>
            </a:fld>
            <a:endParaRPr lang="en-US"/>
          </a:p>
        </p:txBody>
      </p:sp>
    </p:spTree>
    <p:extLst>
      <p:ext uri="{BB962C8B-B14F-4D97-AF65-F5344CB8AC3E}">
        <p14:creationId xmlns:p14="http://schemas.microsoft.com/office/powerpoint/2010/main" val="3455359945"/>
      </p:ext>
    </p:extLst>
  </p:cSld>
  <p:clrMapOvr>
    <a:masterClrMapping/>
  </p:clrMapOvr>
  <p:transition xmlns:p14="http://schemas.microsoft.com/office/powerpoint/2010/main"/>
</p:sldLayout>
</file>

<file path=ppt/slideLayouts/slideLayout9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05E74C4-6B34-3540-BD78-3BF22C79F728}" type="slidenum">
              <a:rPr lang="en-US"/>
              <a:pPr/>
              <a:t>‹#›</a:t>
            </a:fld>
            <a:endParaRPr lang="en-US"/>
          </a:p>
        </p:txBody>
      </p:sp>
    </p:spTree>
    <p:extLst>
      <p:ext uri="{BB962C8B-B14F-4D97-AF65-F5344CB8AC3E}">
        <p14:creationId xmlns:p14="http://schemas.microsoft.com/office/powerpoint/2010/main" val="3743263067"/>
      </p:ext>
    </p:extLst>
  </p:cSld>
  <p:clrMapOvr>
    <a:masterClrMapping/>
  </p:clrMapOvr>
  <p:transition xmlns:p14="http://schemas.microsoft.com/office/powerpoint/2010/main"/>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634875511"/>
      </p:ext>
    </p:extLst>
  </p:cSld>
  <p:clrMapOvr>
    <a:masterClrMapping/>
  </p:clrMapOvr>
</p:sldLayout>
</file>

<file path=ppt/slideLayouts/slideLayout9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8C3A4C24-166C-5343-9210-F74E0D4C9304}" type="slidenum">
              <a:rPr lang="en-US"/>
              <a:pPr/>
              <a:t>‹#›</a:t>
            </a:fld>
            <a:endParaRPr lang="en-US"/>
          </a:p>
        </p:txBody>
      </p:sp>
    </p:spTree>
    <p:extLst>
      <p:ext uri="{BB962C8B-B14F-4D97-AF65-F5344CB8AC3E}">
        <p14:creationId xmlns:p14="http://schemas.microsoft.com/office/powerpoint/2010/main" val="3749840681"/>
      </p:ext>
    </p:extLst>
  </p:cSld>
  <p:clrMapOvr>
    <a:masterClrMapping/>
  </p:clrMapOvr>
  <p:transition xmlns:p14="http://schemas.microsoft.com/office/powerpoint/2010/main"/>
</p:sldLayout>
</file>

<file path=ppt/slideLayouts/slideLayout9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8" name="Rectangle 1030"/>
          <p:cNvSpPr>
            <a:spLocks noGrp="1" noChangeArrowheads="1"/>
          </p:cNvSpPr>
          <p:nvPr>
            <p:ph type="sldNum" sz="quarter" idx="11"/>
          </p:nvPr>
        </p:nvSpPr>
        <p:spPr>
          <a:ln/>
        </p:spPr>
        <p:txBody>
          <a:bodyPr/>
          <a:lstStyle>
            <a:lvl1pPr>
              <a:defRPr/>
            </a:lvl1pPr>
          </a:lstStyle>
          <a:p>
            <a:fld id="{713D87D2-DA19-8940-8B3B-FF8552C5B77C}" type="slidenum">
              <a:rPr lang="en-US"/>
              <a:pPr/>
              <a:t>‹#›</a:t>
            </a:fld>
            <a:endParaRPr lang="en-US"/>
          </a:p>
        </p:txBody>
      </p:sp>
    </p:spTree>
    <p:extLst>
      <p:ext uri="{BB962C8B-B14F-4D97-AF65-F5344CB8AC3E}">
        <p14:creationId xmlns:p14="http://schemas.microsoft.com/office/powerpoint/2010/main" val="2784235573"/>
      </p:ext>
    </p:extLst>
  </p:cSld>
  <p:clrMapOvr>
    <a:masterClrMapping/>
  </p:clrMapOvr>
  <p:transition xmlns:p14="http://schemas.microsoft.com/office/powerpoint/2010/main"/>
</p:sldLayout>
</file>

<file path=ppt/slideLayouts/slideLayout9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4" name="Rectangle 1030"/>
          <p:cNvSpPr>
            <a:spLocks noGrp="1" noChangeArrowheads="1"/>
          </p:cNvSpPr>
          <p:nvPr>
            <p:ph type="sldNum" sz="quarter" idx="11"/>
          </p:nvPr>
        </p:nvSpPr>
        <p:spPr>
          <a:ln/>
        </p:spPr>
        <p:txBody>
          <a:bodyPr/>
          <a:lstStyle>
            <a:lvl1pPr>
              <a:defRPr/>
            </a:lvl1pPr>
          </a:lstStyle>
          <a:p>
            <a:fld id="{A2AE99FD-8268-5940-A9CC-24B1D52103AE}" type="slidenum">
              <a:rPr lang="en-US"/>
              <a:pPr/>
              <a:t>‹#›</a:t>
            </a:fld>
            <a:endParaRPr lang="en-US"/>
          </a:p>
        </p:txBody>
      </p:sp>
    </p:spTree>
    <p:extLst>
      <p:ext uri="{BB962C8B-B14F-4D97-AF65-F5344CB8AC3E}">
        <p14:creationId xmlns:p14="http://schemas.microsoft.com/office/powerpoint/2010/main" val="4227925420"/>
      </p:ext>
    </p:extLst>
  </p:cSld>
  <p:clrMapOvr>
    <a:masterClrMapping/>
  </p:clrMapOvr>
  <p:transition xmlns:p14="http://schemas.microsoft.com/office/powerpoint/2010/main"/>
</p:sldLayout>
</file>

<file path=ppt/slideLayouts/slideLayout9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3" name="Rectangle 1030"/>
          <p:cNvSpPr>
            <a:spLocks noGrp="1" noChangeArrowheads="1"/>
          </p:cNvSpPr>
          <p:nvPr>
            <p:ph type="sldNum" sz="quarter" idx="11"/>
          </p:nvPr>
        </p:nvSpPr>
        <p:spPr>
          <a:ln/>
        </p:spPr>
        <p:txBody>
          <a:bodyPr/>
          <a:lstStyle>
            <a:lvl1pPr>
              <a:defRPr/>
            </a:lvl1pPr>
          </a:lstStyle>
          <a:p>
            <a:fld id="{9CE2CAEC-1353-BA41-92DA-2E5E12ABA71A}" type="slidenum">
              <a:rPr lang="en-US"/>
              <a:pPr/>
              <a:t>‹#›</a:t>
            </a:fld>
            <a:endParaRPr lang="en-US"/>
          </a:p>
        </p:txBody>
      </p:sp>
    </p:spTree>
    <p:extLst>
      <p:ext uri="{BB962C8B-B14F-4D97-AF65-F5344CB8AC3E}">
        <p14:creationId xmlns:p14="http://schemas.microsoft.com/office/powerpoint/2010/main" val="512977943"/>
      </p:ext>
    </p:extLst>
  </p:cSld>
  <p:clrMapOvr>
    <a:masterClrMapping/>
  </p:clrMapOvr>
  <p:transition xmlns:p14="http://schemas.microsoft.com/office/powerpoint/2010/main"/>
</p:sldLayout>
</file>

<file path=ppt/slideLayouts/slideLayout9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EED2ADA9-1537-724E-8CE4-71E37348B15C}" type="slidenum">
              <a:rPr lang="en-US"/>
              <a:pPr/>
              <a:t>‹#›</a:t>
            </a:fld>
            <a:endParaRPr lang="en-US"/>
          </a:p>
        </p:txBody>
      </p:sp>
    </p:spTree>
    <p:extLst>
      <p:ext uri="{BB962C8B-B14F-4D97-AF65-F5344CB8AC3E}">
        <p14:creationId xmlns:p14="http://schemas.microsoft.com/office/powerpoint/2010/main" val="4061057042"/>
      </p:ext>
    </p:extLst>
  </p:cSld>
  <p:clrMapOvr>
    <a:masterClrMapping/>
  </p:clrMapOvr>
  <p:transition xmlns:p14="http://schemas.microsoft.com/office/powerpoint/2010/main"/>
</p:sldLayout>
</file>

<file path=ppt/slideLayouts/slideLayout9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90FD07FE-2D64-9D48-9FEC-8FE722137A75}" type="slidenum">
              <a:rPr lang="en-US"/>
              <a:pPr/>
              <a:t>‹#›</a:t>
            </a:fld>
            <a:endParaRPr lang="en-US"/>
          </a:p>
        </p:txBody>
      </p:sp>
    </p:spTree>
    <p:extLst>
      <p:ext uri="{BB962C8B-B14F-4D97-AF65-F5344CB8AC3E}">
        <p14:creationId xmlns:p14="http://schemas.microsoft.com/office/powerpoint/2010/main" val="667089474"/>
      </p:ext>
    </p:extLst>
  </p:cSld>
  <p:clrMapOvr>
    <a:masterClrMapping/>
  </p:clrMapOvr>
  <p:transition xmlns:p14="http://schemas.microsoft.com/office/powerpoint/2010/main"/>
</p:sldLayout>
</file>

<file path=ppt/slideLayouts/slideLayout9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EE5A95C-21DE-4C43-BF97-15D8A913B216}" type="slidenum">
              <a:rPr lang="en-US"/>
              <a:pPr/>
              <a:t>‹#›</a:t>
            </a:fld>
            <a:endParaRPr lang="en-US"/>
          </a:p>
        </p:txBody>
      </p:sp>
    </p:spTree>
    <p:extLst>
      <p:ext uri="{BB962C8B-B14F-4D97-AF65-F5344CB8AC3E}">
        <p14:creationId xmlns:p14="http://schemas.microsoft.com/office/powerpoint/2010/main" val="1228311822"/>
      </p:ext>
    </p:extLst>
  </p:cSld>
  <p:clrMapOvr>
    <a:masterClrMapping/>
  </p:clrMapOvr>
  <p:transition xmlns:p14="http://schemas.microsoft.com/office/powerpoint/2010/main"/>
</p:sldLayout>
</file>

<file path=ppt/slideLayouts/slideLayout9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5" name="Rectangle 1030"/>
          <p:cNvSpPr>
            <a:spLocks noGrp="1" noChangeArrowheads="1"/>
          </p:cNvSpPr>
          <p:nvPr>
            <p:ph type="sldNum" sz="quarter" idx="11"/>
          </p:nvPr>
        </p:nvSpPr>
        <p:spPr>
          <a:ln/>
        </p:spPr>
        <p:txBody>
          <a:bodyPr/>
          <a:lstStyle>
            <a:lvl1pPr>
              <a:defRPr/>
            </a:lvl1pPr>
          </a:lstStyle>
          <a:p>
            <a:fld id="{8742D8AE-8785-5A4E-95AC-C39405B3DBA1}" type="slidenum">
              <a:rPr lang="en-US"/>
              <a:pPr/>
              <a:t>‹#›</a:t>
            </a:fld>
            <a:endParaRPr lang="en-US"/>
          </a:p>
        </p:txBody>
      </p:sp>
    </p:spTree>
    <p:extLst>
      <p:ext uri="{BB962C8B-B14F-4D97-AF65-F5344CB8AC3E}">
        <p14:creationId xmlns:p14="http://schemas.microsoft.com/office/powerpoint/2010/main" val="4215856168"/>
      </p:ext>
    </p:extLst>
  </p:cSld>
  <p:clrMapOvr>
    <a:masterClrMapping/>
  </p:clrMapOvr>
  <p:transition xmlns:p14="http://schemas.microsoft.com/office/powerpoint/2010/main"/>
</p:sldLayout>
</file>

<file path=ppt/slideLayouts/slideLayout988.xml><?xml version="1.0" encoding="utf-8"?>
<p:sldLayout xmlns:a="http://schemas.openxmlformats.org/drawingml/2006/main" xmlns:r="http://schemas.openxmlformats.org/officeDocument/2006/relationships" xmlns:p="http://schemas.openxmlformats.org/presentationml/2006/main" type="clipArtAndTx" preserve="1">
  <p:cSld name="Title, Clip Art and Text">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610600" cy="1066800"/>
          </a:xfrm>
        </p:spPr>
        <p:txBody>
          <a:bodyPr/>
          <a:lstStyle/>
          <a:p>
            <a:r>
              <a:rPr lang="en-US" smtClean="0"/>
              <a:t>Click to edit Master title style</a:t>
            </a:r>
            <a:endParaRPr lang="en-US"/>
          </a:p>
        </p:txBody>
      </p:sp>
      <p:sp>
        <p:nvSpPr>
          <p:cNvPr id="3" name="ClipArt Placeholder 2"/>
          <p:cNvSpPr>
            <a:spLocks noGrp="1"/>
          </p:cNvSpPr>
          <p:nvPr>
            <p:ph type="clipArt" sz="half" idx="1"/>
          </p:nvPr>
        </p:nvSpPr>
        <p:spPr>
          <a:xfrm>
            <a:off x="228600" y="1371600"/>
            <a:ext cx="4229100" cy="4876800"/>
          </a:xfrm>
        </p:spPr>
        <p:txBody>
          <a:bodyPr/>
          <a:lstStyle/>
          <a:p>
            <a:pPr lvl="0"/>
            <a:endParaRPr lang="en-US" noProof="0" smtClean="0"/>
          </a:p>
        </p:txBody>
      </p:sp>
      <p:sp>
        <p:nvSpPr>
          <p:cNvPr id="4" name="Text Placeholder 3"/>
          <p:cNvSpPr>
            <a:spLocks noGrp="1"/>
          </p:cNvSpPr>
          <p:nvPr>
            <p:ph type="body" sz="half" idx="2"/>
          </p:nvPr>
        </p:nvSpPr>
        <p:spPr>
          <a:xfrm>
            <a:off x="4610100" y="1371600"/>
            <a:ext cx="4229100" cy="4876800"/>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pPr>
              <a:defRPr/>
            </a:pPr>
            <a:endParaRPr lang="en-US" altLang="en-US">
              <a:latin typeface="Garamond"/>
            </a:endParaRPr>
          </a:p>
        </p:txBody>
      </p:sp>
      <p:sp>
        <p:nvSpPr>
          <p:cNvPr id="6" name="Rectangle 1030"/>
          <p:cNvSpPr>
            <a:spLocks noGrp="1" noChangeArrowheads="1"/>
          </p:cNvSpPr>
          <p:nvPr>
            <p:ph type="sldNum" sz="quarter" idx="11"/>
          </p:nvPr>
        </p:nvSpPr>
        <p:spPr>
          <a:ln/>
        </p:spPr>
        <p:txBody>
          <a:bodyPr/>
          <a:lstStyle>
            <a:lvl1pPr>
              <a:defRPr/>
            </a:lvl1pPr>
          </a:lstStyle>
          <a:p>
            <a:fld id="{719EA279-ECCA-8F44-B787-311CA82BAECD}" type="slidenum">
              <a:rPr lang="en-US"/>
              <a:pPr/>
              <a:t>‹#›</a:t>
            </a:fld>
            <a:endParaRPr lang="en-US"/>
          </a:p>
        </p:txBody>
      </p:sp>
    </p:spTree>
    <p:extLst>
      <p:ext uri="{BB962C8B-B14F-4D97-AF65-F5344CB8AC3E}">
        <p14:creationId xmlns:p14="http://schemas.microsoft.com/office/powerpoint/2010/main" val="2477491433"/>
      </p:ext>
    </p:extLst>
  </p:cSld>
  <p:clrMapOvr>
    <a:masterClrMapping/>
  </p:clrMapOvr>
  <p:transition xmlns:p14="http://schemas.microsoft.com/office/powerpoint/2010/main"/>
</p:sldLayout>
</file>

<file path=ppt/slideLayouts/slideLayout989.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3"/>
          <p:cNvSpPr>
            <a:spLocks noChangeArrowheads="1"/>
          </p:cNvSpPr>
          <p:nvPr/>
        </p:nvSpPr>
        <p:spPr bwMode="auto">
          <a:xfrm>
            <a:off x="457200" y="1123950"/>
            <a:ext cx="8229600" cy="914400"/>
          </a:xfrm>
          <a:custGeom>
            <a:avLst/>
            <a:gdLst/>
            <a:ahLst/>
            <a:cxnLst>
              <a:cxn ang="0">
                <a:pos x="0" y="1000"/>
              </a:cxn>
              <a:cxn ang="0">
                <a:pos x="0" y="0"/>
              </a:cxn>
              <a:cxn ang="0">
                <a:pos x="1000" y="0"/>
              </a:cxn>
            </a:cxnLst>
            <a:rect l="0" t="0" r="r" b="b"/>
            <a:pathLst>
              <a:path w="1000" h="1000">
                <a:moveTo>
                  <a:pt x="0" y="1000"/>
                </a:moveTo>
                <a:lnTo>
                  <a:pt x="0" y="0"/>
                </a:lnTo>
                <a:lnTo>
                  <a:pt x="1000" y="0"/>
                </a:lnTo>
              </a:path>
            </a:pathLst>
          </a:custGeom>
          <a:noFill/>
          <a:ln w="25400" cap="flat" cmpd="sng">
            <a:solidFill>
              <a:schemeClr val="accent1"/>
            </a:solidFill>
            <a:prstDash val="solid"/>
            <a:miter lim="800000"/>
            <a:headEnd/>
            <a:tailEnd/>
          </a:ln>
        </p:spPr>
        <p:txBody>
          <a:bodyPr/>
          <a:lstStyle/>
          <a:p>
            <a:endParaRPr lang="en-US">
              <a:solidFill>
                <a:srgbClr val="000000"/>
              </a:solidFill>
              <a:latin typeface="Tahoma"/>
            </a:endParaRPr>
          </a:p>
        </p:txBody>
      </p:sp>
      <p:sp>
        <p:nvSpPr>
          <p:cNvPr id="5" name="Line 8"/>
          <p:cNvSpPr>
            <a:spLocks noChangeShapeType="1"/>
          </p:cNvSpPr>
          <p:nvPr/>
        </p:nvSpPr>
        <p:spPr bwMode="auto">
          <a:xfrm>
            <a:off x="457200" y="3371850"/>
            <a:ext cx="8229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6" name="Line 10"/>
          <p:cNvSpPr>
            <a:spLocks noChangeShapeType="1"/>
          </p:cNvSpPr>
          <p:nvPr userDrawn="1"/>
        </p:nvSpPr>
        <p:spPr bwMode="auto">
          <a:xfrm>
            <a:off x="8686800" y="2457450"/>
            <a:ext cx="0" cy="914400"/>
          </a:xfrm>
          <a:prstGeom prst="line">
            <a:avLst/>
          </a:prstGeom>
          <a:noFill/>
          <a:ln w="25400">
            <a:solidFill>
              <a:schemeClr val="accent1"/>
            </a:solidFill>
            <a:round/>
            <a:headEnd/>
            <a:tailEnd/>
          </a:ln>
          <a:effectLst/>
        </p:spPr>
        <p:txBody>
          <a:bodyPr/>
          <a:lstStyle/>
          <a:p>
            <a:pPr>
              <a:defRPr/>
            </a:pPr>
            <a:endParaRPr lang="en-US">
              <a:solidFill>
                <a:srgbClr val="000000"/>
              </a:solidFill>
              <a:latin typeface="Tahoma"/>
            </a:endParaRPr>
          </a:p>
        </p:txBody>
      </p:sp>
      <p:sp>
        <p:nvSpPr>
          <p:cNvPr id="101378" name="Rectangle 2"/>
          <p:cNvSpPr>
            <a:spLocks noGrp="1" noChangeArrowheads="1"/>
          </p:cNvSpPr>
          <p:nvPr>
            <p:ph type="ctrTitle"/>
          </p:nvPr>
        </p:nvSpPr>
        <p:spPr>
          <a:xfrm>
            <a:off x="685800" y="1524000"/>
            <a:ext cx="7924800" cy="1752600"/>
          </a:xfrm>
        </p:spPr>
        <p:txBody>
          <a:bodyPr/>
          <a:lstStyle>
            <a:lvl1pPr>
              <a:defRPr sz="4800"/>
            </a:lvl1pPr>
          </a:lstStyle>
          <a:p>
            <a:r>
              <a:rPr lang="en-US" altLang="en-US"/>
              <a:t>Click to edit Master title style</a:t>
            </a:r>
          </a:p>
        </p:txBody>
      </p:sp>
      <p:sp>
        <p:nvSpPr>
          <p:cNvPr id="101379" name="Rectangle 3"/>
          <p:cNvSpPr>
            <a:spLocks noGrp="1" noChangeArrowheads="1"/>
          </p:cNvSpPr>
          <p:nvPr>
            <p:ph type="subTitle" idx="1"/>
          </p:nvPr>
        </p:nvSpPr>
        <p:spPr>
          <a:xfrm>
            <a:off x="685800" y="3581400"/>
            <a:ext cx="7848600" cy="1752600"/>
          </a:xfrm>
        </p:spPr>
        <p:txBody>
          <a:bodyPr/>
          <a:lstStyle>
            <a:lvl1pPr marL="0" indent="0" algn="ctr">
              <a:buFont typeface="Wingdings" pitchFamily="2" charset="2"/>
              <a:buNone/>
              <a:defRPr/>
            </a:lvl1pPr>
          </a:lstStyle>
          <a:p>
            <a:r>
              <a:rPr lang="en-US" altLang="en-US"/>
              <a:t>Click to edit Master subtitle style</a:t>
            </a:r>
          </a:p>
        </p:txBody>
      </p:sp>
      <p:sp>
        <p:nvSpPr>
          <p:cNvPr id="7" name="Rectangle 4"/>
          <p:cNvSpPr>
            <a:spLocks noGrp="1" noChangeArrowheads="1"/>
          </p:cNvSpPr>
          <p:nvPr>
            <p:ph type="dt" sz="half" idx="10"/>
          </p:nvPr>
        </p:nvSpPr>
        <p:spPr bwMode="auto">
          <a:xfrm>
            <a:off x="457200" y="6243638"/>
            <a:ext cx="2133600" cy="457200"/>
          </a:xfrm>
          <a:prstGeom prst="rect">
            <a:avLst/>
          </a:prstGeom>
          <a:ln>
            <a:miter lim="800000"/>
            <a:headEnd/>
            <a:tailEnd/>
          </a:ln>
        </p:spPr>
        <p:txBody>
          <a:bodyPr vert="horz" wrap="square" lIns="91440" tIns="45720" rIns="91440" bIns="45720" numCol="1" anchor="b" anchorCtr="0" compatLnSpc="1">
            <a:prstTxWarp prst="textNoShape">
              <a:avLst/>
            </a:prstTxWarp>
          </a:bodyPr>
          <a:lstStyle>
            <a:lvl1pPr>
              <a:defRPr sz="1200">
                <a:latin typeface="Garamond" pitchFamily="18" charset="0"/>
              </a:defRPr>
            </a:lvl1pPr>
          </a:lstStyle>
          <a:p>
            <a:endParaRPr lang="en-US" altLang="en-US">
              <a:solidFill>
                <a:srgbClr val="000000"/>
              </a:solidFill>
            </a:endParaRPr>
          </a:p>
        </p:txBody>
      </p:sp>
      <p:sp>
        <p:nvSpPr>
          <p:cNvPr id="8" name="Rectangle 5"/>
          <p:cNvSpPr>
            <a:spLocks noGrp="1" noChangeArrowheads="1"/>
          </p:cNvSpPr>
          <p:nvPr>
            <p:ph type="ftr" sz="quarter" idx="11"/>
          </p:nvPr>
        </p:nvSpPr>
        <p:spPr>
          <a:xfrm>
            <a:off x="3124200" y="6243638"/>
            <a:ext cx="2895600" cy="457200"/>
          </a:xfrm>
        </p:spPr>
        <p:txBody>
          <a:bodyPr/>
          <a:lstStyle>
            <a:lvl1pPr>
              <a:defRPr/>
            </a:lvl1pPr>
          </a:lstStyle>
          <a:p>
            <a:endParaRPr lang="en-US" altLang="en-US">
              <a:solidFill>
                <a:srgbClr val="000000"/>
              </a:solidFill>
            </a:endParaRPr>
          </a:p>
        </p:txBody>
      </p:sp>
      <p:sp>
        <p:nvSpPr>
          <p:cNvPr id="9" name="Rectangle 6"/>
          <p:cNvSpPr>
            <a:spLocks noGrp="1" noChangeArrowheads="1"/>
          </p:cNvSpPr>
          <p:nvPr>
            <p:ph type="sldNum" sz="quarter" idx="12"/>
          </p:nvPr>
        </p:nvSpPr>
        <p:spPr/>
        <p:txBody>
          <a:bodyPr/>
          <a:lstStyle>
            <a:lvl1pPr>
              <a:defRPr sz="1200"/>
            </a:lvl1pPr>
          </a:lstStyle>
          <a:p>
            <a:fld id="{7341D3D9-3FE8-4025-BF66-8DAB1ABB951F}"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2595291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3_Picture with Caption">
    <p:spTree>
      <p:nvGrpSpPr>
        <p:cNvPr id="1" name=""/>
        <p:cNvGrpSpPr/>
        <p:nvPr/>
      </p:nvGrpSpPr>
      <p:grpSpPr>
        <a:xfrm>
          <a:off x="0" y="0"/>
          <a:ext cx="0" cy="0"/>
          <a:chOff x="0" y="0"/>
          <a:chExt cx="0" cy="0"/>
        </a:xfrm>
      </p:grpSpPr>
      <p:sp>
        <p:nvSpPr>
          <p:cNvPr id="8" name="Title 1"/>
          <p:cNvSpPr>
            <a:spLocks noGrp="1"/>
          </p:cNvSpPr>
          <p:nvPr>
            <p:ph type="title"/>
          </p:nvPr>
        </p:nvSpPr>
        <p:spPr>
          <a:xfrm>
            <a:off x="457200" y="274638"/>
            <a:ext cx="8229600" cy="532719"/>
          </a:xfrm>
        </p:spPr>
        <p:txBody>
          <a:bodyPr/>
          <a:lstStyle>
            <a:lvl1pPr>
              <a:defRPr>
                <a:latin typeface="Arial"/>
              </a:defRPr>
            </a:lvl1pPr>
          </a:lstStyle>
          <a:p>
            <a:r>
              <a:rPr lang="en-US" dirty="0" smtClean="0"/>
              <a:t>Click to edit Master title style</a:t>
            </a:r>
            <a:endParaRPr lang="en-US" dirty="0"/>
          </a:p>
        </p:txBody>
      </p:sp>
      <p:sp>
        <p:nvSpPr>
          <p:cNvPr id="6" name="Text Placeholder 2"/>
          <p:cNvSpPr>
            <a:spLocks noGrp="1"/>
          </p:cNvSpPr>
          <p:nvPr>
            <p:ph idx="1" hasCustomPrompt="1"/>
          </p:nvPr>
        </p:nvSpPr>
        <p:spPr>
          <a:xfrm>
            <a:off x="457200" y="1161143"/>
            <a:ext cx="8229600" cy="4525963"/>
          </a:xfrm>
          <a:prstGeom prst="rect">
            <a:avLst/>
          </a:prstGeom>
        </p:spPr>
        <p:txBody>
          <a:bodyPr vert="horz" lIns="91440" tIns="45720" rIns="91440" bIns="45720" rtlCol="0">
            <a:normAutofit/>
          </a:bodyPr>
          <a:lstStyle>
            <a:lvl1pPr marL="342900" marR="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latin typeface="Arial"/>
              </a:defRPr>
            </a:lvl1pPr>
            <a:lvl2pPr>
              <a:defRPr>
                <a:latin typeface="Arial"/>
              </a:defRPr>
            </a:lvl2pPr>
            <a:lvl3pPr>
              <a:defRPr>
                <a:latin typeface="Arial"/>
              </a:defRPr>
            </a:lvl3pPr>
          </a:lstStyle>
          <a:p>
            <a:pPr marL="342900" marR="0" lvl="0" indent="-342900" algn="l" defTabSz="457200" rtl="0" eaLnBrk="1" fontAlgn="auto" latinLnBrk="0" hangingPunct="1">
              <a:lnSpc>
                <a:spcPct val="100000"/>
              </a:lnSpc>
              <a:spcBef>
                <a:spcPct val="20000"/>
              </a:spcBef>
              <a:spcAft>
                <a:spcPts val="0"/>
              </a:spcAft>
              <a:buClr>
                <a:srgbClr val="585858"/>
              </a:buClr>
              <a:buSzTx/>
              <a:buFont typeface="Wingdings" charset="2"/>
              <a:buChar char="§"/>
              <a:tabLst/>
              <a:defRPr/>
            </a:pPr>
            <a:r>
              <a:rPr kumimoji="0" lang="en-US" sz="2800" b="0" i="0" u="none" strike="noStrike" kern="1200" cap="none" spc="0" normalizeH="0" baseline="0" noProof="0" dirty="0" smtClean="0">
                <a:ln>
                  <a:noFill/>
                </a:ln>
                <a:solidFill>
                  <a:srgbClr val="585858"/>
                </a:solidFill>
                <a:effectLst/>
                <a:uLnTx/>
                <a:uFillTx/>
                <a:latin typeface="Arial"/>
                <a:ea typeface="+mn-ea"/>
                <a:cs typeface="+mn-cs"/>
              </a:rPr>
              <a:t>Click to edit Master text styles</a:t>
            </a:r>
          </a:p>
          <a:p>
            <a:pPr marL="742950" marR="0" lvl="1" indent="-28575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400" b="0" i="0" u="none" strike="noStrike" kern="1200" cap="none" spc="0" normalizeH="0" baseline="0" noProof="0" dirty="0" smtClean="0">
                <a:ln>
                  <a:noFill/>
                </a:ln>
                <a:solidFill>
                  <a:srgbClr val="A1A1A1"/>
                </a:solidFill>
                <a:effectLst/>
                <a:uLnTx/>
                <a:uFillTx/>
                <a:latin typeface="Arial"/>
                <a:ea typeface="+mn-ea"/>
                <a:cs typeface="+mn-cs"/>
              </a:rPr>
              <a:t>Second level</a:t>
            </a:r>
          </a:p>
          <a:p>
            <a:pPr marL="1143000" marR="0" lvl="2" indent="-228600" algn="l" defTabSz="457200" rtl="0" eaLnBrk="1" fontAlgn="auto" latinLnBrk="0" hangingPunct="1">
              <a:lnSpc>
                <a:spcPct val="100000"/>
              </a:lnSpc>
              <a:spcBef>
                <a:spcPct val="20000"/>
              </a:spcBef>
              <a:spcAft>
                <a:spcPts val="0"/>
              </a:spcAft>
              <a:buClrTx/>
              <a:buSzTx/>
              <a:buFont typeface="Wingdings" charset="2"/>
              <a:buChar char="§"/>
              <a:tabLst/>
              <a:defRPr/>
            </a:pPr>
            <a:r>
              <a:rPr kumimoji="0" lang="en-US" sz="2000" b="0" i="0" u="none" strike="noStrike" kern="1200" cap="none" spc="0" normalizeH="0" baseline="0" noProof="0" dirty="0" smtClean="0">
                <a:ln>
                  <a:noFill/>
                </a:ln>
                <a:solidFill>
                  <a:srgbClr val="000000"/>
                </a:solidFill>
                <a:effectLst/>
                <a:uLnTx/>
                <a:uFillTx/>
                <a:latin typeface="Arial"/>
                <a:ea typeface="+mn-ea"/>
                <a:cs typeface="+mn-cs"/>
              </a:rPr>
              <a:t>Third level</a:t>
            </a:r>
          </a:p>
        </p:txBody>
      </p:sp>
    </p:spTree>
    <p:extLst>
      <p:ext uri="{BB962C8B-B14F-4D97-AF65-F5344CB8AC3E}">
        <p14:creationId xmlns:p14="http://schemas.microsoft.com/office/powerpoint/2010/main" val="1349733168"/>
      </p:ext>
    </p:extLst>
  </p:cSld>
  <p:clrMapOvr>
    <a:masterClrMapping/>
  </p:clrMapOvr>
</p:sldLayout>
</file>

<file path=ppt/slideLayouts/slideLayout9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323594FA-E141-4234-AE05-360401972B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313949882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Layout>
</file>

<file path=ppt/slideLayouts/slideLayout9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smtClean="0"/>
              <a:t>Click to edit Master text styles</a:t>
            </a:r>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C7AC7BA1-BEA2-40AF-9056-44DC8C98568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89844590"/>
      </p:ext>
    </p:extLst>
  </p:cSld>
  <p:clrMapOvr>
    <a:masterClrMapping/>
  </p:clrMapOvr>
  <p:transition xmlns:p14="http://schemas.microsoft.com/office/powerpoint/2010/main"/>
</p:sldLayout>
</file>

<file path=ppt/slideLayouts/slideLayout9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2286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10100" y="1371600"/>
            <a:ext cx="4229100" cy="4876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4D2BBBE-2A44-4D16-8758-0239282DCC58}"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602862094"/>
      </p:ext>
    </p:extLst>
  </p:cSld>
  <p:clrMapOvr>
    <a:masterClrMapping/>
  </p:clrMapOvr>
  <p:transition xmlns:p14="http://schemas.microsoft.com/office/powerpoint/2010/main"/>
</p:sldLayout>
</file>

<file path=ppt/slideLayouts/slideLayout9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8" name="Rectangle 1030"/>
          <p:cNvSpPr>
            <a:spLocks noGrp="1" noChangeArrowheads="1"/>
          </p:cNvSpPr>
          <p:nvPr>
            <p:ph type="sldNum" sz="quarter" idx="11"/>
          </p:nvPr>
        </p:nvSpPr>
        <p:spPr>
          <a:ln/>
        </p:spPr>
        <p:txBody>
          <a:bodyPr/>
          <a:lstStyle>
            <a:lvl1pPr>
              <a:defRPr/>
            </a:lvl1pPr>
          </a:lstStyle>
          <a:p>
            <a:fld id="{D5FD5635-BCCD-45D2-B61E-320731E13B1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055798418"/>
      </p:ext>
    </p:extLst>
  </p:cSld>
  <p:clrMapOvr>
    <a:masterClrMapping/>
  </p:clrMapOvr>
  <p:transition xmlns:p14="http://schemas.microsoft.com/office/powerpoint/2010/main"/>
</p:sldLayout>
</file>

<file path=ppt/slideLayouts/slideLayout9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4" name="Rectangle 1030"/>
          <p:cNvSpPr>
            <a:spLocks noGrp="1" noChangeArrowheads="1"/>
          </p:cNvSpPr>
          <p:nvPr>
            <p:ph type="sldNum" sz="quarter" idx="11"/>
          </p:nvPr>
        </p:nvSpPr>
        <p:spPr>
          <a:ln/>
        </p:spPr>
        <p:txBody>
          <a:bodyPr/>
          <a:lstStyle>
            <a:lvl1pPr>
              <a:defRPr/>
            </a:lvl1pPr>
          </a:lstStyle>
          <a:p>
            <a:fld id="{018A7077-2B78-4FB5-8F56-24239751AEF0}"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66912277"/>
      </p:ext>
    </p:extLst>
  </p:cSld>
  <p:clrMapOvr>
    <a:masterClrMapping/>
  </p:clrMapOvr>
  <p:transition xmlns:p14="http://schemas.microsoft.com/office/powerpoint/2010/main"/>
</p:sldLayout>
</file>

<file path=ppt/slideLayouts/slideLayout9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3" name="Rectangle 1030"/>
          <p:cNvSpPr>
            <a:spLocks noGrp="1" noChangeArrowheads="1"/>
          </p:cNvSpPr>
          <p:nvPr>
            <p:ph type="sldNum" sz="quarter" idx="11"/>
          </p:nvPr>
        </p:nvSpPr>
        <p:spPr>
          <a:ln/>
        </p:spPr>
        <p:txBody>
          <a:bodyPr/>
          <a:lstStyle>
            <a:lvl1pPr>
              <a:defRPr/>
            </a:lvl1pPr>
          </a:lstStyle>
          <a:p>
            <a:fld id="{6E86574E-FA2E-425B-A84C-39F9592E9ECB}"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563156581"/>
      </p:ext>
    </p:extLst>
  </p:cSld>
  <p:clrMapOvr>
    <a:masterClrMapping/>
  </p:clrMapOvr>
  <p:transition xmlns:p14="http://schemas.microsoft.com/office/powerpoint/2010/main"/>
</p:sldLayout>
</file>

<file path=ppt/slideLayouts/slideLayout9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148CFD0-6DDB-45F0-A989-9F5CE648BC1E}"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274036015"/>
      </p:ext>
    </p:extLst>
  </p:cSld>
  <p:clrMapOvr>
    <a:masterClrMapping/>
  </p:clrMapOvr>
  <p:transition xmlns:p14="http://schemas.microsoft.com/office/powerpoint/2010/main"/>
</p:sldLayout>
</file>

<file path=ppt/slideLayouts/slideLayout9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smtClean="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6" name="Rectangle 1030"/>
          <p:cNvSpPr>
            <a:spLocks noGrp="1" noChangeArrowheads="1"/>
          </p:cNvSpPr>
          <p:nvPr>
            <p:ph type="sldNum" sz="quarter" idx="11"/>
          </p:nvPr>
        </p:nvSpPr>
        <p:spPr>
          <a:ln/>
        </p:spPr>
        <p:txBody>
          <a:bodyPr/>
          <a:lstStyle>
            <a:lvl1pPr>
              <a:defRPr/>
            </a:lvl1pPr>
          </a:lstStyle>
          <a:p>
            <a:fld id="{9E97B092-8552-4BA4-B0E1-CE51B98A2A2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1127701147"/>
      </p:ext>
    </p:extLst>
  </p:cSld>
  <p:clrMapOvr>
    <a:masterClrMapping/>
  </p:clrMapOvr>
  <p:transition xmlns:p14="http://schemas.microsoft.com/office/powerpoint/2010/main"/>
</p:sldLayout>
</file>

<file path=ppt/slideLayouts/slideLayout9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F44DDA66-0DFC-412A-A4B0-EFE91F0913E7}"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2133175868"/>
      </p:ext>
    </p:extLst>
  </p:cSld>
  <p:clrMapOvr>
    <a:masterClrMapping/>
  </p:clrMapOvr>
  <p:transition xmlns:p14="http://schemas.microsoft.com/office/powerpoint/2010/main"/>
</p:sldLayout>
</file>

<file path=ppt/slideLayouts/slideLayout9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86550" y="152400"/>
            <a:ext cx="2152650" cy="6096000"/>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228600" y="152400"/>
            <a:ext cx="6305550" cy="6096000"/>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1029"/>
          <p:cNvSpPr>
            <a:spLocks noGrp="1" noChangeArrowheads="1"/>
          </p:cNvSpPr>
          <p:nvPr>
            <p:ph type="ftr" sz="quarter" idx="10"/>
          </p:nvPr>
        </p:nvSpPr>
        <p:spPr>
          <a:ln/>
        </p:spPr>
        <p:txBody>
          <a:bodyPr/>
          <a:lstStyle>
            <a:lvl1pPr>
              <a:defRPr/>
            </a:lvl1pPr>
          </a:lstStyle>
          <a:p>
            <a:endParaRPr lang="en-US" altLang="en-US">
              <a:solidFill>
                <a:srgbClr val="000000"/>
              </a:solidFill>
            </a:endParaRPr>
          </a:p>
        </p:txBody>
      </p:sp>
      <p:sp>
        <p:nvSpPr>
          <p:cNvPr id="5" name="Rectangle 1030"/>
          <p:cNvSpPr>
            <a:spLocks noGrp="1" noChangeArrowheads="1"/>
          </p:cNvSpPr>
          <p:nvPr>
            <p:ph type="sldNum" sz="quarter" idx="11"/>
          </p:nvPr>
        </p:nvSpPr>
        <p:spPr>
          <a:ln/>
        </p:spPr>
        <p:txBody>
          <a:bodyPr/>
          <a:lstStyle>
            <a:lvl1pPr>
              <a:defRPr/>
            </a:lvl1pPr>
          </a:lstStyle>
          <a:p>
            <a:fld id="{4D1F9A79-97CD-456A-8962-B51E5744B9CD}" type="slidenum">
              <a:rPr lang="en-US" altLang="en-US">
                <a:solidFill>
                  <a:srgbClr val="000000"/>
                </a:solidFill>
              </a:rPr>
              <a:pPr/>
              <a:t>‹#›</a:t>
            </a:fld>
            <a:endParaRPr lang="en-US" altLang="en-US">
              <a:solidFill>
                <a:srgbClr val="000000"/>
              </a:solidFill>
            </a:endParaRPr>
          </a:p>
        </p:txBody>
      </p:sp>
    </p:spTree>
    <p:extLst>
      <p:ext uri="{BB962C8B-B14F-4D97-AF65-F5344CB8AC3E}">
        <p14:creationId xmlns:p14="http://schemas.microsoft.com/office/powerpoint/2010/main" val="523270288"/>
      </p:ext>
    </p:extLst>
  </p:cSld>
  <p:clrMapOvr>
    <a:masterClrMapping/>
  </p:clrMapOvr>
  <p:transition xmlns:p14="http://schemas.microsoft.com/office/powerpoint/2010/main"/>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theme" Target="../theme/theme1.xml"/><Relationship Id="rId13"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00.xml"/><Relationship Id="rId12" Type="http://schemas.openxmlformats.org/officeDocument/2006/relationships/slideLayout" Target="../slideLayouts/slideLayout101.xml"/><Relationship Id="rId13" Type="http://schemas.openxmlformats.org/officeDocument/2006/relationships/slideLayout" Target="../slideLayouts/slideLayout102.xml"/><Relationship Id="rId14" Type="http://schemas.openxmlformats.org/officeDocument/2006/relationships/slideLayout" Target="../slideLayouts/slideLayout103.xml"/><Relationship Id="rId15" Type="http://schemas.openxmlformats.org/officeDocument/2006/relationships/theme" Target="../theme/theme10.xml"/><Relationship Id="rId16" Type="http://schemas.openxmlformats.org/officeDocument/2006/relationships/image" Target="../media/image2.png"/><Relationship Id="rId17" Type="http://schemas.openxmlformats.org/officeDocument/2006/relationships/image" Target="../media/image3.png"/><Relationship Id="rId18" Type="http://schemas.openxmlformats.org/officeDocument/2006/relationships/image" Target="../media/image4.png"/><Relationship Id="rId19" Type="http://schemas.openxmlformats.org/officeDocument/2006/relationships/image" Target="../media/image5.emf"/><Relationship Id="rId1" Type="http://schemas.openxmlformats.org/officeDocument/2006/relationships/slideLayout" Target="../slideLayouts/slideLayout90.xml"/><Relationship Id="rId2" Type="http://schemas.openxmlformats.org/officeDocument/2006/relationships/slideLayout" Target="../slideLayouts/slideLayout91.xml"/><Relationship Id="rId3" Type="http://schemas.openxmlformats.org/officeDocument/2006/relationships/slideLayout" Target="../slideLayouts/slideLayout92.xml"/><Relationship Id="rId4" Type="http://schemas.openxmlformats.org/officeDocument/2006/relationships/slideLayout" Target="../slideLayouts/slideLayout93.xml"/><Relationship Id="rId5" Type="http://schemas.openxmlformats.org/officeDocument/2006/relationships/slideLayout" Target="../slideLayouts/slideLayout94.xml"/><Relationship Id="rId6" Type="http://schemas.openxmlformats.org/officeDocument/2006/relationships/slideLayout" Target="../slideLayouts/slideLayout95.xml"/><Relationship Id="rId7" Type="http://schemas.openxmlformats.org/officeDocument/2006/relationships/slideLayout" Target="../slideLayouts/slideLayout96.xml"/><Relationship Id="rId8" Type="http://schemas.openxmlformats.org/officeDocument/2006/relationships/slideLayout" Target="../slideLayouts/slideLayout97.xml"/><Relationship Id="rId9" Type="http://schemas.openxmlformats.org/officeDocument/2006/relationships/slideLayout" Target="../slideLayouts/slideLayout98.xml"/><Relationship Id="rId10" Type="http://schemas.openxmlformats.org/officeDocument/2006/relationships/slideLayout" Target="../slideLayouts/slideLayout99.xml"/></Relationships>
</file>

<file path=ppt/slideMasters/_rels/slideMaster100.xml.rels><?xml version="1.0" encoding="UTF-8" standalone="yes"?>
<Relationships xmlns="http://schemas.openxmlformats.org/package/2006/relationships"><Relationship Id="rId11" Type="http://schemas.openxmlformats.org/officeDocument/2006/relationships/slideLayout" Target="../slideLayouts/slideLayout1098.xml"/><Relationship Id="rId12" Type="http://schemas.openxmlformats.org/officeDocument/2006/relationships/theme" Target="../theme/theme100.xml"/><Relationship Id="rId13" Type="http://schemas.openxmlformats.org/officeDocument/2006/relationships/image" Target="../media/image1.png"/><Relationship Id="rId1" Type="http://schemas.openxmlformats.org/officeDocument/2006/relationships/slideLayout" Target="../slideLayouts/slideLayout1088.xml"/><Relationship Id="rId2" Type="http://schemas.openxmlformats.org/officeDocument/2006/relationships/slideLayout" Target="../slideLayouts/slideLayout1089.xml"/><Relationship Id="rId3" Type="http://schemas.openxmlformats.org/officeDocument/2006/relationships/slideLayout" Target="../slideLayouts/slideLayout1090.xml"/><Relationship Id="rId4" Type="http://schemas.openxmlformats.org/officeDocument/2006/relationships/slideLayout" Target="../slideLayouts/slideLayout1091.xml"/><Relationship Id="rId5" Type="http://schemas.openxmlformats.org/officeDocument/2006/relationships/slideLayout" Target="../slideLayouts/slideLayout1092.xml"/><Relationship Id="rId6" Type="http://schemas.openxmlformats.org/officeDocument/2006/relationships/slideLayout" Target="../slideLayouts/slideLayout1093.xml"/><Relationship Id="rId7" Type="http://schemas.openxmlformats.org/officeDocument/2006/relationships/slideLayout" Target="../slideLayouts/slideLayout1094.xml"/><Relationship Id="rId8" Type="http://schemas.openxmlformats.org/officeDocument/2006/relationships/slideLayout" Target="../slideLayouts/slideLayout1095.xml"/><Relationship Id="rId9" Type="http://schemas.openxmlformats.org/officeDocument/2006/relationships/slideLayout" Target="../slideLayouts/slideLayout1096.xml"/><Relationship Id="rId10" Type="http://schemas.openxmlformats.org/officeDocument/2006/relationships/slideLayout" Target="../slideLayouts/slideLayout1097.xml"/></Relationships>
</file>

<file path=ppt/slideMasters/_rels/slideMaster101.xml.rels><?xml version="1.0" encoding="UTF-8" standalone="yes"?>
<Relationships xmlns="http://schemas.openxmlformats.org/package/2006/relationships"><Relationship Id="rId11" Type="http://schemas.openxmlformats.org/officeDocument/2006/relationships/slideLayout" Target="../slideLayouts/slideLayout1109.xml"/><Relationship Id="rId12" Type="http://schemas.openxmlformats.org/officeDocument/2006/relationships/theme" Target="../theme/theme101.xml"/><Relationship Id="rId1" Type="http://schemas.openxmlformats.org/officeDocument/2006/relationships/slideLayout" Target="../slideLayouts/slideLayout1099.xml"/><Relationship Id="rId2" Type="http://schemas.openxmlformats.org/officeDocument/2006/relationships/slideLayout" Target="../slideLayouts/slideLayout1100.xml"/><Relationship Id="rId3" Type="http://schemas.openxmlformats.org/officeDocument/2006/relationships/slideLayout" Target="../slideLayouts/slideLayout1101.xml"/><Relationship Id="rId4" Type="http://schemas.openxmlformats.org/officeDocument/2006/relationships/slideLayout" Target="../slideLayouts/slideLayout1102.xml"/><Relationship Id="rId5" Type="http://schemas.openxmlformats.org/officeDocument/2006/relationships/slideLayout" Target="../slideLayouts/slideLayout1103.xml"/><Relationship Id="rId6" Type="http://schemas.openxmlformats.org/officeDocument/2006/relationships/slideLayout" Target="../slideLayouts/slideLayout1104.xml"/><Relationship Id="rId7" Type="http://schemas.openxmlformats.org/officeDocument/2006/relationships/slideLayout" Target="../slideLayouts/slideLayout1105.xml"/><Relationship Id="rId8" Type="http://schemas.openxmlformats.org/officeDocument/2006/relationships/slideLayout" Target="../slideLayouts/slideLayout1106.xml"/><Relationship Id="rId9" Type="http://schemas.openxmlformats.org/officeDocument/2006/relationships/slideLayout" Target="../slideLayouts/slideLayout1107.xml"/><Relationship Id="rId10" Type="http://schemas.openxmlformats.org/officeDocument/2006/relationships/slideLayout" Target="../slideLayouts/slideLayout1108.xml"/></Relationships>
</file>

<file path=ppt/slideMasters/_rels/slideMaster102.xml.rels><?xml version="1.0" encoding="UTF-8" standalone="yes"?>
<Relationships xmlns="http://schemas.openxmlformats.org/package/2006/relationships"><Relationship Id="rId11" Type="http://schemas.openxmlformats.org/officeDocument/2006/relationships/slideLayout" Target="../slideLayouts/slideLayout1120.xml"/><Relationship Id="rId12" Type="http://schemas.openxmlformats.org/officeDocument/2006/relationships/theme" Target="../theme/theme102.xml"/><Relationship Id="rId13" Type="http://schemas.openxmlformats.org/officeDocument/2006/relationships/image" Target="../media/image1.png"/><Relationship Id="rId1" Type="http://schemas.openxmlformats.org/officeDocument/2006/relationships/slideLayout" Target="../slideLayouts/slideLayout1110.xml"/><Relationship Id="rId2" Type="http://schemas.openxmlformats.org/officeDocument/2006/relationships/slideLayout" Target="../slideLayouts/slideLayout1111.xml"/><Relationship Id="rId3" Type="http://schemas.openxmlformats.org/officeDocument/2006/relationships/slideLayout" Target="../slideLayouts/slideLayout1112.xml"/><Relationship Id="rId4" Type="http://schemas.openxmlformats.org/officeDocument/2006/relationships/slideLayout" Target="../slideLayouts/slideLayout1113.xml"/><Relationship Id="rId5" Type="http://schemas.openxmlformats.org/officeDocument/2006/relationships/slideLayout" Target="../slideLayouts/slideLayout1114.xml"/><Relationship Id="rId6" Type="http://schemas.openxmlformats.org/officeDocument/2006/relationships/slideLayout" Target="../slideLayouts/slideLayout1115.xml"/><Relationship Id="rId7" Type="http://schemas.openxmlformats.org/officeDocument/2006/relationships/slideLayout" Target="../slideLayouts/slideLayout1116.xml"/><Relationship Id="rId8" Type="http://schemas.openxmlformats.org/officeDocument/2006/relationships/slideLayout" Target="../slideLayouts/slideLayout1117.xml"/><Relationship Id="rId9" Type="http://schemas.openxmlformats.org/officeDocument/2006/relationships/slideLayout" Target="../slideLayouts/slideLayout1118.xml"/><Relationship Id="rId10" Type="http://schemas.openxmlformats.org/officeDocument/2006/relationships/slideLayout" Target="../slideLayouts/slideLayout1119.xml"/></Relationships>
</file>

<file path=ppt/slideMasters/_rels/slideMaster103.xml.rels><?xml version="1.0" encoding="UTF-8" standalone="yes"?>
<Relationships xmlns="http://schemas.openxmlformats.org/package/2006/relationships"><Relationship Id="rId11" Type="http://schemas.openxmlformats.org/officeDocument/2006/relationships/slideLayout" Target="../slideLayouts/slideLayout1131.xml"/><Relationship Id="rId12" Type="http://schemas.openxmlformats.org/officeDocument/2006/relationships/slideLayout" Target="../slideLayouts/slideLayout1132.xml"/><Relationship Id="rId13" Type="http://schemas.openxmlformats.org/officeDocument/2006/relationships/theme" Target="../theme/theme103.xml"/><Relationship Id="rId1" Type="http://schemas.openxmlformats.org/officeDocument/2006/relationships/slideLayout" Target="../slideLayouts/slideLayout1121.xml"/><Relationship Id="rId2" Type="http://schemas.openxmlformats.org/officeDocument/2006/relationships/slideLayout" Target="../slideLayouts/slideLayout1122.xml"/><Relationship Id="rId3" Type="http://schemas.openxmlformats.org/officeDocument/2006/relationships/slideLayout" Target="../slideLayouts/slideLayout1123.xml"/><Relationship Id="rId4" Type="http://schemas.openxmlformats.org/officeDocument/2006/relationships/slideLayout" Target="../slideLayouts/slideLayout1124.xml"/><Relationship Id="rId5" Type="http://schemas.openxmlformats.org/officeDocument/2006/relationships/slideLayout" Target="../slideLayouts/slideLayout1125.xml"/><Relationship Id="rId6" Type="http://schemas.openxmlformats.org/officeDocument/2006/relationships/slideLayout" Target="../slideLayouts/slideLayout1126.xml"/><Relationship Id="rId7" Type="http://schemas.openxmlformats.org/officeDocument/2006/relationships/slideLayout" Target="../slideLayouts/slideLayout1127.xml"/><Relationship Id="rId8" Type="http://schemas.openxmlformats.org/officeDocument/2006/relationships/slideLayout" Target="../slideLayouts/slideLayout1128.xml"/><Relationship Id="rId9" Type="http://schemas.openxmlformats.org/officeDocument/2006/relationships/slideLayout" Target="../slideLayouts/slideLayout1129.xml"/><Relationship Id="rId10" Type="http://schemas.openxmlformats.org/officeDocument/2006/relationships/slideLayout" Target="../slideLayouts/slideLayout1130.xml"/></Relationships>
</file>

<file path=ppt/slideMasters/_rels/slideMaster104.xml.rels><?xml version="1.0" encoding="UTF-8" standalone="yes"?>
<Relationships xmlns="http://schemas.openxmlformats.org/package/2006/relationships"><Relationship Id="rId11" Type="http://schemas.openxmlformats.org/officeDocument/2006/relationships/slideLayout" Target="../slideLayouts/slideLayout1143.xml"/><Relationship Id="rId12" Type="http://schemas.openxmlformats.org/officeDocument/2006/relationships/slideLayout" Target="../slideLayouts/slideLayout1144.xml"/><Relationship Id="rId13" Type="http://schemas.openxmlformats.org/officeDocument/2006/relationships/theme" Target="../theme/theme104.xml"/><Relationship Id="rId1" Type="http://schemas.openxmlformats.org/officeDocument/2006/relationships/slideLayout" Target="../slideLayouts/slideLayout1133.xml"/><Relationship Id="rId2" Type="http://schemas.openxmlformats.org/officeDocument/2006/relationships/slideLayout" Target="../slideLayouts/slideLayout1134.xml"/><Relationship Id="rId3" Type="http://schemas.openxmlformats.org/officeDocument/2006/relationships/slideLayout" Target="../slideLayouts/slideLayout1135.xml"/><Relationship Id="rId4" Type="http://schemas.openxmlformats.org/officeDocument/2006/relationships/slideLayout" Target="../slideLayouts/slideLayout1136.xml"/><Relationship Id="rId5" Type="http://schemas.openxmlformats.org/officeDocument/2006/relationships/slideLayout" Target="../slideLayouts/slideLayout1137.xml"/><Relationship Id="rId6" Type="http://schemas.openxmlformats.org/officeDocument/2006/relationships/slideLayout" Target="../slideLayouts/slideLayout1138.xml"/><Relationship Id="rId7" Type="http://schemas.openxmlformats.org/officeDocument/2006/relationships/slideLayout" Target="../slideLayouts/slideLayout1139.xml"/><Relationship Id="rId8" Type="http://schemas.openxmlformats.org/officeDocument/2006/relationships/slideLayout" Target="../slideLayouts/slideLayout1140.xml"/><Relationship Id="rId9" Type="http://schemas.openxmlformats.org/officeDocument/2006/relationships/slideLayout" Target="../slideLayouts/slideLayout1141.xml"/><Relationship Id="rId10" Type="http://schemas.openxmlformats.org/officeDocument/2006/relationships/slideLayout" Target="../slideLayouts/slideLayout1142.xml"/></Relationships>
</file>

<file path=ppt/slideMasters/_rels/slideMaster105.xml.rels><?xml version="1.0" encoding="UTF-8" standalone="yes"?>
<Relationships xmlns="http://schemas.openxmlformats.org/package/2006/relationships"><Relationship Id="rId11" Type="http://schemas.openxmlformats.org/officeDocument/2006/relationships/slideLayout" Target="../slideLayouts/slideLayout1155.xml"/><Relationship Id="rId12" Type="http://schemas.openxmlformats.org/officeDocument/2006/relationships/theme" Target="../theme/theme105.xml"/><Relationship Id="rId13" Type="http://schemas.openxmlformats.org/officeDocument/2006/relationships/image" Target="../media/image1.png"/><Relationship Id="rId1" Type="http://schemas.openxmlformats.org/officeDocument/2006/relationships/slideLayout" Target="../slideLayouts/slideLayout1145.xml"/><Relationship Id="rId2" Type="http://schemas.openxmlformats.org/officeDocument/2006/relationships/slideLayout" Target="../slideLayouts/slideLayout1146.xml"/><Relationship Id="rId3" Type="http://schemas.openxmlformats.org/officeDocument/2006/relationships/slideLayout" Target="../slideLayouts/slideLayout1147.xml"/><Relationship Id="rId4" Type="http://schemas.openxmlformats.org/officeDocument/2006/relationships/slideLayout" Target="../slideLayouts/slideLayout1148.xml"/><Relationship Id="rId5" Type="http://schemas.openxmlformats.org/officeDocument/2006/relationships/slideLayout" Target="../slideLayouts/slideLayout1149.xml"/><Relationship Id="rId6" Type="http://schemas.openxmlformats.org/officeDocument/2006/relationships/slideLayout" Target="../slideLayouts/slideLayout1150.xml"/><Relationship Id="rId7" Type="http://schemas.openxmlformats.org/officeDocument/2006/relationships/slideLayout" Target="../slideLayouts/slideLayout1151.xml"/><Relationship Id="rId8" Type="http://schemas.openxmlformats.org/officeDocument/2006/relationships/slideLayout" Target="../slideLayouts/slideLayout1152.xml"/><Relationship Id="rId9" Type="http://schemas.openxmlformats.org/officeDocument/2006/relationships/slideLayout" Target="../slideLayouts/slideLayout1153.xml"/><Relationship Id="rId10" Type="http://schemas.openxmlformats.org/officeDocument/2006/relationships/slideLayout" Target="../slideLayouts/slideLayout1154.xml"/></Relationships>
</file>

<file path=ppt/slideMasters/_rels/slideMaster106.xml.rels><?xml version="1.0" encoding="UTF-8" standalone="yes"?>
<Relationships xmlns="http://schemas.openxmlformats.org/package/2006/relationships"><Relationship Id="rId11" Type="http://schemas.openxmlformats.org/officeDocument/2006/relationships/slideLayout" Target="../slideLayouts/slideLayout1166.xml"/><Relationship Id="rId12" Type="http://schemas.openxmlformats.org/officeDocument/2006/relationships/theme" Target="../theme/theme106.xml"/><Relationship Id="rId13" Type="http://schemas.openxmlformats.org/officeDocument/2006/relationships/image" Target="../media/image1.png"/><Relationship Id="rId1" Type="http://schemas.openxmlformats.org/officeDocument/2006/relationships/slideLayout" Target="../slideLayouts/slideLayout1156.xml"/><Relationship Id="rId2" Type="http://schemas.openxmlformats.org/officeDocument/2006/relationships/slideLayout" Target="../slideLayouts/slideLayout1157.xml"/><Relationship Id="rId3" Type="http://schemas.openxmlformats.org/officeDocument/2006/relationships/slideLayout" Target="../slideLayouts/slideLayout1158.xml"/><Relationship Id="rId4" Type="http://schemas.openxmlformats.org/officeDocument/2006/relationships/slideLayout" Target="../slideLayouts/slideLayout1159.xml"/><Relationship Id="rId5" Type="http://schemas.openxmlformats.org/officeDocument/2006/relationships/slideLayout" Target="../slideLayouts/slideLayout1160.xml"/><Relationship Id="rId6" Type="http://schemas.openxmlformats.org/officeDocument/2006/relationships/slideLayout" Target="../slideLayouts/slideLayout1161.xml"/><Relationship Id="rId7" Type="http://schemas.openxmlformats.org/officeDocument/2006/relationships/slideLayout" Target="../slideLayouts/slideLayout1162.xml"/><Relationship Id="rId8" Type="http://schemas.openxmlformats.org/officeDocument/2006/relationships/slideLayout" Target="../slideLayouts/slideLayout1163.xml"/><Relationship Id="rId9" Type="http://schemas.openxmlformats.org/officeDocument/2006/relationships/slideLayout" Target="../slideLayouts/slideLayout1164.xml"/><Relationship Id="rId10" Type="http://schemas.openxmlformats.org/officeDocument/2006/relationships/slideLayout" Target="../slideLayouts/slideLayout1165.xml"/></Relationships>
</file>

<file path=ppt/slideMasters/_rels/slideMaster107.xml.rels><?xml version="1.0" encoding="UTF-8" standalone="yes"?>
<Relationships xmlns="http://schemas.openxmlformats.org/package/2006/relationships"><Relationship Id="rId11" Type="http://schemas.openxmlformats.org/officeDocument/2006/relationships/slideLayout" Target="../slideLayouts/slideLayout1177.xml"/><Relationship Id="rId12" Type="http://schemas.openxmlformats.org/officeDocument/2006/relationships/slideLayout" Target="../slideLayouts/slideLayout1178.xml"/><Relationship Id="rId13" Type="http://schemas.openxmlformats.org/officeDocument/2006/relationships/theme" Target="../theme/theme107.xml"/><Relationship Id="rId14" Type="http://schemas.openxmlformats.org/officeDocument/2006/relationships/image" Target="../media/image1.png"/><Relationship Id="rId1" Type="http://schemas.openxmlformats.org/officeDocument/2006/relationships/slideLayout" Target="../slideLayouts/slideLayout1167.xml"/><Relationship Id="rId2" Type="http://schemas.openxmlformats.org/officeDocument/2006/relationships/slideLayout" Target="../slideLayouts/slideLayout1168.xml"/><Relationship Id="rId3" Type="http://schemas.openxmlformats.org/officeDocument/2006/relationships/slideLayout" Target="../slideLayouts/slideLayout1169.xml"/><Relationship Id="rId4" Type="http://schemas.openxmlformats.org/officeDocument/2006/relationships/slideLayout" Target="../slideLayouts/slideLayout1170.xml"/><Relationship Id="rId5" Type="http://schemas.openxmlformats.org/officeDocument/2006/relationships/slideLayout" Target="../slideLayouts/slideLayout1171.xml"/><Relationship Id="rId6" Type="http://schemas.openxmlformats.org/officeDocument/2006/relationships/slideLayout" Target="../slideLayouts/slideLayout1172.xml"/><Relationship Id="rId7" Type="http://schemas.openxmlformats.org/officeDocument/2006/relationships/slideLayout" Target="../slideLayouts/slideLayout1173.xml"/><Relationship Id="rId8" Type="http://schemas.openxmlformats.org/officeDocument/2006/relationships/slideLayout" Target="../slideLayouts/slideLayout1174.xml"/><Relationship Id="rId9" Type="http://schemas.openxmlformats.org/officeDocument/2006/relationships/slideLayout" Target="../slideLayouts/slideLayout1175.xml"/><Relationship Id="rId10" Type="http://schemas.openxmlformats.org/officeDocument/2006/relationships/slideLayout" Target="../slideLayouts/slideLayout1176.xml"/></Relationships>
</file>

<file path=ppt/slideMasters/_rels/slideMaster108.xml.rels><?xml version="1.0" encoding="UTF-8" standalone="yes"?>
<Relationships xmlns="http://schemas.openxmlformats.org/package/2006/relationships"><Relationship Id="rId11" Type="http://schemas.openxmlformats.org/officeDocument/2006/relationships/slideLayout" Target="../slideLayouts/slideLayout1189.xml"/><Relationship Id="rId12" Type="http://schemas.openxmlformats.org/officeDocument/2006/relationships/theme" Target="../theme/theme108.xml"/><Relationship Id="rId13" Type="http://schemas.openxmlformats.org/officeDocument/2006/relationships/image" Target="../media/image1.png"/><Relationship Id="rId1" Type="http://schemas.openxmlformats.org/officeDocument/2006/relationships/slideLayout" Target="../slideLayouts/slideLayout1179.xml"/><Relationship Id="rId2" Type="http://schemas.openxmlformats.org/officeDocument/2006/relationships/slideLayout" Target="../slideLayouts/slideLayout1180.xml"/><Relationship Id="rId3" Type="http://schemas.openxmlformats.org/officeDocument/2006/relationships/slideLayout" Target="../slideLayouts/slideLayout1181.xml"/><Relationship Id="rId4" Type="http://schemas.openxmlformats.org/officeDocument/2006/relationships/slideLayout" Target="../slideLayouts/slideLayout1182.xml"/><Relationship Id="rId5" Type="http://schemas.openxmlformats.org/officeDocument/2006/relationships/slideLayout" Target="../slideLayouts/slideLayout1183.xml"/><Relationship Id="rId6" Type="http://schemas.openxmlformats.org/officeDocument/2006/relationships/slideLayout" Target="../slideLayouts/slideLayout1184.xml"/><Relationship Id="rId7" Type="http://schemas.openxmlformats.org/officeDocument/2006/relationships/slideLayout" Target="../slideLayouts/slideLayout1185.xml"/><Relationship Id="rId8" Type="http://schemas.openxmlformats.org/officeDocument/2006/relationships/slideLayout" Target="../slideLayouts/slideLayout1186.xml"/><Relationship Id="rId9" Type="http://schemas.openxmlformats.org/officeDocument/2006/relationships/slideLayout" Target="../slideLayouts/slideLayout1187.xml"/><Relationship Id="rId10" Type="http://schemas.openxmlformats.org/officeDocument/2006/relationships/slideLayout" Target="../slideLayouts/slideLayout1188.xml"/></Relationships>
</file>

<file path=ppt/slideMasters/_rels/slideMaster109.xml.rels><?xml version="1.0" encoding="UTF-8" standalone="yes"?>
<Relationships xmlns="http://schemas.openxmlformats.org/package/2006/relationships"><Relationship Id="rId11" Type="http://schemas.openxmlformats.org/officeDocument/2006/relationships/slideLayout" Target="../slideLayouts/slideLayout1200.xml"/><Relationship Id="rId12" Type="http://schemas.openxmlformats.org/officeDocument/2006/relationships/theme" Target="../theme/theme109.xml"/><Relationship Id="rId13" Type="http://schemas.openxmlformats.org/officeDocument/2006/relationships/image" Target="../media/image1.png"/><Relationship Id="rId1" Type="http://schemas.openxmlformats.org/officeDocument/2006/relationships/slideLayout" Target="../slideLayouts/slideLayout1190.xml"/><Relationship Id="rId2" Type="http://schemas.openxmlformats.org/officeDocument/2006/relationships/slideLayout" Target="../slideLayouts/slideLayout1191.xml"/><Relationship Id="rId3" Type="http://schemas.openxmlformats.org/officeDocument/2006/relationships/slideLayout" Target="../slideLayouts/slideLayout1192.xml"/><Relationship Id="rId4" Type="http://schemas.openxmlformats.org/officeDocument/2006/relationships/slideLayout" Target="../slideLayouts/slideLayout1193.xml"/><Relationship Id="rId5" Type="http://schemas.openxmlformats.org/officeDocument/2006/relationships/slideLayout" Target="../slideLayouts/slideLayout1194.xml"/><Relationship Id="rId6" Type="http://schemas.openxmlformats.org/officeDocument/2006/relationships/slideLayout" Target="../slideLayouts/slideLayout1195.xml"/><Relationship Id="rId7" Type="http://schemas.openxmlformats.org/officeDocument/2006/relationships/slideLayout" Target="../slideLayouts/slideLayout1196.xml"/><Relationship Id="rId8" Type="http://schemas.openxmlformats.org/officeDocument/2006/relationships/slideLayout" Target="../slideLayouts/slideLayout1197.xml"/><Relationship Id="rId9" Type="http://schemas.openxmlformats.org/officeDocument/2006/relationships/slideLayout" Target="../slideLayouts/slideLayout1198.xml"/><Relationship Id="rId10" Type="http://schemas.openxmlformats.org/officeDocument/2006/relationships/slideLayout" Target="../slideLayouts/slideLayout1199.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14.xml"/><Relationship Id="rId12" Type="http://schemas.openxmlformats.org/officeDocument/2006/relationships/theme" Target="../theme/theme11.xml"/><Relationship Id="rId13" Type="http://schemas.openxmlformats.org/officeDocument/2006/relationships/image" Target="../media/image1.png"/><Relationship Id="rId1" Type="http://schemas.openxmlformats.org/officeDocument/2006/relationships/slideLayout" Target="../slideLayouts/slideLayout104.xml"/><Relationship Id="rId2" Type="http://schemas.openxmlformats.org/officeDocument/2006/relationships/slideLayout" Target="../slideLayouts/slideLayout105.xml"/><Relationship Id="rId3" Type="http://schemas.openxmlformats.org/officeDocument/2006/relationships/slideLayout" Target="../slideLayouts/slideLayout106.xml"/><Relationship Id="rId4" Type="http://schemas.openxmlformats.org/officeDocument/2006/relationships/slideLayout" Target="../slideLayouts/slideLayout107.xml"/><Relationship Id="rId5" Type="http://schemas.openxmlformats.org/officeDocument/2006/relationships/slideLayout" Target="../slideLayouts/slideLayout108.xml"/><Relationship Id="rId6" Type="http://schemas.openxmlformats.org/officeDocument/2006/relationships/slideLayout" Target="../slideLayouts/slideLayout109.xml"/><Relationship Id="rId7" Type="http://schemas.openxmlformats.org/officeDocument/2006/relationships/slideLayout" Target="../slideLayouts/slideLayout110.xml"/><Relationship Id="rId8" Type="http://schemas.openxmlformats.org/officeDocument/2006/relationships/slideLayout" Target="../slideLayouts/slideLayout111.xml"/><Relationship Id="rId9" Type="http://schemas.openxmlformats.org/officeDocument/2006/relationships/slideLayout" Target="../slideLayouts/slideLayout112.xml"/><Relationship Id="rId10" Type="http://schemas.openxmlformats.org/officeDocument/2006/relationships/slideLayout" Target="../slideLayouts/slideLayout113.xml"/></Relationships>
</file>

<file path=ppt/slideMasters/_rels/slideMaster110.xml.rels><?xml version="1.0" encoding="UTF-8" standalone="yes"?>
<Relationships xmlns="http://schemas.openxmlformats.org/package/2006/relationships"><Relationship Id="rId11" Type="http://schemas.openxmlformats.org/officeDocument/2006/relationships/slideLayout" Target="../slideLayouts/slideLayout1211.xml"/><Relationship Id="rId12" Type="http://schemas.openxmlformats.org/officeDocument/2006/relationships/theme" Target="../theme/theme110.xml"/><Relationship Id="rId13" Type="http://schemas.openxmlformats.org/officeDocument/2006/relationships/image" Target="../media/image1.png"/><Relationship Id="rId1" Type="http://schemas.openxmlformats.org/officeDocument/2006/relationships/slideLayout" Target="../slideLayouts/slideLayout1201.xml"/><Relationship Id="rId2" Type="http://schemas.openxmlformats.org/officeDocument/2006/relationships/slideLayout" Target="../slideLayouts/slideLayout1202.xml"/><Relationship Id="rId3" Type="http://schemas.openxmlformats.org/officeDocument/2006/relationships/slideLayout" Target="../slideLayouts/slideLayout1203.xml"/><Relationship Id="rId4" Type="http://schemas.openxmlformats.org/officeDocument/2006/relationships/slideLayout" Target="../slideLayouts/slideLayout1204.xml"/><Relationship Id="rId5" Type="http://schemas.openxmlformats.org/officeDocument/2006/relationships/slideLayout" Target="../slideLayouts/slideLayout1205.xml"/><Relationship Id="rId6" Type="http://schemas.openxmlformats.org/officeDocument/2006/relationships/slideLayout" Target="../slideLayouts/slideLayout1206.xml"/><Relationship Id="rId7" Type="http://schemas.openxmlformats.org/officeDocument/2006/relationships/slideLayout" Target="../slideLayouts/slideLayout1207.xml"/><Relationship Id="rId8" Type="http://schemas.openxmlformats.org/officeDocument/2006/relationships/slideLayout" Target="../slideLayouts/slideLayout1208.xml"/><Relationship Id="rId9" Type="http://schemas.openxmlformats.org/officeDocument/2006/relationships/slideLayout" Target="../slideLayouts/slideLayout1209.xml"/><Relationship Id="rId10" Type="http://schemas.openxmlformats.org/officeDocument/2006/relationships/slideLayout" Target="../slideLayouts/slideLayout1210.xml"/></Relationships>
</file>

<file path=ppt/slideMasters/_rels/slideMaster111.xml.rels><?xml version="1.0" encoding="UTF-8" standalone="yes"?>
<Relationships xmlns="http://schemas.openxmlformats.org/package/2006/relationships"><Relationship Id="rId11" Type="http://schemas.openxmlformats.org/officeDocument/2006/relationships/slideLayout" Target="../slideLayouts/slideLayout1222.xml"/><Relationship Id="rId12" Type="http://schemas.openxmlformats.org/officeDocument/2006/relationships/theme" Target="../theme/theme111.xml"/><Relationship Id="rId13" Type="http://schemas.openxmlformats.org/officeDocument/2006/relationships/image" Target="../media/image1.png"/><Relationship Id="rId1" Type="http://schemas.openxmlformats.org/officeDocument/2006/relationships/slideLayout" Target="../slideLayouts/slideLayout1212.xml"/><Relationship Id="rId2" Type="http://schemas.openxmlformats.org/officeDocument/2006/relationships/slideLayout" Target="../slideLayouts/slideLayout1213.xml"/><Relationship Id="rId3" Type="http://schemas.openxmlformats.org/officeDocument/2006/relationships/slideLayout" Target="../slideLayouts/slideLayout1214.xml"/><Relationship Id="rId4" Type="http://schemas.openxmlformats.org/officeDocument/2006/relationships/slideLayout" Target="../slideLayouts/slideLayout1215.xml"/><Relationship Id="rId5" Type="http://schemas.openxmlformats.org/officeDocument/2006/relationships/slideLayout" Target="../slideLayouts/slideLayout1216.xml"/><Relationship Id="rId6" Type="http://schemas.openxmlformats.org/officeDocument/2006/relationships/slideLayout" Target="../slideLayouts/slideLayout1217.xml"/><Relationship Id="rId7" Type="http://schemas.openxmlformats.org/officeDocument/2006/relationships/slideLayout" Target="../slideLayouts/slideLayout1218.xml"/><Relationship Id="rId8" Type="http://schemas.openxmlformats.org/officeDocument/2006/relationships/slideLayout" Target="../slideLayouts/slideLayout1219.xml"/><Relationship Id="rId9" Type="http://schemas.openxmlformats.org/officeDocument/2006/relationships/slideLayout" Target="../slideLayouts/slideLayout1220.xml"/><Relationship Id="rId10" Type="http://schemas.openxmlformats.org/officeDocument/2006/relationships/slideLayout" Target="../slideLayouts/slideLayout1221.xml"/></Relationships>
</file>

<file path=ppt/slideMasters/_rels/slideMaster112.xml.rels><?xml version="1.0" encoding="UTF-8" standalone="yes"?>
<Relationships xmlns="http://schemas.openxmlformats.org/package/2006/relationships"><Relationship Id="rId11" Type="http://schemas.openxmlformats.org/officeDocument/2006/relationships/slideLayout" Target="../slideLayouts/slideLayout1233.xml"/><Relationship Id="rId12" Type="http://schemas.openxmlformats.org/officeDocument/2006/relationships/theme" Target="../theme/theme112.xml"/><Relationship Id="rId13" Type="http://schemas.openxmlformats.org/officeDocument/2006/relationships/image" Target="../media/image1.png"/><Relationship Id="rId1" Type="http://schemas.openxmlformats.org/officeDocument/2006/relationships/slideLayout" Target="../slideLayouts/slideLayout1223.xml"/><Relationship Id="rId2" Type="http://schemas.openxmlformats.org/officeDocument/2006/relationships/slideLayout" Target="../slideLayouts/slideLayout1224.xml"/><Relationship Id="rId3" Type="http://schemas.openxmlformats.org/officeDocument/2006/relationships/slideLayout" Target="../slideLayouts/slideLayout1225.xml"/><Relationship Id="rId4" Type="http://schemas.openxmlformats.org/officeDocument/2006/relationships/slideLayout" Target="../slideLayouts/slideLayout1226.xml"/><Relationship Id="rId5" Type="http://schemas.openxmlformats.org/officeDocument/2006/relationships/slideLayout" Target="../slideLayouts/slideLayout1227.xml"/><Relationship Id="rId6" Type="http://schemas.openxmlformats.org/officeDocument/2006/relationships/slideLayout" Target="../slideLayouts/slideLayout1228.xml"/><Relationship Id="rId7" Type="http://schemas.openxmlformats.org/officeDocument/2006/relationships/slideLayout" Target="../slideLayouts/slideLayout1229.xml"/><Relationship Id="rId8" Type="http://schemas.openxmlformats.org/officeDocument/2006/relationships/slideLayout" Target="../slideLayouts/slideLayout1230.xml"/><Relationship Id="rId9" Type="http://schemas.openxmlformats.org/officeDocument/2006/relationships/slideLayout" Target="../slideLayouts/slideLayout1231.xml"/><Relationship Id="rId10" Type="http://schemas.openxmlformats.org/officeDocument/2006/relationships/slideLayout" Target="../slideLayouts/slideLayout1232.xml"/></Relationships>
</file>

<file path=ppt/slideMasters/_rels/slideMaster113.xml.rels><?xml version="1.0" encoding="UTF-8" standalone="yes"?>
<Relationships xmlns="http://schemas.openxmlformats.org/package/2006/relationships"><Relationship Id="rId11" Type="http://schemas.openxmlformats.org/officeDocument/2006/relationships/slideLayout" Target="../slideLayouts/slideLayout1244.xml"/><Relationship Id="rId12" Type="http://schemas.openxmlformats.org/officeDocument/2006/relationships/theme" Target="../theme/theme113.xml"/><Relationship Id="rId1" Type="http://schemas.openxmlformats.org/officeDocument/2006/relationships/slideLayout" Target="../slideLayouts/slideLayout1234.xml"/><Relationship Id="rId2" Type="http://schemas.openxmlformats.org/officeDocument/2006/relationships/slideLayout" Target="../slideLayouts/slideLayout1235.xml"/><Relationship Id="rId3" Type="http://schemas.openxmlformats.org/officeDocument/2006/relationships/slideLayout" Target="../slideLayouts/slideLayout1236.xml"/><Relationship Id="rId4" Type="http://schemas.openxmlformats.org/officeDocument/2006/relationships/slideLayout" Target="../slideLayouts/slideLayout1237.xml"/><Relationship Id="rId5" Type="http://schemas.openxmlformats.org/officeDocument/2006/relationships/slideLayout" Target="../slideLayouts/slideLayout1238.xml"/><Relationship Id="rId6" Type="http://schemas.openxmlformats.org/officeDocument/2006/relationships/slideLayout" Target="../slideLayouts/slideLayout1239.xml"/><Relationship Id="rId7" Type="http://schemas.openxmlformats.org/officeDocument/2006/relationships/slideLayout" Target="../slideLayouts/slideLayout1240.xml"/><Relationship Id="rId8" Type="http://schemas.openxmlformats.org/officeDocument/2006/relationships/slideLayout" Target="../slideLayouts/slideLayout1241.xml"/><Relationship Id="rId9" Type="http://schemas.openxmlformats.org/officeDocument/2006/relationships/slideLayout" Target="../slideLayouts/slideLayout1242.xml"/><Relationship Id="rId10" Type="http://schemas.openxmlformats.org/officeDocument/2006/relationships/slideLayout" Target="../slideLayouts/slideLayout1243.xml"/></Relationships>
</file>

<file path=ppt/slideMasters/_rels/slideMaster114.xml.rels><?xml version="1.0" encoding="UTF-8" standalone="yes"?>
<Relationships xmlns="http://schemas.openxmlformats.org/package/2006/relationships"><Relationship Id="rId11" Type="http://schemas.openxmlformats.org/officeDocument/2006/relationships/slideLayout" Target="../slideLayouts/slideLayout1255.xml"/><Relationship Id="rId12" Type="http://schemas.openxmlformats.org/officeDocument/2006/relationships/slideLayout" Target="../slideLayouts/slideLayout1256.xml"/><Relationship Id="rId13" Type="http://schemas.openxmlformats.org/officeDocument/2006/relationships/theme" Target="../theme/theme114.xml"/><Relationship Id="rId1" Type="http://schemas.openxmlformats.org/officeDocument/2006/relationships/slideLayout" Target="../slideLayouts/slideLayout1245.xml"/><Relationship Id="rId2" Type="http://schemas.openxmlformats.org/officeDocument/2006/relationships/slideLayout" Target="../slideLayouts/slideLayout1246.xml"/><Relationship Id="rId3" Type="http://schemas.openxmlformats.org/officeDocument/2006/relationships/slideLayout" Target="../slideLayouts/slideLayout1247.xml"/><Relationship Id="rId4" Type="http://schemas.openxmlformats.org/officeDocument/2006/relationships/slideLayout" Target="../slideLayouts/slideLayout1248.xml"/><Relationship Id="rId5" Type="http://schemas.openxmlformats.org/officeDocument/2006/relationships/slideLayout" Target="../slideLayouts/slideLayout1249.xml"/><Relationship Id="rId6" Type="http://schemas.openxmlformats.org/officeDocument/2006/relationships/slideLayout" Target="../slideLayouts/slideLayout1250.xml"/><Relationship Id="rId7" Type="http://schemas.openxmlformats.org/officeDocument/2006/relationships/slideLayout" Target="../slideLayouts/slideLayout1251.xml"/><Relationship Id="rId8" Type="http://schemas.openxmlformats.org/officeDocument/2006/relationships/slideLayout" Target="../slideLayouts/slideLayout1252.xml"/><Relationship Id="rId9" Type="http://schemas.openxmlformats.org/officeDocument/2006/relationships/slideLayout" Target="../slideLayouts/slideLayout1253.xml"/><Relationship Id="rId10" Type="http://schemas.openxmlformats.org/officeDocument/2006/relationships/slideLayout" Target="../slideLayouts/slideLayout1254.xml"/></Relationships>
</file>

<file path=ppt/slideMasters/_rels/slideMaster115.xml.rels><?xml version="1.0" encoding="UTF-8" standalone="yes"?>
<Relationships xmlns="http://schemas.openxmlformats.org/package/2006/relationships"><Relationship Id="rId11" Type="http://schemas.openxmlformats.org/officeDocument/2006/relationships/slideLayout" Target="../slideLayouts/slideLayout1267.xml"/><Relationship Id="rId12" Type="http://schemas.openxmlformats.org/officeDocument/2006/relationships/slideLayout" Target="../slideLayouts/slideLayout1268.xml"/><Relationship Id="rId13" Type="http://schemas.openxmlformats.org/officeDocument/2006/relationships/slideLayout" Target="../slideLayouts/slideLayout1269.xml"/><Relationship Id="rId14" Type="http://schemas.openxmlformats.org/officeDocument/2006/relationships/theme" Target="../theme/theme115.xml"/><Relationship Id="rId1" Type="http://schemas.openxmlformats.org/officeDocument/2006/relationships/slideLayout" Target="../slideLayouts/slideLayout1257.xml"/><Relationship Id="rId2" Type="http://schemas.openxmlformats.org/officeDocument/2006/relationships/slideLayout" Target="../slideLayouts/slideLayout1258.xml"/><Relationship Id="rId3" Type="http://schemas.openxmlformats.org/officeDocument/2006/relationships/slideLayout" Target="../slideLayouts/slideLayout1259.xml"/><Relationship Id="rId4" Type="http://schemas.openxmlformats.org/officeDocument/2006/relationships/slideLayout" Target="../slideLayouts/slideLayout1260.xml"/><Relationship Id="rId5" Type="http://schemas.openxmlformats.org/officeDocument/2006/relationships/slideLayout" Target="../slideLayouts/slideLayout1261.xml"/><Relationship Id="rId6" Type="http://schemas.openxmlformats.org/officeDocument/2006/relationships/slideLayout" Target="../slideLayouts/slideLayout1262.xml"/><Relationship Id="rId7" Type="http://schemas.openxmlformats.org/officeDocument/2006/relationships/slideLayout" Target="../slideLayouts/slideLayout1263.xml"/><Relationship Id="rId8" Type="http://schemas.openxmlformats.org/officeDocument/2006/relationships/slideLayout" Target="../slideLayouts/slideLayout1264.xml"/><Relationship Id="rId9" Type="http://schemas.openxmlformats.org/officeDocument/2006/relationships/slideLayout" Target="../slideLayouts/slideLayout1265.xml"/><Relationship Id="rId10" Type="http://schemas.openxmlformats.org/officeDocument/2006/relationships/slideLayout" Target="../slideLayouts/slideLayout1266.xml"/></Relationships>
</file>

<file path=ppt/slideMasters/_rels/slideMaster116.xml.rels><?xml version="1.0" encoding="UTF-8" standalone="yes"?>
<Relationships xmlns="http://schemas.openxmlformats.org/package/2006/relationships"><Relationship Id="rId11" Type="http://schemas.openxmlformats.org/officeDocument/2006/relationships/slideLayout" Target="../slideLayouts/slideLayout1280.xml"/><Relationship Id="rId12" Type="http://schemas.openxmlformats.org/officeDocument/2006/relationships/theme" Target="../theme/theme116.xml"/><Relationship Id="rId13" Type="http://schemas.openxmlformats.org/officeDocument/2006/relationships/image" Target="../media/image1.png"/><Relationship Id="rId1" Type="http://schemas.openxmlformats.org/officeDocument/2006/relationships/slideLayout" Target="../slideLayouts/slideLayout1270.xml"/><Relationship Id="rId2" Type="http://schemas.openxmlformats.org/officeDocument/2006/relationships/slideLayout" Target="../slideLayouts/slideLayout1271.xml"/><Relationship Id="rId3" Type="http://schemas.openxmlformats.org/officeDocument/2006/relationships/slideLayout" Target="../slideLayouts/slideLayout1272.xml"/><Relationship Id="rId4" Type="http://schemas.openxmlformats.org/officeDocument/2006/relationships/slideLayout" Target="../slideLayouts/slideLayout1273.xml"/><Relationship Id="rId5" Type="http://schemas.openxmlformats.org/officeDocument/2006/relationships/slideLayout" Target="../slideLayouts/slideLayout1274.xml"/><Relationship Id="rId6" Type="http://schemas.openxmlformats.org/officeDocument/2006/relationships/slideLayout" Target="../slideLayouts/slideLayout1275.xml"/><Relationship Id="rId7" Type="http://schemas.openxmlformats.org/officeDocument/2006/relationships/slideLayout" Target="../slideLayouts/slideLayout1276.xml"/><Relationship Id="rId8" Type="http://schemas.openxmlformats.org/officeDocument/2006/relationships/slideLayout" Target="../slideLayouts/slideLayout1277.xml"/><Relationship Id="rId9" Type="http://schemas.openxmlformats.org/officeDocument/2006/relationships/slideLayout" Target="../slideLayouts/slideLayout1278.xml"/><Relationship Id="rId10" Type="http://schemas.openxmlformats.org/officeDocument/2006/relationships/slideLayout" Target="../slideLayouts/slideLayout1279.xml"/></Relationships>
</file>

<file path=ppt/slideMasters/_rels/slideMaster117.xml.rels><?xml version="1.0" encoding="UTF-8" standalone="yes"?>
<Relationships xmlns="http://schemas.openxmlformats.org/package/2006/relationships"><Relationship Id="rId11" Type="http://schemas.openxmlformats.org/officeDocument/2006/relationships/slideLayout" Target="../slideLayouts/slideLayout1291.xml"/><Relationship Id="rId12" Type="http://schemas.openxmlformats.org/officeDocument/2006/relationships/theme" Target="../theme/theme117.xml"/><Relationship Id="rId1" Type="http://schemas.openxmlformats.org/officeDocument/2006/relationships/slideLayout" Target="../slideLayouts/slideLayout1281.xml"/><Relationship Id="rId2" Type="http://schemas.openxmlformats.org/officeDocument/2006/relationships/slideLayout" Target="../slideLayouts/slideLayout1282.xml"/><Relationship Id="rId3" Type="http://schemas.openxmlformats.org/officeDocument/2006/relationships/slideLayout" Target="../slideLayouts/slideLayout1283.xml"/><Relationship Id="rId4" Type="http://schemas.openxmlformats.org/officeDocument/2006/relationships/slideLayout" Target="../slideLayouts/slideLayout1284.xml"/><Relationship Id="rId5" Type="http://schemas.openxmlformats.org/officeDocument/2006/relationships/slideLayout" Target="../slideLayouts/slideLayout1285.xml"/><Relationship Id="rId6" Type="http://schemas.openxmlformats.org/officeDocument/2006/relationships/slideLayout" Target="../slideLayouts/slideLayout1286.xml"/><Relationship Id="rId7" Type="http://schemas.openxmlformats.org/officeDocument/2006/relationships/slideLayout" Target="../slideLayouts/slideLayout1287.xml"/><Relationship Id="rId8" Type="http://schemas.openxmlformats.org/officeDocument/2006/relationships/slideLayout" Target="../slideLayouts/slideLayout1288.xml"/><Relationship Id="rId9" Type="http://schemas.openxmlformats.org/officeDocument/2006/relationships/slideLayout" Target="../slideLayouts/slideLayout1289.xml"/><Relationship Id="rId10" Type="http://schemas.openxmlformats.org/officeDocument/2006/relationships/slideLayout" Target="../slideLayouts/slideLayout1290.xml"/></Relationships>
</file>

<file path=ppt/slideMasters/_rels/slideMaster118.xml.rels><?xml version="1.0" encoding="UTF-8" standalone="yes"?>
<Relationships xmlns="http://schemas.openxmlformats.org/package/2006/relationships"><Relationship Id="rId11" Type="http://schemas.openxmlformats.org/officeDocument/2006/relationships/slideLayout" Target="../slideLayouts/slideLayout1302.xml"/><Relationship Id="rId12" Type="http://schemas.openxmlformats.org/officeDocument/2006/relationships/theme" Target="../theme/theme118.xml"/><Relationship Id="rId1" Type="http://schemas.openxmlformats.org/officeDocument/2006/relationships/slideLayout" Target="../slideLayouts/slideLayout1292.xml"/><Relationship Id="rId2" Type="http://schemas.openxmlformats.org/officeDocument/2006/relationships/slideLayout" Target="../slideLayouts/slideLayout1293.xml"/><Relationship Id="rId3" Type="http://schemas.openxmlformats.org/officeDocument/2006/relationships/slideLayout" Target="../slideLayouts/slideLayout1294.xml"/><Relationship Id="rId4" Type="http://schemas.openxmlformats.org/officeDocument/2006/relationships/slideLayout" Target="../slideLayouts/slideLayout1295.xml"/><Relationship Id="rId5" Type="http://schemas.openxmlformats.org/officeDocument/2006/relationships/slideLayout" Target="../slideLayouts/slideLayout1296.xml"/><Relationship Id="rId6" Type="http://schemas.openxmlformats.org/officeDocument/2006/relationships/slideLayout" Target="../slideLayouts/slideLayout1297.xml"/><Relationship Id="rId7" Type="http://schemas.openxmlformats.org/officeDocument/2006/relationships/slideLayout" Target="../slideLayouts/slideLayout1298.xml"/><Relationship Id="rId8" Type="http://schemas.openxmlformats.org/officeDocument/2006/relationships/slideLayout" Target="../slideLayouts/slideLayout1299.xml"/><Relationship Id="rId9" Type="http://schemas.openxmlformats.org/officeDocument/2006/relationships/slideLayout" Target="../slideLayouts/slideLayout1300.xml"/><Relationship Id="rId10" Type="http://schemas.openxmlformats.org/officeDocument/2006/relationships/slideLayout" Target="../slideLayouts/slideLayout1301.xml"/></Relationships>
</file>

<file path=ppt/slideMasters/_rels/slideMaster119.xml.rels><?xml version="1.0" encoding="UTF-8" standalone="yes"?>
<Relationships xmlns="http://schemas.openxmlformats.org/package/2006/relationships"><Relationship Id="rId11" Type="http://schemas.openxmlformats.org/officeDocument/2006/relationships/slideLayout" Target="../slideLayouts/slideLayout1313.xml"/><Relationship Id="rId12" Type="http://schemas.openxmlformats.org/officeDocument/2006/relationships/theme" Target="../theme/theme119.xml"/><Relationship Id="rId13" Type="http://schemas.openxmlformats.org/officeDocument/2006/relationships/image" Target="../media/image1.png"/><Relationship Id="rId1" Type="http://schemas.openxmlformats.org/officeDocument/2006/relationships/slideLayout" Target="../slideLayouts/slideLayout1303.xml"/><Relationship Id="rId2" Type="http://schemas.openxmlformats.org/officeDocument/2006/relationships/slideLayout" Target="../slideLayouts/slideLayout1304.xml"/><Relationship Id="rId3" Type="http://schemas.openxmlformats.org/officeDocument/2006/relationships/slideLayout" Target="../slideLayouts/slideLayout1305.xml"/><Relationship Id="rId4" Type="http://schemas.openxmlformats.org/officeDocument/2006/relationships/slideLayout" Target="../slideLayouts/slideLayout1306.xml"/><Relationship Id="rId5" Type="http://schemas.openxmlformats.org/officeDocument/2006/relationships/slideLayout" Target="../slideLayouts/slideLayout1307.xml"/><Relationship Id="rId6" Type="http://schemas.openxmlformats.org/officeDocument/2006/relationships/slideLayout" Target="../slideLayouts/slideLayout1308.xml"/><Relationship Id="rId7" Type="http://schemas.openxmlformats.org/officeDocument/2006/relationships/slideLayout" Target="../slideLayouts/slideLayout1309.xml"/><Relationship Id="rId8" Type="http://schemas.openxmlformats.org/officeDocument/2006/relationships/slideLayout" Target="../slideLayouts/slideLayout1310.xml"/><Relationship Id="rId9" Type="http://schemas.openxmlformats.org/officeDocument/2006/relationships/slideLayout" Target="../slideLayouts/slideLayout1311.xml"/><Relationship Id="rId10" Type="http://schemas.openxmlformats.org/officeDocument/2006/relationships/slideLayout" Target="../slideLayouts/slideLayout1312.xml"/></Relationships>
</file>

<file path=ppt/slideMasters/_rels/slideMaster12.xml.rels><?xml version="1.0" encoding="UTF-8" standalone="yes"?>
<Relationships xmlns="http://schemas.openxmlformats.org/package/2006/relationships"><Relationship Id="rId11" Type="http://schemas.openxmlformats.org/officeDocument/2006/relationships/slideLayout" Target="../slideLayouts/slideLayout125.xml"/><Relationship Id="rId12" Type="http://schemas.openxmlformats.org/officeDocument/2006/relationships/theme" Target="../theme/theme12.xml"/><Relationship Id="rId13" Type="http://schemas.openxmlformats.org/officeDocument/2006/relationships/image" Target="../media/image1.png"/><Relationship Id="rId1" Type="http://schemas.openxmlformats.org/officeDocument/2006/relationships/slideLayout" Target="../slideLayouts/slideLayout115.xml"/><Relationship Id="rId2" Type="http://schemas.openxmlformats.org/officeDocument/2006/relationships/slideLayout" Target="../slideLayouts/slideLayout116.xml"/><Relationship Id="rId3" Type="http://schemas.openxmlformats.org/officeDocument/2006/relationships/slideLayout" Target="../slideLayouts/slideLayout117.xml"/><Relationship Id="rId4" Type="http://schemas.openxmlformats.org/officeDocument/2006/relationships/slideLayout" Target="../slideLayouts/slideLayout118.xml"/><Relationship Id="rId5" Type="http://schemas.openxmlformats.org/officeDocument/2006/relationships/slideLayout" Target="../slideLayouts/slideLayout119.xml"/><Relationship Id="rId6" Type="http://schemas.openxmlformats.org/officeDocument/2006/relationships/slideLayout" Target="../slideLayouts/slideLayout120.xml"/><Relationship Id="rId7" Type="http://schemas.openxmlformats.org/officeDocument/2006/relationships/slideLayout" Target="../slideLayouts/slideLayout121.xml"/><Relationship Id="rId8" Type="http://schemas.openxmlformats.org/officeDocument/2006/relationships/slideLayout" Target="../slideLayouts/slideLayout122.xml"/><Relationship Id="rId9" Type="http://schemas.openxmlformats.org/officeDocument/2006/relationships/slideLayout" Target="../slideLayouts/slideLayout123.xml"/><Relationship Id="rId10" Type="http://schemas.openxmlformats.org/officeDocument/2006/relationships/slideLayout" Target="../slideLayouts/slideLayout124.xml"/></Relationships>
</file>

<file path=ppt/slideMasters/_rels/slideMaster120.xml.rels><?xml version="1.0" encoding="UTF-8" standalone="yes"?>
<Relationships xmlns="http://schemas.openxmlformats.org/package/2006/relationships"><Relationship Id="rId11" Type="http://schemas.openxmlformats.org/officeDocument/2006/relationships/slideLayout" Target="../slideLayouts/slideLayout1324.xml"/><Relationship Id="rId12" Type="http://schemas.openxmlformats.org/officeDocument/2006/relationships/theme" Target="../theme/theme120.xml"/><Relationship Id="rId1" Type="http://schemas.openxmlformats.org/officeDocument/2006/relationships/slideLayout" Target="../slideLayouts/slideLayout1314.xml"/><Relationship Id="rId2" Type="http://schemas.openxmlformats.org/officeDocument/2006/relationships/slideLayout" Target="../slideLayouts/slideLayout1315.xml"/><Relationship Id="rId3" Type="http://schemas.openxmlformats.org/officeDocument/2006/relationships/slideLayout" Target="../slideLayouts/slideLayout1316.xml"/><Relationship Id="rId4" Type="http://schemas.openxmlformats.org/officeDocument/2006/relationships/slideLayout" Target="../slideLayouts/slideLayout1317.xml"/><Relationship Id="rId5" Type="http://schemas.openxmlformats.org/officeDocument/2006/relationships/slideLayout" Target="../slideLayouts/slideLayout1318.xml"/><Relationship Id="rId6" Type="http://schemas.openxmlformats.org/officeDocument/2006/relationships/slideLayout" Target="../slideLayouts/slideLayout1319.xml"/><Relationship Id="rId7" Type="http://schemas.openxmlformats.org/officeDocument/2006/relationships/slideLayout" Target="../slideLayouts/slideLayout1320.xml"/><Relationship Id="rId8" Type="http://schemas.openxmlformats.org/officeDocument/2006/relationships/slideLayout" Target="../slideLayouts/slideLayout1321.xml"/><Relationship Id="rId9" Type="http://schemas.openxmlformats.org/officeDocument/2006/relationships/slideLayout" Target="../slideLayouts/slideLayout1322.xml"/><Relationship Id="rId10" Type="http://schemas.openxmlformats.org/officeDocument/2006/relationships/slideLayout" Target="../slideLayouts/slideLayout1323.xml"/></Relationships>
</file>

<file path=ppt/slideMasters/_rels/slideMaster121.xml.rels><?xml version="1.0" encoding="UTF-8" standalone="yes"?>
<Relationships xmlns="http://schemas.openxmlformats.org/package/2006/relationships"><Relationship Id="rId11" Type="http://schemas.openxmlformats.org/officeDocument/2006/relationships/slideLayout" Target="../slideLayouts/slideLayout1335.xml"/><Relationship Id="rId12" Type="http://schemas.openxmlformats.org/officeDocument/2006/relationships/theme" Target="../theme/theme121.xml"/><Relationship Id="rId1" Type="http://schemas.openxmlformats.org/officeDocument/2006/relationships/slideLayout" Target="../slideLayouts/slideLayout1325.xml"/><Relationship Id="rId2" Type="http://schemas.openxmlformats.org/officeDocument/2006/relationships/slideLayout" Target="../slideLayouts/slideLayout1326.xml"/><Relationship Id="rId3" Type="http://schemas.openxmlformats.org/officeDocument/2006/relationships/slideLayout" Target="../slideLayouts/slideLayout1327.xml"/><Relationship Id="rId4" Type="http://schemas.openxmlformats.org/officeDocument/2006/relationships/slideLayout" Target="../slideLayouts/slideLayout1328.xml"/><Relationship Id="rId5" Type="http://schemas.openxmlformats.org/officeDocument/2006/relationships/slideLayout" Target="../slideLayouts/slideLayout1329.xml"/><Relationship Id="rId6" Type="http://schemas.openxmlformats.org/officeDocument/2006/relationships/slideLayout" Target="../slideLayouts/slideLayout1330.xml"/><Relationship Id="rId7" Type="http://schemas.openxmlformats.org/officeDocument/2006/relationships/slideLayout" Target="../slideLayouts/slideLayout1331.xml"/><Relationship Id="rId8" Type="http://schemas.openxmlformats.org/officeDocument/2006/relationships/slideLayout" Target="../slideLayouts/slideLayout1332.xml"/><Relationship Id="rId9" Type="http://schemas.openxmlformats.org/officeDocument/2006/relationships/slideLayout" Target="../slideLayouts/slideLayout1333.xml"/><Relationship Id="rId10" Type="http://schemas.openxmlformats.org/officeDocument/2006/relationships/slideLayout" Target="../slideLayouts/slideLayout1334.xml"/></Relationships>
</file>

<file path=ppt/slideMasters/_rels/slideMaster122.xml.rels><?xml version="1.0" encoding="UTF-8" standalone="yes"?>
<Relationships xmlns="http://schemas.openxmlformats.org/package/2006/relationships"><Relationship Id="rId11" Type="http://schemas.openxmlformats.org/officeDocument/2006/relationships/slideLayout" Target="../slideLayouts/slideLayout1346.xml"/><Relationship Id="rId12" Type="http://schemas.openxmlformats.org/officeDocument/2006/relationships/theme" Target="../theme/theme122.xml"/><Relationship Id="rId13" Type="http://schemas.openxmlformats.org/officeDocument/2006/relationships/image" Target="../media/image1.png"/><Relationship Id="rId1" Type="http://schemas.openxmlformats.org/officeDocument/2006/relationships/slideLayout" Target="../slideLayouts/slideLayout1336.xml"/><Relationship Id="rId2" Type="http://schemas.openxmlformats.org/officeDocument/2006/relationships/slideLayout" Target="../slideLayouts/slideLayout1337.xml"/><Relationship Id="rId3" Type="http://schemas.openxmlformats.org/officeDocument/2006/relationships/slideLayout" Target="../slideLayouts/slideLayout1338.xml"/><Relationship Id="rId4" Type="http://schemas.openxmlformats.org/officeDocument/2006/relationships/slideLayout" Target="../slideLayouts/slideLayout1339.xml"/><Relationship Id="rId5" Type="http://schemas.openxmlformats.org/officeDocument/2006/relationships/slideLayout" Target="../slideLayouts/slideLayout1340.xml"/><Relationship Id="rId6" Type="http://schemas.openxmlformats.org/officeDocument/2006/relationships/slideLayout" Target="../slideLayouts/slideLayout1341.xml"/><Relationship Id="rId7" Type="http://schemas.openxmlformats.org/officeDocument/2006/relationships/slideLayout" Target="../slideLayouts/slideLayout1342.xml"/><Relationship Id="rId8" Type="http://schemas.openxmlformats.org/officeDocument/2006/relationships/slideLayout" Target="../slideLayouts/slideLayout1343.xml"/><Relationship Id="rId9" Type="http://schemas.openxmlformats.org/officeDocument/2006/relationships/slideLayout" Target="../slideLayouts/slideLayout1344.xml"/><Relationship Id="rId10" Type="http://schemas.openxmlformats.org/officeDocument/2006/relationships/slideLayout" Target="../slideLayouts/slideLayout1345.xml"/></Relationships>
</file>

<file path=ppt/slideMasters/_rels/slideMaster123.xml.rels><?xml version="1.0" encoding="UTF-8" standalone="yes"?>
<Relationships xmlns="http://schemas.openxmlformats.org/package/2006/relationships"><Relationship Id="rId11" Type="http://schemas.openxmlformats.org/officeDocument/2006/relationships/slideLayout" Target="../slideLayouts/slideLayout1357.xml"/><Relationship Id="rId12" Type="http://schemas.openxmlformats.org/officeDocument/2006/relationships/theme" Target="../theme/theme123.xml"/><Relationship Id="rId13" Type="http://schemas.openxmlformats.org/officeDocument/2006/relationships/image" Target="../media/image1.png"/><Relationship Id="rId1" Type="http://schemas.openxmlformats.org/officeDocument/2006/relationships/slideLayout" Target="../slideLayouts/slideLayout1347.xml"/><Relationship Id="rId2" Type="http://schemas.openxmlformats.org/officeDocument/2006/relationships/slideLayout" Target="../slideLayouts/slideLayout1348.xml"/><Relationship Id="rId3" Type="http://schemas.openxmlformats.org/officeDocument/2006/relationships/slideLayout" Target="../slideLayouts/slideLayout1349.xml"/><Relationship Id="rId4" Type="http://schemas.openxmlformats.org/officeDocument/2006/relationships/slideLayout" Target="../slideLayouts/slideLayout1350.xml"/><Relationship Id="rId5" Type="http://schemas.openxmlformats.org/officeDocument/2006/relationships/slideLayout" Target="../slideLayouts/slideLayout1351.xml"/><Relationship Id="rId6" Type="http://schemas.openxmlformats.org/officeDocument/2006/relationships/slideLayout" Target="../slideLayouts/slideLayout1352.xml"/><Relationship Id="rId7" Type="http://schemas.openxmlformats.org/officeDocument/2006/relationships/slideLayout" Target="../slideLayouts/slideLayout1353.xml"/><Relationship Id="rId8" Type="http://schemas.openxmlformats.org/officeDocument/2006/relationships/slideLayout" Target="../slideLayouts/slideLayout1354.xml"/><Relationship Id="rId9" Type="http://schemas.openxmlformats.org/officeDocument/2006/relationships/slideLayout" Target="../slideLayouts/slideLayout1355.xml"/><Relationship Id="rId10" Type="http://schemas.openxmlformats.org/officeDocument/2006/relationships/slideLayout" Target="../slideLayouts/slideLayout1356.xml"/></Relationships>
</file>

<file path=ppt/slideMasters/_rels/slideMaster124.xml.rels><?xml version="1.0" encoding="UTF-8" standalone="yes"?>
<Relationships xmlns="http://schemas.openxmlformats.org/package/2006/relationships"><Relationship Id="rId11" Type="http://schemas.openxmlformats.org/officeDocument/2006/relationships/slideLayout" Target="../slideLayouts/slideLayout1368.xml"/><Relationship Id="rId12" Type="http://schemas.openxmlformats.org/officeDocument/2006/relationships/theme" Target="../theme/theme124.xml"/><Relationship Id="rId13" Type="http://schemas.openxmlformats.org/officeDocument/2006/relationships/image" Target="../media/image1.png"/><Relationship Id="rId1" Type="http://schemas.openxmlformats.org/officeDocument/2006/relationships/slideLayout" Target="../slideLayouts/slideLayout1358.xml"/><Relationship Id="rId2" Type="http://schemas.openxmlformats.org/officeDocument/2006/relationships/slideLayout" Target="../slideLayouts/slideLayout1359.xml"/><Relationship Id="rId3" Type="http://schemas.openxmlformats.org/officeDocument/2006/relationships/slideLayout" Target="../slideLayouts/slideLayout1360.xml"/><Relationship Id="rId4" Type="http://schemas.openxmlformats.org/officeDocument/2006/relationships/slideLayout" Target="../slideLayouts/slideLayout1361.xml"/><Relationship Id="rId5" Type="http://schemas.openxmlformats.org/officeDocument/2006/relationships/slideLayout" Target="../slideLayouts/slideLayout1362.xml"/><Relationship Id="rId6" Type="http://schemas.openxmlformats.org/officeDocument/2006/relationships/slideLayout" Target="../slideLayouts/slideLayout1363.xml"/><Relationship Id="rId7" Type="http://schemas.openxmlformats.org/officeDocument/2006/relationships/slideLayout" Target="../slideLayouts/slideLayout1364.xml"/><Relationship Id="rId8" Type="http://schemas.openxmlformats.org/officeDocument/2006/relationships/slideLayout" Target="../slideLayouts/slideLayout1365.xml"/><Relationship Id="rId9" Type="http://schemas.openxmlformats.org/officeDocument/2006/relationships/slideLayout" Target="../slideLayouts/slideLayout1366.xml"/><Relationship Id="rId10" Type="http://schemas.openxmlformats.org/officeDocument/2006/relationships/slideLayout" Target="../slideLayouts/slideLayout1367.xml"/></Relationships>
</file>

<file path=ppt/slideMasters/_rels/slideMaster125.xml.rels><?xml version="1.0" encoding="UTF-8" standalone="yes"?>
<Relationships xmlns="http://schemas.openxmlformats.org/package/2006/relationships"><Relationship Id="rId11" Type="http://schemas.openxmlformats.org/officeDocument/2006/relationships/slideLayout" Target="../slideLayouts/slideLayout1379.xml"/><Relationship Id="rId12" Type="http://schemas.openxmlformats.org/officeDocument/2006/relationships/theme" Target="../theme/theme125.xml"/><Relationship Id="rId13" Type="http://schemas.openxmlformats.org/officeDocument/2006/relationships/image" Target="../media/image1.png"/><Relationship Id="rId1" Type="http://schemas.openxmlformats.org/officeDocument/2006/relationships/slideLayout" Target="../slideLayouts/slideLayout1369.xml"/><Relationship Id="rId2" Type="http://schemas.openxmlformats.org/officeDocument/2006/relationships/slideLayout" Target="../slideLayouts/slideLayout1370.xml"/><Relationship Id="rId3" Type="http://schemas.openxmlformats.org/officeDocument/2006/relationships/slideLayout" Target="../slideLayouts/slideLayout1371.xml"/><Relationship Id="rId4" Type="http://schemas.openxmlformats.org/officeDocument/2006/relationships/slideLayout" Target="../slideLayouts/slideLayout1372.xml"/><Relationship Id="rId5" Type="http://schemas.openxmlformats.org/officeDocument/2006/relationships/slideLayout" Target="../slideLayouts/slideLayout1373.xml"/><Relationship Id="rId6" Type="http://schemas.openxmlformats.org/officeDocument/2006/relationships/slideLayout" Target="../slideLayouts/slideLayout1374.xml"/><Relationship Id="rId7" Type="http://schemas.openxmlformats.org/officeDocument/2006/relationships/slideLayout" Target="../slideLayouts/slideLayout1375.xml"/><Relationship Id="rId8" Type="http://schemas.openxmlformats.org/officeDocument/2006/relationships/slideLayout" Target="../slideLayouts/slideLayout1376.xml"/><Relationship Id="rId9" Type="http://schemas.openxmlformats.org/officeDocument/2006/relationships/slideLayout" Target="../slideLayouts/slideLayout1377.xml"/><Relationship Id="rId10" Type="http://schemas.openxmlformats.org/officeDocument/2006/relationships/slideLayout" Target="../slideLayouts/slideLayout1378.xml"/></Relationships>
</file>

<file path=ppt/slideMasters/_rels/slideMaster126.xml.rels><?xml version="1.0" encoding="UTF-8" standalone="yes"?>
<Relationships xmlns="http://schemas.openxmlformats.org/package/2006/relationships"><Relationship Id="rId11" Type="http://schemas.openxmlformats.org/officeDocument/2006/relationships/slideLayout" Target="../slideLayouts/slideLayout1390.xml"/><Relationship Id="rId12" Type="http://schemas.openxmlformats.org/officeDocument/2006/relationships/theme" Target="../theme/theme126.xml"/><Relationship Id="rId1" Type="http://schemas.openxmlformats.org/officeDocument/2006/relationships/slideLayout" Target="../slideLayouts/slideLayout1380.xml"/><Relationship Id="rId2" Type="http://schemas.openxmlformats.org/officeDocument/2006/relationships/slideLayout" Target="../slideLayouts/slideLayout1381.xml"/><Relationship Id="rId3" Type="http://schemas.openxmlformats.org/officeDocument/2006/relationships/slideLayout" Target="../slideLayouts/slideLayout1382.xml"/><Relationship Id="rId4" Type="http://schemas.openxmlformats.org/officeDocument/2006/relationships/slideLayout" Target="../slideLayouts/slideLayout1383.xml"/><Relationship Id="rId5" Type="http://schemas.openxmlformats.org/officeDocument/2006/relationships/slideLayout" Target="../slideLayouts/slideLayout1384.xml"/><Relationship Id="rId6" Type="http://schemas.openxmlformats.org/officeDocument/2006/relationships/slideLayout" Target="../slideLayouts/slideLayout1385.xml"/><Relationship Id="rId7" Type="http://schemas.openxmlformats.org/officeDocument/2006/relationships/slideLayout" Target="../slideLayouts/slideLayout1386.xml"/><Relationship Id="rId8" Type="http://schemas.openxmlformats.org/officeDocument/2006/relationships/slideLayout" Target="../slideLayouts/slideLayout1387.xml"/><Relationship Id="rId9" Type="http://schemas.openxmlformats.org/officeDocument/2006/relationships/slideLayout" Target="../slideLayouts/slideLayout1388.xml"/><Relationship Id="rId10" Type="http://schemas.openxmlformats.org/officeDocument/2006/relationships/slideLayout" Target="../slideLayouts/slideLayout1389.xml"/></Relationships>
</file>

<file path=ppt/slideMasters/_rels/slideMaster13.xml.rels><?xml version="1.0" encoding="UTF-8" standalone="yes"?>
<Relationships xmlns="http://schemas.openxmlformats.org/package/2006/relationships"><Relationship Id="rId11" Type="http://schemas.openxmlformats.org/officeDocument/2006/relationships/slideLayout" Target="../slideLayouts/slideLayout136.xml"/><Relationship Id="rId12" Type="http://schemas.openxmlformats.org/officeDocument/2006/relationships/theme" Target="../theme/theme13.xml"/><Relationship Id="rId13" Type="http://schemas.openxmlformats.org/officeDocument/2006/relationships/image" Target="../media/image1.png"/><Relationship Id="rId1" Type="http://schemas.openxmlformats.org/officeDocument/2006/relationships/slideLayout" Target="../slideLayouts/slideLayout126.xml"/><Relationship Id="rId2" Type="http://schemas.openxmlformats.org/officeDocument/2006/relationships/slideLayout" Target="../slideLayouts/slideLayout127.xml"/><Relationship Id="rId3" Type="http://schemas.openxmlformats.org/officeDocument/2006/relationships/slideLayout" Target="../slideLayouts/slideLayout128.xml"/><Relationship Id="rId4" Type="http://schemas.openxmlformats.org/officeDocument/2006/relationships/slideLayout" Target="../slideLayouts/slideLayout129.xml"/><Relationship Id="rId5" Type="http://schemas.openxmlformats.org/officeDocument/2006/relationships/slideLayout" Target="../slideLayouts/slideLayout130.xml"/><Relationship Id="rId6" Type="http://schemas.openxmlformats.org/officeDocument/2006/relationships/slideLayout" Target="../slideLayouts/slideLayout131.xml"/><Relationship Id="rId7" Type="http://schemas.openxmlformats.org/officeDocument/2006/relationships/slideLayout" Target="../slideLayouts/slideLayout132.xml"/><Relationship Id="rId8" Type="http://schemas.openxmlformats.org/officeDocument/2006/relationships/slideLayout" Target="../slideLayouts/slideLayout133.xml"/><Relationship Id="rId9" Type="http://schemas.openxmlformats.org/officeDocument/2006/relationships/slideLayout" Target="../slideLayouts/slideLayout134.xml"/><Relationship Id="rId10" Type="http://schemas.openxmlformats.org/officeDocument/2006/relationships/slideLayout" Target="../slideLayouts/slideLayout135.xml"/></Relationships>
</file>

<file path=ppt/slideMasters/_rels/slideMaster14.xml.rels><?xml version="1.0" encoding="UTF-8" standalone="yes"?>
<Relationships xmlns="http://schemas.openxmlformats.org/package/2006/relationships"><Relationship Id="rId11" Type="http://schemas.openxmlformats.org/officeDocument/2006/relationships/slideLayout" Target="../slideLayouts/slideLayout147.xml"/><Relationship Id="rId12" Type="http://schemas.openxmlformats.org/officeDocument/2006/relationships/theme" Target="../theme/theme14.xml"/><Relationship Id="rId13" Type="http://schemas.openxmlformats.org/officeDocument/2006/relationships/image" Target="../media/image1.png"/><Relationship Id="rId1" Type="http://schemas.openxmlformats.org/officeDocument/2006/relationships/slideLayout" Target="../slideLayouts/slideLayout137.xml"/><Relationship Id="rId2" Type="http://schemas.openxmlformats.org/officeDocument/2006/relationships/slideLayout" Target="../slideLayouts/slideLayout138.xml"/><Relationship Id="rId3" Type="http://schemas.openxmlformats.org/officeDocument/2006/relationships/slideLayout" Target="../slideLayouts/slideLayout139.xml"/><Relationship Id="rId4" Type="http://schemas.openxmlformats.org/officeDocument/2006/relationships/slideLayout" Target="../slideLayouts/slideLayout140.xml"/><Relationship Id="rId5" Type="http://schemas.openxmlformats.org/officeDocument/2006/relationships/slideLayout" Target="../slideLayouts/slideLayout141.xml"/><Relationship Id="rId6" Type="http://schemas.openxmlformats.org/officeDocument/2006/relationships/slideLayout" Target="../slideLayouts/slideLayout142.xml"/><Relationship Id="rId7" Type="http://schemas.openxmlformats.org/officeDocument/2006/relationships/slideLayout" Target="../slideLayouts/slideLayout143.xml"/><Relationship Id="rId8" Type="http://schemas.openxmlformats.org/officeDocument/2006/relationships/slideLayout" Target="../slideLayouts/slideLayout144.xml"/><Relationship Id="rId9" Type="http://schemas.openxmlformats.org/officeDocument/2006/relationships/slideLayout" Target="../slideLayouts/slideLayout145.xml"/><Relationship Id="rId10" Type="http://schemas.openxmlformats.org/officeDocument/2006/relationships/slideLayout" Target="../slideLayouts/slideLayout146.xml"/></Relationships>
</file>

<file path=ppt/slideMasters/_rels/slideMaster15.xml.rels><?xml version="1.0" encoding="UTF-8" standalone="yes"?>
<Relationships xmlns="http://schemas.openxmlformats.org/package/2006/relationships"><Relationship Id="rId11" Type="http://schemas.openxmlformats.org/officeDocument/2006/relationships/slideLayout" Target="../slideLayouts/slideLayout158.xml"/><Relationship Id="rId12" Type="http://schemas.openxmlformats.org/officeDocument/2006/relationships/theme" Target="../theme/theme15.xml"/><Relationship Id="rId13" Type="http://schemas.openxmlformats.org/officeDocument/2006/relationships/image" Target="../media/image1.png"/><Relationship Id="rId1" Type="http://schemas.openxmlformats.org/officeDocument/2006/relationships/slideLayout" Target="../slideLayouts/slideLayout148.xml"/><Relationship Id="rId2" Type="http://schemas.openxmlformats.org/officeDocument/2006/relationships/slideLayout" Target="../slideLayouts/slideLayout149.xml"/><Relationship Id="rId3" Type="http://schemas.openxmlformats.org/officeDocument/2006/relationships/slideLayout" Target="../slideLayouts/slideLayout150.xml"/><Relationship Id="rId4" Type="http://schemas.openxmlformats.org/officeDocument/2006/relationships/slideLayout" Target="../slideLayouts/slideLayout151.xml"/><Relationship Id="rId5" Type="http://schemas.openxmlformats.org/officeDocument/2006/relationships/slideLayout" Target="../slideLayouts/slideLayout152.xml"/><Relationship Id="rId6" Type="http://schemas.openxmlformats.org/officeDocument/2006/relationships/slideLayout" Target="../slideLayouts/slideLayout153.xml"/><Relationship Id="rId7" Type="http://schemas.openxmlformats.org/officeDocument/2006/relationships/slideLayout" Target="../slideLayouts/slideLayout154.xml"/><Relationship Id="rId8" Type="http://schemas.openxmlformats.org/officeDocument/2006/relationships/slideLayout" Target="../slideLayouts/slideLayout155.xml"/><Relationship Id="rId9" Type="http://schemas.openxmlformats.org/officeDocument/2006/relationships/slideLayout" Target="../slideLayouts/slideLayout156.xml"/><Relationship Id="rId10" Type="http://schemas.openxmlformats.org/officeDocument/2006/relationships/slideLayout" Target="../slideLayouts/slideLayout157.xml"/></Relationships>
</file>

<file path=ppt/slideMasters/_rels/slideMaster16.xml.rels><?xml version="1.0" encoding="UTF-8" standalone="yes"?>
<Relationships xmlns="http://schemas.openxmlformats.org/package/2006/relationships"><Relationship Id="rId11" Type="http://schemas.openxmlformats.org/officeDocument/2006/relationships/slideLayout" Target="../slideLayouts/slideLayout169.xml"/><Relationship Id="rId12" Type="http://schemas.openxmlformats.org/officeDocument/2006/relationships/theme" Target="../theme/theme16.xml"/><Relationship Id="rId13" Type="http://schemas.openxmlformats.org/officeDocument/2006/relationships/image" Target="../media/image1.png"/><Relationship Id="rId1" Type="http://schemas.openxmlformats.org/officeDocument/2006/relationships/slideLayout" Target="../slideLayouts/slideLayout159.xml"/><Relationship Id="rId2" Type="http://schemas.openxmlformats.org/officeDocument/2006/relationships/slideLayout" Target="../slideLayouts/slideLayout160.xml"/><Relationship Id="rId3" Type="http://schemas.openxmlformats.org/officeDocument/2006/relationships/slideLayout" Target="../slideLayouts/slideLayout161.xml"/><Relationship Id="rId4" Type="http://schemas.openxmlformats.org/officeDocument/2006/relationships/slideLayout" Target="../slideLayouts/slideLayout162.xml"/><Relationship Id="rId5" Type="http://schemas.openxmlformats.org/officeDocument/2006/relationships/slideLayout" Target="../slideLayouts/slideLayout163.xml"/><Relationship Id="rId6" Type="http://schemas.openxmlformats.org/officeDocument/2006/relationships/slideLayout" Target="../slideLayouts/slideLayout164.xml"/><Relationship Id="rId7" Type="http://schemas.openxmlformats.org/officeDocument/2006/relationships/slideLayout" Target="../slideLayouts/slideLayout165.xml"/><Relationship Id="rId8" Type="http://schemas.openxmlformats.org/officeDocument/2006/relationships/slideLayout" Target="../slideLayouts/slideLayout166.xml"/><Relationship Id="rId9" Type="http://schemas.openxmlformats.org/officeDocument/2006/relationships/slideLayout" Target="../slideLayouts/slideLayout167.xml"/><Relationship Id="rId10" Type="http://schemas.openxmlformats.org/officeDocument/2006/relationships/slideLayout" Target="../slideLayouts/slideLayout168.xml"/></Relationships>
</file>

<file path=ppt/slideMasters/_rels/slideMaster17.xml.rels><?xml version="1.0" encoding="UTF-8" standalone="yes"?>
<Relationships xmlns="http://schemas.openxmlformats.org/package/2006/relationships"><Relationship Id="rId11" Type="http://schemas.openxmlformats.org/officeDocument/2006/relationships/slideLayout" Target="../slideLayouts/slideLayout180.xml"/><Relationship Id="rId12" Type="http://schemas.openxmlformats.org/officeDocument/2006/relationships/slideLayout" Target="../slideLayouts/slideLayout181.xml"/><Relationship Id="rId13" Type="http://schemas.openxmlformats.org/officeDocument/2006/relationships/theme" Target="../theme/theme17.xml"/><Relationship Id="rId14" Type="http://schemas.openxmlformats.org/officeDocument/2006/relationships/image" Target="../media/image1.png"/><Relationship Id="rId1" Type="http://schemas.openxmlformats.org/officeDocument/2006/relationships/slideLayout" Target="../slideLayouts/slideLayout170.xml"/><Relationship Id="rId2" Type="http://schemas.openxmlformats.org/officeDocument/2006/relationships/slideLayout" Target="../slideLayouts/slideLayout171.xml"/><Relationship Id="rId3" Type="http://schemas.openxmlformats.org/officeDocument/2006/relationships/slideLayout" Target="../slideLayouts/slideLayout172.xml"/><Relationship Id="rId4" Type="http://schemas.openxmlformats.org/officeDocument/2006/relationships/slideLayout" Target="../slideLayouts/slideLayout173.xml"/><Relationship Id="rId5" Type="http://schemas.openxmlformats.org/officeDocument/2006/relationships/slideLayout" Target="../slideLayouts/slideLayout174.xml"/><Relationship Id="rId6" Type="http://schemas.openxmlformats.org/officeDocument/2006/relationships/slideLayout" Target="../slideLayouts/slideLayout175.xml"/><Relationship Id="rId7" Type="http://schemas.openxmlformats.org/officeDocument/2006/relationships/slideLayout" Target="../slideLayouts/slideLayout176.xml"/><Relationship Id="rId8" Type="http://schemas.openxmlformats.org/officeDocument/2006/relationships/slideLayout" Target="../slideLayouts/slideLayout177.xml"/><Relationship Id="rId9" Type="http://schemas.openxmlformats.org/officeDocument/2006/relationships/slideLayout" Target="../slideLayouts/slideLayout178.xml"/><Relationship Id="rId10" Type="http://schemas.openxmlformats.org/officeDocument/2006/relationships/slideLayout" Target="../slideLayouts/slideLayout179.xml"/></Relationships>
</file>

<file path=ppt/slideMasters/_rels/slideMaster18.xml.rels><?xml version="1.0" encoding="UTF-8" standalone="yes"?>
<Relationships xmlns="http://schemas.openxmlformats.org/package/2006/relationships"><Relationship Id="rId11" Type="http://schemas.openxmlformats.org/officeDocument/2006/relationships/slideLayout" Target="../slideLayouts/slideLayout192.xml"/><Relationship Id="rId12" Type="http://schemas.openxmlformats.org/officeDocument/2006/relationships/theme" Target="../theme/theme18.xml"/><Relationship Id="rId13" Type="http://schemas.openxmlformats.org/officeDocument/2006/relationships/image" Target="../media/image1.png"/><Relationship Id="rId1" Type="http://schemas.openxmlformats.org/officeDocument/2006/relationships/slideLayout" Target="../slideLayouts/slideLayout182.xml"/><Relationship Id="rId2" Type="http://schemas.openxmlformats.org/officeDocument/2006/relationships/slideLayout" Target="../slideLayouts/slideLayout183.xml"/><Relationship Id="rId3" Type="http://schemas.openxmlformats.org/officeDocument/2006/relationships/slideLayout" Target="../slideLayouts/slideLayout184.xml"/><Relationship Id="rId4" Type="http://schemas.openxmlformats.org/officeDocument/2006/relationships/slideLayout" Target="../slideLayouts/slideLayout185.xml"/><Relationship Id="rId5" Type="http://schemas.openxmlformats.org/officeDocument/2006/relationships/slideLayout" Target="../slideLayouts/slideLayout186.xml"/><Relationship Id="rId6" Type="http://schemas.openxmlformats.org/officeDocument/2006/relationships/slideLayout" Target="../slideLayouts/slideLayout187.xml"/><Relationship Id="rId7" Type="http://schemas.openxmlformats.org/officeDocument/2006/relationships/slideLayout" Target="../slideLayouts/slideLayout188.xml"/><Relationship Id="rId8" Type="http://schemas.openxmlformats.org/officeDocument/2006/relationships/slideLayout" Target="../slideLayouts/slideLayout189.xml"/><Relationship Id="rId9" Type="http://schemas.openxmlformats.org/officeDocument/2006/relationships/slideLayout" Target="../slideLayouts/slideLayout190.xml"/><Relationship Id="rId10" Type="http://schemas.openxmlformats.org/officeDocument/2006/relationships/slideLayout" Target="../slideLayouts/slideLayout191.xml"/></Relationships>
</file>

<file path=ppt/slideMasters/_rels/slideMaster19.xml.rels><?xml version="1.0" encoding="UTF-8" standalone="yes"?>
<Relationships xmlns="http://schemas.openxmlformats.org/package/2006/relationships"><Relationship Id="rId11" Type="http://schemas.openxmlformats.org/officeDocument/2006/relationships/slideLayout" Target="../slideLayouts/slideLayout203.xml"/><Relationship Id="rId12" Type="http://schemas.openxmlformats.org/officeDocument/2006/relationships/theme" Target="../theme/theme19.xml"/><Relationship Id="rId13" Type="http://schemas.openxmlformats.org/officeDocument/2006/relationships/image" Target="../media/image1.png"/><Relationship Id="rId1" Type="http://schemas.openxmlformats.org/officeDocument/2006/relationships/slideLayout" Target="../slideLayouts/slideLayout193.xml"/><Relationship Id="rId2" Type="http://schemas.openxmlformats.org/officeDocument/2006/relationships/slideLayout" Target="../slideLayouts/slideLayout194.xml"/><Relationship Id="rId3" Type="http://schemas.openxmlformats.org/officeDocument/2006/relationships/slideLayout" Target="../slideLayouts/slideLayout195.xml"/><Relationship Id="rId4" Type="http://schemas.openxmlformats.org/officeDocument/2006/relationships/slideLayout" Target="../slideLayouts/slideLayout196.xml"/><Relationship Id="rId5" Type="http://schemas.openxmlformats.org/officeDocument/2006/relationships/slideLayout" Target="../slideLayouts/slideLayout197.xml"/><Relationship Id="rId6" Type="http://schemas.openxmlformats.org/officeDocument/2006/relationships/slideLayout" Target="../slideLayouts/slideLayout198.xml"/><Relationship Id="rId7" Type="http://schemas.openxmlformats.org/officeDocument/2006/relationships/slideLayout" Target="../slideLayouts/slideLayout199.xml"/><Relationship Id="rId8" Type="http://schemas.openxmlformats.org/officeDocument/2006/relationships/slideLayout" Target="../slideLayouts/slideLayout200.xml"/><Relationship Id="rId9" Type="http://schemas.openxmlformats.org/officeDocument/2006/relationships/slideLayout" Target="../slideLayouts/slideLayout201.xml"/><Relationship Id="rId10" Type="http://schemas.openxmlformats.org/officeDocument/2006/relationships/slideLayout" Target="../slideLayouts/slideLayout202.xml"/></Relationships>
</file>

<file path=ppt/slideMasters/_rels/slideMaster2.xml.rels><?xml version="1.0" encoding="UTF-8" standalone="yes"?>
<Relationships xmlns="http://schemas.openxmlformats.org/package/2006/relationships"><Relationship Id="rId1" Type="http://schemas.openxmlformats.org/officeDocument/2006/relationships/theme" Target="../theme/theme2.xml"/><Relationship Id="rId2" Type="http://schemas.openxmlformats.org/officeDocument/2006/relationships/image" Target="../media/image1.png"/></Relationships>
</file>

<file path=ppt/slideMasters/_rels/slideMaster20.xml.rels><?xml version="1.0" encoding="UTF-8" standalone="yes"?>
<Relationships xmlns="http://schemas.openxmlformats.org/package/2006/relationships"><Relationship Id="rId11" Type="http://schemas.openxmlformats.org/officeDocument/2006/relationships/slideLayout" Target="../slideLayouts/slideLayout214.xml"/><Relationship Id="rId12" Type="http://schemas.openxmlformats.org/officeDocument/2006/relationships/theme" Target="../theme/theme20.xml"/><Relationship Id="rId13" Type="http://schemas.openxmlformats.org/officeDocument/2006/relationships/image" Target="../media/image1.png"/><Relationship Id="rId1" Type="http://schemas.openxmlformats.org/officeDocument/2006/relationships/slideLayout" Target="../slideLayouts/slideLayout204.xml"/><Relationship Id="rId2" Type="http://schemas.openxmlformats.org/officeDocument/2006/relationships/slideLayout" Target="../slideLayouts/slideLayout205.xml"/><Relationship Id="rId3" Type="http://schemas.openxmlformats.org/officeDocument/2006/relationships/slideLayout" Target="../slideLayouts/slideLayout206.xml"/><Relationship Id="rId4" Type="http://schemas.openxmlformats.org/officeDocument/2006/relationships/slideLayout" Target="../slideLayouts/slideLayout207.xml"/><Relationship Id="rId5" Type="http://schemas.openxmlformats.org/officeDocument/2006/relationships/slideLayout" Target="../slideLayouts/slideLayout208.xml"/><Relationship Id="rId6" Type="http://schemas.openxmlformats.org/officeDocument/2006/relationships/slideLayout" Target="../slideLayouts/slideLayout209.xml"/><Relationship Id="rId7" Type="http://schemas.openxmlformats.org/officeDocument/2006/relationships/slideLayout" Target="../slideLayouts/slideLayout210.xml"/><Relationship Id="rId8" Type="http://schemas.openxmlformats.org/officeDocument/2006/relationships/slideLayout" Target="../slideLayouts/slideLayout211.xml"/><Relationship Id="rId9" Type="http://schemas.openxmlformats.org/officeDocument/2006/relationships/slideLayout" Target="../slideLayouts/slideLayout212.xml"/><Relationship Id="rId10" Type="http://schemas.openxmlformats.org/officeDocument/2006/relationships/slideLayout" Target="../slideLayouts/slideLayout213.xml"/></Relationships>
</file>

<file path=ppt/slideMasters/_rels/slideMaster21.xml.rels><?xml version="1.0" encoding="UTF-8" standalone="yes"?>
<Relationships xmlns="http://schemas.openxmlformats.org/package/2006/relationships"><Relationship Id="rId11" Type="http://schemas.openxmlformats.org/officeDocument/2006/relationships/slideLayout" Target="../slideLayouts/slideLayout225.xml"/><Relationship Id="rId12" Type="http://schemas.openxmlformats.org/officeDocument/2006/relationships/theme" Target="../theme/theme21.xml"/><Relationship Id="rId13" Type="http://schemas.openxmlformats.org/officeDocument/2006/relationships/image" Target="../media/image1.png"/><Relationship Id="rId1" Type="http://schemas.openxmlformats.org/officeDocument/2006/relationships/slideLayout" Target="../slideLayouts/slideLayout215.xml"/><Relationship Id="rId2" Type="http://schemas.openxmlformats.org/officeDocument/2006/relationships/slideLayout" Target="../slideLayouts/slideLayout216.xml"/><Relationship Id="rId3" Type="http://schemas.openxmlformats.org/officeDocument/2006/relationships/slideLayout" Target="../slideLayouts/slideLayout217.xml"/><Relationship Id="rId4" Type="http://schemas.openxmlformats.org/officeDocument/2006/relationships/slideLayout" Target="../slideLayouts/slideLayout218.xml"/><Relationship Id="rId5" Type="http://schemas.openxmlformats.org/officeDocument/2006/relationships/slideLayout" Target="../slideLayouts/slideLayout219.xml"/><Relationship Id="rId6" Type="http://schemas.openxmlformats.org/officeDocument/2006/relationships/slideLayout" Target="../slideLayouts/slideLayout220.xml"/><Relationship Id="rId7" Type="http://schemas.openxmlformats.org/officeDocument/2006/relationships/slideLayout" Target="../slideLayouts/slideLayout221.xml"/><Relationship Id="rId8" Type="http://schemas.openxmlformats.org/officeDocument/2006/relationships/slideLayout" Target="../slideLayouts/slideLayout222.xml"/><Relationship Id="rId9" Type="http://schemas.openxmlformats.org/officeDocument/2006/relationships/slideLayout" Target="../slideLayouts/slideLayout223.xml"/><Relationship Id="rId10" Type="http://schemas.openxmlformats.org/officeDocument/2006/relationships/slideLayout" Target="../slideLayouts/slideLayout224.xml"/></Relationships>
</file>

<file path=ppt/slideMasters/_rels/slideMaster22.xml.rels><?xml version="1.0" encoding="UTF-8" standalone="yes"?>
<Relationships xmlns="http://schemas.openxmlformats.org/package/2006/relationships"><Relationship Id="rId11" Type="http://schemas.openxmlformats.org/officeDocument/2006/relationships/slideLayout" Target="../slideLayouts/slideLayout236.xml"/><Relationship Id="rId12" Type="http://schemas.openxmlformats.org/officeDocument/2006/relationships/theme" Target="../theme/theme22.xml"/><Relationship Id="rId13" Type="http://schemas.openxmlformats.org/officeDocument/2006/relationships/image" Target="../media/image1.png"/><Relationship Id="rId1" Type="http://schemas.openxmlformats.org/officeDocument/2006/relationships/slideLayout" Target="../slideLayouts/slideLayout226.xml"/><Relationship Id="rId2" Type="http://schemas.openxmlformats.org/officeDocument/2006/relationships/slideLayout" Target="../slideLayouts/slideLayout227.xml"/><Relationship Id="rId3" Type="http://schemas.openxmlformats.org/officeDocument/2006/relationships/slideLayout" Target="../slideLayouts/slideLayout228.xml"/><Relationship Id="rId4" Type="http://schemas.openxmlformats.org/officeDocument/2006/relationships/slideLayout" Target="../slideLayouts/slideLayout229.xml"/><Relationship Id="rId5" Type="http://schemas.openxmlformats.org/officeDocument/2006/relationships/slideLayout" Target="../slideLayouts/slideLayout230.xml"/><Relationship Id="rId6" Type="http://schemas.openxmlformats.org/officeDocument/2006/relationships/slideLayout" Target="../slideLayouts/slideLayout231.xml"/><Relationship Id="rId7" Type="http://schemas.openxmlformats.org/officeDocument/2006/relationships/slideLayout" Target="../slideLayouts/slideLayout232.xml"/><Relationship Id="rId8" Type="http://schemas.openxmlformats.org/officeDocument/2006/relationships/slideLayout" Target="../slideLayouts/slideLayout233.xml"/><Relationship Id="rId9" Type="http://schemas.openxmlformats.org/officeDocument/2006/relationships/slideLayout" Target="../slideLayouts/slideLayout234.xml"/><Relationship Id="rId10" Type="http://schemas.openxmlformats.org/officeDocument/2006/relationships/slideLayout" Target="../slideLayouts/slideLayout235.xml"/></Relationships>
</file>

<file path=ppt/slideMasters/_rels/slideMaster23.xml.rels><?xml version="1.0" encoding="UTF-8" standalone="yes"?>
<Relationships xmlns="http://schemas.openxmlformats.org/package/2006/relationships"><Relationship Id="rId11" Type="http://schemas.openxmlformats.org/officeDocument/2006/relationships/slideLayout" Target="../slideLayouts/slideLayout247.xml"/><Relationship Id="rId12" Type="http://schemas.openxmlformats.org/officeDocument/2006/relationships/theme" Target="../theme/theme23.xml"/><Relationship Id="rId13" Type="http://schemas.openxmlformats.org/officeDocument/2006/relationships/image" Target="../media/image1.png"/><Relationship Id="rId1" Type="http://schemas.openxmlformats.org/officeDocument/2006/relationships/slideLayout" Target="../slideLayouts/slideLayout237.xml"/><Relationship Id="rId2" Type="http://schemas.openxmlformats.org/officeDocument/2006/relationships/slideLayout" Target="../slideLayouts/slideLayout238.xml"/><Relationship Id="rId3" Type="http://schemas.openxmlformats.org/officeDocument/2006/relationships/slideLayout" Target="../slideLayouts/slideLayout239.xml"/><Relationship Id="rId4" Type="http://schemas.openxmlformats.org/officeDocument/2006/relationships/slideLayout" Target="../slideLayouts/slideLayout240.xml"/><Relationship Id="rId5" Type="http://schemas.openxmlformats.org/officeDocument/2006/relationships/slideLayout" Target="../slideLayouts/slideLayout241.xml"/><Relationship Id="rId6" Type="http://schemas.openxmlformats.org/officeDocument/2006/relationships/slideLayout" Target="../slideLayouts/slideLayout242.xml"/><Relationship Id="rId7" Type="http://schemas.openxmlformats.org/officeDocument/2006/relationships/slideLayout" Target="../slideLayouts/slideLayout243.xml"/><Relationship Id="rId8" Type="http://schemas.openxmlformats.org/officeDocument/2006/relationships/slideLayout" Target="../slideLayouts/slideLayout244.xml"/><Relationship Id="rId9" Type="http://schemas.openxmlformats.org/officeDocument/2006/relationships/slideLayout" Target="../slideLayouts/slideLayout245.xml"/><Relationship Id="rId10" Type="http://schemas.openxmlformats.org/officeDocument/2006/relationships/slideLayout" Target="../slideLayouts/slideLayout246.xml"/></Relationships>
</file>

<file path=ppt/slideMasters/_rels/slideMaster24.xml.rels><?xml version="1.0" encoding="UTF-8" standalone="yes"?>
<Relationships xmlns="http://schemas.openxmlformats.org/package/2006/relationships"><Relationship Id="rId11" Type="http://schemas.openxmlformats.org/officeDocument/2006/relationships/slideLayout" Target="../slideLayouts/slideLayout258.xml"/><Relationship Id="rId12" Type="http://schemas.openxmlformats.org/officeDocument/2006/relationships/theme" Target="../theme/theme24.xml"/><Relationship Id="rId13" Type="http://schemas.openxmlformats.org/officeDocument/2006/relationships/image" Target="../media/image1.png"/><Relationship Id="rId1" Type="http://schemas.openxmlformats.org/officeDocument/2006/relationships/slideLayout" Target="../slideLayouts/slideLayout248.xml"/><Relationship Id="rId2" Type="http://schemas.openxmlformats.org/officeDocument/2006/relationships/slideLayout" Target="../slideLayouts/slideLayout249.xml"/><Relationship Id="rId3" Type="http://schemas.openxmlformats.org/officeDocument/2006/relationships/slideLayout" Target="../slideLayouts/slideLayout250.xml"/><Relationship Id="rId4" Type="http://schemas.openxmlformats.org/officeDocument/2006/relationships/slideLayout" Target="../slideLayouts/slideLayout251.xml"/><Relationship Id="rId5" Type="http://schemas.openxmlformats.org/officeDocument/2006/relationships/slideLayout" Target="../slideLayouts/slideLayout252.xml"/><Relationship Id="rId6" Type="http://schemas.openxmlformats.org/officeDocument/2006/relationships/slideLayout" Target="../slideLayouts/slideLayout253.xml"/><Relationship Id="rId7" Type="http://schemas.openxmlformats.org/officeDocument/2006/relationships/slideLayout" Target="../slideLayouts/slideLayout254.xml"/><Relationship Id="rId8" Type="http://schemas.openxmlformats.org/officeDocument/2006/relationships/slideLayout" Target="../slideLayouts/slideLayout255.xml"/><Relationship Id="rId9" Type="http://schemas.openxmlformats.org/officeDocument/2006/relationships/slideLayout" Target="../slideLayouts/slideLayout256.xml"/><Relationship Id="rId10" Type="http://schemas.openxmlformats.org/officeDocument/2006/relationships/slideLayout" Target="../slideLayouts/slideLayout257.xml"/></Relationships>
</file>

<file path=ppt/slideMasters/_rels/slideMaster25.xml.rels><?xml version="1.0" encoding="UTF-8" standalone="yes"?>
<Relationships xmlns="http://schemas.openxmlformats.org/package/2006/relationships"><Relationship Id="rId11" Type="http://schemas.openxmlformats.org/officeDocument/2006/relationships/slideLayout" Target="../slideLayouts/slideLayout269.xml"/><Relationship Id="rId12" Type="http://schemas.openxmlformats.org/officeDocument/2006/relationships/theme" Target="../theme/theme25.xml"/><Relationship Id="rId13" Type="http://schemas.openxmlformats.org/officeDocument/2006/relationships/image" Target="../media/image1.png"/><Relationship Id="rId1" Type="http://schemas.openxmlformats.org/officeDocument/2006/relationships/slideLayout" Target="../slideLayouts/slideLayout259.xml"/><Relationship Id="rId2" Type="http://schemas.openxmlformats.org/officeDocument/2006/relationships/slideLayout" Target="../slideLayouts/slideLayout260.xml"/><Relationship Id="rId3" Type="http://schemas.openxmlformats.org/officeDocument/2006/relationships/slideLayout" Target="../slideLayouts/slideLayout261.xml"/><Relationship Id="rId4" Type="http://schemas.openxmlformats.org/officeDocument/2006/relationships/slideLayout" Target="../slideLayouts/slideLayout262.xml"/><Relationship Id="rId5" Type="http://schemas.openxmlformats.org/officeDocument/2006/relationships/slideLayout" Target="../slideLayouts/slideLayout263.xml"/><Relationship Id="rId6" Type="http://schemas.openxmlformats.org/officeDocument/2006/relationships/slideLayout" Target="../slideLayouts/slideLayout264.xml"/><Relationship Id="rId7" Type="http://schemas.openxmlformats.org/officeDocument/2006/relationships/slideLayout" Target="../slideLayouts/slideLayout265.xml"/><Relationship Id="rId8" Type="http://schemas.openxmlformats.org/officeDocument/2006/relationships/slideLayout" Target="../slideLayouts/slideLayout266.xml"/><Relationship Id="rId9" Type="http://schemas.openxmlformats.org/officeDocument/2006/relationships/slideLayout" Target="../slideLayouts/slideLayout267.xml"/><Relationship Id="rId10" Type="http://schemas.openxmlformats.org/officeDocument/2006/relationships/slideLayout" Target="../slideLayouts/slideLayout268.xml"/></Relationships>
</file>

<file path=ppt/slideMasters/_rels/slideMaster26.xml.rels><?xml version="1.0" encoding="UTF-8" standalone="yes"?>
<Relationships xmlns="http://schemas.openxmlformats.org/package/2006/relationships"><Relationship Id="rId11" Type="http://schemas.openxmlformats.org/officeDocument/2006/relationships/slideLayout" Target="../slideLayouts/slideLayout280.xml"/><Relationship Id="rId12" Type="http://schemas.openxmlformats.org/officeDocument/2006/relationships/theme" Target="../theme/theme26.xml"/><Relationship Id="rId13" Type="http://schemas.openxmlformats.org/officeDocument/2006/relationships/image" Target="../media/image1.png"/><Relationship Id="rId1" Type="http://schemas.openxmlformats.org/officeDocument/2006/relationships/slideLayout" Target="../slideLayouts/slideLayout270.xml"/><Relationship Id="rId2" Type="http://schemas.openxmlformats.org/officeDocument/2006/relationships/slideLayout" Target="../slideLayouts/slideLayout271.xml"/><Relationship Id="rId3" Type="http://schemas.openxmlformats.org/officeDocument/2006/relationships/slideLayout" Target="../slideLayouts/slideLayout272.xml"/><Relationship Id="rId4" Type="http://schemas.openxmlformats.org/officeDocument/2006/relationships/slideLayout" Target="../slideLayouts/slideLayout273.xml"/><Relationship Id="rId5" Type="http://schemas.openxmlformats.org/officeDocument/2006/relationships/slideLayout" Target="../slideLayouts/slideLayout274.xml"/><Relationship Id="rId6" Type="http://schemas.openxmlformats.org/officeDocument/2006/relationships/slideLayout" Target="../slideLayouts/slideLayout275.xml"/><Relationship Id="rId7" Type="http://schemas.openxmlformats.org/officeDocument/2006/relationships/slideLayout" Target="../slideLayouts/slideLayout276.xml"/><Relationship Id="rId8" Type="http://schemas.openxmlformats.org/officeDocument/2006/relationships/slideLayout" Target="../slideLayouts/slideLayout277.xml"/><Relationship Id="rId9" Type="http://schemas.openxmlformats.org/officeDocument/2006/relationships/slideLayout" Target="../slideLayouts/slideLayout278.xml"/><Relationship Id="rId10" Type="http://schemas.openxmlformats.org/officeDocument/2006/relationships/slideLayout" Target="../slideLayouts/slideLayout279.xml"/></Relationships>
</file>

<file path=ppt/slideMasters/_rels/slideMaster27.xml.rels><?xml version="1.0" encoding="UTF-8" standalone="yes"?>
<Relationships xmlns="http://schemas.openxmlformats.org/package/2006/relationships"><Relationship Id="rId11" Type="http://schemas.openxmlformats.org/officeDocument/2006/relationships/slideLayout" Target="../slideLayouts/slideLayout291.xml"/><Relationship Id="rId12" Type="http://schemas.openxmlformats.org/officeDocument/2006/relationships/theme" Target="../theme/theme27.xml"/><Relationship Id="rId13" Type="http://schemas.openxmlformats.org/officeDocument/2006/relationships/image" Target="../media/image1.png"/><Relationship Id="rId1" Type="http://schemas.openxmlformats.org/officeDocument/2006/relationships/slideLayout" Target="../slideLayouts/slideLayout281.xml"/><Relationship Id="rId2" Type="http://schemas.openxmlformats.org/officeDocument/2006/relationships/slideLayout" Target="../slideLayouts/slideLayout282.xml"/><Relationship Id="rId3" Type="http://schemas.openxmlformats.org/officeDocument/2006/relationships/slideLayout" Target="../slideLayouts/slideLayout283.xml"/><Relationship Id="rId4" Type="http://schemas.openxmlformats.org/officeDocument/2006/relationships/slideLayout" Target="../slideLayouts/slideLayout284.xml"/><Relationship Id="rId5" Type="http://schemas.openxmlformats.org/officeDocument/2006/relationships/slideLayout" Target="../slideLayouts/slideLayout285.xml"/><Relationship Id="rId6" Type="http://schemas.openxmlformats.org/officeDocument/2006/relationships/slideLayout" Target="../slideLayouts/slideLayout286.xml"/><Relationship Id="rId7" Type="http://schemas.openxmlformats.org/officeDocument/2006/relationships/slideLayout" Target="../slideLayouts/slideLayout287.xml"/><Relationship Id="rId8" Type="http://schemas.openxmlformats.org/officeDocument/2006/relationships/slideLayout" Target="../slideLayouts/slideLayout288.xml"/><Relationship Id="rId9" Type="http://schemas.openxmlformats.org/officeDocument/2006/relationships/slideLayout" Target="../slideLayouts/slideLayout289.xml"/><Relationship Id="rId10" Type="http://schemas.openxmlformats.org/officeDocument/2006/relationships/slideLayout" Target="../slideLayouts/slideLayout290.xml"/></Relationships>
</file>

<file path=ppt/slideMasters/_rels/slideMaster28.xml.rels><?xml version="1.0" encoding="UTF-8" standalone="yes"?>
<Relationships xmlns="http://schemas.openxmlformats.org/package/2006/relationships"><Relationship Id="rId11" Type="http://schemas.openxmlformats.org/officeDocument/2006/relationships/slideLayout" Target="../slideLayouts/slideLayout302.xml"/><Relationship Id="rId12" Type="http://schemas.openxmlformats.org/officeDocument/2006/relationships/theme" Target="../theme/theme28.xml"/><Relationship Id="rId13" Type="http://schemas.openxmlformats.org/officeDocument/2006/relationships/image" Target="../media/image1.png"/><Relationship Id="rId1" Type="http://schemas.openxmlformats.org/officeDocument/2006/relationships/slideLayout" Target="../slideLayouts/slideLayout292.xml"/><Relationship Id="rId2" Type="http://schemas.openxmlformats.org/officeDocument/2006/relationships/slideLayout" Target="../slideLayouts/slideLayout293.xml"/><Relationship Id="rId3" Type="http://schemas.openxmlformats.org/officeDocument/2006/relationships/slideLayout" Target="../slideLayouts/slideLayout294.xml"/><Relationship Id="rId4" Type="http://schemas.openxmlformats.org/officeDocument/2006/relationships/slideLayout" Target="../slideLayouts/slideLayout295.xml"/><Relationship Id="rId5" Type="http://schemas.openxmlformats.org/officeDocument/2006/relationships/slideLayout" Target="../slideLayouts/slideLayout296.xml"/><Relationship Id="rId6" Type="http://schemas.openxmlformats.org/officeDocument/2006/relationships/slideLayout" Target="../slideLayouts/slideLayout297.xml"/><Relationship Id="rId7" Type="http://schemas.openxmlformats.org/officeDocument/2006/relationships/slideLayout" Target="../slideLayouts/slideLayout298.xml"/><Relationship Id="rId8" Type="http://schemas.openxmlformats.org/officeDocument/2006/relationships/slideLayout" Target="../slideLayouts/slideLayout299.xml"/><Relationship Id="rId9" Type="http://schemas.openxmlformats.org/officeDocument/2006/relationships/slideLayout" Target="../slideLayouts/slideLayout300.xml"/><Relationship Id="rId10" Type="http://schemas.openxmlformats.org/officeDocument/2006/relationships/slideLayout" Target="../slideLayouts/slideLayout301.xml"/></Relationships>
</file>

<file path=ppt/slideMasters/_rels/slideMaster29.xml.rels><?xml version="1.0" encoding="UTF-8" standalone="yes"?>
<Relationships xmlns="http://schemas.openxmlformats.org/package/2006/relationships"><Relationship Id="rId11" Type="http://schemas.openxmlformats.org/officeDocument/2006/relationships/slideLayout" Target="../slideLayouts/slideLayout313.xml"/><Relationship Id="rId12" Type="http://schemas.openxmlformats.org/officeDocument/2006/relationships/theme" Target="../theme/theme29.xml"/><Relationship Id="rId13" Type="http://schemas.openxmlformats.org/officeDocument/2006/relationships/image" Target="../media/image1.png"/><Relationship Id="rId1" Type="http://schemas.openxmlformats.org/officeDocument/2006/relationships/slideLayout" Target="../slideLayouts/slideLayout303.xml"/><Relationship Id="rId2" Type="http://schemas.openxmlformats.org/officeDocument/2006/relationships/slideLayout" Target="../slideLayouts/slideLayout304.xml"/><Relationship Id="rId3" Type="http://schemas.openxmlformats.org/officeDocument/2006/relationships/slideLayout" Target="../slideLayouts/slideLayout305.xml"/><Relationship Id="rId4" Type="http://schemas.openxmlformats.org/officeDocument/2006/relationships/slideLayout" Target="../slideLayouts/slideLayout306.xml"/><Relationship Id="rId5" Type="http://schemas.openxmlformats.org/officeDocument/2006/relationships/slideLayout" Target="../slideLayouts/slideLayout307.xml"/><Relationship Id="rId6" Type="http://schemas.openxmlformats.org/officeDocument/2006/relationships/slideLayout" Target="../slideLayouts/slideLayout308.xml"/><Relationship Id="rId7" Type="http://schemas.openxmlformats.org/officeDocument/2006/relationships/slideLayout" Target="../slideLayouts/slideLayout309.xml"/><Relationship Id="rId8" Type="http://schemas.openxmlformats.org/officeDocument/2006/relationships/slideLayout" Target="../slideLayouts/slideLayout310.xml"/><Relationship Id="rId9" Type="http://schemas.openxmlformats.org/officeDocument/2006/relationships/slideLayout" Target="../slideLayouts/slideLayout311.xml"/><Relationship Id="rId10" Type="http://schemas.openxmlformats.org/officeDocument/2006/relationships/slideLayout" Target="../slideLayouts/slideLayout312.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22.xml"/><Relationship Id="rId12" Type="http://schemas.openxmlformats.org/officeDocument/2006/relationships/slideLayout" Target="../slideLayouts/slideLayout23.xml"/><Relationship Id="rId13" Type="http://schemas.openxmlformats.org/officeDocument/2006/relationships/theme" Target="../theme/theme3.xml"/><Relationship Id="rId14" Type="http://schemas.openxmlformats.org/officeDocument/2006/relationships/image" Target="../media/image1.png"/><Relationship Id="rId1" Type="http://schemas.openxmlformats.org/officeDocument/2006/relationships/slideLayout" Target="../slideLayouts/slideLayout12.xml"/><Relationship Id="rId2" Type="http://schemas.openxmlformats.org/officeDocument/2006/relationships/slideLayout" Target="../slideLayouts/slideLayout13.xml"/><Relationship Id="rId3" Type="http://schemas.openxmlformats.org/officeDocument/2006/relationships/slideLayout" Target="../slideLayouts/slideLayout14.xml"/><Relationship Id="rId4" Type="http://schemas.openxmlformats.org/officeDocument/2006/relationships/slideLayout" Target="../slideLayouts/slideLayout15.xml"/><Relationship Id="rId5" Type="http://schemas.openxmlformats.org/officeDocument/2006/relationships/slideLayout" Target="../slideLayouts/slideLayout16.xml"/><Relationship Id="rId6" Type="http://schemas.openxmlformats.org/officeDocument/2006/relationships/slideLayout" Target="../slideLayouts/slideLayout17.xml"/><Relationship Id="rId7" Type="http://schemas.openxmlformats.org/officeDocument/2006/relationships/slideLayout" Target="../slideLayouts/slideLayout18.xml"/><Relationship Id="rId8" Type="http://schemas.openxmlformats.org/officeDocument/2006/relationships/slideLayout" Target="../slideLayouts/slideLayout19.xml"/><Relationship Id="rId9" Type="http://schemas.openxmlformats.org/officeDocument/2006/relationships/slideLayout" Target="../slideLayouts/slideLayout20.xml"/><Relationship Id="rId10" Type="http://schemas.openxmlformats.org/officeDocument/2006/relationships/slideLayout" Target="../slideLayouts/slideLayout21.xml"/></Relationships>
</file>

<file path=ppt/slideMasters/_rels/slideMaster30.xml.rels><?xml version="1.0" encoding="UTF-8" standalone="yes"?>
<Relationships xmlns="http://schemas.openxmlformats.org/package/2006/relationships"><Relationship Id="rId11" Type="http://schemas.openxmlformats.org/officeDocument/2006/relationships/slideLayout" Target="../slideLayouts/slideLayout324.xml"/><Relationship Id="rId12" Type="http://schemas.openxmlformats.org/officeDocument/2006/relationships/theme" Target="../theme/theme30.xml"/><Relationship Id="rId13" Type="http://schemas.openxmlformats.org/officeDocument/2006/relationships/image" Target="../media/image1.png"/><Relationship Id="rId1" Type="http://schemas.openxmlformats.org/officeDocument/2006/relationships/slideLayout" Target="../slideLayouts/slideLayout314.xml"/><Relationship Id="rId2" Type="http://schemas.openxmlformats.org/officeDocument/2006/relationships/slideLayout" Target="../slideLayouts/slideLayout315.xml"/><Relationship Id="rId3" Type="http://schemas.openxmlformats.org/officeDocument/2006/relationships/slideLayout" Target="../slideLayouts/slideLayout316.xml"/><Relationship Id="rId4" Type="http://schemas.openxmlformats.org/officeDocument/2006/relationships/slideLayout" Target="../slideLayouts/slideLayout317.xml"/><Relationship Id="rId5" Type="http://schemas.openxmlformats.org/officeDocument/2006/relationships/slideLayout" Target="../slideLayouts/slideLayout318.xml"/><Relationship Id="rId6" Type="http://schemas.openxmlformats.org/officeDocument/2006/relationships/slideLayout" Target="../slideLayouts/slideLayout319.xml"/><Relationship Id="rId7" Type="http://schemas.openxmlformats.org/officeDocument/2006/relationships/slideLayout" Target="../slideLayouts/slideLayout320.xml"/><Relationship Id="rId8" Type="http://schemas.openxmlformats.org/officeDocument/2006/relationships/slideLayout" Target="../slideLayouts/slideLayout321.xml"/><Relationship Id="rId9" Type="http://schemas.openxmlformats.org/officeDocument/2006/relationships/slideLayout" Target="../slideLayouts/slideLayout322.xml"/><Relationship Id="rId10" Type="http://schemas.openxmlformats.org/officeDocument/2006/relationships/slideLayout" Target="../slideLayouts/slideLayout323.xml"/></Relationships>
</file>

<file path=ppt/slideMasters/_rels/slideMaster31.xml.rels><?xml version="1.0" encoding="UTF-8" standalone="yes"?>
<Relationships xmlns="http://schemas.openxmlformats.org/package/2006/relationships"><Relationship Id="rId11" Type="http://schemas.openxmlformats.org/officeDocument/2006/relationships/slideLayout" Target="../slideLayouts/slideLayout335.xml"/><Relationship Id="rId12" Type="http://schemas.openxmlformats.org/officeDocument/2006/relationships/theme" Target="../theme/theme31.xml"/><Relationship Id="rId13" Type="http://schemas.openxmlformats.org/officeDocument/2006/relationships/image" Target="../media/image1.png"/><Relationship Id="rId1" Type="http://schemas.openxmlformats.org/officeDocument/2006/relationships/slideLayout" Target="../slideLayouts/slideLayout325.xml"/><Relationship Id="rId2" Type="http://schemas.openxmlformats.org/officeDocument/2006/relationships/slideLayout" Target="../slideLayouts/slideLayout326.xml"/><Relationship Id="rId3" Type="http://schemas.openxmlformats.org/officeDocument/2006/relationships/slideLayout" Target="../slideLayouts/slideLayout327.xml"/><Relationship Id="rId4" Type="http://schemas.openxmlformats.org/officeDocument/2006/relationships/slideLayout" Target="../slideLayouts/slideLayout328.xml"/><Relationship Id="rId5" Type="http://schemas.openxmlformats.org/officeDocument/2006/relationships/slideLayout" Target="../slideLayouts/slideLayout329.xml"/><Relationship Id="rId6" Type="http://schemas.openxmlformats.org/officeDocument/2006/relationships/slideLayout" Target="../slideLayouts/slideLayout330.xml"/><Relationship Id="rId7" Type="http://schemas.openxmlformats.org/officeDocument/2006/relationships/slideLayout" Target="../slideLayouts/slideLayout331.xml"/><Relationship Id="rId8" Type="http://schemas.openxmlformats.org/officeDocument/2006/relationships/slideLayout" Target="../slideLayouts/slideLayout332.xml"/><Relationship Id="rId9" Type="http://schemas.openxmlformats.org/officeDocument/2006/relationships/slideLayout" Target="../slideLayouts/slideLayout333.xml"/><Relationship Id="rId10" Type="http://schemas.openxmlformats.org/officeDocument/2006/relationships/slideLayout" Target="../slideLayouts/slideLayout334.xml"/></Relationships>
</file>

<file path=ppt/slideMasters/_rels/slideMaster32.xml.rels><?xml version="1.0" encoding="UTF-8" standalone="yes"?>
<Relationships xmlns="http://schemas.openxmlformats.org/package/2006/relationships"><Relationship Id="rId11" Type="http://schemas.openxmlformats.org/officeDocument/2006/relationships/slideLayout" Target="../slideLayouts/slideLayout346.xml"/><Relationship Id="rId12" Type="http://schemas.openxmlformats.org/officeDocument/2006/relationships/theme" Target="../theme/theme32.xml"/><Relationship Id="rId13" Type="http://schemas.openxmlformats.org/officeDocument/2006/relationships/image" Target="../media/image1.png"/><Relationship Id="rId1" Type="http://schemas.openxmlformats.org/officeDocument/2006/relationships/slideLayout" Target="../slideLayouts/slideLayout336.xml"/><Relationship Id="rId2" Type="http://schemas.openxmlformats.org/officeDocument/2006/relationships/slideLayout" Target="../slideLayouts/slideLayout337.xml"/><Relationship Id="rId3" Type="http://schemas.openxmlformats.org/officeDocument/2006/relationships/slideLayout" Target="../slideLayouts/slideLayout338.xml"/><Relationship Id="rId4" Type="http://schemas.openxmlformats.org/officeDocument/2006/relationships/slideLayout" Target="../slideLayouts/slideLayout339.xml"/><Relationship Id="rId5" Type="http://schemas.openxmlformats.org/officeDocument/2006/relationships/slideLayout" Target="../slideLayouts/slideLayout340.xml"/><Relationship Id="rId6" Type="http://schemas.openxmlformats.org/officeDocument/2006/relationships/slideLayout" Target="../slideLayouts/slideLayout341.xml"/><Relationship Id="rId7" Type="http://schemas.openxmlformats.org/officeDocument/2006/relationships/slideLayout" Target="../slideLayouts/slideLayout342.xml"/><Relationship Id="rId8" Type="http://schemas.openxmlformats.org/officeDocument/2006/relationships/slideLayout" Target="../slideLayouts/slideLayout343.xml"/><Relationship Id="rId9" Type="http://schemas.openxmlformats.org/officeDocument/2006/relationships/slideLayout" Target="../slideLayouts/slideLayout344.xml"/><Relationship Id="rId10" Type="http://schemas.openxmlformats.org/officeDocument/2006/relationships/slideLayout" Target="../slideLayouts/slideLayout345.xml"/></Relationships>
</file>

<file path=ppt/slideMasters/_rels/slideMaster33.xml.rels><?xml version="1.0" encoding="UTF-8" standalone="yes"?>
<Relationships xmlns="http://schemas.openxmlformats.org/package/2006/relationships"><Relationship Id="rId11" Type="http://schemas.openxmlformats.org/officeDocument/2006/relationships/slideLayout" Target="../slideLayouts/slideLayout357.xml"/><Relationship Id="rId12" Type="http://schemas.openxmlformats.org/officeDocument/2006/relationships/theme" Target="../theme/theme33.xml"/><Relationship Id="rId13" Type="http://schemas.openxmlformats.org/officeDocument/2006/relationships/image" Target="../media/image1.png"/><Relationship Id="rId1" Type="http://schemas.openxmlformats.org/officeDocument/2006/relationships/slideLayout" Target="../slideLayouts/slideLayout347.xml"/><Relationship Id="rId2" Type="http://schemas.openxmlformats.org/officeDocument/2006/relationships/slideLayout" Target="../slideLayouts/slideLayout348.xml"/><Relationship Id="rId3" Type="http://schemas.openxmlformats.org/officeDocument/2006/relationships/slideLayout" Target="../slideLayouts/slideLayout349.xml"/><Relationship Id="rId4" Type="http://schemas.openxmlformats.org/officeDocument/2006/relationships/slideLayout" Target="../slideLayouts/slideLayout350.xml"/><Relationship Id="rId5" Type="http://schemas.openxmlformats.org/officeDocument/2006/relationships/slideLayout" Target="../slideLayouts/slideLayout351.xml"/><Relationship Id="rId6" Type="http://schemas.openxmlformats.org/officeDocument/2006/relationships/slideLayout" Target="../slideLayouts/slideLayout352.xml"/><Relationship Id="rId7" Type="http://schemas.openxmlformats.org/officeDocument/2006/relationships/slideLayout" Target="../slideLayouts/slideLayout353.xml"/><Relationship Id="rId8" Type="http://schemas.openxmlformats.org/officeDocument/2006/relationships/slideLayout" Target="../slideLayouts/slideLayout354.xml"/><Relationship Id="rId9" Type="http://schemas.openxmlformats.org/officeDocument/2006/relationships/slideLayout" Target="../slideLayouts/slideLayout355.xml"/><Relationship Id="rId10" Type="http://schemas.openxmlformats.org/officeDocument/2006/relationships/slideLayout" Target="../slideLayouts/slideLayout356.xml"/></Relationships>
</file>

<file path=ppt/slideMasters/_rels/slideMaster34.xml.rels><?xml version="1.0" encoding="UTF-8" standalone="yes"?>
<Relationships xmlns="http://schemas.openxmlformats.org/package/2006/relationships"><Relationship Id="rId11" Type="http://schemas.openxmlformats.org/officeDocument/2006/relationships/slideLayout" Target="../slideLayouts/slideLayout368.xml"/><Relationship Id="rId12" Type="http://schemas.openxmlformats.org/officeDocument/2006/relationships/theme" Target="../theme/theme34.xml"/><Relationship Id="rId13" Type="http://schemas.openxmlformats.org/officeDocument/2006/relationships/image" Target="../media/image1.png"/><Relationship Id="rId1" Type="http://schemas.openxmlformats.org/officeDocument/2006/relationships/slideLayout" Target="../slideLayouts/slideLayout358.xml"/><Relationship Id="rId2" Type="http://schemas.openxmlformats.org/officeDocument/2006/relationships/slideLayout" Target="../slideLayouts/slideLayout359.xml"/><Relationship Id="rId3" Type="http://schemas.openxmlformats.org/officeDocument/2006/relationships/slideLayout" Target="../slideLayouts/slideLayout360.xml"/><Relationship Id="rId4" Type="http://schemas.openxmlformats.org/officeDocument/2006/relationships/slideLayout" Target="../slideLayouts/slideLayout361.xml"/><Relationship Id="rId5" Type="http://schemas.openxmlformats.org/officeDocument/2006/relationships/slideLayout" Target="../slideLayouts/slideLayout362.xml"/><Relationship Id="rId6" Type="http://schemas.openxmlformats.org/officeDocument/2006/relationships/slideLayout" Target="../slideLayouts/slideLayout363.xml"/><Relationship Id="rId7" Type="http://schemas.openxmlformats.org/officeDocument/2006/relationships/slideLayout" Target="../slideLayouts/slideLayout364.xml"/><Relationship Id="rId8" Type="http://schemas.openxmlformats.org/officeDocument/2006/relationships/slideLayout" Target="../slideLayouts/slideLayout365.xml"/><Relationship Id="rId9" Type="http://schemas.openxmlformats.org/officeDocument/2006/relationships/slideLayout" Target="../slideLayouts/slideLayout366.xml"/><Relationship Id="rId10" Type="http://schemas.openxmlformats.org/officeDocument/2006/relationships/slideLayout" Target="../slideLayouts/slideLayout367.xml"/></Relationships>
</file>

<file path=ppt/slideMasters/_rels/slideMaster35.xml.rels><?xml version="1.0" encoding="UTF-8" standalone="yes"?>
<Relationships xmlns="http://schemas.openxmlformats.org/package/2006/relationships"><Relationship Id="rId11" Type="http://schemas.openxmlformats.org/officeDocument/2006/relationships/slideLayout" Target="../slideLayouts/slideLayout379.xml"/><Relationship Id="rId12" Type="http://schemas.openxmlformats.org/officeDocument/2006/relationships/theme" Target="../theme/theme35.xml"/><Relationship Id="rId13" Type="http://schemas.openxmlformats.org/officeDocument/2006/relationships/image" Target="../media/image1.png"/><Relationship Id="rId1" Type="http://schemas.openxmlformats.org/officeDocument/2006/relationships/slideLayout" Target="../slideLayouts/slideLayout369.xml"/><Relationship Id="rId2" Type="http://schemas.openxmlformats.org/officeDocument/2006/relationships/slideLayout" Target="../slideLayouts/slideLayout370.xml"/><Relationship Id="rId3" Type="http://schemas.openxmlformats.org/officeDocument/2006/relationships/slideLayout" Target="../slideLayouts/slideLayout371.xml"/><Relationship Id="rId4" Type="http://schemas.openxmlformats.org/officeDocument/2006/relationships/slideLayout" Target="../slideLayouts/slideLayout372.xml"/><Relationship Id="rId5" Type="http://schemas.openxmlformats.org/officeDocument/2006/relationships/slideLayout" Target="../slideLayouts/slideLayout373.xml"/><Relationship Id="rId6" Type="http://schemas.openxmlformats.org/officeDocument/2006/relationships/slideLayout" Target="../slideLayouts/slideLayout374.xml"/><Relationship Id="rId7" Type="http://schemas.openxmlformats.org/officeDocument/2006/relationships/slideLayout" Target="../slideLayouts/slideLayout375.xml"/><Relationship Id="rId8" Type="http://schemas.openxmlformats.org/officeDocument/2006/relationships/slideLayout" Target="../slideLayouts/slideLayout376.xml"/><Relationship Id="rId9" Type="http://schemas.openxmlformats.org/officeDocument/2006/relationships/slideLayout" Target="../slideLayouts/slideLayout377.xml"/><Relationship Id="rId10" Type="http://schemas.openxmlformats.org/officeDocument/2006/relationships/slideLayout" Target="../slideLayouts/slideLayout378.xml"/></Relationships>
</file>

<file path=ppt/slideMasters/_rels/slideMaster36.xml.rels><?xml version="1.0" encoding="UTF-8" standalone="yes"?>
<Relationships xmlns="http://schemas.openxmlformats.org/package/2006/relationships"><Relationship Id="rId11" Type="http://schemas.openxmlformats.org/officeDocument/2006/relationships/slideLayout" Target="../slideLayouts/slideLayout390.xml"/><Relationship Id="rId12" Type="http://schemas.openxmlformats.org/officeDocument/2006/relationships/theme" Target="../theme/theme36.xml"/><Relationship Id="rId13" Type="http://schemas.openxmlformats.org/officeDocument/2006/relationships/image" Target="../media/image1.png"/><Relationship Id="rId1" Type="http://schemas.openxmlformats.org/officeDocument/2006/relationships/slideLayout" Target="../slideLayouts/slideLayout380.xml"/><Relationship Id="rId2" Type="http://schemas.openxmlformats.org/officeDocument/2006/relationships/slideLayout" Target="../slideLayouts/slideLayout381.xml"/><Relationship Id="rId3" Type="http://schemas.openxmlformats.org/officeDocument/2006/relationships/slideLayout" Target="../slideLayouts/slideLayout382.xml"/><Relationship Id="rId4" Type="http://schemas.openxmlformats.org/officeDocument/2006/relationships/slideLayout" Target="../slideLayouts/slideLayout383.xml"/><Relationship Id="rId5" Type="http://schemas.openxmlformats.org/officeDocument/2006/relationships/slideLayout" Target="../slideLayouts/slideLayout384.xml"/><Relationship Id="rId6" Type="http://schemas.openxmlformats.org/officeDocument/2006/relationships/slideLayout" Target="../slideLayouts/slideLayout385.xml"/><Relationship Id="rId7" Type="http://schemas.openxmlformats.org/officeDocument/2006/relationships/slideLayout" Target="../slideLayouts/slideLayout386.xml"/><Relationship Id="rId8" Type="http://schemas.openxmlformats.org/officeDocument/2006/relationships/slideLayout" Target="../slideLayouts/slideLayout387.xml"/><Relationship Id="rId9" Type="http://schemas.openxmlformats.org/officeDocument/2006/relationships/slideLayout" Target="../slideLayouts/slideLayout388.xml"/><Relationship Id="rId10" Type="http://schemas.openxmlformats.org/officeDocument/2006/relationships/slideLayout" Target="../slideLayouts/slideLayout389.xml"/></Relationships>
</file>

<file path=ppt/slideMasters/_rels/slideMaster37.xml.rels><?xml version="1.0" encoding="UTF-8" standalone="yes"?>
<Relationships xmlns="http://schemas.openxmlformats.org/package/2006/relationships"><Relationship Id="rId11" Type="http://schemas.openxmlformats.org/officeDocument/2006/relationships/slideLayout" Target="../slideLayouts/slideLayout401.xml"/><Relationship Id="rId12" Type="http://schemas.openxmlformats.org/officeDocument/2006/relationships/slideLayout" Target="../slideLayouts/slideLayout402.xml"/><Relationship Id="rId13" Type="http://schemas.openxmlformats.org/officeDocument/2006/relationships/theme" Target="../theme/theme37.xml"/><Relationship Id="rId1" Type="http://schemas.openxmlformats.org/officeDocument/2006/relationships/slideLayout" Target="../slideLayouts/slideLayout391.xml"/><Relationship Id="rId2" Type="http://schemas.openxmlformats.org/officeDocument/2006/relationships/slideLayout" Target="../slideLayouts/slideLayout392.xml"/><Relationship Id="rId3" Type="http://schemas.openxmlformats.org/officeDocument/2006/relationships/slideLayout" Target="../slideLayouts/slideLayout393.xml"/><Relationship Id="rId4" Type="http://schemas.openxmlformats.org/officeDocument/2006/relationships/slideLayout" Target="../slideLayouts/slideLayout394.xml"/><Relationship Id="rId5" Type="http://schemas.openxmlformats.org/officeDocument/2006/relationships/slideLayout" Target="../slideLayouts/slideLayout395.xml"/><Relationship Id="rId6" Type="http://schemas.openxmlformats.org/officeDocument/2006/relationships/slideLayout" Target="../slideLayouts/slideLayout396.xml"/><Relationship Id="rId7" Type="http://schemas.openxmlformats.org/officeDocument/2006/relationships/slideLayout" Target="../slideLayouts/slideLayout397.xml"/><Relationship Id="rId8" Type="http://schemas.openxmlformats.org/officeDocument/2006/relationships/slideLayout" Target="../slideLayouts/slideLayout398.xml"/><Relationship Id="rId9" Type="http://schemas.openxmlformats.org/officeDocument/2006/relationships/slideLayout" Target="../slideLayouts/slideLayout399.xml"/><Relationship Id="rId10" Type="http://schemas.openxmlformats.org/officeDocument/2006/relationships/slideLayout" Target="../slideLayouts/slideLayout400.xml"/></Relationships>
</file>

<file path=ppt/slideMasters/_rels/slideMaster38.xml.rels><?xml version="1.0" encoding="UTF-8" standalone="yes"?>
<Relationships xmlns="http://schemas.openxmlformats.org/package/2006/relationships"><Relationship Id="rId11" Type="http://schemas.openxmlformats.org/officeDocument/2006/relationships/slideLayout" Target="../slideLayouts/slideLayout413.xml"/><Relationship Id="rId12" Type="http://schemas.openxmlformats.org/officeDocument/2006/relationships/theme" Target="../theme/theme38.xml"/><Relationship Id="rId13" Type="http://schemas.openxmlformats.org/officeDocument/2006/relationships/image" Target="../media/image1.png"/><Relationship Id="rId1" Type="http://schemas.openxmlformats.org/officeDocument/2006/relationships/slideLayout" Target="../slideLayouts/slideLayout403.xml"/><Relationship Id="rId2" Type="http://schemas.openxmlformats.org/officeDocument/2006/relationships/slideLayout" Target="../slideLayouts/slideLayout404.xml"/><Relationship Id="rId3" Type="http://schemas.openxmlformats.org/officeDocument/2006/relationships/slideLayout" Target="../slideLayouts/slideLayout405.xml"/><Relationship Id="rId4" Type="http://schemas.openxmlformats.org/officeDocument/2006/relationships/slideLayout" Target="../slideLayouts/slideLayout406.xml"/><Relationship Id="rId5" Type="http://schemas.openxmlformats.org/officeDocument/2006/relationships/slideLayout" Target="../slideLayouts/slideLayout407.xml"/><Relationship Id="rId6" Type="http://schemas.openxmlformats.org/officeDocument/2006/relationships/slideLayout" Target="../slideLayouts/slideLayout408.xml"/><Relationship Id="rId7" Type="http://schemas.openxmlformats.org/officeDocument/2006/relationships/slideLayout" Target="../slideLayouts/slideLayout409.xml"/><Relationship Id="rId8" Type="http://schemas.openxmlformats.org/officeDocument/2006/relationships/slideLayout" Target="../slideLayouts/slideLayout410.xml"/><Relationship Id="rId9" Type="http://schemas.openxmlformats.org/officeDocument/2006/relationships/slideLayout" Target="../slideLayouts/slideLayout411.xml"/><Relationship Id="rId10" Type="http://schemas.openxmlformats.org/officeDocument/2006/relationships/slideLayout" Target="../slideLayouts/slideLayout412.xml"/></Relationships>
</file>

<file path=ppt/slideMasters/_rels/slideMaster39.xml.rels><?xml version="1.0" encoding="UTF-8" standalone="yes"?>
<Relationships xmlns="http://schemas.openxmlformats.org/package/2006/relationships"><Relationship Id="rId11" Type="http://schemas.openxmlformats.org/officeDocument/2006/relationships/slideLayout" Target="../slideLayouts/slideLayout424.xml"/><Relationship Id="rId12" Type="http://schemas.openxmlformats.org/officeDocument/2006/relationships/theme" Target="../theme/theme39.xml"/><Relationship Id="rId13" Type="http://schemas.openxmlformats.org/officeDocument/2006/relationships/image" Target="../media/image1.png"/><Relationship Id="rId1" Type="http://schemas.openxmlformats.org/officeDocument/2006/relationships/slideLayout" Target="../slideLayouts/slideLayout414.xml"/><Relationship Id="rId2" Type="http://schemas.openxmlformats.org/officeDocument/2006/relationships/slideLayout" Target="../slideLayouts/slideLayout415.xml"/><Relationship Id="rId3" Type="http://schemas.openxmlformats.org/officeDocument/2006/relationships/slideLayout" Target="../slideLayouts/slideLayout416.xml"/><Relationship Id="rId4" Type="http://schemas.openxmlformats.org/officeDocument/2006/relationships/slideLayout" Target="../slideLayouts/slideLayout417.xml"/><Relationship Id="rId5" Type="http://schemas.openxmlformats.org/officeDocument/2006/relationships/slideLayout" Target="../slideLayouts/slideLayout418.xml"/><Relationship Id="rId6" Type="http://schemas.openxmlformats.org/officeDocument/2006/relationships/slideLayout" Target="../slideLayouts/slideLayout419.xml"/><Relationship Id="rId7" Type="http://schemas.openxmlformats.org/officeDocument/2006/relationships/slideLayout" Target="../slideLayouts/slideLayout420.xml"/><Relationship Id="rId8" Type="http://schemas.openxmlformats.org/officeDocument/2006/relationships/slideLayout" Target="../slideLayouts/slideLayout421.xml"/><Relationship Id="rId9" Type="http://schemas.openxmlformats.org/officeDocument/2006/relationships/slideLayout" Target="../slideLayouts/slideLayout422.xml"/><Relationship Id="rId10" Type="http://schemas.openxmlformats.org/officeDocument/2006/relationships/slideLayout" Target="../slideLayouts/slideLayout423.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34.xml"/><Relationship Id="rId12" Type="http://schemas.openxmlformats.org/officeDocument/2006/relationships/theme" Target="../theme/theme4.xml"/><Relationship Id="rId13" Type="http://schemas.openxmlformats.org/officeDocument/2006/relationships/image" Target="../media/image1.png"/><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slideLayout" Target="../slideLayouts/slideLayout26.xml"/><Relationship Id="rId4" Type="http://schemas.openxmlformats.org/officeDocument/2006/relationships/slideLayout" Target="../slideLayouts/slideLayout27.xml"/><Relationship Id="rId5" Type="http://schemas.openxmlformats.org/officeDocument/2006/relationships/slideLayout" Target="../slideLayouts/slideLayout28.xml"/><Relationship Id="rId6" Type="http://schemas.openxmlformats.org/officeDocument/2006/relationships/slideLayout" Target="../slideLayouts/slideLayout29.xml"/><Relationship Id="rId7" Type="http://schemas.openxmlformats.org/officeDocument/2006/relationships/slideLayout" Target="../slideLayouts/slideLayout30.xml"/><Relationship Id="rId8" Type="http://schemas.openxmlformats.org/officeDocument/2006/relationships/slideLayout" Target="../slideLayouts/slideLayout31.xml"/><Relationship Id="rId9" Type="http://schemas.openxmlformats.org/officeDocument/2006/relationships/slideLayout" Target="../slideLayouts/slideLayout32.xml"/><Relationship Id="rId10" Type="http://schemas.openxmlformats.org/officeDocument/2006/relationships/slideLayout" Target="../slideLayouts/slideLayout33.xml"/></Relationships>
</file>

<file path=ppt/slideMasters/_rels/slideMaster40.xml.rels><?xml version="1.0" encoding="UTF-8" standalone="yes"?>
<Relationships xmlns="http://schemas.openxmlformats.org/package/2006/relationships"><Relationship Id="rId11" Type="http://schemas.openxmlformats.org/officeDocument/2006/relationships/slideLayout" Target="../slideLayouts/slideLayout435.xml"/><Relationship Id="rId12" Type="http://schemas.openxmlformats.org/officeDocument/2006/relationships/theme" Target="../theme/theme40.xml"/><Relationship Id="rId13" Type="http://schemas.openxmlformats.org/officeDocument/2006/relationships/image" Target="../media/image1.png"/><Relationship Id="rId1" Type="http://schemas.openxmlformats.org/officeDocument/2006/relationships/slideLayout" Target="../slideLayouts/slideLayout425.xml"/><Relationship Id="rId2" Type="http://schemas.openxmlformats.org/officeDocument/2006/relationships/slideLayout" Target="../slideLayouts/slideLayout426.xml"/><Relationship Id="rId3" Type="http://schemas.openxmlformats.org/officeDocument/2006/relationships/slideLayout" Target="../slideLayouts/slideLayout427.xml"/><Relationship Id="rId4" Type="http://schemas.openxmlformats.org/officeDocument/2006/relationships/slideLayout" Target="../slideLayouts/slideLayout428.xml"/><Relationship Id="rId5" Type="http://schemas.openxmlformats.org/officeDocument/2006/relationships/slideLayout" Target="../slideLayouts/slideLayout429.xml"/><Relationship Id="rId6" Type="http://schemas.openxmlformats.org/officeDocument/2006/relationships/slideLayout" Target="../slideLayouts/slideLayout430.xml"/><Relationship Id="rId7" Type="http://schemas.openxmlformats.org/officeDocument/2006/relationships/slideLayout" Target="../slideLayouts/slideLayout431.xml"/><Relationship Id="rId8" Type="http://schemas.openxmlformats.org/officeDocument/2006/relationships/slideLayout" Target="../slideLayouts/slideLayout432.xml"/><Relationship Id="rId9" Type="http://schemas.openxmlformats.org/officeDocument/2006/relationships/slideLayout" Target="../slideLayouts/slideLayout433.xml"/><Relationship Id="rId10" Type="http://schemas.openxmlformats.org/officeDocument/2006/relationships/slideLayout" Target="../slideLayouts/slideLayout434.xml"/></Relationships>
</file>

<file path=ppt/slideMasters/_rels/slideMaster41.xml.rels><?xml version="1.0" encoding="UTF-8" standalone="yes"?>
<Relationships xmlns="http://schemas.openxmlformats.org/package/2006/relationships"><Relationship Id="rId11" Type="http://schemas.openxmlformats.org/officeDocument/2006/relationships/slideLayout" Target="../slideLayouts/slideLayout446.xml"/><Relationship Id="rId12" Type="http://schemas.openxmlformats.org/officeDocument/2006/relationships/theme" Target="../theme/theme41.xml"/><Relationship Id="rId13" Type="http://schemas.openxmlformats.org/officeDocument/2006/relationships/image" Target="../media/image1.png"/><Relationship Id="rId1" Type="http://schemas.openxmlformats.org/officeDocument/2006/relationships/slideLayout" Target="../slideLayouts/slideLayout436.xml"/><Relationship Id="rId2" Type="http://schemas.openxmlformats.org/officeDocument/2006/relationships/slideLayout" Target="../slideLayouts/slideLayout437.xml"/><Relationship Id="rId3" Type="http://schemas.openxmlformats.org/officeDocument/2006/relationships/slideLayout" Target="../slideLayouts/slideLayout438.xml"/><Relationship Id="rId4" Type="http://schemas.openxmlformats.org/officeDocument/2006/relationships/slideLayout" Target="../slideLayouts/slideLayout439.xml"/><Relationship Id="rId5" Type="http://schemas.openxmlformats.org/officeDocument/2006/relationships/slideLayout" Target="../slideLayouts/slideLayout440.xml"/><Relationship Id="rId6" Type="http://schemas.openxmlformats.org/officeDocument/2006/relationships/slideLayout" Target="../slideLayouts/slideLayout441.xml"/><Relationship Id="rId7" Type="http://schemas.openxmlformats.org/officeDocument/2006/relationships/slideLayout" Target="../slideLayouts/slideLayout442.xml"/><Relationship Id="rId8" Type="http://schemas.openxmlformats.org/officeDocument/2006/relationships/slideLayout" Target="../slideLayouts/slideLayout443.xml"/><Relationship Id="rId9" Type="http://schemas.openxmlformats.org/officeDocument/2006/relationships/slideLayout" Target="../slideLayouts/slideLayout444.xml"/><Relationship Id="rId10" Type="http://schemas.openxmlformats.org/officeDocument/2006/relationships/slideLayout" Target="../slideLayouts/slideLayout445.xml"/></Relationships>
</file>

<file path=ppt/slideMasters/_rels/slideMaster42.xml.rels><?xml version="1.0" encoding="UTF-8" standalone="yes"?>
<Relationships xmlns="http://schemas.openxmlformats.org/package/2006/relationships"><Relationship Id="rId11" Type="http://schemas.openxmlformats.org/officeDocument/2006/relationships/slideLayout" Target="../slideLayouts/slideLayout457.xml"/><Relationship Id="rId12" Type="http://schemas.openxmlformats.org/officeDocument/2006/relationships/theme" Target="../theme/theme42.xml"/><Relationship Id="rId13" Type="http://schemas.openxmlformats.org/officeDocument/2006/relationships/image" Target="../media/image1.png"/><Relationship Id="rId1" Type="http://schemas.openxmlformats.org/officeDocument/2006/relationships/slideLayout" Target="../slideLayouts/slideLayout447.xml"/><Relationship Id="rId2" Type="http://schemas.openxmlformats.org/officeDocument/2006/relationships/slideLayout" Target="../slideLayouts/slideLayout448.xml"/><Relationship Id="rId3" Type="http://schemas.openxmlformats.org/officeDocument/2006/relationships/slideLayout" Target="../slideLayouts/slideLayout449.xml"/><Relationship Id="rId4" Type="http://schemas.openxmlformats.org/officeDocument/2006/relationships/slideLayout" Target="../slideLayouts/slideLayout450.xml"/><Relationship Id="rId5" Type="http://schemas.openxmlformats.org/officeDocument/2006/relationships/slideLayout" Target="../slideLayouts/slideLayout451.xml"/><Relationship Id="rId6" Type="http://schemas.openxmlformats.org/officeDocument/2006/relationships/slideLayout" Target="../slideLayouts/slideLayout452.xml"/><Relationship Id="rId7" Type="http://schemas.openxmlformats.org/officeDocument/2006/relationships/slideLayout" Target="../slideLayouts/slideLayout453.xml"/><Relationship Id="rId8" Type="http://schemas.openxmlformats.org/officeDocument/2006/relationships/slideLayout" Target="../slideLayouts/slideLayout454.xml"/><Relationship Id="rId9" Type="http://schemas.openxmlformats.org/officeDocument/2006/relationships/slideLayout" Target="../slideLayouts/slideLayout455.xml"/><Relationship Id="rId10" Type="http://schemas.openxmlformats.org/officeDocument/2006/relationships/slideLayout" Target="../slideLayouts/slideLayout456.xml"/></Relationships>
</file>

<file path=ppt/slideMasters/_rels/slideMaster43.xml.rels><?xml version="1.0" encoding="UTF-8" standalone="yes"?>
<Relationships xmlns="http://schemas.openxmlformats.org/package/2006/relationships"><Relationship Id="rId11" Type="http://schemas.openxmlformats.org/officeDocument/2006/relationships/slideLayout" Target="../slideLayouts/slideLayout468.xml"/><Relationship Id="rId12" Type="http://schemas.openxmlformats.org/officeDocument/2006/relationships/theme" Target="../theme/theme43.xml"/><Relationship Id="rId13" Type="http://schemas.openxmlformats.org/officeDocument/2006/relationships/image" Target="../media/image1.png"/><Relationship Id="rId1" Type="http://schemas.openxmlformats.org/officeDocument/2006/relationships/slideLayout" Target="../slideLayouts/slideLayout458.xml"/><Relationship Id="rId2" Type="http://schemas.openxmlformats.org/officeDocument/2006/relationships/slideLayout" Target="../slideLayouts/slideLayout459.xml"/><Relationship Id="rId3" Type="http://schemas.openxmlformats.org/officeDocument/2006/relationships/slideLayout" Target="../slideLayouts/slideLayout460.xml"/><Relationship Id="rId4" Type="http://schemas.openxmlformats.org/officeDocument/2006/relationships/slideLayout" Target="../slideLayouts/slideLayout461.xml"/><Relationship Id="rId5" Type="http://schemas.openxmlformats.org/officeDocument/2006/relationships/slideLayout" Target="../slideLayouts/slideLayout462.xml"/><Relationship Id="rId6" Type="http://schemas.openxmlformats.org/officeDocument/2006/relationships/slideLayout" Target="../slideLayouts/slideLayout463.xml"/><Relationship Id="rId7" Type="http://schemas.openxmlformats.org/officeDocument/2006/relationships/slideLayout" Target="../slideLayouts/slideLayout464.xml"/><Relationship Id="rId8" Type="http://schemas.openxmlformats.org/officeDocument/2006/relationships/slideLayout" Target="../slideLayouts/slideLayout465.xml"/><Relationship Id="rId9" Type="http://schemas.openxmlformats.org/officeDocument/2006/relationships/slideLayout" Target="../slideLayouts/slideLayout466.xml"/><Relationship Id="rId10" Type="http://schemas.openxmlformats.org/officeDocument/2006/relationships/slideLayout" Target="../slideLayouts/slideLayout467.xml"/></Relationships>
</file>

<file path=ppt/slideMasters/_rels/slideMaster44.xml.rels><?xml version="1.0" encoding="UTF-8" standalone="yes"?>
<Relationships xmlns="http://schemas.openxmlformats.org/package/2006/relationships"><Relationship Id="rId11" Type="http://schemas.openxmlformats.org/officeDocument/2006/relationships/slideLayout" Target="../slideLayouts/slideLayout479.xml"/><Relationship Id="rId12" Type="http://schemas.openxmlformats.org/officeDocument/2006/relationships/theme" Target="../theme/theme44.xml"/><Relationship Id="rId13" Type="http://schemas.openxmlformats.org/officeDocument/2006/relationships/image" Target="../media/image1.png"/><Relationship Id="rId1" Type="http://schemas.openxmlformats.org/officeDocument/2006/relationships/slideLayout" Target="../slideLayouts/slideLayout469.xml"/><Relationship Id="rId2" Type="http://schemas.openxmlformats.org/officeDocument/2006/relationships/slideLayout" Target="../slideLayouts/slideLayout470.xml"/><Relationship Id="rId3" Type="http://schemas.openxmlformats.org/officeDocument/2006/relationships/slideLayout" Target="../slideLayouts/slideLayout471.xml"/><Relationship Id="rId4" Type="http://schemas.openxmlformats.org/officeDocument/2006/relationships/slideLayout" Target="../slideLayouts/slideLayout472.xml"/><Relationship Id="rId5" Type="http://schemas.openxmlformats.org/officeDocument/2006/relationships/slideLayout" Target="../slideLayouts/slideLayout473.xml"/><Relationship Id="rId6" Type="http://schemas.openxmlformats.org/officeDocument/2006/relationships/slideLayout" Target="../slideLayouts/slideLayout474.xml"/><Relationship Id="rId7" Type="http://schemas.openxmlformats.org/officeDocument/2006/relationships/slideLayout" Target="../slideLayouts/slideLayout475.xml"/><Relationship Id="rId8" Type="http://schemas.openxmlformats.org/officeDocument/2006/relationships/slideLayout" Target="../slideLayouts/slideLayout476.xml"/><Relationship Id="rId9" Type="http://schemas.openxmlformats.org/officeDocument/2006/relationships/slideLayout" Target="../slideLayouts/slideLayout477.xml"/><Relationship Id="rId10" Type="http://schemas.openxmlformats.org/officeDocument/2006/relationships/slideLayout" Target="../slideLayouts/slideLayout478.xml"/></Relationships>
</file>

<file path=ppt/slideMasters/_rels/slideMaster45.xml.rels><?xml version="1.0" encoding="UTF-8" standalone="yes"?>
<Relationships xmlns="http://schemas.openxmlformats.org/package/2006/relationships"><Relationship Id="rId11" Type="http://schemas.openxmlformats.org/officeDocument/2006/relationships/slideLayout" Target="../slideLayouts/slideLayout490.xml"/><Relationship Id="rId12" Type="http://schemas.openxmlformats.org/officeDocument/2006/relationships/theme" Target="../theme/theme45.xml"/><Relationship Id="rId1" Type="http://schemas.openxmlformats.org/officeDocument/2006/relationships/slideLayout" Target="../slideLayouts/slideLayout480.xml"/><Relationship Id="rId2" Type="http://schemas.openxmlformats.org/officeDocument/2006/relationships/slideLayout" Target="../slideLayouts/slideLayout481.xml"/><Relationship Id="rId3" Type="http://schemas.openxmlformats.org/officeDocument/2006/relationships/slideLayout" Target="../slideLayouts/slideLayout482.xml"/><Relationship Id="rId4" Type="http://schemas.openxmlformats.org/officeDocument/2006/relationships/slideLayout" Target="../slideLayouts/slideLayout483.xml"/><Relationship Id="rId5" Type="http://schemas.openxmlformats.org/officeDocument/2006/relationships/slideLayout" Target="../slideLayouts/slideLayout484.xml"/><Relationship Id="rId6" Type="http://schemas.openxmlformats.org/officeDocument/2006/relationships/slideLayout" Target="../slideLayouts/slideLayout485.xml"/><Relationship Id="rId7" Type="http://schemas.openxmlformats.org/officeDocument/2006/relationships/slideLayout" Target="../slideLayouts/slideLayout486.xml"/><Relationship Id="rId8" Type="http://schemas.openxmlformats.org/officeDocument/2006/relationships/slideLayout" Target="../slideLayouts/slideLayout487.xml"/><Relationship Id="rId9" Type="http://schemas.openxmlformats.org/officeDocument/2006/relationships/slideLayout" Target="../slideLayouts/slideLayout488.xml"/><Relationship Id="rId10" Type="http://schemas.openxmlformats.org/officeDocument/2006/relationships/slideLayout" Target="../slideLayouts/slideLayout489.xml"/></Relationships>
</file>

<file path=ppt/slideMasters/_rels/slideMaster46.xml.rels><?xml version="1.0" encoding="UTF-8" standalone="yes"?>
<Relationships xmlns="http://schemas.openxmlformats.org/package/2006/relationships"><Relationship Id="rId11" Type="http://schemas.openxmlformats.org/officeDocument/2006/relationships/slideLayout" Target="../slideLayouts/slideLayout501.xml"/><Relationship Id="rId12" Type="http://schemas.openxmlformats.org/officeDocument/2006/relationships/theme" Target="../theme/theme46.xml"/><Relationship Id="rId13" Type="http://schemas.openxmlformats.org/officeDocument/2006/relationships/image" Target="../media/image1.png"/><Relationship Id="rId1" Type="http://schemas.openxmlformats.org/officeDocument/2006/relationships/slideLayout" Target="../slideLayouts/slideLayout491.xml"/><Relationship Id="rId2" Type="http://schemas.openxmlformats.org/officeDocument/2006/relationships/slideLayout" Target="../slideLayouts/slideLayout492.xml"/><Relationship Id="rId3" Type="http://schemas.openxmlformats.org/officeDocument/2006/relationships/slideLayout" Target="../slideLayouts/slideLayout493.xml"/><Relationship Id="rId4" Type="http://schemas.openxmlformats.org/officeDocument/2006/relationships/slideLayout" Target="../slideLayouts/slideLayout494.xml"/><Relationship Id="rId5" Type="http://schemas.openxmlformats.org/officeDocument/2006/relationships/slideLayout" Target="../slideLayouts/slideLayout495.xml"/><Relationship Id="rId6" Type="http://schemas.openxmlformats.org/officeDocument/2006/relationships/slideLayout" Target="../slideLayouts/slideLayout496.xml"/><Relationship Id="rId7" Type="http://schemas.openxmlformats.org/officeDocument/2006/relationships/slideLayout" Target="../slideLayouts/slideLayout497.xml"/><Relationship Id="rId8" Type="http://schemas.openxmlformats.org/officeDocument/2006/relationships/slideLayout" Target="../slideLayouts/slideLayout498.xml"/><Relationship Id="rId9" Type="http://schemas.openxmlformats.org/officeDocument/2006/relationships/slideLayout" Target="../slideLayouts/slideLayout499.xml"/><Relationship Id="rId10" Type="http://schemas.openxmlformats.org/officeDocument/2006/relationships/slideLayout" Target="../slideLayouts/slideLayout500.xml"/></Relationships>
</file>

<file path=ppt/slideMasters/_rels/slideMaster47.xml.rels><?xml version="1.0" encoding="UTF-8" standalone="yes"?>
<Relationships xmlns="http://schemas.openxmlformats.org/package/2006/relationships"><Relationship Id="rId11" Type="http://schemas.openxmlformats.org/officeDocument/2006/relationships/slideLayout" Target="../slideLayouts/slideLayout512.xml"/><Relationship Id="rId12" Type="http://schemas.openxmlformats.org/officeDocument/2006/relationships/theme" Target="../theme/theme47.xml"/><Relationship Id="rId13" Type="http://schemas.openxmlformats.org/officeDocument/2006/relationships/image" Target="../media/image1.png"/><Relationship Id="rId1" Type="http://schemas.openxmlformats.org/officeDocument/2006/relationships/slideLayout" Target="../slideLayouts/slideLayout502.xml"/><Relationship Id="rId2" Type="http://schemas.openxmlformats.org/officeDocument/2006/relationships/slideLayout" Target="../slideLayouts/slideLayout503.xml"/><Relationship Id="rId3" Type="http://schemas.openxmlformats.org/officeDocument/2006/relationships/slideLayout" Target="../slideLayouts/slideLayout504.xml"/><Relationship Id="rId4" Type="http://schemas.openxmlformats.org/officeDocument/2006/relationships/slideLayout" Target="../slideLayouts/slideLayout505.xml"/><Relationship Id="rId5" Type="http://schemas.openxmlformats.org/officeDocument/2006/relationships/slideLayout" Target="../slideLayouts/slideLayout506.xml"/><Relationship Id="rId6" Type="http://schemas.openxmlformats.org/officeDocument/2006/relationships/slideLayout" Target="../slideLayouts/slideLayout507.xml"/><Relationship Id="rId7" Type="http://schemas.openxmlformats.org/officeDocument/2006/relationships/slideLayout" Target="../slideLayouts/slideLayout508.xml"/><Relationship Id="rId8" Type="http://schemas.openxmlformats.org/officeDocument/2006/relationships/slideLayout" Target="../slideLayouts/slideLayout509.xml"/><Relationship Id="rId9" Type="http://schemas.openxmlformats.org/officeDocument/2006/relationships/slideLayout" Target="../slideLayouts/slideLayout510.xml"/><Relationship Id="rId10" Type="http://schemas.openxmlformats.org/officeDocument/2006/relationships/slideLayout" Target="../slideLayouts/slideLayout511.xml"/></Relationships>
</file>

<file path=ppt/slideMasters/_rels/slideMaster48.xml.rels><?xml version="1.0" encoding="UTF-8" standalone="yes"?>
<Relationships xmlns="http://schemas.openxmlformats.org/package/2006/relationships"><Relationship Id="rId11" Type="http://schemas.openxmlformats.org/officeDocument/2006/relationships/slideLayout" Target="../slideLayouts/slideLayout523.xml"/><Relationship Id="rId12" Type="http://schemas.openxmlformats.org/officeDocument/2006/relationships/theme" Target="../theme/theme48.xml"/><Relationship Id="rId13" Type="http://schemas.openxmlformats.org/officeDocument/2006/relationships/image" Target="../media/image1.png"/><Relationship Id="rId1" Type="http://schemas.openxmlformats.org/officeDocument/2006/relationships/slideLayout" Target="../slideLayouts/slideLayout513.xml"/><Relationship Id="rId2" Type="http://schemas.openxmlformats.org/officeDocument/2006/relationships/slideLayout" Target="../slideLayouts/slideLayout514.xml"/><Relationship Id="rId3" Type="http://schemas.openxmlformats.org/officeDocument/2006/relationships/slideLayout" Target="../slideLayouts/slideLayout515.xml"/><Relationship Id="rId4" Type="http://schemas.openxmlformats.org/officeDocument/2006/relationships/slideLayout" Target="../slideLayouts/slideLayout516.xml"/><Relationship Id="rId5" Type="http://schemas.openxmlformats.org/officeDocument/2006/relationships/slideLayout" Target="../slideLayouts/slideLayout517.xml"/><Relationship Id="rId6" Type="http://schemas.openxmlformats.org/officeDocument/2006/relationships/slideLayout" Target="../slideLayouts/slideLayout518.xml"/><Relationship Id="rId7" Type="http://schemas.openxmlformats.org/officeDocument/2006/relationships/slideLayout" Target="../slideLayouts/slideLayout519.xml"/><Relationship Id="rId8" Type="http://schemas.openxmlformats.org/officeDocument/2006/relationships/slideLayout" Target="../slideLayouts/slideLayout520.xml"/><Relationship Id="rId9" Type="http://schemas.openxmlformats.org/officeDocument/2006/relationships/slideLayout" Target="../slideLayouts/slideLayout521.xml"/><Relationship Id="rId10" Type="http://schemas.openxmlformats.org/officeDocument/2006/relationships/slideLayout" Target="../slideLayouts/slideLayout522.xml"/></Relationships>
</file>

<file path=ppt/slideMasters/_rels/slideMaster49.xml.rels><?xml version="1.0" encoding="UTF-8" standalone="yes"?>
<Relationships xmlns="http://schemas.openxmlformats.org/package/2006/relationships"><Relationship Id="rId11" Type="http://schemas.openxmlformats.org/officeDocument/2006/relationships/slideLayout" Target="../slideLayouts/slideLayout534.xml"/><Relationship Id="rId12" Type="http://schemas.openxmlformats.org/officeDocument/2006/relationships/theme" Target="../theme/theme49.xml"/><Relationship Id="rId1" Type="http://schemas.openxmlformats.org/officeDocument/2006/relationships/slideLayout" Target="../slideLayouts/slideLayout524.xml"/><Relationship Id="rId2" Type="http://schemas.openxmlformats.org/officeDocument/2006/relationships/slideLayout" Target="../slideLayouts/slideLayout525.xml"/><Relationship Id="rId3" Type="http://schemas.openxmlformats.org/officeDocument/2006/relationships/slideLayout" Target="../slideLayouts/slideLayout526.xml"/><Relationship Id="rId4" Type="http://schemas.openxmlformats.org/officeDocument/2006/relationships/slideLayout" Target="../slideLayouts/slideLayout527.xml"/><Relationship Id="rId5" Type="http://schemas.openxmlformats.org/officeDocument/2006/relationships/slideLayout" Target="../slideLayouts/slideLayout528.xml"/><Relationship Id="rId6" Type="http://schemas.openxmlformats.org/officeDocument/2006/relationships/slideLayout" Target="../slideLayouts/slideLayout529.xml"/><Relationship Id="rId7" Type="http://schemas.openxmlformats.org/officeDocument/2006/relationships/slideLayout" Target="../slideLayouts/slideLayout530.xml"/><Relationship Id="rId8" Type="http://schemas.openxmlformats.org/officeDocument/2006/relationships/slideLayout" Target="../slideLayouts/slideLayout531.xml"/><Relationship Id="rId9" Type="http://schemas.openxmlformats.org/officeDocument/2006/relationships/slideLayout" Target="../slideLayouts/slideLayout532.xml"/><Relationship Id="rId10" Type="http://schemas.openxmlformats.org/officeDocument/2006/relationships/slideLayout" Target="../slideLayouts/slideLayout533.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45.xml"/><Relationship Id="rId12" Type="http://schemas.openxmlformats.org/officeDocument/2006/relationships/theme" Target="../theme/theme5.xml"/><Relationship Id="rId1" Type="http://schemas.openxmlformats.org/officeDocument/2006/relationships/slideLayout" Target="../slideLayouts/slideLayout35.xml"/><Relationship Id="rId2" Type="http://schemas.openxmlformats.org/officeDocument/2006/relationships/slideLayout" Target="../slideLayouts/slideLayout36.xml"/><Relationship Id="rId3" Type="http://schemas.openxmlformats.org/officeDocument/2006/relationships/slideLayout" Target="../slideLayouts/slideLayout37.xml"/><Relationship Id="rId4" Type="http://schemas.openxmlformats.org/officeDocument/2006/relationships/slideLayout" Target="../slideLayouts/slideLayout38.xml"/><Relationship Id="rId5" Type="http://schemas.openxmlformats.org/officeDocument/2006/relationships/slideLayout" Target="../slideLayouts/slideLayout39.xml"/><Relationship Id="rId6" Type="http://schemas.openxmlformats.org/officeDocument/2006/relationships/slideLayout" Target="../slideLayouts/slideLayout40.xml"/><Relationship Id="rId7" Type="http://schemas.openxmlformats.org/officeDocument/2006/relationships/slideLayout" Target="../slideLayouts/slideLayout41.xml"/><Relationship Id="rId8" Type="http://schemas.openxmlformats.org/officeDocument/2006/relationships/slideLayout" Target="../slideLayouts/slideLayout42.xml"/><Relationship Id="rId9" Type="http://schemas.openxmlformats.org/officeDocument/2006/relationships/slideLayout" Target="../slideLayouts/slideLayout43.xml"/><Relationship Id="rId10" Type="http://schemas.openxmlformats.org/officeDocument/2006/relationships/slideLayout" Target="../slideLayouts/slideLayout44.xml"/></Relationships>
</file>

<file path=ppt/slideMasters/_rels/slideMaster50.xml.rels><?xml version="1.0" encoding="UTF-8" standalone="yes"?>
<Relationships xmlns="http://schemas.openxmlformats.org/package/2006/relationships"><Relationship Id="rId11" Type="http://schemas.openxmlformats.org/officeDocument/2006/relationships/slideLayout" Target="../slideLayouts/slideLayout545.xml"/><Relationship Id="rId12" Type="http://schemas.openxmlformats.org/officeDocument/2006/relationships/theme" Target="../theme/theme50.xml"/><Relationship Id="rId13" Type="http://schemas.openxmlformats.org/officeDocument/2006/relationships/image" Target="../media/image1.png"/><Relationship Id="rId1" Type="http://schemas.openxmlformats.org/officeDocument/2006/relationships/slideLayout" Target="../slideLayouts/slideLayout535.xml"/><Relationship Id="rId2" Type="http://schemas.openxmlformats.org/officeDocument/2006/relationships/slideLayout" Target="../slideLayouts/slideLayout536.xml"/><Relationship Id="rId3" Type="http://schemas.openxmlformats.org/officeDocument/2006/relationships/slideLayout" Target="../slideLayouts/slideLayout537.xml"/><Relationship Id="rId4" Type="http://schemas.openxmlformats.org/officeDocument/2006/relationships/slideLayout" Target="../slideLayouts/slideLayout538.xml"/><Relationship Id="rId5" Type="http://schemas.openxmlformats.org/officeDocument/2006/relationships/slideLayout" Target="../slideLayouts/slideLayout539.xml"/><Relationship Id="rId6" Type="http://schemas.openxmlformats.org/officeDocument/2006/relationships/slideLayout" Target="../slideLayouts/slideLayout540.xml"/><Relationship Id="rId7" Type="http://schemas.openxmlformats.org/officeDocument/2006/relationships/slideLayout" Target="../slideLayouts/slideLayout541.xml"/><Relationship Id="rId8" Type="http://schemas.openxmlformats.org/officeDocument/2006/relationships/slideLayout" Target="../slideLayouts/slideLayout542.xml"/><Relationship Id="rId9" Type="http://schemas.openxmlformats.org/officeDocument/2006/relationships/slideLayout" Target="../slideLayouts/slideLayout543.xml"/><Relationship Id="rId10" Type="http://schemas.openxmlformats.org/officeDocument/2006/relationships/slideLayout" Target="../slideLayouts/slideLayout544.xml"/></Relationships>
</file>

<file path=ppt/slideMasters/_rels/slideMaster51.xml.rels><?xml version="1.0" encoding="UTF-8" standalone="yes"?>
<Relationships xmlns="http://schemas.openxmlformats.org/package/2006/relationships"><Relationship Id="rId11" Type="http://schemas.openxmlformats.org/officeDocument/2006/relationships/slideLayout" Target="../slideLayouts/slideLayout556.xml"/><Relationship Id="rId12" Type="http://schemas.openxmlformats.org/officeDocument/2006/relationships/theme" Target="../theme/theme51.xml"/><Relationship Id="rId13" Type="http://schemas.openxmlformats.org/officeDocument/2006/relationships/image" Target="../media/image1.png"/><Relationship Id="rId1" Type="http://schemas.openxmlformats.org/officeDocument/2006/relationships/slideLayout" Target="../slideLayouts/slideLayout546.xml"/><Relationship Id="rId2" Type="http://schemas.openxmlformats.org/officeDocument/2006/relationships/slideLayout" Target="../slideLayouts/slideLayout547.xml"/><Relationship Id="rId3" Type="http://schemas.openxmlformats.org/officeDocument/2006/relationships/slideLayout" Target="../slideLayouts/slideLayout548.xml"/><Relationship Id="rId4" Type="http://schemas.openxmlformats.org/officeDocument/2006/relationships/slideLayout" Target="../slideLayouts/slideLayout549.xml"/><Relationship Id="rId5" Type="http://schemas.openxmlformats.org/officeDocument/2006/relationships/slideLayout" Target="../slideLayouts/slideLayout550.xml"/><Relationship Id="rId6" Type="http://schemas.openxmlformats.org/officeDocument/2006/relationships/slideLayout" Target="../slideLayouts/slideLayout551.xml"/><Relationship Id="rId7" Type="http://schemas.openxmlformats.org/officeDocument/2006/relationships/slideLayout" Target="../slideLayouts/slideLayout552.xml"/><Relationship Id="rId8" Type="http://schemas.openxmlformats.org/officeDocument/2006/relationships/slideLayout" Target="../slideLayouts/slideLayout553.xml"/><Relationship Id="rId9" Type="http://schemas.openxmlformats.org/officeDocument/2006/relationships/slideLayout" Target="../slideLayouts/slideLayout554.xml"/><Relationship Id="rId10" Type="http://schemas.openxmlformats.org/officeDocument/2006/relationships/slideLayout" Target="../slideLayouts/slideLayout555.xml"/></Relationships>
</file>

<file path=ppt/slideMasters/_rels/slideMaster52.xml.rels><?xml version="1.0" encoding="UTF-8" standalone="yes"?>
<Relationships xmlns="http://schemas.openxmlformats.org/package/2006/relationships"><Relationship Id="rId11" Type="http://schemas.openxmlformats.org/officeDocument/2006/relationships/slideLayout" Target="../slideLayouts/slideLayout567.xml"/><Relationship Id="rId12" Type="http://schemas.openxmlformats.org/officeDocument/2006/relationships/theme" Target="../theme/theme52.xml"/><Relationship Id="rId1" Type="http://schemas.openxmlformats.org/officeDocument/2006/relationships/slideLayout" Target="../slideLayouts/slideLayout557.xml"/><Relationship Id="rId2" Type="http://schemas.openxmlformats.org/officeDocument/2006/relationships/slideLayout" Target="../slideLayouts/slideLayout558.xml"/><Relationship Id="rId3" Type="http://schemas.openxmlformats.org/officeDocument/2006/relationships/slideLayout" Target="../slideLayouts/slideLayout559.xml"/><Relationship Id="rId4" Type="http://schemas.openxmlformats.org/officeDocument/2006/relationships/slideLayout" Target="../slideLayouts/slideLayout560.xml"/><Relationship Id="rId5" Type="http://schemas.openxmlformats.org/officeDocument/2006/relationships/slideLayout" Target="../slideLayouts/slideLayout561.xml"/><Relationship Id="rId6" Type="http://schemas.openxmlformats.org/officeDocument/2006/relationships/slideLayout" Target="../slideLayouts/slideLayout562.xml"/><Relationship Id="rId7" Type="http://schemas.openxmlformats.org/officeDocument/2006/relationships/slideLayout" Target="../slideLayouts/slideLayout563.xml"/><Relationship Id="rId8" Type="http://schemas.openxmlformats.org/officeDocument/2006/relationships/slideLayout" Target="../slideLayouts/slideLayout564.xml"/><Relationship Id="rId9" Type="http://schemas.openxmlformats.org/officeDocument/2006/relationships/slideLayout" Target="../slideLayouts/slideLayout565.xml"/><Relationship Id="rId10" Type="http://schemas.openxmlformats.org/officeDocument/2006/relationships/slideLayout" Target="../slideLayouts/slideLayout566.xml"/></Relationships>
</file>

<file path=ppt/slideMasters/_rels/slideMaster53.xml.rels><?xml version="1.0" encoding="UTF-8" standalone="yes"?>
<Relationships xmlns="http://schemas.openxmlformats.org/package/2006/relationships"><Relationship Id="rId11" Type="http://schemas.openxmlformats.org/officeDocument/2006/relationships/slideLayout" Target="../slideLayouts/slideLayout578.xml"/><Relationship Id="rId12" Type="http://schemas.openxmlformats.org/officeDocument/2006/relationships/theme" Target="../theme/theme53.xml"/><Relationship Id="rId13" Type="http://schemas.openxmlformats.org/officeDocument/2006/relationships/image" Target="../media/image1.png"/><Relationship Id="rId1" Type="http://schemas.openxmlformats.org/officeDocument/2006/relationships/slideLayout" Target="../slideLayouts/slideLayout568.xml"/><Relationship Id="rId2" Type="http://schemas.openxmlformats.org/officeDocument/2006/relationships/slideLayout" Target="../slideLayouts/slideLayout569.xml"/><Relationship Id="rId3" Type="http://schemas.openxmlformats.org/officeDocument/2006/relationships/slideLayout" Target="../slideLayouts/slideLayout570.xml"/><Relationship Id="rId4" Type="http://schemas.openxmlformats.org/officeDocument/2006/relationships/slideLayout" Target="../slideLayouts/slideLayout571.xml"/><Relationship Id="rId5" Type="http://schemas.openxmlformats.org/officeDocument/2006/relationships/slideLayout" Target="../slideLayouts/slideLayout572.xml"/><Relationship Id="rId6" Type="http://schemas.openxmlformats.org/officeDocument/2006/relationships/slideLayout" Target="../slideLayouts/slideLayout573.xml"/><Relationship Id="rId7" Type="http://schemas.openxmlformats.org/officeDocument/2006/relationships/slideLayout" Target="../slideLayouts/slideLayout574.xml"/><Relationship Id="rId8" Type="http://schemas.openxmlformats.org/officeDocument/2006/relationships/slideLayout" Target="../slideLayouts/slideLayout575.xml"/><Relationship Id="rId9" Type="http://schemas.openxmlformats.org/officeDocument/2006/relationships/slideLayout" Target="../slideLayouts/slideLayout576.xml"/><Relationship Id="rId10" Type="http://schemas.openxmlformats.org/officeDocument/2006/relationships/slideLayout" Target="../slideLayouts/slideLayout577.xml"/></Relationships>
</file>

<file path=ppt/slideMasters/_rels/slideMaster54.xml.rels><?xml version="1.0" encoding="UTF-8" standalone="yes"?>
<Relationships xmlns="http://schemas.openxmlformats.org/package/2006/relationships"><Relationship Id="rId11" Type="http://schemas.openxmlformats.org/officeDocument/2006/relationships/slideLayout" Target="../slideLayouts/slideLayout589.xml"/><Relationship Id="rId12" Type="http://schemas.openxmlformats.org/officeDocument/2006/relationships/theme" Target="../theme/theme54.xml"/><Relationship Id="rId13" Type="http://schemas.openxmlformats.org/officeDocument/2006/relationships/image" Target="../media/image1.png"/><Relationship Id="rId1" Type="http://schemas.openxmlformats.org/officeDocument/2006/relationships/slideLayout" Target="../slideLayouts/slideLayout579.xml"/><Relationship Id="rId2" Type="http://schemas.openxmlformats.org/officeDocument/2006/relationships/slideLayout" Target="../slideLayouts/slideLayout580.xml"/><Relationship Id="rId3" Type="http://schemas.openxmlformats.org/officeDocument/2006/relationships/slideLayout" Target="../slideLayouts/slideLayout581.xml"/><Relationship Id="rId4" Type="http://schemas.openxmlformats.org/officeDocument/2006/relationships/slideLayout" Target="../slideLayouts/slideLayout582.xml"/><Relationship Id="rId5" Type="http://schemas.openxmlformats.org/officeDocument/2006/relationships/slideLayout" Target="../slideLayouts/slideLayout583.xml"/><Relationship Id="rId6" Type="http://schemas.openxmlformats.org/officeDocument/2006/relationships/slideLayout" Target="../slideLayouts/slideLayout584.xml"/><Relationship Id="rId7" Type="http://schemas.openxmlformats.org/officeDocument/2006/relationships/slideLayout" Target="../slideLayouts/slideLayout585.xml"/><Relationship Id="rId8" Type="http://schemas.openxmlformats.org/officeDocument/2006/relationships/slideLayout" Target="../slideLayouts/slideLayout586.xml"/><Relationship Id="rId9" Type="http://schemas.openxmlformats.org/officeDocument/2006/relationships/slideLayout" Target="../slideLayouts/slideLayout587.xml"/><Relationship Id="rId10" Type="http://schemas.openxmlformats.org/officeDocument/2006/relationships/slideLayout" Target="../slideLayouts/slideLayout588.xml"/></Relationships>
</file>

<file path=ppt/slideMasters/_rels/slideMaster55.xml.rels><?xml version="1.0" encoding="UTF-8" standalone="yes"?>
<Relationships xmlns="http://schemas.openxmlformats.org/package/2006/relationships"><Relationship Id="rId11" Type="http://schemas.openxmlformats.org/officeDocument/2006/relationships/slideLayout" Target="../slideLayouts/slideLayout600.xml"/><Relationship Id="rId12" Type="http://schemas.openxmlformats.org/officeDocument/2006/relationships/theme" Target="../theme/theme55.xml"/><Relationship Id="rId1" Type="http://schemas.openxmlformats.org/officeDocument/2006/relationships/slideLayout" Target="../slideLayouts/slideLayout590.xml"/><Relationship Id="rId2" Type="http://schemas.openxmlformats.org/officeDocument/2006/relationships/slideLayout" Target="../slideLayouts/slideLayout591.xml"/><Relationship Id="rId3" Type="http://schemas.openxmlformats.org/officeDocument/2006/relationships/slideLayout" Target="../slideLayouts/slideLayout592.xml"/><Relationship Id="rId4" Type="http://schemas.openxmlformats.org/officeDocument/2006/relationships/slideLayout" Target="../slideLayouts/slideLayout593.xml"/><Relationship Id="rId5" Type="http://schemas.openxmlformats.org/officeDocument/2006/relationships/slideLayout" Target="../slideLayouts/slideLayout594.xml"/><Relationship Id="rId6" Type="http://schemas.openxmlformats.org/officeDocument/2006/relationships/slideLayout" Target="../slideLayouts/slideLayout595.xml"/><Relationship Id="rId7" Type="http://schemas.openxmlformats.org/officeDocument/2006/relationships/slideLayout" Target="../slideLayouts/slideLayout596.xml"/><Relationship Id="rId8" Type="http://schemas.openxmlformats.org/officeDocument/2006/relationships/slideLayout" Target="../slideLayouts/slideLayout597.xml"/><Relationship Id="rId9" Type="http://schemas.openxmlformats.org/officeDocument/2006/relationships/slideLayout" Target="../slideLayouts/slideLayout598.xml"/><Relationship Id="rId10" Type="http://schemas.openxmlformats.org/officeDocument/2006/relationships/slideLayout" Target="../slideLayouts/slideLayout599.xml"/></Relationships>
</file>

<file path=ppt/slideMasters/_rels/slideMaster56.xml.rels><?xml version="1.0" encoding="UTF-8" standalone="yes"?>
<Relationships xmlns="http://schemas.openxmlformats.org/package/2006/relationships"><Relationship Id="rId11" Type="http://schemas.openxmlformats.org/officeDocument/2006/relationships/slideLayout" Target="../slideLayouts/slideLayout611.xml"/><Relationship Id="rId12" Type="http://schemas.openxmlformats.org/officeDocument/2006/relationships/theme" Target="../theme/theme56.xml"/><Relationship Id="rId13" Type="http://schemas.openxmlformats.org/officeDocument/2006/relationships/image" Target="../media/image1.png"/><Relationship Id="rId1" Type="http://schemas.openxmlformats.org/officeDocument/2006/relationships/slideLayout" Target="../slideLayouts/slideLayout601.xml"/><Relationship Id="rId2" Type="http://schemas.openxmlformats.org/officeDocument/2006/relationships/slideLayout" Target="../slideLayouts/slideLayout602.xml"/><Relationship Id="rId3" Type="http://schemas.openxmlformats.org/officeDocument/2006/relationships/slideLayout" Target="../slideLayouts/slideLayout603.xml"/><Relationship Id="rId4" Type="http://schemas.openxmlformats.org/officeDocument/2006/relationships/slideLayout" Target="../slideLayouts/slideLayout604.xml"/><Relationship Id="rId5" Type="http://schemas.openxmlformats.org/officeDocument/2006/relationships/slideLayout" Target="../slideLayouts/slideLayout605.xml"/><Relationship Id="rId6" Type="http://schemas.openxmlformats.org/officeDocument/2006/relationships/slideLayout" Target="../slideLayouts/slideLayout606.xml"/><Relationship Id="rId7" Type="http://schemas.openxmlformats.org/officeDocument/2006/relationships/slideLayout" Target="../slideLayouts/slideLayout607.xml"/><Relationship Id="rId8" Type="http://schemas.openxmlformats.org/officeDocument/2006/relationships/slideLayout" Target="../slideLayouts/slideLayout608.xml"/><Relationship Id="rId9" Type="http://schemas.openxmlformats.org/officeDocument/2006/relationships/slideLayout" Target="../slideLayouts/slideLayout609.xml"/><Relationship Id="rId10" Type="http://schemas.openxmlformats.org/officeDocument/2006/relationships/slideLayout" Target="../slideLayouts/slideLayout610.xml"/></Relationships>
</file>

<file path=ppt/slideMasters/_rels/slideMaster57.xml.rels><?xml version="1.0" encoding="UTF-8" standalone="yes"?>
<Relationships xmlns="http://schemas.openxmlformats.org/package/2006/relationships"><Relationship Id="rId11" Type="http://schemas.openxmlformats.org/officeDocument/2006/relationships/slideLayout" Target="../slideLayouts/slideLayout622.xml"/><Relationship Id="rId12" Type="http://schemas.openxmlformats.org/officeDocument/2006/relationships/theme" Target="../theme/theme57.xml"/><Relationship Id="rId1" Type="http://schemas.openxmlformats.org/officeDocument/2006/relationships/slideLayout" Target="../slideLayouts/slideLayout612.xml"/><Relationship Id="rId2" Type="http://schemas.openxmlformats.org/officeDocument/2006/relationships/slideLayout" Target="../slideLayouts/slideLayout613.xml"/><Relationship Id="rId3" Type="http://schemas.openxmlformats.org/officeDocument/2006/relationships/slideLayout" Target="../slideLayouts/slideLayout614.xml"/><Relationship Id="rId4" Type="http://schemas.openxmlformats.org/officeDocument/2006/relationships/slideLayout" Target="../slideLayouts/slideLayout615.xml"/><Relationship Id="rId5" Type="http://schemas.openxmlformats.org/officeDocument/2006/relationships/slideLayout" Target="../slideLayouts/slideLayout616.xml"/><Relationship Id="rId6" Type="http://schemas.openxmlformats.org/officeDocument/2006/relationships/slideLayout" Target="../slideLayouts/slideLayout617.xml"/><Relationship Id="rId7" Type="http://schemas.openxmlformats.org/officeDocument/2006/relationships/slideLayout" Target="../slideLayouts/slideLayout618.xml"/><Relationship Id="rId8" Type="http://schemas.openxmlformats.org/officeDocument/2006/relationships/slideLayout" Target="../slideLayouts/slideLayout619.xml"/><Relationship Id="rId9" Type="http://schemas.openxmlformats.org/officeDocument/2006/relationships/slideLayout" Target="../slideLayouts/slideLayout620.xml"/><Relationship Id="rId10" Type="http://schemas.openxmlformats.org/officeDocument/2006/relationships/slideLayout" Target="../slideLayouts/slideLayout621.xml"/></Relationships>
</file>

<file path=ppt/slideMasters/_rels/slideMaster58.xml.rels><?xml version="1.0" encoding="UTF-8" standalone="yes"?>
<Relationships xmlns="http://schemas.openxmlformats.org/package/2006/relationships"><Relationship Id="rId11" Type="http://schemas.openxmlformats.org/officeDocument/2006/relationships/slideLayout" Target="../slideLayouts/slideLayout633.xml"/><Relationship Id="rId12" Type="http://schemas.openxmlformats.org/officeDocument/2006/relationships/theme" Target="../theme/theme58.xml"/><Relationship Id="rId13" Type="http://schemas.openxmlformats.org/officeDocument/2006/relationships/image" Target="../media/image1.png"/><Relationship Id="rId1" Type="http://schemas.openxmlformats.org/officeDocument/2006/relationships/slideLayout" Target="../slideLayouts/slideLayout623.xml"/><Relationship Id="rId2" Type="http://schemas.openxmlformats.org/officeDocument/2006/relationships/slideLayout" Target="../slideLayouts/slideLayout624.xml"/><Relationship Id="rId3" Type="http://schemas.openxmlformats.org/officeDocument/2006/relationships/slideLayout" Target="../slideLayouts/slideLayout625.xml"/><Relationship Id="rId4" Type="http://schemas.openxmlformats.org/officeDocument/2006/relationships/slideLayout" Target="../slideLayouts/slideLayout626.xml"/><Relationship Id="rId5" Type="http://schemas.openxmlformats.org/officeDocument/2006/relationships/slideLayout" Target="../slideLayouts/slideLayout627.xml"/><Relationship Id="rId6" Type="http://schemas.openxmlformats.org/officeDocument/2006/relationships/slideLayout" Target="../slideLayouts/slideLayout628.xml"/><Relationship Id="rId7" Type="http://schemas.openxmlformats.org/officeDocument/2006/relationships/slideLayout" Target="../slideLayouts/slideLayout629.xml"/><Relationship Id="rId8" Type="http://schemas.openxmlformats.org/officeDocument/2006/relationships/slideLayout" Target="../slideLayouts/slideLayout630.xml"/><Relationship Id="rId9" Type="http://schemas.openxmlformats.org/officeDocument/2006/relationships/slideLayout" Target="../slideLayouts/slideLayout631.xml"/><Relationship Id="rId10" Type="http://schemas.openxmlformats.org/officeDocument/2006/relationships/slideLayout" Target="../slideLayouts/slideLayout632.xml"/></Relationships>
</file>

<file path=ppt/slideMasters/_rels/slideMaster59.xml.rels><?xml version="1.0" encoding="UTF-8" standalone="yes"?>
<Relationships xmlns="http://schemas.openxmlformats.org/package/2006/relationships"><Relationship Id="rId11" Type="http://schemas.openxmlformats.org/officeDocument/2006/relationships/slideLayout" Target="../slideLayouts/slideLayout644.xml"/><Relationship Id="rId12" Type="http://schemas.openxmlformats.org/officeDocument/2006/relationships/theme" Target="../theme/theme59.xml"/><Relationship Id="rId1" Type="http://schemas.openxmlformats.org/officeDocument/2006/relationships/slideLayout" Target="../slideLayouts/slideLayout634.xml"/><Relationship Id="rId2" Type="http://schemas.openxmlformats.org/officeDocument/2006/relationships/slideLayout" Target="../slideLayouts/slideLayout635.xml"/><Relationship Id="rId3" Type="http://schemas.openxmlformats.org/officeDocument/2006/relationships/slideLayout" Target="../slideLayouts/slideLayout636.xml"/><Relationship Id="rId4" Type="http://schemas.openxmlformats.org/officeDocument/2006/relationships/slideLayout" Target="../slideLayouts/slideLayout637.xml"/><Relationship Id="rId5" Type="http://schemas.openxmlformats.org/officeDocument/2006/relationships/slideLayout" Target="../slideLayouts/slideLayout638.xml"/><Relationship Id="rId6" Type="http://schemas.openxmlformats.org/officeDocument/2006/relationships/slideLayout" Target="../slideLayouts/slideLayout639.xml"/><Relationship Id="rId7" Type="http://schemas.openxmlformats.org/officeDocument/2006/relationships/slideLayout" Target="../slideLayouts/slideLayout640.xml"/><Relationship Id="rId8" Type="http://schemas.openxmlformats.org/officeDocument/2006/relationships/slideLayout" Target="../slideLayouts/slideLayout641.xml"/><Relationship Id="rId9" Type="http://schemas.openxmlformats.org/officeDocument/2006/relationships/slideLayout" Target="../slideLayouts/slideLayout642.xml"/><Relationship Id="rId10" Type="http://schemas.openxmlformats.org/officeDocument/2006/relationships/slideLayout" Target="../slideLayouts/slideLayout643.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6.xml"/><Relationship Id="rId13" Type="http://schemas.openxmlformats.org/officeDocument/2006/relationships/image" Target="../media/image1.png"/><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60.xml.rels><?xml version="1.0" encoding="UTF-8" standalone="yes"?>
<Relationships xmlns="http://schemas.openxmlformats.org/package/2006/relationships"><Relationship Id="rId11" Type="http://schemas.openxmlformats.org/officeDocument/2006/relationships/slideLayout" Target="../slideLayouts/slideLayout655.xml"/><Relationship Id="rId12" Type="http://schemas.openxmlformats.org/officeDocument/2006/relationships/theme" Target="../theme/theme60.xml"/><Relationship Id="rId1" Type="http://schemas.openxmlformats.org/officeDocument/2006/relationships/slideLayout" Target="../slideLayouts/slideLayout645.xml"/><Relationship Id="rId2" Type="http://schemas.openxmlformats.org/officeDocument/2006/relationships/slideLayout" Target="../slideLayouts/slideLayout646.xml"/><Relationship Id="rId3" Type="http://schemas.openxmlformats.org/officeDocument/2006/relationships/slideLayout" Target="../slideLayouts/slideLayout647.xml"/><Relationship Id="rId4" Type="http://schemas.openxmlformats.org/officeDocument/2006/relationships/slideLayout" Target="../slideLayouts/slideLayout648.xml"/><Relationship Id="rId5" Type="http://schemas.openxmlformats.org/officeDocument/2006/relationships/slideLayout" Target="../slideLayouts/slideLayout649.xml"/><Relationship Id="rId6" Type="http://schemas.openxmlformats.org/officeDocument/2006/relationships/slideLayout" Target="../slideLayouts/slideLayout650.xml"/><Relationship Id="rId7" Type="http://schemas.openxmlformats.org/officeDocument/2006/relationships/slideLayout" Target="../slideLayouts/slideLayout651.xml"/><Relationship Id="rId8" Type="http://schemas.openxmlformats.org/officeDocument/2006/relationships/slideLayout" Target="../slideLayouts/slideLayout652.xml"/><Relationship Id="rId9" Type="http://schemas.openxmlformats.org/officeDocument/2006/relationships/slideLayout" Target="../slideLayouts/slideLayout653.xml"/><Relationship Id="rId10" Type="http://schemas.openxmlformats.org/officeDocument/2006/relationships/slideLayout" Target="../slideLayouts/slideLayout654.xml"/></Relationships>
</file>

<file path=ppt/slideMasters/_rels/slideMaster61.xml.rels><?xml version="1.0" encoding="UTF-8" standalone="yes"?>
<Relationships xmlns="http://schemas.openxmlformats.org/package/2006/relationships"><Relationship Id="rId11" Type="http://schemas.openxmlformats.org/officeDocument/2006/relationships/slideLayout" Target="../slideLayouts/slideLayout666.xml"/><Relationship Id="rId12" Type="http://schemas.openxmlformats.org/officeDocument/2006/relationships/theme" Target="../theme/theme61.xml"/><Relationship Id="rId1" Type="http://schemas.openxmlformats.org/officeDocument/2006/relationships/slideLayout" Target="../slideLayouts/slideLayout656.xml"/><Relationship Id="rId2" Type="http://schemas.openxmlformats.org/officeDocument/2006/relationships/slideLayout" Target="../slideLayouts/slideLayout657.xml"/><Relationship Id="rId3" Type="http://schemas.openxmlformats.org/officeDocument/2006/relationships/slideLayout" Target="../slideLayouts/slideLayout658.xml"/><Relationship Id="rId4" Type="http://schemas.openxmlformats.org/officeDocument/2006/relationships/slideLayout" Target="../slideLayouts/slideLayout659.xml"/><Relationship Id="rId5" Type="http://schemas.openxmlformats.org/officeDocument/2006/relationships/slideLayout" Target="../slideLayouts/slideLayout660.xml"/><Relationship Id="rId6" Type="http://schemas.openxmlformats.org/officeDocument/2006/relationships/slideLayout" Target="../slideLayouts/slideLayout661.xml"/><Relationship Id="rId7" Type="http://schemas.openxmlformats.org/officeDocument/2006/relationships/slideLayout" Target="../slideLayouts/slideLayout662.xml"/><Relationship Id="rId8" Type="http://schemas.openxmlformats.org/officeDocument/2006/relationships/slideLayout" Target="../slideLayouts/slideLayout663.xml"/><Relationship Id="rId9" Type="http://schemas.openxmlformats.org/officeDocument/2006/relationships/slideLayout" Target="../slideLayouts/slideLayout664.xml"/><Relationship Id="rId10" Type="http://schemas.openxmlformats.org/officeDocument/2006/relationships/slideLayout" Target="../slideLayouts/slideLayout665.xml"/></Relationships>
</file>

<file path=ppt/slideMasters/_rels/slideMaster62.xml.rels><?xml version="1.0" encoding="UTF-8" standalone="yes"?>
<Relationships xmlns="http://schemas.openxmlformats.org/package/2006/relationships"><Relationship Id="rId11" Type="http://schemas.openxmlformats.org/officeDocument/2006/relationships/slideLayout" Target="../slideLayouts/slideLayout677.xml"/><Relationship Id="rId12" Type="http://schemas.openxmlformats.org/officeDocument/2006/relationships/theme" Target="../theme/theme62.xml"/><Relationship Id="rId1" Type="http://schemas.openxmlformats.org/officeDocument/2006/relationships/slideLayout" Target="../slideLayouts/slideLayout667.xml"/><Relationship Id="rId2" Type="http://schemas.openxmlformats.org/officeDocument/2006/relationships/slideLayout" Target="../slideLayouts/slideLayout668.xml"/><Relationship Id="rId3" Type="http://schemas.openxmlformats.org/officeDocument/2006/relationships/slideLayout" Target="../slideLayouts/slideLayout669.xml"/><Relationship Id="rId4" Type="http://schemas.openxmlformats.org/officeDocument/2006/relationships/slideLayout" Target="../slideLayouts/slideLayout670.xml"/><Relationship Id="rId5" Type="http://schemas.openxmlformats.org/officeDocument/2006/relationships/slideLayout" Target="../slideLayouts/slideLayout671.xml"/><Relationship Id="rId6" Type="http://schemas.openxmlformats.org/officeDocument/2006/relationships/slideLayout" Target="../slideLayouts/slideLayout672.xml"/><Relationship Id="rId7" Type="http://schemas.openxmlformats.org/officeDocument/2006/relationships/slideLayout" Target="../slideLayouts/slideLayout673.xml"/><Relationship Id="rId8" Type="http://schemas.openxmlformats.org/officeDocument/2006/relationships/slideLayout" Target="../slideLayouts/slideLayout674.xml"/><Relationship Id="rId9" Type="http://schemas.openxmlformats.org/officeDocument/2006/relationships/slideLayout" Target="../slideLayouts/slideLayout675.xml"/><Relationship Id="rId10" Type="http://schemas.openxmlformats.org/officeDocument/2006/relationships/slideLayout" Target="../slideLayouts/slideLayout676.xml"/></Relationships>
</file>

<file path=ppt/slideMasters/_rels/slideMaster63.xml.rels><?xml version="1.0" encoding="UTF-8" standalone="yes"?>
<Relationships xmlns="http://schemas.openxmlformats.org/package/2006/relationships"><Relationship Id="rId11" Type="http://schemas.openxmlformats.org/officeDocument/2006/relationships/slideLayout" Target="../slideLayouts/slideLayout688.xml"/><Relationship Id="rId12" Type="http://schemas.openxmlformats.org/officeDocument/2006/relationships/theme" Target="../theme/theme63.xml"/><Relationship Id="rId1" Type="http://schemas.openxmlformats.org/officeDocument/2006/relationships/slideLayout" Target="../slideLayouts/slideLayout678.xml"/><Relationship Id="rId2" Type="http://schemas.openxmlformats.org/officeDocument/2006/relationships/slideLayout" Target="../slideLayouts/slideLayout679.xml"/><Relationship Id="rId3" Type="http://schemas.openxmlformats.org/officeDocument/2006/relationships/slideLayout" Target="../slideLayouts/slideLayout680.xml"/><Relationship Id="rId4" Type="http://schemas.openxmlformats.org/officeDocument/2006/relationships/slideLayout" Target="../slideLayouts/slideLayout681.xml"/><Relationship Id="rId5" Type="http://schemas.openxmlformats.org/officeDocument/2006/relationships/slideLayout" Target="../slideLayouts/slideLayout682.xml"/><Relationship Id="rId6" Type="http://schemas.openxmlformats.org/officeDocument/2006/relationships/slideLayout" Target="../slideLayouts/slideLayout683.xml"/><Relationship Id="rId7" Type="http://schemas.openxmlformats.org/officeDocument/2006/relationships/slideLayout" Target="../slideLayouts/slideLayout684.xml"/><Relationship Id="rId8" Type="http://schemas.openxmlformats.org/officeDocument/2006/relationships/slideLayout" Target="../slideLayouts/slideLayout685.xml"/><Relationship Id="rId9" Type="http://schemas.openxmlformats.org/officeDocument/2006/relationships/slideLayout" Target="../slideLayouts/slideLayout686.xml"/><Relationship Id="rId10" Type="http://schemas.openxmlformats.org/officeDocument/2006/relationships/slideLayout" Target="../slideLayouts/slideLayout687.xml"/></Relationships>
</file>

<file path=ppt/slideMasters/_rels/slideMaster64.xml.rels><?xml version="1.0" encoding="UTF-8" standalone="yes"?>
<Relationships xmlns="http://schemas.openxmlformats.org/package/2006/relationships"><Relationship Id="rId11" Type="http://schemas.openxmlformats.org/officeDocument/2006/relationships/slideLayout" Target="../slideLayouts/slideLayout699.xml"/><Relationship Id="rId12" Type="http://schemas.openxmlformats.org/officeDocument/2006/relationships/theme" Target="../theme/theme64.xml"/><Relationship Id="rId13" Type="http://schemas.openxmlformats.org/officeDocument/2006/relationships/image" Target="../media/image1.png"/><Relationship Id="rId1" Type="http://schemas.openxmlformats.org/officeDocument/2006/relationships/slideLayout" Target="../slideLayouts/slideLayout689.xml"/><Relationship Id="rId2" Type="http://schemas.openxmlformats.org/officeDocument/2006/relationships/slideLayout" Target="../slideLayouts/slideLayout690.xml"/><Relationship Id="rId3" Type="http://schemas.openxmlformats.org/officeDocument/2006/relationships/slideLayout" Target="../slideLayouts/slideLayout691.xml"/><Relationship Id="rId4" Type="http://schemas.openxmlformats.org/officeDocument/2006/relationships/slideLayout" Target="../slideLayouts/slideLayout692.xml"/><Relationship Id="rId5" Type="http://schemas.openxmlformats.org/officeDocument/2006/relationships/slideLayout" Target="../slideLayouts/slideLayout693.xml"/><Relationship Id="rId6" Type="http://schemas.openxmlformats.org/officeDocument/2006/relationships/slideLayout" Target="../slideLayouts/slideLayout694.xml"/><Relationship Id="rId7" Type="http://schemas.openxmlformats.org/officeDocument/2006/relationships/slideLayout" Target="../slideLayouts/slideLayout695.xml"/><Relationship Id="rId8" Type="http://schemas.openxmlformats.org/officeDocument/2006/relationships/slideLayout" Target="../slideLayouts/slideLayout696.xml"/><Relationship Id="rId9" Type="http://schemas.openxmlformats.org/officeDocument/2006/relationships/slideLayout" Target="../slideLayouts/slideLayout697.xml"/><Relationship Id="rId10" Type="http://schemas.openxmlformats.org/officeDocument/2006/relationships/slideLayout" Target="../slideLayouts/slideLayout698.xml"/></Relationships>
</file>

<file path=ppt/slideMasters/_rels/slideMaster65.xml.rels><?xml version="1.0" encoding="UTF-8" standalone="yes"?>
<Relationships xmlns="http://schemas.openxmlformats.org/package/2006/relationships"><Relationship Id="rId11" Type="http://schemas.openxmlformats.org/officeDocument/2006/relationships/slideLayout" Target="../slideLayouts/slideLayout710.xml"/><Relationship Id="rId12" Type="http://schemas.openxmlformats.org/officeDocument/2006/relationships/slideLayout" Target="../slideLayouts/slideLayout711.xml"/><Relationship Id="rId13" Type="http://schemas.openxmlformats.org/officeDocument/2006/relationships/theme" Target="../theme/theme65.xml"/><Relationship Id="rId14" Type="http://schemas.openxmlformats.org/officeDocument/2006/relationships/image" Target="../media/image1.png"/><Relationship Id="rId1" Type="http://schemas.openxmlformats.org/officeDocument/2006/relationships/slideLayout" Target="../slideLayouts/slideLayout700.xml"/><Relationship Id="rId2" Type="http://schemas.openxmlformats.org/officeDocument/2006/relationships/slideLayout" Target="../slideLayouts/slideLayout701.xml"/><Relationship Id="rId3" Type="http://schemas.openxmlformats.org/officeDocument/2006/relationships/slideLayout" Target="../slideLayouts/slideLayout702.xml"/><Relationship Id="rId4" Type="http://schemas.openxmlformats.org/officeDocument/2006/relationships/slideLayout" Target="../slideLayouts/slideLayout703.xml"/><Relationship Id="rId5" Type="http://schemas.openxmlformats.org/officeDocument/2006/relationships/slideLayout" Target="../slideLayouts/slideLayout704.xml"/><Relationship Id="rId6" Type="http://schemas.openxmlformats.org/officeDocument/2006/relationships/slideLayout" Target="../slideLayouts/slideLayout705.xml"/><Relationship Id="rId7" Type="http://schemas.openxmlformats.org/officeDocument/2006/relationships/slideLayout" Target="../slideLayouts/slideLayout706.xml"/><Relationship Id="rId8" Type="http://schemas.openxmlformats.org/officeDocument/2006/relationships/slideLayout" Target="../slideLayouts/slideLayout707.xml"/><Relationship Id="rId9" Type="http://schemas.openxmlformats.org/officeDocument/2006/relationships/slideLayout" Target="../slideLayouts/slideLayout708.xml"/><Relationship Id="rId10" Type="http://schemas.openxmlformats.org/officeDocument/2006/relationships/slideLayout" Target="../slideLayouts/slideLayout709.xml"/></Relationships>
</file>

<file path=ppt/slideMasters/_rels/slideMaster66.xml.rels><?xml version="1.0" encoding="UTF-8" standalone="yes"?>
<Relationships xmlns="http://schemas.openxmlformats.org/package/2006/relationships"><Relationship Id="rId11" Type="http://schemas.openxmlformats.org/officeDocument/2006/relationships/slideLayout" Target="../slideLayouts/slideLayout722.xml"/><Relationship Id="rId12" Type="http://schemas.openxmlformats.org/officeDocument/2006/relationships/theme" Target="../theme/theme66.xml"/><Relationship Id="rId13" Type="http://schemas.openxmlformats.org/officeDocument/2006/relationships/image" Target="../media/image1.png"/><Relationship Id="rId1" Type="http://schemas.openxmlformats.org/officeDocument/2006/relationships/slideLayout" Target="../slideLayouts/slideLayout712.xml"/><Relationship Id="rId2" Type="http://schemas.openxmlformats.org/officeDocument/2006/relationships/slideLayout" Target="../slideLayouts/slideLayout713.xml"/><Relationship Id="rId3" Type="http://schemas.openxmlformats.org/officeDocument/2006/relationships/slideLayout" Target="../slideLayouts/slideLayout714.xml"/><Relationship Id="rId4" Type="http://schemas.openxmlformats.org/officeDocument/2006/relationships/slideLayout" Target="../slideLayouts/slideLayout715.xml"/><Relationship Id="rId5" Type="http://schemas.openxmlformats.org/officeDocument/2006/relationships/slideLayout" Target="../slideLayouts/slideLayout716.xml"/><Relationship Id="rId6" Type="http://schemas.openxmlformats.org/officeDocument/2006/relationships/slideLayout" Target="../slideLayouts/slideLayout717.xml"/><Relationship Id="rId7" Type="http://schemas.openxmlformats.org/officeDocument/2006/relationships/slideLayout" Target="../slideLayouts/slideLayout718.xml"/><Relationship Id="rId8" Type="http://schemas.openxmlformats.org/officeDocument/2006/relationships/slideLayout" Target="../slideLayouts/slideLayout719.xml"/><Relationship Id="rId9" Type="http://schemas.openxmlformats.org/officeDocument/2006/relationships/slideLayout" Target="../slideLayouts/slideLayout720.xml"/><Relationship Id="rId10" Type="http://schemas.openxmlformats.org/officeDocument/2006/relationships/slideLayout" Target="../slideLayouts/slideLayout721.xml"/></Relationships>
</file>

<file path=ppt/slideMasters/_rels/slideMaster67.xml.rels><?xml version="1.0" encoding="UTF-8" standalone="yes"?>
<Relationships xmlns="http://schemas.openxmlformats.org/package/2006/relationships"><Relationship Id="rId11" Type="http://schemas.openxmlformats.org/officeDocument/2006/relationships/slideLayout" Target="../slideLayouts/slideLayout733.xml"/><Relationship Id="rId12" Type="http://schemas.openxmlformats.org/officeDocument/2006/relationships/slideLayout" Target="../slideLayouts/slideLayout734.xml"/><Relationship Id="rId13" Type="http://schemas.openxmlformats.org/officeDocument/2006/relationships/theme" Target="../theme/theme67.xml"/><Relationship Id="rId1" Type="http://schemas.openxmlformats.org/officeDocument/2006/relationships/slideLayout" Target="../slideLayouts/slideLayout723.xml"/><Relationship Id="rId2" Type="http://schemas.openxmlformats.org/officeDocument/2006/relationships/slideLayout" Target="../slideLayouts/slideLayout724.xml"/><Relationship Id="rId3" Type="http://schemas.openxmlformats.org/officeDocument/2006/relationships/slideLayout" Target="../slideLayouts/slideLayout725.xml"/><Relationship Id="rId4" Type="http://schemas.openxmlformats.org/officeDocument/2006/relationships/slideLayout" Target="../slideLayouts/slideLayout726.xml"/><Relationship Id="rId5" Type="http://schemas.openxmlformats.org/officeDocument/2006/relationships/slideLayout" Target="../slideLayouts/slideLayout727.xml"/><Relationship Id="rId6" Type="http://schemas.openxmlformats.org/officeDocument/2006/relationships/slideLayout" Target="../slideLayouts/slideLayout728.xml"/><Relationship Id="rId7" Type="http://schemas.openxmlformats.org/officeDocument/2006/relationships/slideLayout" Target="../slideLayouts/slideLayout729.xml"/><Relationship Id="rId8" Type="http://schemas.openxmlformats.org/officeDocument/2006/relationships/slideLayout" Target="../slideLayouts/slideLayout730.xml"/><Relationship Id="rId9" Type="http://schemas.openxmlformats.org/officeDocument/2006/relationships/slideLayout" Target="../slideLayouts/slideLayout731.xml"/><Relationship Id="rId10" Type="http://schemas.openxmlformats.org/officeDocument/2006/relationships/slideLayout" Target="../slideLayouts/slideLayout732.xml"/></Relationships>
</file>

<file path=ppt/slideMasters/_rels/slideMaster68.xml.rels><?xml version="1.0" encoding="UTF-8" standalone="yes"?>
<Relationships xmlns="http://schemas.openxmlformats.org/package/2006/relationships"><Relationship Id="rId11" Type="http://schemas.openxmlformats.org/officeDocument/2006/relationships/slideLayout" Target="../slideLayouts/slideLayout745.xml"/><Relationship Id="rId12" Type="http://schemas.openxmlformats.org/officeDocument/2006/relationships/theme" Target="../theme/theme68.xml"/><Relationship Id="rId1" Type="http://schemas.openxmlformats.org/officeDocument/2006/relationships/slideLayout" Target="../slideLayouts/slideLayout735.xml"/><Relationship Id="rId2" Type="http://schemas.openxmlformats.org/officeDocument/2006/relationships/slideLayout" Target="../slideLayouts/slideLayout736.xml"/><Relationship Id="rId3" Type="http://schemas.openxmlformats.org/officeDocument/2006/relationships/slideLayout" Target="../slideLayouts/slideLayout737.xml"/><Relationship Id="rId4" Type="http://schemas.openxmlformats.org/officeDocument/2006/relationships/slideLayout" Target="../slideLayouts/slideLayout738.xml"/><Relationship Id="rId5" Type="http://schemas.openxmlformats.org/officeDocument/2006/relationships/slideLayout" Target="../slideLayouts/slideLayout739.xml"/><Relationship Id="rId6" Type="http://schemas.openxmlformats.org/officeDocument/2006/relationships/slideLayout" Target="../slideLayouts/slideLayout740.xml"/><Relationship Id="rId7" Type="http://schemas.openxmlformats.org/officeDocument/2006/relationships/slideLayout" Target="../slideLayouts/slideLayout741.xml"/><Relationship Id="rId8" Type="http://schemas.openxmlformats.org/officeDocument/2006/relationships/slideLayout" Target="../slideLayouts/slideLayout742.xml"/><Relationship Id="rId9" Type="http://schemas.openxmlformats.org/officeDocument/2006/relationships/slideLayout" Target="../slideLayouts/slideLayout743.xml"/><Relationship Id="rId10" Type="http://schemas.openxmlformats.org/officeDocument/2006/relationships/slideLayout" Target="../slideLayouts/slideLayout744.xml"/></Relationships>
</file>

<file path=ppt/slideMasters/_rels/slideMaster69.xml.rels><?xml version="1.0" encoding="UTF-8" standalone="yes"?>
<Relationships xmlns="http://schemas.openxmlformats.org/package/2006/relationships"><Relationship Id="rId11" Type="http://schemas.openxmlformats.org/officeDocument/2006/relationships/slideLayout" Target="../slideLayouts/slideLayout756.xml"/><Relationship Id="rId12" Type="http://schemas.openxmlformats.org/officeDocument/2006/relationships/theme" Target="../theme/theme69.xml"/><Relationship Id="rId1" Type="http://schemas.openxmlformats.org/officeDocument/2006/relationships/slideLayout" Target="../slideLayouts/slideLayout746.xml"/><Relationship Id="rId2" Type="http://schemas.openxmlformats.org/officeDocument/2006/relationships/slideLayout" Target="../slideLayouts/slideLayout747.xml"/><Relationship Id="rId3" Type="http://schemas.openxmlformats.org/officeDocument/2006/relationships/slideLayout" Target="../slideLayouts/slideLayout748.xml"/><Relationship Id="rId4" Type="http://schemas.openxmlformats.org/officeDocument/2006/relationships/slideLayout" Target="../slideLayouts/slideLayout749.xml"/><Relationship Id="rId5" Type="http://schemas.openxmlformats.org/officeDocument/2006/relationships/slideLayout" Target="../slideLayouts/slideLayout750.xml"/><Relationship Id="rId6" Type="http://schemas.openxmlformats.org/officeDocument/2006/relationships/slideLayout" Target="../slideLayouts/slideLayout751.xml"/><Relationship Id="rId7" Type="http://schemas.openxmlformats.org/officeDocument/2006/relationships/slideLayout" Target="../slideLayouts/slideLayout752.xml"/><Relationship Id="rId8" Type="http://schemas.openxmlformats.org/officeDocument/2006/relationships/slideLayout" Target="../slideLayouts/slideLayout753.xml"/><Relationship Id="rId9" Type="http://schemas.openxmlformats.org/officeDocument/2006/relationships/slideLayout" Target="../slideLayouts/slideLayout754.xml"/><Relationship Id="rId10" Type="http://schemas.openxmlformats.org/officeDocument/2006/relationships/slideLayout" Target="../slideLayouts/slideLayout755.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7.xml"/><Relationship Id="rId13" Type="http://schemas.openxmlformats.org/officeDocument/2006/relationships/image" Target="../media/image1.png"/><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70.xml.rels><?xml version="1.0" encoding="UTF-8" standalone="yes"?>
<Relationships xmlns="http://schemas.openxmlformats.org/package/2006/relationships"><Relationship Id="rId11" Type="http://schemas.openxmlformats.org/officeDocument/2006/relationships/slideLayout" Target="../slideLayouts/slideLayout767.xml"/><Relationship Id="rId12" Type="http://schemas.openxmlformats.org/officeDocument/2006/relationships/theme" Target="../theme/theme70.xml"/><Relationship Id="rId13" Type="http://schemas.openxmlformats.org/officeDocument/2006/relationships/image" Target="../media/image1.png"/><Relationship Id="rId1" Type="http://schemas.openxmlformats.org/officeDocument/2006/relationships/slideLayout" Target="../slideLayouts/slideLayout757.xml"/><Relationship Id="rId2" Type="http://schemas.openxmlformats.org/officeDocument/2006/relationships/slideLayout" Target="../slideLayouts/slideLayout758.xml"/><Relationship Id="rId3" Type="http://schemas.openxmlformats.org/officeDocument/2006/relationships/slideLayout" Target="../slideLayouts/slideLayout759.xml"/><Relationship Id="rId4" Type="http://schemas.openxmlformats.org/officeDocument/2006/relationships/slideLayout" Target="../slideLayouts/slideLayout760.xml"/><Relationship Id="rId5" Type="http://schemas.openxmlformats.org/officeDocument/2006/relationships/slideLayout" Target="../slideLayouts/slideLayout761.xml"/><Relationship Id="rId6" Type="http://schemas.openxmlformats.org/officeDocument/2006/relationships/slideLayout" Target="../slideLayouts/slideLayout762.xml"/><Relationship Id="rId7" Type="http://schemas.openxmlformats.org/officeDocument/2006/relationships/slideLayout" Target="../slideLayouts/slideLayout763.xml"/><Relationship Id="rId8" Type="http://schemas.openxmlformats.org/officeDocument/2006/relationships/slideLayout" Target="../slideLayouts/slideLayout764.xml"/><Relationship Id="rId9" Type="http://schemas.openxmlformats.org/officeDocument/2006/relationships/slideLayout" Target="../slideLayouts/slideLayout765.xml"/><Relationship Id="rId10" Type="http://schemas.openxmlformats.org/officeDocument/2006/relationships/slideLayout" Target="../slideLayouts/slideLayout766.xml"/></Relationships>
</file>

<file path=ppt/slideMasters/_rels/slideMaster71.xml.rels><?xml version="1.0" encoding="UTF-8" standalone="yes"?>
<Relationships xmlns="http://schemas.openxmlformats.org/package/2006/relationships"><Relationship Id="rId11" Type="http://schemas.openxmlformats.org/officeDocument/2006/relationships/slideLayout" Target="../slideLayouts/slideLayout778.xml"/><Relationship Id="rId12" Type="http://schemas.openxmlformats.org/officeDocument/2006/relationships/theme" Target="../theme/theme71.xml"/><Relationship Id="rId13" Type="http://schemas.openxmlformats.org/officeDocument/2006/relationships/image" Target="../media/image1.png"/><Relationship Id="rId1" Type="http://schemas.openxmlformats.org/officeDocument/2006/relationships/slideLayout" Target="../slideLayouts/slideLayout768.xml"/><Relationship Id="rId2" Type="http://schemas.openxmlformats.org/officeDocument/2006/relationships/slideLayout" Target="../slideLayouts/slideLayout769.xml"/><Relationship Id="rId3" Type="http://schemas.openxmlformats.org/officeDocument/2006/relationships/slideLayout" Target="../slideLayouts/slideLayout770.xml"/><Relationship Id="rId4" Type="http://schemas.openxmlformats.org/officeDocument/2006/relationships/slideLayout" Target="../slideLayouts/slideLayout771.xml"/><Relationship Id="rId5" Type="http://schemas.openxmlformats.org/officeDocument/2006/relationships/slideLayout" Target="../slideLayouts/slideLayout772.xml"/><Relationship Id="rId6" Type="http://schemas.openxmlformats.org/officeDocument/2006/relationships/slideLayout" Target="../slideLayouts/slideLayout773.xml"/><Relationship Id="rId7" Type="http://schemas.openxmlformats.org/officeDocument/2006/relationships/slideLayout" Target="../slideLayouts/slideLayout774.xml"/><Relationship Id="rId8" Type="http://schemas.openxmlformats.org/officeDocument/2006/relationships/slideLayout" Target="../slideLayouts/slideLayout775.xml"/><Relationship Id="rId9" Type="http://schemas.openxmlformats.org/officeDocument/2006/relationships/slideLayout" Target="../slideLayouts/slideLayout776.xml"/><Relationship Id="rId10" Type="http://schemas.openxmlformats.org/officeDocument/2006/relationships/slideLayout" Target="../slideLayouts/slideLayout777.xml"/></Relationships>
</file>

<file path=ppt/slideMasters/_rels/slideMaster72.xml.rels><?xml version="1.0" encoding="UTF-8" standalone="yes"?>
<Relationships xmlns="http://schemas.openxmlformats.org/package/2006/relationships"><Relationship Id="rId11" Type="http://schemas.openxmlformats.org/officeDocument/2006/relationships/slideLayout" Target="../slideLayouts/slideLayout789.xml"/><Relationship Id="rId12" Type="http://schemas.openxmlformats.org/officeDocument/2006/relationships/theme" Target="../theme/theme72.xml"/><Relationship Id="rId13" Type="http://schemas.openxmlformats.org/officeDocument/2006/relationships/image" Target="../media/image1.png"/><Relationship Id="rId1" Type="http://schemas.openxmlformats.org/officeDocument/2006/relationships/slideLayout" Target="../slideLayouts/slideLayout779.xml"/><Relationship Id="rId2" Type="http://schemas.openxmlformats.org/officeDocument/2006/relationships/slideLayout" Target="../slideLayouts/slideLayout780.xml"/><Relationship Id="rId3" Type="http://schemas.openxmlformats.org/officeDocument/2006/relationships/slideLayout" Target="../slideLayouts/slideLayout781.xml"/><Relationship Id="rId4" Type="http://schemas.openxmlformats.org/officeDocument/2006/relationships/slideLayout" Target="../slideLayouts/slideLayout782.xml"/><Relationship Id="rId5" Type="http://schemas.openxmlformats.org/officeDocument/2006/relationships/slideLayout" Target="../slideLayouts/slideLayout783.xml"/><Relationship Id="rId6" Type="http://schemas.openxmlformats.org/officeDocument/2006/relationships/slideLayout" Target="../slideLayouts/slideLayout784.xml"/><Relationship Id="rId7" Type="http://schemas.openxmlformats.org/officeDocument/2006/relationships/slideLayout" Target="../slideLayouts/slideLayout785.xml"/><Relationship Id="rId8" Type="http://schemas.openxmlformats.org/officeDocument/2006/relationships/slideLayout" Target="../slideLayouts/slideLayout786.xml"/><Relationship Id="rId9" Type="http://schemas.openxmlformats.org/officeDocument/2006/relationships/slideLayout" Target="../slideLayouts/slideLayout787.xml"/><Relationship Id="rId10" Type="http://schemas.openxmlformats.org/officeDocument/2006/relationships/slideLayout" Target="../slideLayouts/slideLayout788.xml"/></Relationships>
</file>

<file path=ppt/slideMasters/_rels/slideMaster73.xml.rels><?xml version="1.0" encoding="UTF-8" standalone="yes"?>
<Relationships xmlns="http://schemas.openxmlformats.org/package/2006/relationships"><Relationship Id="rId11" Type="http://schemas.openxmlformats.org/officeDocument/2006/relationships/slideLayout" Target="../slideLayouts/slideLayout800.xml"/><Relationship Id="rId12" Type="http://schemas.openxmlformats.org/officeDocument/2006/relationships/theme" Target="../theme/theme73.xml"/><Relationship Id="rId13" Type="http://schemas.openxmlformats.org/officeDocument/2006/relationships/image" Target="../media/image1.png"/><Relationship Id="rId1" Type="http://schemas.openxmlformats.org/officeDocument/2006/relationships/slideLayout" Target="../slideLayouts/slideLayout790.xml"/><Relationship Id="rId2" Type="http://schemas.openxmlformats.org/officeDocument/2006/relationships/slideLayout" Target="../slideLayouts/slideLayout791.xml"/><Relationship Id="rId3" Type="http://schemas.openxmlformats.org/officeDocument/2006/relationships/slideLayout" Target="../slideLayouts/slideLayout792.xml"/><Relationship Id="rId4" Type="http://schemas.openxmlformats.org/officeDocument/2006/relationships/slideLayout" Target="../slideLayouts/slideLayout793.xml"/><Relationship Id="rId5" Type="http://schemas.openxmlformats.org/officeDocument/2006/relationships/slideLayout" Target="../slideLayouts/slideLayout794.xml"/><Relationship Id="rId6" Type="http://schemas.openxmlformats.org/officeDocument/2006/relationships/slideLayout" Target="../slideLayouts/slideLayout795.xml"/><Relationship Id="rId7" Type="http://schemas.openxmlformats.org/officeDocument/2006/relationships/slideLayout" Target="../slideLayouts/slideLayout796.xml"/><Relationship Id="rId8" Type="http://schemas.openxmlformats.org/officeDocument/2006/relationships/slideLayout" Target="../slideLayouts/slideLayout797.xml"/><Relationship Id="rId9" Type="http://schemas.openxmlformats.org/officeDocument/2006/relationships/slideLayout" Target="../slideLayouts/slideLayout798.xml"/><Relationship Id="rId10" Type="http://schemas.openxmlformats.org/officeDocument/2006/relationships/slideLayout" Target="../slideLayouts/slideLayout799.xml"/></Relationships>
</file>

<file path=ppt/slideMasters/_rels/slideMaster74.xml.rels><?xml version="1.0" encoding="UTF-8" standalone="yes"?>
<Relationships xmlns="http://schemas.openxmlformats.org/package/2006/relationships"><Relationship Id="rId11" Type="http://schemas.openxmlformats.org/officeDocument/2006/relationships/slideLayout" Target="../slideLayouts/slideLayout811.xml"/><Relationship Id="rId12" Type="http://schemas.openxmlformats.org/officeDocument/2006/relationships/theme" Target="../theme/theme74.xml"/><Relationship Id="rId13" Type="http://schemas.openxmlformats.org/officeDocument/2006/relationships/image" Target="../media/image1.png"/><Relationship Id="rId1" Type="http://schemas.openxmlformats.org/officeDocument/2006/relationships/slideLayout" Target="../slideLayouts/slideLayout801.xml"/><Relationship Id="rId2" Type="http://schemas.openxmlformats.org/officeDocument/2006/relationships/slideLayout" Target="../slideLayouts/slideLayout802.xml"/><Relationship Id="rId3" Type="http://schemas.openxmlformats.org/officeDocument/2006/relationships/slideLayout" Target="../slideLayouts/slideLayout803.xml"/><Relationship Id="rId4" Type="http://schemas.openxmlformats.org/officeDocument/2006/relationships/slideLayout" Target="../slideLayouts/slideLayout804.xml"/><Relationship Id="rId5" Type="http://schemas.openxmlformats.org/officeDocument/2006/relationships/slideLayout" Target="../slideLayouts/slideLayout805.xml"/><Relationship Id="rId6" Type="http://schemas.openxmlformats.org/officeDocument/2006/relationships/slideLayout" Target="../slideLayouts/slideLayout806.xml"/><Relationship Id="rId7" Type="http://schemas.openxmlformats.org/officeDocument/2006/relationships/slideLayout" Target="../slideLayouts/slideLayout807.xml"/><Relationship Id="rId8" Type="http://schemas.openxmlformats.org/officeDocument/2006/relationships/slideLayout" Target="../slideLayouts/slideLayout808.xml"/><Relationship Id="rId9" Type="http://schemas.openxmlformats.org/officeDocument/2006/relationships/slideLayout" Target="../slideLayouts/slideLayout809.xml"/><Relationship Id="rId10" Type="http://schemas.openxmlformats.org/officeDocument/2006/relationships/slideLayout" Target="../slideLayouts/slideLayout810.xml"/></Relationships>
</file>

<file path=ppt/slideMasters/_rels/slideMaster75.xml.rels><?xml version="1.0" encoding="UTF-8" standalone="yes"?>
<Relationships xmlns="http://schemas.openxmlformats.org/package/2006/relationships"><Relationship Id="rId11" Type="http://schemas.openxmlformats.org/officeDocument/2006/relationships/slideLayout" Target="../slideLayouts/slideLayout822.xml"/><Relationship Id="rId12" Type="http://schemas.openxmlformats.org/officeDocument/2006/relationships/theme" Target="../theme/theme75.xml"/><Relationship Id="rId13" Type="http://schemas.openxmlformats.org/officeDocument/2006/relationships/image" Target="../media/image1.png"/><Relationship Id="rId1" Type="http://schemas.openxmlformats.org/officeDocument/2006/relationships/slideLayout" Target="../slideLayouts/slideLayout812.xml"/><Relationship Id="rId2" Type="http://schemas.openxmlformats.org/officeDocument/2006/relationships/slideLayout" Target="../slideLayouts/slideLayout813.xml"/><Relationship Id="rId3" Type="http://schemas.openxmlformats.org/officeDocument/2006/relationships/slideLayout" Target="../slideLayouts/slideLayout814.xml"/><Relationship Id="rId4" Type="http://schemas.openxmlformats.org/officeDocument/2006/relationships/slideLayout" Target="../slideLayouts/slideLayout815.xml"/><Relationship Id="rId5" Type="http://schemas.openxmlformats.org/officeDocument/2006/relationships/slideLayout" Target="../slideLayouts/slideLayout816.xml"/><Relationship Id="rId6" Type="http://schemas.openxmlformats.org/officeDocument/2006/relationships/slideLayout" Target="../slideLayouts/slideLayout817.xml"/><Relationship Id="rId7" Type="http://schemas.openxmlformats.org/officeDocument/2006/relationships/slideLayout" Target="../slideLayouts/slideLayout818.xml"/><Relationship Id="rId8" Type="http://schemas.openxmlformats.org/officeDocument/2006/relationships/slideLayout" Target="../slideLayouts/slideLayout819.xml"/><Relationship Id="rId9" Type="http://schemas.openxmlformats.org/officeDocument/2006/relationships/slideLayout" Target="../slideLayouts/slideLayout820.xml"/><Relationship Id="rId10" Type="http://schemas.openxmlformats.org/officeDocument/2006/relationships/slideLayout" Target="../slideLayouts/slideLayout821.xml"/></Relationships>
</file>

<file path=ppt/slideMasters/_rels/slideMaster76.xml.rels><?xml version="1.0" encoding="UTF-8" standalone="yes"?>
<Relationships xmlns="http://schemas.openxmlformats.org/package/2006/relationships"><Relationship Id="rId11" Type="http://schemas.openxmlformats.org/officeDocument/2006/relationships/slideLayout" Target="../slideLayouts/slideLayout833.xml"/><Relationship Id="rId12" Type="http://schemas.openxmlformats.org/officeDocument/2006/relationships/theme" Target="../theme/theme76.xml"/><Relationship Id="rId13" Type="http://schemas.openxmlformats.org/officeDocument/2006/relationships/image" Target="../media/image1.png"/><Relationship Id="rId1" Type="http://schemas.openxmlformats.org/officeDocument/2006/relationships/slideLayout" Target="../slideLayouts/slideLayout823.xml"/><Relationship Id="rId2" Type="http://schemas.openxmlformats.org/officeDocument/2006/relationships/slideLayout" Target="../slideLayouts/slideLayout824.xml"/><Relationship Id="rId3" Type="http://schemas.openxmlformats.org/officeDocument/2006/relationships/slideLayout" Target="../slideLayouts/slideLayout825.xml"/><Relationship Id="rId4" Type="http://schemas.openxmlformats.org/officeDocument/2006/relationships/slideLayout" Target="../slideLayouts/slideLayout826.xml"/><Relationship Id="rId5" Type="http://schemas.openxmlformats.org/officeDocument/2006/relationships/slideLayout" Target="../slideLayouts/slideLayout827.xml"/><Relationship Id="rId6" Type="http://schemas.openxmlformats.org/officeDocument/2006/relationships/slideLayout" Target="../slideLayouts/slideLayout828.xml"/><Relationship Id="rId7" Type="http://schemas.openxmlformats.org/officeDocument/2006/relationships/slideLayout" Target="../slideLayouts/slideLayout829.xml"/><Relationship Id="rId8" Type="http://schemas.openxmlformats.org/officeDocument/2006/relationships/slideLayout" Target="../slideLayouts/slideLayout830.xml"/><Relationship Id="rId9" Type="http://schemas.openxmlformats.org/officeDocument/2006/relationships/slideLayout" Target="../slideLayouts/slideLayout831.xml"/><Relationship Id="rId10" Type="http://schemas.openxmlformats.org/officeDocument/2006/relationships/slideLayout" Target="../slideLayouts/slideLayout832.xml"/></Relationships>
</file>

<file path=ppt/slideMasters/_rels/slideMaster77.xml.rels><?xml version="1.0" encoding="UTF-8" standalone="yes"?>
<Relationships xmlns="http://schemas.openxmlformats.org/package/2006/relationships"><Relationship Id="rId11" Type="http://schemas.openxmlformats.org/officeDocument/2006/relationships/slideLayout" Target="../slideLayouts/slideLayout844.xml"/><Relationship Id="rId12" Type="http://schemas.openxmlformats.org/officeDocument/2006/relationships/theme" Target="../theme/theme77.xml"/><Relationship Id="rId13" Type="http://schemas.openxmlformats.org/officeDocument/2006/relationships/image" Target="../media/image1.png"/><Relationship Id="rId1" Type="http://schemas.openxmlformats.org/officeDocument/2006/relationships/slideLayout" Target="../slideLayouts/slideLayout834.xml"/><Relationship Id="rId2" Type="http://schemas.openxmlformats.org/officeDocument/2006/relationships/slideLayout" Target="../slideLayouts/slideLayout835.xml"/><Relationship Id="rId3" Type="http://schemas.openxmlformats.org/officeDocument/2006/relationships/slideLayout" Target="../slideLayouts/slideLayout836.xml"/><Relationship Id="rId4" Type="http://schemas.openxmlformats.org/officeDocument/2006/relationships/slideLayout" Target="../slideLayouts/slideLayout837.xml"/><Relationship Id="rId5" Type="http://schemas.openxmlformats.org/officeDocument/2006/relationships/slideLayout" Target="../slideLayouts/slideLayout838.xml"/><Relationship Id="rId6" Type="http://schemas.openxmlformats.org/officeDocument/2006/relationships/slideLayout" Target="../slideLayouts/slideLayout839.xml"/><Relationship Id="rId7" Type="http://schemas.openxmlformats.org/officeDocument/2006/relationships/slideLayout" Target="../slideLayouts/slideLayout840.xml"/><Relationship Id="rId8" Type="http://schemas.openxmlformats.org/officeDocument/2006/relationships/slideLayout" Target="../slideLayouts/slideLayout841.xml"/><Relationship Id="rId9" Type="http://schemas.openxmlformats.org/officeDocument/2006/relationships/slideLayout" Target="../slideLayouts/slideLayout842.xml"/><Relationship Id="rId10" Type="http://schemas.openxmlformats.org/officeDocument/2006/relationships/slideLayout" Target="../slideLayouts/slideLayout843.xml"/></Relationships>
</file>

<file path=ppt/slideMasters/_rels/slideMaster78.xml.rels><?xml version="1.0" encoding="UTF-8" standalone="yes"?>
<Relationships xmlns="http://schemas.openxmlformats.org/package/2006/relationships"><Relationship Id="rId11" Type="http://schemas.openxmlformats.org/officeDocument/2006/relationships/slideLayout" Target="../slideLayouts/slideLayout855.xml"/><Relationship Id="rId12" Type="http://schemas.openxmlformats.org/officeDocument/2006/relationships/theme" Target="../theme/theme78.xml"/><Relationship Id="rId13" Type="http://schemas.openxmlformats.org/officeDocument/2006/relationships/image" Target="../media/image1.png"/><Relationship Id="rId1" Type="http://schemas.openxmlformats.org/officeDocument/2006/relationships/slideLayout" Target="../slideLayouts/slideLayout845.xml"/><Relationship Id="rId2" Type="http://schemas.openxmlformats.org/officeDocument/2006/relationships/slideLayout" Target="../slideLayouts/slideLayout846.xml"/><Relationship Id="rId3" Type="http://schemas.openxmlformats.org/officeDocument/2006/relationships/slideLayout" Target="../slideLayouts/slideLayout847.xml"/><Relationship Id="rId4" Type="http://schemas.openxmlformats.org/officeDocument/2006/relationships/slideLayout" Target="../slideLayouts/slideLayout848.xml"/><Relationship Id="rId5" Type="http://schemas.openxmlformats.org/officeDocument/2006/relationships/slideLayout" Target="../slideLayouts/slideLayout849.xml"/><Relationship Id="rId6" Type="http://schemas.openxmlformats.org/officeDocument/2006/relationships/slideLayout" Target="../slideLayouts/slideLayout850.xml"/><Relationship Id="rId7" Type="http://schemas.openxmlformats.org/officeDocument/2006/relationships/slideLayout" Target="../slideLayouts/slideLayout851.xml"/><Relationship Id="rId8" Type="http://schemas.openxmlformats.org/officeDocument/2006/relationships/slideLayout" Target="../slideLayouts/slideLayout852.xml"/><Relationship Id="rId9" Type="http://schemas.openxmlformats.org/officeDocument/2006/relationships/slideLayout" Target="../slideLayouts/slideLayout853.xml"/><Relationship Id="rId10" Type="http://schemas.openxmlformats.org/officeDocument/2006/relationships/slideLayout" Target="../slideLayouts/slideLayout854.xml"/></Relationships>
</file>

<file path=ppt/slideMasters/_rels/slideMaster79.xml.rels><?xml version="1.0" encoding="UTF-8" standalone="yes"?>
<Relationships xmlns="http://schemas.openxmlformats.org/package/2006/relationships"><Relationship Id="rId11" Type="http://schemas.openxmlformats.org/officeDocument/2006/relationships/slideLayout" Target="../slideLayouts/slideLayout866.xml"/><Relationship Id="rId12" Type="http://schemas.openxmlformats.org/officeDocument/2006/relationships/theme" Target="../theme/theme79.xml"/><Relationship Id="rId13" Type="http://schemas.openxmlformats.org/officeDocument/2006/relationships/image" Target="../media/image1.png"/><Relationship Id="rId1" Type="http://schemas.openxmlformats.org/officeDocument/2006/relationships/slideLayout" Target="../slideLayouts/slideLayout856.xml"/><Relationship Id="rId2" Type="http://schemas.openxmlformats.org/officeDocument/2006/relationships/slideLayout" Target="../slideLayouts/slideLayout857.xml"/><Relationship Id="rId3" Type="http://schemas.openxmlformats.org/officeDocument/2006/relationships/slideLayout" Target="../slideLayouts/slideLayout858.xml"/><Relationship Id="rId4" Type="http://schemas.openxmlformats.org/officeDocument/2006/relationships/slideLayout" Target="../slideLayouts/slideLayout859.xml"/><Relationship Id="rId5" Type="http://schemas.openxmlformats.org/officeDocument/2006/relationships/slideLayout" Target="../slideLayouts/slideLayout860.xml"/><Relationship Id="rId6" Type="http://schemas.openxmlformats.org/officeDocument/2006/relationships/slideLayout" Target="../slideLayouts/slideLayout861.xml"/><Relationship Id="rId7" Type="http://schemas.openxmlformats.org/officeDocument/2006/relationships/slideLayout" Target="../slideLayouts/slideLayout862.xml"/><Relationship Id="rId8" Type="http://schemas.openxmlformats.org/officeDocument/2006/relationships/slideLayout" Target="../slideLayouts/slideLayout863.xml"/><Relationship Id="rId9" Type="http://schemas.openxmlformats.org/officeDocument/2006/relationships/slideLayout" Target="../slideLayouts/slideLayout864.xml"/><Relationship Id="rId10" Type="http://schemas.openxmlformats.org/officeDocument/2006/relationships/slideLayout" Target="../slideLayouts/slideLayout865.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8.xml"/><Relationship Id="rId13" Type="http://schemas.openxmlformats.org/officeDocument/2006/relationships/image" Target="../media/image1.png"/><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80.xml.rels><?xml version="1.0" encoding="UTF-8" standalone="yes"?>
<Relationships xmlns="http://schemas.openxmlformats.org/package/2006/relationships"><Relationship Id="rId11" Type="http://schemas.openxmlformats.org/officeDocument/2006/relationships/slideLayout" Target="../slideLayouts/slideLayout877.xml"/><Relationship Id="rId12" Type="http://schemas.openxmlformats.org/officeDocument/2006/relationships/theme" Target="../theme/theme80.xml"/><Relationship Id="rId13" Type="http://schemas.openxmlformats.org/officeDocument/2006/relationships/image" Target="../media/image1.png"/><Relationship Id="rId1" Type="http://schemas.openxmlformats.org/officeDocument/2006/relationships/slideLayout" Target="../slideLayouts/slideLayout867.xml"/><Relationship Id="rId2" Type="http://schemas.openxmlformats.org/officeDocument/2006/relationships/slideLayout" Target="../slideLayouts/slideLayout868.xml"/><Relationship Id="rId3" Type="http://schemas.openxmlformats.org/officeDocument/2006/relationships/slideLayout" Target="../slideLayouts/slideLayout869.xml"/><Relationship Id="rId4" Type="http://schemas.openxmlformats.org/officeDocument/2006/relationships/slideLayout" Target="../slideLayouts/slideLayout870.xml"/><Relationship Id="rId5" Type="http://schemas.openxmlformats.org/officeDocument/2006/relationships/slideLayout" Target="../slideLayouts/slideLayout871.xml"/><Relationship Id="rId6" Type="http://schemas.openxmlformats.org/officeDocument/2006/relationships/slideLayout" Target="../slideLayouts/slideLayout872.xml"/><Relationship Id="rId7" Type="http://schemas.openxmlformats.org/officeDocument/2006/relationships/slideLayout" Target="../slideLayouts/slideLayout873.xml"/><Relationship Id="rId8" Type="http://schemas.openxmlformats.org/officeDocument/2006/relationships/slideLayout" Target="../slideLayouts/slideLayout874.xml"/><Relationship Id="rId9" Type="http://schemas.openxmlformats.org/officeDocument/2006/relationships/slideLayout" Target="../slideLayouts/slideLayout875.xml"/><Relationship Id="rId10" Type="http://schemas.openxmlformats.org/officeDocument/2006/relationships/slideLayout" Target="../slideLayouts/slideLayout876.xml"/></Relationships>
</file>

<file path=ppt/slideMasters/_rels/slideMaster81.xml.rels><?xml version="1.0" encoding="UTF-8" standalone="yes"?>
<Relationships xmlns="http://schemas.openxmlformats.org/package/2006/relationships"><Relationship Id="rId11" Type="http://schemas.openxmlformats.org/officeDocument/2006/relationships/slideLayout" Target="../slideLayouts/slideLayout888.xml"/><Relationship Id="rId12" Type="http://schemas.openxmlformats.org/officeDocument/2006/relationships/theme" Target="../theme/theme81.xml"/><Relationship Id="rId13" Type="http://schemas.openxmlformats.org/officeDocument/2006/relationships/image" Target="../media/image1.png"/><Relationship Id="rId1" Type="http://schemas.openxmlformats.org/officeDocument/2006/relationships/slideLayout" Target="../slideLayouts/slideLayout878.xml"/><Relationship Id="rId2" Type="http://schemas.openxmlformats.org/officeDocument/2006/relationships/slideLayout" Target="../slideLayouts/slideLayout879.xml"/><Relationship Id="rId3" Type="http://schemas.openxmlformats.org/officeDocument/2006/relationships/slideLayout" Target="../slideLayouts/slideLayout880.xml"/><Relationship Id="rId4" Type="http://schemas.openxmlformats.org/officeDocument/2006/relationships/slideLayout" Target="../slideLayouts/slideLayout881.xml"/><Relationship Id="rId5" Type="http://schemas.openxmlformats.org/officeDocument/2006/relationships/slideLayout" Target="../slideLayouts/slideLayout882.xml"/><Relationship Id="rId6" Type="http://schemas.openxmlformats.org/officeDocument/2006/relationships/slideLayout" Target="../slideLayouts/slideLayout883.xml"/><Relationship Id="rId7" Type="http://schemas.openxmlformats.org/officeDocument/2006/relationships/slideLayout" Target="../slideLayouts/slideLayout884.xml"/><Relationship Id="rId8" Type="http://schemas.openxmlformats.org/officeDocument/2006/relationships/slideLayout" Target="../slideLayouts/slideLayout885.xml"/><Relationship Id="rId9" Type="http://schemas.openxmlformats.org/officeDocument/2006/relationships/slideLayout" Target="../slideLayouts/slideLayout886.xml"/><Relationship Id="rId10" Type="http://schemas.openxmlformats.org/officeDocument/2006/relationships/slideLayout" Target="../slideLayouts/slideLayout887.xml"/></Relationships>
</file>

<file path=ppt/slideMasters/_rels/slideMaster82.xml.rels><?xml version="1.0" encoding="UTF-8" standalone="yes"?>
<Relationships xmlns="http://schemas.openxmlformats.org/package/2006/relationships"><Relationship Id="rId11" Type="http://schemas.openxmlformats.org/officeDocument/2006/relationships/slideLayout" Target="../slideLayouts/slideLayout899.xml"/><Relationship Id="rId12" Type="http://schemas.openxmlformats.org/officeDocument/2006/relationships/theme" Target="../theme/theme82.xml"/><Relationship Id="rId13" Type="http://schemas.openxmlformats.org/officeDocument/2006/relationships/image" Target="../media/image1.png"/><Relationship Id="rId1" Type="http://schemas.openxmlformats.org/officeDocument/2006/relationships/slideLayout" Target="../slideLayouts/slideLayout889.xml"/><Relationship Id="rId2" Type="http://schemas.openxmlformats.org/officeDocument/2006/relationships/slideLayout" Target="../slideLayouts/slideLayout890.xml"/><Relationship Id="rId3" Type="http://schemas.openxmlformats.org/officeDocument/2006/relationships/slideLayout" Target="../slideLayouts/slideLayout891.xml"/><Relationship Id="rId4" Type="http://schemas.openxmlformats.org/officeDocument/2006/relationships/slideLayout" Target="../slideLayouts/slideLayout892.xml"/><Relationship Id="rId5" Type="http://schemas.openxmlformats.org/officeDocument/2006/relationships/slideLayout" Target="../slideLayouts/slideLayout893.xml"/><Relationship Id="rId6" Type="http://schemas.openxmlformats.org/officeDocument/2006/relationships/slideLayout" Target="../slideLayouts/slideLayout894.xml"/><Relationship Id="rId7" Type="http://schemas.openxmlformats.org/officeDocument/2006/relationships/slideLayout" Target="../slideLayouts/slideLayout895.xml"/><Relationship Id="rId8" Type="http://schemas.openxmlformats.org/officeDocument/2006/relationships/slideLayout" Target="../slideLayouts/slideLayout896.xml"/><Relationship Id="rId9" Type="http://schemas.openxmlformats.org/officeDocument/2006/relationships/slideLayout" Target="../slideLayouts/slideLayout897.xml"/><Relationship Id="rId10" Type="http://schemas.openxmlformats.org/officeDocument/2006/relationships/slideLayout" Target="../slideLayouts/slideLayout898.xml"/></Relationships>
</file>

<file path=ppt/slideMasters/_rels/slideMaster83.xml.rels><?xml version="1.0" encoding="UTF-8" standalone="yes"?>
<Relationships xmlns="http://schemas.openxmlformats.org/package/2006/relationships"><Relationship Id="rId11" Type="http://schemas.openxmlformats.org/officeDocument/2006/relationships/slideLayout" Target="../slideLayouts/slideLayout910.xml"/><Relationship Id="rId12" Type="http://schemas.openxmlformats.org/officeDocument/2006/relationships/theme" Target="../theme/theme83.xml"/><Relationship Id="rId13" Type="http://schemas.openxmlformats.org/officeDocument/2006/relationships/image" Target="../media/image1.png"/><Relationship Id="rId1" Type="http://schemas.openxmlformats.org/officeDocument/2006/relationships/slideLayout" Target="../slideLayouts/slideLayout900.xml"/><Relationship Id="rId2" Type="http://schemas.openxmlformats.org/officeDocument/2006/relationships/slideLayout" Target="../slideLayouts/slideLayout901.xml"/><Relationship Id="rId3" Type="http://schemas.openxmlformats.org/officeDocument/2006/relationships/slideLayout" Target="../slideLayouts/slideLayout902.xml"/><Relationship Id="rId4" Type="http://schemas.openxmlformats.org/officeDocument/2006/relationships/slideLayout" Target="../slideLayouts/slideLayout903.xml"/><Relationship Id="rId5" Type="http://schemas.openxmlformats.org/officeDocument/2006/relationships/slideLayout" Target="../slideLayouts/slideLayout904.xml"/><Relationship Id="rId6" Type="http://schemas.openxmlformats.org/officeDocument/2006/relationships/slideLayout" Target="../slideLayouts/slideLayout905.xml"/><Relationship Id="rId7" Type="http://schemas.openxmlformats.org/officeDocument/2006/relationships/slideLayout" Target="../slideLayouts/slideLayout906.xml"/><Relationship Id="rId8" Type="http://schemas.openxmlformats.org/officeDocument/2006/relationships/slideLayout" Target="../slideLayouts/slideLayout907.xml"/><Relationship Id="rId9" Type="http://schemas.openxmlformats.org/officeDocument/2006/relationships/slideLayout" Target="../slideLayouts/slideLayout908.xml"/><Relationship Id="rId10" Type="http://schemas.openxmlformats.org/officeDocument/2006/relationships/slideLayout" Target="../slideLayouts/slideLayout909.xml"/></Relationships>
</file>

<file path=ppt/slideMasters/_rels/slideMaster84.xml.rels><?xml version="1.0" encoding="UTF-8" standalone="yes"?>
<Relationships xmlns="http://schemas.openxmlformats.org/package/2006/relationships"><Relationship Id="rId11" Type="http://schemas.openxmlformats.org/officeDocument/2006/relationships/slideLayout" Target="../slideLayouts/slideLayout921.xml"/><Relationship Id="rId12" Type="http://schemas.openxmlformats.org/officeDocument/2006/relationships/theme" Target="../theme/theme84.xml"/><Relationship Id="rId13" Type="http://schemas.openxmlformats.org/officeDocument/2006/relationships/image" Target="../media/image1.png"/><Relationship Id="rId1" Type="http://schemas.openxmlformats.org/officeDocument/2006/relationships/slideLayout" Target="../slideLayouts/slideLayout911.xml"/><Relationship Id="rId2" Type="http://schemas.openxmlformats.org/officeDocument/2006/relationships/slideLayout" Target="../slideLayouts/slideLayout912.xml"/><Relationship Id="rId3" Type="http://schemas.openxmlformats.org/officeDocument/2006/relationships/slideLayout" Target="../slideLayouts/slideLayout913.xml"/><Relationship Id="rId4" Type="http://schemas.openxmlformats.org/officeDocument/2006/relationships/slideLayout" Target="../slideLayouts/slideLayout914.xml"/><Relationship Id="rId5" Type="http://schemas.openxmlformats.org/officeDocument/2006/relationships/slideLayout" Target="../slideLayouts/slideLayout915.xml"/><Relationship Id="rId6" Type="http://schemas.openxmlformats.org/officeDocument/2006/relationships/slideLayout" Target="../slideLayouts/slideLayout916.xml"/><Relationship Id="rId7" Type="http://schemas.openxmlformats.org/officeDocument/2006/relationships/slideLayout" Target="../slideLayouts/slideLayout917.xml"/><Relationship Id="rId8" Type="http://schemas.openxmlformats.org/officeDocument/2006/relationships/slideLayout" Target="../slideLayouts/slideLayout918.xml"/><Relationship Id="rId9" Type="http://schemas.openxmlformats.org/officeDocument/2006/relationships/slideLayout" Target="../slideLayouts/slideLayout919.xml"/><Relationship Id="rId10" Type="http://schemas.openxmlformats.org/officeDocument/2006/relationships/slideLayout" Target="../slideLayouts/slideLayout920.xml"/></Relationships>
</file>

<file path=ppt/slideMasters/_rels/slideMaster85.xml.rels><?xml version="1.0" encoding="UTF-8" standalone="yes"?>
<Relationships xmlns="http://schemas.openxmlformats.org/package/2006/relationships"><Relationship Id="rId11" Type="http://schemas.openxmlformats.org/officeDocument/2006/relationships/slideLayout" Target="../slideLayouts/slideLayout932.xml"/><Relationship Id="rId12" Type="http://schemas.openxmlformats.org/officeDocument/2006/relationships/theme" Target="../theme/theme85.xml"/><Relationship Id="rId1" Type="http://schemas.openxmlformats.org/officeDocument/2006/relationships/slideLayout" Target="../slideLayouts/slideLayout922.xml"/><Relationship Id="rId2" Type="http://schemas.openxmlformats.org/officeDocument/2006/relationships/slideLayout" Target="../slideLayouts/slideLayout923.xml"/><Relationship Id="rId3" Type="http://schemas.openxmlformats.org/officeDocument/2006/relationships/slideLayout" Target="../slideLayouts/slideLayout924.xml"/><Relationship Id="rId4" Type="http://schemas.openxmlformats.org/officeDocument/2006/relationships/slideLayout" Target="../slideLayouts/slideLayout925.xml"/><Relationship Id="rId5" Type="http://schemas.openxmlformats.org/officeDocument/2006/relationships/slideLayout" Target="../slideLayouts/slideLayout926.xml"/><Relationship Id="rId6" Type="http://schemas.openxmlformats.org/officeDocument/2006/relationships/slideLayout" Target="../slideLayouts/slideLayout927.xml"/><Relationship Id="rId7" Type="http://schemas.openxmlformats.org/officeDocument/2006/relationships/slideLayout" Target="../slideLayouts/slideLayout928.xml"/><Relationship Id="rId8" Type="http://schemas.openxmlformats.org/officeDocument/2006/relationships/slideLayout" Target="../slideLayouts/slideLayout929.xml"/><Relationship Id="rId9" Type="http://schemas.openxmlformats.org/officeDocument/2006/relationships/slideLayout" Target="../slideLayouts/slideLayout930.xml"/><Relationship Id="rId10" Type="http://schemas.openxmlformats.org/officeDocument/2006/relationships/slideLayout" Target="../slideLayouts/slideLayout931.xml"/></Relationships>
</file>

<file path=ppt/slideMasters/_rels/slideMaster86.xml.rels><?xml version="1.0" encoding="UTF-8" standalone="yes"?>
<Relationships xmlns="http://schemas.openxmlformats.org/package/2006/relationships"><Relationship Id="rId11" Type="http://schemas.openxmlformats.org/officeDocument/2006/relationships/slideLayout" Target="../slideLayouts/slideLayout943.xml"/><Relationship Id="rId12" Type="http://schemas.openxmlformats.org/officeDocument/2006/relationships/theme" Target="../theme/theme86.xml"/><Relationship Id="rId1" Type="http://schemas.openxmlformats.org/officeDocument/2006/relationships/slideLayout" Target="../slideLayouts/slideLayout933.xml"/><Relationship Id="rId2" Type="http://schemas.openxmlformats.org/officeDocument/2006/relationships/slideLayout" Target="../slideLayouts/slideLayout934.xml"/><Relationship Id="rId3" Type="http://schemas.openxmlformats.org/officeDocument/2006/relationships/slideLayout" Target="../slideLayouts/slideLayout935.xml"/><Relationship Id="rId4" Type="http://schemas.openxmlformats.org/officeDocument/2006/relationships/slideLayout" Target="../slideLayouts/slideLayout936.xml"/><Relationship Id="rId5" Type="http://schemas.openxmlformats.org/officeDocument/2006/relationships/slideLayout" Target="../slideLayouts/slideLayout937.xml"/><Relationship Id="rId6" Type="http://schemas.openxmlformats.org/officeDocument/2006/relationships/slideLayout" Target="../slideLayouts/slideLayout938.xml"/><Relationship Id="rId7" Type="http://schemas.openxmlformats.org/officeDocument/2006/relationships/slideLayout" Target="../slideLayouts/slideLayout939.xml"/><Relationship Id="rId8" Type="http://schemas.openxmlformats.org/officeDocument/2006/relationships/slideLayout" Target="../slideLayouts/slideLayout940.xml"/><Relationship Id="rId9" Type="http://schemas.openxmlformats.org/officeDocument/2006/relationships/slideLayout" Target="../slideLayouts/slideLayout941.xml"/><Relationship Id="rId10" Type="http://schemas.openxmlformats.org/officeDocument/2006/relationships/slideLayout" Target="../slideLayouts/slideLayout942.xml"/></Relationships>
</file>

<file path=ppt/slideMasters/_rels/slideMaster87.xml.rels><?xml version="1.0" encoding="UTF-8" standalone="yes"?>
<Relationships xmlns="http://schemas.openxmlformats.org/package/2006/relationships"><Relationship Id="rId11" Type="http://schemas.openxmlformats.org/officeDocument/2006/relationships/slideLayout" Target="../slideLayouts/slideLayout954.xml"/><Relationship Id="rId12" Type="http://schemas.openxmlformats.org/officeDocument/2006/relationships/theme" Target="../theme/theme87.xml"/><Relationship Id="rId1" Type="http://schemas.openxmlformats.org/officeDocument/2006/relationships/slideLayout" Target="../slideLayouts/slideLayout944.xml"/><Relationship Id="rId2" Type="http://schemas.openxmlformats.org/officeDocument/2006/relationships/slideLayout" Target="../slideLayouts/slideLayout945.xml"/><Relationship Id="rId3" Type="http://schemas.openxmlformats.org/officeDocument/2006/relationships/slideLayout" Target="../slideLayouts/slideLayout946.xml"/><Relationship Id="rId4" Type="http://schemas.openxmlformats.org/officeDocument/2006/relationships/slideLayout" Target="../slideLayouts/slideLayout947.xml"/><Relationship Id="rId5" Type="http://schemas.openxmlformats.org/officeDocument/2006/relationships/slideLayout" Target="../slideLayouts/slideLayout948.xml"/><Relationship Id="rId6" Type="http://schemas.openxmlformats.org/officeDocument/2006/relationships/slideLayout" Target="../slideLayouts/slideLayout949.xml"/><Relationship Id="rId7" Type="http://schemas.openxmlformats.org/officeDocument/2006/relationships/slideLayout" Target="../slideLayouts/slideLayout950.xml"/><Relationship Id="rId8" Type="http://schemas.openxmlformats.org/officeDocument/2006/relationships/slideLayout" Target="../slideLayouts/slideLayout951.xml"/><Relationship Id="rId9" Type="http://schemas.openxmlformats.org/officeDocument/2006/relationships/slideLayout" Target="../slideLayouts/slideLayout952.xml"/><Relationship Id="rId10" Type="http://schemas.openxmlformats.org/officeDocument/2006/relationships/slideLayout" Target="../slideLayouts/slideLayout953.xml"/></Relationships>
</file>

<file path=ppt/slideMasters/_rels/slideMaster88.xml.rels><?xml version="1.0" encoding="UTF-8" standalone="yes"?>
<Relationships xmlns="http://schemas.openxmlformats.org/package/2006/relationships"><Relationship Id="rId11" Type="http://schemas.openxmlformats.org/officeDocument/2006/relationships/slideLayout" Target="../slideLayouts/slideLayout965.xml"/><Relationship Id="rId12" Type="http://schemas.openxmlformats.org/officeDocument/2006/relationships/theme" Target="../theme/theme88.xml"/><Relationship Id="rId13" Type="http://schemas.openxmlformats.org/officeDocument/2006/relationships/image" Target="../media/image1.png"/><Relationship Id="rId1" Type="http://schemas.openxmlformats.org/officeDocument/2006/relationships/slideLayout" Target="../slideLayouts/slideLayout955.xml"/><Relationship Id="rId2" Type="http://schemas.openxmlformats.org/officeDocument/2006/relationships/slideLayout" Target="../slideLayouts/slideLayout956.xml"/><Relationship Id="rId3" Type="http://schemas.openxmlformats.org/officeDocument/2006/relationships/slideLayout" Target="../slideLayouts/slideLayout957.xml"/><Relationship Id="rId4" Type="http://schemas.openxmlformats.org/officeDocument/2006/relationships/slideLayout" Target="../slideLayouts/slideLayout958.xml"/><Relationship Id="rId5" Type="http://schemas.openxmlformats.org/officeDocument/2006/relationships/slideLayout" Target="../slideLayouts/slideLayout959.xml"/><Relationship Id="rId6" Type="http://schemas.openxmlformats.org/officeDocument/2006/relationships/slideLayout" Target="../slideLayouts/slideLayout960.xml"/><Relationship Id="rId7" Type="http://schemas.openxmlformats.org/officeDocument/2006/relationships/slideLayout" Target="../slideLayouts/slideLayout961.xml"/><Relationship Id="rId8" Type="http://schemas.openxmlformats.org/officeDocument/2006/relationships/slideLayout" Target="../slideLayouts/slideLayout962.xml"/><Relationship Id="rId9" Type="http://schemas.openxmlformats.org/officeDocument/2006/relationships/slideLayout" Target="../slideLayouts/slideLayout963.xml"/><Relationship Id="rId10" Type="http://schemas.openxmlformats.org/officeDocument/2006/relationships/slideLayout" Target="../slideLayouts/slideLayout964.xml"/></Relationships>
</file>

<file path=ppt/slideMasters/_rels/slideMaster89.xml.rels><?xml version="1.0" encoding="UTF-8" standalone="yes"?>
<Relationships xmlns="http://schemas.openxmlformats.org/package/2006/relationships"><Relationship Id="rId11" Type="http://schemas.openxmlformats.org/officeDocument/2006/relationships/slideLayout" Target="../slideLayouts/slideLayout976.xml"/><Relationship Id="rId12" Type="http://schemas.openxmlformats.org/officeDocument/2006/relationships/theme" Target="../theme/theme89.xml"/><Relationship Id="rId13" Type="http://schemas.openxmlformats.org/officeDocument/2006/relationships/image" Target="../media/image1.png"/><Relationship Id="rId1" Type="http://schemas.openxmlformats.org/officeDocument/2006/relationships/slideLayout" Target="../slideLayouts/slideLayout966.xml"/><Relationship Id="rId2" Type="http://schemas.openxmlformats.org/officeDocument/2006/relationships/slideLayout" Target="../slideLayouts/slideLayout967.xml"/><Relationship Id="rId3" Type="http://schemas.openxmlformats.org/officeDocument/2006/relationships/slideLayout" Target="../slideLayouts/slideLayout968.xml"/><Relationship Id="rId4" Type="http://schemas.openxmlformats.org/officeDocument/2006/relationships/slideLayout" Target="../slideLayouts/slideLayout969.xml"/><Relationship Id="rId5" Type="http://schemas.openxmlformats.org/officeDocument/2006/relationships/slideLayout" Target="../slideLayouts/slideLayout970.xml"/><Relationship Id="rId6" Type="http://schemas.openxmlformats.org/officeDocument/2006/relationships/slideLayout" Target="../slideLayouts/slideLayout971.xml"/><Relationship Id="rId7" Type="http://schemas.openxmlformats.org/officeDocument/2006/relationships/slideLayout" Target="../slideLayouts/slideLayout972.xml"/><Relationship Id="rId8" Type="http://schemas.openxmlformats.org/officeDocument/2006/relationships/slideLayout" Target="../slideLayouts/slideLayout973.xml"/><Relationship Id="rId9" Type="http://schemas.openxmlformats.org/officeDocument/2006/relationships/slideLayout" Target="../slideLayouts/slideLayout974.xml"/><Relationship Id="rId10" Type="http://schemas.openxmlformats.org/officeDocument/2006/relationships/slideLayout" Target="../slideLayouts/slideLayout975.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theme" Target="../theme/theme9.xml"/><Relationship Id="rId13" Type="http://schemas.openxmlformats.org/officeDocument/2006/relationships/image" Target="../media/image1.png"/><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90.xml.rels><?xml version="1.0" encoding="UTF-8" standalone="yes"?>
<Relationships xmlns="http://schemas.openxmlformats.org/package/2006/relationships"><Relationship Id="rId11" Type="http://schemas.openxmlformats.org/officeDocument/2006/relationships/slideLayout" Target="../slideLayouts/slideLayout987.xml"/><Relationship Id="rId12" Type="http://schemas.openxmlformats.org/officeDocument/2006/relationships/slideLayout" Target="../slideLayouts/slideLayout988.xml"/><Relationship Id="rId13" Type="http://schemas.openxmlformats.org/officeDocument/2006/relationships/theme" Target="../theme/theme90.xml"/><Relationship Id="rId14" Type="http://schemas.openxmlformats.org/officeDocument/2006/relationships/image" Target="../media/image1.png"/><Relationship Id="rId1" Type="http://schemas.openxmlformats.org/officeDocument/2006/relationships/slideLayout" Target="../slideLayouts/slideLayout977.xml"/><Relationship Id="rId2" Type="http://schemas.openxmlformats.org/officeDocument/2006/relationships/slideLayout" Target="../slideLayouts/slideLayout978.xml"/><Relationship Id="rId3" Type="http://schemas.openxmlformats.org/officeDocument/2006/relationships/slideLayout" Target="../slideLayouts/slideLayout979.xml"/><Relationship Id="rId4" Type="http://schemas.openxmlformats.org/officeDocument/2006/relationships/slideLayout" Target="../slideLayouts/slideLayout980.xml"/><Relationship Id="rId5" Type="http://schemas.openxmlformats.org/officeDocument/2006/relationships/slideLayout" Target="../slideLayouts/slideLayout981.xml"/><Relationship Id="rId6" Type="http://schemas.openxmlformats.org/officeDocument/2006/relationships/slideLayout" Target="../slideLayouts/slideLayout982.xml"/><Relationship Id="rId7" Type="http://schemas.openxmlformats.org/officeDocument/2006/relationships/slideLayout" Target="../slideLayouts/slideLayout983.xml"/><Relationship Id="rId8" Type="http://schemas.openxmlformats.org/officeDocument/2006/relationships/slideLayout" Target="../slideLayouts/slideLayout984.xml"/><Relationship Id="rId9" Type="http://schemas.openxmlformats.org/officeDocument/2006/relationships/slideLayout" Target="../slideLayouts/slideLayout985.xml"/><Relationship Id="rId10" Type="http://schemas.openxmlformats.org/officeDocument/2006/relationships/slideLayout" Target="../slideLayouts/slideLayout986.xml"/></Relationships>
</file>

<file path=ppt/slideMasters/_rels/slideMaster91.xml.rels><?xml version="1.0" encoding="UTF-8" standalone="yes"?>
<Relationships xmlns="http://schemas.openxmlformats.org/package/2006/relationships"><Relationship Id="rId11" Type="http://schemas.openxmlformats.org/officeDocument/2006/relationships/slideLayout" Target="../slideLayouts/slideLayout999.xml"/><Relationship Id="rId12" Type="http://schemas.openxmlformats.org/officeDocument/2006/relationships/theme" Target="../theme/theme91.xml"/><Relationship Id="rId13" Type="http://schemas.openxmlformats.org/officeDocument/2006/relationships/image" Target="../media/image1.png"/><Relationship Id="rId1" Type="http://schemas.openxmlformats.org/officeDocument/2006/relationships/slideLayout" Target="../slideLayouts/slideLayout989.xml"/><Relationship Id="rId2" Type="http://schemas.openxmlformats.org/officeDocument/2006/relationships/slideLayout" Target="../slideLayouts/slideLayout990.xml"/><Relationship Id="rId3" Type="http://schemas.openxmlformats.org/officeDocument/2006/relationships/slideLayout" Target="../slideLayouts/slideLayout991.xml"/><Relationship Id="rId4" Type="http://schemas.openxmlformats.org/officeDocument/2006/relationships/slideLayout" Target="../slideLayouts/slideLayout992.xml"/><Relationship Id="rId5" Type="http://schemas.openxmlformats.org/officeDocument/2006/relationships/slideLayout" Target="../slideLayouts/slideLayout993.xml"/><Relationship Id="rId6" Type="http://schemas.openxmlformats.org/officeDocument/2006/relationships/slideLayout" Target="../slideLayouts/slideLayout994.xml"/><Relationship Id="rId7" Type="http://schemas.openxmlformats.org/officeDocument/2006/relationships/slideLayout" Target="../slideLayouts/slideLayout995.xml"/><Relationship Id="rId8" Type="http://schemas.openxmlformats.org/officeDocument/2006/relationships/slideLayout" Target="../slideLayouts/slideLayout996.xml"/><Relationship Id="rId9" Type="http://schemas.openxmlformats.org/officeDocument/2006/relationships/slideLayout" Target="../slideLayouts/slideLayout997.xml"/><Relationship Id="rId10" Type="http://schemas.openxmlformats.org/officeDocument/2006/relationships/slideLayout" Target="../slideLayouts/slideLayout998.xml"/></Relationships>
</file>

<file path=ppt/slideMasters/_rels/slideMaster92.xml.rels><?xml version="1.0" encoding="UTF-8" standalone="yes"?>
<Relationships xmlns="http://schemas.openxmlformats.org/package/2006/relationships"><Relationship Id="rId11" Type="http://schemas.openxmlformats.org/officeDocument/2006/relationships/slideLayout" Target="../slideLayouts/slideLayout1010.xml"/><Relationship Id="rId12" Type="http://schemas.openxmlformats.org/officeDocument/2006/relationships/theme" Target="../theme/theme92.xml"/><Relationship Id="rId1" Type="http://schemas.openxmlformats.org/officeDocument/2006/relationships/slideLayout" Target="../slideLayouts/slideLayout1000.xml"/><Relationship Id="rId2" Type="http://schemas.openxmlformats.org/officeDocument/2006/relationships/slideLayout" Target="../slideLayouts/slideLayout1001.xml"/><Relationship Id="rId3" Type="http://schemas.openxmlformats.org/officeDocument/2006/relationships/slideLayout" Target="../slideLayouts/slideLayout1002.xml"/><Relationship Id="rId4" Type="http://schemas.openxmlformats.org/officeDocument/2006/relationships/slideLayout" Target="../slideLayouts/slideLayout1003.xml"/><Relationship Id="rId5" Type="http://schemas.openxmlformats.org/officeDocument/2006/relationships/slideLayout" Target="../slideLayouts/slideLayout1004.xml"/><Relationship Id="rId6" Type="http://schemas.openxmlformats.org/officeDocument/2006/relationships/slideLayout" Target="../slideLayouts/slideLayout1005.xml"/><Relationship Id="rId7" Type="http://schemas.openxmlformats.org/officeDocument/2006/relationships/slideLayout" Target="../slideLayouts/slideLayout1006.xml"/><Relationship Id="rId8" Type="http://schemas.openxmlformats.org/officeDocument/2006/relationships/slideLayout" Target="../slideLayouts/slideLayout1007.xml"/><Relationship Id="rId9" Type="http://schemas.openxmlformats.org/officeDocument/2006/relationships/slideLayout" Target="../slideLayouts/slideLayout1008.xml"/><Relationship Id="rId10" Type="http://schemas.openxmlformats.org/officeDocument/2006/relationships/slideLayout" Target="../slideLayouts/slideLayout1009.xml"/></Relationships>
</file>

<file path=ppt/slideMasters/_rels/slideMaster93.xml.rels><?xml version="1.0" encoding="UTF-8" standalone="yes"?>
<Relationships xmlns="http://schemas.openxmlformats.org/package/2006/relationships"><Relationship Id="rId11" Type="http://schemas.openxmlformats.org/officeDocument/2006/relationships/slideLayout" Target="../slideLayouts/slideLayout1021.xml"/><Relationship Id="rId12" Type="http://schemas.openxmlformats.org/officeDocument/2006/relationships/theme" Target="../theme/theme93.xml"/><Relationship Id="rId13" Type="http://schemas.openxmlformats.org/officeDocument/2006/relationships/image" Target="../media/image1.png"/><Relationship Id="rId1" Type="http://schemas.openxmlformats.org/officeDocument/2006/relationships/slideLayout" Target="../slideLayouts/slideLayout1011.xml"/><Relationship Id="rId2" Type="http://schemas.openxmlformats.org/officeDocument/2006/relationships/slideLayout" Target="../slideLayouts/slideLayout1012.xml"/><Relationship Id="rId3" Type="http://schemas.openxmlformats.org/officeDocument/2006/relationships/slideLayout" Target="../slideLayouts/slideLayout1013.xml"/><Relationship Id="rId4" Type="http://schemas.openxmlformats.org/officeDocument/2006/relationships/slideLayout" Target="../slideLayouts/slideLayout1014.xml"/><Relationship Id="rId5" Type="http://schemas.openxmlformats.org/officeDocument/2006/relationships/slideLayout" Target="../slideLayouts/slideLayout1015.xml"/><Relationship Id="rId6" Type="http://schemas.openxmlformats.org/officeDocument/2006/relationships/slideLayout" Target="../slideLayouts/slideLayout1016.xml"/><Relationship Id="rId7" Type="http://schemas.openxmlformats.org/officeDocument/2006/relationships/slideLayout" Target="../slideLayouts/slideLayout1017.xml"/><Relationship Id="rId8" Type="http://schemas.openxmlformats.org/officeDocument/2006/relationships/slideLayout" Target="../slideLayouts/slideLayout1018.xml"/><Relationship Id="rId9" Type="http://schemas.openxmlformats.org/officeDocument/2006/relationships/slideLayout" Target="../slideLayouts/slideLayout1019.xml"/><Relationship Id="rId10" Type="http://schemas.openxmlformats.org/officeDocument/2006/relationships/slideLayout" Target="../slideLayouts/slideLayout1020.xml"/></Relationships>
</file>

<file path=ppt/slideMasters/_rels/slideMaster94.xml.rels><?xml version="1.0" encoding="UTF-8" standalone="yes"?>
<Relationships xmlns="http://schemas.openxmlformats.org/package/2006/relationships"><Relationship Id="rId11" Type="http://schemas.openxmlformats.org/officeDocument/2006/relationships/slideLayout" Target="../slideLayouts/slideLayout1032.xml"/><Relationship Id="rId12" Type="http://schemas.openxmlformats.org/officeDocument/2006/relationships/theme" Target="../theme/theme94.xml"/><Relationship Id="rId13" Type="http://schemas.openxmlformats.org/officeDocument/2006/relationships/image" Target="../media/image1.png"/><Relationship Id="rId1" Type="http://schemas.openxmlformats.org/officeDocument/2006/relationships/slideLayout" Target="../slideLayouts/slideLayout1022.xml"/><Relationship Id="rId2" Type="http://schemas.openxmlformats.org/officeDocument/2006/relationships/slideLayout" Target="../slideLayouts/slideLayout1023.xml"/><Relationship Id="rId3" Type="http://schemas.openxmlformats.org/officeDocument/2006/relationships/slideLayout" Target="../slideLayouts/slideLayout1024.xml"/><Relationship Id="rId4" Type="http://schemas.openxmlformats.org/officeDocument/2006/relationships/slideLayout" Target="../slideLayouts/slideLayout1025.xml"/><Relationship Id="rId5" Type="http://schemas.openxmlformats.org/officeDocument/2006/relationships/slideLayout" Target="../slideLayouts/slideLayout1026.xml"/><Relationship Id="rId6" Type="http://schemas.openxmlformats.org/officeDocument/2006/relationships/slideLayout" Target="../slideLayouts/slideLayout1027.xml"/><Relationship Id="rId7" Type="http://schemas.openxmlformats.org/officeDocument/2006/relationships/slideLayout" Target="../slideLayouts/slideLayout1028.xml"/><Relationship Id="rId8" Type="http://schemas.openxmlformats.org/officeDocument/2006/relationships/slideLayout" Target="../slideLayouts/slideLayout1029.xml"/><Relationship Id="rId9" Type="http://schemas.openxmlformats.org/officeDocument/2006/relationships/slideLayout" Target="../slideLayouts/slideLayout1030.xml"/><Relationship Id="rId10" Type="http://schemas.openxmlformats.org/officeDocument/2006/relationships/slideLayout" Target="../slideLayouts/slideLayout1031.xml"/></Relationships>
</file>

<file path=ppt/slideMasters/_rels/slideMaster95.xml.rels><?xml version="1.0" encoding="UTF-8" standalone="yes"?>
<Relationships xmlns="http://schemas.openxmlformats.org/package/2006/relationships"><Relationship Id="rId11" Type="http://schemas.openxmlformats.org/officeDocument/2006/relationships/slideLayout" Target="../slideLayouts/slideLayout1043.xml"/><Relationship Id="rId12" Type="http://schemas.openxmlformats.org/officeDocument/2006/relationships/theme" Target="../theme/theme95.xml"/><Relationship Id="rId13" Type="http://schemas.openxmlformats.org/officeDocument/2006/relationships/image" Target="../media/image1.png"/><Relationship Id="rId1" Type="http://schemas.openxmlformats.org/officeDocument/2006/relationships/slideLayout" Target="../slideLayouts/slideLayout1033.xml"/><Relationship Id="rId2" Type="http://schemas.openxmlformats.org/officeDocument/2006/relationships/slideLayout" Target="../slideLayouts/slideLayout1034.xml"/><Relationship Id="rId3" Type="http://schemas.openxmlformats.org/officeDocument/2006/relationships/slideLayout" Target="../slideLayouts/slideLayout1035.xml"/><Relationship Id="rId4" Type="http://schemas.openxmlformats.org/officeDocument/2006/relationships/slideLayout" Target="../slideLayouts/slideLayout1036.xml"/><Relationship Id="rId5" Type="http://schemas.openxmlformats.org/officeDocument/2006/relationships/slideLayout" Target="../slideLayouts/slideLayout1037.xml"/><Relationship Id="rId6" Type="http://schemas.openxmlformats.org/officeDocument/2006/relationships/slideLayout" Target="../slideLayouts/slideLayout1038.xml"/><Relationship Id="rId7" Type="http://schemas.openxmlformats.org/officeDocument/2006/relationships/slideLayout" Target="../slideLayouts/slideLayout1039.xml"/><Relationship Id="rId8" Type="http://schemas.openxmlformats.org/officeDocument/2006/relationships/slideLayout" Target="../slideLayouts/slideLayout1040.xml"/><Relationship Id="rId9" Type="http://schemas.openxmlformats.org/officeDocument/2006/relationships/slideLayout" Target="../slideLayouts/slideLayout1041.xml"/><Relationship Id="rId10" Type="http://schemas.openxmlformats.org/officeDocument/2006/relationships/slideLayout" Target="../slideLayouts/slideLayout1042.xml"/></Relationships>
</file>

<file path=ppt/slideMasters/_rels/slideMaster96.xml.rels><?xml version="1.0" encoding="UTF-8" standalone="yes"?>
<Relationships xmlns="http://schemas.openxmlformats.org/package/2006/relationships"><Relationship Id="rId11" Type="http://schemas.openxmlformats.org/officeDocument/2006/relationships/slideLayout" Target="../slideLayouts/slideLayout1054.xml"/><Relationship Id="rId12" Type="http://schemas.openxmlformats.org/officeDocument/2006/relationships/theme" Target="../theme/theme96.xml"/><Relationship Id="rId13" Type="http://schemas.openxmlformats.org/officeDocument/2006/relationships/image" Target="../media/image1.png"/><Relationship Id="rId1" Type="http://schemas.openxmlformats.org/officeDocument/2006/relationships/slideLayout" Target="../slideLayouts/slideLayout1044.xml"/><Relationship Id="rId2" Type="http://schemas.openxmlformats.org/officeDocument/2006/relationships/slideLayout" Target="../slideLayouts/slideLayout1045.xml"/><Relationship Id="rId3" Type="http://schemas.openxmlformats.org/officeDocument/2006/relationships/slideLayout" Target="../slideLayouts/slideLayout1046.xml"/><Relationship Id="rId4" Type="http://schemas.openxmlformats.org/officeDocument/2006/relationships/slideLayout" Target="../slideLayouts/slideLayout1047.xml"/><Relationship Id="rId5" Type="http://schemas.openxmlformats.org/officeDocument/2006/relationships/slideLayout" Target="../slideLayouts/slideLayout1048.xml"/><Relationship Id="rId6" Type="http://schemas.openxmlformats.org/officeDocument/2006/relationships/slideLayout" Target="../slideLayouts/slideLayout1049.xml"/><Relationship Id="rId7" Type="http://schemas.openxmlformats.org/officeDocument/2006/relationships/slideLayout" Target="../slideLayouts/slideLayout1050.xml"/><Relationship Id="rId8" Type="http://schemas.openxmlformats.org/officeDocument/2006/relationships/slideLayout" Target="../slideLayouts/slideLayout1051.xml"/><Relationship Id="rId9" Type="http://schemas.openxmlformats.org/officeDocument/2006/relationships/slideLayout" Target="../slideLayouts/slideLayout1052.xml"/><Relationship Id="rId10" Type="http://schemas.openxmlformats.org/officeDocument/2006/relationships/slideLayout" Target="../slideLayouts/slideLayout1053.xml"/></Relationships>
</file>

<file path=ppt/slideMasters/_rels/slideMaster97.xml.rels><?xml version="1.0" encoding="UTF-8" standalone="yes"?>
<Relationships xmlns="http://schemas.openxmlformats.org/package/2006/relationships"><Relationship Id="rId11" Type="http://schemas.openxmlformats.org/officeDocument/2006/relationships/slideLayout" Target="../slideLayouts/slideLayout1065.xml"/><Relationship Id="rId12" Type="http://schemas.openxmlformats.org/officeDocument/2006/relationships/theme" Target="../theme/theme97.xml"/><Relationship Id="rId13" Type="http://schemas.openxmlformats.org/officeDocument/2006/relationships/image" Target="../media/image1.png"/><Relationship Id="rId1" Type="http://schemas.openxmlformats.org/officeDocument/2006/relationships/slideLayout" Target="../slideLayouts/slideLayout1055.xml"/><Relationship Id="rId2" Type="http://schemas.openxmlformats.org/officeDocument/2006/relationships/slideLayout" Target="../slideLayouts/slideLayout1056.xml"/><Relationship Id="rId3" Type="http://schemas.openxmlformats.org/officeDocument/2006/relationships/slideLayout" Target="../slideLayouts/slideLayout1057.xml"/><Relationship Id="rId4" Type="http://schemas.openxmlformats.org/officeDocument/2006/relationships/slideLayout" Target="../slideLayouts/slideLayout1058.xml"/><Relationship Id="rId5" Type="http://schemas.openxmlformats.org/officeDocument/2006/relationships/slideLayout" Target="../slideLayouts/slideLayout1059.xml"/><Relationship Id="rId6" Type="http://schemas.openxmlformats.org/officeDocument/2006/relationships/slideLayout" Target="../slideLayouts/slideLayout1060.xml"/><Relationship Id="rId7" Type="http://schemas.openxmlformats.org/officeDocument/2006/relationships/slideLayout" Target="../slideLayouts/slideLayout1061.xml"/><Relationship Id="rId8" Type="http://schemas.openxmlformats.org/officeDocument/2006/relationships/slideLayout" Target="../slideLayouts/slideLayout1062.xml"/><Relationship Id="rId9" Type="http://schemas.openxmlformats.org/officeDocument/2006/relationships/slideLayout" Target="../slideLayouts/slideLayout1063.xml"/><Relationship Id="rId10" Type="http://schemas.openxmlformats.org/officeDocument/2006/relationships/slideLayout" Target="../slideLayouts/slideLayout1064.xml"/></Relationships>
</file>

<file path=ppt/slideMasters/_rels/slideMaster98.xml.rels><?xml version="1.0" encoding="UTF-8" standalone="yes"?>
<Relationships xmlns="http://schemas.openxmlformats.org/package/2006/relationships"><Relationship Id="rId11" Type="http://schemas.openxmlformats.org/officeDocument/2006/relationships/slideLayout" Target="../slideLayouts/slideLayout1076.xml"/><Relationship Id="rId12" Type="http://schemas.openxmlformats.org/officeDocument/2006/relationships/theme" Target="../theme/theme98.xml"/><Relationship Id="rId1" Type="http://schemas.openxmlformats.org/officeDocument/2006/relationships/slideLayout" Target="../slideLayouts/slideLayout1066.xml"/><Relationship Id="rId2" Type="http://schemas.openxmlformats.org/officeDocument/2006/relationships/slideLayout" Target="../slideLayouts/slideLayout1067.xml"/><Relationship Id="rId3" Type="http://schemas.openxmlformats.org/officeDocument/2006/relationships/slideLayout" Target="../slideLayouts/slideLayout1068.xml"/><Relationship Id="rId4" Type="http://schemas.openxmlformats.org/officeDocument/2006/relationships/slideLayout" Target="../slideLayouts/slideLayout1069.xml"/><Relationship Id="rId5" Type="http://schemas.openxmlformats.org/officeDocument/2006/relationships/slideLayout" Target="../slideLayouts/slideLayout1070.xml"/><Relationship Id="rId6" Type="http://schemas.openxmlformats.org/officeDocument/2006/relationships/slideLayout" Target="../slideLayouts/slideLayout1071.xml"/><Relationship Id="rId7" Type="http://schemas.openxmlformats.org/officeDocument/2006/relationships/slideLayout" Target="../slideLayouts/slideLayout1072.xml"/><Relationship Id="rId8" Type="http://schemas.openxmlformats.org/officeDocument/2006/relationships/slideLayout" Target="../slideLayouts/slideLayout1073.xml"/><Relationship Id="rId9" Type="http://schemas.openxmlformats.org/officeDocument/2006/relationships/slideLayout" Target="../slideLayouts/slideLayout1074.xml"/><Relationship Id="rId10" Type="http://schemas.openxmlformats.org/officeDocument/2006/relationships/slideLayout" Target="../slideLayouts/slideLayout1075.xml"/></Relationships>
</file>

<file path=ppt/slideMasters/_rels/slideMaster99.xml.rels><?xml version="1.0" encoding="UTF-8" standalone="yes"?>
<Relationships xmlns="http://schemas.openxmlformats.org/package/2006/relationships"><Relationship Id="rId11" Type="http://schemas.openxmlformats.org/officeDocument/2006/relationships/slideLayout" Target="../slideLayouts/slideLayout1087.xml"/><Relationship Id="rId12" Type="http://schemas.openxmlformats.org/officeDocument/2006/relationships/theme" Target="../theme/theme99.xml"/><Relationship Id="rId13" Type="http://schemas.openxmlformats.org/officeDocument/2006/relationships/image" Target="../media/image1.png"/><Relationship Id="rId1" Type="http://schemas.openxmlformats.org/officeDocument/2006/relationships/slideLayout" Target="../slideLayouts/slideLayout1077.xml"/><Relationship Id="rId2" Type="http://schemas.openxmlformats.org/officeDocument/2006/relationships/slideLayout" Target="../slideLayouts/slideLayout1078.xml"/><Relationship Id="rId3" Type="http://schemas.openxmlformats.org/officeDocument/2006/relationships/slideLayout" Target="../slideLayouts/slideLayout1079.xml"/><Relationship Id="rId4" Type="http://schemas.openxmlformats.org/officeDocument/2006/relationships/slideLayout" Target="../slideLayouts/slideLayout1080.xml"/><Relationship Id="rId5" Type="http://schemas.openxmlformats.org/officeDocument/2006/relationships/slideLayout" Target="../slideLayouts/slideLayout1081.xml"/><Relationship Id="rId6" Type="http://schemas.openxmlformats.org/officeDocument/2006/relationships/slideLayout" Target="../slideLayouts/slideLayout1082.xml"/><Relationship Id="rId7" Type="http://schemas.openxmlformats.org/officeDocument/2006/relationships/slideLayout" Target="../slideLayouts/slideLayout1083.xml"/><Relationship Id="rId8" Type="http://schemas.openxmlformats.org/officeDocument/2006/relationships/slideLayout" Target="../slideLayouts/slideLayout1084.xml"/><Relationship Id="rId9" Type="http://schemas.openxmlformats.org/officeDocument/2006/relationships/slideLayout" Target="../slideLayouts/slideLayout1085.xml"/><Relationship Id="rId10" Type="http://schemas.openxmlformats.org/officeDocument/2006/relationships/slideLayout" Target="../slideLayouts/slideLayout108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pPr/>
              <a:t>‹#›</a:t>
            </a:fld>
            <a:endParaRPr lang="en-US" altLang="en-US"/>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7" name="Picture 6" descr="header.png"/>
          <p:cNvPicPr>
            <a:picLocks noChangeAspect="1"/>
          </p:cNvPicPr>
          <p:nvPr userDrawn="1"/>
        </p:nvPicPr>
        <p:blipFill>
          <a:blip r:embed="rId16"/>
          <a:stretch>
            <a:fillRect/>
          </a:stretch>
        </p:blipFill>
        <p:spPr>
          <a:xfrm>
            <a:off x="4053359" y="264849"/>
            <a:ext cx="5102012" cy="542508"/>
          </a:xfrm>
          <a:prstGeom prst="rect">
            <a:avLst/>
          </a:prstGeom>
        </p:spPr>
      </p:pic>
      <p:sp>
        <p:nvSpPr>
          <p:cNvPr id="8" name="Title Placeholder 1"/>
          <p:cNvSpPr>
            <a:spLocks noGrp="1"/>
          </p:cNvSpPr>
          <p:nvPr>
            <p:ph type="title"/>
          </p:nvPr>
        </p:nvSpPr>
        <p:spPr>
          <a:xfrm>
            <a:off x="299306" y="274638"/>
            <a:ext cx="8387494" cy="532719"/>
          </a:xfrm>
          <a:prstGeom prst="rect">
            <a:avLst/>
          </a:prstGeom>
        </p:spPr>
        <p:txBody>
          <a:bodyPr vert="horz" lIns="91440" tIns="45720" rIns="91440" bIns="45720" rtlCol="0" anchor="ctr">
            <a:noAutofit/>
          </a:bodyPr>
          <a:lstStyle/>
          <a:p>
            <a:r>
              <a:rPr lang="en-US" dirty="0" smtClean="0"/>
              <a:t>Click edit Master title style</a:t>
            </a:r>
            <a:endParaRPr lang="en-US" dirty="0"/>
          </a:p>
        </p:txBody>
      </p:sp>
      <p:pic>
        <p:nvPicPr>
          <p:cNvPr id="9" name="Picture 8" descr="footer.png"/>
          <p:cNvPicPr>
            <a:picLocks noChangeAspect="1"/>
          </p:cNvPicPr>
          <p:nvPr userDrawn="1"/>
        </p:nvPicPr>
        <p:blipFill>
          <a:blip r:embed="rId17"/>
          <a:stretch>
            <a:fillRect/>
          </a:stretch>
        </p:blipFill>
        <p:spPr>
          <a:xfrm>
            <a:off x="-27215" y="6267135"/>
            <a:ext cx="9189720" cy="611833"/>
          </a:xfrm>
          <a:prstGeom prst="rect">
            <a:avLst/>
          </a:prstGeom>
          <a:ln>
            <a:noFill/>
          </a:ln>
        </p:spPr>
      </p:pic>
      <p:pic>
        <p:nvPicPr>
          <p:cNvPr id="10" name="Picture 9" descr="ecelogorb.psd"/>
          <p:cNvPicPr>
            <a:picLocks noChangeAspect="1"/>
          </p:cNvPicPr>
          <p:nvPr userDrawn="1"/>
        </p:nvPicPr>
        <p:blipFill>
          <a:blip r:embed="rId18">
            <a:lum bright="-8000"/>
          </a:blip>
          <a:stretch>
            <a:fillRect/>
          </a:stretch>
        </p:blipFill>
        <p:spPr>
          <a:xfrm>
            <a:off x="193350" y="6294367"/>
            <a:ext cx="2563296" cy="512659"/>
          </a:xfrm>
          <a:prstGeom prst="rect">
            <a:avLst/>
          </a:prstGeom>
          <a:effectLst/>
        </p:spPr>
      </p:pic>
      <p:pic>
        <p:nvPicPr>
          <p:cNvPr id="11" name="Picture 10" descr="CMU_logo_horiz_black.eps"/>
          <p:cNvPicPr>
            <a:picLocks noChangeAspect="1"/>
          </p:cNvPicPr>
          <p:nvPr userDrawn="1"/>
        </p:nvPicPr>
        <p:blipFill>
          <a:blip r:embed="rId19"/>
          <a:stretch>
            <a:fillRect/>
          </a:stretch>
        </p:blipFill>
        <p:spPr>
          <a:xfrm>
            <a:off x="5263668" y="6393688"/>
            <a:ext cx="3714414" cy="337908"/>
          </a:xfrm>
          <a:prstGeom prst="rect">
            <a:avLst/>
          </a:prstGeom>
          <a:effectLst/>
        </p:spPr>
      </p:pic>
    </p:spTree>
    <p:extLst>
      <p:ext uri="{BB962C8B-B14F-4D97-AF65-F5344CB8AC3E}">
        <p14:creationId xmlns:p14="http://schemas.microsoft.com/office/powerpoint/2010/main" val="1092185447"/>
      </p:ext>
    </p:extLst>
  </p:cSld>
  <p:clrMap bg1="lt1" tx1="dk1" bg2="lt2" tx2="dk2" accent1="accent1" accent2="accent2" accent3="accent3" accent4="accent4" accent5="accent5" accent6="accent6" hlink="hlink" folHlink="folHlink"/>
  <p:sldLayoutIdLst>
    <p:sldLayoutId id="2147483910" r:id="rId1"/>
    <p:sldLayoutId id="2147483911" r:id="rId2"/>
    <p:sldLayoutId id="2147483912" r:id="rId3"/>
    <p:sldLayoutId id="2147483913" r:id="rId4"/>
    <p:sldLayoutId id="2147483914" r:id="rId5"/>
    <p:sldLayoutId id="2147483915" r:id="rId6"/>
    <p:sldLayoutId id="2147483916" r:id="rId7"/>
    <p:sldLayoutId id="2147483917" r:id="rId8"/>
    <p:sldLayoutId id="2147483918" r:id="rId9"/>
    <p:sldLayoutId id="2147483919" r:id="rId10"/>
    <p:sldLayoutId id="2147483920" r:id="rId11"/>
    <p:sldLayoutId id="2147483921" r:id="rId12"/>
    <p:sldLayoutId id="2147483922" r:id="rId13"/>
    <p:sldLayoutId id="2147483923" r:id="rId14"/>
  </p:sldLayoutIdLst>
  <p:txStyles>
    <p:titleStyle>
      <a:lvl1pPr algn="l" defTabSz="457200" rtl="0" eaLnBrk="1" latinLnBrk="0" hangingPunct="1">
        <a:spcBef>
          <a:spcPct val="0"/>
        </a:spcBef>
        <a:buNone/>
        <a:defRPr sz="3600" kern="1200">
          <a:solidFill>
            <a:schemeClr val="tx1"/>
          </a:solidFill>
          <a:latin typeface="Arial"/>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970170"/>
      </p:ext>
    </p:extLst>
  </p:cSld>
  <p:clrMap bg1="lt1" tx1="dk1" bg2="lt2" tx2="dk2" accent1="accent1" accent2="accent2" accent3="accent3" accent4="accent4" accent5="accent5" accent6="accent6" hlink="hlink" folHlink="folHlink"/>
  <p:sldLayoutIdLst>
    <p:sldLayoutId id="2147485617" r:id="rId1"/>
    <p:sldLayoutId id="2147485618" r:id="rId2"/>
    <p:sldLayoutId id="2147485619" r:id="rId3"/>
    <p:sldLayoutId id="2147485620" r:id="rId4"/>
    <p:sldLayoutId id="2147485621" r:id="rId5"/>
    <p:sldLayoutId id="2147485622" r:id="rId6"/>
    <p:sldLayoutId id="2147485623" r:id="rId7"/>
    <p:sldLayoutId id="2147485624" r:id="rId8"/>
    <p:sldLayoutId id="2147485625" r:id="rId9"/>
    <p:sldLayoutId id="2147485626" r:id="rId10"/>
    <p:sldLayoutId id="214748562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64764755"/>
      </p:ext>
    </p:extLst>
  </p:cSld>
  <p:clrMap bg1="lt1" tx1="dk1" bg2="lt2" tx2="dk2" accent1="accent1" accent2="accent2" accent3="accent3" accent4="accent4" accent5="accent5" accent6="accent6" hlink="hlink" folHlink="folHlink"/>
  <p:sldLayoutIdLst>
    <p:sldLayoutId id="2147485629" r:id="rId1"/>
    <p:sldLayoutId id="2147485630" r:id="rId2"/>
    <p:sldLayoutId id="2147485631" r:id="rId3"/>
    <p:sldLayoutId id="2147485632" r:id="rId4"/>
    <p:sldLayoutId id="2147485633" r:id="rId5"/>
    <p:sldLayoutId id="2147485634" r:id="rId6"/>
    <p:sldLayoutId id="2147485635" r:id="rId7"/>
    <p:sldLayoutId id="2147485636" r:id="rId8"/>
    <p:sldLayoutId id="2147485637" r:id="rId9"/>
    <p:sldLayoutId id="2147485638" r:id="rId10"/>
    <p:sldLayoutId id="2147485639"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10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06095861"/>
      </p:ext>
    </p:extLst>
  </p:cSld>
  <p:clrMap bg1="lt1" tx1="dk1" bg2="lt2" tx2="dk2" accent1="accent1" accent2="accent2" accent3="accent3" accent4="accent4" accent5="accent5" accent6="accent6" hlink="hlink" folHlink="folHlink"/>
  <p:sldLayoutIdLst>
    <p:sldLayoutId id="2147485641" r:id="rId1"/>
    <p:sldLayoutId id="2147485642" r:id="rId2"/>
    <p:sldLayoutId id="2147485643" r:id="rId3"/>
    <p:sldLayoutId id="2147485644" r:id="rId4"/>
    <p:sldLayoutId id="2147485645" r:id="rId5"/>
    <p:sldLayoutId id="2147485646" r:id="rId6"/>
    <p:sldLayoutId id="2147485647" r:id="rId7"/>
    <p:sldLayoutId id="2147485648" r:id="rId8"/>
    <p:sldLayoutId id="2147485649" r:id="rId9"/>
    <p:sldLayoutId id="2147485650" r:id="rId10"/>
    <p:sldLayoutId id="214748565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a:ea typeface="+mn-ea"/>
                <a:cs typeface="+mn-cs"/>
              </a:defRPr>
            </a:lvl1pPr>
          </a:lstStyle>
          <a:p>
            <a:pPr fontAlgn="base">
              <a:spcBef>
                <a:spcPct val="0"/>
              </a:spcBef>
              <a:spcAft>
                <a:spcPct val="0"/>
              </a:spcAft>
              <a:defRPr/>
            </a:pPr>
            <a:endParaRPr lang="en-US" altLang="en-US"/>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227335F6-6954-3C40-A4A8-B5A9BB3542FD}"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4342"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43"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858000284"/>
      </p:ext>
    </p:extLst>
  </p:cSld>
  <p:clrMap bg1="lt1" tx1="dk1" bg2="lt2" tx2="dk2" accent1="accent1" accent2="accent2" accent3="accent3" accent4="accent4" accent5="accent5" accent6="accent6" hlink="hlink" folHlink="folHlink"/>
  <p:sldLayoutIdLst>
    <p:sldLayoutId id="2147485653" r:id="rId1"/>
    <p:sldLayoutId id="2147485654" r:id="rId2"/>
    <p:sldLayoutId id="2147485655" r:id="rId3"/>
    <p:sldLayoutId id="2147485656" r:id="rId4"/>
    <p:sldLayoutId id="2147485657" r:id="rId5"/>
    <p:sldLayoutId id="2147485658" r:id="rId6"/>
    <p:sldLayoutId id="2147485659" r:id="rId7"/>
    <p:sldLayoutId id="2147485660" r:id="rId8"/>
    <p:sldLayoutId id="2147485661" r:id="rId9"/>
    <p:sldLayoutId id="2147485662" r:id="rId10"/>
    <p:sldLayoutId id="2147485663" r:id="rId11"/>
    <p:sldLayoutId id="2147485664"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2072826778"/>
      </p:ext>
    </p:extLst>
  </p:cSld>
  <p:clrMap bg1="lt1" tx1="dk1" bg2="lt2" tx2="dk2" accent1="accent1" accent2="accent2" accent3="accent3" accent4="accent4" accent5="accent5" accent6="accent6" hlink="hlink" folHlink="folHlink"/>
  <p:sldLayoutIdLst>
    <p:sldLayoutId id="2147485666" r:id="rId1"/>
    <p:sldLayoutId id="2147485667" r:id="rId2"/>
    <p:sldLayoutId id="2147485668" r:id="rId3"/>
    <p:sldLayoutId id="2147485669" r:id="rId4"/>
    <p:sldLayoutId id="2147485670" r:id="rId5"/>
    <p:sldLayoutId id="2147485671" r:id="rId6"/>
    <p:sldLayoutId id="2147485672" r:id="rId7"/>
    <p:sldLayoutId id="2147485673" r:id="rId8"/>
    <p:sldLayoutId id="2147485674" r:id="rId9"/>
    <p:sldLayoutId id="2147485675" r:id="rId10"/>
    <p:sldLayoutId id="2147485676" r:id="rId11"/>
    <p:sldLayoutId id="2147485677"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20638325"/>
      </p:ext>
    </p:extLst>
  </p:cSld>
  <p:clrMap bg1="lt1" tx1="dk1" bg2="lt2" tx2="dk2" accent1="accent1" accent2="accent2" accent3="accent3" accent4="accent4" accent5="accent5" accent6="accent6" hlink="hlink" folHlink="folHlink"/>
  <p:sldLayoutIdLst>
    <p:sldLayoutId id="2147485679" r:id="rId1"/>
    <p:sldLayoutId id="2147485680" r:id="rId2"/>
    <p:sldLayoutId id="2147485681" r:id="rId3"/>
    <p:sldLayoutId id="2147485682" r:id="rId4"/>
    <p:sldLayoutId id="2147485683" r:id="rId5"/>
    <p:sldLayoutId id="2147485684" r:id="rId6"/>
    <p:sldLayoutId id="2147485685" r:id="rId7"/>
    <p:sldLayoutId id="2147485686" r:id="rId8"/>
    <p:sldLayoutId id="2147485687" r:id="rId9"/>
    <p:sldLayoutId id="2147485688" r:id="rId10"/>
    <p:sldLayoutId id="21474856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849226075"/>
      </p:ext>
    </p:extLst>
  </p:cSld>
  <p:clrMap bg1="lt1" tx1="dk1" bg2="lt2" tx2="dk2" accent1="accent1" accent2="accent2" accent3="accent3" accent4="accent4" accent5="accent5" accent6="accent6" hlink="hlink" folHlink="folHlink"/>
  <p:sldLayoutIdLst>
    <p:sldLayoutId id="2147485691" r:id="rId1"/>
    <p:sldLayoutId id="2147485692" r:id="rId2"/>
    <p:sldLayoutId id="2147485693" r:id="rId3"/>
    <p:sldLayoutId id="2147485694" r:id="rId4"/>
    <p:sldLayoutId id="2147485695" r:id="rId5"/>
    <p:sldLayoutId id="2147485696" r:id="rId6"/>
    <p:sldLayoutId id="2147485697" r:id="rId7"/>
    <p:sldLayoutId id="2147485698" r:id="rId8"/>
    <p:sldLayoutId id="2147485699" r:id="rId9"/>
    <p:sldLayoutId id="2147485700" r:id="rId10"/>
    <p:sldLayoutId id="214748570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charset="0"/>
              </a:defRPr>
            </a:lvl1pPr>
          </a:lstStyle>
          <a:p>
            <a:pPr fontAlgn="base">
              <a:spcBef>
                <a:spcPct val="0"/>
              </a:spcBef>
              <a:spcAft>
                <a:spcPct val="0"/>
              </a:spcAft>
              <a:defRPr/>
            </a:pPr>
            <a:endParaRPr lang="en-US">
              <a:solidFill>
                <a:srgbClr val="000000"/>
              </a:solidFill>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charset="0"/>
              </a:defRPr>
            </a:lvl1pPr>
          </a:lstStyle>
          <a:p>
            <a:pPr fontAlgn="base">
              <a:spcBef>
                <a:spcPct val="0"/>
              </a:spcBef>
              <a:spcAft>
                <a:spcPct val="0"/>
              </a:spcAft>
              <a:defRPr/>
            </a:pPr>
            <a:fld id="{FB5C1105-7C02-0A4A-BBB4-558A73CD3ACF}" type="slidenum">
              <a:rPr lang="en-US">
                <a:solidFill>
                  <a:srgbClr val="000000"/>
                </a:solidFill>
                <a:ea typeface="ＭＳ Ｐゴシック" charset="0"/>
                <a:cs typeface="ＭＳ Ｐゴシック" charset="0"/>
              </a:rPr>
              <a:pPr fontAlgn="base">
                <a:spcBef>
                  <a:spcPct val="0"/>
                </a:spcBef>
                <a:spcAft>
                  <a:spcPct val="0"/>
                </a:spcAft>
                <a:defRPr/>
              </a:pPr>
              <a:t>‹#›</a:t>
            </a:fld>
            <a:endParaRPr lang="en-US">
              <a:solidFill>
                <a:srgbClr val="000000"/>
              </a:solidFill>
              <a:ea typeface="ＭＳ Ｐゴシック" charset="0"/>
              <a:cs typeface="ＭＳ Ｐゴシック" charset="0"/>
            </a:endParaRPr>
          </a:p>
        </p:txBody>
      </p:sp>
      <p:sp>
        <p:nvSpPr>
          <p:cNvPr id="1030"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032"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8738813"/>
      </p:ext>
    </p:extLst>
  </p:cSld>
  <p:clrMap bg1="lt1" tx1="dk1" bg2="lt2" tx2="dk2" accent1="accent1" accent2="accent2" accent3="accent3" accent4="accent4" accent5="accent5" accent6="accent6" hlink="hlink" folHlink="folHlink"/>
  <p:sldLayoutIdLst>
    <p:sldLayoutId id="2147485715" r:id="rId1"/>
    <p:sldLayoutId id="2147485716" r:id="rId2"/>
    <p:sldLayoutId id="2147485717" r:id="rId3"/>
    <p:sldLayoutId id="2147485718" r:id="rId4"/>
    <p:sldLayoutId id="2147485719" r:id="rId5"/>
    <p:sldLayoutId id="2147485720" r:id="rId6"/>
    <p:sldLayoutId id="2147485721" r:id="rId7"/>
    <p:sldLayoutId id="2147485722" r:id="rId8"/>
    <p:sldLayoutId id="2147485723" r:id="rId9"/>
    <p:sldLayoutId id="2147485724" r:id="rId10"/>
    <p:sldLayoutId id="2147485725" r:id="rId11"/>
    <p:sldLayoutId id="214748572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3875186"/>
      </p:ext>
    </p:extLst>
  </p:cSld>
  <p:clrMap bg1="lt1" tx1="dk1" bg2="lt2" tx2="dk2" accent1="accent1" accent2="accent2" accent3="accent3" accent4="accent4" accent5="accent5" accent6="accent6" hlink="hlink" folHlink="folHlink"/>
  <p:sldLayoutIdLst>
    <p:sldLayoutId id="2147485728" r:id="rId1"/>
    <p:sldLayoutId id="2147485729" r:id="rId2"/>
    <p:sldLayoutId id="2147485730" r:id="rId3"/>
    <p:sldLayoutId id="2147485731" r:id="rId4"/>
    <p:sldLayoutId id="2147485732" r:id="rId5"/>
    <p:sldLayoutId id="2147485733" r:id="rId6"/>
    <p:sldLayoutId id="2147485734" r:id="rId7"/>
    <p:sldLayoutId id="2147485735" r:id="rId8"/>
    <p:sldLayoutId id="2147485736" r:id="rId9"/>
    <p:sldLayoutId id="2147485737" r:id="rId10"/>
    <p:sldLayoutId id="21474857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13" rIns="0" bIns="45713"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1"/>
            <a:ext cx="8229600" cy="4830763"/>
          </a:xfrm>
          <a:prstGeom prst="rect">
            <a:avLst/>
          </a:prstGeom>
        </p:spPr>
        <p:txBody>
          <a:bodyPr vert="horz" lIns="91425" tIns="45713" rIns="91425" bIns="45713"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3"/>
            <a:ext cx="2133600" cy="365125"/>
          </a:xfrm>
          <a:prstGeom prst="rect">
            <a:avLst/>
          </a:prstGeom>
        </p:spPr>
        <p:txBody>
          <a:bodyPr vert="horz" lIns="91425" tIns="45713" rIns="91425" bIns="45713" rtlCol="0" anchor="ctr"/>
          <a:lstStyle>
            <a:lvl1pPr algn="l">
              <a:defRPr sz="1200">
                <a:solidFill>
                  <a:schemeClr val="tx1">
                    <a:tint val="75000"/>
                  </a:schemeClr>
                </a:solidFill>
              </a:defRPr>
            </a:lvl1pPr>
          </a:lstStyle>
          <a:p>
            <a:pPr defTabSz="914259"/>
            <a:fld id="{EFCD136B-938C-4ABE-A595-3497154215A9}" type="datetime1">
              <a:rPr lang="en-US" smtClean="0">
                <a:solidFill>
                  <a:prstClr val="black">
                    <a:tint val="75000"/>
                  </a:prstClr>
                </a:solidFill>
                <a:latin typeface="Calibri"/>
              </a:rPr>
              <a:pPr defTabSz="914259"/>
              <a:t>10/22/14</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1" y="6356353"/>
            <a:ext cx="2895600" cy="365125"/>
          </a:xfrm>
          <a:prstGeom prst="rect">
            <a:avLst/>
          </a:prstGeom>
        </p:spPr>
        <p:txBody>
          <a:bodyPr vert="horz" lIns="91425" tIns="45713" rIns="91425" bIns="45713" rtlCol="0" anchor="ctr"/>
          <a:lstStyle>
            <a:lvl1pPr algn="ctr">
              <a:defRPr sz="1200">
                <a:solidFill>
                  <a:schemeClr val="tx1">
                    <a:tint val="75000"/>
                  </a:schemeClr>
                </a:solidFill>
              </a:defRPr>
            </a:lvl1pPr>
          </a:lstStyle>
          <a:p>
            <a:pPr defTabSz="914259"/>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3"/>
            <a:ext cx="2133600" cy="365125"/>
          </a:xfrm>
          <a:prstGeom prst="rect">
            <a:avLst/>
          </a:prstGeom>
        </p:spPr>
        <p:txBody>
          <a:bodyPr vert="horz" lIns="91425" tIns="45713" rIns="91425" bIns="45713" rtlCol="0" anchor="ctr"/>
          <a:lstStyle>
            <a:lvl1pPr algn="r">
              <a:defRPr sz="1200">
                <a:solidFill>
                  <a:schemeClr val="tx1">
                    <a:tint val="75000"/>
                  </a:schemeClr>
                </a:solidFill>
              </a:defRPr>
            </a:lvl1pPr>
          </a:lstStyle>
          <a:p>
            <a:pPr defTabSz="914259"/>
            <a:fld id="{58161B50-6D0B-48B4-A1D4-BAD8C599CC84}" type="slidenum">
              <a:rPr lang="en-US" smtClean="0">
                <a:solidFill>
                  <a:prstClr val="black">
                    <a:tint val="75000"/>
                  </a:prstClr>
                </a:solidFill>
                <a:latin typeface="Calibri"/>
              </a:rPr>
              <a:pPr defTabSz="914259"/>
              <a:t>‹#›</a:t>
            </a:fld>
            <a:endParaRPr lang="en-US" dirty="0">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26266166"/>
      </p:ext>
    </p:extLst>
  </p:cSld>
  <p:clrMap bg1="lt1" tx1="dk1" bg2="lt2" tx2="dk2" accent1="accent1" accent2="accent2" accent3="accent3" accent4="accent4" accent5="accent5" accent6="accent6" hlink="hlink" folHlink="folHlink"/>
  <p:sldLayoutIdLst>
    <p:sldLayoutId id="2147485740" r:id="rId1"/>
    <p:sldLayoutId id="2147485741" r:id="rId2"/>
    <p:sldLayoutId id="2147485742" r:id="rId3"/>
    <p:sldLayoutId id="2147485743" r:id="rId4"/>
    <p:sldLayoutId id="2147485744" r:id="rId5"/>
    <p:sldLayoutId id="2147485745" r:id="rId6"/>
    <p:sldLayoutId id="2147485746" r:id="rId7"/>
    <p:sldLayoutId id="2147485747" r:id="rId8"/>
    <p:sldLayoutId id="2147485748" r:id="rId9"/>
    <p:sldLayoutId id="2147485749" r:id="rId10"/>
    <p:sldLayoutId id="2147485750" r:id="rId11"/>
  </p:sldLayoutIdLst>
  <p:timing>
    <p:tnLst>
      <p:par>
        <p:cTn xmlns:p14="http://schemas.microsoft.com/office/powerpoint/2010/main" id="1" dur="indefinite" restart="never" nodeType="tmRoot"/>
      </p:par>
    </p:tnLst>
  </p:timing>
  <p:hf hdr="0" ftr="0" dt="0"/>
  <p:txStyles>
    <p:titleStyle>
      <a:lvl1pPr algn="ctr" defTabSz="914259"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848" indent="-342848" algn="l" defTabSz="914259"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836" indent="-285707" algn="l" defTabSz="914259"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824" indent="-228564" algn="l" defTabSz="914259"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954"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08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21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344"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475"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5603" indent="-228564" algn="l" defTabSz="914259"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69606243"/>
      </p:ext>
    </p:extLst>
  </p:cSld>
  <p:clrMap bg1="lt1" tx1="dk1" bg2="lt2" tx2="dk2" accent1="accent1" accent2="accent2" accent3="accent3" accent4="accent4" accent5="accent5" accent6="accent6" hlink="hlink" folHlink="folHlink"/>
  <p:sldLayoutIdLst>
    <p:sldLayoutId id="2147483925" r:id="rId1"/>
    <p:sldLayoutId id="2147483926" r:id="rId2"/>
    <p:sldLayoutId id="2147483927" r:id="rId3"/>
    <p:sldLayoutId id="2147483928" r:id="rId4"/>
    <p:sldLayoutId id="2147483929" r:id="rId5"/>
    <p:sldLayoutId id="2147483930" r:id="rId6"/>
    <p:sldLayoutId id="2147483931" r:id="rId7"/>
    <p:sldLayoutId id="2147483932" r:id="rId8"/>
    <p:sldLayoutId id="2147483933" r:id="rId9"/>
    <p:sldLayoutId id="2147483934" r:id="rId10"/>
    <p:sldLayoutId id="21474839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08291376"/>
      </p:ext>
    </p:extLst>
  </p:cSld>
  <p:clrMap bg1="lt1" tx1="dk1" bg2="lt2" tx2="dk2" accent1="accent1" accent2="accent2" accent3="accent3" accent4="accent4" accent5="accent5" accent6="accent6" hlink="hlink" folHlink="folHlink"/>
  <p:sldLayoutIdLst>
    <p:sldLayoutId id="2147485752" r:id="rId1"/>
    <p:sldLayoutId id="2147485753" r:id="rId2"/>
    <p:sldLayoutId id="2147485754" r:id="rId3"/>
    <p:sldLayoutId id="2147485755" r:id="rId4"/>
    <p:sldLayoutId id="2147485756" r:id="rId5"/>
    <p:sldLayoutId id="2147485757" r:id="rId6"/>
    <p:sldLayoutId id="2147485758" r:id="rId7"/>
    <p:sldLayoutId id="2147485759" r:id="rId8"/>
    <p:sldLayoutId id="2147485760" r:id="rId9"/>
    <p:sldLayoutId id="2147485761" r:id="rId10"/>
    <p:sldLayoutId id="21474857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25041712"/>
      </p:ext>
    </p:extLst>
  </p:cSld>
  <p:clrMap bg1="lt1" tx1="dk1" bg2="lt2" tx2="dk2" accent1="accent1" accent2="accent2" accent3="accent3" accent4="accent4" accent5="accent5" accent6="accent6" hlink="hlink" folHlink="folHlink"/>
  <p:sldLayoutIdLst>
    <p:sldLayoutId id="2147485764" r:id="rId1"/>
    <p:sldLayoutId id="2147485765" r:id="rId2"/>
    <p:sldLayoutId id="2147485766" r:id="rId3"/>
    <p:sldLayoutId id="2147485767" r:id="rId4"/>
    <p:sldLayoutId id="2147485768" r:id="rId5"/>
    <p:sldLayoutId id="2147485769" r:id="rId6"/>
    <p:sldLayoutId id="2147485770" r:id="rId7"/>
    <p:sldLayoutId id="2147485771" r:id="rId8"/>
    <p:sldLayoutId id="2147485772" r:id="rId9"/>
    <p:sldLayoutId id="2147485773" r:id="rId10"/>
    <p:sldLayoutId id="21474857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37900968"/>
      </p:ext>
    </p:extLst>
  </p:cSld>
  <p:clrMap bg1="lt1" tx1="dk1" bg2="lt2" tx2="dk2" accent1="accent1" accent2="accent2" accent3="accent3" accent4="accent4" accent5="accent5" accent6="accent6" hlink="hlink" folHlink="folHlink"/>
  <p:sldLayoutIdLst>
    <p:sldLayoutId id="2147485788" r:id="rId1"/>
    <p:sldLayoutId id="2147485789" r:id="rId2"/>
    <p:sldLayoutId id="2147485790" r:id="rId3"/>
    <p:sldLayoutId id="2147485791" r:id="rId4"/>
    <p:sldLayoutId id="2147485792" r:id="rId5"/>
    <p:sldLayoutId id="2147485793" r:id="rId6"/>
    <p:sldLayoutId id="2147485794" r:id="rId7"/>
    <p:sldLayoutId id="2147485795" r:id="rId8"/>
    <p:sldLayoutId id="2147485796" r:id="rId9"/>
    <p:sldLayoutId id="2147485797" r:id="rId10"/>
    <p:sldLayoutId id="21474857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09958798-9B1B-6641-9F35-7F47B962806E}" type="datetime1">
              <a:rPr lang="en-US" smtClean="0">
                <a:solidFill>
                  <a:prstClr val="black">
                    <a:tint val="75000"/>
                  </a:prstClr>
                </a:solidFill>
                <a:latin typeface="Calibri"/>
              </a:rPr>
              <a:pPr defTabSz="457200"/>
              <a:t>10/22/14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2400">
                <a:solidFill>
                  <a:schemeClr val="tx1">
                    <a:tint val="75000"/>
                  </a:schemeClr>
                </a:solidFill>
              </a:defRPr>
            </a:lvl1pPr>
          </a:lstStyle>
          <a:p>
            <a:pPr defTabSz="457200"/>
            <a:fld id="{002C8897-7E0F-D74E-BB6D-222FC9BDF5EC}" type="slidenum">
              <a:rPr lang="en-US" smtClean="0">
                <a:solidFill>
                  <a:prstClr val="black">
                    <a:tint val="75000"/>
                  </a:prstClr>
                </a:solidFill>
                <a:latin typeface="Calibri"/>
              </a:rPr>
              <a:pPr defTabSz="457200"/>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380447005"/>
      </p:ext>
    </p:extLst>
  </p:cSld>
  <p:clrMap bg1="lt1" tx1="dk1" bg2="lt2" tx2="dk2" accent1="accent1" accent2="accent2" accent3="accent3" accent4="accent4" accent5="accent5" accent6="accent6" hlink="hlink" folHlink="folHlink"/>
  <p:sldLayoutIdLst>
    <p:sldLayoutId id="2147485800" r:id="rId1"/>
    <p:sldLayoutId id="2147485801" r:id="rId2"/>
    <p:sldLayoutId id="2147485802" r:id="rId3"/>
    <p:sldLayoutId id="2147485803" r:id="rId4"/>
    <p:sldLayoutId id="2147485804" r:id="rId5"/>
    <p:sldLayoutId id="2147485805" r:id="rId6"/>
    <p:sldLayoutId id="2147485806" r:id="rId7"/>
    <p:sldLayoutId id="2147485807" r:id="rId8"/>
    <p:sldLayoutId id="2147485808" r:id="rId9"/>
    <p:sldLayoutId id="2147485809" r:id="rId10"/>
    <p:sldLayoutId id="2147485810" r:id="rId11"/>
  </p:sldLayoutIdLst>
  <p:timing>
    <p:tnLst>
      <p:par>
        <p:cTn xmlns:p14="http://schemas.microsoft.com/office/powerpoint/2010/mai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085850"/>
          </a:xfrm>
          <a:prstGeom prst="rect">
            <a:avLst/>
          </a:prstGeom>
          <a:solidFill>
            <a:schemeClr val="accent1"/>
          </a:solidFill>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24033" y="1250443"/>
            <a:ext cx="8897503" cy="5223836"/>
          </a:xfrm>
          <a:prstGeom prst="rect">
            <a:avLst/>
          </a:prstGeom>
        </p:spPr>
        <p:txBody>
          <a:bodyPr vert="horz" lIns="91440" tIns="45720" rIns="91440" bIns="45720"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124033" y="6544372"/>
            <a:ext cx="1820636" cy="228600"/>
          </a:xfrm>
          <a:prstGeom prst="rect">
            <a:avLst/>
          </a:prstGeom>
        </p:spPr>
        <p:txBody>
          <a:bodyPr vert="horz" lIns="91440" tIns="45720" rIns="91440" bIns="45720" rtlCol="0" anchor="ctr"/>
          <a:lstStyle>
            <a:lvl1pPr algn="l">
              <a:defRPr sz="950">
                <a:solidFill>
                  <a:schemeClr val="tx1">
                    <a:alpha val="75000"/>
                  </a:schemeClr>
                </a:solidFill>
              </a:defRPr>
            </a:lvl1pPr>
          </a:lstStyle>
          <a:p>
            <a:fld id="{9FD9DB3E-E709-42CF-B11F-1DFE1D210A82}" type="datetime1">
              <a:rPr lang="en-US" smtClean="0">
                <a:solidFill>
                  <a:prstClr val="black">
                    <a:alpha val="75000"/>
                  </a:prstClr>
                </a:solidFill>
                <a:latin typeface="Calibri"/>
              </a:rPr>
              <a:pPr/>
              <a:t>10/22/14</a:t>
            </a:fld>
            <a:endParaRPr lang="en-US">
              <a:solidFill>
                <a:prstClr val="black">
                  <a:alpha val="75000"/>
                </a:prstClr>
              </a:solidFill>
              <a:latin typeface="Calibri"/>
            </a:endParaRPr>
          </a:p>
        </p:txBody>
      </p:sp>
      <p:sp>
        <p:nvSpPr>
          <p:cNvPr id="5" name="Footer Placeholder 4"/>
          <p:cNvSpPr>
            <a:spLocks noGrp="1"/>
          </p:cNvSpPr>
          <p:nvPr>
            <p:ph type="ftr" sz="quarter" idx="3"/>
          </p:nvPr>
        </p:nvSpPr>
        <p:spPr>
          <a:xfrm>
            <a:off x="2548826" y="6544372"/>
            <a:ext cx="3771900" cy="228600"/>
          </a:xfrm>
          <a:prstGeom prst="rect">
            <a:avLst/>
          </a:prstGeom>
        </p:spPr>
        <p:txBody>
          <a:bodyPr vert="horz" lIns="91440" tIns="45720" rIns="91440" bIns="45720" rtlCol="0" anchor="ctr"/>
          <a:lstStyle>
            <a:lvl1pPr algn="l">
              <a:defRPr sz="950" cap="all" baseline="0">
                <a:solidFill>
                  <a:schemeClr val="tx1">
                    <a:alpha val="75000"/>
                  </a:schemeClr>
                </a:solidFill>
              </a:defRPr>
            </a:lvl1pPr>
          </a:lstStyle>
          <a:p>
            <a:endParaRPr lang="en-US" dirty="0">
              <a:solidFill>
                <a:prstClr val="black">
                  <a:alpha val="75000"/>
                </a:prstClr>
              </a:solidFill>
              <a:latin typeface="Calibri"/>
            </a:endParaRPr>
          </a:p>
        </p:txBody>
      </p:sp>
      <p:sp>
        <p:nvSpPr>
          <p:cNvPr id="8" name="Slide Number Placeholder 7"/>
          <p:cNvSpPr>
            <a:spLocks noGrp="1"/>
          </p:cNvSpPr>
          <p:nvPr>
            <p:ph type="sldNum" sz="quarter" idx="4"/>
          </p:nvPr>
        </p:nvSpPr>
        <p:spPr>
          <a:xfrm>
            <a:off x="6924883" y="6456309"/>
            <a:ext cx="2057400" cy="365125"/>
          </a:xfrm>
          <a:prstGeom prst="rect">
            <a:avLst/>
          </a:prstGeom>
        </p:spPr>
        <p:txBody>
          <a:bodyPr vert="horz" lIns="91440" tIns="45720" rIns="91440" bIns="45720" rtlCol="0" anchor="ctr"/>
          <a:lstStyle>
            <a:lvl1pPr algn="r">
              <a:defRPr sz="1600">
                <a:solidFill>
                  <a:schemeClr val="tx1"/>
                </a:solidFill>
              </a:defRPr>
            </a:lvl1pPr>
          </a:lstStyle>
          <a:p>
            <a:fld id="{659951FD-F195-4FF4-B5D0-ABFF8986B8DF}" type="slidenum">
              <a:rPr lang="en-US" smtClean="0">
                <a:solidFill>
                  <a:prstClr val="black"/>
                </a:solidFill>
                <a:latin typeface="Calibri"/>
              </a:rPr>
              <a:pPr/>
              <a:t>‹#›</a:t>
            </a:fld>
            <a:endParaRPr lang="en-US" dirty="0">
              <a:solidFill>
                <a:prstClr val="black"/>
              </a:solidFill>
              <a:latin typeface="Calibri"/>
            </a:endParaRPr>
          </a:p>
        </p:txBody>
      </p:sp>
    </p:spTree>
    <p:extLst>
      <p:ext uri="{BB962C8B-B14F-4D97-AF65-F5344CB8AC3E}">
        <p14:creationId xmlns:p14="http://schemas.microsoft.com/office/powerpoint/2010/main" val="3002678425"/>
      </p:ext>
    </p:extLst>
  </p:cSld>
  <p:clrMap bg1="lt1" tx1="dk1" bg2="lt2" tx2="dk2" accent1="accent1" accent2="accent2" accent3="accent3" accent4="accent4" accent5="accent5" accent6="accent6" hlink="hlink" folHlink="folHlink"/>
  <p:sldLayoutIdLst>
    <p:sldLayoutId id="2147485812" r:id="rId1"/>
    <p:sldLayoutId id="2147485813" r:id="rId2"/>
    <p:sldLayoutId id="2147485814" r:id="rId3"/>
    <p:sldLayoutId id="2147485815" r:id="rId4"/>
    <p:sldLayoutId id="2147485816" r:id="rId5"/>
    <p:sldLayoutId id="2147485817" r:id="rId6"/>
    <p:sldLayoutId id="2147485818" r:id="rId7"/>
    <p:sldLayoutId id="2147485819" r:id="rId8"/>
    <p:sldLayoutId id="2147485820" r:id="rId9"/>
    <p:sldLayoutId id="2147485821" r:id="rId10"/>
    <p:sldLayoutId id="2147485822" r:id="rId11"/>
    <p:sldLayoutId id="2147485823" r:id="rId12"/>
  </p:sldLayoutIdLst>
  <p:timing>
    <p:tnLst>
      <p:par>
        <p:cTn xmlns:p14="http://schemas.microsoft.com/office/powerpoint/2010/main" id="1" dur="indefinite" restart="never" nodeType="tmRoot"/>
      </p:par>
    </p:tnLst>
  </p:timing>
  <p:hf hdr="0" ftr="0" dt="0"/>
  <p:txStyles>
    <p:titleStyle>
      <a:lvl1pPr marL="0" algn="ctr" defTabSz="914400" rtl="0" eaLnBrk="1" latinLnBrk="0" hangingPunct="1">
        <a:lnSpc>
          <a:spcPct val="90000"/>
        </a:lnSpc>
        <a:spcBef>
          <a:spcPct val="0"/>
        </a:spcBef>
        <a:buNone/>
        <a:defRPr sz="4800" kern="1200" spc="-120" baseline="0">
          <a:solidFill>
            <a:schemeClr val="bg1"/>
          </a:solidFill>
          <a:latin typeface="+mj-lt"/>
          <a:ea typeface="+mj-ea"/>
          <a:cs typeface="+mj-cs"/>
        </a:defRPr>
      </a:lvl1pPr>
    </p:titleStyle>
    <p:bodyStyle>
      <a:lvl1pPr marL="182880" indent="-182880" algn="l" defTabSz="914400" rtl="0" eaLnBrk="1" latinLnBrk="0" hangingPunct="1">
        <a:lnSpc>
          <a:spcPct val="85000"/>
        </a:lnSpc>
        <a:spcBef>
          <a:spcPts val="1300"/>
        </a:spcBef>
        <a:buFont typeface="Arial" panose="020B0604020202020204" pitchFamily="34" charset="0"/>
        <a:buChar char="•"/>
        <a:defRPr sz="2800" i="1" kern="1200">
          <a:solidFill>
            <a:schemeClr val="tx1"/>
          </a:solidFill>
          <a:latin typeface="+mn-lt"/>
          <a:ea typeface="+mn-ea"/>
          <a:cs typeface="+mn-cs"/>
        </a:defRPr>
      </a:lvl1pPr>
      <a:lvl2pPr marL="365760" indent="-182880" algn="l" defTabSz="914400" rtl="0" eaLnBrk="1" latinLnBrk="0" hangingPunct="1">
        <a:lnSpc>
          <a:spcPct val="85000"/>
        </a:lnSpc>
        <a:spcBef>
          <a:spcPts val="600"/>
        </a:spcBef>
        <a:buFont typeface="Calibri" panose="020F0502020204030204" pitchFamily="34" charset="0"/>
        <a:buChar char="‐"/>
        <a:defRPr sz="2400" kern="1200">
          <a:solidFill>
            <a:schemeClr val="tx1"/>
          </a:solidFill>
          <a:latin typeface="+mn-lt"/>
          <a:ea typeface="+mn-ea"/>
          <a:cs typeface="+mn-cs"/>
        </a:defRPr>
      </a:lvl2pPr>
      <a:lvl3pPr marL="548640" indent="-182880" algn="l" defTabSz="914400" rtl="0" eaLnBrk="1" latinLnBrk="0" hangingPunct="1">
        <a:lnSpc>
          <a:spcPct val="85000"/>
        </a:lnSpc>
        <a:spcBef>
          <a:spcPts val="600"/>
        </a:spcBef>
        <a:buFont typeface="Arial" panose="020B0604020202020204" pitchFamily="34" charset="0"/>
        <a:buChar char="•"/>
        <a:defRPr sz="2000" i="1" kern="1200">
          <a:solidFill>
            <a:schemeClr val="tx1"/>
          </a:solidFill>
          <a:latin typeface="+mn-lt"/>
          <a:ea typeface="+mn-ea"/>
          <a:cs typeface="+mn-cs"/>
        </a:defRPr>
      </a:lvl3pPr>
      <a:lvl4pPr marL="73152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4pPr>
      <a:lvl5pPr marL="914400" indent="-182880" algn="l" defTabSz="914400" rtl="0" eaLnBrk="1" latinLnBrk="0" hangingPunct="1">
        <a:lnSpc>
          <a:spcPct val="85000"/>
        </a:lnSpc>
        <a:spcBef>
          <a:spcPts val="600"/>
        </a:spcBef>
        <a:buFont typeface="Arial" panose="020B0604020202020204" pitchFamily="34" charset="0"/>
        <a:buChar char="•"/>
        <a:defRPr sz="1800" kern="1200">
          <a:solidFill>
            <a:schemeClr val="tx1"/>
          </a:solidFill>
          <a:latin typeface="+mn-lt"/>
          <a:ea typeface="+mn-ea"/>
          <a:cs typeface="+mn-cs"/>
        </a:defRPr>
      </a:lvl5pPr>
      <a:lvl6pPr marL="12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6pPr>
      <a:lvl7pPr marL="14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7pPr>
      <a:lvl8pPr marL="16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8pPr>
      <a:lvl9pPr marL="1800000" indent="-228600" algn="l" defTabSz="914400" rtl="0" eaLnBrk="1" latinLnBrk="0" hangingPunct="1">
        <a:lnSpc>
          <a:spcPct val="85000"/>
        </a:lnSpc>
        <a:spcBef>
          <a:spcPts val="600"/>
        </a:spcBef>
        <a:buFont typeface="Arial" pitchFamily="34" charset="0"/>
        <a:buChar char=" "/>
        <a:defRPr sz="1800" kern="1200">
          <a:solidFill>
            <a:schemeClr val="tx1">
              <a:lumMod val="85000"/>
              <a:lumOff val="1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cs typeface="Arial" charset="0"/>
              </a:defRPr>
            </a:lvl1pPr>
          </a:lstStyle>
          <a:p>
            <a:pPr fontAlgn="base">
              <a:spcBef>
                <a:spcPct val="0"/>
              </a:spcBef>
              <a:spcAft>
                <a:spcPct val="0"/>
              </a:spcAft>
              <a:defRPr/>
            </a:pPr>
            <a:fld id="{9DF91429-77CF-4443-9858-4275C45EE4FF}"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2527481819"/>
      </p:ext>
    </p:extLst>
  </p:cSld>
  <p:clrMap bg1="lt1" tx1="dk1" bg2="lt2" tx2="dk2" accent1="accent1" accent2="accent2" accent3="accent3" accent4="accent4" accent5="accent5" accent6="accent6" hlink="hlink" folHlink="folHlink"/>
  <p:sldLayoutIdLst>
    <p:sldLayoutId id="2147485825" r:id="rId1"/>
    <p:sldLayoutId id="2147485826" r:id="rId2"/>
    <p:sldLayoutId id="2147485827" r:id="rId3"/>
    <p:sldLayoutId id="2147485828" r:id="rId4"/>
    <p:sldLayoutId id="2147485829" r:id="rId5"/>
    <p:sldLayoutId id="2147485830" r:id="rId6"/>
    <p:sldLayoutId id="2147485831" r:id="rId7"/>
    <p:sldLayoutId id="2147485832" r:id="rId8"/>
    <p:sldLayoutId id="2147485833" r:id="rId9"/>
    <p:sldLayoutId id="2147485834" r:id="rId10"/>
    <p:sldLayoutId id="2147485835" r:id="rId11"/>
    <p:sldLayoutId id="2147485836" r:id="rId12"/>
    <p:sldLayoutId id="2147485837" r:id="rId13"/>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charset="0"/>
          <a:cs typeface="ＭＳ Ｐゴシック" charset="0"/>
        </a:defRPr>
      </a:lvl1pPr>
      <a:lvl2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2pPr>
      <a:lvl3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3pPr>
      <a:lvl4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4pPr>
      <a:lvl5pPr algn="l" rtl="0" eaLnBrk="0" fontAlgn="base" hangingPunct="0">
        <a:spcBef>
          <a:spcPct val="0"/>
        </a:spcBef>
        <a:spcAft>
          <a:spcPct val="0"/>
        </a:spcAft>
        <a:defRPr sz="4000">
          <a:solidFill>
            <a:schemeClr val="tx2"/>
          </a:solidFill>
          <a:latin typeface="Garamond" pitchFamily="18" charset="0"/>
          <a:ea typeface="ＭＳ Ｐゴシック" charset="0"/>
          <a:cs typeface="ＭＳ Ｐゴシック"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charset="0"/>
          <a:cs typeface="ＭＳ Ｐゴシック" charset="0"/>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457200"/>
            <a:fld id="{7BC7E841-AE8A-4D48-907F-BD90423245B6}" type="datetime1">
              <a:rPr lang="en-US" smtClean="0">
                <a:solidFill>
                  <a:prstClr val="black">
                    <a:tint val="75000"/>
                  </a:prstClr>
                </a:solidFill>
                <a:latin typeface="Calibri"/>
              </a:rPr>
              <a:pPr defTabSz="457200"/>
              <a:t>10/22/14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457200"/>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rgbClr val="000000"/>
                </a:solidFill>
              </a:defRPr>
            </a:lvl1pPr>
          </a:lstStyle>
          <a:p>
            <a:pPr defTabSz="457200"/>
            <a:fld id="{938804F6-1EC8-4F45-958E-1A743EB96386}" type="slidenum">
              <a:rPr lang="en-US" smtClean="0">
                <a:latin typeface="Calibri"/>
              </a:rPr>
              <a:pPr defTabSz="457200"/>
              <a:t>‹#›</a:t>
            </a:fld>
            <a:endParaRPr lang="en-US">
              <a:latin typeface="Calibri"/>
            </a:endParaRPr>
          </a:p>
        </p:txBody>
      </p:sp>
      <p:pic>
        <p:nvPicPr>
          <p:cNvPr id="7" name="Picture 6"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49478556"/>
      </p:ext>
    </p:extLst>
  </p:cSld>
  <p:clrMap bg1="lt1" tx1="dk1" bg2="lt2" tx2="dk2" accent1="accent1" accent2="accent2" accent3="accent3" accent4="accent4" accent5="accent5" accent6="accent6" hlink="hlink" folHlink="folHlink"/>
  <p:sldLayoutIdLst>
    <p:sldLayoutId id="2147485839" r:id="rId1"/>
    <p:sldLayoutId id="2147485840" r:id="rId2"/>
    <p:sldLayoutId id="2147485841" r:id="rId3"/>
    <p:sldLayoutId id="2147485842" r:id="rId4"/>
    <p:sldLayoutId id="2147485843" r:id="rId5"/>
    <p:sldLayoutId id="2147485844" r:id="rId6"/>
    <p:sldLayoutId id="2147485845" r:id="rId7"/>
    <p:sldLayoutId id="2147485846" r:id="rId8"/>
    <p:sldLayoutId id="2147485847" r:id="rId9"/>
    <p:sldLayoutId id="2147485848" r:id="rId10"/>
    <p:sldLayoutId id="2147485849" r:id="rId1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108703960"/>
      </p:ext>
    </p:extLst>
  </p:cSld>
  <p:clrMap bg1="lt1" tx1="dk1" bg2="lt2" tx2="dk2" accent1="accent1" accent2="accent2" accent3="accent3" accent4="accent4" accent5="accent5" accent6="accent6" hlink="hlink" folHlink="folHlink"/>
  <p:sldLayoutIdLst>
    <p:sldLayoutId id="2147485851" r:id="rId1"/>
    <p:sldLayoutId id="2147485852" r:id="rId2"/>
    <p:sldLayoutId id="2147485853" r:id="rId3"/>
    <p:sldLayoutId id="2147485854" r:id="rId4"/>
    <p:sldLayoutId id="2147485855" r:id="rId5"/>
    <p:sldLayoutId id="2147485856" r:id="rId6"/>
    <p:sldLayoutId id="2147485857" r:id="rId7"/>
    <p:sldLayoutId id="2147485858" r:id="rId8"/>
    <p:sldLayoutId id="2147485859" r:id="rId9"/>
    <p:sldLayoutId id="2147485860" r:id="rId10"/>
    <p:sldLayoutId id="2147485861"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696C65B-3C59-4ED5-9C7F-730621DD0788}" type="datetime1">
              <a:rPr lang="en-US" smtClean="0">
                <a:solidFill>
                  <a:prstClr val="black">
                    <a:tint val="75000"/>
                  </a:prstClr>
                </a:solidFill>
                <a:latin typeface="Myriad Pro"/>
              </a:rPr>
              <a:pPr/>
              <a:t>10/22/14</a:t>
            </a:fld>
            <a:endParaRPr lang="en-US">
              <a:solidFill>
                <a:prstClr val="black">
                  <a:tint val="75000"/>
                </a:prstClr>
              </a:solidFill>
              <a:latin typeface="Myriad Pro"/>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Myriad Pro"/>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3F32364-6BA0-48AA-B029-3ED2192016FC}" type="slidenum">
              <a:rPr lang="en-US" smtClean="0">
                <a:solidFill>
                  <a:prstClr val="black">
                    <a:tint val="75000"/>
                  </a:prstClr>
                </a:solidFill>
                <a:latin typeface="Myriad Pro"/>
              </a:rPr>
              <a:pPr/>
              <a:t>‹#›</a:t>
            </a:fld>
            <a:endParaRPr lang="en-US">
              <a:solidFill>
                <a:prstClr val="black">
                  <a:tint val="75000"/>
                </a:prstClr>
              </a:solidFill>
              <a:latin typeface="Myriad Pro"/>
            </a:endParaRPr>
          </a:p>
        </p:txBody>
      </p:sp>
    </p:spTree>
    <p:extLst>
      <p:ext uri="{BB962C8B-B14F-4D97-AF65-F5344CB8AC3E}">
        <p14:creationId xmlns:p14="http://schemas.microsoft.com/office/powerpoint/2010/main" val="441656616"/>
      </p:ext>
    </p:extLst>
  </p:cSld>
  <p:clrMap bg1="lt1" tx1="dk1" bg2="lt2" tx2="dk2" accent1="accent1" accent2="accent2" accent3="accent3" accent4="accent4" accent5="accent5" accent6="accent6" hlink="hlink" folHlink="folHlink"/>
  <p:sldLayoutIdLst>
    <p:sldLayoutId id="2147485863" r:id="rId1"/>
    <p:sldLayoutId id="2147485864" r:id="rId2"/>
    <p:sldLayoutId id="2147485865" r:id="rId3"/>
    <p:sldLayoutId id="2147485866" r:id="rId4"/>
    <p:sldLayoutId id="2147485867" r:id="rId5"/>
    <p:sldLayoutId id="2147485868" r:id="rId6"/>
    <p:sldLayoutId id="2147485869" r:id="rId7"/>
    <p:sldLayoutId id="2147485870" r:id="rId8"/>
    <p:sldLayoutId id="2147485871" r:id="rId9"/>
    <p:sldLayoutId id="2147485872" r:id="rId10"/>
    <p:sldLayoutId id="2147485873"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02" tIns="45702" rIns="91402" bIns="45702"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8"/>
            <a:ext cx="8229600" cy="4525963"/>
          </a:xfrm>
          <a:prstGeom prst="rect">
            <a:avLst/>
          </a:prstGeom>
        </p:spPr>
        <p:txBody>
          <a:bodyPr vert="horz" lIns="91402" tIns="45702" rIns="91402" bIns="45702"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8"/>
            <a:ext cx="2133600" cy="365125"/>
          </a:xfrm>
          <a:prstGeom prst="rect">
            <a:avLst/>
          </a:prstGeom>
        </p:spPr>
        <p:txBody>
          <a:bodyPr vert="horz" lIns="91402" tIns="45702" rIns="91402" bIns="45702" rtlCol="0" anchor="ctr"/>
          <a:lstStyle>
            <a:lvl1pPr algn="l">
              <a:defRPr sz="1200">
                <a:solidFill>
                  <a:schemeClr val="tx1">
                    <a:tint val="75000"/>
                  </a:schemeClr>
                </a:solidFill>
              </a:defRPr>
            </a:lvl1pPr>
          </a:lstStyle>
          <a:p>
            <a:pPr defTabSz="914024"/>
            <a:fld id="{6D27A901-0A30-4571-982A-7E5D051CD195}" type="datetime1">
              <a:rPr lang="en-US" smtClean="0">
                <a:solidFill>
                  <a:prstClr val="black">
                    <a:tint val="75000"/>
                  </a:prstClr>
                </a:solidFill>
                <a:latin typeface="Calibri"/>
              </a:rPr>
              <a:pPr defTabSz="914024"/>
              <a:t>10/22/14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1" y="6356358"/>
            <a:ext cx="2895600" cy="365125"/>
          </a:xfrm>
          <a:prstGeom prst="rect">
            <a:avLst/>
          </a:prstGeom>
        </p:spPr>
        <p:txBody>
          <a:bodyPr vert="horz" lIns="91402" tIns="45702" rIns="91402" bIns="45702" rtlCol="0" anchor="ctr"/>
          <a:lstStyle>
            <a:lvl1pPr algn="ctr">
              <a:defRPr sz="1200">
                <a:solidFill>
                  <a:schemeClr val="tx1">
                    <a:tint val="75000"/>
                  </a:schemeClr>
                </a:solidFill>
              </a:defRPr>
            </a:lvl1pPr>
          </a:lstStyle>
          <a:p>
            <a:pPr defTabSz="914024"/>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8"/>
            <a:ext cx="2133600" cy="365125"/>
          </a:xfrm>
          <a:prstGeom prst="rect">
            <a:avLst/>
          </a:prstGeom>
        </p:spPr>
        <p:txBody>
          <a:bodyPr vert="horz" lIns="91402" tIns="45702" rIns="91402" bIns="45702" rtlCol="0" anchor="ctr"/>
          <a:lstStyle>
            <a:lvl1pPr algn="r">
              <a:defRPr sz="1200">
                <a:solidFill>
                  <a:schemeClr val="tx1">
                    <a:tint val="75000"/>
                  </a:schemeClr>
                </a:solidFill>
              </a:defRPr>
            </a:lvl1pPr>
          </a:lstStyle>
          <a:p>
            <a:pPr defTabSz="914024"/>
            <a:fld id="{1887C4A9-9BF4-4191-9AAE-9BDA7C4A68C3}" type="slidenum">
              <a:rPr lang="en-US" smtClean="0">
                <a:solidFill>
                  <a:prstClr val="black">
                    <a:tint val="75000"/>
                  </a:prstClr>
                </a:solidFill>
                <a:latin typeface="Calibri"/>
              </a:rPr>
              <a:pPr defTabSz="914024"/>
              <a:t>‹#›</a:t>
            </a:fld>
            <a:endParaRPr lang="en-US">
              <a:solidFill>
                <a:prstClr val="black">
                  <a:tint val="75000"/>
                </a:prstClr>
              </a:solidFill>
              <a:latin typeface="Calibri"/>
            </a:endParaRPr>
          </a:p>
        </p:txBody>
      </p:sp>
      <p:pic>
        <p:nvPicPr>
          <p:cNvPr id="7" name="Picture 6"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361816894"/>
      </p:ext>
    </p:extLst>
  </p:cSld>
  <p:clrMap bg1="lt1" tx1="dk1" bg2="lt2" tx2="dk2" accent1="accent1" accent2="accent2" accent3="accent3" accent4="accent4" accent5="accent5" accent6="accent6" hlink="hlink" folHlink="folHlink"/>
  <p:sldLayoutIdLst>
    <p:sldLayoutId id="2147485875" r:id="rId1"/>
    <p:sldLayoutId id="2147485876" r:id="rId2"/>
    <p:sldLayoutId id="2147485877" r:id="rId3"/>
    <p:sldLayoutId id="2147485878" r:id="rId4"/>
    <p:sldLayoutId id="2147485879" r:id="rId5"/>
    <p:sldLayoutId id="2147485880" r:id="rId6"/>
    <p:sldLayoutId id="2147485881" r:id="rId7"/>
    <p:sldLayoutId id="2147485882" r:id="rId8"/>
    <p:sldLayoutId id="2147485883" r:id="rId9"/>
    <p:sldLayoutId id="2147485884" r:id="rId10"/>
    <p:sldLayoutId id="2147485885" r:id="rId11"/>
  </p:sldLayoutIdLst>
  <p:timing>
    <p:tnLst>
      <p:par>
        <p:cTn xmlns:p14="http://schemas.microsoft.com/office/powerpoint/2010/main" id="1" dur="indefinite" restart="never" nodeType="tmRoot"/>
      </p:par>
    </p:tnLst>
  </p:timing>
  <p:hf hdr="0" ftr="0" dt="0"/>
  <p:txStyles>
    <p:titleStyle>
      <a:lvl1pPr algn="ctr" defTabSz="914024" rtl="0" eaLnBrk="1" latinLnBrk="0" hangingPunct="1">
        <a:spcBef>
          <a:spcPct val="0"/>
        </a:spcBef>
        <a:buNone/>
        <a:defRPr sz="4400" kern="1200">
          <a:solidFill>
            <a:schemeClr val="tx1"/>
          </a:solidFill>
          <a:latin typeface="+mj-lt"/>
          <a:ea typeface="+mj-ea"/>
          <a:cs typeface="+mj-cs"/>
        </a:defRPr>
      </a:lvl1pPr>
    </p:titleStyle>
    <p:bodyStyle>
      <a:lvl1pPr marL="342761" indent="-342761" algn="l" defTabSz="91402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646" indent="-285632" algn="l" defTabSz="91402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530" indent="-228505" algn="l" defTabSz="91402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59954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6560"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3573"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0584"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7598"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4609" indent="-228505" algn="l" defTabSz="91402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844848149"/>
      </p:ext>
    </p:extLst>
  </p:cSld>
  <p:clrMap bg1="lt1" tx1="dk1" bg2="lt2" tx2="dk2" accent1="accent1" accent2="accent2" accent3="accent3" accent4="accent4" accent5="accent5" accent6="accent6" hlink="hlink" folHlink="folHlink"/>
  <p:sldLayoutIdLst>
    <p:sldLayoutId id="2147483937" r:id="rId1"/>
    <p:sldLayoutId id="2147483938" r:id="rId2"/>
    <p:sldLayoutId id="2147483939" r:id="rId3"/>
    <p:sldLayoutId id="2147483940" r:id="rId4"/>
    <p:sldLayoutId id="2147483941" r:id="rId5"/>
    <p:sldLayoutId id="2147483942" r:id="rId6"/>
    <p:sldLayoutId id="2147483943" r:id="rId7"/>
    <p:sldLayoutId id="2147483944" r:id="rId8"/>
    <p:sldLayoutId id="2147483945" r:id="rId9"/>
    <p:sldLayoutId id="2147483946" r:id="rId10"/>
    <p:sldLayoutId id="21474839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792162"/>
          </a:xfrm>
          <a:prstGeom prst="rect">
            <a:avLst/>
          </a:prstGeom>
        </p:spPr>
        <p:txBody>
          <a:bodyPr vert="horz" lIns="0" tIns="45720" rIns="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295400"/>
            <a:ext cx="8229600" cy="48307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FCD136B-938C-4ABE-A595-3497154215A9}" type="datetime1">
              <a:rPr lang="en-US" smtClean="0">
                <a:solidFill>
                  <a:prstClr val="black">
                    <a:tint val="75000"/>
                  </a:prstClr>
                </a:solidFill>
                <a:latin typeface="Calibri"/>
              </a:rPr>
              <a:pPr/>
              <a:t>10/22/14</a:t>
            </a:fld>
            <a:endParaRPr lang="en-US" dirty="0">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8161B50-6D0B-48B4-A1D4-BAD8C599CC84}" type="slidenum">
              <a:rPr lang="en-US" smtClean="0">
                <a:solidFill>
                  <a:prstClr val="black">
                    <a:tint val="75000"/>
                  </a:prstClr>
                </a:solidFill>
                <a:latin typeface="Calibri"/>
              </a: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2923491473"/>
      </p:ext>
    </p:extLst>
  </p:cSld>
  <p:clrMap bg1="lt1" tx1="dk1" bg2="lt2" tx2="dk2" accent1="accent1" accent2="accent2" accent3="accent3" accent4="accent4" accent5="accent5" accent6="accent6" hlink="hlink" folHlink="folHlink"/>
  <p:sldLayoutIdLst>
    <p:sldLayoutId id="2147485887" r:id="rId1"/>
    <p:sldLayoutId id="2147485888" r:id="rId2"/>
    <p:sldLayoutId id="2147485889" r:id="rId3"/>
    <p:sldLayoutId id="2147485890" r:id="rId4"/>
    <p:sldLayoutId id="2147485891" r:id="rId5"/>
    <p:sldLayoutId id="2147485892" r:id="rId6"/>
    <p:sldLayoutId id="2147485893" r:id="rId7"/>
    <p:sldLayoutId id="2147485894" r:id="rId8"/>
    <p:sldLayoutId id="2147485895" r:id="rId9"/>
    <p:sldLayoutId id="2147485896" r:id="rId10"/>
    <p:sldLayoutId id="2147485897" r:id="rId11"/>
  </p:sldLayoutIdLst>
  <p:timing>
    <p:tnLst>
      <p:par>
        <p:cTn xmlns:p14="http://schemas.microsoft.com/office/powerpoint/2010/main" id="1" dur="indefinite" restart="never" nodeType="tmRoot"/>
      </p:par>
    </p:tnLst>
  </p:timing>
  <p:hf hdr="0" ftr="0" dt="0"/>
  <p:txStyles>
    <p:titleStyle>
      <a:lvl1pPr algn="ctr" defTabSz="914400" rtl="0" eaLnBrk="1" latinLnBrk="0" hangingPunct="1">
        <a:spcBef>
          <a:spcPct val="0"/>
        </a:spcBef>
        <a:buNone/>
        <a:defRPr sz="4400" kern="1200">
          <a:solidFill>
            <a:schemeClr val="tx1"/>
          </a:solidFill>
          <a:latin typeface="Times New Roman" pitchFamily="18" charset="0"/>
          <a:ea typeface="+mj-ea"/>
          <a:cs typeface="Times New Roman" pitchFamily="18" charset="0"/>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F38DF73-48F2-4CE8-AB1F-66AC584F493B}" type="datetime1">
              <a:rPr lang="en-US" smtClean="0">
                <a:solidFill>
                  <a:srgbClr val="080808">
                    <a:tint val="75000"/>
                  </a:srgbClr>
                </a:solidFill>
                <a:latin typeface="Calibri"/>
                <a:ea typeface="ＭＳ Ｐゴシック" charset="0"/>
                <a:cs typeface="ＭＳ Ｐゴシック" charset="0"/>
              </a:rPr>
              <a:pPr/>
              <a:t>10/22/14</a:t>
            </a:fld>
            <a:endParaRPr lang="en-US">
              <a:solidFill>
                <a:srgbClr val="080808">
                  <a:tint val="75000"/>
                </a:srgbClr>
              </a:solidFill>
              <a:latin typeface="Calibri"/>
              <a:ea typeface="ＭＳ Ｐゴシック" charset="0"/>
              <a:cs typeface="ＭＳ Ｐゴシック"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srgbClr val="080808">
                  <a:tint val="75000"/>
                </a:srgbClr>
              </a:solidFill>
              <a:latin typeface="Calibri"/>
              <a:ea typeface="ＭＳ Ｐゴシック" charset="0"/>
              <a:cs typeface="ＭＳ Ｐゴシック" charset="0"/>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12F3BBA-903E-41DF-8646-73C0BFD5E175}" type="slidenum">
              <a:rPr lang="en-US" smtClean="0">
                <a:solidFill>
                  <a:srgbClr val="080808">
                    <a:tint val="75000"/>
                  </a:srgbClr>
                </a:solidFill>
                <a:latin typeface="Calibri"/>
                <a:ea typeface="ＭＳ Ｐゴシック" charset="0"/>
                <a:cs typeface="ＭＳ Ｐゴシック" charset="0"/>
              </a:rPr>
              <a:pPr/>
              <a:t>‹#›</a:t>
            </a:fld>
            <a:endParaRPr lang="en-US">
              <a:solidFill>
                <a:srgbClr val="080808">
                  <a:tint val="75000"/>
                </a:srgbClr>
              </a:solidFill>
              <a:latin typeface="Calibri"/>
              <a:ea typeface="ＭＳ Ｐゴシック" charset="0"/>
              <a:cs typeface="ＭＳ Ｐゴシック" charset="0"/>
            </a:endParaRPr>
          </a:p>
        </p:txBody>
      </p:sp>
    </p:spTree>
    <p:extLst>
      <p:ext uri="{BB962C8B-B14F-4D97-AF65-F5344CB8AC3E}">
        <p14:creationId xmlns:p14="http://schemas.microsoft.com/office/powerpoint/2010/main" val="129339187"/>
      </p:ext>
    </p:extLst>
  </p:cSld>
  <p:clrMap bg1="lt1" tx1="dk1" bg2="lt2" tx2="dk2" accent1="accent1" accent2="accent2" accent3="accent3" accent4="accent4" accent5="accent5" accent6="accent6" hlink="hlink" folHlink="folHlink"/>
  <p:sldLayoutIdLst>
    <p:sldLayoutId id="2147485899" r:id="rId1"/>
    <p:sldLayoutId id="2147485900" r:id="rId2"/>
    <p:sldLayoutId id="2147485901" r:id="rId3"/>
    <p:sldLayoutId id="2147485902" r:id="rId4"/>
    <p:sldLayoutId id="2147485903" r:id="rId5"/>
    <p:sldLayoutId id="2147485904" r:id="rId6"/>
    <p:sldLayoutId id="2147485905" r:id="rId7"/>
    <p:sldLayoutId id="2147485906" r:id="rId8"/>
    <p:sldLayoutId id="2147485907" r:id="rId9"/>
    <p:sldLayoutId id="2147485908" r:id="rId10"/>
    <p:sldLayoutId id="2147485909" r:id="rId11"/>
  </p:sldLayoutIdLst>
  <p:hf hdr="0" ftr="0" dt="0"/>
  <p:txStyles>
    <p:titleStyle>
      <a:lvl1pPr algn="l" defTabSz="914400" rtl="0" eaLnBrk="1" latinLnBrk="0" hangingPunct="1">
        <a:spcBef>
          <a:spcPct val="0"/>
        </a:spcBef>
        <a:buNone/>
        <a:defRPr sz="4400" kern="1200" spc="100" baseline="0">
          <a:solidFill>
            <a:schemeClr val="tx1">
              <a:lumMod val="85000"/>
              <a:lumOff val="15000"/>
            </a:schemeClr>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68388885"/>
      </p:ext>
    </p:extLst>
  </p:cSld>
  <p:clrMap bg1="lt1" tx1="dk1" bg2="lt2" tx2="dk2" accent1="accent1" accent2="accent2" accent3="accent3" accent4="accent4" accent5="accent5" accent6="accent6" hlink="hlink" folHlink="folHlink"/>
  <p:sldLayoutIdLst>
    <p:sldLayoutId id="2147485923" r:id="rId1"/>
    <p:sldLayoutId id="2147485924" r:id="rId2"/>
    <p:sldLayoutId id="2147485925" r:id="rId3"/>
    <p:sldLayoutId id="2147485926" r:id="rId4"/>
    <p:sldLayoutId id="2147485927" r:id="rId5"/>
    <p:sldLayoutId id="2147485928" r:id="rId6"/>
    <p:sldLayoutId id="2147485929" r:id="rId7"/>
    <p:sldLayoutId id="2147485930" r:id="rId8"/>
    <p:sldLayoutId id="2147485931" r:id="rId9"/>
    <p:sldLayoutId id="2147485932" r:id="rId10"/>
    <p:sldLayoutId id="21474859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660083490"/>
      </p:ext>
    </p:extLst>
  </p:cSld>
  <p:clrMap bg1="lt1" tx1="dk1" bg2="lt2" tx2="dk2" accent1="accent1" accent2="accent2" accent3="accent3" accent4="accent4" accent5="accent5" accent6="accent6" hlink="hlink" folHlink="folHlink"/>
  <p:sldLayoutIdLst>
    <p:sldLayoutId id="2147485935" r:id="rId1"/>
    <p:sldLayoutId id="2147485936" r:id="rId2"/>
    <p:sldLayoutId id="2147485937" r:id="rId3"/>
    <p:sldLayoutId id="2147485938" r:id="rId4"/>
    <p:sldLayoutId id="2147485939" r:id="rId5"/>
    <p:sldLayoutId id="2147485940" r:id="rId6"/>
    <p:sldLayoutId id="2147485941" r:id="rId7"/>
    <p:sldLayoutId id="2147485942" r:id="rId8"/>
    <p:sldLayoutId id="2147485943" r:id="rId9"/>
    <p:sldLayoutId id="2147485944" r:id="rId10"/>
    <p:sldLayoutId id="214748594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64823309"/>
      </p:ext>
    </p:extLst>
  </p:cSld>
  <p:clrMap bg1="lt1" tx1="dk1" bg2="lt2" tx2="dk2" accent1="accent1" accent2="accent2" accent3="accent3" accent4="accent4" accent5="accent5" accent6="accent6" hlink="hlink" folHlink="folHlink"/>
  <p:sldLayoutIdLst>
    <p:sldLayoutId id="2147485959" r:id="rId1"/>
    <p:sldLayoutId id="2147485960" r:id="rId2"/>
    <p:sldLayoutId id="2147485961" r:id="rId3"/>
    <p:sldLayoutId id="2147485962" r:id="rId4"/>
    <p:sldLayoutId id="2147485963" r:id="rId5"/>
    <p:sldLayoutId id="2147485964" r:id="rId6"/>
    <p:sldLayoutId id="2147485965" r:id="rId7"/>
    <p:sldLayoutId id="2147485966" r:id="rId8"/>
    <p:sldLayoutId id="2147485967" r:id="rId9"/>
    <p:sldLayoutId id="2147485968" r:id="rId10"/>
    <p:sldLayoutId id="214748596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178357576"/>
      </p:ext>
    </p:extLst>
  </p:cSld>
  <p:clrMap bg1="lt1" tx1="dk1" bg2="lt2" tx2="dk2" accent1="accent1" accent2="accent2" accent3="accent3" accent4="accent4" accent5="accent5" accent6="accent6" hlink="hlink" folHlink="folHlink"/>
  <p:sldLayoutIdLst>
    <p:sldLayoutId id="2147485971" r:id="rId1"/>
    <p:sldLayoutId id="2147485972" r:id="rId2"/>
    <p:sldLayoutId id="2147485973" r:id="rId3"/>
    <p:sldLayoutId id="2147485974" r:id="rId4"/>
    <p:sldLayoutId id="2147485975" r:id="rId5"/>
    <p:sldLayoutId id="2147485976" r:id="rId6"/>
    <p:sldLayoutId id="2147485977" r:id="rId7"/>
    <p:sldLayoutId id="2147485978" r:id="rId8"/>
    <p:sldLayoutId id="2147485979" r:id="rId9"/>
    <p:sldLayoutId id="2147485980" r:id="rId10"/>
    <p:sldLayoutId id="214748598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76200"/>
            <a:ext cx="8534400" cy="914400"/>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304800" y="990600"/>
            <a:ext cx="8534400" cy="5365750"/>
          </a:xfrm>
          <a:prstGeom prst="rect">
            <a:avLst/>
          </a:prstGeom>
        </p:spPr>
        <p:txBody>
          <a:bodyPr vert="horz" lIns="91440" tIns="45720" rIns="91440" bIns="4572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Date Placeholder 3"/>
          <p:cNvSpPr>
            <a:spLocks noGrp="1"/>
          </p:cNvSpPr>
          <p:nvPr>
            <p:ph type="dt" sz="half" idx="2"/>
          </p:nvPr>
        </p:nvSpPr>
        <p:spPr>
          <a:xfrm>
            <a:off x="457200" y="6400800"/>
            <a:ext cx="2133600" cy="320675"/>
          </a:xfrm>
          <a:prstGeom prst="rect">
            <a:avLst/>
          </a:prstGeom>
        </p:spPr>
        <p:txBody>
          <a:bodyPr vert="horz" lIns="91440" tIns="45720" rIns="91440" bIns="45720" rtlCol="0" anchor="ctr"/>
          <a:lstStyle>
            <a:lvl1pPr algn="l">
              <a:defRPr sz="1200">
                <a:solidFill>
                  <a:schemeClr val="tx1">
                    <a:tint val="75000"/>
                  </a:schemeClr>
                </a:solidFill>
              </a:defRPr>
            </a:lvl1pPr>
          </a:lstStyle>
          <a:p>
            <a:fld id="{57F65629-F741-454D-8A3F-49FD9C45B2E3}"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400800"/>
            <a:ext cx="2895600" cy="32067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7" name="Slide Number Placeholder 3"/>
          <p:cNvSpPr txBox="1">
            <a:spLocks/>
          </p:cNvSpPr>
          <p:nvPr userDrawn="1"/>
        </p:nvSpPr>
        <p:spPr>
          <a:xfrm>
            <a:off x="8077200" y="6248400"/>
            <a:ext cx="1066800" cy="60960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fld id="{8B363EBC-A636-4E4F-B313-DA526F248DF6}" type="slidenum">
              <a:rPr lang="en-US" sz="2000" smtClean="0">
                <a:solidFill>
                  <a:prstClr val="black"/>
                </a:solidFill>
                <a:latin typeface="Calibri"/>
              </a:rPr>
              <a:pPr algn="ctr"/>
              <a:t>‹#›</a:t>
            </a:fld>
            <a:endParaRPr lang="en-US" sz="2000">
              <a:solidFill>
                <a:prstClr val="black"/>
              </a:solidFill>
              <a:latin typeface="Calibri"/>
            </a:endParaRPr>
          </a:p>
        </p:txBody>
      </p:sp>
    </p:spTree>
    <p:extLst>
      <p:ext uri="{BB962C8B-B14F-4D97-AF65-F5344CB8AC3E}">
        <p14:creationId xmlns:p14="http://schemas.microsoft.com/office/powerpoint/2010/main" val="2221684002"/>
      </p:ext>
    </p:extLst>
  </p:cSld>
  <p:clrMap bg1="lt1" tx1="dk1" bg2="lt2" tx2="dk2" accent1="accent1" accent2="accent2" accent3="accent3" accent4="accent4" accent5="accent5" accent6="accent6" hlink="hlink" folHlink="folHlink"/>
  <p:sldLayoutIdLst>
    <p:sldLayoutId id="2147485983" r:id="rId1"/>
    <p:sldLayoutId id="2147485984" r:id="rId2"/>
    <p:sldLayoutId id="2147485985" r:id="rId3"/>
    <p:sldLayoutId id="2147485986" r:id="rId4"/>
    <p:sldLayoutId id="2147485987" r:id="rId5"/>
    <p:sldLayoutId id="2147485988" r:id="rId6"/>
    <p:sldLayoutId id="2147485989" r:id="rId7"/>
    <p:sldLayoutId id="2147485990" r:id="rId8"/>
    <p:sldLayoutId id="2147485991" r:id="rId9"/>
    <p:sldLayoutId id="2147485992" r:id="rId10"/>
    <p:sldLayoutId id="2147485993"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spcBef>
          <a:spcPct val="0"/>
        </a:spcBef>
        <a:buNone/>
        <a:defRPr sz="4000" b="1"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10205793"/>
      </p:ext>
    </p:extLst>
  </p:cSld>
  <p:clrMap bg1="lt1" tx1="dk1" bg2="lt2" tx2="dk2" accent1="accent1" accent2="accent2" accent3="accent3" accent4="accent4" accent5="accent5" accent6="accent6" hlink="hlink" folHlink="folHlink"/>
  <p:sldLayoutIdLst>
    <p:sldLayoutId id="2147483949" r:id="rId1"/>
    <p:sldLayoutId id="2147483950" r:id="rId2"/>
    <p:sldLayoutId id="2147483951" r:id="rId3"/>
    <p:sldLayoutId id="2147483952" r:id="rId4"/>
    <p:sldLayoutId id="2147483953" r:id="rId5"/>
    <p:sldLayoutId id="2147483954" r:id="rId6"/>
    <p:sldLayoutId id="2147483955" r:id="rId7"/>
    <p:sldLayoutId id="2147483956" r:id="rId8"/>
    <p:sldLayoutId id="2147483957" r:id="rId9"/>
    <p:sldLayoutId id="2147483958" r:id="rId10"/>
    <p:sldLayoutId id="21474839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8903695"/>
      </p:ext>
    </p:extLst>
  </p:cSld>
  <p:clrMap bg1="lt1" tx1="dk1" bg2="lt2" tx2="dk2" accent1="accent1" accent2="accent2" accent3="accent3" accent4="accent4" accent5="accent5" accent6="accent6" hlink="hlink" folHlink="folHlink"/>
  <p:sldLayoutIdLst>
    <p:sldLayoutId id="2147483978" r:id="rId1"/>
    <p:sldLayoutId id="2147483979" r:id="rId2"/>
    <p:sldLayoutId id="2147483980" r:id="rId3"/>
    <p:sldLayoutId id="2147483981" r:id="rId4"/>
    <p:sldLayoutId id="2147483982" r:id="rId5"/>
    <p:sldLayoutId id="2147483983" r:id="rId6"/>
    <p:sldLayoutId id="2147483984" r:id="rId7"/>
    <p:sldLayoutId id="2147483985" r:id="rId8"/>
    <p:sldLayoutId id="2147483986" r:id="rId9"/>
    <p:sldLayoutId id="2147483987" r:id="rId10"/>
    <p:sldLayoutId id="21474839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3517911"/>
      </p:ext>
    </p:extLst>
  </p:cSld>
  <p:clrMap bg1="lt1" tx1="dk1" bg2="lt2" tx2="dk2" accent1="accent1" accent2="accent2" accent3="accent3" accent4="accent4" accent5="accent5" accent6="accent6" hlink="hlink" folHlink="folHlink"/>
  <p:sldLayoutIdLst>
    <p:sldLayoutId id="2147484003" r:id="rId1"/>
    <p:sldLayoutId id="2147484004" r:id="rId2"/>
    <p:sldLayoutId id="2147484005" r:id="rId3"/>
    <p:sldLayoutId id="2147484006" r:id="rId4"/>
    <p:sldLayoutId id="2147484007" r:id="rId5"/>
    <p:sldLayoutId id="2147484008" r:id="rId6"/>
    <p:sldLayoutId id="2147484009" r:id="rId7"/>
    <p:sldLayoutId id="2147484010" r:id="rId8"/>
    <p:sldLayoutId id="2147484011" r:id="rId9"/>
    <p:sldLayoutId id="2147484012" r:id="rId10"/>
    <p:sldLayoutId id="21474840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95245154"/>
      </p:ext>
    </p:extLst>
  </p:cSld>
  <p:clrMap bg1="lt1" tx1="dk1" bg2="lt2" tx2="dk2" accent1="accent1" accent2="accent2" accent3="accent3" accent4="accent4" accent5="accent5" accent6="accent6" hlink="hlink" folHlink="folHlink"/>
  <p:sldLayoutIdLst>
    <p:sldLayoutId id="2147484063" r:id="rId1"/>
    <p:sldLayoutId id="2147484064" r:id="rId2"/>
    <p:sldLayoutId id="2147484065" r:id="rId3"/>
    <p:sldLayoutId id="2147484066" r:id="rId4"/>
    <p:sldLayoutId id="2147484067" r:id="rId5"/>
    <p:sldLayoutId id="2147484068" r:id="rId6"/>
    <p:sldLayoutId id="2147484069" r:id="rId7"/>
    <p:sldLayoutId id="2147484070" r:id="rId8"/>
    <p:sldLayoutId id="2147484071" r:id="rId9"/>
    <p:sldLayoutId id="2147484072" r:id="rId10"/>
    <p:sldLayoutId id="21474840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55D46416-474E-184B-A5AD-7D0BC91A8C60}"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25344"/>
            <a:ext cx="1080120" cy="312522"/>
          </a:xfrm>
          <a:prstGeom prst="rect">
            <a:avLst/>
          </a:prstGeom>
        </p:spPr>
      </p:pic>
    </p:spTree>
    <p:extLst>
      <p:ext uri="{BB962C8B-B14F-4D97-AF65-F5344CB8AC3E}">
        <p14:creationId xmlns:p14="http://schemas.microsoft.com/office/powerpoint/2010/main" val="1194972499"/>
      </p:ext>
    </p:extLst>
  </p:cSld>
  <p:clrMap bg1="lt1" tx1="dk1" bg2="lt2" tx2="dk2" accent1="accent1" accent2="accent2" accent3="accent3" accent4="accent4" accent5="accent5" accent6="accent6" hlink="hlink" folHlink="folHlink"/>
  <p:sldLayoutIdLst>
    <p:sldLayoutId id="2147484075" r:id="rId1"/>
    <p:sldLayoutId id="2147484076" r:id="rId2"/>
    <p:sldLayoutId id="2147484077" r:id="rId3"/>
    <p:sldLayoutId id="2147484078" r:id="rId4"/>
    <p:sldLayoutId id="2147484079" r:id="rId5"/>
    <p:sldLayoutId id="2147484080" r:id="rId6"/>
    <p:sldLayoutId id="2147484081" r:id="rId7"/>
    <p:sldLayoutId id="2147484082" r:id="rId8"/>
    <p:sldLayoutId id="2147484083" r:id="rId9"/>
    <p:sldLayoutId id="2147484084" r:id="rId10"/>
    <p:sldLayoutId id="2147484085" r:id="rId11"/>
    <p:sldLayoutId id="214748408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4278721475"/>
      </p:ext>
    </p:extLst>
  </p:cSld>
  <p:clrMap bg1="lt1" tx1="dk1" bg2="lt2" tx2="dk2" accent1="accent1" accent2="accent2" accent3="accent3" accent4="accent4" accent5="accent5" accent6="accent6" hlink="hlink" folHlink="folHlink"/>
  <p:sldLayoutIdLst>
    <p:sldLayoutId id="2147484088" r:id="rId1"/>
    <p:sldLayoutId id="2147484089" r:id="rId2"/>
    <p:sldLayoutId id="2147484090" r:id="rId3"/>
    <p:sldLayoutId id="2147484091" r:id="rId4"/>
    <p:sldLayoutId id="2147484092" r:id="rId5"/>
    <p:sldLayoutId id="2147484093" r:id="rId6"/>
    <p:sldLayoutId id="2147484094" r:id="rId7"/>
    <p:sldLayoutId id="2147484095" r:id="rId8"/>
    <p:sldLayoutId id="2147484096" r:id="rId9"/>
    <p:sldLayoutId id="2147484097" r:id="rId10"/>
    <p:sldLayoutId id="214748409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941076515"/>
      </p:ext>
    </p:extLst>
  </p:cSld>
  <p:clrMap bg1="lt1" tx1="dk1" bg2="lt2" tx2="dk2" accent1="accent1" accent2="accent2" accent3="accent3" accent4="accent4" accent5="accent5" accent6="accent6" hlink="hlink" folHlink="folHlink"/>
  <p:sldLayoutIdLst>
    <p:sldLayoutId id="2147484100" r:id="rId1"/>
    <p:sldLayoutId id="2147484101" r:id="rId2"/>
    <p:sldLayoutId id="2147484102" r:id="rId3"/>
    <p:sldLayoutId id="2147484103" r:id="rId4"/>
    <p:sldLayoutId id="2147484104" r:id="rId5"/>
    <p:sldLayoutId id="2147484105" r:id="rId6"/>
    <p:sldLayoutId id="2147484106" r:id="rId7"/>
    <p:sldLayoutId id="2147484107" r:id="rId8"/>
    <p:sldLayoutId id="2147484108" r:id="rId9"/>
    <p:sldLayoutId id="2147484109" r:id="rId10"/>
    <p:sldLayoutId id="214748411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endParaRPr>
          </a:p>
        </p:txBody>
      </p:sp>
      <p:pic>
        <p:nvPicPr>
          <p:cNvPr id="8" name="Picture 7" descr="safari.png"/>
          <p:cNvPicPr>
            <a:picLocks noChangeAspect="1"/>
          </p:cNvPicPr>
          <p:nvPr userDrawn="1"/>
        </p:nvPicPr>
        <p:blipFill>
          <a:blip r:embed="rId2" cstate="print"/>
          <a:stretch>
            <a:fillRect/>
          </a:stretch>
        </p:blipFill>
        <p:spPr>
          <a:xfrm>
            <a:off x="179512" y="6453336"/>
            <a:ext cx="1080120" cy="312522"/>
          </a:xfrm>
          <a:prstGeom prst="rect">
            <a:avLst/>
          </a:prstGeom>
        </p:spPr>
      </p:pic>
    </p:spTree>
  </p:cSld>
  <p:clrMap bg1="lt1" tx1="dk1" bg2="lt2" tx2="dk2" accent1="accent1" accent2="accent2" accent3="accent3" accent4="accent4" accent5="accent5" accent6="accent6" hlink="hlink" folHlink="folHlink"/>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646761712"/>
      </p:ext>
    </p:extLst>
  </p:cSld>
  <p:clrMap bg1="lt1" tx1="dk1" bg2="lt2" tx2="dk2" accent1="accent1" accent2="accent2" accent3="accent3" accent4="accent4" accent5="accent5" accent6="accent6" hlink="hlink" folHlink="folHlink"/>
  <p:sldLayoutIdLst>
    <p:sldLayoutId id="2147484112" r:id="rId1"/>
    <p:sldLayoutId id="2147484113" r:id="rId2"/>
    <p:sldLayoutId id="2147484114" r:id="rId3"/>
    <p:sldLayoutId id="2147484115" r:id="rId4"/>
    <p:sldLayoutId id="2147484116" r:id="rId5"/>
    <p:sldLayoutId id="2147484117" r:id="rId6"/>
    <p:sldLayoutId id="2147484118" r:id="rId7"/>
    <p:sldLayoutId id="2147484119" r:id="rId8"/>
    <p:sldLayoutId id="2147484120" r:id="rId9"/>
    <p:sldLayoutId id="2147484121" r:id="rId10"/>
    <p:sldLayoutId id="214748412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451334023"/>
      </p:ext>
    </p:extLst>
  </p:cSld>
  <p:clrMap bg1="lt1" tx1="dk1" bg2="lt2" tx2="dk2" accent1="accent1" accent2="accent2" accent3="accent3" accent4="accent4" accent5="accent5" accent6="accent6" hlink="hlink" folHlink="folHlink"/>
  <p:sldLayoutIdLst>
    <p:sldLayoutId id="2147484196" r:id="rId1"/>
    <p:sldLayoutId id="2147484197" r:id="rId2"/>
    <p:sldLayoutId id="2147484198" r:id="rId3"/>
    <p:sldLayoutId id="2147484199" r:id="rId4"/>
    <p:sldLayoutId id="2147484200" r:id="rId5"/>
    <p:sldLayoutId id="2147484201" r:id="rId6"/>
    <p:sldLayoutId id="2147484202" r:id="rId7"/>
    <p:sldLayoutId id="2147484203" r:id="rId8"/>
    <p:sldLayoutId id="2147484204" r:id="rId9"/>
    <p:sldLayoutId id="2147484205" r:id="rId10"/>
    <p:sldLayoutId id="214748420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532045670"/>
      </p:ext>
    </p:extLst>
  </p:cSld>
  <p:clrMap bg1="lt1" tx1="dk1" bg2="lt2" tx2="dk2" accent1="accent1" accent2="accent2" accent3="accent3" accent4="accent4" accent5="accent5" accent6="accent6" hlink="hlink" folHlink="folHlink"/>
  <p:sldLayoutIdLst>
    <p:sldLayoutId id="2147484246" r:id="rId1"/>
    <p:sldLayoutId id="2147484247" r:id="rId2"/>
    <p:sldLayoutId id="2147484248" r:id="rId3"/>
    <p:sldLayoutId id="2147484249" r:id="rId4"/>
    <p:sldLayoutId id="2147484250" r:id="rId5"/>
    <p:sldLayoutId id="2147484251" r:id="rId6"/>
    <p:sldLayoutId id="2147484252" r:id="rId7"/>
    <p:sldLayoutId id="2147484253" r:id="rId8"/>
    <p:sldLayoutId id="2147484254" r:id="rId9"/>
    <p:sldLayoutId id="2147484255" r:id="rId10"/>
    <p:sldLayoutId id="21474842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25" tIns="45713" rIns="91425" bIns="45713"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ctr">
              <a:defRPr sz="1200">
                <a:latin typeface="Garamond" pitchFamily="18" charset="0"/>
              </a:defRPr>
            </a:lvl1pPr>
          </a:lstStyle>
          <a:p>
            <a:pPr defTabSz="914259"/>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25" tIns="45713" rIns="91425" bIns="45713" numCol="1" anchor="b" anchorCtr="0" compatLnSpc="1">
            <a:prstTxWarp prst="textNoShape">
              <a:avLst/>
            </a:prstTxWarp>
          </a:bodyPr>
          <a:lstStyle>
            <a:lvl1pPr algn="r">
              <a:defRPr sz="1600">
                <a:latin typeface="Garamond" pitchFamily="18" charset="0"/>
              </a:defRPr>
            </a:lvl1pPr>
          </a:lstStyle>
          <a:p>
            <a:pPr defTabSz="914259"/>
            <a:fld id="{6F400BD0-49BF-48FC-8114-37C1D4F5AB3D}" type="slidenum">
              <a:rPr lang="en-US" altLang="en-US">
                <a:solidFill>
                  <a:srgbClr val="000000"/>
                </a:solidFill>
              </a:rPr>
              <a:pPr defTabSz="914259"/>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25" tIns="45713" rIns="91425" bIns="45713"/>
          <a:lstStyle/>
          <a:p>
            <a:pPr defTabSz="914259">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4174514676"/>
      </p:ext>
    </p:extLst>
  </p:cSld>
  <p:clrMap bg1="lt1" tx1="dk1" bg2="lt2" tx2="dk2" accent1="accent1" accent2="accent2" accent3="accent3" accent4="accent4" accent5="accent5" accent6="accent6" hlink="hlink" folHlink="folHlink"/>
  <p:sldLayoutIdLst>
    <p:sldLayoutId id="2147484282" r:id="rId1"/>
    <p:sldLayoutId id="2147484283" r:id="rId2"/>
    <p:sldLayoutId id="2147484284" r:id="rId3"/>
    <p:sldLayoutId id="2147484285" r:id="rId4"/>
    <p:sldLayoutId id="2147484286" r:id="rId5"/>
    <p:sldLayoutId id="2147484287" r:id="rId6"/>
    <p:sldLayoutId id="2147484288" r:id="rId7"/>
    <p:sldLayoutId id="2147484289" r:id="rId8"/>
    <p:sldLayoutId id="2147484290" r:id="rId9"/>
    <p:sldLayoutId id="2147484291" r:id="rId10"/>
    <p:sldLayoutId id="214748429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130" algn="l" rtl="0" fontAlgn="base">
        <a:spcBef>
          <a:spcPct val="0"/>
        </a:spcBef>
        <a:spcAft>
          <a:spcPct val="0"/>
        </a:spcAft>
        <a:defRPr sz="4000">
          <a:solidFill>
            <a:schemeClr val="tx2"/>
          </a:solidFill>
          <a:latin typeface="Garamond" pitchFamily="18" charset="0"/>
        </a:defRPr>
      </a:lvl6pPr>
      <a:lvl7pPr marL="914259" algn="l" rtl="0" fontAlgn="base">
        <a:spcBef>
          <a:spcPct val="0"/>
        </a:spcBef>
        <a:spcAft>
          <a:spcPct val="0"/>
        </a:spcAft>
        <a:defRPr sz="4000">
          <a:solidFill>
            <a:schemeClr val="tx2"/>
          </a:solidFill>
          <a:latin typeface="Garamond" pitchFamily="18" charset="0"/>
        </a:defRPr>
      </a:lvl7pPr>
      <a:lvl8pPr marL="1371390" algn="l" rtl="0" fontAlgn="base">
        <a:spcBef>
          <a:spcPct val="0"/>
        </a:spcBef>
        <a:spcAft>
          <a:spcPct val="0"/>
        </a:spcAft>
        <a:defRPr sz="4000">
          <a:solidFill>
            <a:schemeClr val="tx2"/>
          </a:solidFill>
          <a:latin typeface="Garamond" pitchFamily="18" charset="0"/>
        </a:defRPr>
      </a:lvl8pPr>
      <a:lvl9pPr marL="1828519" algn="l" rtl="0" fontAlgn="base">
        <a:spcBef>
          <a:spcPct val="0"/>
        </a:spcBef>
        <a:spcAft>
          <a:spcPct val="0"/>
        </a:spcAft>
        <a:defRPr sz="4000">
          <a:solidFill>
            <a:schemeClr val="tx2"/>
          </a:solidFill>
          <a:latin typeface="Garamond" pitchFamily="18" charset="0"/>
        </a:defRPr>
      </a:lvl9pPr>
    </p:titleStyle>
    <p:bodyStyle>
      <a:lvl1pPr marL="342848" indent="-342848"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822" indent="-32538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193" indent="-35078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645" indent="-31586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905" indent="-339674"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036"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164"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295"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423" indent="-339674"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259" rtl="0" eaLnBrk="1" latinLnBrk="0" hangingPunct="1">
        <a:defRPr sz="1800" kern="1200">
          <a:solidFill>
            <a:schemeClr val="tx1"/>
          </a:solidFill>
          <a:latin typeface="+mn-lt"/>
          <a:ea typeface="+mn-ea"/>
          <a:cs typeface="+mn-cs"/>
        </a:defRPr>
      </a:lvl1pPr>
      <a:lvl2pPr marL="457130" algn="l" defTabSz="914259" rtl="0" eaLnBrk="1" latinLnBrk="0" hangingPunct="1">
        <a:defRPr sz="1800" kern="1200">
          <a:solidFill>
            <a:schemeClr val="tx1"/>
          </a:solidFill>
          <a:latin typeface="+mn-lt"/>
          <a:ea typeface="+mn-ea"/>
          <a:cs typeface="+mn-cs"/>
        </a:defRPr>
      </a:lvl2pPr>
      <a:lvl3pPr marL="914259" algn="l" defTabSz="914259" rtl="0" eaLnBrk="1" latinLnBrk="0" hangingPunct="1">
        <a:defRPr sz="1800" kern="1200">
          <a:solidFill>
            <a:schemeClr val="tx1"/>
          </a:solidFill>
          <a:latin typeface="+mn-lt"/>
          <a:ea typeface="+mn-ea"/>
          <a:cs typeface="+mn-cs"/>
        </a:defRPr>
      </a:lvl3pPr>
      <a:lvl4pPr marL="1371390" algn="l" defTabSz="914259" rtl="0" eaLnBrk="1" latinLnBrk="0" hangingPunct="1">
        <a:defRPr sz="1800" kern="1200">
          <a:solidFill>
            <a:schemeClr val="tx1"/>
          </a:solidFill>
          <a:latin typeface="+mn-lt"/>
          <a:ea typeface="+mn-ea"/>
          <a:cs typeface="+mn-cs"/>
        </a:defRPr>
      </a:lvl4pPr>
      <a:lvl5pPr marL="1828519" algn="l" defTabSz="914259" rtl="0" eaLnBrk="1" latinLnBrk="0" hangingPunct="1">
        <a:defRPr sz="1800" kern="1200">
          <a:solidFill>
            <a:schemeClr val="tx1"/>
          </a:solidFill>
          <a:latin typeface="+mn-lt"/>
          <a:ea typeface="+mn-ea"/>
          <a:cs typeface="+mn-cs"/>
        </a:defRPr>
      </a:lvl5pPr>
      <a:lvl6pPr marL="2285649" algn="l" defTabSz="914259" rtl="0" eaLnBrk="1" latinLnBrk="0" hangingPunct="1">
        <a:defRPr sz="1800" kern="1200">
          <a:solidFill>
            <a:schemeClr val="tx1"/>
          </a:solidFill>
          <a:latin typeface="+mn-lt"/>
          <a:ea typeface="+mn-ea"/>
          <a:cs typeface="+mn-cs"/>
        </a:defRPr>
      </a:lvl6pPr>
      <a:lvl7pPr marL="2742780" algn="l" defTabSz="914259" rtl="0" eaLnBrk="1" latinLnBrk="0" hangingPunct="1">
        <a:defRPr sz="1800" kern="1200">
          <a:solidFill>
            <a:schemeClr val="tx1"/>
          </a:solidFill>
          <a:latin typeface="+mn-lt"/>
          <a:ea typeface="+mn-ea"/>
          <a:cs typeface="+mn-cs"/>
        </a:defRPr>
      </a:lvl7pPr>
      <a:lvl8pPr marL="3199908" algn="l" defTabSz="914259" rtl="0" eaLnBrk="1" latinLnBrk="0" hangingPunct="1">
        <a:defRPr sz="1800" kern="1200">
          <a:solidFill>
            <a:schemeClr val="tx1"/>
          </a:solidFill>
          <a:latin typeface="+mn-lt"/>
          <a:ea typeface="+mn-ea"/>
          <a:cs typeface="+mn-cs"/>
        </a:defRPr>
      </a:lvl8pPr>
      <a:lvl9pPr marL="3657039" algn="l" defTabSz="914259"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6234506"/>
      </p:ext>
    </p:extLst>
  </p:cSld>
  <p:clrMap bg1="lt1" tx1="dk1" bg2="lt2" tx2="dk2" accent1="accent1" accent2="accent2" accent3="accent3" accent4="accent4" accent5="accent5" accent6="accent6" hlink="hlink" folHlink="folHlink"/>
  <p:sldLayoutIdLst>
    <p:sldLayoutId id="2147484307" r:id="rId1"/>
    <p:sldLayoutId id="2147484308" r:id="rId2"/>
    <p:sldLayoutId id="2147484309" r:id="rId3"/>
    <p:sldLayoutId id="2147484310" r:id="rId4"/>
    <p:sldLayoutId id="2147484311" r:id="rId5"/>
    <p:sldLayoutId id="2147484312" r:id="rId6"/>
    <p:sldLayoutId id="2147484313" r:id="rId7"/>
    <p:sldLayoutId id="2147484314" r:id="rId8"/>
    <p:sldLayoutId id="2147484315" r:id="rId9"/>
    <p:sldLayoutId id="2147484316" r:id="rId10"/>
    <p:sldLayoutId id="214748431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97489780"/>
      </p:ext>
    </p:extLst>
  </p:cSld>
  <p:clrMap bg1="lt1" tx1="dk1" bg2="lt2" tx2="dk2" accent1="accent1" accent2="accent2" accent3="accent3" accent4="accent4" accent5="accent5" accent6="accent6" hlink="hlink" folHlink="folHlink"/>
  <p:sldLayoutIdLst>
    <p:sldLayoutId id="2147484355" r:id="rId1"/>
    <p:sldLayoutId id="2147484356" r:id="rId2"/>
    <p:sldLayoutId id="2147484357" r:id="rId3"/>
    <p:sldLayoutId id="2147484358" r:id="rId4"/>
    <p:sldLayoutId id="2147484359" r:id="rId5"/>
    <p:sldLayoutId id="2147484360" r:id="rId6"/>
    <p:sldLayoutId id="2147484361" r:id="rId7"/>
    <p:sldLayoutId id="2147484362" r:id="rId8"/>
    <p:sldLayoutId id="2147484363" r:id="rId9"/>
    <p:sldLayoutId id="2147484364" r:id="rId10"/>
    <p:sldLayoutId id="214748436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36955337"/>
      </p:ext>
    </p:extLst>
  </p:cSld>
  <p:clrMap bg1="lt1" tx1="dk1" bg2="lt2" tx2="dk2" accent1="accent1" accent2="accent2" accent3="accent3" accent4="accent4" accent5="accent5" accent6="accent6" hlink="hlink" folHlink="folHlink"/>
  <p:sldLayoutIdLst>
    <p:sldLayoutId id="2147484367" r:id="rId1"/>
    <p:sldLayoutId id="2147484368" r:id="rId2"/>
    <p:sldLayoutId id="2147484369" r:id="rId3"/>
    <p:sldLayoutId id="2147484370" r:id="rId4"/>
    <p:sldLayoutId id="2147484371" r:id="rId5"/>
    <p:sldLayoutId id="2147484372" r:id="rId6"/>
    <p:sldLayoutId id="2147484373" r:id="rId7"/>
    <p:sldLayoutId id="2147484374" r:id="rId8"/>
    <p:sldLayoutId id="2147484375" r:id="rId9"/>
    <p:sldLayoutId id="2147484376" r:id="rId10"/>
    <p:sldLayoutId id="214748437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25046945"/>
      </p:ext>
    </p:extLst>
  </p:cSld>
  <p:clrMap bg1="lt1" tx1="dk1" bg2="lt2" tx2="dk2" accent1="accent1" accent2="accent2" accent3="accent3" accent4="accent4" accent5="accent5" accent6="accent6" hlink="hlink" folHlink="folHlink"/>
  <p:sldLayoutIdLst>
    <p:sldLayoutId id="2147484379" r:id="rId1"/>
    <p:sldLayoutId id="2147484380" r:id="rId2"/>
    <p:sldLayoutId id="2147484381" r:id="rId3"/>
    <p:sldLayoutId id="2147484382" r:id="rId4"/>
    <p:sldLayoutId id="2147484383" r:id="rId5"/>
    <p:sldLayoutId id="2147484384" r:id="rId6"/>
    <p:sldLayoutId id="2147484385" r:id="rId7"/>
    <p:sldLayoutId id="2147484386" r:id="rId8"/>
    <p:sldLayoutId id="2147484387" r:id="rId9"/>
    <p:sldLayoutId id="2147484388" r:id="rId10"/>
    <p:sldLayoutId id="214748438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97112098"/>
      </p:ext>
    </p:extLst>
  </p:cSld>
  <p:clrMap bg1="lt1" tx1="dk1" bg2="lt2" tx2="dk2" accent1="accent1" accent2="accent2" accent3="accent3" accent4="accent4" accent5="accent5" accent6="accent6" hlink="hlink" folHlink="folHlink"/>
  <p:sldLayoutIdLst>
    <p:sldLayoutId id="2147484403" r:id="rId1"/>
    <p:sldLayoutId id="2147484404" r:id="rId2"/>
    <p:sldLayoutId id="2147484405" r:id="rId3"/>
    <p:sldLayoutId id="2147484406" r:id="rId4"/>
    <p:sldLayoutId id="2147484407" r:id="rId5"/>
    <p:sldLayoutId id="2147484408" r:id="rId6"/>
    <p:sldLayoutId id="2147484409" r:id="rId7"/>
    <p:sldLayoutId id="2147484410" r:id="rId8"/>
    <p:sldLayoutId id="2147484411" r:id="rId9"/>
    <p:sldLayoutId id="2147484412" r:id="rId10"/>
    <p:sldLayoutId id="214748441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49183452"/>
      </p:ext>
    </p:extLst>
  </p:cSld>
  <p:clrMap bg1="lt1" tx1="dk1" bg2="lt2" tx2="dk2" accent1="accent1" accent2="accent2" accent3="accent3" accent4="accent4" accent5="accent5" accent6="accent6" hlink="hlink" folHlink="folHlink"/>
  <p:sldLayoutIdLst>
    <p:sldLayoutId id="2147484415" r:id="rId1"/>
    <p:sldLayoutId id="2147484416" r:id="rId2"/>
    <p:sldLayoutId id="2147484417" r:id="rId3"/>
    <p:sldLayoutId id="2147484418" r:id="rId4"/>
    <p:sldLayoutId id="2147484419" r:id="rId5"/>
    <p:sldLayoutId id="2147484420" r:id="rId6"/>
    <p:sldLayoutId id="2147484421" r:id="rId7"/>
    <p:sldLayoutId id="2147484422" r:id="rId8"/>
    <p:sldLayoutId id="2147484423" r:id="rId9"/>
    <p:sldLayoutId id="2147484424" r:id="rId10"/>
    <p:sldLayoutId id="214748442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500854"/>
            <a:ext cx="1080120" cy="312522"/>
          </a:xfrm>
          <a:prstGeom prst="rect">
            <a:avLst/>
          </a:prstGeom>
        </p:spPr>
      </p:pic>
    </p:spTree>
    <p:extLst>
      <p:ext uri="{BB962C8B-B14F-4D97-AF65-F5344CB8AC3E}">
        <p14:creationId xmlns:p14="http://schemas.microsoft.com/office/powerpoint/2010/main" val="962588909"/>
      </p:ext>
    </p:extLst>
  </p:cSld>
  <p:clrMap bg1="lt1" tx1="dk1" bg2="lt2" tx2="dk2" accent1="accent1" accent2="accent2" accent3="accent3" accent4="accent4" accent5="accent5" accent6="accent6" hlink="hlink" folHlink="folHlink"/>
  <p:sldLayoutIdLst>
    <p:sldLayoutId id="2147483800" r:id="rId1"/>
    <p:sldLayoutId id="2147483801" r:id="rId2"/>
    <p:sldLayoutId id="2147483802" r:id="rId3"/>
    <p:sldLayoutId id="2147483803" r:id="rId4"/>
    <p:sldLayoutId id="2147483804" r:id="rId5"/>
    <p:sldLayoutId id="2147483805" r:id="rId6"/>
    <p:sldLayoutId id="2147483806" r:id="rId7"/>
    <p:sldLayoutId id="2147483807" r:id="rId8"/>
    <p:sldLayoutId id="2147483808" r:id="rId9"/>
    <p:sldLayoutId id="2147483809" r:id="rId10"/>
    <p:sldLayoutId id="2147483810" r:id="rId11"/>
    <p:sldLayoutId id="214748381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17073943"/>
      </p:ext>
    </p:extLst>
  </p:cSld>
  <p:clrMap bg1="lt1" tx1="dk1" bg2="lt2" tx2="dk2" accent1="accent1" accent2="accent2" accent3="accent3" accent4="accent4" accent5="accent5" accent6="accent6" hlink="hlink" folHlink="folHlink"/>
  <p:sldLayoutIdLst>
    <p:sldLayoutId id="2147484427" r:id="rId1"/>
    <p:sldLayoutId id="2147484428" r:id="rId2"/>
    <p:sldLayoutId id="2147484429" r:id="rId3"/>
    <p:sldLayoutId id="2147484430" r:id="rId4"/>
    <p:sldLayoutId id="2147484431" r:id="rId5"/>
    <p:sldLayoutId id="2147484432" r:id="rId6"/>
    <p:sldLayoutId id="2147484433" r:id="rId7"/>
    <p:sldLayoutId id="2147484434" r:id="rId8"/>
    <p:sldLayoutId id="2147484435" r:id="rId9"/>
    <p:sldLayoutId id="2147484436" r:id="rId10"/>
    <p:sldLayoutId id="214748443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305412545"/>
      </p:ext>
    </p:extLst>
  </p:cSld>
  <p:clrMap bg1="lt1" tx1="dk1" bg2="lt2" tx2="dk2" accent1="accent1" accent2="accent2" accent3="accent3" accent4="accent4" accent5="accent5" accent6="accent6" hlink="hlink" folHlink="folHlink"/>
  <p:sldLayoutIdLst>
    <p:sldLayoutId id="2147484439" r:id="rId1"/>
    <p:sldLayoutId id="2147484440" r:id="rId2"/>
    <p:sldLayoutId id="2147484441" r:id="rId3"/>
    <p:sldLayoutId id="2147484442" r:id="rId4"/>
    <p:sldLayoutId id="2147484443" r:id="rId5"/>
    <p:sldLayoutId id="2147484444" r:id="rId6"/>
    <p:sldLayoutId id="2147484445" r:id="rId7"/>
    <p:sldLayoutId id="2147484446" r:id="rId8"/>
    <p:sldLayoutId id="2147484447" r:id="rId9"/>
    <p:sldLayoutId id="2147484448" r:id="rId10"/>
    <p:sldLayoutId id="214748444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51615603"/>
      </p:ext>
    </p:extLst>
  </p:cSld>
  <p:clrMap bg1="lt1" tx1="dk1" bg2="lt2" tx2="dk2" accent1="accent1" accent2="accent2" accent3="accent3" accent4="accent4" accent5="accent5" accent6="accent6" hlink="hlink" folHlink="folHlink"/>
  <p:sldLayoutIdLst>
    <p:sldLayoutId id="2147484451" r:id="rId1"/>
    <p:sldLayoutId id="2147484452" r:id="rId2"/>
    <p:sldLayoutId id="2147484453" r:id="rId3"/>
    <p:sldLayoutId id="2147484454" r:id="rId4"/>
    <p:sldLayoutId id="2147484455" r:id="rId5"/>
    <p:sldLayoutId id="2147484456" r:id="rId6"/>
    <p:sldLayoutId id="2147484457" r:id="rId7"/>
    <p:sldLayoutId id="2147484458" r:id="rId8"/>
    <p:sldLayoutId id="2147484459" r:id="rId9"/>
    <p:sldLayoutId id="2147484460" r:id="rId10"/>
    <p:sldLayoutId id="214748446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27065144"/>
      </p:ext>
    </p:extLst>
  </p:cSld>
  <p:clrMap bg1="lt1" tx1="dk1" bg2="lt2" tx2="dk2" accent1="accent1" accent2="accent2" accent3="accent3" accent4="accent4" accent5="accent5" accent6="accent6" hlink="hlink" folHlink="folHlink"/>
  <p:sldLayoutIdLst>
    <p:sldLayoutId id="2147484463" r:id="rId1"/>
    <p:sldLayoutId id="2147484464" r:id="rId2"/>
    <p:sldLayoutId id="2147484465" r:id="rId3"/>
    <p:sldLayoutId id="2147484466" r:id="rId4"/>
    <p:sldLayoutId id="2147484467" r:id="rId5"/>
    <p:sldLayoutId id="2147484468" r:id="rId6"/>
    <p:sldLayoutId id="2147484469" r:id="rId7"/>
    <p:sldLayoutId id="2147484470" r:id="rId8"/>
    <p:sldLayoutId id="2147484471" r:id="rId9"/>
    <p:sldLayoutId id="2147484472" r:id="rId10"/>
    <p:sldLayoutId id="214748447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94128692"/>
      </p:ext>
    </p:extLst>
  </p:cSld>
  <p:clrMap bg1="lt1" tx1="dk1" bg2="lt2" tx2="dk2" accent1="accent1" accent2="accent2" accent3="accent3" accent4="accent4" accent5="accent5" accent6="accent6" hlink="hlink" folHlink="folHlink"/>
  <p:sldLayoutIdLst>
    <p:sldLayoutId id="2147484475" r:id="rId1"/>
    <p:sldLayoutId id="2147484476" r:id="rId2"/>
    <p:sldLayoutId id="2147484477" r:id="rId3"/>
    <p:sldLayoutId id="2147484478" r:id="rId4"/>
    <p:sldLayoutId id="2147484479" r:id="rId5"/>
    <p:sldLayoutId id="2147484480" r:id="rId6"/>
    <p:sldLayoutId id="2147484481" r:id="rId7"/>
    <p:sldLayoutId id="2147484482" r:id="rId8"/>
    <p:sldLayoutId id="2147484483" r:id="rId9"/>
    <p:sldLayoutId id="2147484484" r:id="rId10"/>
    <p:sldLayoutId id="214748448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88987752"/>
      </p:ext>
    </p:extLst>
  </p:cSld>
  <p:clrMap bg1="lt1" tx1="dk1" bg2="lt2" tx2="dk2" accent1="accent1" accent2="accent2" accent3="accent3" accent4="accent4" accent5="accent5" accent6="accent6" hlink="hlink" folHlink="folHlink"/>
  <p:sldLayoutIdLst>
    <p:sldLayoutId id="2147484511" r:id="rId1"/>
    <p:sldLayoutId id="2147484512" r:id="rId2"/>
    <p:sldLayoutId id="2147484513" r:id="rId3"/>
    <p:sldLayoutId id="2147484514" r:id="rId4"/>
    <p:sldLayoutId id="2147484515" r:id="rId5"/>
    <p:sldLayoutId id="2147484516" r:id="rId6"/>
    <p:sldLayoutId id="2147484517" r:id="rId7"/>
    <p:sldLayoutId id="2147484518" r:id="rId8"/>
    <p:sldLayoutId id="2147484519" r:id="rId9"/>
    <p:sldLayoutId id="2147484520" r:id="rId10"/>
    <p:sldLayoutId id="21474845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r>
              <a:rPr lang="en-US" altLang="en-US" dirty="0" smtClean="0">
                <a:solidFill>
                  <a:srgbClr val="000000"/>
                </a:solidFill>
              </a:rPr>
              <a:t>CHIPPER: HPCA 2011</a:t>
            </a:r>
            <a:endParaRPr lang="en-US" altLang="en-US" dirty="0">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p:nvPicPr>
        <p:blipFill>
          <a:blip r:embed="rId13" cstate="print"/>
          <a:stretch>
            <a:fillRect/>
          </a:stretch>
        </p:blipFill>
        <p:spPr>
          <a:xfrm>
            <a:off x="285720" y="6357958"/>
            <a:ext cx="1347679" cy="389938"/>
          </a:xfrm>
          <a:prstGeom prst="rect">
            <a:avLst/>
          </a:prstGeom>
        </p:spPr>
      </p:pic>
    </p:spTree>
    <p:extLst>
      <p:ext uri="{BB962C8B-B14F-4D97-AF65-F5344CB8AC3E}">
        <p14:creationId xmlns:p14="http://schemas.microsoft.com/office/powerpoint/2010/main" val="2503778565"/>
      </p:ext>
    </p:extLst>
  </p:cSld>
  <p:clrMap bg1="lt1" tx1="dk1" bg2="lt2" tx2="dk2" accent1="accent1" accent2="accent2" accent3="accent3" accent4="accent4" accent5="accent5" accent6="accent6" hlink="hlink" folHlink="folHlink"/>
  <p:sldLayoutIdLst>
    <p:sldLayoutId id="2147484523" r:id="rId1"/>
    <p:sldLayoutId id="2147484524" r:id="rId2"/>
    <p:sldLayoutId id="2147484525" r:id="rId3"/>
    <p:sldLayoutId id="2147484526" r:id="rId4"/>
    <p:sldLayoutId id="2147484527" r:id="rId5"/>
    <p:sldLayoutId id="2147484528" r:id="rId6"/>
    <p:sldLayoutId id="2147484529" r:id="rId7"/>
    <p:sldLayoutId id="2147484530" r:id="rId8"/>
    <p:sldLayoutId id="2147484531" r:id="rId9"/>
    <p:sldLayoutId id="2147484532" r:id="rId10"/>
    <p:sldLayoutId id="214748453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964860F9-DD7C-AE47-98ED-AEBA17B0375F}"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Tree>
    <p:extLst>
      <p:ext uri="{BB962C8B-B14F-4D97-AF65-F5344CB8AC3E}">
        <p14:creationId xmlns:p14="http://schemas.microsoft.com/office/powerpoint/2010/main" val="3606677314"/>
      </p:ext>
    </p:extLst>
  </p:cSld>
  <p:clrMap bg1="lt1" tx1="dk1" bg2="lt2" tx2="dk2" accent1="accent1" accent2="accent2" accent3="accent3" accent4="accent4" accent5="accent5" accent6="accent6" hlink="hlink" folHlink="folHlink"/>
  <p:sldLayoutIdLst>
    <p:sldLayoutId id="214748453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21740566"/>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300132044"/>
      </p:ext>
    </p:extLst>
  </p:cSld>
  <p:clrMap bg1="lt1" tx1="dk1" bg2="lt2" tx2="dk2" accent1="accent1" accent2="accent2" accent3="accent3" accent4="accent4" accent5="accent5" accent6="accent6" hlink="hlink" folHlink="folHlink"/>
  <p:sldLayoutIdLst>
    <p:sldLayoutId id="2147484560" r:id="rId1"/>
    <p:sldLayoutId id="2147484561" r:id="rId2"/>
    <p:sldLayoutId id="2147484562" r:id="rId3"/>
    <p:sldLayoutId id="2147484563" r:id="rId4"/>
    <p:sldLayoutId id="2147484564" r:id="rId5"/>
    <p:sldLayoutId id="2147484565" r:id="rId6"/>
    <p:sldLayoutId id="2147484566" r:id="rId7"/>
    <p:sldLayoutId id="2147484567" r:id="rId8"/>
    <p:sldLayoutId id="2147484568" r:id="rId9"/>
    <p:sldLayoutId id="2147484569" r:id="rId10"/>
    <p:sldLayoutId id="214748457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48319655"/>
      </p:ext>
    </p:extLst>
  </p:cSld>
  <p:clrMap bg1="lt1" tx1="dk1" bg2="lt2" tx2="dk2" accent1="accent1" accent2="accent2" accent3="accent3" accent4="accent4" accent5="accent5" accent6="accent6" hlink="hlink" folHlink="folHlink"/>
  <p:sldLayoutIdLst>
    <p:sldLayoutId id="2147483813" r:id="rId1"/>
    <p:sldLayoutId id="2147483814" r:id="rId2"/>
    <p:sldLayoutId id="2147483815" r:id="rId3"/>
    <p:sldLayoutId id="2147483816" r:id="rId4"/>
    <p:sldLayoutId id="2147483817" r:id="rId5"/>
    <p:sldLayoutId id="2147483818" r:id="rId6"/>
    <p:sldLayoutId id="2147483819" r:id="rId7"/>
    <p:sldLayoutId id="2147483820" r:id="rId8"/>
    <p:sldLayoutId id="2147483821" r:id="rId9"/>
    <p:sldLayoutId id="2147483822" r:id="rId10"/>
    <p:sldLayoutId id="214748382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367926"/>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363164"/>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500854"/>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572862"/>
            <a:ext cx="1080120" cy="312522"/>
          </a:xfrm>
          <a:prstGeom prst="rect">
            <a:avLst/>
          </a:prstGeom>
        </p:spPr>
      </p:pic>
    </p:spTree>
    <p:extLst>
      <p:ext uri="{BB962C8B-B14F-4D97-AF65-F5344CB8AC3E}">
        <p14:creationId xmlns:p14="http://schemas.microsoft.com/office/powerpoint/2010/main" val="2586202913"/>
      </p:ext>
    </p:extLst>
  </p:cSld>
  <p:clrMap bg1="lt1" tx1="dk1" bg2="lt2" tx2="dk2" accent1="accent1" accent2="accent2" accent3="accent3" accent4="accent4" accent5="accent5" accent6="accent6" hlink="hlink" folHlink="folHlink"/>
  <p:sldLayoutIdLst>
    <p:sldLayoutId id="2147484572" r:id="rId1"/>
    <p:sldLayoutId id="2147484573" r:id="rId2"/>
    <p:sldLayoutId id="2147484574" r:id="rId3"/>
    <p:sldLayoutId id="2147484575" r:id="rId4"/>
    <p:sldLayoutId id="2147484576" r:id="rId5"/>
    <p:sldLayoutId id="2147484577" r:id="rId6"/>
    <p:sldLayoutId id="2147484578" r:id="rId7"/>
    <p:sldLayoutId id="2147484579" r:id="rId8"/>
    <p:sldLayoutId id="2147484580" r:id="rId9"/>
    <p:sldLayoutId id="2147484581" r:id="rId10"/>
    <p:sldLayoutId id="214748458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24926907"/>
      </p:ext>
    </p:extLst>
  </p:cSld>
  <p:clrMap bg1="lt1" tx1="dk1" bg2="lt2" tx2="dk2" accent1="accent1" accent2="accent2" accent3="accent3" accent4="accent4" accent5="accent5" accent6="accent6" hlink="hlink" folHlink="folHlink"/>
  <p:sldLayoutIdLst>
    <p:sldLayoutId id="2147484621" r:id="rId1"/>
    <p:sldLayoutId id="2147484622" r:id="rId2"/>
    <p:sldLayoutId id="2147484623" r:id="rId3"/>
    <p:sldLayoutId id="2147484624" r:id="rId4"/>
    <p:sldLayoutId id="2147484625" r:id="rId5"/>
    <p:sldLayoutId id="2147484626" r:id="rId6"/>
    <p:sldLayoutId id="2147484627" r:id="rId7"/>
    <p:sldLayoutId id="2147484628" r:id="rId8"/>
    <p:sldLayoutId id="2147484629" r:id="rId9"/>
    <p:sldLayoutId id="2147484630" r:id="rId10"/>
    <p:sldLayoutId id="21474846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86447595"/>
      </p:ext>
    </p:extLst>
  </p:cSld>
  <p:clrMap bg1="lt1" tx1="dk1" bg2="lt2" tx2="dk2" accent1="accent1" accent2="accent2" accent3="accent3" accent4="accent4" accent5="accent5" accent6="accent6" hlink="hlink" folHlink="folHlink"/>
  <p:sldLayoutIdLst>
    <p:sldLayoutId id="2147484657" r:id="rId1"/>
    <p:sldLayoutId id="2147484658" r:id="rId2"/>
    <p:sldLayoutId id="2147484659" r:id="rId3"/>
    <p:sldLayoutId id="2147484660" r:id="rId4"/>
    <p:sldLayoutId id="2147484661" r:id="rId5"/>
    <p:sldLayoutId id="2147484662" r:id="rId6"/>
    <p:sldLayoutId id="2147484663" r:id="rId7"/>
    <p:sldLayoutId id="2147484664" r:id="rId8"/>
    <p:sldLayoutId id="2147484665" r:id="rId9"/>
    <p:sldLayoutId id="2147484666" r:id="rId10"/>
    <p:sldLayoutId id="214748466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5715227"/>
      </p:ext>
    </p:extLst>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440334607"/>
      </p:ext>
    </p:extLst>
  </p:cSld>
  <p:clrMap bg1="lt1" tx1="dk1" bg2="lt2" tx2="dk2" accent1="accent1" accent2="accent2" accent3="accent3" accent4="accent4" accent5="accent5" accent6="accent6" hlink="hlink" folHlink="folHlink"/>
  <p:sldLayoutIdLst>
    <p:sldLayoutId id="2147484681" r:id="rId1"/>
    <p:sldLayoutId id="2147484682" r:id="rId2"/>
    <p:sldLayoutId id="2147484683" r:id="rId3"/>
    <p:sldLayoutId id="2147484684" r:id="rId4"/>
    <p:sldLayoutId id="2147484685" r:id="rId5"/>
    <p:sldLayoutId id="2147484686" r:id="rId6"/>
    <p:sldLayoutId id="2147484687" r:id="rId7"/>
    <p:sldLayoutId id="2147484688" r:id="rId8"/>
    <p:sldLayoutId id="2147484689" r:id="rId9"/>
    <p:sldLayoutId id="2147484690" r:id="rId10"/>
    <p:sldLayoutId id="21474846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050"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2051"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ea typeface="+mn-ea"/>
                <a:cs typeface="+mn-cs"/>
              </a:defRPr>
            </a:lvl1pPr>
          </a:lstStyle>
          <a:p>
            <a:pPr defTabSz="457200">
              <a:defRPr/>
            </a:pPr>
            <a:fld id="{2CE593E5-F38D-FD40-A93F-456A3E799E50}" type="datetime1">
              <a:rPr lang="en-US">
                <a:solidFill>
                  <a:prstClr val="black">
                    <a:tint val="75000"/>
                  </a:prstClr>
                </a:solidFill>
                <a:latin typeface="Calibri"/>
              </a:rPr>
              <a:pPr defTabSz="457200">
                <a:defRPr/>
              </a:pPr>
              <a:t>10/22/14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defTabSz="457200">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2000" smtClean="0">
                <a:solidFill>
                  <a:schemeClr val="tx1">
                    <a:tint val="75000"/>
                  </a:schemeClr>
                </a:solidFill>
                <a:latin typeface="+mn-lt"/>
                <a:ea typeface="+mn-ea"/>
                <a:cs typeface="+mn-cs"/>
              </a:defRPr>
            </a:lvl1pPr>
          </a:lstStyle>
          <a:p>
            <a:pPr defTabSz="457200">
              <a:defRPr/>
            </a:pPr>
            <a:fld id="{8A7AAB5F-675F-1E47-950A-8D7D15C05443}" type="slidenum">
              <a:rPr lang="en-US">
                <a:solidFill>
                  <a:prstClr val="black">
                    <a:tint val="75000"/>
                  </a:prstClr>
                </a:solidFill>
                <a:latin typeface="Calibri"/>
              </a:rPr>
              <a:pPr defTabSz="457200">
                <a:defRPr/>
              </a:pPr>
              <a:t>‹#›</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761285354"/>
      </p:ext>
    </p:extLst>
  </p:cSld>
  <p:clrMap bg1="lt1" tx1="dk1" bg2="lt2" tx2="dk2" accent1="accent1" accent2="accent2" accent3="accent3" accent4="accent4" accent5="accent5" accent6="accent6" hlink="hlink" folHlink="folHlink"/>
  <p:sldLayoutIdLst>
    <p:sldLayoutId id="2147484693" r:id="rId1"/>
    <p:sldLayoutId id="2147484694" r:id="rId2"/>
    <p:sldLayoutId id="2147484695" r:id="rId3"/>
    <p:sldLayoutId id="2147484696" r:id="rId4"/>
    <p:sldLayoutId id="2147484697" r:id="rId5"/>
    <p:sldLayoutId id="2147484698" r:id="rId6"/>
    <p:sldLayoutId id="2147484699" r:id="rId7"/>
    <p:sldLayoutId id="2147484700" r:id="rId8"/>
    <p:sldLayoutId id="2147484701" r:id="rId9"/>
    <p:sldLayoutId id="2147484702" r:id="rId10"/>
    <p:sldLayoutId id="2147484703" r:id="rId11"/>
  </p:sldLayoutIdLst>
  <p:hf hdr="0" ftr="0" dt="0"/>
  <p:txStyles>
    <p:titleStyle>
      <a:lvl1pPr algn="ctr" defTabSz="457200" rtl="0" fontAlgn="base">
        <a:spcBef>
          <a:spcPct val="0"/>
        </a:spcBef>
        <a:spcAft>
          <a:spcPct val="0"/>
        </a:spcAft>
        <a:defRPr sz="4400" kern="1200">
          <a:solidFill>
            <a:schemeClr val="tx1"/>
          </a:solidFill>
          <a:latin typeface="+mj-lt"/>
          <a:ea typeface="ＭＳ Ｐゴシック" charset="0"/>
          <a:cs typeface="ＭＳ Ｐゴシック" charset="0"/>
        </a:defRPr>
      </a:lvl1pPr>
      <a:lvl2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2pPr>
      <a:lvl3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3pPr>
      <a:lvl4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4pPr>
      <a:lvl5pPr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5pPr>
      <a:lvl6pPr marL="4572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44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716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8800" algn="ctr" defTabSz="457200"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549752885"/>
      </p:ext>
    </p:extLst>
  </p:cSld>
  <p:clrMap bg1="lt1" tx1="dk1" bg2="lt2" tx2="dk2" accent1="accent1" accent2="accent2" accent3="accent3" accent4="accent4" accent5="accent5" accent6="accent6" hlink="hlink" folHlink="folHlink"/>
  <p:sldLayoutIdLst>
    <p:sldLayoutId id="2147484705" r:id="rId1"/>
    <p:sldLayoutId id="2147484706" r:id="rId2"/>
    <p:sldLayoutId id="2147484707" r:id="rId3"/>
    <p:sldLayoutId id="2147484708" r:id="rId4"/>
    <p:sldLayoutId id="2147484709" r:id="rId5"/>
    <p:sldLayoutId id="2147484710" r:id="rId6"/>
    <p:sldLayoutId id="2147484711" r:id="rId7"/>
    <p:sldLayoutId id="2147484712" r:id="rId8"/>
    <p:sldLayoutId id="2147484713" r:id="rId9"/>
    <p:sldLayoutId id="2147484714" r:id="rId10"/>
    <p:sldLayoutId id="214748471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635331482"/>
      </p:ext>
    </p:extLst>
  </p:cSld>
  <p:clrMap bg1="lt1" tx1="dk1" bg2="lt2" tx2="dk2" accent1="accent1" accent2="accent2" accent3="accent3" accent4="accent4" accent5="accent5" accent6="accent6" hlink="hlink" folHlink="folHlink"/>
  <p:sldLayoutIdLst>
    <p:sldLayoutId id="2147484742" r:id="rId1"/>
    <p:sldLayoutId id="2147484743" r:id="rId2"/>
    <p:sldLayoutId id="2147484744" r:id="rId3"/>
    <p:sldLayoutId id="2147484745" r:id="rId4"/>
    <p:sldLayoutId id="2147484746" r:id="rId5"/>
    <p:sldLayoutId id="2147484747" r:id="rId6"/>
    <p:sldLayoutId id="2147484748" r:id="rId7"/>
    <p:sldLayoutId id="2147484749" r:id="rId8"/>
    <p:sldLayoutId id="2147484750" r:id="rId9"/>
    <p:sldLayoutId id="2147484751" r:id="rId10"/>
    <p:sldLayoutId id="214748475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12391744"/>
      </p:ext>
    </p:extLst>
  </p:cSld>
  <p:clrMap bg1="lt1" tx1="dk1" bg2="lt2" tx2="dk2" accent1="accent1" accent2="accent2" accent3="accent3" accent4="accent4" accent5="accent5" accent6="accent6" hlink="hlink" folHlink="folHlink"/>
  <p:sldLayoutIdLst>
    <p:sldLayoutId id="2147484766" r:id="rId1"/>
    <p:sldLayoutId id="2147484767" r:id="rId2"/>
    <p:sldLayoutId id="2147484768" r:id="rId3"/>
    <p:sldLayoutId id="2147484769" r:id="rId4"/>
    <p:sldLayoutId id="2147484770" r:id="rId5"/>
    <p:sldLayoutId id="2147484771" r:id="rId6"/>
    <p:sldLayoutId id="2147484772" r:id="rId7"/>
    <p:sldLayoutId id="2147484773" r:id="rId8"/>
    <p:sldLayoutId id="2147484774" r:id="rId9"/>
    <p:sldLayoutId id="2147484775" r:id="rId10"/>
    <p:sldLayoutId id="214748477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272753442"/>
      </p:ext>
    </p:extLst>
  </p:cSld>
  <p:clrMap bg1="lt1" tx1="dk1" bg2="lt2" tx2="dk2" accent1="accent1" accent2="accent2" accent3="accent3" accent4="accent4" accent5="accent5" accent6="accent6" hlink="hlink" folHlink="folHlink"/>
  <p:sldLayoutIdLst>
    <p:sldLayoutId id="2147484778" r:id="rId1"/>
    <p:sldLayoutId id="2147484779" r:id="rId2"/>
    <p:sldLayoutId id="2147484780" r:id="rId3"/>
    <p:sldLayoutId id="2147484781" r:id="rId4"/>
    <p:sldLayoutId id="2147484782" r:id="rId5"/>
    <p:sldLayoutId id="2147484783" r:id="rId6"/>
    <p:sldLayoutId id="2147484784" r:id="rId7"/>
    <p:sldLayoutId id="2147484785" r:id="rId8"/>
    <p:sldLayoutId id="2147484786" r:id="rId9"/>
    <p:sldLayoutId id="2147484787" r:id="rId10"/>
    <p:sldLayoutId id="214748478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951778093"/>
      </p:ext>
    </p:extLst>
  </p:cSld>
  <p:clrMap bg1="lt1" tx1="dk1" bg2="lt2" tx2="dk2" accent1="accent1" accent2="accent2" accent3="accent3" accent4="accent4" accent5="accent5" accent6="accent6" hlink="hlink" folHlink="folHlink"/>
  <p:sldLayoutIdLst>
    <p:sldLayoutId id="2147483825" r:id="rId1"/>
    <p:sldLayoutId id="2147483826" r:id="rId2"/>
    <p:sldLayoutId id="2147483827" r:id="rId3"/>
    <p:sldLayoutId id="2147483828" r:id="rId4"/>
    <p:sldLayoutId id="2147483829" r:id="rId5"/>
    <p:sldLayoutId id="2147483830" r:id="rId6"/>
    <p:sldLayoutId id="2147483831" r:id="rId7"/>
    <p:sldLayoutId id="2147483832" r:id="rId8"/>
    <p:sldLayoutId id="2147483833" r:id="rId9"/>
    <p:sldLayoutId id="2147483834" r:id="rId10"/>
    <p:sldLayoutId id="214748383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233745960"/>
      </p:ext>
    </p:extLst>
  </p:cSld>
  <p:clrMap bg1="lt1" tx1="dk1" bg2="lt2" tx2="dk2" accent1="accent1" accent2="accent2" accent3="accent3" accent4="accent4" accent5="accent5" accent6="accent6" hlink="hlink" folHlink="folHlink"/>
  <p:sldLayoutIdLst>
    <p:sldLayoutId id="2147484790" r:id="rId1"/>
    <p:sldLayoutId id="2147484791" r:id="rId2"/>
    <p:sldLayoutId id="2147484792" r:id="rId3"/>
    <p:sldLayoutId id="2147484793" r:id="rId4"/>
    <p:sldLayoutId id="2147484794" r:id="rId5"/>
    <p:sldLayoutId id="2147484795" r:id="rId6"/>
    <p:sldLayoutId id="2147484796" r:id="rId7"/>
    <p:sldLayoutId id="2147484797" r:id="rId8"/>
    <p:sldLayoutId id="2147484798" r:id="rId9"/>
    <p:sldLayoutId id="2147484799" r:id="rId10"/>
    <p:sldLayoutId id="214748480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000855212"/>
      </p:ext>
    </p:extLst>
  </p:cSld>
  <p:clrMap bg1="lt1" tx1="dk1" bg2="lt2" tx2="dk2" accent1="accent1" accent2="accent2" accent3="accent3" accent4="accent4" accent5="accent5" accent6="accent6" hlink="hlink" folHlink="folHlink"/>
  <p:sldLayoutIdLst>
    <p:sldLayoutId id="2147484802" r:id="rId1"/>
    <p:sldLayoutId id="2147484803" r:id="rId2"/>
    <p:sldLayoutId id="2147484804" r:id="rId3"/>
    <p:sldLayoutId id="2147484805" r:id="rId4"/>
    <p:sldLayoutId id="2147484806" r:id="rId5"/>
    <p:sldLayoutId id="2147484807" r:id="rId6"/>
    <p:sldLayoutId id="2147484808" r:id="rId7"/>
    <p:sldLayoutId id="2147484809" r:id="rId8"/>
    <p:sldLayoutId id="2147484810" r:id="rId9"/>
    <p:sldLayoutId id="2147484811" r:id="rId10"/>
    <p:sldLayoutId id="214748481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3493323852"/>
      </p:ext>
    </p:extLst>
  </p:cSld>
  <p:clrMap bg1="lt1" tx1="dk1" bg2="lt2" tx2="dk2" accent1="accent1" accent2="accent2" accent3="accent3" accent4="accent4" accent5="accent5" accent6="accent6" hlink="hlink" folHlink="folHlink"/>
  <p:sldLayoutIdLst>
    <p:sldLayoutId id="2147484814" r:id="rId1"/>
    <p:sldLayoutId id="2147484815" r:id="rId2"/>
    <p:sldLayoutId id="2147484816" r:id="rId3"/>
    <p:sldLayoutId id="2147484817" r:id="rId4"/>
    <p:sldLayoutId id="2147484818" r:id="rId5"/>
    <p:sldLayoutId id="2147484819" r:id="rId6"/>
    <p:sldLayoutId id="2147484820" r:id="rId7"/>
    <p:sldLayoutId id="2147484821" r:id="rId8"/>
    <p:sldLayoutId id="2147484822" r:id="rId9"/>
    <p:sldLayoutId id="2147484823" r:id="rId10"/>
    <p:sldLayoutId id="214748482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746191"/>
      </p:ext>
    </p:extLst>
  </p:cSld>
  <p:clrMap bg1="lt1" tx1="dk1" bg2="lt2" tx2="dk2" accent1="accent1" accent2="accent2" accent3="accent3" accent4="accent4" accent5="accent5" accent6="accent6" hlink="hlink" folHlink="folHlink"/>
  <p:sldLayoutIdLst>
    <p:sldLayoutId id="2147484826" r:id="rId1"/>
    <p:sldLayoutId id="2147484827" r:id="rId2"/>
    <p:sldLayoutId id="2147484828" r:id="rId3"/>
    <p:sldLayoutId id="2147484829" r:id="rId4"/>
    <p:sldLayoutId id="2147484830" r:id="rId5"/>
    <p:sldLayoutId id="2147484831" r:id="rId6"/>
    <p:sldLayoutId id="2147484832" r:id="rId7"/>
    <p:sldLayoutId id="2147484833" r:id="rId8"/>
    <p:sldLayoutId id="2147484834" r:id="rId9"/>
    <p:sldLayoutId id="2147484835" r:id="rId10"/>
    <p:sldLayoutId id="214748483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27860052"/>
      </p:ext>
    </p:extLst>
  </p:cSld>
  <p:clrMap bg1="lt1" tx1="dk1" bg2="lt2" tx2="dk2" accent1="accent1" accent2="accent2" accent3="accent3" accent4="accent4" accent5="accent5" accent6="accent6" hlink="hlink" folHlink="folHlink"/>
  <p:sldLayoutIdLst>
    <p:sldLayoutId id="2147484838" r:id="rId1"/>
    <p:sldLayoutId id="2147484839" r:id="rId2"/>
    <p:sldLayoutId id="2147484840" r:id="rId3"/>
    <p:sldLayoutId id="2147484841" r:id="rId4"/>
    <p:sldLayoutId id="2147484842" r:id="rId5"/>
    <p:sldLayoutId id="2147484843" r:id="rId6"/>
    <p:sldLayoutId id="2147484844" r:id="rId7"/>
    <p:sldLayoutId id="2147484845" r:id="rId8"/>
    <p:sldLayoutId id="2147484846" r:id="rId9"/>
    <p:sldLayoutId id="2147484847" r:id="rId10"/>
    <p:sldLayoutId id="214748484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2151711694"/>
      </p:ext>
    </p:extLst>
  </p:cSld>
  <p:clrMap bg1="lt1" tx1="dk1" bg2="lt2" tx2="dk2" accent1="accent1" accent2="accent2" accent3="accent3" accent4="accent4" accent5="accent5" accent6="accent6" hlink="hlink" folHlink="folHlink"/>
  <p:sldLayoutIdLst>
    <p:sldLayoutId id="2147484850" r:id="rId1"/>
    <p:sldLayoutId id="2147484851" r:id="rId2"/>
    <p:sldLayoutId id="2147484852" r:id="rId3"/>
    <p:sldLayoutId id="2147484853" r:id="rId4"/>
    <p:sldLayoutId id="2147484854" r:id="rId5"/>
    <p:sldLayoutId id="2147484855" r:id="rId6"/>
    <p:sldLayoutId id="2147484856" r:id="rId7"/>
    <p:sldLayoutId id="2147484857" r:id="rId8"/>
    <p:sldLayoutId id="2147484858" r:id="rId9"/>
    <p:sldLayoutId id="2147484859" r:id="rId10"/>
    <p:sldLayoutId id="214748486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3691673417"/>
      </p:ext>
    </p:extLst>
  </p:cSld>
  <p:clrMap bg1="lt1" tx1="dk1" bg2="lt2" tx2="dk2" accent1="accent1" accent2="accent2" accent3="accent3" accent4="accent4" accent5="accent5" accent6="accent6" hlink="hlink" folHlink="folHlink"/>
  <p:sldLayoutIdLst>
    <p:sldLayoutId id="2147484862" r:id="rId1"/>
    <p:sldLayoutId id="2147484863" r:id="rId2"/>
    <p:sldLayoutId id="2147484864" r:id="rId3"/>
    <p:sldLayoutId id="2147484865" r:id="rId4"/>
    <p:sldLayoutId id="2147484866" r:id="rId5"/>
    <p:sldLayoutId id="2147484867" r:id="rId6"/>
    <p:sldLayoutId id="2147484868" r:id="rId7"/>
    <p:sldLayoutId id="2147484869" r:id="rId8"/>
    <p:sldLayoutId id="2147484870" r:id="rId9"/>
    <p:sldLayoutId id="2147484871" r:id="rId10"/>
    <p:sldLayoutId id="214748487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079760595"/>
      </p:ext>
    </p:extLst>
  </p:cSld>
  <p:clrMap bg1="lt1" tx1="dk1" bg2="lt2" tx2="dk2" accent1="accent1" accent2="accent2" accent3="accent3" accent4="accent4" accent5="accent5" accent6="accent6" hlink="hlink" folHlink="folHlink"/>
  <p:sldLayoutIdLst>
    <p:sldLayoutId id="2147484874" r:id="rId1"/>
    <p:sldLayoutId id="2147484875" r:id="rId2"/>
    <p:sldLayoutId id="2147484876" r:id="rId3"/>
    <p:sldLayoutId id="2147484877" r:id="rId4"/>
    <p:sldLayoutId id="2147484878" r:id="rId5"/>
    <p:sldLayoutId id="2147484879" r:id="rId6"/>
    <p:sldLayoutId id="2147484880" r:id="rId7"/>
    <p:sldLayoutId id="2147484881" r:id="rId8"/>
    <p:sldLayoutId id="2147484882" r:id="rId9"/>
    <p:sldLayoutId id="2147484883" r:id="rId10"/>
    <p:sldLayoutId id="214748488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40346725"/>
      </p:ext>
    </p:extLst>
  </p:cSld>
  <p:clrMap bg1="lt1" tx1="dk1" bg2="lt2" tx2="dk2" accent1="accent1" accent2="accent2" accent3="accent3" accent4="accent4" accent5="accent5" accent6="accent6" hlink="hlink" folHlink="folHlink"/>
  <p:sldLayoutIdLst>
    <p:sldLayoutId id="2147484886" r:id="rId1"/>
    <p:sldLayoutId id="2147484887" r:id="rId2"/>
    <p:sldLayoutId id="2147484888" r:id="rId3"/>
    <p:sldLayoutId id="2147484889" r:id="rId4"/>
    <p:sldLayoutId id="2147484890" r:id="rId5"/>
    <p:sldLayoutId id="2147484891" r:id="rId6"/>
    <p:sldLayoutId id="2147484892" r:id="rId7"/>
    <p:sldLayoutId id="2147484893" r:id="rId8"/>
    <p:sldLayoutId id="2147484894" r:id="rId9"/>
    <p:sldLayoutId id="2147484895" r:id="rId10"/>
    <p:sldLayoutId id="214748489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5212134"/>
      </p:ext>
    </p:extLst>
  </p:cSld>
  <p:clrMap bg1="lt1" tx1="dk1" bg2="lt2" tx2="dk2" accent1="accent1" accent2="accent2" accent3="accent3" accent4="accent4" accent5="accent5" accent6="accent6" hlink="hlink" folHlink="folHlink"/>
  <p:sldLayoutIdLst>
    <p:sldLayoutId id="2147484898" r:id="rId1"/>
    <p:sldLayoutId id="2147484899" r:id="rId2"/>
    <p:sldLayoutId id="2147484900" r:id="rId3"/>
    <p:sldLayoutId id="2147484901" r:id="rId4"/>
    <p:sldLayoutId id="2147484902" r:id="rId5"/>
    <p:sldLayoutId id="2147484903" r:id="rId6"/>
    <p:sldLayoutId id="2147484904" r:id="rId7"/>
    <p:sldLayoutId id="2147484905" r:id="rId8"/>
    <p:sldLayoutId id="2147484906" r:id="rId9"/>
    <p:sldLayoutId id="2147484907" r:id="rId10"/>
    <p:sldLayoutId id="214748490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952091940"/>
      </p:ext>
    </p:extLst>
  </p:cSld>
  <p:clrMap bg1="lt1" tx1="dk1" bg2="lt2" tx2="dk2" accent1="accent1" accent2="accent2" accent3="accent3" accent4="accent4" accent5="accent5" accent6="accent6" hlink="hlink" folHlink="folHlink"/>
  <p:sldLayoutIdLst>
    <p:sldLayoutId id="2147483837" r:id="rId1"/>
    <p:sldLayoutId id="2147483838" r:id="rId2"/>
    <p:sldLayoutId id="2147483839" r:id="rId3"/>
    <p:sldLayoutId id="2147483840" r:id="rId4"/>
    <p:sldLayoutId id="2147483841" r:id="rId5"/>
    <p:sldLayoutId id="2147483842" r:id="rId6"/>
    <p:sldLayoutId id="2147483843" r:id="rId7"/>
    <p:sldLayoutId id="2147483844" r:id="rId8"/>
    <p:sldLayoutId id="2147483845" r:id="rId9"/>
    <p:sldLayoutId id="2147483846" r:id="rId10"/>
    <p:sldLayoutId id="21474838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930054992"/>
      </p:ext>
    </p:extLst>
  </p:cSld>
  <p:clrMap bg1="lt1" tx1="dk1" bg2="lt2" tx2="dk2" accent1="accent1" accent2="accent2" accent3="accent3" accent4="accent4" accent5="accent5" accent6="accent6" hlink="hlink" folHlink="folHlink"/>
  <p:sldLayoutIdLst>
    <p:sldLayoutId id="2147484910" r:id="rId1"/>
    <p:sldLayoutId id="2147484911" r:id="rId2"/>
    <p:sldLayoutId id="2147484912" r:id="rId3"/>
    <p:sldLayoutId id="2147484913" r:id="rId4"/>
    <p:sldLayoutId id="2147484914" r:id="rId5"/>
    <p:sldLayoutId id="2147484915" r:id="rId6"/>
    <p:sldLayoutId id="2147484916" r:id="rId7"/>
    <p:sldLayoutId id="2147484917" r:id="rId8"/>
    <p:sldLayoutId id="2147484918" r:id="rId9"/>
    <p:sldLayoutId id="2147484919" r:id="rId10"/>
    <p:sldLayoutId id="214748492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2980527977"/>
      </p:ext>
    </p:extLst>
  </p:cSld>
  <p:clrMap bg1="lt1" tx1="dk1" bg2="lt2" tx2="dk2" accent1="accent1" accent2="accent2" accent3="accent3" accent4="accent4" accent5="accent5" accent6="accent6" hlink="hlink" folHlink="folHlink"/>
  <p:sldLayoutIdLst>
    <p:sldLayoutId id="2147484922" r:id="rId1"/>
    <p:sldLayoutId id="2147484923" r:id="rId2"/>
    <p:sldLayoutId id="2147484924" r:id="rId3"/>
    <p:sldLayoutId id="2147484925" r:id="rId4"/>
    <p:sldLayoutId id="2147484926" r:id="rId5"/>
    <p:sldLayoutId id="2147484927" r:id="rId6"/>
    <p:sldLayoutId id="2147484928" r:id="rId7"/>
    <p:sldLayoutId id="2147484929" r:id="rId8"/>
    <p:sldLayoutId id="2147484930" r:id="rId9"/>
    <p:sldLayoutId id="2147484931" r:id="rId10"/>
    <p:sldLayoutId id="214748493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435885576"/>
      </p:ext>
    </p:extLst>
  </p:cSld>
  <p:clrMap bg1="lt1" tx1="dk1" bg2="lt2" tx2="dk2" accent1="accent1" accent2="accent2" accent3="accent3" accent4="accent4" accent5="accent5" accent6="accent6" hlink="hlink" folHlink="folHlink"/>
  <p:sldLayoutIdLst>
    <p:sldLayoutId id="2147484934" r:id="rId1"/>
    <p:sldLayoutId id="2147484935" r:id="rId2"/>
    <p:sldLayoutId id="2147484936" r:id="rId3"/>
    <p:sldLayoutId id="2147484937" r:id="rId4"/>
    <p:sldLayoutId id="2147484938" r:id="rId5"/>
    <p:sldLayoutId id="2147484939" r:id="rId6"/>
    <p:sldLayoutId id="2147484940" r:id="rId7"/>
    <p:sldLayoutId id="2147484941" r:id="rId8"/>
    <p:sldLayoutId id="2147484942" r:id="rId9"/>
    <p:sldLayoutId id="2147484943" r:id="rId10"/>
    <p:sldLayoutId id="214748494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47260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614864" y="6356176"/>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dirty="0">
              <a:solidFill>
                <a:srgbClr val="000000"/>
              </a:solidFill>
            </a:endParaRPr>
          </a:p>
        </p:txBody>
      </p:sp>
      <p:sp>
        <p:nvSpPr>
          <p:cNvPr id="100360" name="Line 1032"/>
          <p:cNvSpPr>
            <a:spLocks noChangeShapeType="1"/>
          </p:cNvSpPr>
          <p:nvPr/>
        </p:nvSpPr>
        <p:spPr bwMode="auto">
          <a:xfrm>
            <a:off x="228600" y="6453336"/>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1434500816"/>
      </p:ext>
    </p:extLst>
  </p:cSld>
  <p:clrMap bg1="lt1" tx1="dk1" bg2="lt2" tx2="dk2" accent1="accent1" accent2="accent2" accent3="accent3" accent4="accent4" accent5="accent5" accent6="accent6" hlink="hlink" folHlink="folHlink"/>
  <p:sldLayoutIdLst>
    <p:sldLayoutId id="2147484946" r:id="rId1"/>
    <p:sldLayoutId id="2147484947" r:id="rId2"/>
    <p:sldLayoutId id="2147484948" r:id="rId3"/>
    <p:sldLayoutId id="2147484949" r:id="rId4"/>
    <p:sldLayoutId id="2147484950" r:id="rId5"/>
    <p:sldLayoutId id="2147484951" r:id="rId6"/>
    <p:sldLayoutId id="2147484952" r:id="rId7"/>
    <p:sldLayoutId id="2147484953" r:id="rId8"/>
    <p:sldLayoutId id="2147484954" r:id="rId9"/>
    <p:sldLayoutId id="2147484955" r:id="rId10"/>
    <p:sldLayoutId id="214748495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324032010"/>
      </p:ext>
    </p:extLst>
  </p:cSld>
  <p:clrMap bg1="lt1" tx1="dk1" bg2="lt2" tx2="dk2" accent1="accent1" accent2="accent2" accent3="accent3" accent4="accent4" accent5="accent5" accent6="accent6" hlink="hlink" folHlink="folHlink"/>
  <p:sldLayoutIdLst>
    <p:sldLayoutId id="2147484958" r:id="rId1"/>
    <p:sldLayoutId id="2147484959" r:id="rId2"/>
    <p:sldLayoutId id="2147484960" r:id="rId3"/>
    <p:sldLayoutId id="2147484961" r:id="rId4"/>
    <p:sldLayoutId id="2147484962" r:id="rId5"/>
    <p:sldLayoutId id="2147484963" r:id="rId6"/>
    <p:sldLayoutId id="2147484964" r:id="rId7"/>
    <p:sldLayoutId id="2147484965" r:id="rId8"/>
    <p:sldLayoutId id="2147484966" r:id="rId9"/>
    <p:sldLayoutId id="2147484967" r:id="rId10"/>
    <p:sldLayoutId id="214748496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43362" name="Rectangle 1026"/>
          <p:cNvSpPr>
            <a:spLocks noGrp="1" noChangeArrowheads="1"/>
          </p:cNvSpPr>
          <p:nvPr>
            <p:ph type="title"/>
          </p:nvPr>
        </p:nvSpPr>
        <p:spPr bwMode="auto">
          <a:xfrm>
            <a:off x="228600" y="152400"/>
            <a:ext cx="8610600" cy="8842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43363" name="Rectangle 1027"/>
          <p:cNvSpPr>
            <a:spLocks noGrp="1" noChangeArrowheads="1"/>
          </p:cNvSpPr>
          <p:nvPr>
            <p:ph type="body" idx="1"/>
          </p:nvPr>
        </p:nvSpPr>
        <p:spPr bwMode="auto">
          <a:xfrm>
            <a:off x="228600" y="1095375"/>
            <a:ext cx="86106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Garamond" charset="0"/>
              </a:defRPr>
            </a:lvl1pPr>
          </a:lstStyle>
          <a:p>
            <a:pPr fontAlgn="base">
              <a:spcBef>
                <a:spcPct val="0"/>
              </a:spcBef>
              <a:spcAft>
                <a:spcPct val="0"/>
              </a:spcAft>
              <a:defRPr/>
            </a:pPr>
            <a:endParaRPr lang="en-US">
              <a:ea typeface="ＭＳ Ｐゴシック" charset="0"/>
              <a:cs typeface="ＭＳ Ｐゴシック" charset="0"/>
            </a:endParaRPr>
          </a:p>
        </p:txBody>
      </p:sp>
      <p:sp>
        <p:nvSpPr>
          <p:cNvPr id="100358" name="Rectangle 1030"/>
          <p:cNvSpPr>
            <a:spLocks noGrp="1" noChangeArrowheads="1"/>
          </p:cNvSpPr>
          <p:nvPr>
            <p:ph type="sldNum" sz="quarter" idx="4"/>
          </p:nvPr>
        </p:nvSpPr>
        <p:spPr bwMode="auto">
          <a:xfrm>
            <a:off x="6946900" y="6373813"/>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defRPr/>
            </a:pPr>
            <a:fld id="{12B59C95-9F24-CC4B-832C-1D8C21792A43}" type="slidenum">
              <a:rPr lang="en-US">
                <a:ea typeface="ＭＳ Ｐゴシック" charset="0"/>
                <a:cs typeface="ＭＳ Ｐゴシック" charset="0"/>
              </a:rPr>
              <a:pPr fontAlgn="base">
                <a:spcBef>
                  <a:spcPct val="0"/>
                </a:spcBef>
                <a:spcAft>
                  <a:spcPct val="0"/>
                </a:spcAft>
                <a:defRPr/>
              </a:pPr>
              <a:t>‹#›</a:t>
            </a:fld>
            <a:endParaRPr lang="en-US">
              <a:ea typeface="ＭＳ Ｐゴシック" charset="0"/>
              <a:cs typeface="ＭＳ Ｐゴシック" charset="0"/>
            </a:endParaRPr>
          </a:p>
        </p:txBody>
      </p:sp>
      <p:sp>
        <p:nvSpPr>
          <p:cNvPr id="143366" name="Line 1032"/>
          <p:cNvSpPr>
            <a:spLocks noChangeShapeType="1"/>
          </p:cNvSpPr>
          <p:nvPr/>
        </p:nvSpPr>
        <p:spPr bwMode="auto">
          <a:xfrm>
            <a:off x="228600" y="6446838"/>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43367" name="Line 1033"/>
          <p:cNvSpPr>
            <a:spLocks noChangeShapeType="1"/>
          </p:cNvSpPr>
          <p:nvPr userDrawn="1"/>
        </p:nvSpPr>
        <p:spPr bwMode="auto">
          <a:xfrm>
            <a:off x="228600" y="914400"/>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pic>
        <p:nvPicPr>
          <p:cNvPr id="143368" name="Picture 7" descr="safari.png"/>
          <p:cNvPicPr>
            <a:picLocks noChangeAspect="1"/>
          </p:cNvPicPr>
          <p:nvPr userDrawn="1"/>
        </p:nvPicPr>
        <p:blipFill>
          <a:blip r:embed="rId14">
            <a:extLst>
              <a:ext uri="{28A0092B-C50C-407E-A947-70E740481C1C}">
                <a14:useLocalDpi xmlns:a14="http://schemas.microsoft.com/office/drawing/2010/main" val="0"/>
              </a:ext>
            </a:extLst>
          </a:blip>
          <a:srcRect/>
          <a:stretch>
            <a:fillRect/>
          </a:stretch>
        </p:blipFill>
        <p:spPr bwMode="auto">
          <a:xfrm>
            <a:off x="180975" y="6602413"/>
            <a:ext cx="847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55159085"/>
      </p:ext>
    </p:extLst>
  </p:cSld>
  <p:clrMap bg1="lt1" tx1="dk1" bg2="lt2" tx2="dk2" accent1="accent1" accent2="accent2" accent3="accent3" accent4="accent4" accent5="accent5" accent6="accent6" hlink="hlink" folHlink="folHlink"/>
  <p:sldLayoutIdLst>
    <p:sldLayoutId id="2147484970" r:id="rId1"/>
    <p:sldLayoutId id="2147484971" r:id="rId2"/>
    <p:sldLayoutId id="2147484972" r:id="rId3"/>
    <p:sldLayoutId id="2147484973" r:id="rId4"/>
    <p:sldLayoutId id="2147484974" r:id="rId5"/>
    <p:sldLayoutId id="2147484975" r:id="rId6"/>
    <p:sldLayoutId id="2147484976" r:id="rId7"/>
    <p:sldLayoutId id="2147484977" r:id="rId8"/>
    <p:sldLayoutId id="2147484978" r:id="rId9"/>
    <p:sldLayoutId id="2147484979" r:id="rId10"/>
    <p:sldLayoutId id="2147484980" r:id="rId11"/>
    <p:sldLayoutId id="214748498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6" charset="-128"/>
          <a:cs typeface="ＭＳ Ｐゴシック" pitchFamily="-106" charset="-128"/>
        </a:defRPr>
      </a:lvl1pPr>
      <a:lvl2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2pPr>
      <a:lvl3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3pPr>
      <a:lvl4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4pPr>
      <a:lvl5pPr algn="l" rtl="0" eaLnBrk="0" fontAlgn="base" hangingPunct="0">
        <a:spcBef>
          <a:spcPct val="0"/>
        </a:spcBef>
        <a:spcAft>
          <a:spcPct val="0"/>
        </a:spcAft>
        <a:defRPr sz="4000">
          <a:solidFill>
            <a:schemeClr val="tx2"/>
          </a:solidFill>
          <a:latin typeface="Garamond" pitchFamily="-106" charset="0"/>
          <a:ea typeface="ＭＳ Ｐゴシック" pitchFamily="-106" charset="-128"/>
          <a:cs typeface="ＭＳ Ｐゴシック" pitchFamily="-106" charset="-128"/>
        </a:defRPr>
      </a:lvl5pPr>
      <a:lvl6pPr marL="457200" algn="l" rtl="0" fontAlgn="base">
        <a:spcBef>
          <a:spcPct val="0"/>
        </a:spcBef>
        <a:spcAft>
          <a:spcPct val="0"/>
        </a:spcAft>
        <a:defRPr sz="4000">
          <a:solidFill>
            <a:schemeClr val="tx2"/>
          </a:solidFill>
          <a:latin typeface="Garamond" pitchFamily="-106" charset="0"/>
        </a:defRPr>
      </a:lvl6pPr>
      <a:lvl7pPr marL="914400" algn="l" rtl="0" fontAlgn="base">
        <a:spcBef>
          <a:spcPct val="0"/>
        </a:spcBef>
        <a:spcAft>
          <a:spcPct val="0"/>
        </a:spcAft>
        <a:defRPr sz="4000">
          <a:solidFill>
            <a:schemeClr val="tx2"/>
          </a:solidFill>
          <a:latin typeface="Garamond" pitchFamily="-106" charset="0"/>
        </a:defRPr>
      </a:lvl7pPr>
      <a:lvl8pPr marL="1371600" algn="l" rtl="0" fontAlgn="base">
        <a:spcBef>
          <a:spcPct val="0"/>
        </a:spcBef>
        <a:spcAft>
          <a:spcPct val="0"/>
        </a:spcAft>
        <a:defRPr sz="4000">
          <a:solidFill>
            <a:schemeClr val="tx2"/>
          </a:solidFill>
          <a:latin typeface="Garamond" pitchFamily="-106" charset="0"/>
        </a:defRPr>
      </a:lvl8pPr>
      <a:lvl9pPr marL="1828800" algn="l" rtl="0" fontAlgn="base">
        <a:spcBef>
          <a:spcPct val="0"/>
        </a:spcBef>
        <a:spcAft>
          <a:spcPct val="0"/>
        </a:spcAft>
        <a:defRPr sz="4000">
          <a:solidFill>
            <a:schemeClr val="tx2"/>
          </a:solidFill>
          <a:latin typeface="Garamond" pitchFamily="-106"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6" charset="-128"/>
          <a:cs typeface="ＭＳ Ｐゴシック" pitchFamily="-106"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6"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6"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6"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6" charset="-128"/>
        </a:defRPr>
      </a:lvl5pPr>
      <a:lvl6pPr marL="21383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6pPr>
      <a:lvl7pPr marL="25955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7pPr>
      <a:lvl8pPr marL="30527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8pPr>
      <a:lvl9pPr marL="3509963" indent="-339725" algn="l" rtl="0" fontAlgn="base">
        <a:spcBef>
          <a:spcPct val="20000"/>
        </a:spcBef>
        <a:spcAft>
          <a:spcPct val="0"/>
        </a:spcAft>
        <a:buClr>
          <a:schemeClr val="accent1"/>
        </a:buClr>
        <a:buSzPct val="75000"/>
        <a:buFont typeface="Wingdings" pitchFamily="-106" charset="2"/>
        <a:buChar char="§"/>
        <a:defRPr sz="1600">
          <a:solidFill>
            <a:schemeClr val="tx1"/>
          </a:solidFill>
          <a:latin typeface="+mn-lt"/>
          <a:ea typeface="ＭＳ Ｐゴシック" pitchFamily="-106"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80629613"/>
      </p:ext>
    </p:extLst>
  </p:cSld>
  <p:clrMap bg1="lt1" tx1="dk1" bg2="lt2" tx2="dk2" accent1="accent1" accent2="accent2" accent3="accent3" accent4="accent4" accent5="accent5" accent6="accent6" hlink="hlink" folHlink="folHlink"/>
  <p:sldLayoutIdLst>
    <p:sldLayoutId id="2147484997" r:id="rId1"/>
    <p:sldLayoutId id="2147484998" r:id="rId2"/>
    <p:sldLayoutId id="2147484999" r:id="rId3"/>
    <p:sldLayoutId id="2147485000" r:id="rId4"/>
    <p:sldLayoutId id="2147485001" r:id="rId5"/>
    <p:sldLayoutId id="2147485002" r:id="rId6"/>
    <p:sldLayoutId id="2147485003" r:id="rId7"/>
    <p:sldLayoutId id="2147485004" r:id="rId8"/>
    <p:sldLayoutId id="2147485005" r:id="rId9"/>
    <p:sldLayoutId id="2147485006" r:id="rId10"/>
    <p:sldLayoutId id="21474850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smtClean="0">
                <a:solidFill>
                  <a:srgbClr val="000000"/>
                </a:solidFill>
                <a:latin typeface="Garamond" charset="0"/>
                <a:cs typeface="Arial" charset="0"/>
              </a:defRPr>
            </a:lvl1pPr>
          </a:lstStyle>
          <a:p>
            <a:pPr fontAlgn="base">
              <a:spcBef>
                <a:spcPct val="0"/>
              </a:spcBef>
              <a:spcAft>
                <a:spcPct val="0"/>
              </a:spcAft>
              <a:defRPr/>
            </a:pPr>
            <a:fld id="{3FF84C08-C189-5C4C-822D-BCB9DCC3AF18}" type="slidenum">
              <a:rPr lang="en-US">
                <a:ea typeface="ＭＳ Ｐゴシック" charset="0"/>
              </a:rPr>
              <a:pPr fontAlgn="base">
                <a:spcBef>
                  <a:spcPct val="0"/>
                </a:spcBef>
                <a:spcAft>
                  <a:spcPct val="0"/>
                </a:spcAft>
                <a:defRPr/>
              </a:pPr>
              <a:t>‹#›</a:t>
            </a:fld>
            <a:endParaRPr lang="en-US">
              <a:ea typeface="ＭＳ Ｐゴシック" charset="0"/>
            </a:endParaRPr>
          </a:p>
        </p:txBody>
      </p:sp>
      <p:sp>
        <p:nvSpPr>
          <p:cNvPr id="1030" name="Line 1032"/>
          <p:cNvSpPr>
            <a:spLocks noChangeShapeType="1"/>
          </p:cNvSpPr>
          <p:nvPr/>
        </p:nvSpPr>
        <p:spPr bwMode="auto">
          <a:xfrm>
            <a:off x="228600" y="6481763"/>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
        <p:nvSpPr>
          <p:cNvPr id="103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ＭＳ Ｐゴシック" charset="0"/>
            </a:endParaRPr>
          </a:p>
        </p:txBody>
      </p:sp>
    </p:spTree>
    <p:extLst>
      <p:ext uri="{BB962C8B-B14F-4D97-AF65-F5344CB8AC3E}">
        <p14:creationId xmlns:p14="http://schemas.microsoft.com/office/powerpoint/2010/main" val="1674362561"/>
      </p:ext>
    </p:extLst>
  </p:cSld>
  <p:clrMap bg1="lt1" tx1="dk1" bg2="lt2" tx2="dk2" accent1="accent1" accent2="accent2" accent3="accent3" accent4="accent4" accent5="accent5" accent6="accent6" hlink="hlink" folHlink="folHlink"/>
  <p:sldLayoutIdLst>
    <p:sldLayoutId id="2147485009" r:id="rId1"/>
    <p:sldLayoutId id="2147485010" r:id="rId2"/>
    <p:sldLayoutId id="2147485011" r:id="rId3"/>
    <p:sldLayoutId id="2147485012" r:id="rId4"/>
    <p:sldLayoutId id="2147485013" r:id="rId5"/>
    <p:sldLayoutId id="2147485014" r:id="rId6"/>
    <p:sldLayoutId id="2147485015" r:id="rId7"/>
    <p:sldLayoutId id="2147485016" r:id="rId8"/>
    <p:sldLayoutId id="2147485017" r:id="rId9"/>
    <p:sldLayoutId id="2147485018" r:id="rId10"/>
    <p:sldLayoutId id="2147485019" r:id="rId11"/>
    <p:sldLayoutId id="2147485020"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01E2B0-9580-443F-A6BA-B15F0931263F}" type="datetime1">
              <a:rPr lang="en-US" smtClean="0">
                <a:solidFill>
                  <a:prstClr val="black">
                    <a:tint val="75000"/>
                  </a:prstClr>
                </a:solidFill>
                <a:latin typeface="Calibri"/>
              </a:rPr>
              <a:pPr/>
              <a:t>10/22/14</a:t>
            </a:fld>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D63C8E0-6DD9-4302-9AA9-5177C785CB79}"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4251048351"/>
      </p:ext>
    </p:extLst>
  </p:cSld>
  <p:clrMap bg1="lt1" tx1="dk1" bg2="lt2" tx2="dk2" accent1="accent1" accent2="accent2" accent3="accent3" accent4="accent4" accent5="accent5" accent6="accent6" hlink="hlink" folHlink="folHlink"/>
  <p:sldLayoutIdLst>
    <p:sldLayoutId id="2147485034" r:id="rId1"/>
    <p:sldLayoutId id="2147485035" r:id="rId2"/>
    <p:sldLayoutId id="2147485036" r:id="rId3"/>
    <p:sldLayoutId id="2147485037" r:id="rId4"/>
    <p:sldLayoutId id="2147485038" r:id="rId5"/>
    <p:sldLayoutId id="2147485039" r:id="rId6"/>
    <p:sldLayoutId id="2147485040" r:id="rId7"/>
    <p:sldLayoutId id="2147485041" r:id="rId8"/>
    <p:sldLayoutId id="2147485042" r:id="rId9"/>
    <p:sldLayoutId id="2147485043" r:id="rId10"/>
    <p:sldLayoutId id="2147485044" r:id="rId11"/>
  </p:sldLayoutIdLst>
  <p:hf hdr="0" ftr="0" dt="0"/>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49" name="Rectangle 1"/>
          <p:cNvSpPr>
            <a:spLocks noGrp="1" noChangeArrowheads="1"/>
          </p:cNvSpPr>
          <p:nvPr>
            <p:ph type="title"/>
          </p:nvPr>
        </p:nvSpPr>
        <p:spPr bwMode="auto">
          <a:xfrm>
            <a:off x="419100" y="196850"/>
            <a:ext cx="8077200" cy="5588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title style</a:t>
            </a:r>
          </a:p>
        </p:txBody>
      </p:sp>
      <p:sp>
        <p:nvSpPr>
          <p:cNvPr id="2050" name="Rectangle 2"/>
          <p:cNvSpPr>
            <a:spLocks noGrp="1" noChangeArrowheads="1"/>
          </p:cNvSpPr>
          <p:nvPr>
            <p:ph type="body" idx="1"/>
          </p:nvPr>
        </p:nvSpPr>
        <p:spPr bwMode="auto">
          <a:xfrm>
            <a:off x="419100" y="1047750"/>
            <a:ext cx="8077200" cy="517525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 uri="{FAA26D3D-D897-4be2-8F04-BA451C77F1D7}">
              <ma14:placeholderFlag xmlns:ma14="http://schemas.microsoft.com/office/mac/drawingml/2011/main" val="1"/>
            </a:ext>
          </a:extLst>
        </p:spPr>
        <p:txBody>
          <a:bodyPr vert="horz" wrap="square" lIns="25400" tIns="25400" rIns="25400" bIns="25400" numCol="1" anchor="t" anchorCtr="0" compatLnSpc="1">
            <a:prstTxWarp prst="textNoShape">
              <a:avLst/>
            </a:prstTxWarp>
          </a:bodyPr>
          <a:lstStyle/>
          <a:p>
            <a:pPr lvl="0"/>
            <a:r>
              <a:rPr lang="en-US">
                <a:sym typeface="Myriad Pro Bold Cond" charset="0"/>
              </a:rPr>
              <a:t>Click to edit Master text styles</a:t>
            </a:r>
          </a:p>
          <a:p>
            <a:pPr lvl="1"/>
            <a:r>
              <a:rPr lang="en-US">
                <a:sym typeface="Myriad Pro Bold Cond" charset="0"/>
              </a:rPr>
              <a:t>Second level</a:t>
            </a:r>
          </a:p>
          <a:p>
            <a:pPr lvl="2"/>
            <a:r>
              <a:rPr lang="en-US">
                <a:sym typeface="Myriad Pro Bold Cond" charset="0"/>
              </a:rPr>
              <a:t>Third level</a:t>
            </a:r>
          </a:p>
          <a:p>
            <a:pPr lvl="3"/>
            <a:r>
              <a:rPr lang="en-US">
                <a:sym typeface="Myriad Pro Bold Cond" charset="0"/>
              </a:rPr>
              <a:t>Fourth level</a:t>
            </a:r>
          </a:p>
          <a:p>
            <a:pPr lvl="4"/>
            <a:r>
              <a:rPr lang="en-US">
                <a:sym typeface="Myriad Pro Bold Cond" charset="0"/>
              </a:rPr>
              <a:t>Fifth level</a:t>
            </a:r>
          </a:p>
        </p:txBody>
      </p:sp>
    </p:spTree>
    <p:extLst>
      <p:ext uri="{BB962C8B-B14F-4D97-AF65-F5344CB8AC3E}">
        <p14:creationId xmlns:p14="http://schemas.microsoft.com/office/powerpoint/2010/main" val="406701950"/>
      </p:ext>
    </p:extLst>
  </p:cSld>
  <p:clrMap bg1="lt1" tx1="dk1" bg2="lt2" tx2="dk2" accent1="accent1" accent2="accent2" accent3="accent3" accent4="accent4" accent5="accent5" accent6="accent6" hlink="hlink" folHlink="folHlink"/>
  <p:sldLayoutIdLst>
    <p:sldLayoutId id="2147485046" r:id="rId1"/>
    <p:sldLayoutId id="2147485047" r:id="rId2"/>
    <p:sldLayoutId id="2147485048" r:id="rId3"/>
    <p:sldLayoutId id="2147485049" r:id="rId4"/>
    <p:sldLayoutId id="2147485050" r:id="rId5"/>
    <p:sldLayoutId id="2147485051" r:id="rId6"/>
    <p:sldLayoutId id="2147485052" r:id="rId7"/>
    <p:sldLayoutId id="2147485053" r:id="rId8"/>
    <p:sldLayoutId id="2147485054" r:id="rId9"/>
    <p:sldLayoutId id="2147485055" r:id="rId10"/>
    <p:sldLayoutId id="2147485056" r:id="rId11"/>
  </p:sldLayoutIdLst>
  <p:transition xmlns:p14="http://schemas.microsoft.com/office/powerpoint/2010/main"/>
  <p:txStyles>
    <p:titleStyle>
      <a:lvl1pPr algn="l" rtl="0" fontAlgn="base">
        <a:spcBef>
          <a:spcPct val="0"/>
        </a:spcBef>
        <a:spcAft>
          <a:spcPct val="0"/>
        </a:spcAft>
        <a:defRPr sz="4200">
          <a:solidFill>
            <a:schemeClr val="tx1"/>
          </a:solidFill>
          <a:latin typeface="+mj-lt"/>
          <a:ea typeface="+mj-ea"/>
          <a:cs typeface="+mj-cs"/>
          <a:sym typeface="Myriad Pro Bold Cond" charset="0"/>
        </a:defRPr>
      </a:lvl1pPr>
      <a:lvl2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2pPr>
      <a:lvl3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3pPr>
      <a:lvl4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4pPr>
      <a:lvl5pPr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5pPr>
      <a:lvl6pPr marL="2286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6pPr>
      <a:lvl7pPr marL="4572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7pPr>
      <a:lvl8pPr marL="6858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8pPr>
      <a:lvl9pPr marL="914400" algn="l" rtl="0" fontAlgn="base">
        <a:spcBef>
          <a:spcPct val="0"/>
        </a:spcBef>
        <a:spcAft>
          <a:spcPct val="0"/>
        </a:spcAft>
        <a:defRPr sz="4200">
          <a:solidFill>
            <a:schemeClr val="tx1"/>
          </a:solidFill>
          <a:latin typeface="Myriad Pro Bold Cond" charset="0"/>
          <a:ea typeface="ヒラギノ角ゴ ProN W6" charset="0"/>
          <a:cs typeface="ヒラギノ角ゴ ProN W6" charset="0"/>
          <a:sym typeface="Myriad Pro Bold Cond" charset="0"/>
        </a:defRPr>
      </a:lvl9pPr>
    </p:titleStyle>
    <p:bodyStyle>
      <a:lvl1pPr marL="400050" indent="-400050" algn="l" rtl="0" fontAlgn="base">
        <a:spcBef>
          <a:spcPts val="700"/>
        </a:spcBef>
        <a:spcAft>
          <a:spcPct val="0"/>
        </a:spcAft>
        <a:buSzPct val="120000"/>
        <a:buFont typeface="Lucida Grande" charset="0"/>
        <a:buChar char="▪"/>
        <a:defRPr sz="2800">
          <a:solidFill>
            <a:schemeClr val="tx1"/>
          </a:solidFill>
          <a:latin typeface="+mn-lt"/>
          <a:ea typeface="+mn-ea"/>
          <a:cs typeface="+mn-cs"/>
          <a:sym typeface="Myriad Pro Bold Cond" charset="0"/>
        </a:defRPr>
      </a:lvl1pPr>
      <a:lvl2pPr marL="6921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2pPr>
      <a:lvl3pPr marL="10287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3pPr>
      <a:lvl4pPr marL="135890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4pPr>
      <a:lvl5pPr marL="16954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5pPr>
      <a:lvl6pPr marL="19240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6pPr>
      <a:lvl7pPr marL="21526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7pPr>
      <a:lvl8pPr marL="23812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8pPr>
      <a:lvl9pPr marL="2609850" indent="-317500" algn="l" rtl="0" fontAlgn="base">
        <a:spcBef>
          <a:spcPts val="700"/>
        </a:spcBef>
        <a:spcAft>
          <a:spcPct val="0"/>
        </a:spcAft>
        <a:buClr>
          <a:srgbClr val="000000"/>
        </a:buClr>
        <a:buSzPct val="129000"/>
        <a:buFont typeface="Myriad Pro Bold Cond" charset="0"/>
        <a:buChar char="-"/>
        <a:defRPr sz="2800">
          <a:solidFill>
            <a:schemeClr val="tx1"/>
          </a:solidFill>
          <a:latin typeface="+mn-lt"/>
          <a:ea typeface="+mn-ea"/>
          <a:cs typeface="+mn-cs"/>
          <a:sym typeface="Myriad Pro Bold Cond" charset="0"/>
        </a:defRPr>
      </a:lvl9pPr>
    </p:bodyStyle>
    <p:otherStyle>
      <a:defPPr>
        <a:defRPr lang="en-US"/>
      </a:defPPr>
      <a:lvl1pPr marL="0" algn="l" defTabSz="228600" rtl="0" eaLnBrk="1" latinLnBrk="0" hangingPunct="1">
        <a:defRPr sz="900" kern="1200">
          <a:solidFill>
            <a:schemeClr val="tx1"/>
          </a:solidFill>
          <a:latin typeface="+mn-lt"/>
          <a:ea typeface="+mn-ea"/>
          <a:cs typeface="+mn-cs"/>
        </a:defRPr>
      </a:lvl1pPr>
      <a:lvl2pPr marL="228600" algn="l" defTabSz="228600" rtl="0" eaLnBrk="1" latinLnBrk="0" hangingPunct="1">
        <a:defRPr sz="900" kern="1200">
          <a:solidFill>
            <a:schemeClr val="tx1"/>
          </a:solidFill>
          <a:latin typeface="+mn-lt"/>
          <a:ea typeface="+mn-ea"/>
          <a:cs typeface="+mn-cs"/>
        </a:defRPr>
      </a:lvl2pPr>
      <a:lvl3pPr marL="457200" algn="l" defTabSz="228600" rtl="0" eaLnBrk="1" latinLnBrk="0" hangingPunct="1">
        <a:defRPr sz="900" kern="1200">
          <a:solidFill>
            <a:schemeClr val="tx1"/>
          </a:solidFill>
          <a:latin typeface="+mn-lt"/>
          <a:ea typeface="+mn-ea"/>
          <a:cs typeface="+mn-cs"/>
        </a:defRPr>
      </a:lvl3pPr>
      <a:lvl4pPr marL="685800" algn="l" defTabSz="228600" rtl="0" eaLnBrk="1" latinLnBrk="0" hangingPunct="1">
        <a:defRPr sz="900" kern="1200">
          <a:solidFill>
            <a:schemeClr val="tx1"/>
          </a:solidFill>
          <a:latin typeface="+mn-lt"/>
          <a:ea typeface="+mn-ea"/>
          <a:cs typeface="+mn-cs"/>
        </a:defRPr>
      </a:lvl4pPr>
      <a:lvl5pPr marL="914400" algn="l" defTabSz="228600" rtl="0" eaLnBrk="1" latinLnBrk="0" hangingPunct="1">
        <a:defRPr sz="900" kern="1200">
          <a:solidFill>
            <a:schemeClr val="tx1"/>
          </a:solidFill>
          <a:latin typeface="+mn-lt"/>
          <a:ea typeface="+mn-ea"/>
          <a:cs typeface="+mn-cs"/>
        </a:defRPr>
      </a:lvl5pPr>
      <a:lvl6pPr marL="1143000" algn="l" defTabSz="228600" rtl="0" eaLnBrk="1" latinLnBrk="0" hangingPunct="1">
        <a:defRPr sz="900" kern="1200">
          <a:solidFill>
            <a:schemeClr val="tx1"/>
          </a:solidFill>
          <a:latin typeface="+mn-lt"/>
          <a:ea typeface="+mn-ea"/>
          <a:cs typeface="+mn-cs"/>
        </a:defRPr>
      </a:lvl6pPr>
      <a:lvl7pPr marL="1371600" algn="l" defTabSz="228600" rtl="0" eaLnBrk="1" latinLnBrk="0" hangingPunct="1">
        <a:defRPr sz="900" kern="1200">
          <a:solidFill>
            <a:schemeClr val="tx1"/>
          </a:solidFill>
          <a:latin typeface="+mn-lt"/>
          <a:ea typeface="+mn-ea"/>
          <a:cs typeface="+mn-cs"/>
        </a:defRPr>
      </a:lvl7pPr>
      <a:lvl8pPr marL="1600200" algn="l" defTabSz="228600" rtl="0" eaLnBrk="1" latinLnBrk="0" hangingPunct="1">
        <a:defRPr sz="900" kern="1200">
          <a:solidFill>
            <a:schemeClr val="tx1"/>
          </a:solidFill>
          <a:latin typeface="+mn-lt"/>
          <a:ea typeface="+mn-ea"/>
          <a:cs typeface="+mn-cs"/>
        </a:defRPr>
      </a:lvl8pPr>
      <a:lvl9pPr marL="1828800" algn="l" defTabSz="228600" rtl="0" eaLnBrk="1" latinLnBrk="0" hangingPunct="1">
        <a:defRPr sz="9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888125"/>
      </p:ext>
    </p:extLst>
  </p:cSld>
  <p:clrMap bg1="lt1" tx1="dk1" bg2="lt2" tx2="dk2" accent1="accent1" accent2="accent2" accent3="accent3" accent4="accent4" accent5="accent5" accent6="accent6" hlink="hlink" folHlink="folHlink"/>
  <p:sldLayoutIdLst>
    <p:sldLayoutId id="2147483849" r:id="rId1"/>
    <p:sldLayoutId id="2147483850" r:id="rId2"/>
    <p:sldLayoutId id="2147483851" r:id="rId3"/>
    <p:sldLayoutId id="2147483852" r:id="rId4"/>
    <p:sldLayoutId id="2147483853" r:id="rId5"/>
    <p:sldLayoutId id="2147483854" r:id="rId6"/>
    <p:sldLayoutId id="2147483855" r:id="rId7"/>
    <p:sldLayoutId id="2147483856" r:id="rId8"/>
    <p:sldLayoutId id="2147483857" r:id="rId9"/>
    <p:sldLayoutId id="2147483858" r:id="rId10"/>
    <p:sldLayoutId id="214748385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66661772"/>
      </p:ext>
    </p:extLst>
  </p:cSld>
  <p:clrMap bg1="lt1" tx1="dk1" bg2="lt2" tx2="dk2" accent1="accent1" accent2="accent2" accent3="accent3" accent4="accent4" accent5="accent5" accent6="accent6" hlink="hlink" folHlink="folHlink"/>
  <p:sldLayoutIdLst>
    <p:sldLayoutId id="2147485070" r:id="rId1"/>
    <p:sldLayoutId id="2147485071" r:id="rId2"/>
    <p:sldLayoutId id="2147485072" r:id="rId3"/>
    <p:sldLayoutId id="2147485073" r:id="rId4"/>
    <p:sldLayoutId id="2147485074" r:id="rId5"/>
    <p:sldLayoutId id="2147485075" r:id="rId6"/>
    <p:sldLayoutId id="2147485076" r:id="rId7"/>
    <p:sldLayoutId id="2147485077" r:id="rId8"/>
    <p:sldLayoutId id="2147485078" r:id="rId9"/>
    <p:sldLayoutId id="2147485079" r:id="rId10"/>
    <p:sldLayoutId id="214748508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57451953"/>
      </p:ext>
    </p:extLst>
  </p:cSld>
  <p:clrMap bg1="lt1" tx1="dk1" bg2="lt2" tx2="dk2" accent1="accent1" accent2="accent2" accent3="accent3" accent4="accent4" accent5="accent5" accent6="accent6" hlink="hlink" folHlink="folHlink"/>
  <p:sldLayoutIdLst>
    <p:sldLayoutId id="2147485108" r:id="rId1"/>
    <p:sldLayoutId id="2147485109" r:id="rId2"/>
    <p:sldLayoutId id="2147485110" r:id="rId3"/>
    <p:sldLayoutId id="2147485111" r:id="rId4"/>
    <p:sldLayoutId id="2147485112" r:id="rId5"/>
    <p:sldLayoutId id="2147485113" r:id="rId6"/>
    <p:sldLayoutId id="2147485114" r:id="rId7"/>
    <p:sldLayoutId id="2147485115" r:id="rId8"/>
    <p:sldLayoutId id="2147485116" r:id="rId9"/>
    <p:sldLayoutId id="2147485117" r:id="rId10"/>
    <p:sldLayoutId id="214748511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48377649"/>
      </p:ext>
    </p:extLst>
  </p:cSld>
  <p:clrMap bg1="lt1" tx1="dk1" bg2="lt2" tx2="dk2" accent1="accent1" accent2="accent2" accent3="accent3" accent4="accent4" accent5="accent5" accent6="accent6" hlink="hlink" folHlink="folHlink"/>
  <p:sldLayoutIdLst>
    <p:sldLayoutId id="2147485120" r:id="rId1"/>
    <p:sldLayoutId id="2147485121" r:id="rId2"/>
    <p:sldLayoutId id="2147485122" r:id="rId3"/>
    <p:sldLayoutId id="2147485123" r:id="rId4"/>
    <p:sldLayoutId id="2147485124" r:id="rId5"/>
    <p:sldLayoutId id="2147485125" r:id="rId6"/>
    <p:sldLayoutId id="2147485126" r:id="rId7"/>
    <p:sldLayoutId id="2147485127" r:id="rId8"/>
    <p:sldLayoutId id="2147485128" r:id="rId9"/>
    <p:sldLayoutId id="2147485129" r:id="rId10"/>
    <p:sldLayoutId id="214748513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20040291"/>
      </p:ext>
    </p:extLst>
  </p:cSld>
  <p:clrMap bg1="lt1" tx1="dk1" bg2="lt2" tx2="dk2" accent1="accent1" accent2="accent2" accent3="accent3" accent4="accent4" accent5="accent5" accent6="accent6" hlink="hlink" folHlink="folHlink"/>
  <p:sldLayoutIdLst>
    <p:sldLayoutId id="2147485132" r:id="rId1"/>
    <p:sldLayoutId id="2147485133" r:id="rId2"/>
    <p:sldLayoutId id="2147485134" r:id="rId3"/>
    <p:sldLayoutId id="2147485135" r:id="rId4"/>
    <p:sldLayoutId id="2147485136" r:id="rId5"/>
    <p:sldLayoutId id="2147485137" r:id="rId6"/>
    <p:sldLayoutId id="2147485138" r:id="rId7"/>
    <p:sldLayoutId id="2147485139" r:id="rId8"/>
    <p:sldLayoutId id="2147485140" r:id="rId9"/>
    <p:sldLayoutId id="2147485141" r:id="rId10"/>
    <p:sldLayoutId id="214748514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751891132"/>
      </p:ext>
    </p:extLst>
  </p:cSld>
  <p:clrMap bg1="lt1" tx1="dk1" bg2="lt2" tx2="dk2" accent1="accent1" accent2="accent2" accent3="accent3" accent4="accent4" accent5="accent5" accent6="accent6" hlink="hlink" folHlink="folHlink"/>
  <p:sldLayoutIdLst>
    <p:sldLayoutId id="2147485144" r:id="rId1"/>
    <p:sldLayoutId id="2147485145" r:id="rId2"/>
    <p:sldLayoutId id="2147485146" r:id="rId3"/>
    <p:sldLayoutId id="2147485147" r:id="rId4"/>
    <p:sldLayoutId id="2147485148" r:id="rId5"/>
    <p:sldLayoutId id="2147485149" r:id="rId6"/>
    <p:sldLayoutId id="2147485150" r:id="rId7"/>
    <p:sldLayoutId id="2147485151" r:id="rId8"/>
    <p:sldLayoutId id="2147485152" r:id="rId9"/>
    <p:sldLayoutId id="2147485153" r:id="rId10"/>
    <p:sldLayoutId id="214748515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119212175"/>
      </p:ext>
    </p:extLst>
  </p:cSld>
  <p:clrMap bg1="lt1" tx1="dk1" bg2="lt2" tx2="dk2" accent1="accent1" accent2="accent2" accent3="accent3" accent4="accent4" accent5="accent5" accent6="accent6" hlink="hlink" folHlink="folHlink"/>
  <p:sldLayoutIdLst>
    <p:sldLayoutId id="2147485156" r:id="rId1"/>
    <p:sldLayoutId id="2147485157" r:id="rId2"/>
    <p:sldLayoutId id="2147485158" r:id="rId3"/>
    <p:sldLayoutId id="2147485159" r:id="rId4"/>
    <p:sldLayoutId id="2147485160" r:id="rId5"/>
    <p:sldLayoutId id="2147485161" r:id="rId6"/>
    <p:sldLayoutId id="2147485162" r:id="rId7"/>
    <p:sldLayoutId id="2147485163" r:id="rId8"/>
    <p:sldLayoutId id="2147485164" r:id="rId9"/>
    <p:sldLayoutId id="2147485165" r:id="rId10"/>
    <p:sldLayoutId id="214748516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145286211"/>
      </p:ext>
    </p:extLst>
  </p:cSld>
  <p:clrMap bg1="lt1" tx1="dk1" bg2="lt2" tx2="dk2" accent1="accent1" accent2="accent2" accent3="accent3" accent4="accent4" accent5="accent5" accent6="accent6" hlink="hlink" folHlink="folHlink"/>
  <p:sldLayoutIdLst>
    <p:sldLayoutId id="2147485168" r:id="rId1"/>
    <p:sldLayoutId id="2147485169" r:id="rId2"/>
    <p:sldLayoutId id="2147485170" r:id="rId3"/>
    <p:sldLayoutId id="2147485171" r:id="rId4"/>
    <p:sldLayoutId id="2147485172" r:id="rId5"/>
    <p:sldLayoutId id="2147485173" r:id="rId6"/>
    <p:sldLayoutId id="2147485174" r:id="rId7"/>
    <p:sldLayoutId id="2147485175" r:id="rId8"/>
    <p:sldLayoutId id="2147485176" r:id="rId9"/>
    <p:sldLayoutId id="2147485177" r:id="rId10"/>
    <p:sldLayoutId id="214748517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964990"/>
      </p:ext>
    </p:extLst>
  </p:cSld>
  <p:clrMap bg1="lt1" tx1="dk1" bg2="lt2" tx2="dk2" accent1="accent1" accent2="accent2" accent3="accent3" accent4="accent4" accent5="accent5" accent6="accent6" hlink="hlink" folHlink="folHlink"/>
  <p:sldLayoutIdLst>
    <p:sldLayoutId id="2147485180" r:id="rId1"/>
    <p:sldLayoutId id="2147485181" r:id="rId2"/>
    <p:sldLayoutId id="2147485182" r:id="rId3"/>
    <p:sldLayoutId id="2147485183" r:id="rId4"/>
    <p:sldLayoutId id="2147485184" r:id="rId5"/>
    <p:sldLayoutId id="2147485185" r:id="rId6"/>
    <p:sldLayoutId id="2147485186" r:id="rId7"/>
    <p:sldLayoutId id="2147485187" r:id="rId8"/>
    <p:sldLayoutId id="2147485188" r:id="rId9"/>
    <p:sldLayoutId id="2147485189" r:id="rId10"/>
    <p:sldLayoutId id="214748519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93612786"/>
      </p:ext>
    </p:extLst>
  </p:cSld>
  <p:clrMap bg1="lt1" tx1="dk1" bg2="lt2" tx2="dk2" accent1="accent1" accent2="accent2" accent3="accent3" accent4="accent4" accent5="accent5" accent6="accent6" hlink="hlink" folHlink="folHlink"/>
  <p:sldLayoutIdLst>
    <p:sldLayoutId id="2147485192" r:id="rId1"/>
    <p:sldLayoutId id="2147485193" r:id="rId2"/>
    <p:sldLayoutId id="2147485194" r:id="rId3"/>
    <p:sldLayoutId id="2147485195" r:id="rId4"/>
    <p:sldLayoutId id="2147485196" r:id="rId5"/>
    <p:sldLayoutId id="2147485197" r:id="rId6"/>
    <p:sldLayoutId id="2147485198" r:id="rId7"/>
    <p:sldLayoutId id="2147485199" r:id="rId8"/>
    <p:sldLayoutId id="2147485200" r:id="rId9"/>
    <p:sldLayoutId id="2147485201" r:id="rId10"/>
    <p:sldLayoutId id="214748520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55807897"/>
      </p:ext>
    </p:extLst>
  </p:cSld>
  <p:clrMap bg1="lt1" tx1="dk1" bg2="lt2" tx2="dk2" accent1="accent1" accent2="accent2" accent3="accent3" accent4="accent4" accent5="accent5" accent6="accent6" hlink="hlink" folHlink="folHlink"/>
  <p:sldLayoutIdLst>
    <p:sldLayoutId id="2147485204" r:id="rId1"/>
    <p:sldLayoutId id="2147485205" r:id="rId2"/>
    <p:sldLayoutId id="2147485206" r:id="rId3"/>
    <p:sldLayoutId id="2147485207" r:id="rId4"/>
    <p:sldLayoutId id="2147485208" r:id="rId5"/>
    <p:sldLayoutId id="2147485209" r:id="rId6"/>
    <p:sldLayoutId id="2147485210" r:id="rId7"/>
    <p:sldLayoutId id="2147485211" r:id="rId8"/>
    <p:sldLayoutId id="2147485212" r:id="rId9"/>
    <p:sldLayoutId id="2147485213" r:id="rId10"/>
    <p:sldLayoutId id="214748521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910130626"/>
      </p:ext>
    </p:extLst>
  </p:cSld>
  <p:clrMap bg1="lt1" tx1="dk1" bg2="lt2" tx2="dk2" accent1="accent1" accent2="accent2" accent3="accent3" accent4="accent4" accent5="accent5" accent6="accent6" hlink="hlink" folHlink="folHlink"/>
  <p:sldLayoutIdLst>
    <p:sldLayoutId id="2147483861" r:id="rId1"/>
    <p:sldLayoutId id="2147483862" r:id="rId2"/>
    <p:sldLayoutId id="2147483863" r:id="rId3"/>
    <p:sldLayoutId id="2147483864" r:id="rId4"/>
    <p:sldLayoutId id="2147483865" r:id="rId5"/>
    <p:sldLayoutId id="2147483866" r:id="rId6"/>
    <p:sldLayoutId id="2147483867" r:id="rId7"/>
    <p:sldLayoutId id="2147483868" r:id="rId8"/>
    <p:sldLayoutId id="2147483869" r:id="rId9"/>
    <p:sldLayoutId id="2147483870" r:id="rId10"/>
    <p:sldLayoutId id="21474838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98101904"/>
      </p:ext>
    </p:extLst>
  </p:cSld>
  <p:clrMap bg1="lt1" tx1="dk1" bg2="lt2" tx2="dk2" accent1="accent1" accent2="accent2" accent3="accent3" accent4="accent4" accent5="accent5" accent6="accent6" hlink="hlink" folHlink="folHlink"/>
  <p:sldLayoutIdLst>
    <p:sldLayoutId id="2147485216" r:id="rId1"/>
    <p:sldLayoutId id="2147485217" r:id="rId2"/>
    <p:sldLayoutId id="2147485218" r:id="rId3"/>
    <p:sldLayoutId id="2147485219" r:id="rId4"/>
    <p:sldLayoutId id="2147485220" r:id="rId5"/>
    <p:sldLayoutId id="2147485221" r:id="rId6"/>
    <p:sldLayoutId id="2147485222" r:id="rId7"/>
    <p:sldLayoutId id="2147485223" r:id="rId8"/>
    <p:sldLayoutId id="2147485224" r:id="rId9"/>
    <p:sldLayoutId id="2147485225" r:id="rId10"/>
    <p:sldLayoutId id="214748522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8407108"/>
      </p:ext>
    </p:extLst>
  </p:cSld>
  <p:clrMap bg1="lt1" tx1="dk1" bg2="lt2" tx2="dk2" accent1="accent1" accent2="accent2" accent3="accent3" accent4="accent4" accent5="accent5" accent6="accent6" hlink="hlink" folHlink="folHlink"/>
  <p:sldLayoutIdLst>
    <p:sldLayoutId id="2147485228" r:id="rId1"/>
    <p:sldLayoutId id="2147485229" r:id="rId2"/>
    <p:sldLayoutId id="2147485230" r:id="rId3"/>
    <p:sldLayoutId id="2147485231" r:id="rId4"/>
    <p:sldLayoutId id="2147485232" r:id="rId5"/>
    <p:sldLayoutId id="2147485233" r:id="rId6"/>
    <p:sldLayoutId id="2147485234" r:id="rId7"/>
    <p:sldLayoutId id="2147485235" r:id="rId8"/>
    <p:sldLayoutId id="2147485236" r:id="rId9"/>
    <p:sldLayoutId id="2147485237" r:id="rId10"/>
    <p:sldLayoutId id="214748523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549458987"/>
      </p:ext>
    </p:extLst>
  </p:cSld>
  <p:clrMap bg1="lt1" tx1="dk1" bg2="lt2" tx2="dk2" accent1="accent1" accent2="accent2" accent3="accent3" accent4="accent4" accent5="accent5" accent6="accent6" hlink="hlink" folHlink="folHlink"/>
  <p:sldLayoutIdLst>
    <p:sldLayoutId id="2147485240" r:id="rId1"/>
    <p:sldLayoutId id="2147485241" r:id="rId2"/>
    <p:sldLayoutId id="2147485242" r:id="rId3"/>
    <p:sldLayoutId id="2147485243" r:id="rId4"/>
    <p:sldLayoutId id="2147485244" r:id="rId5"/>
    <p:sldLayoutId id="2147485245" r:id="rId6"/>
    <p:sldLayoutId id="2147485246" r:id="rId7"/>
    <p:sldLayoutId id="2147485247" r:id="rId8"/>
    <p:sldLayoutId id="2147485248" r:id="rId9"/>
    <p:sldLayoutId id="2147485249" r:id="rId10"/>
    <p:sldLayoutId id="2147485250"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419006944"/>
      </p:ext>
    </p:extLst>
  </p:cSld>
  <p:clrMap bg1="lt1" tx1="dk1" bg2="lt2" tx2="dk2" accent1="accent1" accent2="accent2" accent3="accent3" accent4="accent4" accent5="accent5" accent6="accent6" hlink="hlink" folHlink="folHlink"/>
  <p:sldLayoutIdLst>
    <p:sldLayoutId id="2147485252" r:id="rId1"/>
    <p:sldLayoutId id="2147485253" r:id="rId2"/>
    <p:sldLayoutId id="2147485254" r:id="rId3"/>
    <p:sldLayoutId id="2147485255" r:id="rId4"/>
    <p:sldLayoutId id="2147485256" r:id="rId5"/>
    <p:sldLayoutId id="2147485257" r:id="rId6"/>
    <p:sldLayoutId id="2147485258" r:id="rId7"/>
    <p:sldLayoutId id="2147485259" r:id="rId8"/>
    <p:sldLayoutId id="2147485260" r:id="rId9"/>
    <p:sldLayoutId id="2147485261" r:id="rId10"/>
    <p:sldLayoutId id="2147485262"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980149173"/>
      </p:ext>
    </p:extLst>
  </p:cSld>
  <p:clrMap bg1="lt1" tx1="dk1" bg2="lt2" tx2="dk2" accent1="accent1" accent2="accent2" accent3="accent3" accent4="accent4" accent5="accent5" accent6="accent6" hlink="hlink" folHlink="folHlink"/>
  <p:sldLayoutIdLst>
    <p:sldLayoutId id="2147485264" r:id="rId1"/>
    <p:sldLayoutId id="2147485265" r:id="rId2"/>
    <p:sldLayoutId id="2147485266" r:id="rId3"/>
    <p:sldLayoutId id="2147485267" r:id="rId4"/>
    <p:sldLayoutId id="2147485268" r:id="rId5"/>
    <p:sldLayoutId id="2147485269" r:id="rId6"/>
    <p:sldLayoutId id="2147485270" r:id="rId7"/>
    <p:sldLayoutId id="2147485271" r:id="rId8"/>
    <p:sldLayoutId id="2147485272" r:id="rId9"/>
    <p:sldLayoutId id="2147485273" r:id="rId10"/>
    <p:sldLayoutId id="2147485274"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2860433788"/>
      </p:ext>
    </p:extLst>
  </p:cSld>
  <p:clrMap bg1="lt1" tx1="dk1" bg2="lt2" tx2="dk2" accent1="accent1" accent2="accent2" accent3="accent3" accent4="accent4" accent5="accent5" accent6="accent6" hlink="hlink" folHlink="folHlink"/>
  <p:sldLayoutIdLst>
    <p:sldLayoutId id="2147485276" r:id="rId1"/>
    <p:sldLayoutId id="2147485277" r:id="rId2"/>
    <p:sldLayoutId id="2147485278" r:id="rId3"/>
    <p:sldLayoutId id="2147485279" r:id="rId4"/>
    <p:sldLayoutId id="2147485280" r:id="rId5"/>
    <p:sldLayoutId id="2147485281" r:id="rId6"/>
    <p:sldLayoutId id="2147485282" r:id="rId7"/>
    <p:sldLayoutId id="2147485283" r:id="rId8"/>
    <p:sldLayoutId id="2147485284" r:id="rId9"/>
    <p:sldLayoutId id="2147485285" r:id="rId10"/>
    <p:sldLayoutId id="2147485286"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solidFill>
                <a:prstClr val="black">
                  <a:tint val="75000"/>
                </a:prstClr>
              </a:solidFill>
              <a:latin typeface="Calibri"/>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D4D2B188-1D62-4FCA-8363-938AD4629BBB}" type="slidenum">
              <a:rPr lang="en-US" smtClean="0">
                <a:solidFill>
                  <a:prstClr val="black">
                    <a:tint val="75000"/>
                  </a:prstClr>
                </a:solidFill>
                <a:latin typeface="Calibri"/>
              </a:rPr>
              <a:pPr/>
              <a:t>‹#›</a:t>
            </a:fld>
            <a:endParaRPr lang="en-US">
              <a:solidFill>
                <a:prstClr val="black">
                  <a:tint val="75000"/>
                </a:prstClr>
              </a:solidFill>
              <a:latin typeface="Calibri"/>
            </a:endParaRPr>
          </a:p>
        </p:txBody>
      </p:sp>
    </p:spTree>
    <p:extLst>
      <p:ext uri="{BB962C8B-B14F-4D97-AF65-F5344CB8AC3E}">
        <p14:creationId xmlns:p14="http://schemas.microsoft.com/office/powerpoint/2010/main" val="3103801050"/>
      </p:ext>
    </p:extLst>
  </p:cSld>
  <p:clrMap bg1="lt1" tx1="dk1" bg2="lt2" tx2="dk2" accent1="accent1" accent2="accent2" accent3="accent3" accent4="accent4" accent5="accent5" accent6="accent6" hlink="hlink" folHlink="folHlink"/>
  <p:sldLayoutIdLst>
    <p:sldLayoutId id="2147485288" r:id="rId1"/>
    <p:sldLayoutId id="2147485289" r:id="rId2"/>
    <p:sldLayoutId id="2147485290" r:id="rId3"/>
    <p:sldLayoutId id="2147485291" r:id="rId4"/>
    <p:sldLayoutId id="2147485292" r:id="rId5"/>
    <p:sldLayoutId id="2147485293" r:id="rId6"/>
    <p:sldLayoutId id="2147485294" r:id="rId7"/>
    <p:sldLayoutId id="2147485295" r:id="rId8"/>
    <p:sldLayoutId id="2147485296" r:id="rId9"/>
    <p:sldLayoutId id="2147485297" r:id="rId10"/>
    <p:sldLayoutId id="2147485298"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228600" y="152401"/>
            <a:ext cx="8686800" cy="1066799"/>
          </a:xfrm>
          <a:prstGeom prst="rect">
            <a:avLst/>
          </a:prstGeom>
        </p:spPr>
        <p:txBody>
          <a:bodyPr vert="horz" lIns="91440" tIns="45720" rIns="91440" bIns="45720" rtlCol="0" anchor="ctr">
            <a:normAutofit/>
          </a:bodyPr>
          <a:lstStyle/>
          <a:p>
            <a:r>
              <a:rPr lang="en-US" smtClean="0"/>
              <a:t>Click to edit Master title style</a:t>
            </a:r>
            <a:endParaRPr lang="en-US" dirty="0"/>
          </a:p>
        </p:txBody>
      </p:sp>
      <p:sp>
        <p:nvSpPr>
          <p:cNvPr id="3" name="Text Placeholder 2"/>
          <p:cNvSpPr>
            <a:spLocks noGrp="1"/>
          </p:cNvSpPr>
          <p:nvPr>
            <p:ph type="body" idx="1"/>
          </p:nvPr>
        </p:nvSpPr>
        <p:spPr>
          <a:xfrm>
            <a:off x="228600" y="1219200"/>
            <a:ext cx="8686800" cy="5502276"/>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6" name="Slide Number Placeholder 5"/>
          <p:cNvSpPr>
            <a:spLocks noGrp="1"/>
          </p:cNvSpPr>
          <p:nvPr>
            <p:ph type="sldNum" sz="quarter" idx="4"/>
          </p:nvPr>
        </p:nvSpPr>
        <p:spPr>
          <a:xfrm>
            <a:off x="6858000" y="6356351"/>
            <a:ext cx="2057400" cy="365125"/>
          </a:xfrm>
          <a:prstGeom prst="rect">
            <a:avLst/>
          </a:prstGeom>
        </p:spPr>
        <p:txBody>
          <a:bodyPr vert="horz" lIns="91440" tIns="45720" rIns="91440" bIns="45720" rtlCol="0" anchor="ctr"/>
          <a:lstStyle>
            <a:lvl1pPr algn="r">
              <a:defRPr sz="2000">
                <a:solidFill>
                  <a:schemeClr val="tx1">
                    <a:tint val="75000"/>
                  </a:schemeClr>
                </a:solidFill>
                <a:latin typeface="+mj-lt"/>
              </a:defRPr>
            </a:lvl1pPr>
          </a:lstStyle>
          <a:p>
            <a:fld id="{D4D2B188-1D62-4FCA-8363-938AD4629BBB}" type="slidenum">
              <a:rPr lang="en-US" smtClean="0">
                <a:solidFill>
                  <a:prstClr val="black">
                    <a:tint val="75000"/>
                  </a:prstClr>
                </a:solidFill>
                <a:latin typeface="Calibri Light"/>
              </a:rPr>
              <a:pPr/>
              <a:t>‹#›</a:t>
            </a:fld>
            <a:r>
              <a:rPr lang="en-US" smtClean="0">
                <a:solidFill>
                  <a:prstClr val="black">
                    <a:tint val="75000"/>
                  </a:prstClr>
                </a:solidFill>
                <a:latin typeface="Calibri Light"/>
              </a:rPr>
              <a:t>/4</a:t>
            </a:r>
            <a:endParaRPr lang="en-US">
              <a:solidFill>
                <a:prstClr val="black">
                  <a:tint val="75000"/>
                </a:prstClr>
              </a:solidFill>
              <a:latin typeface="Calibri Light"/>
            </a:endParaRPr>
          </a:p>
        </p:txBody>
      </p:sp>
    </p:spTree>
    <p:extLst>
      <p:ext uri="{BB962C8B-B14F-4D97-AF65-F5344CB8AC3E}">
        <p14:creationId xmlns:p14="http://schemas.microsoft.com/office/powerpoint/2010/main" val="2169137597"/>
      </p:ext>
    </p:extLst>
  </p:cSld>
  <p:clrMap bg1="lt1" tx1="dk1" bg2="lt2" tx2="dk2" accent1="accent1" accent2="accent2" accent3="accent3" accent4="accent4" accent5="accent5" accent6="accent6" hlink="hlink" folHlink="folHlink"/>
  <p:sldLayoutIdLst>
    <p:sldLayoutId id="2147485324" r:id="rId1"/>
    <p:sldLayoutId id="2147485325" r:id="rId2"/>
    <p:sldLayoutId id="2147485326" r:id="rId3"/>
    <p:sldLayoutId id="2147485327" r:id="rId4"/>
    <p:sldLayoutId id="2147485328" r:id="rId5"/>
    <p:sldLayoutId id="2147485329" r:id="rId6"/>
    <p:sldLayoutId id="2147485330" r:id="rId7"/>
    <p:sldLayoutId id="2147485331" r:id="rId8"/>
    <p:sldLayoutId id="2147485332" r:id="rId9"/>
    <p:sldLayoutId id="2147485333" r:id="rId10"/>
    <p:sldLayoutId id="2147485334" r:id="rId11"/>
  </p:sldLayoutIdLst>
  <p:timing>
    <p:tnLst>
      <p:par>
        <p:cTn xmlns:p14="http://schemas.microsoft.com/office/powerpoint/2010/main" id="1" dur="indefinite" restart="never" nodeType="tmRoot"/>
      </p:par>
    </p:tnLst>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orient="horz" pos="2160" userDrawn="1">
          <p15:clr>
            <a:srgbClr val="F26B43"/>
          </p15:clr>
        </p15:guide>
        <p15:guide id="2" pos="2880" userDrawn="1">
          <p15:clr>
            <a:srgbClr val="F26B43"/>
          </p15:clr>
        </p15:guide>
      </p15:sldGuideLst>
    </p:ext>
  </p:extLst>
</p:sldMaster>
</file>

<file path=ppt/slideMasters/slideMaster8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1716768479"/>
      </p:ext>
    </p:extLst>
  </p:cSld>
  <p:clrMap bg1="lt1" tx1="dk1" bg2="lt2" tx2="dk2" accent1="accent1" accent2="accent2" accent3="accent3" accent4="accent4" accent5="accent5" accent6="accent6" hlink="hlink" folHlink="folHlink"/>
  <p:sldLayoutIdLst>
    <p:sldLayoutId id="2147485336" r:id="rId1"/>
    <p:sldLayoutId id="2147485337" r:id="rId2"/>
    <p:sldLayoutId id="2147485338" r:id="rId3"/>
    <p:sldLayoutId id="2147485339" r:id="rId4"/>
    <p:sldLayoutId id="2147485340" r:id="rId5"/>
    <p:sldLayoutId id="2147485341" r:id="rId6"/>
    <p:sldLayoutId id="2147485342" r:id="rId7"/>
    <p:sldLayoutId id="2147485343" r:id="rId8"/>
    <p:sldLayoutId id="2147485344" r:id="rId9"/>
    <p:sldLayoutId id="2147485345" r:id="rId10"/>
    <p:sldLayoutId id="2147485346"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30896232"/>
      </p:ext>
    </p:extLst>
  </p:cSld>
  <p:clrMap bg1="lt1" tx1="dk1" bg2="lt2" tx2="dk2" accent1="accent1" accent2="accent2" accent3="accent3" accent4="accent4" accent5="accent5" accent6="accent6" hlink="hlink" folHlink="folHlink"/>
  <p:sldLayoutIdLst>
    <p:sldLayoutId id="2147485348" r:id="rId1"/>
    <p:sldLayoutId id="2147485349" r:id="rId2"/>
    <p:sldLayoutId id="2147485350" r:id="rId3"/>
    <p:sldLayoutId id="2147485351" r:id="rId4"/>
    <p:sldLayoutId id="2147485352" r:id="rId5"/>
    <p:sldLayoutId id="2147485353" r:id="rId6"/>
    <p:sldLayoutId id="2147485354" r:id="rId7"/>
    <p:sldLayoutId id="2147485355" r:id="rId8"/>
    <p:sldLayoutId id="2147485356" r:id="rId9"/>
    <p:sldLayoutId id="2147485357" r:id="rId10"/>
    <p:sldLayoutId id="2147485358"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prstClr val="black"/>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prstClr val="black"/>
                </a:solidFill>
              </a:rPr>
              <a:pPr/>
              <a:t>‹#›</a:t>
            </a:fld>
            <a:endParaRPr lang="en-US" altLang="en-US">
              <a:solidFill>
                <a:prstClr val="black"/>
              </a:solidFill>
            </a:endParaRPr>
          </a:p>
        </p:txBody>
      </p:sp>
      <p:pic>
        <p:nvPicPr>
          <p:cNvPr id="6" name="Picture 5"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577287076"/>
      </p:ext>
    </p:extLst>
  </p:cSld>
  <p:clrMap bg1="lt1" tx1="dk1" bg2="lt2" tx2="dk2" accent1="accent1" accent2="accent2" accent3="accent3" accent4="accent4" accent5="accent5" accent6="accent6" hlink="hlink" folHlink="folHlink"/>
  <p:sldLayoutIdLst>
    <p:sldLayoutId id="2147483873" r:id="rId1"/>
    <p:sldLayoutId id="2147483874" r:id="rId2"/>
    <p:sldLayoutId id="2147483875" r:id="rId3"/>
    <p:sldLayoutId id="2147483876" r:id="rId4"/>
    <p:sldLayoutId id="2147483877" r:id="rId5"/>
    <p:sldLayoutId id="2147483878" r:id="rId6"/>
    <p:sldLayoutId id="2147483879" r:id="rId7"/>
    <p:sldLayoutId id="2147483880" r:id="rId8"/>
    <p:sldLayoutId id="2147483881" r:id="rId9"/>
    <p:sldLayoutId id="2147483882" r:id="rId10"/>
    <p:sldLayoutId id="214748388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1"/>
          </a:solidFill>
          <a:latin typeface="Times New Roman"/>
          <a:ea typeface="+mj-ea"/>
          <a:cs typeface="Times New Roman"/>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026"/>
          <p:cNvSpPr>
            <a:spLocks noGrp="1" noChangeArrowheads="1"/>
          </p:cNvSpPr>
          <p:nvPr>
            <p:ph type="title"/>
          </p:nvPr>
        </p:nvSpPr>
        <p:spPr bwMode="auto">
          <a:xfrm>
            <a:off x="228600" y="152400"/>
            <a:ext cx="86106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title style</a:t>
            </a:r>
          </a:p>
        </p:txBody>
      </p:sp>
      <p:sp>
        <p:nvSpPr>
          <p:cNvPr id="1027" name="Rectangle 1027"/>
          <p:cNvSpPr>
            <a:spLocks noGrp="1" noChangeArrowheads="1"/>
          </p:cNvSpPr>
          <p:nvPr>
            <p:ph type="body" idx="1"/>
          </p:nvPr>
        </p:nvSpPr>
        <p:spPr bwMode="auto">
          <a:xfrm>
            <a:off x="228600" y="898525"/>
            <a:ext cx="8610600" cy="523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000000"/>
                </a:solidFill>
                <a:latin typeface="+mj-lt"/>
                <a:ea typeface="+mn-ea"/>
                <a:cs typeface="+mn-cs"/>
              </a:defRPr>
            </a:lvl1pPr>
          </a:lstStyle>
          <a:p>
            <a:pPr fontAlgn="base">
              <a:spcBef>
                <a:spcPct val="0"/>
              </a:spcBef>
              <a:spcAft>
                <a:spcPct val="0"/>
              </a:spcAft>
              <a:defRPr/>
            </a:pPr>
            <a:endParaRPr lang="en-US" altLang="en-US">
              <a:latin typeface="Garamond"/>
            </a:endParaRPr>
          </a:p>
        </p:txBody>
      </p:sp>
      <p:sp>
        <p:nvSpPr>
          <p:cNvPr id="100358" name="Rectangle 1030"/>
          <p:cNvSpPr>
            <a:spLocks noGrp="1" noChangeArrowheads="1"/>
          </p:cNvSpPr>
          <p:nvPr>
            <p:ph type="sldNum" sz="quarter" idx="4"/>
          </p:nvPr>
        </p:nvSpPr>
        <p:spPr bwMode="auto">
          <a:xfrm>
            <a:off x="6777038" y="6318250"/>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solidFill>
                  <a:srgbClr val="000000"/>
                </a:solidFill>
                <a:latin typeface="Garamond" charset="0"/>
              </a:defRPr>
            </a:lvl1pPr>
          </a:lstStyle>
          <a:p>
            <a:pPr fontAlgn="base">
              <a:spcBef>
                <a:spcPct val="0"/>
              </a:spcBef>
              <a:spcAft>
                <a:spcPct val="0"/>
              </a:spcAft>
            </a:pPr>
            <a:fld id="{A7361BF2-EEC8-BD44-B1FF-0E6EA04503FC}" type="slidenum">
              <a:rPr lang="en-US" smtClean="0">
                <a:ea typeface="ＭＳ Ｐゴシック" charset="0"/>
                <a:cs typeface="Arial" charset="0"/>
              </a:rPr>
              <a:pPr fontAlgn="base">
                <a:spcBef>
                  <a:spcPct val="0"/>
                </a:spcBef>
                <a:spcAft>
                  <a:spcPct val="0"/>
                </a:spcAft>
              </a:pPr>
              <a:t>‹#›</a:t>
            </a:fld>
            <a:endParaRPr lang="en-US" smtClean="0">
              <a:ea typeface="ＭＳ Ｐゴシック" charset="0"/>
              <a:cs typeface="Arial" charset="0"/>
            </a:endParaRPr>
          </a:p>
        </p:txBody>
      </p:sp>
      <p:sp>
        <p:nvSpPr>
          <p:cNvPr id="100360" name="Line 1032"/>
          <p:cNvSpPr>
            <a:spLocks noChangeShapeType="1"/>
          </p:cNvSpPr>
          <p:nvPr/>
        </p:nvSpPr>
        <p:spPr bwMode="auto">
          <a:xfrm>
            <a:off x="228600" y="6481763"/>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100361" name="Line 1033"/>
          <p:cNvSpPr>
            <a:spLocks noChangeShapeType="1"/>
          </p:cNvSpPr>
          <p:nvPr userDrawn="1"/>
        </p:nvSpPr>
        <p:spPr bwMode="auto">
          <a:xfrm>
            <a:off x="228600" y="898525"/>
            <a:ext cx="8610600" cy="0"/>
          </a:xfrm>
          <a:prstGeom prst="line">
            <a:avLst/>
          </a:prstGeom>
          <a:noFill/>
          <a:ln w="19050">
            <a:solidFill>
              <a:schemeClr val="accent1"/>
            </a:solidFill>
            <a:round/>
            <a:headEnd/>
            <a:tailEn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pic>
        <p:nvPicPr>
          <p:cNvPr id="8" name="Picture 7" descr="safari.png"/>
          <p:cNvPicPr>
            <a:picLocks noChangeAspect="1"/>
          </p:cNvPicPr>
          <p:nvPr userDrawn="1"/>
        </p:nvPicPr>
        <p:blipFill>
          <a:blip r:embed="rId14"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33981960"/>
      </p:ext>
    </p:extLst>
  </p:cSld>
  <p:clrMap bg1="lt1" tx1="dk1" bg2="lt2" tx2="dk2" accent1="accent1" accent2="accent2" accent3="accent3" accent4="accent4" accent5="accent5" accent6="accent6" hlink="hlink" folHlink="folHlink"/>
  <p:sldLayoutIdLst>
    <p:sldLayoutId id="2147485360" r:id="rId1"/>
    <p:sldLayoutId id="2147485361" r:id="rId2"/>
    <p:sldLayoutId id="2147485362" r:id="rId3"/>
    <p:sldLayoutId id="2147485363" r:id="rId4"/>
    <p:sldLayoutId id="2147485364" r:id="rId5"/>
    <p:sldLayoutId id="2147485365" r:id="rId6"/>
    <p:sldLayoutId id="2147485366" r:id="rId7"/>
    <p:sldLayoutId id="2147485367" r:id="rId8"/>
    <p:sldLayoutId id="2147485368" r:id="rId9"/>
    <p:sldLayoutId id="2147485369" r:id="rId10"/>
    <p:sldLayoutId id="2147485370" r:id="rId11"/>
    <p:sldLayoutId id="2147485371" r:id="rId12"/>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2pPr>
      <a:lvl3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3pPr>
      <a:lvl4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4pPr>
      <a:lvl5pPr algn="l" rtl="0" eaLnBrk="0" fontAlgn="base" hangingPunct="0">
        <a:spcBef>
          <a:spcPct val="0"/>
        </a:spcBef>
        <a:spcAft>
          <a:spcPct val="0"/>
        </a:spcAft>
        <a:defRPr sz="4000">
          <a:solidFill>
            <a:schemeClr val="tx2"/>
          </a:solidFill>
          <a:latin typeface="Garamond" pitchFamily="18" charset="0"/>
          <a:ea typeface="ＭＳ Ｐゴシック" pitchFamily="-105" charset="-128"/>
          <a:cs typeface="ＭＳ Ｐゴシック" pitchFamily="-105" charset="-128"/>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charset="0"/>
        <a:buChar char="n"/>
        <a:defRPr sz="2400">
          <a:solidFill>
            <a:schemeClr val="tx1"/>
          </a:solidFill>
          <a:latin typeface="+mn-lt"/>
          <a:ea typeface="ＭＳ Ｐゴシック" pitchFamily="-105" charset="-128"/>
          <a:cs typeface="ＭＳ Ｐゴシック" pitchFamily="-105" charset="-128"/>
        </a:defRPr>
      </a:lvl1pPr>
      <a:lvl2pPr marL="669925" indent="-325438" algn="l" rtl="0" eaLnBrk="0" fontAlgn="base" hangingPunct="0">
        <a:spcBef>
          <a:spcPct val="20000"/>
        </a:spcBef>
        <a:spcAft>
          <a:spcPct val="0"/>
        </a:spcAft>
        <a:buClr>
          <a:schemeClr val="accent2"/>
        </a:buClr>
        <a:buSzPct val="60000"/>
        <a:buFont typeface="Wingdings" charset="0"/>
        <a:buChar char="q"/>
        <a:defRPr sz="2200">
          <a:solidFill>
            <a:schemeClr val="tx1"/>
          </a:solidFill>
          <a:latin typeface="+mn-lt"/>
          <a:ea typeface="ＭＳ Ｐゴシック" pitchFamily="-105" charset="-128"/>
        </a:defRPr>
      </a:lvl2pPr>
      <a:lvl3pPr marL="1022350" indent="-350838" algn="l" rtl="0" eaLnBrk="0" fontAlgn="base" hangingPunct="0">
        <a:spcBef>
          <a:spcPct val="20000"/>
        </a:spcBef>
        <a:spcAft>
          <a:spcPct val="0"/>
        </a:spcAft>
        <a:buClr>
          <a:schemeClr val="accent1"/>
        </a:buClr>
        <a:buSzPct val="65000"/>
        <a:buFont typeface="Wingdings" charset="0"/>
        <a:buChar char="n"/>
        <a:defRPr sz="2000">
          <a:solidFill>
            <a:schemeClr val="tx1"/>
          </a:solidFill>
          <a:latin typeface="+mn-lt"/>
          <a:ea typeface="ＭＳ Ｐゴシック" pitchFamily="-105" charset="-128"/>
        </a:defRPr>
      </a:lvl3pPr>
      <a:lvl4pPr marL="1339850" indent="-315913" algn="l" rtl="0" eaLnBrk="0" fontAlgn="base" hangingPunct="0">
        <a:spcBef>
          <a:spcPct val="20000"/>
        </a:spcBef>
        <a:spcAft>
          <a:spcPct val="0"/>
        </a:spcAft>
        <a:buClr>
          <a:schemeClr val="accent2"/>
        </a:buClr>
        <a:buSzPct val="70000"/>
        <a:buFont typeface="Wingdings" charset="0"/>
        <a:buChar char="q"/>
        <a:defRPr>
          <a:solidFill>
            <a:schemeClr val="tx1"/>
          </a:solidFill>
          <a:latin typeface="+mn-lt"/>
          <a:ea typeface="ＭＳ Ｐゴシック" pitchFamily="-105" charset="-128"/>
        </a:defRPr>
      </a:lvl4pPr>
      <a:lvl5pPr marL="1681163" indent="-339725" algn="l" rtl="0" eaLnBrk="0" fontAlgn="base" hangingPunct="0">
        <a:spcBef>
          <a:spcPct val="20000"/>
        </a:spcBef>
        <a:spcAft>
          <a:spcPct val="0"/>
        </a:spcAft>
        <a:buClr>
          <a:schemeClr val="accent1"/>
        </a:buClr>
        <a:buSzPct val="75000"/>
        <a:buFont typeface="Wingdings" charset="0"/>
        <a:buChar char="§"/>
        <a:defRPr sz="1600">
          <a:solidFill>
            <a:schemeClr val="tx1"/>
          </a:solidFill>
          <a:latin typeface="+mn-lt"/>
          <a:ea typeface="ＭＳ Ｐゴシック" pitchFamily="-105" charset="-128"/>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156703761"/>
      </p:ext>
    </p:extLst>
  </p:cSld>
  <p:clrMap bg1="lt1" tx1="dk1" bg2="lt2" tx2="dk2" accent1="accent1" accent2="accent2" accent3="accent3" accent4="accent4" accent5="accent5" accent6="accent6" hlink="hlink" folHlink="folHlink"/>
  <p:sldLayoutIdLst>
    <p:sldLayoutId id="2147485399" r:id="rId1"/>
    <p:sldLayoutId id="2147485400" r:id="rId2"/>
    <p:sldLayoutId id="2147485401" r:id="rId3"/>
    <p:sldLayoutId id="2147485402" r:id="rId4"/>
    <p:sldLayoutId id="2147485403" r:id="rId5"/>
    <p:sldLayoutId id="2147485404" r:id="rId6"/>
    <p:sldLayoutId id="2147485405" r:id="rId7"/>
    <p:sldLayoutId id="2147485406" r:id="rId8"/>
    <p:sldLayoutId id="2147485407" r:id="rId9"/>
    <p:sldLayoutId id="2147485408" r:id="rId10"/>
    <p:sldLayoutId id="2147485409"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75632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Tree>
    <p:extLst>
      <p:ext uri="{BB962C8B-B14F-4D97-AF65-F5344CB8AC3E}">
        <p14:creationId xmlns:p14="http://schemas.microsoft.com/office/powerpoint/2010/main" val="858009255"/>
      </p:ext>
    </p:extLst>
  </p:cSld>
  <p:clrMap bg1="lt1" tx1="dk1" bg2="lt2" tx2="dk2" accent1="accent1" accent2="accent2" accent3="accent3" accent4="accent4" accent5="accent5" accent6="accent6" hlink="hlink" folHlink="folHlink"/>
  <p:sldLayoutIdLst>
    <p:sldLayoutId id="2147485411" r:id="rId1"/>
    <p:sldLayoutId id="2147485412" r:id="rId2"/>
    <p:sldLayoutId id="2147485413" r:id="rId3"/>
    <p:sldLayoutId id="2147485414" r:id="rId4"/>
    <p:sldLayoutId id="2147485415" r:id="rId5"/>
    <p:sldLayoutId id="2147485416" r:id="rId6"/>
    <p:sldLayoutId id="2147485417" r:id="rId7"/>
    <p:sldLayoutId id="2147485418" r:id="rId8"/>
    <p:sldLayoutId id="2147485419" r:id="rId9"/>
    <p:sldLayoutId id="2147485420" r:id="rId10"/>
    <p:sldLayoutId id="214748542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651058628"/>
      </p:ext>
    </p:extLst>
  </p:cSld>
  <p:clrMap bg1="lt1" tx1="dk1" bg2="lt2" tx2="dk2" accent1="accent1" accent2="accent2" accent3="accent3" accent4="accent4" accent5="accent5" accent6="accent6" hlink="hlink" folHlink="folHlink"/>
  <p:sldLayoutIdLst>
    <p:sldLayoutId id="2147485437" r:id="rId1"/>
    <p:sldLayoutId id="2147485438" r:id="rId2"/>
    <p:sldLayoutId id="2147485439" r:id="rId3"/>
    <p:sldLayoutId id="2147485440" r:id="rId4"/>
    <p:sldLayoutId id="2147485441" r:id="rId5"/>
    <p:sldLayoutId id="2147485442" r:id="rId6"/>
    <p:sldLayoutId id="2147485443" r:id="rId7"/>
    <p:sldLayoutId id="2147485444" r:id="rId8"/>
    <p:sldLayoutId id="2147485445" r:id="rId9"/>
    <p:sldLayoutId id="2147485446" r:id="rId10"/>
    <p:sldLayoutId id="214748544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24879343"/>
      </p:ext>
    </p:extLst>
  </p:cSld>
  <p:clrMap bg1="lt1" tx1="dk1" bg2="lt2" tx2="dk2" accent1="accent1" accent2="accent2" accent3="accent3" accent4="accent4" accent5="accent5" accent6="accent6" hlink="hlink" folHlink="folHlink"/>
  <p:sldLayoutIdLst>
    <p:sldLayoutId id="2147485461" r:id="rId1"/>
    <p:sldLayoutId id="2147485462" r:id="rId2"/>
    <p:sldLayoutId id="2147485463" r:id="rId3"/>
    <p:sldLayoutId id="2147485464" r:id="rId4"/>
    <p:sldLayoutId id="2147485465" r:id="rId5"/>
    <p:sldLayoutId id="2147485466" r:id="rId6"/>
    <p:sldLayoutId id="2147485467" r:id="rId7"/>
    <p:sldLayoutId id="2147485468" r:id="rId8"/>
    <p:sldLayoutId id="2147485469" r:id="rId9"/>
    <p:sldLayoutId id="2147485470" r:id="rId10"/>
    <p:sldLayoutId id="214748547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2744650870"/>
      </p:ext>
    </p:extLst>
  </p:cSld>
  <p:clrMap bg1="lt1" tx1="dk1" bg2="lt2" tx2="dk2" accent1="accent1" accent2="accent2" accent3="accent3" accent4="accent4" accent5="accent5" accent6="accent6" hlink="hlink" folHlink="folHlink"/>
  <p:sldLayoutIdLst>
    <p:sldLayoutId id="2147485485" r:id="rId1"/>
    <p:sldLayoutId id="2147485486" r:id="rId2"/>
    <p:sldLayoutId id="2147485487" r:id="rId3"/>
    <p:sldLayoutId id="2147485488" r:id="rId4"/>
    <p:sldLayoutId id="2147485489" r:id="rId5"/>
    <p:sldLayoutId id="2147485490" r:id="rId6"/>
    <p:sldLayoutId id="2147485491" r:id="rId7"/>
    <p:sldLayoutId id="2147485492" r:id="rId8"/>
    <p:sldLayoutId id="2147485493" r:id="rId9"/>
    <p:sldLayoutId id="2147485494" r:id="rId10"/>
    <p:sldLayoutId id="2147485495"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868885127"/>
      </p:ext>
    </p:extLst>
  </p:cSld>
  <p:clrMap bg1="lt1" tx1="dk1" bg2="lt2" tx2="dk2" accent1="accent1" accent2="accent2" accent3="accent3" accent4="accent4" accent5="accent5" accent6="accent6" hlink="hlink" folHlink="folHlink"/>
  <p:sldLayoutIdLst>
    <p:sldLayoutId id="2147485497" r:id="rId1"/>
    <p:sldLayoutId id="2147485498" r:id="rId2"/>
    <p:sldLayoutId id="2147485499" r:id="rId3"/>
    <p:sldLayoutId id="2147485500" r:id="rId4"/>
    <p:sldLayoutId id="2147485501" r:id="rId5"/>
    <p:sldLayoutId id="2147485502" r:id="rId6"/>
    <p:sldLayoutId id="2147485503" r:id="rId7"/>
    <p:sldLayoutId id="2147485504" r:id="rId8"/>
    <p:sldLayoutId id="2147485505" r:id="rId9"/>
    <p:sldLayoutId id="2147485506" r:id="rId10"/>
    <p:sldLayoutId id="2147485507"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106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02" tIns="45702" rIns="91402" bIns="45702"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ctr">
              <a:defRPr sz="1200">
                <a:latin typeface="Garamond" pitchFamily="18" charset="0"/>
              </a:defRPr>
            </a:lvl1pPr>
          </a:lstStyle>
          <a:p>
            <a:pPr defTabSz="914024"/>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02" tIns="45702" rIns="91402" bIns="45702" numCol="1" anchor="b" anchorCtr="0" compatLnSpc="1">
            <a:prstTxWarp prst="textNoShape">
              <a:avLst/>
            </a:prstTxWarp>
          </a:bodyPr>
          <a:lstStyle>
            <a:lvl1pPr algn="r">
              <a:defRPr sz="1600">
                <a:latin typeface="Garamond" pitchFamily="18" charset="0"/>
              </a:defRPr>
            </a:lvl1pPr>
          </a:lstStyle>
          <a:p>
            <a:pPr defTabSz="914024"/>
            <a:fld id="{6F400BD0-49BF-48FC-8114-37C1D4F5AB3D}" type="slidenum">
              <a:rPr lang="en-US" altLang="en-US">
                <a:solidFill>
                  <a:srgbClr val="000000"/>
                </a:solidFill>
              </a:rPr>
              <a:pPr defTabSz="914024"/>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02" tIns="45702" rIns="91402" bIns="45702"/>
          <a:lstStyle/>
          <a:p>
            <a:pPr defTabSz="914024">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3" y="6453336"/>
            <a:ext cx="1080120" cy="312522"/>
          </a:xfrm>
          <a:prstGeom prst="rect">
            <a:avLst/>
          </a:prstGeom>
        </p:spPr>
      </p:pic>
    </p:spTree>
    <p:extLst>
      <p:ext uri="{BB962C8B-B14F-4D97-AF65-F5344CB8AC3E}">
        <p14:creationId xmlns:p14="http://schemas.microsoft.com/office/powerpoint/2010/main" val="115848122"/>
      </p:ext>
    </p:extLst>
  </p:cSld>
  <p:clrMap bg1="lt1" tx1="dk1" bg2="lt2" tx2="dk2" accent1="accent1" accent2="accent2" accent3="accent3" accent4="accent4" accent5="accent5" accent6="accent6" hlink="hlink" folHlink="folHlink"/>
  <p:sldLayoutIdLst>
    <p:sldLayoutId id="2147485521" r:id="rId1"/>
    <p:sldLayoutId id="2147485522" r:id="rId2"/>
    <p:sldLayoutId id="2147485523" r:id="rId3"/>
    <p:sldLayoutId id="2147485524" r:id="rId4"/>
    <p:sldLayoutId id="2147485525" r:id="rId5"/>
    <p:sldLayoutId id="2147485526" r:id="rId6"/>
    <p:sldLayoutId id="2147485527" r:id="rId7"/>
    <p:sldLayoutId id="2147485528" r:id="rId8"/>
    <p:sldLayoutId id="2147485529" r:id="rId9"/>
    <p:sldLayoutId id="2147485530" r:id="rId10"/>
    <p:sldLayoutId id="214748553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11" algn="l" rtl="0" fontAlgn="base">
        <a:spcBef>
          <a:spcPct val="0"/>
        </a:spcBef>
        <a:spcAft>
          <a:spcPct val="0"/>
        </a:spcAft>
        <a:defRPr sz="4000">
          <a:solidFill>
            <a:schemeClr val="tx2"/>
          </a:solidFill>
          <a:latin typeface="Garamond" pitchFamily="18" charset="0"/>
        </a:defRPr>
      </a:lvl6pPr>
      <a:lvl7pPr marL="914024" algn="l" rtl="0" fontAlgn="base">
        <a:spcBef>
          <a:spcPct val="0"/>
        </a:spcBef>
        <a:spcAft>
          <a:spcPct val="0"/>
        </a:spcAft>
        <a:defRPr sz="4000">
          <a:solidFill>
            <a:schemeClr val="tx2"/>
          </a:solidFill>
          <a:latin typeface="Garamond" pitchFamily="18" charset="0"/>
        </a:defRPr>
      </a:lvl7pPr>
      <a:lvl8pPr marL="1371040" algn="l" rtl="0" fontAlgn="base">
        <a:spcBef>
          <a:spcPct val="0"/>
        </a:spcBef>
        <a:spcAft>
          <a:spcPct val="0"/>
        </a:spcAft>
        <a:defRPr sz="4000">
          <a:solidFill>
            <a:schemeClr val="tx2"/>
          </a:solidFill>
          <a:latin typeface="Garamond" pitchFamily="18" charset="0"/>
        </a:defRPr>
      </a:lvl8pPr>
      <a:lvl9pPr marL="1828052" algn="l" rtl="0" fontAlgn="base">
        <a:spcBef>
          <a:spcPct val="0"/>
        </a:spcBef>
        <a:spcAft>
          <a:spcPct val="0"/>
        </a:spcAft>
        <a:defRPr sz="4000">
          <a:solidFill>
            <a:schemeClr val="tx2"/>
          </a:solidFill>
          <a:latin typeface="Garamond" pitchFamily="18" charset="0"/>
        </a:defRPr>
      </a:lvl9pPr>
    </p:titleStyle>
    <p:bodyStyle>
      <a:lvl1pPr marL="342761" indent="-342761"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650" indent="-32530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1933" indent="-350694"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301" indent="-315785"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475" indent="-339587"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491"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499"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514"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8523" indent="-339587"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024" rtl="0" eaLnBrk="1" latinLnBrk="0" hangingPunct="1">
        <a:defRPr sz="1800" kern="1200">
          <a:solidFill>
            <a:schemeClr val="tx1"/>
          </a:solidFill>
          <a:latin typeface="+mn-lt"/>
          <a:ea typeface="+mn-ea"/>
          <a:cs typeface="+mn-cs"/>
        </a:defRPr>
      </a:lvl1pPr>
      <a:lvl2pPr marL="457011" algn="l" defTabSz="914024" rtl="0" eaLnBrk="1" latinLnBrk="0" hangingPunct="1">
        <a:defRPr sz="1800" kern="1200">
          <a:solidFill>
            <a:schemeClr val="tx1"/>
          </a:solidFill>
          <a:latin typeface="+mn-lt"/>
          <a:ea typeface="+mn-ea"/>
          <a:cs typeface="+mn-cs"/>
        </a:defRPr>
      </a:lvl2pPr>
      <a:lvl3pPr marL="914024" algn="l" defTabSz="914024" rtl="0" eaLnBrk="1" latinLnBrk="0" hangingPunct="1">
        <a:defRPr sz="1800" kern="1200">
          <a:solidFill>
            <a:schemeClr val="tx1"/>
          </a:solidFill>
          <a:latin typeface="+mn-lt"/>
          <a:ea typeface="+mn-ea"/>
          <a:cs typeface="+mn-cs"/>
        </a:defRPr>
      </a:lvl3pPr>
      <a:lvl4pPr marL="1371040" algn="l" defTabSz="914024" rtl="0" eaLnBrk="1" latinLnBrk="0" hangingPunct="1">
        <a:defRPr sz="1800" kern="1200">
          <a:solidFill>
            <a:schemeClr val="tx1"/>
          </a:solidFill>
          <a:latin typeface="+mn-lt"/>
          <a:ea typeface="+mn-ea"/>
          <a:cs typeface="+mn-cs"/>
        </a:defRPr>
      </a:lvl4pPr>
      <a:lvl5pPr marL="1828052" algn="l" defTabSz="914024" rtl="0" eaLnBrk="1" latinLnBrk="0" hangingPunct="1">
        <a:defRPr sz="1800" kern="1200">
          <a:solidFill>
            <a:schemeClr val="tx1"/>
          </a:solidFill>
          <a:latin typeface="+mn-lt"/>
          <a:ea typeface="+mn-ea"/>
          <a:cs typeface="+mn-cs"/>
        </a:defRPr>
      </a:lvl5pPr>
      <a:lvl6pPr marL="2285064" algn="l" defTabSz="914024" rtl="0" eaLnBrk="1" latinLnBrk="0" hangingPunct="1">
        <a:defRPr sz="1800" kern="1200">
          <a:solidFill>
            <a:schemeClr val="tx1"/>
          </a:solidFill>
          <a:latin typeface="+mn-lt"/>
          <a:ea typeface="+mn-ea"/>
          <a:cs typeface="+mn-cs"/>
        </a:defRPr>
      </a:lvl6pPr>
      <a:lvl7pPr marL="2742079" algn="l" defTabSz="914024" rtl="0" eaLnBrk="1" latinLnBrk="0" hangingPunct="1">
        <a:defRPr sz="1800" kern="1200">
          <a:solidFill>
            <a:schemeClr val="tx1"/>
          </a:solidFill>
          <a:latin typeface="+mn-lt"/>
          <a:ea typeface="+mn-ea"/>
          <a:cs typeface="+mn-cs"/>
        </a:defRPr>
      </a:lvl7pPr>
      <a:lvl8pPr marL="3199088" algn="l" defTabSz="914024" rtl="0" eaLnBrk="1" latinLnBrk="0" hangingPunct="1">
        <a:defRPr sz="1800" kern="1200">
          <a:solidFill>
            <a:schemeClr val="tx1"/>
          </a:solidFill>
          <a:latin typeface="+mn-lt"/>
          <a:ea typeface="+mn-ea"/>
          <a:cs typeface="+mn-cs"/>
        </a:defRPr>
      </a:lvl8pPr>
      <a:lvl9pPr marL="3656104" algn="l" defTabSz="914024"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1"/>
            <a:ext cx="8610600" cy="75632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title style</a:t>
            </a:r>
          </a:p>
        </p:txBody>
      </p:sp>
      <p:sp>
        <p:nvSpPr>
          <p:cNvPr id="5123" name="Rectangle 1027"/>
          <p:cNvSpPr>
            <a:spLocks noGrp="1" noChangeArrowheads="1"/>
          </p:cNvSpPr>
          <p:nvPr>
            <p:ph type="body" idx="1"/>
          </p:nvPr>
        </p:nvSpPr>
        <p:spPr bwMode="auto">
          <a:xfrm>
            <a:off x="228600" y="908720"/>
            <a:ext cx="8610600" cy="5339680"/>
          </a:xfrm>
          <a:prstGeom prst="rect">
            <a:avLst/>
          </a:prstGeom>
          <a:noFill/>
          <a:ln w="9525">
            <a:noFill/>
            <a:miter lim="800000"/>
            <a:headEnd/>
            <a:tailEnd/>
          </a:ln>
        </p:spPr>
        <p:txBody>
          <a:bodyPr vert="horz" wrap="square" lIns="91416" tIns="45709" rIns="91416" bIns="45709" numCol="1" anchor="t" anchorCtr="0" compatLnSpc="1">
            <a:prstTxWarp prst="textNoShape">
              <a:avLst/>
            </a:prstTxWarp>
          </a:bodyPr>
          <a:lstStyle/>
          <a:p>
            <a:pPr lvl="0"/>
            <a:r>
              <a:rPr lang="en-US" altLang="en-US" dirty="0" smtClean="0"/>
              <a:t>Click to edit Master text styles</a:t>
            </a:r>
          </a:p>
          <a:p>
            <a:pPr lvl="1"/>
            <a:r>
              <a:rPr lang="en-US" altLang="en-US" dirty="0" smtClean="0"/>
              <a:t>Second level</a:t>
            </a:r>
          </a:p>
          <a:p>
            <a:pPr lvl="2"/>
            <a:r>
              <a:rPr lang="en-US" altLang="en-US" dirty="0" smtClean="0"/>
              <a:t>Third level</a:t>
            </a:r>
          </a:p>
          <a:p>
            <a:pPr lvl="3"/>
            <a:r>
              <a:rPr lang="en-US" altLang="en-US" dirty="0" smtClean="0"/>
              <a:t>Fourth level</a:t>
            </a:r>
          </a:p>
          <a:p>
            <a:pPr lvl="4"/>
            <a:r>
              <a:rPr lang="en-US" altLang="en-US" dirty="0" smtClean="0"/>
              <a:t>Fifth level</a:t>
            </a:r>
          </a:p>
        </p:txBody>
      </p:sp>
      <p:sp>
        <p:nvSpPr>
          <p:cNvPr id="100357" name="Rectangle 1029"/>
          <p:cNvSpPr>
            <a:spLocks noGrp="1" noChangeArrowheads="1"/>
          </p:cNvSpPr>
          <p:nvPr>
            <p:ph type="ftr" sz="quarter" idx="3"/>
          </p:nvPr>
        </p:nvSpPr>
        <p:spPr bwMode="auto">
          <a:xfrm>
            <a:off x="3124201" y="6248400"/>
            <a:ext cx="2895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ctr">
              <a:defRPr sz="1200">
                <a:latin typeface="Garamond" pitchFamily="18" charset="0"/>
              </a:defRPr>
            </a:lvl1pPr>
          </a:lstStyle>
          <a:p>
            <a:pPr defTabSz="914165"/>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16" tIns="45709" rIns="91416" bIns="45709" numCol="1" anchor="b" anchorCtr="0" compatLnSpc="1">
            <a:prstTxWarp prst="textNoShape">
              <a:avLst/>
            </a:prstTxWarp>
          </a:bodyPr>
          <a:lstStyle>
            <a:lvl1pPr algn="r">
              <a:defRPr sz="1600">
                <a:latin typeface="Garamond" pitchFamily="18" charset="0"/>
              </a:defRPr>
            </a:lvl1pPr>
          </a:lstStyle>
          <a:p>
            <a:pPr defTabSz="914165"/>
            <a:fld id="{6F400BD0-49BF-48FC-8114-37C1D4F5AB3D}" type="slidenum">
              <a:rPr lang="en-US" altLang="en-US" smtClean="0">
                <a:solidFill>
                  <a:srgbClr val="000000"/>
                </a:solidFill>
              </a:rPr>
              <a:pPr defTabSz="914165"/>
              <a:t>‹#›</a:t>
            </a:fld>
            <a:endParaRPr lang="en-US" altLang="en-US">
              <a:solidFill>
                <a:srgbClr val="000000"/>
              </a:solidFill>
            </a:endParaRPr>
          </a:p>
        </p:txBody>
      </p:sp>
      <p:sp>
        <p:nvSpPr>
          <p:cNvPr id="100360" name="Line 1032"/>
          <p:cNvSpPr>
            <a:spLocks noChangeShapeType="1"/>
          </p:cNvSpPr>
          <p:nvPr/>
        </p:nvSpPr>
        <p:spPr bwMode="auto">
          <a:xfrm>
            <a:off x="228600" y="6248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lIns="91416" tIns="45709" rIns="91416" bIns="45709"/>
          <a:lstStyle/>
          <a:p>
            <a:pPr defTabSz="914165">
              <a:defRPr/>
            </a:pPr>
            <a:endParaRPr lang="en-US">
              <a:solidFill>
                <a:srgbClr val="000000"/>
              </a:solidFill>
              <a:latin typeface="Tahoma"/>
            </a:endParaRPr>
          </a:p>
        </p:txBody>
      </p:sp>
    </p:spTree>
    <p:extLst>
      <p:ext uri="{BB962C8B-B14F-4D97-AF65-F5344CB8AC3E}">
        <p14:creationId xmlns:p14="http://schemas.microsoft.com/office/powerpoint/2010/main" val="1921638257"/>
      </p:ext>
    </p:extLst>
  </p:cSld>
  <p:clrMap bg1="lt1" tx1="dk1" bg2="lt2" tx2="dk2" accent1="accent1" accent2="accent2" accent3="accent3" accent4="accent4" accent5="accent5" accent6="accent6" hlink="hlink" folHlink="folHlink"/>
  <p:sldLayoutIdLst>
    <p:sldLayoutId id="2147485533" r:id="rId1"/>
    <p:sldLayoutId id="2147485534" r:id="rId2"/>
    <p:sldLayoutId id="2147485535" r:id="rId3"/>
    <p:sldLayoutId id="2147485536" r:id="rId4"/>
    <p:sldLayoutId id="2147485537" r:id="rId5"/>
    <p:sldLayoutId id="2147485538" r:id="rId6"/>
    <p:sldLayoutId id="2147485539" r:id="rId7"/>
    <p:sldLayoutId id="2147485540" r:id="rId8"/>
    <p:sldLayoutId id="2147485541" r:id="rId9"/>
    <p:sldLayoutId id="2147485542" r:id="rId10"/>
    <p:sldLayoutId id="2147485543"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082" algn="l" rtl="0" fontAlgn="base">
        <a:spcBef>
          <a:spcPct val="0"/>
        </a:spcBef>
        <a:spcAft>
          <a:spcPct val="0"/>
        </a:spcAft>
        <a:defRPr sz="4000">
          <a:solidFill>
            <a:schemeClr val="tx2"/>
          </a:solidFill>
          <a:latin typeface="Garamond" pitchFamily="18" charset="0"/>
        </a:defRPr>
      </a:lvl6pPr>
      <a:lvl7pPr marL="914165" algn="l" rtl="0" fontAlgn="base">
        <a:spcBef>
          <a:spcPct val="0"/>
        </a:spcBef>
        <a:spcAft>
          <a:spcPct val="0"/>
        </a:spcAft>
        <a:defRPr sz="4000">
          <a:solidFill>
            <a:schemeClr val="tx2"/>
          </a:solidFill>
          <a:latin typeface="Garamond" pitchFamily="18" charset="0"/>
        </a:defRPr>
      </a:lvl7pPr>
      <a:lvl8pPr marL="1371250" algn="l" rtl="0" fontAlgn="base">
        <a:spcBef>
          <a:spcPct val="0"/>
        </a:spcBef>
        <a:spcAft>
          <a:spcPct val="0"/>
        </a:spcAft>
        <a:defRPr sz="4000">
          <a:solidFill>
            <a:schemeClr val="tx2"/>
          </a:solidFill>
          <a:latin typeface="Garamond" pitchFamily="18" charset="0"/>
        </a:defRPr>
      </a:lvl8pPr>
      <a:lvl9pPr marL="1828332" algn="l" rtl="0" fontAlgn="base">
        <a:spcBef>
          <a:spcPct val="0"/>
        </a:spcBef>
        <a:spcAft>
          <a:spcPct val="0"/>
        </a:spcAft>
        <a:defRPr sz="4000">
          <a:solidFill>
            <a:schemeClr val="tx2"/>
          </a:solidFill>
          <a:latin typeface="Garamond" pitchFamily="18" charset="0"/>
        </a:defRPr>
      </a:lvl9pPr>
    </p:titleStyle>
    <p:bodyStyle>
      <a:lvl1pPr marL="342813" indent="-342813"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753" indent="-325355"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089" indent="-35074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507" indent="-31583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0733" indent="-339639"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781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4898"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198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063" indent="-339639"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165" rtl="0" eaLnBrk="1" latinLnBrk="0" hangingPunct="1">
        <a:defRPr sz="1800" kern="1200">
          <a:solidFill>
            <a:schemeClr val="tx1"/>
          </a:solidFill>
          <a:latin typeface="+mn-lt"/>
          <a:ea typeface="+mn-ea"/>
          <a:cs typeface="+mn-cs"/>
        </a:defRPr>
      </a:lvl1pPr>
      <a:lvl2pPr marL="457082" algn="l" defTabSz="914165" rtl="0" eaLnBrk="1" latinLnBrk="0" hangingPunct="1">
        <a:defRPr sz="1800" kern="1200">
          <a:solidFill>
            <a:schemeClr val="tx1"/>
          </a:solidFill>
          <a:latin typeface="+mn-lt"/>
          <a:ea typeface="+mn-ea"/>
          <a:cs typeface="+mn-cs"/>
        </a:defRPr>
      </a:lvl2pPr>
      <a:lvl3pPr marL="914165" algn="l" defTabSz="914165" rtl="0" eaLnBrk="1" latinLnBrk="0" hangingPunct="1">
        <a:defRPr sz="1800" kern="1200">
          <a:solidFill>
            <a:schemeClr val="tx1"/>
          </a:solidFill>
          <a:latin typeface="+mn-lt"/>
          <a:ea typeface="+mn-ea"/>
          <a:cs typeface="+mn-cs"/>
        </a:defRPr>
      </a:lvl3pPr>
      <a:lvl4pPr marL="1371250" algn="l" defTabSz="914165" rtl="0" eaLnBrk="1" latinLnBrk="0" hangingPunct="1">
        <a:defRPr sz="1800" kern="1200">
          <a:solidFill>
            <a:schemeClr val="tx1"/>
          </a:solidFill>
          <a:latin typeface="+mn-lt"/>
          <a:ea typeface="+mn-ea"/>
          <a:cs typeface="+mn-cs"/>
        </a:defRPr>
      </a:lvl4pPr>
      <a:lvl5pPr marL="1828332" algn="l" defTabSz="914165" rtl="0" eaLnBrk="1" latinLnBrk="0" hangingPunct="1">
        <a:defRPr sz="1800" kern="1200">
          <a:solidFill>
            <a:schemeClr val="tx1"/>
          </a:solidFill>
          <a:latin typeface="+mn-lt"/>
          <a:ea typeface="+mn-ea"/>
          <a:cs typeface="+mn-cs"/>
        </a:defRPr>
      </a:lvl5pPr>
      <a:lvl6pPr marL="2285415" algn="l" defTabSz="914165" rtl="0" eaLnBrk="1" latinLnBrk="0" hangingPunct="1">
        <a:defRPr sz="1800" kern="1200">
          <a:solidFill>
            <a:schemeClr val="tx1"/>
          </a:solidFill>
          <a:latin typeface="+mn-lt"/>
          <a:ea typeface="+mn-ea"/>
          <a:cs typeface="+mn-cs"/>
        </a:defRPr>
      </a:lvl6pPr>
      <a:lvl7pPr marL="2742500" algn="l" defTabSz="914165" rtl="0" eaLnBrk="1" latinLnBrk="0" hangingPunct="1">
        <a:defRPr sz="1800" kern="1200">
          <a:solidFill>
            <a:schemeClr val="tx1"/>
          </a:solidFill>
          <a:latin typeface="+mn-lt"/>
          <a:ea typeface="+mn-ea"/>
          <a:cs typeface="+mn-cs"/>
        </a:defRPr>
      </a:lvl7pPr>
      <a:lvl8pPr marL="3199580" algn="l" defTabSz="914165" rtl="0" eaLnBrk="1" latinLnBrk="0" hangingPunct="1">
        <a:defRPr sz="1800" kern="1200">
          <a:solidFill>
            <a:schemeClr val="tx1"/>
          </a:solidFill>
          <a:latin typeface="+mn-lt"/>
          <a:ea typeface="+mn-ea"/>
          <a:cs typeface="+mn-cs"/>
        </a:defRPr>
      </a:lvl8pPr>
      <a:lvl9pPr marL="3656665" algn="l" defTabSz="914165"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5122" name="Rectangle 1026"/>
          <p:cNvSpPr>
            <a:spLocks noGrp="1" noChangeArrowheads="1"/>
          </p:cNvSpPr>
          <p:nvPr>
            <p:ph type="title"/>
          </p:nvPr>
        </p:nvSpPr>
        <p:spPr bwMode="auto">
          <a:xfrm>
            <a:off x="228600" y="152400"/>
            <a:ext cx="8610600" cy="106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title style</a:t>
            </a:r>
          </a:p>
        </p:txBody>
      </p:sp>
      <p:sp>
        <p:nvSpPr>
          <p:cNvPr id="5123" name="Rectangle 1027"/>
          <p:cNvSpPr>
            <a:spLocks noGrp="1" noChangeArrowheads="1"/>
          </p:cNvSpPr>
          <p:nvPr>
            <p:ph type="body" idx="1"/>
          </p:nvPr>
        </p:nvSpPr>
        <p:spPr bwMode="auto">
          <a:xfrm>
            <a:off x="228600" y="1371600"/>
            <a:ext cx="8610600" cy="4876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ltLang="en-US" smtClean="0"/>
              <a:t>Click to edit Master text styles</a:t>
            </a:r>
          </a:p>
          <a:p>
            <a:pPr lvl="1"/>
            <a:r>
              <a:rPr lang="en-US" altLang="en-US" smtClean="0"/>
              <a:t>Second level</a:t>
            </a:r>
          </a:p>
          <a:p>
            <a:pPr lvl="2"/>
            <a:r>
              <a:rPr lang="en-US" altLang="en-US" smtClean="0"/>
              <a:t>Third level</a:t>
            </a:r>
          </a:p>
          <a:p>
            <a:pPr lvl="3"/>
            <a:r>
              <a:rPr lang="en-US" altLang="en-US" smtClean="0"/>
              <a:t>Fourth level</a:t>
            </a:r>
          </a:p>
          <a:p>
            <a:pPr lvl="4"/>
            <a:r>
              <a:rPr lang="en-US" altLang="en-US" smtClean="0"/>
              <a:t>Fifth level</a:t>
            </a:r>
          </a:p>
        </p:txBody>
      </p:sp>
      <p:sp>
        <p:nvSpPr>
          <p:cNvPr id="100357"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latin typeface="Garamond" pitchFamily="18" charset="0"/>
              </a:defRPr>
            </a:lvl1pPr>
          </a:lstStyle>
          <a:p>
            <a:endParaRPr lang="en-US" altLang="en-US">
              <a:solidFill>
                <a:srgbClr val="000000"/>
              </a:solidFill>
            </a:endParaRPr>
          </a:p>
        </p:txBody>
      </p:sp>
      <p:sp>
        <p:nvSpPr>
          <p:cNvPr id="100358" name="Rectangle 103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600">
                <a:latin typeface="Garamond" pitchFamily="18" charset="0"/>
              </a:defRPr>
            </a:lvl1pPr>
          </a:lstStyle>
          <a:p>
            <a:fld id="{6F400BD0-49BF-48FC-8114-37C1D4F5AB3D}" type="slidenum">
              <a:rPr lang="en-US" altLang="en-US">
                <a:solidFill>
                  <a:srgbClr val="000000"/>
                </a:solidFill>
              </a:rPr>
              <a:pPr/>
              <a:t>‹#›</a:t>
            </a:fld>
            <a:endParaRPr lang="en-US" altLang="en-US">
              <a:solidFill>
                <a:srgbClr val="000000"/>
              </a:solidFill>
            </a:endParaRPr>
          </a:p>
        </p:txBody>
      </p:sp>
      <p:sp>
        <p:nvSpPr>
          <p:cNvPr id="100360" name="Line 1032"/>
          <p:cNvSpPr>
            <a:spLocks noChangeShapeType="1"/>
          </p:cNvSpPr>
          <p:nvPr/>
        </p:nvSpPr>
        <p:spPr bwMode="auto">
          <a:xfrm>
            <a:off x="228600" y="6381328"/>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sp>
        <p:nvSpPr>
          <p:cNvPr id="100361" name="Line 1033"/>
          <p:cNvSpPr>
            <a:spLocks noChangeShapeType="1"/>
          </p:cNvSpPr>
          <p:nvPr/>
        </p:nvSpPr>
        <p:spPr bwMode="auto">
          <a:xfrm>
            <a:off x="228600" y="914400"/>
            <a:ext cx="8610600" cy="0"/>
          </a:xfrm>
          <a:prstGeom prst="line">
            <a:avLst/>
          </a:prstGeom>
          <a:noFill/>
          <a:ln w="19050">
            <a:solidFill>
              <a:schemeClr val="accent1"/>
            </a:solidFill>
            <a:round/>
            <a:headEnd/>
            <a:tailEnd/>
          </a:ln>
          <a:effectLst/>
        </p:spPr>
        <p:txBody>
          <a:bodyPr/>
          <a:lstStyle/>
          <a:p>
            <a:pPr>
              <a:defRPr/>
            </a:pPr>
            <a:endParaRPr lang="en-US">
              <a:solidFill>
                <a:srgbClr val="000000"/>
              </a:solidFill>
              <a:latin typeface="Tahoma"/>
            </a:endParaRPr>
          </a:p>
        </p:txBody>
      </p:sp>
      <p:pic>
        <p:nvPicPr>
          <p:cNvPr id="8" name="Picture 7" descr="safari.png"/>
          <p:cNvPicPr>
            <a:picLocks noChangeAspect="1"/>
          </p:cNvPicPr>
          <p:nvPr userDrawn="1"/>
        </p:nvPicPr>
        <p:blipFill>
          <a:blip r:embed="rId13"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4076817349"/>
      </p:ext>
    </p:extLst>
  </p:cSld>
  <p:clrMap bg1="lt1" tx1="dk1" bg2="lt2" tx2="dk2" accent1="accent1" accent2="accent2" accent3="accent3" accent4="accent4" accent5="accent5" accent6="accent6" hlink="hlink" folHlink="folHlink"/>
  <p:sldLayoutIdLst>
    <p:sldLayoutId id="2147485581" r:id="rId1"/>
    <p:sldLayoutId id="2147485582" r:id="rId2"/>
    <p:sldLayoutId id="2147485583" r:id="rId3"/>
    <p:sldLayoutId id="2147485584" r:id="rId4"/>
    <p:sldLayoutId id="2147485585" r:id="rId5"/>
    <p:sldLayoutId id="2147485586" r:id="rId6"/>
    <p:sldLayoutId id="2147485587" r:id="rId7"/>
    <p:sldLayoutId id="2147485588" r:id="rId8"/>
    <p:sldLayoutId id="2147485589" r:id="rId9"/>
    <p:sldLayoutId id="2147485590" r:id="rId10"/>
    <p:sldLayoutId id="2147485591" r:id="rId11"/>
  </p:sldLayoutIdLst>
  <p:transition xmlns:p14="http://schemas.microsoft.com/office/powerpoint/2010/main"/>
  <p:timing>
    <p:tnLst>
      <p:par>
        <p:cTn xmlns:p14="http://schemas.microsoft.com/office/powerpoint/2010/main" id="1" dur="indefinite" restart="never" nodeType="tmRoot"/>
      </p:par>
    </p:tnLst>
  </p:timing>
  <p:hf hdr="0" ftr="0" dt="0"/>
  <p:txStyles>
    <p:titleStyle>
      <a:lvl1pPr algn="l" rtl="0" eaLnBrk="0" fontAlgn="base" hangingPunct="0">
        <a:spcBef>
          <a:spcPct val="0"/>
        </a:spcBef>
        <a:spcAft>
          <a:spcPct val="0"/>
        </a:spcAft>
        <a:defRPr sz="4000">
          <a:solidFill>
            <a:schemeClr val="tx2"/>
          </a:solidFill>
          <a:latin typeface="+mj-lt"/>
          <a:ea typeface="+mj-ea"/>
          <a:cs typeface="+mj-cs"/>
        </a:defRPr>
      </a:lvl1pPr>
      <a:lvl2pPr algn="l" rtl="0" eaLnBrk="0" fontAlgn="base" hangingPunct="0">
        <a:spcBef>
          <a:spcPct val="0"/>
        </a:spcBef>
        <a:spcAft>
          <a:spcPct val="0"/>
        </a:spcAft>
        <a:defRPr sz="4000">
          <a:solidFill>
            <a:schemeClr val="tx2"/>
          </a:solidFill>
          <a:latin typeface="Garamond" pitchFamily="18" charset="0"/>
        </a:defRPr>
      </a:lvl2pPr>
      <a:lvl3pPr algn="l" rtl="0" eaLnBrk="0" fontAlgn="base" hangingPunct="0">
        <a:spcBef>
          <a:spcPct val="0"/>
        </a:spcBef>
        <a:spcAft>
          <a:spcPct val="0"/>
        </a:spcAft>
        <a:defRPr sz="4000">
          <a:solidFill>
            <a:schemeClr val="tx2"/>
          </a:solidFill>
          <a:latin typeface="Garamond" pitchFamily="18" charset="0"/>
        </a:defRPr>
      </a:lvl3pPr>
      <a:lvl4pPr algn="l" rtl="0" eaLnBrk="0" fontAlgn="base" hangingPunct="0">
        <a:spcBef>
          <a:spcPct val="0"/>
        </a:spcBef>
        <a:spcAft>
          <a:spcPct val="0"/>
        </a:spcAft>
        <a:defRPr sz="4000">
          <a:solidFill>
            <a:schemeClr val="tx2"/>
          </a:solidFill>
          <a:latin typeface="Garamond" pitchFamily="18" charset="0"/>
        </a:defRPr>
      </a:lvl4pPr>
      <a:lvl5pPr algn="l" rtl="0" eaLnBrk="0" fontAlgn="base" hangingPunct="0">
        <a:spcBef>
          <a:spcPct val="0"/>
        </a:spcBef>
        <a:spcAft>
          <a:spcPct val="0"/>
        </a:spcAft>
        <a:defRPr sz="4000">
          <a:solidFill>
            <a:schemeClr val="tx2"/>
          </a:solidFill>
          <a:latin typeface="Garamond" pitchFamily="18" charset="0"/>
        </a:defRPr>
      </a:lvl5pPr>
      <a:lvl6pPr marL="457200" algn="l" rtl="0" fontAlgn="base">
        <a:spcBef>
          <a:spcPct val="0"/>
        </a:spcBef>
        <a:spcAft>
          <a:spcPct val="0"/>
        </a:spcAft>
        <a:defRPr sz="4000">
          <a:solidFill>
            <a:schemeClr val="tx2"/>
          </a:solidFill>
          <a:latin typeface="Garamond" pitchFamily="18" charset="0"/>
        </a:defRPr>
      </a:lvl6pPr>
      <a:lvl7pPr marL="914400" algn="l" rtl="0" fontAlgn="base">
        <a:spcBef>
          <a:spcPct val="0"/>
        </a:spcBef>
        <a:spcAft>
          <a:spcPct val="0"/>
        </a:spcAft>
        <a:defRPr sz="4000">
          <a:solidFill>
            <a:schemeClr val="tx2"/>
          </a:solidFill>
          <a:latin typeface="Garamond" pitchFamily="18" charset="0"/>
        </a:defRPr>
      </a:lvl7pPr>
      <a:lvl8pPr marL="1371600" algn="l" rtl="0" fontAlgn="base">
        <a:spcBef>
          <a:spcPct val="0"/>
        </a:spcBef>
        <a:spcAft>
          <a:spcPct val="0"/>
        </a:spcAft>
        <a:defRPr sz="4000">
          <a:solidFill>
            <a:schemeClr val="tx2"/>
          </a:solidFill>
          <a:latin typeface="Garamond" pitchFamily="18" charset="0"/>
        </a:defRPr>
      </a:lvl8pPr>
      <a:lvl9pPr marL="1828800" algn="l" rtl="0" fontAlgn="base">
        <a:spcBef>
          <a:spcPct val="0"/>
        </a:spcBef>
        <a:spcAft>
          <a:spcPct val="0"/>
        </a:spcAft>
        <a:defRPr sz="4000">
          <a:solidFill>
            <a:schemeClr val="tx2"/>
          </a:solidFill>
          <a:latin typeface="Garamond" pitchFamily="18" charset="0"/>
        </a:defRPr>
      </a:lvl9pPr>
    </p:titleStyle>
    <p:body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onur@cmu.edu" TargetMode="External"/><Relationship Id="rId4" Type="http://schemas.openxmlformats.org/officeDocument/2006/relationships/hyperlink" Target="http://users.ece.cmu.edu/~omutlu/" TargetMode="External"/><Relationship Id="rId5" Type="http://schemas.openxmlformats.org/officeDocument/2006/relationships/image" Target="../media/image8.jpeg"/><Relationship Id="rId6"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1.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5.jpeg"/><Relationship Id="rId3" Type="http://schemas.openxmlformats.org/officeDocument/2006/relationships/image" Target="../media/image17.png"/></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38.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525.xml"/><Relationship Id="rId2" Type="http://schemas.openxmlformats.org/officeDocument/2006/relationships/notesSlide" Target="../notesSlides/notesSlide39.xml"/><Relationship Id="rId3" Type="http://schemas.openxmlformats.org/officeDocument/2006/relationships/image" Target="../media/image37.emf"/></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0.xml"/><Relationship Id="rId3" Type="http://schemas.openxmlformats.org/officeDocument/2006/relationships/image" Target="../media/image38.emf"/></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1.xml"/><Relationship Id="rId3" Type="http://schemas.openxmlformats.org/officeDocument/2006/relationships/image" Target="../media/image39.emf"/></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13.xml"/><Relationship Id="rId2" Type="http://schemas.openxmlformats.org/officeDocument/2006/relationships/hyperlink" Target="mailto:onur@cmu.edu" TargetMode="External"/><Relationship Id="rId3" Type="http://schemas.openxmlformats.org/officeDocument/2006/relationships/hyperlink" Target="http://users.ece.cmu.edu/~omutlu/" TargetMode="External"/></Relationships>
</file>

<file path=ppt/slides/_rels/slide11.xml.rels><?xml version="1.0" encoding="UTF-8" standalone="yes"?>
<Relationships xmlns="http://schemas.openxmlformats.org/package/2006/relationships"><Relationship Id="rId3" Type="http://schemas.openxmlformats.org/officeDocument/2006/relationships/hyperlink" Target="http://www.ece.cmu.edu/~ece447/s13/doku.php?id=schedule" TargetMode="External"/><Relationship Id="rId4" Type="http://schemas.openxmlformats.org/officeDocument/2006/relationships/hyperlink" Target="http://www.ece.cmu.edu/~ece740/f13/doku.php?id=schedule" TargetMode="External"/><Relationship Id="rId5" Type="http://schemas.openxmlformats.org/officeDocument/2006/relationships/hyperlink" Target="https://www.youtube.com/playlist?list=PL5PHm2jkkXmgDN1PLwOY_tGtUlynnyV6D" TargetMode="External"/><Relationship Id="rId1" Type="http://schemas.openxmlformats.org/officeDocument/2006/relationships/slideLayout" Target="../slideLayouts/slideLayout2.xml"/><Relationship Id="rId2" Type="http://schemas.openxmlformats.org/officeDocument/2006/relationships/hyperlink" Target="https://www.youtube.com/playlist?list=PL5PHm2jkkXmidJOd59REog9jDnPDTG6IJ" TargetMode="External"/></Relationships>
</file>

<file path=ppt/slides/_rels/slide110.xml.rels><?xml version="1.0" encoding="UTF-8" standalone="yes"?>
<Relationships xmlns="http://schemas.openxmlformats.org/package/2006/relationships"><Relationship Id="rId3" Type="http://schemas.openxmlformats.org/officeDocument/2006/relationships/hyperlink" Target="mailto:onur@cmu.edu" TargetMode="External"/><Relationship Id="rId4" Type="http://schemas.openxmlformats.org/officeDocument/2006/relationships/hyperlink" Target="http://users.ece.cmu.edu/~omutlu/" TargetMode="External"/><Relationship Id="rId5" Type="http://schemas.openxmlformats.org/officeDocument/2006/relationships/image" Target="../media/image8.jpeg"/><Relationship Id="rId6" Type="http://schemas.openxmlformats.org/officeDocument/2006/relationships/image" Target="../media/image1.png"/><Relationship Id="rId1" Type="http://schemas.openxmlformats.org/officeDocument/2006/relationships/slideLayout" Target="../slideLayouts/slideLayout1201.xml"/><Relationship Id="rId2" Type="http://schemas.openxmlformats.org/officeDocument/2006/relationships/notesSlide" Target="../notesSlides/notesSlide42.xml"/></Relationships>
</file>

<file path=ppt/slides/_rels/slide111.xml.rels><?xml version="1.0" encoding="UTF-8" standalone="yes"?>
<Relationships xmlns="http://schemas.openxmlformats.org/package/2006/relationships"><Relationship Id="rId3" Type="http://schemas.openxmlformats.org/officeDocument/2006/relationships/image" Target="../media/image41.png"/><Relationship Id="rId4" Type="http://schemas.openxmlformats.org/officeDocument/2006/relationships/image" Target="../media/image42.png"/><Relationship Id="rId1" Type="http://schemas.openxmlformats.org/officeDocument/2006/relationships/slideLayout" Target="../slideLayouts/slideLayout1122.xml"/><Relationship Id="rId2" Type="http://schemas.openxmlformats.org/officeDocument/2006/relationships/image" Target="../media/image40.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370.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image" Target="../media/image25.png"/></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image" Target="../media/image43.png"/></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image" Target="../media/image44.pn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24.xml"/><Relationship Id="rId2" Type="http://schemas.openxmlformats.org/officeDocument/2006/relationships/image" Target="../media/image45.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370.xml"/><Relationship Id="rId2" Type="http://schemas.openxmlformats.org/officeDocument/2006/relationships/image" Target="../media/image46.png"/><Relationship Id="rId3" Type="http://schemas.openxmlformats.org/officeDocument/2006/relationships/image" Target="../media/image47.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png"/><Relationship Id="rId3" Type="http://schemas.openxmlformats.org/officeDocument/2006/relationships/image" Target="../media/image20.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users.ece.cmu.edu/~omutlu/projects.htm" TargetMode="External"/><Relationship Id="rId3" Type="http://schemas.openxmlformats.org/officeDocument/2006/relationships/hyperlink" Target="http://scholar.google.com/citations?user=7XyGUGkAAAAJ&amp;hl=en" TargetMode="Externa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8.jpeg"/></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8.png"/><Relationship Id="rId3" Type="http://schemas.openxmlformats.org/officeDocument/2006/relationships/image" Target="../media/image49.png"/></Relationships>
</file>

<file path=ppt/slides/_rels/slide122.xml.rels><?xml version="1.0" encoding="UTF-8" standalone="yes"?>
<Relationships xmlns="http://schemas.openxmlformats.org/package/2006/relationships"><Relationship Id="rId3" Type="http://schemas.openxmlformats.org/officeDocument/2006/relationships/image" Target="../media/image50.png"/><Relationship Id="rId4" Type="http://schemas.openxmlformats.org/officeDocument/2006/relationships/image" Target="../media/image51.png"/><Relationship Id="rId1" Type="http://schemas.openxmlformats.org/officeDocument/2006/relationships/slideLayout" Target="../slideLayouts/slideLayout1235.xml"/><Relationship Id="rId2" Type="http://schemas.openxmlformats.org/officeDocument/2006/relationships/notesSlide" Target="../notesSlides/notesSlide4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hyperlink" Target="http://users.ece.cmu.edu/~omutlu/pub/salp-dram_isca12.pdf" TargetMode="Externa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2.png"/><Relationship Id="rId3" Type="http://schemas.openxmlformats.org/officeDocument/2006/relationships/hyperlink" Target="file://localhost/Users/omutlu/Documents/presentations/CMU/students/Yoongu%20Kim/SALP/ISCA12_SALP_w_backup_w_script-final.pptx" TargetMode="Externa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3.pn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6.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4.png"/></Relationships>
</file>

<file path=ppt/slides/_rels/slide133.xml.rels><?xml version="1.0" encoding="UTF-8" standalone="yes"?>
<Relationships xmlns="http://schemas.openxmlformats.org/package/2006/relationships"><Relationship Id="rId3" Type="http://schemas.openxmlformats.org/officeDocument/2006/relationships/hyperlink" Target="http://isca2012.ittc.ku.edu/" TargetMode="External"/><Relationship Id="rId4" Type="http://schemas.openxmlformats.org/officeDocument/2006/relationships/hyperlink" Target="http://users.ece.cmu.edu/~omutlu/pub/kim_isca12_talk.pptx" TargetMode="External"/><Relationship Id="rId1" Type="http://schemas.openxmlformats.org/officeDocument/2006/relationships/slideLayout" Target="../slideLayouts/slideLayout2.xml"/><Relationship Id="rId2" Type="http://schemas.openxmlformats.org/officeDocument/2006/relationships/hyperlink" Target="http://users.ece.cmu.edu/~omutlu/pub/salp-dram_isca12.pdf" TargetMode="Externa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hyperlink" Target="http://users.ece.cmu.edu/~omutlu/pub/dram-retention-time-characterization_isca13.pdf" TargetMode="Externa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image" Target="../media/image55.emf"/></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1168.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1168.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image" Target="../media/image56.emf"/><Relationship Id="rId3" Type="http://schemas.openxmlformats.org/officeDocument/2006/relationships/image" Target="../media/image55.emf"/></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1168.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1168.xml"/><Relationship Id="rId2" Type="http://schemas.openxmlformats.org/officeDocument/2006/relationships/image" Target="../media/image57.emf"/></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1168.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1223.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1235.xml"/><Relationship Id="rId2" Type="http://schemas.openxmlformats.org/officeDocument/2006/relationships/notesSlide" Target="../notesSlides/notesSlide44.xml"/></Relationships>
</file>

<file path=ppt/slides/_rels/slide146.xml.rels><?xml version="1.0" encoding="UTF-8" standalone="yes"?>
<Relationships xmlns="http://schemas.openxmlformats.org/package/2006/relationships"><Relationship Id="rId3" Type="http://schemas.openxmlformats.org/officeDocument/2006/relationships/image" Target="../media/image50.png"/><Relationship Id="rId4" Type="http://schemas.openxmlformats.org/officeDocument/2006/relationships/image" Target="../media/image51.png"/><Relationship Id="rId1" Type="http://schemas.openxmlformats.org/officeDocument/2006/relationships/slideLayout" Target="../slideLayouts/slideLayout1235.xml"/><Relationship Id="rId2" Type="http://schemas.openxmlformats.org/officeDocument/2006/relationships/notesSlide" Target="../notesSlides/notesSlide45.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1168.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122.xml"/></Relationships>
</file>

<file path=ppt/slides/_rels/slide15.xml.rels><?xml version="1.0" encoding="UTF-8" standalone="yes"?>
<Relationships xmlns="http://schemas.openxmlformats.org/package/2006/relationships"><Relationship Id="rId3" Type="http://schemas.openxmlformats.org/officeDocument/2006/relationships/hyperlink" Target="mailto:onur@cmu.edu" TargetMode="External"/><Relationship Id="rId4" Type="http://schemas.openxmlformats.org/officeDocument/2006/relationships/hyperlink" Target="http://users.ece.cmu.edu/~omutlu/" TargetMode="External"/><Relationship Id="rId5" Type="http://schemas.openxmlformats.org/officeDocument/2006/relationships/image" Target="../media/image8.jpeg"/><Relationship Id="rId6" Type="http://schemas.openxmlformats.org/officeDocument/2006/relationships/image" Target="../media/image1.png"/><Relationship Id="rId1" Type="http://schemas.openxmlformats.org/officeDocument/2006/relationships/slideLayout" Target="../slideLayouts/slideLayout1.xml"/><Relationship Id="rId2" Type="http://schemas.openxmlformats.org/officeDocument/2006/relationships/notesSlide" Target="../notesSlides/notesSlide7.xml"/></Relationships>
</file>

<file path=ppt/slides/_rels/slide150.xml.rels><?xml version="1.0" encoding="UTF-8" standalone="yes"?>
<Relationships xmlns="http://schemas.openxmlformats.org/package/2006/relationships"><Relationship Id="rId3" Type="http://schemas.openxmlformats.org/officeDocument/2006/relationships/chart" Target="../charts/chart17.xml"/><Relationship Id="rId4" Type="http://schemas.openxmlformats.org/officeDocument/2006/relationships/image" Target="../media/image30.jpeg"/><Relationship Id="rId1" Type="http://schemas.openxmlformats.org/officeDocument/2006/relationships/slideLayout" Target="../slideLayouts/slideLayout1251.xml"/><Relationship Id="rId2" Type="http://schemas.openxmlformats.org/officeDocument/2006/relationships/notesSlide" Target="../notesSlides/notesSlide46.xml"/></Relationships>
</file>

<file path=ppt/slides/_rels/slide151.xml.rels><?xml version="1.0" encoding="UTF-8" standalone="yes"?>
<Relationships xmlns="http://schemas.openxmlformats.org/package/2006/relationships"><Relationship Id="rId3" Type="http://schemas.openxmlformats.org/officeDocument/2006/relationships/hyperlink" Target="http://users.ece.cmu.edu/~omutlu/pub/rlmc_isca08.pdf" TargetMode="External"/><Relationship Id="rId4" Type="http://schemas.openxmlformats.org/officeDocument/2006/relationships/hyperlink" Target="http://isca2008.cs.princeton.edu/" TargetMode="External"/><Relationship Id="rId5" Type="http://schemas.openxmlformats.org/officeDocument/2006/relationships/hyperlink" Target="http://users.ece.cmu.edu/~omutlu/pub/ipek_isca08_talk.pptx" TargetMode="External"/><Relationship Id="rId1" Type="http://schemas.openxmlformats.org/officeDocument/2006/relationships/slideLayout" Target="../slideLayouts/slideLayout1055.xml"/><Relationship Id="rId2" Type="http://schemas.openxmlformats.org/officeDocument/2006/relationships/notesSlide" Target="../notesSlides/notesSlide47.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258.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image" Target="../media/image58.png"/></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image" Target="../media/image59.png"/></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1258.xml"/></Relationships>
</file>

<file path=ppt/slides/_rels/slide156.xml.rels><?xml version="1.0" encoding="UTF-8" standalone="yes"?>
<Relationships xmlns="http://schemas.openxmlformats.org/package/2006/relationships"><Relationship Id="rId3" Type="http://schemas.openxmlformats.org/officeDocument/2006/relationships/hyperlink" Target="http://isca2008.cs.princeton.edu/" TargetMode="External"/><Relationship Id="rId4" Type="http://schemas.openxmlformats.org/officeDocument/2006/relationships/image" Target="../media/image60.png"/><Relationship Id="rId1" Type="http://schemas.openxmlformats.org/officeDocument/2006/relationships/slideLayout" Target="../slideLayouts/slideLayout1258.xml"/><Relationship Id="rId2" Type="http://schemas.openxmlformats.org/officeDocument/2006/relationships/hyperlink" Target="http://users.ece.cmu.edu/~omutlu/pub/rlmc_isca08.pdf" TargetMode="External"/></Relationships>
</file>

<file path=ppt/slides/_rels/slide157.xml.rels><?xml version="1.0" encoding="UTF-8" standalone="yes"?>
<Relationships xmlns="http://schemas.openxmlformats.org/package/2006/relationships"><Relationship Id="rId3" Type="http://schemas.openxmlformats.org/officeDocument/2006/relationships/hyperlink" Target="http://isca2008.cs.princeton.edu/" TargetMode="External"/><Relationship Id="rId4" Type="http://schemas.openxmlformats.org/officeDocument/2006/relationships/image" Target="../media/image61.png"/><Relationship Id="rId1" Type="http://schemas.openxmlformats.org/officeDocument/2006/relationships/slideLayout" Target="../slideLayouts/slideLayout1258.xml"/><Relationship Id="rId2" Type="http://schemas.openxmlformats.org/officeDocument/2006/relationships/hyperlink" Target="http://users.ece.cmu.edu/~omutlu/pub/rlmc_isca08.pdf" TargetMode="Externa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1258.xml"/><Relationship Id="rId2" Type="http://schemas.openxmlformats.org/officeDocument/2006/relationships/image" Target="../media/image62.png"/><Relationship Id="rId3" Type="http://schemas.openxmlformats.org/officeDocument/2006/relationships/image" Target="../media/image63.png"/></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1223.xml"/></Relationships>
</file>

<file path=ppt/slides/_rels/slide16.xml.rels><?xml version="1.0" encoding="UTF-8" standalone="yes"?>
<Relationships xmlns="http://schemas.openxmlformats.org/package/2006/relationships"><Relationship Id="rId3" Type="http://schemas.openxmlformats.org/officeDocument/2006/relationships/image" Target="../media/image15.jpeg"/><Relationship Id="rId4" Type="http://schemas.openxmlformats.org/officeDocument/2006/relationships/image" Target="../media/image16.png"/><Relationship Id="rId1" Type="http://schemas.openxmlformats.org/officeDocument/2006/relationships/slideLayout" Target="../slideLayouts/slideLayout171.xml"/><Relationship Id="rId2" Type="http://schemas.openxmlformats.org/officeDocument/2006/relationships/image" Target="../media/image12.jpe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8.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1223.xml"/><Relationship Id="rId2" Type="http://schemas.openxmlformats.org/officeDocument/2006/relationships/hyperlink" Target="http://users.ece.cmu.edu/~omutlu/pub/timber-fine-grained-dram-cache_ieee-cal12.pdf" TargetMode="Externa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271.xml"/><Relationship Id="rId2" Type="http://schemas.openxmlformats.org/officeDocument/2006/relationships/chart" Target="../charts/chart1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71.xml"/><Relationship Id="rId2" Type="http://schemas.openxmlformats.org/officeDocument/2006/relationships/image" Target="../media/image22.png"/><Relationship Id="rId3" Type="http://schemas.openxmlformats.org/officeDocument/2006/relationships/image" Target="../media/image12.jpe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271.xml"/><Relationship Id="rId2" Type="http://schemas.openxmlformats.org/officeDocument/2006/relationships/chart" Target="../charts/chart20.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978.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174.xml.rels><?xml version="1.0" encoding="UTF-8" standalone="yes"?>
<Relationships xmlns="http://schemas.openxmlformats.org/package/2006/relationships"><Relationship Id="rId3" Type="http://schemas.openxmlformats.org/officeDocument/2006/relationships/image" Target="../media/image64.gif"/><Relationship Id="rId4" Type="http://schemas.openxmlformats.org/officeDocument/2006/relationships/image" Target="../media/image65.PNG"/><Relationship Id="rId1" Type="http://schemas.openxmlformats.org/officeDocument/2006/relationships/slideLayout" Target="../slideLayouts/slideLayout1282.xml"/><Relationship Id="rId2" Type="http://schemas.openxmlformats.org/officeDocument/2006/relationships/notesSlide" Target="../notesSlides/notesSlide48.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1282.xml"/><Relationship Id="rId2" Type="http://schemas.openxmlformats.org/officeDocument/2006/relationships/notesSlide" Target="../notesSlides/notesSlide49.xml"/><Relationship Id="rId3" Type="http://schemas.openxmlformats.org/officeDocument/2006/relationships/image" Target="../media/image65.PNG"/></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282.xml"/><Relationship Id="rId2" Type="http://schemas.openxmlformats.org/officeDocument/2006/relationships/notesSlide" Target="../notesSlides/notesSlide50.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293.xml"/><Relationship Id="rId2" Type="http://schemas.openxmlformats.org/officeDocument/2006/relationships/notesSlide" Target="../notesSlides/notesSlide51.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1282.xml"/><Relationship Id="rId2" Type="http://schemas.openxmlformats.org/officeDocument/2006/relationships/notesSlide" Target="../notesSlides/notesSlide52.xml"/><Relationship Id="rId3" Type="http://schemas.openxmlformats.org/officeDocument/2006/relationships/image" Target="../media/image65.PNG"/></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282.xml"/><Relationship Id="rId2" Type="http://schemas.openxmlformats.org/officeDocument/2006/relationships/notesSlide" Target="../notesSlides/notesSlide53.xml"/><Relationship Id="rId3" Type="http://schemas.openxmlformats.org/officeDocument/2006/relationships/image" Target="../media/image65.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3.xml"/></Relationships>
</file>

<file path=ppt/slides/_rels/slide180.xml.rels><?xml version="1.0" encoding="UTF-8" standalone="yes"?>
<Relationships xmlns="http://schemas.openxmlformats.org/package/2006/relationships"><Relationship Id="rId1" Type="http://schemas.openxmlformats.org/officeDocument/2006/relationships/slideLayout" Target="../slideLayouts/slideLayout1282.xml"/><Relationship Id="rId2" Type="http://schemas.openxmlformats.org/officeDocument/2006/relationships/notesSlide" Target="../notesSlides/notesSlide54.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282.xml"/><Relationship Id="rId2" Type="http://schemas.openxmlformats.org/officeDocument/2006/relationships/notesSlide" Target="../notesSlides/notesSlide55.xml"/></Relationships>
</file>

<file path=ppt/slides/_rels/slide182.xml.rels><?xml version="1.0" encoding="UTF-8" standalone="yes"?>
<Relationships xmlns="http://schemas.openxmlformats.org/package/2006/relationships"><Relationship Id="rId1" Type="http://schemas.openxmlformats.org/officeDocument/2006/relationships/slideLayout" Target="../slideLayouts/slideLayout1282.xml"/><Relationship Id="rId2" Type="http://schemas.openxmlformats.org/officeDocument/2006/relationships/notesSlide" Target="../notesSlides/notesSlide56.xml"/><Relationship Id="rId3" Type="http://schemas.openxmlformats.org/officeDocument/2006/relationships/chart" Target="../charts/chart21.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282.xml"/><Relationship Id="rId2" Type="http://schemas.openxmlformats.org/officeDocument/2006/relationships/chart" Target="../charts/chart22.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524.xml"/></Relationships>
</file>

<file path=ppt/slides/_rels/slide185.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66.png"/></Relationships>
</file>

<file path=ppt/slides/_rels/slide186.xml.rels><?xml version="1.0" encoding="UTF-8" standalone="yes"?>
<Relationships xmlns="http://schemas.openxmlformats.org/package/2006/relationships"><Relationship Id="rId3" Type="http://schemas.openxmlformats.org/officeDocument/2006/relationships/image" Target="../media/image68.jpeg"/><Relationship Id="rId4" Type="http://schemas.openxmlformats.org/officeDocument/2006/relationships/image" Target="../media/image69.png"/><Relationship Id="rId1" Type="http://schemas.openxmlformats.org/officeDocument/2006/relationships/slideLayout" Target="../slideLayouts/slideLayout392.xml"/><Relationship Id="rId2" Type="http://schemas.openxmlformats.org/officeDocument/2006/relationships/image" Target="../media/image67.jpeg"/></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70.xml"/><Relationship Id="rId2" Type="http://schemas.openxmlformats.org/officeDocument/2006/relationships/notesSlide" Target="../notesSlides/notesSlide57.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224.xml"/></Relationships>
</file>

<file path=ppt/slides/_rels/slide189.xml.rels><?xml version="1.0" encoding="UTF-8" standalone="yes"?>
<Relationships xmlns="http://schemas.openxmlformats.org/package/2006/relationships"><Relationship Id="rId3" Type="http://schemas.openxmlformats.org/officeDocument/2006/relationships/notesSlide" Target="../notesSlides/notesSlide58.xml"/><Relationship Id="rId4" Type="http://schemas.openxmlformats.org/officeDocument/2006/relationships/oleObject" Target="../embeddings/Microsoft_Excel_97_-_2004_Worksheet1.xls"/><Relationship Id="rId5" Type="http://schemas.openxmlformats.org/officeDocument/2006/relationships/image" Target="../media/image70.png"/><Relationship Id="rId1" Type="http://schemas.openxmlformats.org/officeDocument/2006/relationships/vmlDrawing" Target="../drawings/vmlDrawing1.vml"/><Relationship Id="rId2" Type="http://schemas.openxmlformats.org/officeDocument/2006/relationships/slideLayout" Target="../slideLayouts/slideLayout1224.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415.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224.xml"/><Relationship Id="rId2" Type="http://schemas.openxmlformats.org/officeDocument/2006/relationships/notesSlide" Target="../notesSlides/notesSlide59.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224.xml"/><Relationship Id="rId2" Type="http://schemas.openxmlformats.org/officeDocument/2006/relationships/notesSlide" Target="../notesSlides/notesSlide60.xml"/></Relationships>
</file>

<file path=ppt/slides/_rels/slide192.xml.rels><?xml version="1.0" encoding="UTF-8" standalone="yes"?>
<Relationships xmlns="http://schemas.openxmlformats.org/package/2006/relationships"><Relationship Id="rId1" Type="http://schemas.openxmlformats.org/officeDocument/2006/relationships/tags" Target="../tags/tag1.xml"/><Relationship Id="rId2" Type="http://schemas.openxmlformats.org/officeDocument/2006/relationships/slideLayout" Target="../slideLayouts/slideLayout1224.xml"/><Relationship Id="rId3" Type="http://schemas.openxmlformats.org/officeDocument/2006/relationships/notesSlide" Target="../notesSlides/notesSlide61.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224.xml"/><Relationship Id="rId2" Type="http://schemas.openxmlformats.org/officeDocument/2006/relationships/notesSlide" Target="../notesSlides/notesSlide62.xml"/></Relationships>
</file>

<file path=ppt/slides/_rels/slide194.xml.rels><?xml version="1.0" encoding="UTF-8" standalone="yes"?>
<Relationships xmlns="http://schemas.openxmlformats.org/package/2006/relationships"><Relationship Id="rId3" Type="http://schemas.openxmlformats.org/officeDocument/2006/relationships/chart" Target="../charts/chart23.xml"/><Relationship Id="rId4" Type="http://schemas.openxmlformats.org/officeDocument/2006/relationships/chart" Target="../charts/chart24.xml"/><Relationship Id="rId5" Type="http://schemas.openxmlformats.org/officeDocument/2006/relationships/chart" Target="../charts/chart25.xml"/><Relationship Id="rId1" Type="http://schemas.openxmlformats.org/officeDocument/2006/relationships/slideLayout" Target="../slideLayouts/slideLayout1224.xml"/><Relationship Id="rId2" Type="http://schemas.openxmlformats.org/officeDocument/2006/relationships/notesSlide" Target="../notesSlides/notesSlide63.xml"/></Relationships>
</file>

<file path=ppt/slides/_rels/slide195.xml.rels><?xml version="1.0" encoding="UTF-8" standalone="yes"?>
<Relationships xmlns="http://schemas.openxmlformats.org/package/2006/relationships"><Relationship Id="rId3" Type="http://schemas.openxmlformats.org/officeDocument/2006/relationships/slideLayout" Target="../slideLayouts/slideLayout1224.xml"/><Relationship Id="rId4" Type="http://schemas.openxmlformats.org/officeDocument/2006/relationships/notesSlide" Target="../notesSlides/notesSlide64.xml"/><Relationship Id="rId5" Type="http://schemas.openxmlformats.org/officeDocument/2006/relationships/oleObject" Target="../embeddings/Microsoft_Excel_97_-_2004_Worksheet2.xls"/><Relationship Id="rId6" Type="http://schemas.openxmlformats.org/officeDocument/2006/relationships/image" Target="../media/image71.png"/><Relationship Id="rId1" Type="http://schemas.openxmlformats.org/officeDocument/2006/relationships/vmlDrawing" Target="../drawings/vmlDrawing2.vml"/><Relationship Id="rId2" Type="http://schemas.openxmlformats.org/officeDocument/2006/relationships/tags" Target="../tags/tag2.xml"/></Relationships>
</file>

<file path=ppt/slides/_rels/slide196.xml.rels><?xml version="1.0" encoding="UTF-8" standalone="yes"?>
<Relationships xmlns="http://schemas.openxmlformats.org/package/2006/relationships"><Relationship Id="rId3" Type="http://schemas.openxmlformats.org/officeDocument/2006/relationships/notesSlide" Target="../notesSlides/notesSlide65.xml"/><Relationship Id="rId4" Type="http://schemas.openxmlformats.org/officeDocument/2006/relationships/image" Target="../media/image72.png"/><Relationship Id="rId1" Type="http://schemas.openxmlformats.org/officeDocument/2006/relationships/tags" Target="../tags/tag3.xml"/><Relationship Id="rId2" Type="http://schemas.openxmlformats.org/officeDocument/2006/relationships/slideLayout" Target="../slideLayouts/slideLayout1224.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224.xml"/><Relationship Id="rId2" Type="http://schemas.openxmlformats.org/officeDocument/2006/relationships/image" Target="../media/image73.png"/></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224.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224.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224.xml"/></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1224.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978.xml"/><Relationship Id="rId2" Type="http://schemas.openxmlformats.org/officeDocument/2006/relationships/notesSlide" Target="../notesSlides/notesSlide66.xml"/></Relationships>
</file>

<file path=ppt/slides/_rels/slide203.xml.rels><?xml version="1.0" encoding="UTF-8" standalone="yes"?>
<Relationships xmlns="http://schemas.openxmlformats.org/package/2006/relationships"><Relationship Id="rId3" Type="http://schemas.openxmlformats.org/officeDocument/2006/relationships/hyperlink" Target="http://www.microarch.org/micro44/" TargetMode="External"/><Relationship Id="rId4" Type="http://schemas.openxmlformats.org/officeDocument/2006/relationships/hyperlink" Target="http://users.ece.cmu.edu/~omutlu/pub/subramanian_micro11_talk.pptx" TargetMode="External"/><Relationship Id="rId1" Type="http://schemas.openxmlformats.org/officeDocument/2006/relationships/slideLayout" Target="../slideLayouts/slideLayout978.xml"/><Relationship Id="rId2" Type="http://schemas.openxmlformats.org/officeDocument/2006/relationships/hyperlink" Target="http://users.ece.cmu.edu/~omutlu/pub/memory-channel-partitioning-micro11.pdf" TargetMode="Externa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978.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977.xml"/><Relationship Id="rId2" Type="http://schemas.openxmlformats.org/officeDocument/2006/relationships/notesSlide" Target="../notesSlides/notesSlide67.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08.xml.rels><?xml version="1.0" encoding="UTF-8" standalone="yes"?>
<Relationships xmlns="http://schemas.openxmlformats.org/package/2006/relationships"><Relationship Id="rId1" Type="http://schemas.openxmlformats.org/officeDocument/2006/relationships/tags" Target="../tags/tag4.xml"/><Relationship Id="rId2" Type="http://schemas.openxmlformats.org/officeDocument/2006/relationships/slideLayout" Target="../slideLayouts/slideLayout1304.xml"/><Relationship Id="rId3" Type="http://schemas.openxmlformats.org/officeDocument/2006/relationships/notesSlide" Target="../notesSlides/notesSlide68.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602.xml"/><Relationship Id="rId2" Type="http://schemas.openxmlformats.org/officeDocument/2006/relationships/notesSlide" Target="../notesSlides/notesSlide69.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1191.xml"/><Relationship Id="rId2" Type="http://schemas.openxmlformats.org/officeDocument/2006/relationships/notesSlide" Target="../notesSlides/notesSlide70.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1315.xml"/><Relationship Id="rId2" Type="http://schemas.openxmlformats.org/officeDocument/2006/relationships/notesSlide" Target="../notesSlides/notesSlide71.xml"/><Relationship Id="rId3" Type="http://schemas.openxmlformats.org/officeDocument/2006/relationships/chart" Target="../charts/chart26.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1191.xml"/><Relationship Id="rId2" Type="http://schemas.openxmlformats.org/officeDocument/2006/relationships/notesSlide" Target="../notesSlides/notesSlide72.xml"/><Relationship Id="rId3" Type="http://schemas.openxmlformats.org/officeDocument/2006/relationships/image" Target="../media/image74.png"/></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191.xml"/><Relationship Id="rId2" Type="http://schemas.openxmlformats.org/officeDocument/2006/relationships/notesSlide" Target="../notesSlides/notesSlide73.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1191.xml"/><Relationship Id="rId2" Type="http://schemas.openxmlformats.org/officeDocument/2006/relationships/notesSlide" Target="../notesSlides/notesSlide74.xml"/><Relationship Id="rId3" Type="http://schemas.openxmlformats.org/officeDocument/2006/relationships/chart" Target="../charts/chart27.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1191.xml"/><Relationship Id="rId2" Type="http://schemas.openxmlformats.org/officeDocument/2006/relationships/chart" Target="../charts/chart28.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1315.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notesSlide" Target="../notesSlides/notesSlide75.xml"/><Relationship Id="rId3" Type="http://schemas.openxmlformats.org/officeDocument/2006/relationships/hyperlink" Target="file://localhost/Users/omutlu/Documents/presentations/CMU/Samsung%20Memory%20June%2021%202012/Previous%20Presentations/rachata_isca12_talk.pptx" TargetMode="Externa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23.png"/><Relationship Id="rId3" Type="http://schemas.openxmlformats.org/officeDocument/2006/relationships/image" Target="../media/image24.wmf"/></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1067.xml"/><Relationship Id="rId2" Type="http://schemas.openxmlformats.org/officeDocument/2006/relationships/notesSlide" Target="../notesSlides/notesSlide76.xml"/><Relationship Id="rId3" Type="http://schemas.openxmlformats.org/officeDocument/2006/relationships/hyperlink" Target="file://localhost/Users/omutlu/Documents/presentations/CMU/Samsung%20Memory%20June%2021%202012/Previous%20Presentations/rachata_isca12_talk.pptx" TargetMode="External"/></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1067.xml"/><Relationship Id="rId2" Type="http://schemas.openxmlformats.org/officeDocument/2006/relationships/notesSlide" Target="../notesSlides/notesSlide77.xml"/><Relationship Id="rId3" Type="http://schemas.openxmlformats.org/officeDocument/2006/relationships/hyperlink" Target="file://localhost/Users/omutlu/Documents/presentations/CMU/Samsung%20Memory%20June%2021%202012/Previous%20Presentations/rachata_isca12_talk.pptx" TargetMode="External"/></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1067.xml"/><Relationship Id="rId2" Type="http://schemas.openxmlformats.org/officeDocument/2006/relationships/notesSlide" Target="../notesSlides/notesSlide78.xml"/><Relationship Id="rId3" Type="http://schemas.openxmlformats.org/officeDocument/2006/relationships/hyperlink" Target="file://localhost/Users/omutlu/Documents/presentations/CMU/Samsung%20Memory%20June%2021%202012/Previous%20Presentations/rachata_isca12_talk.pptx" TargetMode="External"/></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38.xml"/><Relationship Id="rId2" Type="http://schemas.openxmlformats.org/officeDocument/2006/relationships/hyperlink" Target="file://localhost/Users/omutlu/Documents/presentations/CMU/Samsung%20Memory%20June%2021%202012/Previous%20Presentations/ebrahimi_micro2011_talk.pptx" TargetMode="Externa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25.xml.rels><?xml version="1.0" encoding="UTF-8" standalone="yes"?>
<Relationships xmlns="http://schemas.openxmlformats.org/package/2006/relationships"><Relationship Id="rId3" Type="http://schemas.openxmlformats.org/officeDocument/2006/relationships/oleObject" Target="../embeddings/oleObject1.bin"/><Relationship Id="rId4" Type="http://schemas.openxmlformats.org/officeDocument/2006/relationships/image" Target="../media/image76.wmf"/><Relationship Id="rId5" Type="http://schemas.openxmlformats.org/officeDocument/2006/relationships/oleObject" Target="../embeddings/oleObject2.bin"/><Relationship Id="rId6" Type="http://schemas.openxmlformats.org/officeDocument/2006/relationships/image" Target="../media/image77.wmf"/><Relationship Id="rId1" Type="http://schemas.openxmlformats.org/officeDocument/2006/relationships/vmlDrawing" Target="../drawings/vmlDrawing3.vml"/><Relationship Id="rId2" Type="http://schemas.openxmlformats.org/officeDocument/2006/relationships/slideLayout" Target="../slideLayouts/slideLayout60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38.xml"/><Relationship Id="rId2" Type="http://schemas.openxmlformats.org/officeDocument/2006/relationships/hyperlink" Target="file://localhost/Users/omutlu/Documents/presentations/CMU/SNU%20Lectures%20June%2018-20%202012/previous%20talks/subramanian_micro11_talk.pptx" TargetMode="External"/></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1258.xml"/></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125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31.xml.rels><?xml version="1.0" encoding="UTF-8" standalone="yes"?>
<Relationships xmlns="http://schemas.openxmlformats.org/package/2006/relationships"><Relationship Id="rId3" Type="http://schemas.openxmlformats.org/officeDocument/2006/relationships/notesSlide" Target="../notesSlides/notesSlide79.xml"/><Relationship Id="rId4" Type="http://schemas.openxmlformats.org/officeDocument/2006/relationships/hyperlink" Target="file://localhost/Users/omutlu/Documents/presentations/CMU/students/Yoongu%20Kim/SALP/ISCA12_SALP_w_backup_w_script-final.pptx" TargetMode="External"/><Relationship Id="rId1" Type="http://schemas.openxmlformats.org/officeDocument/2006/relationships/tags" Target="../tags/tag5.xml"/><Relationship Id="rId2" Type="http://schemas.openxmlformats.org/officeDocument/2006/relationships/slideLayout" Target="../slideLayouts/slideLayout613.xml"/></Relationships>
</file>

<file path=ppt/slides/_rels/slide232.xml.rels><?xml version="1.0" encoding="UTF-8" standalone="yes"?>
<Relationships xmlns="http://schemas.openxmlformats.org/package/2006/relationships"><Relationship Id="rId1" Type="http://schemas.openxmlformats.org/officeDocument/2006/relationships/tags" Target="../tags/tag6.xml"/><Relationship Id="rId2" Type="http://schemas.openxmlformats.org/officeDocument/2006/relationships/slideLayout" Target="../slideLayouts/slideLayout613.xml"/><Relationship Id="rId3" Type="http://schemas.openxmlformats.org/officeDocument/2006/relationships/notesSlide" Target="../notesSlides/notesSlide80.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notesSlide" Target="../notesSlides/notesSlide81.xml"/></Relationships>
</file>

<file path=ppt/slides/_rels/slide234.xml.rels><?xml version="1.0" encoding="UTF-8" standalone="yes"?>
<Relationships xmlns="http://schemas.openxmlformats.org/package/2006/relationships"><Relationship Id="rId3" Type="http://schemas.openxmlformats.org/officeDocument/2006/relationships/notesSlide" Target="../notesSlides/notesSlide82.xml"/><Relationship Id="rId4" Type="http://schemas.openxmlformats.org/officeDocument/2006/relationships/oleObject" Target="../embeddings/oleObject3.bin"/><Relationship Id="rId5" Type="http://schemas.openxmlformats.org/officeDocument/2006/relationships/image" Target="../media/image78.wmf"/><Relationship Id="rId1" Type="http://schemas.openxmlformats.org/officeDocument/2006/relationships/vmlDrawing" Target="../drawings/vmlDrawing4.vml"/><Relationship Id="rId2" Type="http://schemas.openxmlformats.org/officeDocument/2006/relationships/slideLayout" Target="../slideLayouts/slideLayout613.xml"/></Relationships>
</file>

<file path=ppt/slides/_rels/slide235.xml.rels><?xml version="1.0" encoding="UTF-8" standalone="yes"?>
<Relationships xmlns="http://schemas.openxmlformats.org/package/2006/relationships"><Relationship Id="rId3" Type="http://schemas.openxmlformats.org/officeDocument/2006/relationships/slideLayout" Target="../slideLayouts/slideLayout613.xml"/><Relationship Id="rId4" Type="http://schemas.openxmlformats.org/officeDocument/2006/relationships/notesSlide" Target="../notesSlides/notesSlide83.xml"/><Relationship Id="rId5" Type="http://schemas.openxmlformats.org/officeDocument/2006/relationships/chart" Target="../charts/chart29.xml"/><Relationship Id="rId6" Type="http://schemas.openxmlformats.org/officeDocument/2006/relationships/oleObject" Target="../embeddings/oleObject4.bin"/><Relationship Id="rId7" Type="http://schemas.openxmlformats.org/officeDocument/2006/relationships/image" Target="../media/image76.wmf"/><Relationship Id="rId8" Type="http://schemas.openxmlformats.org/officeDocument/2006/relationships/oleObject" Target="../embeddings/oleObject5.bin"/><Relationship Id="rId9" Type="http://schemas.openxmlformats.org/officeDocument/2006/relationships/image" Target="../media/image77.wmf"/><Relationship Id="rId1" Type="http://schemas.openxmlformats.org/officeDocument/2006/relationships/vmlDrawing" Target="../drawings/vmlDrawing5.vml"/><Relationship Id="rId2" Type="http://schemas.openxmlformats.org/officeDocument/2006/relationships/tags" Target="../tags/tag7.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notesSlide" Target="../notesSlides/notesSlide84.xml"/></Relationships>
</file>

<file path=ppt/slides/_rels/slide237.xml.rels><?xml version="1.0" encoding="UTF-8" standalone="yes"?>
<Relationships xmlns="http://schemas.openxmlformats.org/package/2006/relationships"><Relationship Id="rId1" Type="http://schemas.openxmlformats.org/officeDocument/2006/relationships/tags" Target="../tags/tag8.xml"/><Relationship Id="rId2" Type="http://schemas.openxmlformats.org/officeDocument/2006/relationships/slideLayout" Target="../slideLayouts/slideLayout613.xml"/><Relationship Id="rId3" Type="http://schemas.openxmlformats.org/officeDocument/2006/relationships/notesSlide" Target="../notesSlides/notesSlide85.xml"/></Relationships>
</file>

<file path=ppt/slides/_rels/slide238.xml.rels><?xml version="1.0" encoding="UTF-8" standalone="yes"?>
<Relationships xmlns="http://schemas.openxmlformats.org/package/2006/relationships"><Relationship Id="rId3" Type="http://schemas.openxmlformats.org/officeDocument/2006/relationships/notesSlide" Target="../notesSlides/notesSlide86.xml"/><Relationship Id="rId4" Type="http://schemas.openxmlformats.org/officeDocument/2006/relationships/oleObject" Target="../embeddings/oleObject6.bin"/><Relationship Id="rId5" Type="http://schemas.openxmlformats.org/officeDocument/2006/relationships/image" Target="../media/image79.wmf"/><Relationship Id="rId1" Type="http://schemas.openxmlformats.org/officeDocument/2006/relationships/vmlDrawing" Target="../drawings/vmlDrawing6.vml"/><Relationship Id="rId2" Type="http://schemas.openxmlformats.org/officeDocument/2006/relationships/slideLayout" Target="../slideLayouts/slideLayout613.xml"/></Relationships>
</file>

<file path=ppt/slides/_rels/slide239.xml.rels><?xml version="1.0" encoding="UTF-8" standalone="yes"?>
<Relationships xmlns="http://schemas.openxmlformats.org/package/2006/relationships"><Relationship Id="rId1" Type="http://schemas.openxmlformats.org/officeDocument/2006/relationships/tags" Target="../tags/tag9.xml"/><Relationship Id="rId2" Type="http://schemas.openxmlformats.org/officeDocument/2006/relationships/slideLayout" Target="../slideLayouts/slideLayout613.xml"/><Relationship Id="rId3" Type="http://schemas.openxmlformats.org/officeDocument/2006/relationships/notesSlide" Target="../notesSlides/notesSlide87.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240.xml.rels><?xml version="1.0" encoding="UTF-8" standalone="yes"?>
<Relationships xmlns="http://schemas.openxmlformats.org/package/2006/relationships"><Relationship Id="rId11" Type="http://schemas.openxmlformats.org/officeDocument/2006/relationships/oleObject" Target="../embeddings/oleObject11.bin"/><Relationship Id="rId12" Type="http://schemas.openxmlformats.org/officeDocument/2006/relationships/image" Target="../media/image82.wmf"/><Relationship Id="rId13" Type="http://schemas.openxmlformats.org/officeDocument/2006/relationships/oleObject" Target="../embeddings/oleObject12.bin"/><Relationship Id="rId14" Type="http://schemas.openxmlformats.org/officeDocument/2006/relationships/image" Target="../media/image83.wmf"/><Relationship Id="rId1" Type="http://schemas.openxmlformats.org/officeDocument/2006/relationships/vmlDrawing" Target="../drawings/vmlDrawing7.vml"/><Relationship Id="rId2" Type="http://schemas.openxmlformats.org/officeDocument/2006/relationships/tags" Target="../tags/tag10.xml"/><Relationship Id="rId3" Type="http://schemas.openxmlformats.org/officeDocument/2006/relationships/slideLayout" Target="../slideLayouts/slideLayout613.xml"/><Relationship Id="rId4" Type="http://schemas.openxmlformats.org/officeDocument/2006/relationships/notesSlide" Target="../notesSlides/notesSlide88.xml"/><Relationship Id="rId5" Type="http://schemas.openxmlformats.org/officeDocument/2006/relationships/oleObject" Target="../embeddings/oleObject7.bin"/><Relationship Id="rId6" Type="http://schemas.openxmlformats.org/officeDocument/2006/relationships/image" Target="../media/image80.wmf"/><Relationship Id="rId7" Type="http://schemas.openxmlformats.org/officeDocument/2006/relationships/oleObject" Target="../embeddings/oleObject8.bin"/><Relationship Id="rId8" Type="http://schemas.openxmlformats.org/officeDocument/2006/relationships/image" Target="../media/image81.wmf"/><Relationship Id="rId9" Type="http://schemas.openxmlformats.org/officeDocument/2006/relationships/oleObject" Target="../embeddings/oleObject9.bin"/><Relationship Id="rId10" Type="http://schemas.openxmlformats.org/officeDocument/2006/relationships/oleObject" Target="../embeddings/oleObject10.bin"/></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notesSlide" Target="../notesSlides/notesSlide89.xml"/></Relationships>
</file>

<file path=ppt/slides/_rels/slide242.xml.rels><?xml version="1.0" encoding="UTF-8" standalone="yes"?>
<Relationships xmlns="http://schemas.openxmlformats.org/package/2006/relationships"><Relationship Id="rId3" Type="http://schemas.openxmlformats.org/officeDocument/2006/relationships/slideLayout" Target="../slideLayouts/slideLayout613.xml"/><Relationship Id="rId4" Type="http://schemas.openxmlformats.org/officeDocument/2006/relationships/notesSlide" Target="../notesSlides/notesSlide90.xml"/><Relationship Id="rId5" Type="http://schemas.openxmlformats.org/officeDocument/2006/relationships/oleObject" Target="../embeddings/oleObject13.bin"/><Relationship Id="rId6" Type="http://schemas.openxmlformats.org/officeDocument/2006/relationships/image" Target="../media/image84.wmf"/><Relationship Id="rId7" Type="http://schemas.openxmlformats.org/officeDocument/2006/relationships/oleObject" Target="../embeddings/oleObject14.bin"/><Relationship Id="rId1" Type="http://schemas.openxmlformats.org/officeDocument/2006/relationships/vmlDrawing" Target="../drawings/vmlDrawing8.vml"/><Relationship Id="rId2" Type="http://schemas.openxmlformats.org/officeDocument/2006/relationships/tags" Target="../tags/tag11.xml"/></Relationships>
</file>

<file path=ppt/slides/_rels/slide243.xml.rels><?xml version="1.0" encoding="UTF-8" standalone="yes"?>
<Relationships xmlns="http://schemas.openxmlformats.org/package/2006/relationships"><Relationship Id="rId3" Type="http://schemas.openxmlformats.org/officeDocument/2006/relationships/slideLayout" Target="../slideLayouts/slideLayout613.xml"/><Relationship Id="rId4" Type="http://schemas.openxmlformats.org/officeDocument/2006/relationships/notesSlide" Target="../notesSlides/notesSlide91.xml"/><Relationship Id="rId5" Type="http://schemas.openxmlformats.org/officeDocument/2006/relationships/oleObject" Target="../embeddings/oleObject15.bin"/><Relationship Id="rId6" Type="http://schemas.openxmlformats.org/officeDocument/2006/relationships/image" Target="../media/image85.wmf"/><Relationship Id="rId7" Type="http://schemas.openxmlformats.org/officeDocument/2006/relationships/oleObject" Target="../embeddings/oleObject16.bin"/><Relationship Id="rId8" Type="http://schemas.openxmlformats.org/officeDocument/2006/relationships/image" Target="../media/image84.wmf"/><Relationship Id="rId1" Type="http://schemas.openxmlformats.org/officeDocument/2006/relationships/vmlDrawing" Target="../drawings/vmlDrawing9.vml"/><Relationship Id="rId2" Type="http://schemas.openxmlformats.org/officeDocument/2006/relationships/tags" Target="../tags/tag12.xml"/></Relationships>
</file>

<file path=ppt/slides/_rels/slide244.xml.rels><?xml version="1.0" encoding="UTF-8" standalone="yes"?>
<Relationships xmlns="http://schemas.openxmlformats.org/package/2006/relationships"><Relationship Id="rId3" Type="http://schemas.openxmlformats.org/officeDocument/2006/relationships/slideLayout" Target="../slideLayouts/slideLayout613.xml"/><Relationship Id="rId4" Type="http://schemas.openxmlformats.org/officeDocument/2006/relationships/notesSlide" Target="../notesSlides/notesSlide92.xml"/><Relationship Id="rId5" Type="http://schemas.openxmlformats.org/officeDocument/2006/relationships/oleObject" Target="../embeddings/oleObject17.bin"/><Relationship Id="rId6" Type="http://schemas.openxmlformats.org/officeDocument/2006/relationships/image" Target="../media/image86.wmf"/><Relationship Id="rId1" Type="http://schemas.openxmlformats.org/officeDocument/2006/relationships/vmlDrawing" Target="../drawings/vmlDrawing10.vml"/><Relationship Id="rId2" Type="http://schemas.openxmlformats.org/officeDocument/2006/relationships/tags" Target="../tags/tag13.xml"/></Relationships>
</file>

<file path=ppt/slides/_rels/slide245.xml.rels><?xml version="1.0" encoding="UTF-8" standalone="yes"?>
<Relationships xmlns="http://schemas.openxmlformats.org/package/2006/relationships"><Relationship Id="rId1" Type="http://schemas.openxmlformats.org/officeDocument/2006/relationships/tags" Target="../tags/tag14.xml"/><Relationship Id="rId2" Type="http://schemas.openxmlformats.org/officeDocument/2006/relationships/slideLayout" Target="../slideLayouts/slideLayout613.xml"/><Relationship Id="rId3" Type="http://schemas.openxmlformats.org/officeDocument/2006/relationships/notesSlide" Target="../notesSlides/notesSlide93.xml"/></Relationships>
</file>

<file path=ppt/slides/_rels/slide246.xml.rels><?xml version="1.0" encoding="UTF-8" standalone="yes"?>
<Relationships xmlns="http://schemas.openxmlformats.org/package/2006/relationships"><Relationship Id="rId3" Type="http://schemas.openxmlformats.org/officeDocument/2006/relationships/slideLayout" Target="../slideLayouts/slideLayout613.xml"/><Relationship Id="rId4" Type="http://schemas.openxmlformats.org/officeDocument/2006/relationships/notesSlide" Target="../notesSlides/notesSlide94.xml"/><Relationship Id="rId5" Type="http://schemas.openxmlformats.org/officeDocument/2006/relationships/oleObject" Target="../embeddings/oleObject18.bin"/><Relationship Id="rId6" Type="http://schemas.openxmlformats.org/officeDocument/2006/relationships/image" Target="../media/image87.wmf"/><Relationship Id="rId1" Type="http://schemas.openxmlformats.org/officeDocument/2006/relationships/vmlDrawing" Target="../drawings/vmlDrawing11.vml"/><Relationship Id="rId2" Type="http://schemas.openxmlformats.org/officeDocument/2006/relationships/tags" Target="../tags/tag15.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notesSlide" Target="../notesSlides/notesSlide95.xml"/></Relationships>
</file>

<file path=ppt/slides/_rels/slide248.xml.rels><?xml version="1.0" encoding="UTF-8" standalone="yes"?>
<Relationships xmlns="http://schemas.openxmlformats.org/package/2006/relationships"><Relationship Id="rId3" Type="http://schemas.openxmlformats.org/officeDocument/2006/relationships/slideLayout" Target="../slideLayouts/slideLayout613.xml"/><Relationship Id="rId4" Type="http://schemas.openxmlformats.org/officeDocument/2006/relationships/notesSlide" Target="../notesSlides/notesSlide96.xml"/><Relationship Id="rId5" Type="http://schemas.openxmlformats.org/officeDocument/2006/relationships/oleObject" Target="../embeddings/oleObject19.bin"/><Relationship Id="rId6" Type="http://schemas.openxmlformats.org/officeDocument/2006/relationships/image" Target="../media/image84.wmf"/><Relationship Id="rId7" Type="http://schemas.openxmlformats.org/officeDocument/2006/relationships/oleObject" Target="../embeddings/oleObject20.bin"/><Relationship Id="rId1" Type="http://schemas.openxmlformats.org/officeDocument/2006/relationships/vmlDrawing" Target="../drawings/vmlDrawing12.vml"/><Relationship Id="rId2" Type="http://schemas.openxmlformats.org/officeDocument/2006/relationships/tags" Target="../tags/tag16.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notesSlide" Target="../notesSlides/notesSlide9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26.xml"/></Relationships>
</file>

<file path=ppt/slides/_rels/slide250.xml.rels><?xml version="1.0" encoding="UTF-8" standalone="yes"?>
<Relationships xmlns="http://schemas.openxmlformats.org/package/2006/relationships"><Relationship Id="rId3" Type="http://schemas.openxmlformats.org/officeDocument/2006/relationships/slideLayout" Target="../slideLayouts/slideLayout613.xml"/><Relationship Id="rId4" Type="http://schemas.openxmlformats.org/officeDocument/2006/relationships/notesSlide" Target="../notesSlides/notesSlide98.xml"/><Relationship Id="rId5" Type="http://schemas.openxmlformats.org/officeDocument/2006/relationships/oleObject" Target="../embeddings/oleObject21.bin"/><Relationship Id="rId6" Type="http://schemas.openxmlformats.org/officeDocument/2006/relationships/image" Target="../media/image88.wmf"/><Relationship Id="rId1" Type="http://schemas.openxmlformats.org/officeDocument/2006/relationships/vmlDrawing" Target="../drawings/vmlDrawing13.vml"/><Relationship Id="rId2" Type="http://schemas.openxmlformats.org/officeDocument/2006/relationships/tags" Target="../tags/tag17.xml"/></Relationships>
</file>

<file path=ppt/slides/_rels/slide251.xml.rels><?xml version="1.0" encoding="UTF-8" standalone="yes"?>
<Relationships xmlns="http://schemas.openxmlformats.org/package/2006/relationships"><Relationship Id="rId1" Type="http://schemas.openxmlformats.org/officeDocument/2006/relationships/tags" Target="../tags/tag18.xml"/><Relationship Id="rId2" Type="http://schemas.openxmlformats.org/officeDocument/2006/relationships/slideLayout" Target="../slideLayouts/slideLayout613.xml"/><Relationship Id="rId3" Type="http://schemas.openxmlformats.org/officeDocument/2006/relationships/notesSlide" Target="../notesSlides/notesSlide99.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notesSlide" Target="../notesSlides/notesSlide100.xml"/></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101.xml"/><Relationship Id="rId4" Type="http://schemas.openxmlformats.org/officeDocument/2006/relationships/chart" Target="../charts/chart30.xml"/><Relationship Id="rId1" Type="http://schemas.openxmlformats.org/officeDocument/2006/relationships/tags" Target="../tags/tag19.xml"/><Relationship Id="rId2" Type="http://schemas.openxmlformats.org/officeDocument/2006/relationships/slideLayout" Target="../slideLayouts/slideLayout613.xml"/></Relationships>
</file>

<file path=ppt/slides/_rels/slide254.xml.rels><?xml version="1.0" encoding="UTF-8" standalone="yes"?>
<Relationships xmlns="http://schemas.openxmlformats.org/package/2006/relationships"><Relationship Id="rId3" Type="http://schemas.openxmlformats.org/officeDocument/2006/relationships/notesSlide" Target="../notesSlides/notesSlide102.xml"/><Relationship Id="rId4" Type="http://schemas.openxmlformats.org/officeDocument/2006/relationships/chart" Target="../charts/chart31.xml"/><Relationship Id="rId5" Type="http://schemas.openxmlformats.org/officeDocument/2006/relationships/chart" Target="../charts/chart32.xml"/><Relationship Id="rId6" Type="http://schemas.openxmlformats.org/officeDocument/2006/relationships/chart" Target="../charts/chart33.xml"/><Relationship Id="rId7" Type="http://schemas.openxmlformats.org/officeDocument/2006/relationships/chart" Target="../charts/chart34.xml"/><Relationship Id="rId8" Type="http://schemas.openxmlformats.org/officeDocument/2006/relationships/chart" Target="../charts/chart35.xml"/><Relationship Id="rId9" Type="http://schemas.openxmlformats.org/officeDocument/2006/relationships/chart" Target="../charts/chart36.xml"/><Relationship Id="rId1" Type="http://schemas.openxmlformats.org/officeDocument/2006/relationships/tags" Target="../tags/tag20.xml"/><Relationship Id="rId2" Type="http://schemas.openxmlformats.org/officeDocument/2006/relationships/slideLayout" Target="../slideLayouts/slideLayout613.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notesSlide" Target="../notesSlides/notesSlide103.xml"/></Relationships>
</file>

<file path=ppt/slides/_rels/slide256.xml.rels><?xml version="1.0" encoding="UTF-8" standalone="yes"?>
<Relationships xmlns="http://schemas.openxmlformats.org/package/2006/relationships"><Relationship Id="rId1" Type="http://schemas.openxmlformats.org/officeDocument/2006/relationships/tags" Target="../tags/tag21.xml"/><Relationship Id="rId2" Type="http://schemas.openxmlformats.org/officeDocument/2006/relationships/slideLayout" Target="../slideLayouts/slideLayout613.xml"/><Relationship Id="rId3" Type="http://schemas.openxmlformats.org/officeDocument/2006/relationships/notesSlide" Target="../notesSlides/notesSlide104.xml"/></Relationships>
</file>

<file path=ppt/slides/_rels/slide257.xml.rels><?xml version="1.0" encoding="UTF-8" standalone="yes"?>
<Relationships xmlns="http://schemas.openxmlformats.org/package/2006/relationships"><Relationship Id="rId1" Type="http://schemas.openxmlformats.org/officeDocument/2006/relationships/tags" Target="../tags/tag22.xml"/><Relationship Id="rId2" Type="http://schemas.openxmlformats.org/officeDocument/2006/relationships/slideLayout" Target="../slideLayouts/slideLayout613.xml"/><Relationship Id="rId3" Type="http://schemas.openxmlformats.org/officeDocument/2006/relationships/notesSlide" Target="../notesSlides/notesSlide105.xml"/></Relationships>
</file>

<file path=ppt/slides/_rels/slide258.xml.rels><?xml version="1.0" encoding="UTF-8" standalone="yes"?>
<Relationships xmlns="http://schemas.openxmlformats.org/package/2006/relationships"><Relationship Id="rId1" Type="http://schemas.openxmlformats.org/officeDocument/2006/relationships/tags" Target="../tags/tag23.xml"/><Relationship Id="rId2" Type="http://schemas.openxmlformats.org/officeDocument/2006/relationships/slideLayout" Target="../slideLayouts/slideLayout613.xml"/><Relationship Id="rId3" Type="http://schemas.openxmlformats.org/officeDocument/2006/relationships/notesSlide" Target="../notesSlides/notesSlide106.xml"/></Relationships>
</file>

<file path=ppt/slides/_rels/slide259.xml.rels><?xml version="1.0" encoding="UTF-8" standalone="yes"?>
<Relationships xmlns="http://schemas.openxmlformats.org/package/2006/relationships"><Relationship Id="rId3" Type="http://schemas.openxmlformats.org/officeDocument/2006/relationships/notesSlide" Target="../notesSlides/notesSlide107.xml"/><Relationship Id="rId4" Type="http://schemas.openxmlformats.org/officeDocument/2006/relationships/chart" Target="../charts/chart37.xml"/><Relationship Id="rId1" Type="http://schemas.openxmlformats.org/officeDocument/2006/relationships/tags" Target="../tags/tag24.xml"/><Relationship Id="rId2" Type="http://schemas.openxmlformats.org/officeDocument/2006/relationships/slideLayout" Target="../slideLayouts/slideLayout613.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png"/></Relationships>
</file>

<file path=ppt/slides/_rels/slide260.xml.rels><?xml version="1.0" encoding="UTF-8" standalone="yes"?>
<Relationships xmlns="http://schemas.openxmlformats.org/package/2006/relationships"><Relationship Id="rId1" Type="http://schemas.openxmlformats.org/officeDocument/2006/relationships/tags" Target="../tags/tag25.xml"/><Relationship Id="rId2" Type="http://schemas.openxmlformats.org/officeDocument/2006/relationships/slideLayout" Target="../slideLayouts/slideLayout613.xml"/></Relationships>
</file>

<file path=ppt/slides/_rels/slide261.xml.rels><?xml version="1.0" encoding="UTF-8" standalone="yes"?>
<Relationships xmlns="http://schemas.openxmlformats.org/package/2006/relationships"><Relationship Id="rId1" Type="http://schemas.openxmlformats.org/officeDocument/2006/relationships/tags" Target="../tags/tag26.xml"/><Relationship Id="rId2" Type="http://schemas.openxmlformats.org/officeDocument/2006/relationships/slideLayout" Target="../slideLayouts/slideLayout613.xml"/><Relationship Id="rId3" Type="http://schemas.openxmlformats.org/officeDocument/2006/relationships/chart" Target="../charts/chart38.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613.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613.xml"/><Relationship Id="rId2" Type="http://schemas.openxmlformats.org/officeDocument/2006/relationships/hyperlink" Target="file://localhost/Users/omutlu/Documents/presentations/CMU/students/Yoongu%20Kim/SALP/ISCA12_SALP_w_backup_w_script-final.pptx" TargetMode="External"/></Relationships>
</file>

<file path=ppt/slides/_rels/slide264.xml.rels><?xml version="1.0" encoding="UTF-8" standalone="yes"?>
<Relationships xmlns="http://schemas.openxmlformats.org/package/2006/relationships"><Relationship Id="rId1" Type="http://schemas.openxmlformats.org/officeDocument/2006/relationships/tags" Target="../tags/tag27.xml"/><Relationship Id="rId2" Type="http://schemas.openxmlformats.org/officeDocument/2006/relationships/slideLayout" Target="../slideLayouts/slideLayout613.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612.xml"/><Relationship Id="rId2" Type="http://schemas.openxmlformats.org/officeDocument/2006/relationships/notesSlide" Target="../notesSlides/notesSlide108.xml"/></Relationships>
</file>

<file path=ppt/slides/_rels/slide266.xml.rels><?xml version="1.0" encoding="UTF-8" standalone="yes"?>
<Relationships xmlns="http://schemas.openxmlformats.org/package/2006/relationships"><Relationship Id="rId11" Type="http://schemas.openxmlformats.org/officeDocument/2006/relationships/hyperlink" Target="http://users.ece.cmu.edu/~omutlu/pub/eaf-cache_pact12.pdf" TargetMode="External"/><Relationship Id="rId12" Type="http://schemas.openxmlformats.org/officeDocument/2006/relationships/hyperlink" Target="http://users.ece.cmu.edu/~omutlu/pub/seshadri_pact12_talk.pptx" TargetMode="External"/><Relationship Id="rId1" Type="http://schemas.openxmlformats.org/officeDocument/2006/relationships/slideLayout" Target="../slideLayouts/slideLayout1224.xml"/><Relationship Id="rId2" Type="http://schemas.openxmlformats.org/officeDocument/2006/relationships/hyperlink" Target="http://users.ece.cmu.edu/~omutlu/pub/bdi-compression_pact12.pdf" TargetMode="External"/><Relationship Id="rId3" Type="http://schemas.openxmlformats.org/officeDocument/2006/relationships/hyperlink" Target="http://www.pactconf.org" TargetMode="External"/><Relationship Id="rId4" Type="http://schemas.openxmlformats.org/officeDocument/2006/relationships/hyperlink" Target="http://users.ece.cmu.edu/~omutlu/pub/pekhimenko_pact12_talk.pptx" TargetMode="External"/><Relationship Id="rId5" Type="http://schemas.openxmlformats.org/officeDocument/2006/relationships/hyperlink" Target="http://users.ece.cmu.edu/~omutlu/pub/linearly-compressed-pages_micro13.pdf" TargetMode="External"/><Relationship Id="rId6" Type="http://schemas.openxmlformats.org/officeDocument/2006/relationships/hyperlink" Target="http://www.microarch.org/micro46/" TargetMode="External"/><Relationship Id="rId7" Type="http://schemas.openxmlformats.org/officeDocument/2006/relationships/hyperlink" Target="http://users.ece.cmu.edu/~omutlu/pub/linearly-compressed-pages_pekhimenko_micro13-talk.pptx" TargetMode="External"/><Relationship Id="rId8" Type="http://schemas.openxmlformats.org/officeDocument/2006/relationships/hyperlink" Target="http://users.ece.cmu.edu/~omutlu/pub/linearly-compressed-pages_pekhimenko_micro13-talk.pdf" TargetMode="External"/><Relationship Id="rId9" Type="http://schemas.openxmlformats.org/officeDocument/2006/relationships/hyperlink" Target="http://users.ece.cmu.edu/~omutlu/pub/linearly-compressed-pages_pekhimenko_micro13_lightning-talk.pptx" TargetMode="External"/><Relationship Id="rId10" Type="http://schemas.openxmlformats.org/officeDocument/2006/relationships/hyperlink" Target="http://users.ece.cmu.edu/~omutlu/pub/linearly-compressed-pages_pekhimenko_micro13_lightning-talk.pdf" TargetMode="External"/></Relationships>
</file>

<file path=ppt/slides/_rels/slide267.xml.rels><?xml version="1.0" encoding="UTF-8" standalone="yes"?>
<Relationships xmlns="http://schemas.openxmlformats.org/package/2006/relationships"><Relationship Id="rId1" Type="http://schemas.openxmlformats.org/officeDocument/2006/relationships/tags" Target="../tags/tag28.xml"/><Relationship Id="rId2" Type="http://schemas.openxmlformats.org/officeDocument/2006/relationships/slideLayout" Target="../slideLayouts/slideLayout1224.xml"/><Relationship Id="rId3" Type="http://schemas.openxmlformats.org/officeDocument/2006/relationships/notesSlide" Target="../notesSlides/notesSlide109.xml"/></Relationships>
</file>

<file path=ppt/slides/_rels/slide268.xml.rels><?xml version="1.0" encoding="UTF-8" standalone="yes"?>
<Relationships xmlns="http://schemas.openxmlformats.org/package/2006/relationships"><Relationship Id="rId1" Type="http://schemas.openxmlformats.org/officeDocument/2006/relationships/tags" Target="../tags/tag29.xml"/><Relationship Id="rId2" Type="http://schemas.openxmlformats.org/officeDocument/2006/relationships/slideLayout" Target="../slideLayouts/slideLayout1326.xml"/><Relationship Id="rId3" Type="http://schemas.openxmlformats.org/officeDocument/2006/relationships/notesSlide" Target="../notesSlides/notesSlide110.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1.png"/></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923.xml"/><Relationship Id="rId2" Type="http://schemas.openxmlformats.org/officeDocument/2006/relationships/notesSlide" Target="../notesSlides/notesSlide8.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9.png"/></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3" Type="http://schemas.openxmlformats.org/officeDocument/2006/relationships/hyperlink" Target="file://localhost/Users/omutlu/Documents/presentations/CMU/students/Yoongu%20Kim/SALP/ISCA12_SALP_w_backup_w_script-final.pptx" TargetMode="External"/><Relationship Id="rId4" Type="http://schemas.openxmlformats.org/officeDocument/2006/relationships/chart" Target="../charts/chart39.xml"/><Relationship Id="rId5" Type="http://schemas.openxmlformats.org/officeDocument/2006/relationships/chart" Target="../charts/chart40.xml"/><Relationship Id="rId1" Type="http://schemas.openxmlformats.org/officeDocument/2006/relationships/slideLayout" Target="../slideLayouts/slideLayout2.xml"/><Relationship Id="rId2" Type="http://schemas.openxmlformats.org/officeDocument/2006/relationships/image" Target="../media/image52.png"/></Relationships>
</file>

<file path=ppt/slides/_rels/slide274.xml.rels><?xml version="1.0" encoding="UTF-8" standalone="yes"?>
<Relationships xmlns="http://schemas.openxmlformats.org/package/2006/relationships"><Relationship Id="rId3" Type="http://schemas.openxmlformats.org/officeDocument/2006/relationships/hyperlink" Target="http://isca2012.ittc.ku.edu/" TargetMode="External"/><Relationship Id="rId4" Type="http://schemas.openxmlformats.org/officeDocument/2006/relationships/hyperlink" Target="http://users.ece.cmu.edu/~omutlu/pub/kim_isca12_talk.pptx" TargetMode="External"/><Relationship Id="rId1" Type="http://schemas.openxmlformats.org/officeDocument/2006/relationships/slideLayout" Target="../slideLayouts/slideLayout2.xml"/><Relationship Id="rId2" Type="http://schemas.openxmlformats.org/officeDocument/2006/relationships/hyperlink" Target="http://users.ece.cmu.edu/~omutlu/pub/salp-dram_isca12.pdf" TargetMode="Externa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11" Type="http://schemas.openxmlformats.org/officeDocument/2006/relationships/hyperlink" Target="http://users.ece.cmu.edu/~omutlu/pub/eaf-cache_pact12.pdf" TargetMode="External"/><Relationship Id="rId12" Type="http://schemas.openxmlformats.org/officeDocument/2006/relationships/hyperlink" Target="http://users.ece.cmu.edu/~omutlu/pub/seshadri_pact12_talk.pptx" TargetMode="External"/><Relationship Id="rId1" Type="http://schemas.openxmlformats.org/officeDocument/2006/relationships/slideLayout" Target="../slideLayouts/slideLayout2.xml"/><Relationship Id="rId2" Type="http://schemas.openxmlformats.org/officeDocument/2006/relationships/hyperlink" Target="http://users.ece.cmu.edu/~omutlu/pub/bdi-compression_pact12.pdf" TargetMode="External"/><Relationship Id="rId3" Type="http://schemas.openxmlformats.org/officeDocument/2006/relationships/hyperlink" Target="http://www.pactconf.org" TargetMode="External"/><Relationship Id="rId4" Type="http://schemas.openxmlformats.org/officeDocument/2006/relationships/hyperlink" Target="http://users.ece.cmu.edu/~omutlu/pub/pekhimenko_pact12_talk.pptx" TargetMode="External"/><Relationship Id="rId5" Type="http://schemas.openxmlformats.org/officeDocument/2006/relationships/hyperlink" Target="http://users.ece.cmu.edu/~omutlu/pub/linearly-compressed-pages_micro13.pdf" TargetMode="External"/><Relationship Id="rId6" Type="http://schemas.openxmlformats.org/officeDocument/2006/relationships/hyperlink" Target="http://www.microarch.org/micro46/" TargetMode="External"/><Relationship Id="rId7" Type="http://schemas.openxmlformats.org/officeDocument/2006/relationships/hyperlink" Target="http://users.ece.cmu.edu/~omutlu/pub/linearly-compressed-pages_pekhimenko_micro13-talk.pptx" TargetMode="External"/><Relationship Id="rId8" Type="http://schemas.openxmlformats.org/officeDocument/2006/relationships/hyperlink" Target="http://users.ece.cmu.edu/~omutlu/pub/linearly-compressed-pages_pekhimenko_micro13-talk.pdf" TargetMode="External"/><Relationship Id="rId9" Type="http://schemas.openxmlformats.org/officeDocument/2006/relationships/hyperlink" Target="http://users.ece.cmu.edu/~omutlu/pub/linearly-compressed-pages_pekhimenko_micro13_lightning-talk.pptx" TargetMode="External"/><Relationship Id="rId10" Type="http://schemas.openxmlformats.org/officeDocument/2006/relationships/hyperlink" Target="http://users.ece.cmu.edu/~omutlu/pub/linearly-compressed-pages_pekhimenko_micro13_lightning-talk.pdf" TargetMode="Externa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3" Type="http://schemas.openxmlformats.org/officeDocument/2006/relationships/image" Target="../media/image26.png"/><Relationship Id="rId4" Type="http://schemas.microsoft.com/office/2007/relationships/hdphoto" Target="../media/hdphoto1.wdp"/><Relationship Id="rId1" Type="http://schemas.openxmlformats.org/officeDocument/2006/relationships/slideLayout" Target="../slideLayouts/slideLayout923.xml"/><Relationship Id="rId2" Type="http://schemas.openxmlformats.org/officeDocument/2006/relationships/notesSlide" Target="../notesSlides/notesSlide9.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41.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chart" Target="../charts/chart42.xml"/><Relationship Id="rId3" Type="http://schemas.openxmlformats.org/officeDocument/2006/relationships/chart" Target="../charts/chart43.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392.xml"/><Relationship Id="rId2" Type="http://schemas.openxmlformats.org/officeDocument/2006/relationships/image" Target="../media/image90.png"/></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392.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91.png"/></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92.png"/></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image" Target="../media/image11.png"/><Relationship Id="rId4" Type="http://schemas.microsoft.com/office/2007/relationships/hdphoto" Target="../media/hdphoto2.wdp"/><Relationship Id="rId5" Type="http://schemas.openxmlformats.org/officeDocument/2006/relationships/image" Target="../media/image27.jpeg"/><Relationship Id="rId1" Type="http://schemas.openxmlformats.org/officeDocument/2006/relationships/slideLayout" Target="../slideLayouts/slideLayout945.xml"/><Relationship Id="rId2" Type="http://schemas.openxmlformats.org/officeDocument/2006/relationships/notesSlide" Target="../notesSlides/notesSlide10.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44.xml"/></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1359.xml"/><Relationship Id="rId2" Type="http://schemas.openxmlformats.org/officeDocument/2006/relationships/image" Target="../media/image93.emf"/></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1359.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111.xml"/></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3.xml.rels><?xml version="1.0" encoding="UTF-8" standalone="yes"?>
<Relationships xmlns="http://schemas.openxmlformats.org/package/2006/relationships"><Relationship Id="rId3" Type="http://schemas.openxmlformats.org/officeDocument/2006/relationships/hyperlink" Target="mailto:omutlu@gmail.com" TargetMode="External"/><Relationship Id="rId4" Type="http://schemas.openxmlformats.org/officeDocument/2006/relationships/hyperlink" Target="http://users.ece.cmu.edu/~omutlu/projects.htm" TargetMode="External"/><Relationship Id="rId5" Type="http://schemas.openxmlformats.org/officeDocument/2006/relationships/image" Target="../media/image9.jpeg"/><Relationship Id="rId1" Type="http://schemas.openxmlformats.org/officeDocument/2006/relationships/slideLayout" Target="../slideLayouts/slideLayout2.xml"/><Relationship Id="rId2" Type="http://schemas.openxmlformats.org/officeDocument/2006/relationships/hyperlink" Target="http://www.ece.cmu.edu/~omutlu" TargetMode="External"/></Relationships>
</file>

<file path=ppt/slides/_rels/slide30.xml.rels><?xml version="1.0" encoding="UTF-8" standalone="yes"?>
<Relationships xmlns="http://schemas.openxmlformats.org/package/2006/relationships"><Relationship Id="rId3" Type="http://schemas.openxmlformats.org/officeDocument/2006/relationships/image" Target="../media/image27.jpeg"/><Relationship Id="rId4" Type="http://schemas.openxmlformats.org/officeDocument/2006/relationships/image" Target="../media/image11.png"/><Relationship Id="rId5" Type="http://schemas.microsoft.com/office/2007/relationships/hdphoto" Target="../media/hdphoto1.wdp"/><Relationship Id="rId1" Type="http://schemas.openxmlformats.org/officeDocument/2006/relationships/slideLayout" Target="../slideLayouts/slideLayout945.xml"/><Relationship Id="rId2" Type="http://schemas.openxmlformats.org/officeDocument/2006/relationships/notesSlide" Target="../notesSlides/notesSlide11.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31.xml.rels><?xml version="1.0" encoding="UTF-8" standalone="yes"?>
<Relationships xmlns="http://schemas.openxmlformats.org/package/2006/relationships"><Relationship Id="rId3" Type="http://schemas.openxmlformats.org/officeDocument/2006/relationships/image" Target="../media/image11.png"/><Relationship Id="rId4" Type="http://schemas.microsoft.com/office/2007/relationships/hdphoto" Target="../media/hdphoto1.wdp"/><Relationship Id="rId5" Type="http://schemas.openxmlformats.org/officeDocument/2006/relationships/image" Target="../media/image27.jpeg"/><Relationship Id="rId1" Type="http://schemas.openxmlformats.org/officeDocument/2006/relationships/slideLayout" Target="../slideLayouts/slideLayout945.xml"/><Relationship Id="rId2" Type="http://schemas.openxmlformats.org/officeDocument/2006/relationships/notesSlide" Target="../notesSlides/notesSlide12.xml"/></Relationships>
</file>

<file path=ppt/slides/_rels/slide32.xml.rels><?xml version="1.0" encoding="UTF-8" standalone="yes"?>
<Relationships xmlns="http://schemas.openxmlformats.org/package/2006/relationships"><Relationship Id="rId3" Type="http://schemas.openxmlformats.org/officeDocument/2006/relationships/image" Target="../media/image11.png"/><Relationship Id="rId4" Type="http://schemas.microsoft.com/office/2007/relationships/hdphoto" Target="../media/hdphoto1.wdp"/><Relationship Id="rId5" Type="http://schemas.openxmlformats.org/officeDocument/2006/relationships/image" Target="../media/image27.jpeg"/><Relationship Id="rId1" Type="http://schemas.openxmlformats.org/officeDocument/2006/relationships/slideLayout" Target="../slideLayouts/slideLayout945.xml"/><Relationship Id="rId2" Type="http://schemas.openxmlformats.org/officeDocument/2006/relationships/notesSlide" Target="../notesSlides/notesSlide13.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934.xml"/><Relationship Id="rId2" Type="http://schemas.openxmlformats.org/officeDocument/2006/relationships/notesSlide" Target="../notesSlides/notesSlide14.xml"/></Relationships>
</file>

<file path=ppt/slides/_rels/slide34.xml.rels><?xml version="1.0" encoding="UTF-8" standalone="yes"?>
<Relationships xmlns="http://schemas.openxmlformats.org/package/2006/relationships"><Relationship Id="rId3" Type="http://schemas.openxmlformats.org/officeDocument/2006/relationships/image" Target="../media/image28.jpg"/><Relationship Id="rId4" Type="http://schemas.openxmlformats.org/officeDocument/2006/relationships/image" Target="../media/image29.jpg"/><Relationship Id="rId1" Type="http://schemas.openxmlformats.org/officeDocument/2006/relationships/slideLayout" Target="../slideLayouts/slideLayout1100.xml"/><Relationship Id="rId2" Type="http://schemas.openxmlformats.org/officeDocument/2006/relationships/notesSlide" Target="../notesSlides/notesSlide15.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png"/><Relationship Id="rId3" Type="http://schemas.openxmlformats.org/officeDocument/2006/relationships/image" Target="../media/image20.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8.jpe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1100.xml"/><Relationship Id="rId2" Type="http://schemas.openxmlformats.org/officeDocument/2006/relationships/notesSlide" Target="../notesSlides/notesSlide16.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1122.xml"/></Relationships>
</file>

<file path=ppt/slides/_rels/slide39.xml.rels><?xml version="1.0" encoding="UTF-8" standalone="yes"?>
<Relationships xmlns="http://schemas.openxmlformats.org/package/2006/relationships"><Relationship Id="rId3" Type="http://schemas.openxmlformats.org/officeDocument/2006/relationships/chart" Target="../charts/chart1.xml"/><Relationship Id="rId4" Type="http://schemas.openxmlformats.org/officeDocument/2006/relationships/image" Target="../media/image30.jpeg"/><Relationship Id="rId1" Type="http://schemas.openxmlformats.org/officeDocument/2006/relationships/slideLayout" Target="../slideLayouts/slideLayout1139.xml"/><Relationship Id="rId2" Type="http://schemas.openxmlformats.org/officeDocument/2006/relationships/notesSlide" Target="../notesSlides/notesSlide17.xml"/></Relationships>
</file>

<file path=ppt/slides/_rels/slide4.xml.rels><?xml version="1.0" encoding="UTF-8" standalone="yes"?>
<Relationships xmlns="http://schemas.openxmlformats.org/package/2006/relationships"><Relationship Id="rId3" Type="http://schemas.openxmlformats.org/officeDocument/2006/relationships/hyperlink" Target="http://www.ece.cmu.edu/~safari/pubs.html" TargetMode="External"/><Relationship Id="rId4" Type="http://schemas.openxmlformats.org/officeDocument/2006/relationships/image" Target="../media/image10.png"/><Relationship Id="rId1" Type="http://schemas.openxmlformats.org/officeDocument/2006/relationships/slideLayout" Target="../slideLayouts/slideLayout724.xml"/><Relationship Id="rId2" Type="http://schemas.openxmlformats.org/officeDocument/2006/relationships/hyperlink" Target="http://www.ece.cmu.edu/~safari/" TargetMode="External"/></Relationships>
</file>

<file path=ppt/slides/_rels/slide40.xml.rels><?xml version="1.0" encoding="UTF-8" standalone="yes"?>
<Relationships xmlns="http://schemas.openxmlformats.org/package/2006/relationships"><Relationship Id="rId3" Type="http://schemas.openxmlformats.org/officeDocument/2006/relationships/hyperlink" Target="http://cag.engr.uconn.edu/isca2014/" TargetMode="External"/><Relationship Id="rId4" Type="http://schemas.openxmlformats.org/officeDocument/2006/relationships/hyperlink" Target="http://users.ece.cmu.edu/~omutlu/pub/dram-row-hammer_kim_talk_isca14.pptx" TargetMode="External"/><Relationship Id="rId5" Type="http://schemas.openxmlformats.org/officeDocument/2006/relationships/hyperlink" Target="http://users.ece.cmu.edu/~omutlu/pub/dram-row-hammer_kim_talk_isca14.pdf" TargetMode="External"/><Relationship Id="rId6" Type="http://schemas.openxmlformats.org/officeDocument/2006/relationships/hyperlink" Target="http://users.ece.cmu.edu/~omutlu/pub/dram-row-hammer_kim_lightning-talk_isca14.pptx" TargetMode="External"/><Relationship Id="rId7" Type="http://schemas.openxmlformats.org/officeDocument/2006/relationships/hyperlink" Target="http://users.ece.cmu.edu/~omutlu/pub/dram-row-hammer_kim_lightning-talk_isca14.pdf" TargetMode="External"/><Relationship Id="rId8" Type="http://schemas.openxmlformats.org/officeDocument/2006/relationships/hyperlink" Target="https://github.com/CMU-SAFARI/rowhammer" TargetMode="External"/><Relationship Id="rId1" Type="http://schemas.openxmlformats.org/officeDocument/2006/relationships/slideLayout" Target="../slideLayouts/slideLayout1180.xml"/><Relationship Id="rId2" Type="http://schemas.openxmlformats.org/officeDocument/2006/relationships/hyperlink" Target="http://users.ece.cmu.edu/~omutlu/pub/dram-row-hammer_isca14.pdf" TargetMode="External"/></Relationships>
</file>

<file path=ppt/slides/_rels/slide41.xml.rels><?xml version="1.0" encoding="UTF-8" standalone="yes"?>
<Relationships xmlns="http://schemas.openxmlformats.org/package/2006/relationships"><Relationship Id="rId3" Type="http://schemas.openxmlformats.org/officeDocument/2006/relationships/hyperlink" Target="http://2014.dsn.org/" TargetMode="External"/><Relationship Id="rId4" Type="http://schemas.openxmlformats.org/officeDocument/2006/relationships/hyperlink" Target="http://users.ece.cmu.edu/~omutlu/pub/heterogeneous-reliability-memory-for-data-centers_luo_dsn14-talk.pptx" TargetMode="External"/><Relationship Id="rId5" Type="http://schemas.openxmlformats.org/officeDocument/2006/relationships/hyperlink" Target="http://users.ece.cmu.edu/~omutlu/pub/heterogeneous-reliability-memory-for-data-centers_luo_dsn14-talk.pdf" TargetMode="External"/><Relationship Id="rId6" Type="http://schemas.openxmlformats.org/officeDocument/2006/relationships/hyperlink" Target="http://www.zdnet.com/how-good-does-memory-need-to-be-7000031853/" TargetMode="External"/><Relationship Id="rId1" Type="http://schemas.openxmlformats.org/officeDocument/2006/relationships/slideLayout" Target="../slideLayouts/slideLayout1180.xml"/><Relationship Id="rId2" Type="http://schemas.openxmlformats.org/officeDocument/2006/relationships/hyperlink" Target="http://users.ece.cmu.edu/~omutlu/pub/heterogeneous-reliability-memory-for-data-centers_dsn14.pdf" TargetMode="Externa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078.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978.xml"/><Relationship Id="rId2" Type="http://schemas.openxmlformats.org/officeDocument/2006/relationships/notesSlide" Target="../notesSlides/notesSlide20.xml"/></Relationships>
</file>

<file path=ppt/slides/_rels/slide51.xml.rels><?xml version="1.0" encoding="UTF-8" standalone="yes"?>
<Relationships xmlns="http://schemas.openxmlformats.org/package/2006/relationships"><Relationship Id="rId3" Type="http://schemas.openxmlformats.org/officeDocument/2006/relationships/hyperlink" Target="http://www.microarch.org/micro44/" TargetMode="External"/><Relationship Id="rId4" Type="http://schemas.openxmlformats.org/officeDocument/2006/relationships/hyperlink" Target="http://users.ece.cmu.edu/~omutlu/pub/subramanian_micro11_talk.pptx" TargetMode="External"/><Relationship Id="rId1" Type="http://schemas.openxmlformats.org/officeDocument/2006/relationships/slideLayout" Target="../slideLayouts/slideLayout978.xml"/><Relationship Id="rId2" Type="http://schemas.openxmlformats.org/officeDocument/2006/relationships/hyperlink" Target="http://users.ece.cmu.edu/~omutlu/pub/memory-channel-partitioning-micro11.pdf" TargetMode="Externa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978.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194.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171.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60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36.xml"/></Relationships>
</file>

<file path=ppt/slides/_rels/slide6.xml.rels><?xml version="1.0" encoding="UTF-8" standalone="yes"?>
<Relationships xmlns="http://schemas.openxmlformats.org/package/2006/relationships"><Relationship Id="rId11" Type="http://schemas.openxmlformats.org/officeDocument/2006/relationships/image" Target="../media/image15.jpeg"/><Relationship Id="rId12" Type="http://schemas.openxmlformats.org/officeDocument/2006/relationships/image" Target="../media/image16.png"/><Relationship Id="rId13" Type="http://schemas.openxmlformats.org/officeDocument/2006/relationships/image" Target="../media/image17.png"/><Relationship Id="rId1" Type="http://schemas.openxmlformats.org/officeDocument/2006/relationships/slideLayout" Target="../slideLayouts/slideLayout6.xml"/><Relationship Id="rId2" Type="http://schemas.openxmlformats.org/officeDocument/2006/relationships/notesSlide" Target="../notesSlides/notesSlide3.xml"/><Relationship Id="rId3" Type="http://schemas.openxmlformats.org/officeDocument/2006/relationships/image" Target="../media/image8.jpeg"/><Relationship Id="rId4" Type="http://schemas.openxmlformats.org/officeDocument/2006/relationships/image" Target="../media/image11.png"/><Relationship Id="rId5" Type="http://schemas.microsoft.com/office/2007/relationships/hdphoto" Target="../media/hdphoto1.wdp"/><Relationship Id="rId6" Type="http://schemas.openxmlformats.org/officeDocument/2006/relationships/image" Target="../media/image12.jpeg"/><Relationship Id="rId7" Type="http://schemas.openxmlformats.org/officeDocument/2006/relationships/image" Target="../media/image9.jpeg"/><Relationship Id="rId8" Type="http://schemas.openxmlformats.org/officeDocument/2006/relationships/image" Target="../media/image13.png"/><Relationship Id="rId9" Type="http://schemas.openxmlformats.org/officeDocument/2006/relationships/image" Target="../media/image14.png"/><Relationship Id="rId10" Type="http://schemas.openxmlformats.org/officeDocument/2006/relationships/image" Target="../media/image1.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36.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47.xml"/><Relationship Id="rId2" Type="http://schemas.openxmlformats.org/officeDocument/2006/relationships/notesSlide" Target="../notesSlides/notesSlide21.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47.xml"/><Relationship Id="rId2" Type="http://schemas.openxmlformats.org/officeDocument/2006/relationships/notesSlide" Target="../notesSlides/notesSlide2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36.xml"/><Relationship Id="rId2" Type="http://schemas.openxmlformats.org/officeDocument/2006/relationships/chart" Target="../charts/char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736.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36.xml"/><Relationship Id="rId2" Type="http://schemas.openxmlformats.org/officeDocument/2006/relationships/chart" Target="../charts/chart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36.xml"/><Relationship Id="rId2" Type="http://schemas.openxmlformats.org/officeDocument/2006/relationships/chart" Target="../charts/chart4.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4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47.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1146.xml"/></Relationships>
</file>

<file path=ppt/slides/_rels/slide7.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8.jpeg"/><Relationship Id="rId5" Type="http://schemas.openxmlformats.org/officeDocument/2006/relationships/image" Target="../media/image1.png"/><Relationship Id="rId1" Type="http://schemas.openxmlformats.org/officeDocument/2006/relationships/slideLayout" Target="../slideLayouts/slideLayout6.xml"/><Relationship Id="rId2" Type="http://schemas.openxmlformats.org/officeDocument/2006/relationships/notesSlide" Target="../notesSlides/notesSlide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23.xml"/><Relationship Id="rId3" Type="http://schemas.openxmlformats.org/officeDocument/2006/relationships/chart" Target="../charts/chart5.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24.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25.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26.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27.xml"/><Relationship Id="rId3" Type="http://schemas.openxmlformats.org/officeDocument/2006/relationships/chart" Target="../charts/chart6.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2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29.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30.xml"/></Relationships>
</file>

<file path=ppt/slides/_rels/slide79.xml.rels><?xml version="1.0" encoding="UTF-8" standalone="yes"?>
<Relationships xmlns="http://schemas.openxmlformats.org/package/2006/relationships"><Relationship Id="rId3" Type="http://schemas.openxmlformats.org/officeDocument/2006/relationships/chart" Target="../charts/chart7.xml"/><Relationship Id="rId4" Type="http://schemas.openxmlformats.org/officeDocument/2006/relationships/chart" Target="../charts/chart8.xml"/><Relationship Id="rId1" Type="http://schemas.openxmlformats.org/officeDocument/2006/relationships/slideLayout" Target="../slideLayouts/slideLayout1381.xml"/><Relationship Id="rId2" Type="http://schemas.openxmlformats.org/officeDocument/2006/relationships/notesSlide" Target="../notesSlides/notesSlide31.xml"/></Relationships>
</file>

<file path=ppt/slides/_rels/slide8.xml.rels><?xml version="1.0" encoding="UTF-8" standalone="yes"?>
<Relationships xmlns="http://schemas.openxmlformats.org/package/2006/relationships"><Relationship Id="rId3" Type="http://schemas.openxmlformats.org/officeDocument/2006/relationships/image" Target="../media/image9.jpeg"/><Relationship Id="rId4" Type="http://schemas.openxmlformats.org/officeDocument/2006/relationships/image" Target="../media/image18.jpeg"/><Relationship Id="rId5" Type="http://schemas.openxmlformats.org/officeDocument/2006/relationships/image" Target="../media/image8.jpeg"/><Relationship Id="rId6" Type="http://schemas.openxmlformats.org/officeDocument/2006/relationships/image" Target="../media/image1.png"/><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32.xml"/><Relationship Id="rId3" Type="http://schemas.openxmlformats.org/officeDocument/2006/relationships/chart" Target="../charts/chart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381.xml"/><Relationship Id="rId2" Type="http://schemas.openxmlformats.org/officeDocument/2006/relationships/notesSlide" Target="../notesSlides/notesSlide33.xml"/></Relationships>
</file>

<file path=ppt/slides/_rels/slide82.xml.rels><?xml version="1.0" encoding="UTF-8" standalone="yes"?>
<Relationships xmlns="http://schemas.openxmlformats.org/package/2006/relationships"><Relationship Id="rId3" Type="http://schemas.openxmlformats.org/officeDocument/2006/relationships/chart" Target="../charts/chart10.xml"/><Relationship Id="rId4" Type="http://schemas.openxmlformats.org/officeDocument/2006/relationships/chart" Target="../charts/chart11.xml"/><Relationship Id="rId1" Type="http://schemas.openxmlformats.org/officeDocument/2006/relationships/slideLayout" Target="../slideLayouts/slideLayout1381.xml"/><Relationship Id="rId2" Type="http://schemas.openxmlformats.org/officeDocument/2006/relationships/notesSlide" Target="../notesSlides/notesSlide34.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448.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459.xml"/><Relationship Id="rId2" Type="http://schemas.openxmlformats.org/officeDocument/2006/relationships/notesSlide" Target="../notesSlides/notesSlide35.xml"/><Relationship Id="rId3" Type="http://schemas.openxmlformats.org/officeDocument/2006/relationships/image" Target="../media/image31.png"/></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32.png"/><Relationship Id="rId3" Type="http://schemas.openxmlformats.org/officeDocument/2006/relationships/image" Target="../media/image33.png"/></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32.png"/><Relationship Id="rId3" Type="http://schemas.openxmlformats.org/officeDocument/2006/relationships/image" Target="../media/image33.png"/></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34.png"/></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35.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9.png"/><Relationship Id="rId3" Type="http://schemas.openxmlformats.org/officeDocument/2006/relationships/image" Target="../media/image20.png"/></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36.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470.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4.xml.rels><?xml version="1.0" encoding="UTF-8" standalone="yes"?>
<Relationships xmlns="http://schemas.openxmlformats.org/package/2006/relationships"><Relationship Id="rId3" Type="http://schemas.openxmlformats.org/officeDocument/2006/relationships/chart" Target="../charts/chart12.xml"/><Relationship Id="rId4" Type="http://schemas.openxmlformats.org/officeDocument/2006/relationships/chart" Target="../charts/chart13.xml"/><Relationship Id="rId5" Type="http://schemas.openxmlformats.org/officeDocument/2006/relationships/chart" Target="../charts/chart14.xml"/><Relationship Id="rId1" Type="http://schemas.openxmlformats.org/officeDocument/2006/relationships/slideLayout" Target="../slideLayouts/slideLayout481.xml"/><Relationship Id="rId2" Type="http://schemas.openxmlformats.org/officeDocument/2006/relationships/notesSlide" Target="../notesSlides/notesSlide36.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3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chart" Target="../charts/chart15.xml"/><Relationship Id="rId3" Type="http://schemas.openxmlformats.org/officeDocument/2006/relationships/chart" Target="../charts/chart16.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3" Type="http://schemas.openxmlformats.org/officeDocument/2006/relationships/image" Target="../media/image15.jpeg"/><Relationship Id="rId4" Type="http://schemas.openxmlformats.org/officeDocument/2006/relationships/image" Target="../media/image16.png"/><Relationship Id="rId5" Type="http://schemas.openxmlformats.org/officeDocument/2006/relationships/image" Target="../media/image17.png"/><Relationship Id="rId1" Type="http://schemas.openxmlformats.org/officeDocument/2006/relationships/slideLayout" Target="../slideLayouts/slideLayout2.xml"/><Relationship Id="rId2" Type="http://schemas.openxmlformats.org/officeDocument/2006/relationships/image" Target="../media/image12.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95536" y="1515616"/>
            <a:ext cx="8382000" cy="2057400"/>
          </a:xfrm>
        </p:spPr>
        <p:txBody>
          <a:bodyPr>
            <a:normAutofit/>
          </a:bodyPr>
          <a:lstStyle/>
          <a:p>
            <a:pPr algn="ctr"/>
            <a:r>
              <a:rPr lang="en-US" sz="3750" dirty="0"/>
              <a:t>Rethinking </a:t>
            </a:r>
            <a:r>
              <a:rPr lang="en-US" sz="3750" dirty="0" smtClean="0"/>
              <a:t>Memory System </a:t>
            </a:r>
            <a:r>
              <a:rPr lang="en-US" sz="3750" dirty="0"/>
              <a:t>Design </a:t>
            </a:r>
            <a:r>
              <a:rPr lang="en-US" sz="3750" dirty="0" smtClean="0"/>
              <a:t/>
            </a:r>
            <a:br>
              <a:rPr lang="en-US" sz="3750" dirty="0" smtClean="0"/>
            </a:br>
            <a:r>
              <a:rPr lang="en-US" sz="3750" dirty="0" smtClean="0"/>
              <a:t>(for Data-Intensive Computing)</a:t>
            </a:r>
            <a:endParaRPr lang="en-US" sz="3750" dirty="0"/>
          </a:p>
        </p:txBody>
      </p:sp>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onur@cmu.edu</a:t>
            </a:r>
            <a:endParaRPr lang="en-US" sz="2200" dirty="0" smtClean="0"/>
          </a:p>
          <a:p>
            <a:r>
              <a:rPr lang="en-US" sz="2200" dirty="0">
                <a:hlinkClick r:id="rId4"/>
              </a:rPr>
              <a:t>http://users.ece.cmu.edu/~omutlu</a:t>
            </a:r>
            <a:r>
              <a:rPr lang="en-US" sz="2200" dirty="0" smtClean="0">
                <a:hlinkClick r:id="rId4"/>
              </a:rPr>
              <a:t>/</a:t>
            </a:r>
            <a:endParaRPr lang="en-US" sz="2200" dirty="0" smtClean="0"/>
          </a:p>
          <a:p>
            <a:r>
              <a:rPr lang="en-US" sz="2200" dirty="0" smtClean="0"/>
              <a:t>October </a:t>
            </a:r>
            <a:r>
              <a:rPr lang="en-US" sz="2200" dirty="0" smtClean="0"/>
              <a:t>24, </a:t>
            </a:r>
            <a:r>
              <a:rPr lang="en-US" sz="2200" dirty="0" smtClean="0"/>
              <a:t>2014</a:t>
            </a:r>
          </a:p>
          <a:p>
            <a:r>
              <a:rPr lang="en-US" sz="2200" dirty="0" smtClean="0"/>
              <a:t>Samsung</a:t>
            </a:r>
            <a:endParaRPr lang="en-US" sz="2200" dirty="0" smtClean="0"/>
          </a:p>
          <a:p>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661248"/>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013758872"/>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a:t>
            </a:fld>
            <a:endParaRPr lang="en-US" altLang="en-US">
              <a:solidFill>
                <a:srgbClr val="000000"/>
              </a:solidFill>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333399"/>
                </a:solidFill>
                <a:effectLst/>
                <a:uLnTx/>
                <a:uFillTx/>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00"/>
                </a:solidFill>
                <a:effectLst/>
                <a:uLnTx/>
                <a:uFillTx/>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Virtex-II Pro</a:t>
              </a:r>
            </a:p>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FFFF00"/>
              </a:solidFill>
              <a:effectLst/>
              <a:uLnTx/>
              <a:uFillTx/>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Virtex-V FPGA</a:t>
            </a:r>
          </a:p>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333399"/>
              </a:solidFill>
              <a:effectLst/>
              <a:uLnTx/>
              <a:uFillTx/>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0066CC"/>
                </a:solidFill>
                <a:effectLst/>
                <a:uLnTx/>
                <a:uFillTx/>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0000FF"/>
                  </a:solidFill>
                  <a:effectLst/>
                  <a:uLnTx/>
                  <a:uFillTx/>
                  <a:latin typeface="Arial" charset="0"/>
                  <a:ea typeface="MS PGothic" charset="0"/>
                  <a:cs typeface="MS PGothic" charset="0"/>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333399"/>
                </a:solidFill>
                <a:effectLst/>
                <a:uLnTx/>
                <a:uFillTx/>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0000FF"/>
                  </a:solidFill>
                  <a:effectLst/>
                  <a:uLnTx/>
                  <a:uFillTx/>
                  <a:latin typeface="Arial" charset="0"/>
                  <a:ea typeface="MS PGothic" charset="0"/>
                  <a:cs typeface="MS PGothic" charset="0"/>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grpSp>
        <p:nvGrpSpPr>
          <p:cNvPr id="55" name="Group 45"/>
          <p:cNvGrpSpPr>
            <a:grpSpLocks/>
          </p:cNvGrpSpPr>
          <p:nvPr/>
        </p:nvGrpSpPr>
        <p:grpSpPr bwMode="auto">
          <a:xfrm>
            <a:off x="5867400" y="4433888"/>
            <a:ext cx="2508250" cy="1814512"/>
            <a:chOff x="3696" y="3072"/>
            <a:chExt cx="1580" cy="1143"/>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rgbClr val="333399"/>
                </a:solidFill>
                <a:effectLst/>
                <a:uLnTx/>
                <a:uFillTx/>
              </a:endParaRPr>
            </a:p>
          </p:txBody>
        </p:sp>
        <p:sp>
          <p:nvSpPr>
            <p:cNvPr id="57" name="Text Box 43"/>
            <p:cNvSpPr txBox="1">
              <a:spLocks noChangeArrowheads="1"/>
            </p:cNvSpPr>
            <p:nvPr/>
          </p:nvSpPr>
          <p:spPr bwMode="auto">
            <a:xfrm>
              <a:off x="3696" y="3984"/>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0000FF"/>
                  </a:solidFill>
                  <a:effectLst/>
                  <a:uLnTx/>
                  <a:uFillTx/>
                  <a:latin typeface="Arial" charset="0"/>
                  <a:ea typeface="MS PGothic" charset="0"/>
                  <a:cs typeface="MS PGothic" charset="0"/>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en-US" sz="1800" b="0" i="0" u="none" strike="noStrike" kern="0" cap="none" spc="0" normalizeH="0" baseline="0" noProof="0" smtClean="0">
              <a:ln>
                <a:noFill/>
              </a:ln>
              <a:solidFill>
                <a:sysClr val="windowText" lastClr="000000"/>
              </a:solidFill>
              <a:effectLst/>
              <a:uLnTx/>
              <a:uFillTx/>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3x-nm</a:t>
            </a:r>
          </a:p>
          <a:p>
            <a:pPr marL="0" marR="0" lvl="0" indent="0" algn="ctr" defTabSz="914400" eaLnBrk="0" fontAlgn="auto" latinLnBrk="0" hangingPunct="0">
              <a:lnSpc>
                <a:spcPct val="100000"/>
              </a:lnSpc>
              <a:spcBef>
                <a:spcPts val="0"/>
              </a:spcBef>
              <a:spcAft>
                <a:spcPts val="0"/>
              </a:spcAft>
              <a:buClrTx/>
              <a:buSzTx/>
              <a:buFontTx/>
              <a:buNone/>
              <a:tabLst/>
              <a:defRPr/>
            </a:pPr>
            <a:r>
              <a:rPr kumimoji="0" lang="en-US" sz="1800" b="0" i="0" u="none" strike="noStrike" kern="0" cap="none" spc="0" normalizeH="0" baseline="0" noProof="0" smtClean="0">
                <a:ln>
                  <a:noFill/>
                </a:ln>
                <a:solidFill>
                  <a:srgbClr val="FFFF00"/>
                </a:solidFill>
                <a:effectLst/>
                <a:uLnTx/>
                <a:uFillTx/>
                <a:latin typeface="Arial" charset="0"/>
                <a:ea typeface="MS PGothic" charset="0"/>
                <a:cs typeface="MS PGothic" charset="0"/>
              </a:rPr>
              <a:t>NAND Flash</a:t>
            </a:r>
          </a:p>
        </p:txBody>
      </p:sp>
      <p:sp>
        <p:nvSpPr>
          <p:cNvPr id="61" name="Rectangle 60"/>
          <p:cNvSpPr/>
          <p:nvPr/>
        </p:nvSpPr>
        <p:spPr>
          <a:xfrm>
            <a:off x="107504" y="5805264"/>
            <a:ext cx="4572000" cy="646331"/>
          </a:xfrm>
          <a:prstGeom prst="rect">
            <a:avLst/>
          </a:prstGeom>
        </p:spPr>
        <p:txBody>
          <a:bodyPr>
            <a:spAutoFit/>
          </a:bodyPr>
          <a:lstStyle/>
          <a:p>
            <a:r>
              <a:rPr lang="en-US" dirty="0">
                <a:solidFill>
                  <a:schemeClr val="tx2"/>
                </a:solidFill>
              </a:rPr>
              <a:t>[</a:t>
            </a:r>
            <a:r>
              <a:rPr lang="en-US" dirty="0" err="1">
                <a:solidFill>
                  <a:schemeClr val="tx2"/>
                </a:solidFill>
              </a:rPr>
              <a:t>Cai</a:t>
            </a:r>
            <a:r>
              <a:rPr lang="en-US" dirty="0">
                <a:solidFill>
                  <a:schemeClr val="tx2"/>
                </a:solidFill>
              </a:rPr>
              <a:t>+, DATE 2012, ICCD 2012, DATE 2013, ITJ 2013, ICCD 2013, SIGMETRICS 2014]</a:t>
            </a:r>
            <a:endParaRPr lang="en-US" dirty="0"/>
          </a:p>
        </p:txBody>
      </p:sp>
    </p:spTree>
    <p:extLst>
      <p:ext uri="{BB962C8B-B14F-4D97-AF65-F5344CB8AC3E}">
        <p14:creationId xmlns:p14="http://schemas.microsoft.com/office/powerpoint/2010/main" val="246732946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a:solidFill>
                  <a:srgbClr val="006633"/>
                </a:solidFill>
              </a:rPr>
              <a:t>Coordinated Memory and Storage with NVM (</a:t>
            </a:r>
            <a:r>
              <a:rPr lang="en-US" sz="3400" dirty="0" smtClean="0">
                <a:solidFill>
                  <a:srgbClr val="006633"/>
                </a:solidFill>
              </a:rPr>
              <a:t>II)</a:t>
            </a:r>
            <a:endParaRPr lang="en-US" dirty="0"/>
          </a:p>
        </p:txBody>
      </p:sp>
      <p:sp>
        <p:nvSpPr>
          <p:cNvPr id="3" name="Content Placeholder 2"/>
          <p:cNvSpPr>
            <a:spLocks noGrp="1"/>
          </p:cNvSpPr>
          <p:nvPr>
            <p:ph idx="1"/>
          </p:nvPr>
        </p:nvSpPr>
        <p:spPr>
          <a:xfrm>
            <a:off x="228600" y="1052736"/>
            <a:ext cx="8610600" cy="5195664"/>
          </a:xfrm>
        </p:spPr>
        <p:txBody>
          <a:bodyPr/>
          <a:lstStyle/>
          <a:p>
            <a:r>
              <a:rPr lang="en-US" sz="2200" dirty="0">
                <a:sym typeface="Wingdings"/>
              </a:rPr>
              <a:t>Goal: </a:t>
            </a:r>
            <a:r>
              <a:rPr lang="en-US" sz="2200" dirty="0">
                <a:solidFill>
                  <a:srgbClr val="0000FF"/>
                </a:solidFill>
                <a:sym typeface="Wingdings"/>
              </a:rPr>
              <a:t>Unify memory and storage </a:t>
            </a:r>
            <a:r>
              <a:rPr lang="en-US" sz="2200" dirty="0" smtClean="0">
                <a:solidFill>
                  <a:srgbClr val="0000FF"/>
                </a:solidFill>
                <a:sym typeface="Wingdings"/>
              </a:rPr>
              <a:t>management in a single unit to </a:t>
            </a:r>
            <a:r>
              <a:rPr lang="en-US" sz="2200" dirty="0">
                <a:solidFill>
                  <a:srgbClr val="FF0000"/>
                </a:solidFill>
                <a:sym typeface="Wingdings"/>
              </a:rPr>
              <a:t>eliminate wasted work to locate, transfer, and translate data</a:t>
            </a:r>
          </a:p>
          <a:p>
            <a:pPr lvl="1"/>
            <a:r>
              <a:rPr lang="en-US" sz="1800" dirty="0" smtClean="0">
                <a:sym typeface="Wingdings"/>
              </a:rPr>
              <a:t>Improves </a:t>
            </a:r>
            <a:r>
              <a:rPr lang="en-US" sz="1800" dirty="0">
                <a:sym typeface="Wingdings"/>
              </a:rPr>
              <a:t>both energy and performance</a:t>
            </a:r>
          </a:p>
          <a:p>
            <a:pPr lvl="1"/>
            <a:r>
              <a:rPr lang="en-US" sz="1800" dirty="0" smtClean="0">
                <a:sym typeface="Wingdings"/>
              </a:rPr>
              <a:t>Simplifies </a:t>
            </a:r>
            <a:r>
              <a:rPr lang="en-US" sz="1800" dirty="0">
                <a:sym typeface="Wingdings"/>
              </a:rPr>
              <a:t>programming model as well</a:t>
            </a:r>
            <a:endParaRPr lang="en-US" sz="18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100</a:t>
            </a:fld>
            <a:endParaRPr lang="en-US" altLang="en-US"/>
          </a:p>
        </p:txBody>
      </p:sp>
      <p:sp>
        <p:nvSpPr>
          <p:cNvPr id="5" name="Rectangle 4"/>
          <p:cNvSpPr/>
          <p:nvPr/>
        </p:nvSpPr>
        <p:spPr>
          <a:xfrm>
            <a:off x="4067944" y="4509120"/>
            <a:ext cx="1296144" cy="360040"/>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Rectangle 5"/>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1835696" y="2708920"/>
            <a:ext cx="2651011" cy="369332"/>
          </a:xfrm>
          <a:prstGeom prst="rect">
            <a:avLst/>
          </a:prstGeom>
          <a:solidFill>
            <a:srgbClr val="FFFFFF"/>
          </a:solidFill>
        </p:spPr>
        <p:txBody>
          <a:bodyPr wrap="none" rtlCol="0">
            <a:spAutoFit/>
          </a:bodyPr>
          <a:lstStyle/>
          <a:p>
            <a:r>
              <a:rPr lang="en-US" dirty="0" smtClean="0"/>
              <a:t>Unified Memory/Storage</a:t>
            </a:r>
            <a:endParaRPr lang="en-US" dirty="0"/>
          </a:p>
        </p:txBody>
      </p:sp>
      <p:sp>
        <p:nvSpPr>
          <p:cNvPr id="8" name="Text Box 13" descr="90%"/>
          <p:cNvSpPr txBox="1">
            <a:spLocks noChangeArrowheads="1"/>
          </p:cNvSpPr>
          <p:nvPr/>
        </p:nvSpPr>
        <p:spPr bwMode="auto">
          <a:xfrm>
            <a:off x="4185446" y="4003438"/>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9" name="Text Box 24" descr="90%"/>
          <p:cNvSpPr txBox="1">
            <a:spLocks noChangeArrowheads="1"/>
          </p:cNvSpPr>
          <p:nvPr/>
        </p:nvSpPr>
        <p:spPr bwMode="auto">
          <a:xfrm>
            <a:off x="3059832" y="6063351"/>
            <a:ext cx="3399392"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Memory</a:t>
            </a:r>
          </a:p>
        </p:txBody>
      </p:sp>
      <p:pic>
        <p:nvPicPr>
          <p:cNvPr id="10" name="Content Placeholder 6" descr="barcelona-die-photo-color.jpg"/>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271452" y="3140968"/>
            <a:ext cx="874036" cy="852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11" name="Straight Arrow Connector 10"/>
          <p:cNvCxnSpPr/>
          <p:nvPr/>
        </p:nvCxnSpPr>
        <p:spPr>
          <a:xfrm>
            <a:off x="4355976" y="4432556"/>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2" name="TextBox 11"/>
          <p:cNvSpPr txBox="1"/>
          <p:nvPr/>
        </p:nvSpPr>
        <p:spPr>
          <a:xfrm>
            <a:off x="2987824" y="4509120"/>
            <a:ext cx="1049474" cy="307777"/>
          </a:xfrm>
          <a:prstGeom prst="rect">
            <a:avLst/>
          </a:prstGeom>
          <a:noFill/>
        </p:spPr>
        <p:txBody>
          <a:bodyPr wrap="none" rtlCol="0">
            <a:spAutoFit/>
          </a:bodyPr>
          <a:lstStyle/>
          <a:p>
            <a:r>
              <a:rPr lang="en-US" sz="1400" dirty="0" smtClean="0"/>
              <a:t>Load/Store</a:t>
            </a:r>
            <a:endParaRPr lang="en-US" sz="1400" dirty="0"/>
          </a:p>
        </p:txBody>
      </p:sp>
      <p:pic>
        <p:nvPicPr>
          <p:cNvPr id="13" name="Picture 12"/>
          <p:cNvPicPr>
            <a:picLocks noChangeAspect="1"/>
          </p:cNvPicPr>
          <p:nvPr/>
        </p:nvPicPr>
        <p:blipFill>
          <a:blip r:embed="rId3"/>
          <a:stretch>
            <a:fillRect/>
          </a:stretch>
        </p:blipFill>
        <p:spPr>
          <a:xfrm>
            <a:off x="3935700" y="5056095"/>
            <a:ext cx="1554690" cy="1003885"/>
          </a:xfrm>
          <a:prstGeom prst="rect">
            <a:avLst/>
          </a:prstGeom>
        </p:spPr>
      </p:pic>
      <p:cxnSp>
        <p:nvCxnSpPr>
          <p:cNvPr id="14" name="Straight Connector 13"/>
          <p:cNvCxnSpPr/>
          <p:nvPr/>
        </p:nvCxnSpPr>
        <p:spPr>
          <a:xfrm flipH="1" flipV="1">
            <a:off x="2915816" y="4077072"/>
            <a:ext cx="1152128" cy="432048"/>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15" name="TextBox 14"/>
          <p:cNvSpPr txBox="1"/>
          <p:nvPr/>
        </p:nvSpPr>
        <p:spPr>
          <a:xfrm>
            <a:off x="2123728" y="3573016"/>
            <a:ext cx="1659429" cy="523220"/>
          </a:xfrm>
          <a:prstGeom prst="rect">
            <a:avLst/>
          </a:prstGeom>
          <a:noFill/>
        </p:spPr>
        <p:txBody>
          <a:bodyPr wrap="none" rtlCol="0">
            <a:spAutoFit/>
          </a:bodyPr>
          <a:lstStyle/>
          <a:p>
            <a:pPr algn="ctr"/>
            <a:r>
              <a:rPr lang="en-US" sz="1400" dirty="0" smtClean="0">
                <a:solidFill>
                  <a:srgbClr val="FF0000"/>
                </a:solidFill>
              </a:rPr>
              <a:t>Persistent Memory</a:t>
            </a:r>
          </a:p>
          <a:p>
            <a:pPr algn="ctr"/>
            <a:r>
              <a:rPr lang="en-US" sz="1400" dirty="0" smtClean="0">
                <a:solidFill>
                  <a:srgbClr val="FF0000"/>
                </a:solidFill>
              </a:rPr>
              <a:t>Manager</a:t>
            </a:r>
            <a:endParaRPr lang="en-US" sz="1400" dirty="0">
              <a:solidFill>
                <a:srgbClr val="FF0000"/>
              </a:solidFill>
            </a:endParaRPr>
          </a:p>
        </p:txBody>
      </p:sp>
      <p:cxnSp>
        <p:nvCxnSpPr>
          <p:cNvPr id="16" name="Straight Arrow Connector 15"/>
          <p:cNvCxnSpPr/>
          <p:nvPr/>
        </p:nvCxnSpPr>
        <p:spPr>
          <a:xfrm flipV="1">
            <a:off x="5076056" y="4437112"/>
            <a:ext cx="0" cy="52761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5436096" y="4509120"/>
            <a:ext cx="928459" cy="307777"/>
          </a:xfrm>
          <a:prstGeom prst="rect">
            <a:avLst/>
          </a:prstGeom>
          <a:noFill/>
        </p:spPr>
        <p:txBody>
          <a:bodyPr wrap="none" rtlCol="0">
            <a:spAutoFit/>
          </a:bodyPr>
          <a:lstStyle/>
          <a:p>
            <a:r>
              <a:rPr lang="en-US" sz="1400" dirty="0" smtClean="0"/>
              <a:t>Feedback</a:t>
            </a:r>
            <a:endParaRPr lang="en-US" sz="1400" dirty="0"/>
          </a:p>
        </p:txBody>
      </p:sp>
      <p:sp>
        <p:nvSpPr>
          <p:cNvPr id="18" name="Rectangle 17"/>
          <p:cNvSpPr/>
          <p:nvPr/>
        </p:nvSpPr>
        <p:spPr>
          <a:xfrm>
            <a:off x="1475656" y="6344604"/>
            <a:ext cx="7056784" cy="553998"/>
          </a:xfrm>
          <a:prstGeom prst="rect">
            <a:avLst/>
          </a:prstGeom>
        </p:spPr>
        <p:txBody>
          <a:bodyPr wrap="square">
            <a:spAutoFit/>
          </a:bodyPr>
          <a:lstStyle/>
          <a:p>
            <a:r>
              <a:rPr lang="en-US" sz="1500" dirty="0"/>
              <a:t>Meza+, </a:t>
            </a:r>
            <a:r>
              <a:rPr lang="en-US" sz="1500" dirty="0" smtClean="0"/>
              <a:t>“</a:t>
            </a:r>
            <a:r>
              <a:rPr lang="en-US" sz="1500" dirty="0" smtClean="0">
                <a:solidFill>
                  <a:srgbClr val="0000FF"/>
                </a:solidFill>
              </a:rPr>
              <a:t>A Case for Efficient Hardware-Software Cooperative Management of Storage and Memory</a:t>
            </a:r>
            <a:r>
              <a:rPr lang="en-US" sz="1500" dirty="0" smtClean="0"/>
              <a:t>,</a:t>
            </a:r>
            <a:r>
              <a:rPr lang="en-US" sz="1500" dirty="0"/>
              <a:t>” </a:t>
            </a:r>
            <a:r>
              <a:rPr lang="en-US" sz="1500" dirty="0" smtClean="0"/>
              <a:t>WEED 2013.</a:t>
            </a:r>
            <a:endParaRPr lang="en-US" sz="1500" dirty="0"/>
          </a:p>
        </p:txBody>
      </p:sp>
    </p:spTree>
    <p:extLst>
      <p:ext uri="{BB962C8B-B14F-4D97-AF65-F5344CB8AC3E}">
        <p14:creationId xmlns:p14="http://schemas.microsoft.com/office/powerpoint/2010/main" val="67125844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Persistent Memory Manager (PMM)</a:t>
            </a:r>
            <a:endParaRPr lang="en-US" dirty="0"/>
          </a:p>
        </p:txBody>
      </p:sp>
      <p:sp>
        <p:nvSpPr>
          <p:cNvPr id="3" name="Content Placeholder 2"/>
          <p:cNvSpPr>
            <a:spLocks noGrp="1"/>
          </p:cNvSpPr>
          <p:nvPr>
            <p:ph idx="1"/>
          </p:nvPr>
        </p:nvSpPr>
        <p:spPr>
          <a:xfrm>
            <a:off x="228600" y="980728"/>
            <a:ext cx="8610600" cy="5472608"/>
          </a:xfrm>
        </p:spPr>
        <p:txBody>
          <a:bodyPr/>
          <a:lstStyle/>
          <a:p>
            <a:r>
              <a:rPr lang="en-US" sz="2200" dirty="0" smtClean="0">
                <a:solidFill>
                  <a:srgbClr val="0000FF"/>
                </a:solidFill>
                <a:sym typeface="Wingdings"/>
              </a:rPr>
              <a:t>Exposes a load/store interface to access persistent data</a:t>
            </a:r>
          </a:p>
          <a:p>
            <a:pPr lvl="1"/>
            <a:r>
              <a:rPr lang="en-US" sz="2000" dirty="0" smtClean="0">
                <a:solidFill>
                  <a:schemeClr val="accent2">
                    <a:lumMod val="75000"/>
                  </a:schemeClr>
                </a:solidFill>
                <a:sym typeface="Wingdings"/>
              </a:rPr>
              <a:t>Applications can directly access persistent memory  no conversion, translation, location overhead for persistent data </a:t>
            </a:r>
          </a:p>
          <a:p>
            <a:pPr lvl="1"/>
            <a:endParaRPr lang="en-US" sz="2000" dirty="0" smtClean="0">
              <a:sym typeface="Wingdings"/>
            </a:endParaRPr>
          </a:p>
          <a:p>
            <a:r>
              <a:rPr lang="en-US" sz="2200" dirty="0" smtClean="0">
                <a:solidFill>
                  <a:srgbClr val="0000FF"/>
                </a:solidFill>
                <a:sym typeface="Wingdings"/>
              </a:rPr>
              <a:t>Manages data placement, location, persistence, security</a:t>
            </a:r>
          </a:p>
          <a:p>
            <a:pPr lvl="1"/>
            <a:r>
              <a:rPr lang="en-US" sz="2000" dirty="0" smtClean="0">
                <a:solidFill>
                  <a:schemeClr val="accent2">
                    <a:lumMod val="75000"/>
                  </a:schemeClr>
                </a:solidFill>
                <a:sym typeface="Wingdings"/>
              </a:rPr>
              <a:t>To get the best of multiple forms of storage</a:t>
            </a:r>
          </a:p>
          <a:p>
            <a:pPr lvl="1"/>
            <a:endParaRPr lang="en-US" sz="2000" dirty="0" smtClean="0">
              <a:sym typeface="Wingdings"/>
            </a:endParaRPr>
          </a:p>
          <a:p>
            <a:r>
              <a:rPr lang="en-US" sz="2200" dirty="0" smtClean="0">
                <a:solidFill>
                  <a:srgbClr val="0000FF"/>
                </a:solidFill>
                <a:sym typeface="Wingdings"/>
              </a:rPr>
              <a:t>Manages metadata storage and retrieval</a:t>
            </a:r>
          </a:p>
          <a:p>
            <a:pPr lvl="1"/>
            <a:r>
              <a:rPr lang="en-US" sz="2000" dirty="0" smtClean="0">
                <a:solidFill>
                  <a:srgbClr val="FF0000"/>
                </a:solidFill>
                <a:sym typeface="Wingdings"/>
              </a:rPr>
              <a:t>This can lead to overheads that need to be managed</a:t>
            </a:r>
          </a:p>
          <a:p>
            <a:pPr lvl="1"/>
            <a:endParaRPr lang="en-US" sz="2000" dirty="0" smtClean="0">
              <a:sym typeface="Wingdings"/>
            </a:endParaRPr>
          </a:p>
          <a:p>
            <a:r>
              <a:rPr lang="en-US" sz="2200" dirty="0" smtClean="0">
                <a:solidFill>
                  <a:srgbClr val="0000FF"/>
                </a:solidFill>
                <a:sym typeface="Wingdings"/>
              </a:rPr>
              <a:t>Exposes hooks and interfaces for system software</a:t>
            </a:r>
          </a:p>
          <a:p>
            <a:pPr lvl="1"/>
            <a:r>
              <a:rPr lang="en-US" sz="2000" dirty="0" smtClean="0">
                <a:solidFill>
                  <a:srgbClr val="2C6123"/>
                </a:solidFill>
                <a:sym typeface="Wingdings"/>
              </a:rPr>
              <a:t>To enable better data placement and management decisions</a:t>
            </a:r>
          </a:p>
          <a:p>
            <a:pPr lvl="1"/>
            <a:endParaRPr lang="en-US" sz="2000" dirty="0">
              <a:solidFill>
                <a:srgbClr val="2C6123"/>
              </a:solidFill>
              <a:sym typeface="Wingdings"/>
            </a:endParaRPr>
          </a:p>
          <a:p>
            <a:r>
              <a:rPr lang="en-US" sz="1800" dirty="0"/>
              <a:t>Meza+, “</a:t>
            </a:r>
            <a:r>
              <a:rPr lang="en-US" sz="1800" dirty="0">
                <a:solidFill>
                  <a:srgbClr val="0000FF"/>
                </a:solidFill>
              </a:rPr>
              <a:t>A Case for Efficient Hardware-Software Cooperative Management of Storage and Memory</a:t>
            </a:r>
            <a:r>
              <a:rPr lang="en-US" sz="1800" dirty="0"/>
              <a:t>,” WEED 2013.</a:t>
            </a:r>
          </a:p>
          <a:p>
            <a:pPr lvl="1"/>
            <a:endParaRPr lang="en-US" sz="2000" dirty="0" smtClean="0">
              <a:solidFill>
                <a:srgbClr val="2C6123"/>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101</a:t>
            </a:fld>
            <a:endParaRPr lang="en-US" altLang="en-US">
              <a:solidFill>
                <a:srgbClr val="000000"/>
              </a:solidFill>
            </a:endParaRPr>
          </a:p>
        </p:txBody>
      </p:sp>
    </p:spTree>
    <p:extLst>
      <p:ext uri="{BB962C8B-B14F-4D97-AF65-F5344CB8AC3E}">
        <p14:creationId xmlns:p14="http://schemas.microsoft.com/office/powerpoint/2010/main" val="4973803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The Persistent Memory Manager (PMM)</a:t>
            </a:r>
          </a:p>
        </p:txBody>
      </p:sp>
      <p:sp>
        <p:nvSpPr>
          <p:cNvPr id="3" name="Content Placeholder 2"/>
          <p:cNvSpPr>
            <a:spLocks noGrp="1"/>
          </p:cNvSpPr>
          <p:nvPr>
            <p:ph idx="1"/>
          </p:nvPr>
        </p:nvSpPr>
        <p:spPr/>
        <p:txBody>
          <a:bodyPr/>
          <a:lstStyle/>
          <a:p>
            <a:endParaRPr lang="en-US" sz="2200"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102</a:t>
            </a:fld>
            <a:endParaRPr lang="en-US" altLang="en-US">
              <a:solidFill>
                <a:srgbClr val="000000"/>
              </a:solidFill>
            </a:endParaRPr>
          </a:p>
        </p:txBody>
      </p:sp>
      <p:pic>
        <p:nvPicPr>
          <p:cNvPr id="6" name="Picture 5"/>
          <p:cNvPicPr>
            <a:picLocks noChangeAspect="1"/>
          </p:cNvPicPr>
          <p:nvPr/>
        </p:nvPicPr>
        <p:blipFill>
          <a:blip r:embed="rId3"/>
          <a:stretch>
            <a:fillRect/>
          </a:stretch>
        </p:blipFill>
        <p:spPr>
          <a:xfrm>
            <a:off x="827584" y="786355"/>
            <a:ext cx="6624736" cy="5018909"/>
          </a:xfrm>
          <a:prstGeom prst="rect">
            <a:avLst/>
          </a:prstGeom>
        </p:spPr>
      </p:pic>
      <p:sp>
        <p:nvSpPr>
          <p:cNvPr id="7" name="TextBox 6"/>
          <p:cNvSpPr txBox="1"/>
          <p:nvPr/>
        </p:nvSpPr>
        <p:spPr>
          <a:xfrm>
            <a:off x="251520" y="5910371"/>
            <a:ext cx="8593137" cy="830997"/>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smtClean="0">
                <a:solidFill>
                  <a:srgbClr val="0000FF"/>
                </a:solidFill>
                <a:latin typeface="Calibri"/>
              </a:rPr>
              <a:t>PMM uses access and hint information to allocate, locate, migrate and access data in the heterogeneous array of devices</a:t>
            </a:r>
            <a:endParaRPr lang="en-US" sz="2400" b="1" kern="0" dirty="0">
              <a:solidFill>
                <a:srgbClr val="0000FF"/>
              </a:solidFill>
              <a:latin typeface="Calibri"/>
            </a:endParaRPr>
          </a:p>
        </p:txBody>
      </p:sp>
      <p:sp>
        <p:nvSpPr>
          <p:cNvPr id="8" name="Rounded Rectangle 7"/>
          <p:cNvSpPr>
            <a:spLocks noChangeArrowheads="1"/>
          </p:cNvSpPr>
          <p:nvPr/>
        </p:nvSpPr>
        <p:spPr bwMode="auto">
          <a:xfrm>
            <a:off x="2555776" y="1412776"/>
            <a:ext cx="3312368" cy="432048"/>
          </a:xfrm>
          <a:prstGeom prst="roundRect">
            <a:avLst>
              <a:gd name="adj" fmla="val 16667"/>
            </a:avLst>
          </a:prstGeom>
          <a:noFill/>
          <a:ln w="28575">
            <a:solidFill>
              <a:srgbClr val="0000FF"/>
            </a:solidFill>
            <a:round/>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9" name="TextBox 38"/>
          <p:cNvSpPr txBox="1">
            <a:spLocks noChangeArrowheads="1"/>
          </p:cNvSpPr>
          <p:nvPr/>
        </p:nvSpPr>
        <p:spPr bwMode="auto">
          <a:xfrm rot="10800000" flipV="1">
            <a:off x="5868144" y="1434262"/>
            <a:ext cx="1800200" cy="338554"/>
          </a:xfrm>
          <a:prstGeom prst="rect">
            <a:avLst/>
          </a:prstGeom>
          <a:noFill/>
          <a:ln>
            <a:noFill/>
          </a:ln>
          <a:scene3d>
            <a:camera prst="orthographicFront">
              <a:rot lat="0" lon="0" rev="0"/>
            </a:camera>
            <a:lightRig rig="threePt" dir="t"/>
          </a:scene3d>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defRPr/>
            </a:pPr>
            <a:r>
              <a:rPr lang="en-US" sz="1600" dirty="0" smtClean="0">
                <a:solidFill>
                  <a:srgbClr val="0000FF"/>
                </a:solidFill>
              </a:rPr>
              <a:t>Persistent objects</a:t>
            </a:r>
          </a:p>
        </p:txBody>
      </p:sp>
    </p:spTree>
    <p:extLst>
      <p:ext uri="{BB962C8B-B14F-4D97-AF65-F5344CB8AC3E}">
        <p14:creationId xmlns:p14="http://schemas.microsoft.com/office/powerpoint/2010/main" val="19043037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807896" cy="1066800"/>
          </a:xfrm>
        </p:spPr>
        <p:txBody>
          <a:bodyPr>
            <a:noAutofit/>
          </a:bodyPr>
          <a:lstStyle/>
          <a:p>
            <a:r>
              <a:rPr lang="en-US" sz="3800" dirty="0" smtClean="0"/>
              <a:t>Performance Benefits </a:t>
            </a:r>
            <a:r>
              <a:rPr lang="en-US" sz="3800" dirty="0"/>
              <a:t>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103</a:t>
            </a:fld>
            <a:endParaRPr lang="en-US" altLang="en-US"/>
          </a:p>
        </p:txBody>
      </p:sp>
      <p:sp>
        <p:nvSpPr>
          <p:cNvPr id="5" name="TextBox 38"/>
          <p:cNvSpPr txBox="1">
            <a:spLocks noChangeArrowheads="1"/>
          </p:cNvSpPr>
          <p:nvPr/>
        </p:nvSpPr>
        <p:spPr bwMode="auto">
          <a:xfrm>
            <a:off x="1684467" y="6453336"/>
            <a:ext cx="20954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600" dirty="0" smtClean="0"/>
              <a:t>Results for </a:t>
            </a:r>
            <a:r>
              <a:rPr lang="en-US" sz="1600" dirty="0" err="1" smtClean="0"/>
              <a:t>PostMark</a:t>
            </a:r>
            <a:endParaRPr lang="en-US" sz="1600" dirty="0"/>
          </a:p>
        </p:txBody>
      </p:sp>
      <p:pic>
        <p:nvPicPr>
          <p:cNvPr id="8" name="Content Placeholder 7"/>
          <p:cNvPicPr>
            <a:picLocks noGrp="1" noChangeAspect="1"/>
          </p:cNvPicPr>
          <p:nvPr>
            <p:ph idx="1"/>
          </p:nvPr>
        </p:nvPicPr>
        <p:blipFill>
          <a:blip r:embed="rId3"/>
          <a:srcRect l="-7256" r="-7256"/>
          <a:stretch>
            <a:fillRect/>
          </a:stretch>
        </p:blipFill>
        <p:spPr/>
      </p:pic>
      <p:cxnSp>
        <p:nvCxnSpPr>
          <p:cNvPr id="6" name="Straight Arrow Connector 5"/>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~24X</a:t>
            </a:r>
            <a:endParaRPr lang="en-US" dirty="0">
              <a:solidFill>
                <a:srgbClr val="FF0000"/>
              </a:solidFill>
            </a:endParaRPr>
          </a:p>
        </p:txBody>
      </p:sp>
    </p:spTree>
    <p:extLst>
      <p:ext uri="{BB962C8B-B14F-4D97-AF65-F5344CB8AC3E}">
        <p14:creationId xmlns:p14="http://schemas.microsoft.com/office/powerpoint/2010/main" val="180658495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a:t>Energy Benefits of a Single-Level Store</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104</a:t>
            </a:fld>
            <a:endParaRPr lang="en-US" altLang="en-US"/>
          </a:p>
        </p:txBody>
      </p:sp>
      <p:pic>
        <p:nvPicPr>
          <p:cNvPr id="6" name="Content Placeholder 5"/>
          <p:cNvPicPr>
            <a:picLocks noGrp="1" noChangeAspect="1"/>
          </p:cNvPicPr>
          <p:nvPr>
            <p:ph idx="1"/>
          </p:nvPr>
        </p:nvPicPr>
        <p:blipFill>
          <a:blip r:embed="rId3"/>
          <a:srcRect l="-7624" r="-7624"/>
          <a:stretch>
            <a:fillRect/>
          </a:stretch>
        </p:blipFill>
        <p:spPr/>
      </p:pic>
      <p:sp>
        <p:nvSpPr>
          <p:cNvPr id="7" name="TextBox 38"/>
          <p:cNvSpPr txBox="1">
            <a:spLocks noChangeArrowheads="1"/>
          </p:cNvSpPr>
          <p:nvPr/>
        </p:nvSpPr>
        <p:spPr bwMode="auto">
          <a:xfrm>
            <a:off x="1684467" y="6453336"/>
            <a:ext cx="209544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sz="1600" dirty="0" smtClean="0"/>
              <a:t>Results for </a:t>
            </a:r>
            <a:r>
              <a:rPr lang="en-US" sz="1600" dirty="0" err="1" smtClean="0"/>
              <a:t>PostMark</a:t>
            </a:r>
            <a:endParaRPr lang="en-US" sz="1600" dirty="0"/>
          </a:p>
        </p:txBody>
      </p:sp>
      <p:cxnSp>
        <p:nvCxnSpPr>
          <p:cNvPr id="8" name="Straight Arrow Connector 7"/>
          <p:cNvCxnSpPr/>
          <p:nvPr/>
        </p:nvCxnSpPr>
        <p:spPr bwMode="auto">
          <a:xfrm>
            <a:off x="5436096" y="5229200"/>
            <a:ext cx="1080120" cy="144016"/>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9" name="TextBox 38"/>
          <p:cNvSpPr txBox="1">
            <a:spLocks noChangeArrowheads="1"/>
          </p:cNvSpPr>
          <p:nvPr/>
        </p:nvSpPr>
        <p:spPr bwMode="auto">
          <a:xfrm>
            <a:off x="5559334" y="4797152"/>
            <a:ext cx="74085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~5X</a:t>
            </a:r>
            <a:endParaRPr lang="en-US" dirty="0">
              <a:solidFill>
                <a:srgbClr val="FF0000"/>
              </a:solidFill>
            </a:endParaRPr>
          </a:p>
        </p:txBody>
      </p:sp>
      <p:cxnSp>
        <p:nvCxnSpPr>
          <p:cNvPr id="10" name="Straight Arrow Connector 9"/>
          <p:cNvCxnSpPr/>
          <p:nvPr/>
        </p:nvCxnSpPr>
        <p:spPr bwMode="auto">
          <a:xfrm>
            <a:off x="3851920" y="2348880"/>
            <a:ext cx="936104" cy="25922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1" name="TextBox 38"/>
          <p:cNvSpPr txBox="1">
            <a:spLocks noChangeArrowheads="1"/>
          </p:cNvSpPr>
          <p:nvPr/>
        </p:nvSpPr>
        <p:spPr bwMode="auto">
          <a:xfrm>
            <a:off x="3817565" y="1916832"/>
            <a:ext cx="91202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hangingPunct="1"/>
            <a:r>
              <a:rPr lang="en-US" dirty="0" smtClean="0">
                <a:solidFill>
                  <a:srgbClr val="FF0000"/>
                </a:solidFill>
              </a:rPr>
              <a:t>~16X</a:t>
            </a:r>
            <a:endParaRPr lang="en-US" dirty="0">
              <a:solidFill>
                <a:srgbClr val="FF0000"/>
              </a:solidFill>
            </a:endParaRPr>
          </a:p>
        </p:txBody>
      </p:sp>
    </p:spTree>
    <p:extLst>
      <p:ext uri="{BB962C8B-B14F-4D97-AF65-F5344CB8AC3E}">
        <p14:creationId xmlns:p14="http://schemas.microsoft.com/office/powerpoint/2010/main" val="221373589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 Hybrid Memory Systems</a:t>
            </a:r>
          </a:p>
          <a:p>
            <a:pPr eaLnBrk="1" hangingPunct="1"/>
            <a:r>
              <a:rPr lang="en-US" dirty="0" smtClean="0">
                <a:solidFill>
                  <a:srgbClr val="0000FF"/>
                </a:solidFill>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105</a:t>
            </a:fld>
            <a:endParaRPr lang="en-US" sz="1600">
              <a:solidFill>
                <a:srgbClr val="000000"/>
              </a:solidFill>
              <a:latin typeface="Garamond" charset="0"/>
            </a:endParaRPr>
          </a:p>
        </p:txBody>
      </p:sp>
    </p:spTree>
    <p:extLst>
      <p:ext uri="{BB962C8B-B14F-4D97-AF65-F5344CB8AC3E}">
        <p14:creationId xmlns:p14="http://schemas.microsoft.com/office/powerpoint/2010/main" val="26787011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Principles (So Far)</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solidFill>
                  <a:srgbClr val="0000FF"/>
                </a:solidFill>
              </a:rPr>
              <a:t>Better cooperation between devices and the system</a:t>
            </a:r>
          </a:p>
          <a:p>
            <a:pPr lvl="1"/>
            <a:r>
              <a:rPr lang="en-US" dirty="0" smtClean="0"/>
              <a:t>Expose more information about devices to upper layers</a:t>
            </a:r>
          </a:p>
          <a:p>
            <a:pPr lvl="1"/>
            <a:r>
              <a:rPr lang="en-US" dirty="0" smtClean="0"/>
              <a:t>More flexible interfaces</a:t>
            </a:r>
          </a:p>
          <a:p>
            <a:pPr lvl="1"/>
            <a:endParaRPr lang="en-US" dirty="0" smtClean="0"/>
          </a:p>
          <a:p>
            <a:r>
              <a:rPr lang="en-US" dirty="0" smtClean="0">
                <a:solidFill>
                  <a:srgbClr val="0000FF"/>
                </a:solidFill>
              </a:rPr>
              <a:t>Better-than-worst-case design</a:t>
            </a:r>
          </a:p>
          <a:p>
            <a:pPr lvl="1"/>
            <a:r>
              <a:rPr lang="en-US" dirty="0" smtClean="0"/>
              <a:t>Do not optimize for the worst case</a:t>
            </a:r>
          </a:p>
          <a:p>
            <a:pPr lvl="1"/>
            <a:r>
              <a:rPr lang="en-US" dirty="0"/>
              <a:t>W</a:t>
            </a:r>
            <a:r>
              <a:rPr lang="en-US" dirty="0" smtClean="0"/>
              <a:t>orst case should not determine the common case</a:t>
            </a:r>
          </a:p>
          <a:p>
            <a:endParaRPr lang="en-US" dirty="0"/>
          </a:p>
          <a:p>
            <a:r>
              <a:rPr lang="en-US" dirty="0" smtClean="0">
                <a:solidFill>
                  <a:srgbClr val="0000FF"/>
                </a:solidFill>
              </a:rPr>
              <a:t>Heterogeneity in design (specialization, asymmetry)</a:t>
            </a:r>
          </a:p>
          <a:p>
            <a:pPr lvl="1"/>
            <a:r>
              <a:rPr lang="en-US" dirty="0" smtClean="0"/>
              <a:t>Enables a more efficient design (No one size fits all) </a:t>
            </a:r>
          </a:p>
          <a:p>
            <a:pPr lvl="1"/>
            <a:endParaRPr lang="en-US" dirty="0"/>
          </a:p>
          <a:p>
            <a:r>
              <a:rPr lang="en-US" dirty="0" smtClean="0">
                <a:solidFill>
                  <a:srgbClr val="FF0000"/>
                </a:solidFill>
              </a:rPr>
              <a:t>These principles are related and sometimes coupled</a:t>
            </a:r>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106</a:t>
            </a:fld>
            <a:endParaRPr lang="en-US" altLang="en-US"/>
          </a:p>
        </p:txBody>
      </p:sp>
    </p:spTree>
    <p:extLst>
      <p:ext uri="{BB962C8B-B14F-4D97-AF65-F5344CB8AC3E}">
        <p14:creationId xmlns:p14="http://schemas.microsoft.com/office/powerpoint/2010/main" val="42807518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00"/>
                </a:solidFill>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solidFill>
                  <a:srgbClr val="0000FF"/>
                </a:solidFill>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107</a:t>
            </a:fld>
            <a:endParaRPr lang="en-US" sz="1600">
              <a:solidFill>
                <a:srgbClr val="000000"/>
              </a:solidFill>
              <a:latin typeface="Garamond" charset="0"/>
            </a:endParaRPr>
          </a:p>
        </p:txBody>
      </p:sp>
    </p:spTree>
    <p:extLst>
      <p:ext uri="{BB962C8B-B14F-4D97-AF65-F5344CB8AC3E}">
        <p14:creationId xmlns:p14="http://schemas.microsoft.com/office/powerpoint/2010/main" val="93940083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Summary: 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Scaling</a:t>
            </a:r>
            <a:endParaRPr lang="en-US" dirty="0"/>
          </a:p>
        </p:txBody>
      </p:sp>
      <p:sp>
        <p:nvSpPr>
          <p:cNvPr id="3" name="Content Placeholder 2"/>
          <p:cNvSpPr>
            <a:spLocks noGrp="1"/>
          </p:cNvSpPr>
          <p:nvPr>
            <p:ph idx="1"/>
          </p:nvPr>
        </p:nvSpPr>
        <p:spPr>
          <a:xfrm>
            <a:off x="228600" y="908720"/>
            <a:ext cx="8915400" cy="5193723"/>
          </a:xfrm>
        </p:spPr>
        <p:txBody>
          <a:bodyPr/>
          <a:lstStyle/>
          <a:p>
            <a:r>
              <a:rPr lang="en-US" dirty="0" smtClean="0">
                <a:solidFill>
                  <a:srgbClr val="FF0000"/>
                </a:solidFill>
              </a:rPr>
              <a:t>Memory</a:t>
            </a:r>
            <a:r>
              <a:rPr lang="en-US" dirty="0">
                <a:solidFill>
                  <a:srgbClr val="FF0000"/>
                </a:solidFill>
              </a:rPr>
              <a:t> </a:t>
            </a:r>
            <a:r>
              <a:rPr lang="en-US" dirty="0" smtClean="0">
                <a:solidFill>
                  <a:srgbClr val="FF0000"/>
                </a:solidFill>
              </a:rPr>
              <a:t>scaling problems are a critical bottleneck for system performance, efficiency, and usability</a:t>
            </a:r>
          </a:p>
          <a:p>
            <a:endParaRPr lang="en-US" sz="1000" dirty="0">
              <a:solidFill>
                <a:srgbClr val="0000FF"/>
              </a:solidFill>
            </a:endParaRPr>
          </a:p>
          <a:p>
            <a:r>
              <a:rPr lang="en-US" dirty="0" smtClean="0">
                <a:solidFill>
                  <a:srgbClr val="0000FF"/>
                </a:solidFill>
              </a:rPr>
              <a:t>New memory/storage + compute architectures</a:t>
            </a:r>
          </a:p>
          <a:p>
            <a:pPr lvl="1"/>
            <a:r>
              <a:rPr lang="en-US" sz="1900" dirty="0" smtClean="0">
                <a:solidFill>
                  <a:srgbClr val="2C6123"/>
                </a:solidFill>
              </a:rPr>
              <a:t>Rethinking DRAM; processing close to data; accelerating bulk operations</a:t>
            </a:r>
          </a:p>
          <a:p>
            <a:endParaRPr lang="en-US" sz="1000" dirty="0" smtClean="0"/>
          </a:p>
          <a:p>
            <a:r>
              <a:rPr lang="en-US" dirty="0" smtClean="0">
                <a:solidFill>
                  <a:srgbClr val="0000FF"/>
                </a:solidFill>
              </a:rPr>
              <a:t>Enabling emerging NVM technologies </a:t>
            </a:r>
          </a:p>
          <a:p>
            <a:pPr lvl="1"/>
            <a:r>
              <a:rPr lang="en-US" sz="1900" dirty="0" smtClean="0">
                <a:solidFill>
                  <a:srgbClr val="2C6123"/>
                </a:solidFill>
              </a:rPr>
              <a:t>Hybrid memory systems</a:t>
            </a:r>
            <a:r>
              <a:rPr lang="en-US" sz="1900" dirty="0">
                <a:solidFill>
                  <a:srgbClr val="2C6123"/>
                </a:solidFill>
              </a:rPr>
              <a:t> </a:t>
            </a:r>
            <a:r>
              <a:rPr lang="en-US" sz="1900" dirty="0" smtClean="0">
                <a:solidFill>
                  <a:srgbClr val="2C6123"/>
                </a:solidFill>
              </a:rPr>
              <a:t>with automatic data management</a:t>
            </a:r>
          </a:p>
          <a:p>
            <a:pPr lvl="1"/>
            <a:r>
              <a:rPr lang="en-US" sz="1900" dirty="0" smtClean="0">
                <a:solidFill>
                  <a:srgbClr val="2C6123"/>
                </a:solidFill>
              </a:rPr>
              <a:t>Coordinated management of memory and storage with NVM</a:t>
            </a:r>
          </a:p>
          <a:p>
            <a:pPr lvl="1"/>
            <a:endParaRPr lang="en-US" sz="1000" dirty="0">
              <a:solidFill>
                <a:srgbClr val="2C6123"/>
              </a:solidFill>
            </a:endParaRPr>
          </a:p>
          <a:p>
            <a:r>
              <a:rPr lang="en-US" dirty="0" smtClean="0">
                <a:solidFill>
                  <a:srgbClr val="0000FF"/>
                </a:solidFill>
              </a:rPr>
              <a:t>System-level memory/storage QoS</a:t>
            </a:r>
          </a:p>
          <a:p>
            <a:endParaRPr lang="en-US" sz="1000" dirty="0" smtClean="0">
              <a:solidFill>
                <a:srgbClr val="2C6123"/>
              </a:solidFill>
            </a:endParaRPr>
          </a:p>
          <a:p>
            <a:r>
              <a:rPr lang="en-US" dirty="0" smtClean="0">
                <a:solidFill>
                  <a:srgbClr val="FF0000"/>
                </a:solidFill>
              </a:rPr>
              <a:t>Three principles are essential for scaling</a:t>
            </a:r>
          </a:p>
          <a:p>
            <a:pPr lvl="1"/>
            <a:r>
              <a:rPr lang="en-US" dirty="0" smtClean="0"/>
              <a:t>Software</a:t>
            </a:r>
            <a:r>
              <a:rPr lang="en-US" dirty="0"/>
              <a:t>/hardware/device </a:t>
            </a:r>
            <a:r>
              <a:rPr lang="en-US" dirty="0" smtClean="0"/>
              <a:t>cooperation</a:t>
            </a:r>
          </a:p>
          <a:p>
            <a:pPr lvl="1"/>
            <a:r>
              <a:rPr lang="en-US" dirty="0" smtClean="0"/>
              <a:t>Better-than-worst-case design</a:t>
            </a:r>
          </a:p>
          <a:p>
            <a:pPr lvl="1"/>
            <a:r>
              <a:rPr lang="en-US" dirty="0" smtClean="0"/>
              <a:t>Heterogeneity (specialization, asymmetry)</a:t>
            </a:r>
          </a:p>
          <a:p>
            <a:pPr lvl="1"/>
            <a:endParaRPr lang="en-US" sz="13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108</a:t>
            </a:fld>
            <a:endParaRPr lang="en-US"/>
          </a:p>
        </p:txBody>
      </p:sp>
    </p:spTree>
    <p:extLst>
      <p:ext uri="{BB962C8B-B14F-4D97-AF65-F5344CB8AC3E}">
        <p14:creationId xmlns:p14="http://schemas.microsoft.com/office/powerpoint/2010/main" val="39448198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9" end="9"/>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Thank you.</a:t>
            </a:r>
            <a:endParaRPr lang="en-US" dirty="0"/>
          </a:p>
        </p:txBody>
      </p:sp>
      <p:sp>
        <p:nvSpPr>
          <p:cNvPr id="6" name="Subtitle 5"/>
          <p:cNvSpPr>
            <a:spLocks noGrp="1"/>
          </p:cNvSpPr>
          <p:nvPr>
            <p:ph type="subTitle" idx="1"/>
          </p:nvPr>
        </p:nvSpPr>
        <p:spPr/>
        <p:txBody>
          <a:bodyPr/>
          <a:lstStyle/>
          <a:p>
            <a:endParaRPr lang="en-US" dirty="0"/>
          </a:p>
          <a:p>
            <a:r>
              <a:rPr lang="en-US" dirty="0" smtClean="0">
                <a:hlinkClick r:id="rId2"/>
              </a:rPr>
              <a:t>onur@cmu.edu</a:t>
            </a:r>
            <a:endParaRPr lang="en-US" dirty="0" smtClean="0"/>
          </a:p>
          <a:p>
            <a:r>
              <a:rPr lang="en-US" dirty="0">
                <a:hlinkClick r:id="rId3"/>
              </a:rPr>
              <a:t>http://users.ece.cmu.edu/~omutlu</a:t>
            </a:r>
            <a:r>
              <a:rPr lang="en-US" dirty="0" smtClean="0">
                <a:hlinkClick r:id="rId3"/>
              </a:rPr>
              <a:t>/</a:t>
            </a:r>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pPr/>
              <a:t>109</a:t>
            </a:fld>
            <a:endParaRPr lang="en-US" altLang="en-US"/>
          </a:p>
        </p:txBody>
      </p:sp>
    </p:spTree>
    <p:extLst>
      <p:ext uri="{BB962C8B-B14F-4D97-AF65-F5344CB8AC3E}">
        <p14:creationId xmlns:p14="http://schemas.microsoft.com/office/powerpoint/2010/main" val="413200774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Related Videos and Course Materials</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solidFill>
                  <a:srgbClr val="FF0000"/>
                </a:solidFill>
              </a:rPr>
              <a:t>Computer Architecture Lecture Videos on </a:t>
            </a:r>
            <a:r>
              <a:rPr lang="en-US" dirty="0" err="1" smtClean="0">
                <a:solidFill>
                  <a:srgbClr val="FF0000"/>
                </a:solidFill>
              </a:rPr>
              <a:t>Youtube</a:t>
            </a:r>
            <a:endParaRPr lang="en-US" dirty="0" smtClean="0">
              <a:solidFill>
                <a:srgbClr val="FF0000"/>
              </a:solidFill>
            </a:endParaRPr>
          </a:p>
          <a:p>
            <a:pPr lvl="1"/>
            <a:r>
              <a:rPr lang="en-US" dirty="0">
                <a:hlinkClick r:id="rId2"/>
              </a:rPr>
              <a:t>https://www.youtube.com/playlist?list=</a:t>
            </a:r>
            <a:r>
              <a:rPr lang="en-US" dirty="0" smtClean="0">
                <a:hlinkClick r:id="rId2"/>
              </a:rPr>
              <a:t>PL5PHm2jkkXmidJOd59REog9jDnPDTG6IJ</a:t>
            </a:r>
            <a:endParaRPr lang="en-US" dirty="0" smtClean="0"/>
          </a:p>
          <a:p>
            <a:pPr lvl="1"/>
            <a:endParaRPr lang="en-US" dirty="0" smtClean="0"/>
          </a:p>
          <a:p>
            <a:r>
              <a:rPr lang="en-US" dirty="0" smtClean="0">
                <a:solidFill>
                  <a:srgbClr val="0000FF"/>
                </a:solidFill>
              </a:rPr>
              <a:t>Computer Architecture Course Materials</a:t>
            </a:r>
          </a:p>
          <a:p>
            <a:pPr lvl="1"/>
            <a:r>
              <a:rPr lang="en-US" dirty="0">
                <a:hlinkClick r:id="rId3"/>
              </a:rPr>
              <a:t>http://www.ece.cmu.edu/~ece447/s13/doku.php?id=</a:t>
            </a:r>
            <a:r>
              <a:rPr lang="en-US" dirty="0" smtClean="0">
                <a:hlinkClick r:id="rId3"/>
              </a:rPr>
              <a:t>schedule</a:t>
            </a:r>
            <a:endParaRPr lang="en-US" dirty="0" smtClean="0"/>
          </a:p>
          <a:p>
            <a:pPr lvl="1"/>
            <a:endParaRPr lang="en-US" dirty="0"/>
          </a:p>
          <a:p>
            <a:r>
              <a:rPr lang="en-US" dirty="0" smtClean="0">
                <a:solidFill>
                  <a:srgbClr val="0000FF"/>
                </a:solidFill>
              </a:rPr>
              <a:t>Advanced Computer Architecture Course Materials</a:t>
            </a:r>
          </a:p>
          <a:p>
            <a:pPr lvl="1"/>
            <a:r>
              <a:rPr lang="en-US" dirty="0">
                <a:hlinkClick r:id="rId4"/>
              </a:rPr>
              <a:t>http://www.ece.cmu.edu/~ece740/f13/doku.php?id=</a:t>
            </a:r>
            <a:r>
              <a:rPr lang="en-US" dirty="0" smtClean="0">
                <a:hlinkClick r:id="rId4"/>
              </a:rPr>
              <a:t>schedule</a:t>
            </a:r>
            <a:endParaRPr lang="en-US" dirty="0" smtClean="0"/>
          </a:p>
          <a:p>
            <a:endParaRPr lang="en-US" dirty="0" smtClean="0"/>
          </a:p>
          <a:p>
            <a:r>
              <a:rPr lang="en-US" dirty="0">
                <a:solidFill>
                  <a:srgbClr val="FF0000"/>
                </a:solidFill>
              </a:rPr>
              <a:t>Advanced Computer Architecture </a:t>
            </a:r>
            <a:r>
              <a:rPr lang="en-US" dirty="0" smtClean="0">
                <a:solidFill>
                  <a:srgbClr val="FF0000"/>
                </a:solidFill>
              </a:rPr>
              <a:t>Lecture Videos on </a:t>
            </a:r>
            <a:r>
              <a:rPr lang="en-US" dirty="0" err="1" smtClean="0">
                <a:solidFill>
                  <a:srgbClr val="FF0000"/>
                </a:solidFill>
              </a:rPr>
              <a:t>Youtube</a:t>
            </a:r>
            <a:endParaRPr lang="en-US" dirty="0" smtClean="0">
              <a:solidFill>
                <a:srgbClr val="FF0000"/>
              </a:solidFill>
            </a:endParaRPr>
          </a:p>
          <a:p>
            <a:pPr lvl="1"/>
            <a:r>
              <a:rPr lang="en-US" dirty="0">
                <a:hlinkClick r:id="rId5"/>
              </a:rPr>
              <a:t>https://www.youtube.com/playlist?list=</a:t>
            </a:r>
            <a:r>
              <a:rPr lang="en-US" dirty="0" smtClean="0">
                <a:hlinkClick r:id="rId5"/>
              </a:rPr>
              <a:t>PL5PHm2jkkXmgDN1PLwOY_tGtUlynnyV6D</a:t>
            </a:r>
            <a:r>
              <a:rPr lang="en-US" dirty="0" smtClean="0"/>
              <a:t> </a:t>
            </a:r>
            <a:endParaRPr lang="en-US" dirty="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11</a:t>
            </a:fld>
            <a:endParaRPr lang="en-US"/>
          </a:p>
        </p:txBody>
      </p:sp>
    </p:spTree>
    <p:extLst>
      <p:ext uri="{BB962C8B-B14F-4D97-AF65-F5344CB8AC3E}">
        <p14:creationId xmlns:p14="http://schemas.microsoft.com/office/powerpoint/2010/main" val="8787875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95536" y="1515616"/>
            <a:ext cx="8382000" cy="2057400"/>
          </a:xfrm>
        </p:spPr>
        <p:txBody>
          <a:bodyPr>
            <a:normAutofit/>
          </a:bodyPr>
          <a:lstStyle/>
          <a:p>
            <a:pPr algn="ctr"/>
            <a:r>
              <a:rPr lang="en-US" sz="3750" dirty="0"/>
              <a:t>Rethinking </a:t>
            </a:r>
            <a:r>
              <a:rPr lang="en-US" sz="3750" dirty="0" smtClean="0"/>
              <a:t>Memory System </a:t>
            </a:r>
            <a:r>
              <a:rPr lang="en-US" sz="3750" dirty="0"/>
              <a:t>Design </a:t>
            </a:r>
            <a:r>
              <a:rPr lang="en-US" sz="3750" dirty="0" smtClean="0"/>
              <a:t/>
            </a:r>
            <a:br>
              <a:rPr lang="en-US" sz="3750" dirty="0" smtClean="0"/>
            </a:br>
            <a:r>
              <a:rPr lang="en-US" sz="3750" dirty="0" smtClean="0"/>
              <a:t>(for Data-Intensive Computing)</a:t>
            </a:r>
            <a:endParaRPr lang="en-US" sz="3750" dirty="0"/>
          </a:p>
        </p:txBody>
      </p:sp>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onur@cmu.edu</a:t>
            </a:r>
            <a:endParaRPr lang="en-US" sz="2200" dirty="0" smtClean="0"/>
          </a:p>
          <a:p>
            <a:r>
              <a:rPr lang="en-US" sz="2200" dirty="0">
                <a:hlinkClick r:id="rId4"/>
              </a:rPr>
              <a:t>http://users.ece.cmu.edu/~omutlu</a:t>
            </a:r>
            <a:r>
              <a:rPr lang="en-US" sz="2200" dirty="0" smtClean="0">
                <a:hlinkClick r:id="rId4"/>
              </a:rPr>
              <a:t>/</a:t>
            </a:r>
            <a:endParaRPr lang="en-US" sz="2200" dirty="0" smtClean="0"/>
          </a:p>
          <a:p>
            <a:r>
              <a:rPr lang="en-US" sz="2200" dirty="0" smtClean="0"/>
              <a:t>October </a:t>
            </a:r>
            <a:r>
              <a:rPr lang="en-US" sz="2200" dirty="0" smtClean="0"/>
              <a:t>24, </a:t>
            </a:r>
            <a:r>
              <a:rPr lang="en-US" sz="2200" dirty="0" smtClean="0"/>
              <a:t>2014</a:t>
            </a:r>
          </a:p>
          <a:p>
            <a:r>
              <a:rPr lang="en-US" sz="2200" dirty="0" smtClean="0"/>
              <a:t>Samsung</a:t>
            </a:r>
            <a:endParaRPr lang="en-US" sz="2200" dirty="0" smtClean="0"/>
          </a:p>
          <a:p>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661248"/>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3502432059"/>
      </p:ext>
    </p:extLst>
  </p:cSld>
  <p:clrMapOvr>
    <a:masterClrMapping/>
  </p:clrMapOvr>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Quote from A Famous Architect</a:t>
            </a:r>
            <a:endParaRPr lang="en-US" dirty="0"/>
          </a:p>
        </p:txBody>
      </p:sp>
      <p:sp>
        <p:nvSpPr>
          <p:cNvPr id="3" name="Content Placeholder 2"/>
          <p:cNvSpPr>
            <a:spLocks noGrp="1"/>
          </p:cNvSpPr>
          <p:nvPr>
            <p:ph idx="1"/>
          </p:nvPr>
        </p:nvSpPr>
        <p:spPr/>
        <p:txBody>
          <a:bodyPr/>
          <a:lstStyle/>
          <a:p>
            <a:r>
              <a:rPr lang="en-US" dirty="0" smtClean="0"/>
              <a:t>“architecture […] based upon principle, and not upon precedent”</a:t>
            </a:r>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111</a:t>
            </a:fld>
            <a:endParaRPr lang="en-US"/>
          </a:p>
        </p:txBody>
      </p:sp>
      <p:pic>
        <p:nvPicPr>
          <p:cNvPr id="5" name="Picture 4"/>
          <p:cNvPicPr>
            <a:picLocks noChangeAspect="1"/>
          </p:cNvPicPr>
          <p:nvPr/>
        </p:nvPicPr>
        <p:blipFill>
          <a:blip r:embed="rId2"/>
          <a:stretch>
            <a:fillRect/>
          </a:stretch>
        </p:blipFill>
        <p:spPr>
          <a:xfrm>
            <a:off x="6156176" y="1872208"/>
            <a:ext cx="2792306" cy="4581128"/>
          </a:xfrm>
          <a:prstGeom prst="rect">
            <a:avLst/>
          </a:prstGeom>
        </p:spPr>
      </p:pic>
      <p:pic>
        <p:nvPicPr>
          <p:cNvPr id="7" name="Picture 6"/>
          <p:cNvPicPr>
            <a:picLocks noChangeAspect="1"/>
          </p:cNvPicPr>
          <p:nvPr/>
        </p:nvPicPr>
        <p:blipFill>
          <a:blip r:embed="rId3"/>
          <a:stretch>
            <a:fillRect/>
          </a:stretch>
        </p:blipFill>
        <p:spPr>
          <a:xfrm>
            <a:off x="539552" y="1844824"/>
            <a:ext cx="8424936" cy="4644516"/>
          </a:xfrm>
          <a:prstGeom prst="rect">
            <a:avLst/>
          </a:prstGeom>
        </p:spPr>
      </p:pic>
      <p:pic>
        <p:nvPicPr>
          <p:cNvPr id="6" name="Picture 5"/>
          <p:cNvPicPr>
            <a:picLocks noChangeAspect="1"/>
          </p:cNvPicPr>
          <p:nvPr/>
        </p:nvPicPr>
        <p:blipFill>
          <a:blip r:embed="rId4"/>
          <a:stretch>
            <a:fillRect/>
          </a:stretch>
        </p:blipFill>
        <p:spPr>
          <a:xfrm>
            <a:off x="527101" y="1832446"/>
            <a:ext cx="8424936" cy="4692898"/>
          </a:xfrm>
          <a:prstGeom prst="rect">
            <a:avLst/>
          </a:prstGeom>
        </p:spPr>
      </p:pic>
    </p:spTree>
    <p:extLst>
      <p:ext uri="{BB962C8B-B14F-4D97-AF65-F5344CB8AC3E}">
        <p14:creationId xmlns:p14="http://schemas.microsoft.com/office/powerpoint/2010/main" val="23373391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55576"/>
            <a:ext cx="8610600" cy="4876800"/>
          </a:xfrm>
        </p:spPr>
        <p:txBody>
          <a:bodyPr/>
          <a:lstStyle/>
          <a:p>
            <a:r>
              <a:rPr lang="en-US" dirty="0" smtClean="0"/>
              <a:t>Retention-Aware DRAM Refresh: </a:t>
            </a:r>
            <a:r>
              <a:rPr lang="en-US" dirty="0" smtClean="0">
                <a:solidFill>
                  <a:srgbClr val="0000FF"/>
                </a:solidFill>
              </a:rPr>
              <a:t>Reducing Refresh Impact</a:t>
            </a:r>
          </a:p>
          <a:p>
            <a:pPr marL="0" indent="0">
              <a:buNone/>
            </a:pPr>
            <a:endParaRPr lang="en-US" dirty="0" smtClean="0">
              <a:solidFill>
                <a:srgbClr val="0000FF"/>
              </a:solidFill>
            </a:endParaRPr>
          </a:p>
          <a:p>
            <a:r>
              <a:rPr lang="en-US" dirty="0"/>
              <a:t>Refresh Access Parallelization: </a:t>
            </a:r>
            <a:r>
              <a:rPr lang="en-US" dirty="0">
                <a:solidFill>
                  <a:srgbClr val="0000FF"/>
                </a:solidFill>
              </a:rPr>
              <a:t>Reducing Refresh Impact</a:t>
            </a:r>
          </a:p>
          <a:p>
            <a:endParaRPr lang="en-US" dirty="0" smtClean="0"/>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smtClean="0"/>
              <a:t>Base-Delta-Immediate Compression and Linearly Compressed Pages:</a:t>
            </a:r>
            <a:r>
              <a:rPr lang="en-US" dirty="0" smtClean="0">
                <a:solidFill>
                  <a:srgbClr val="0000FF"/>
                </a:solidFill>
              </a:rPr>
              <a:t> Efficient Cache &amp; Memory Compression</a:t>
            </a:r>
            <a:endParaRPr lang="en-US" dirty="0">
              <a:solidFill>
                <a:srgbClr val="0000FF"/>
              </a:solidFill>
            </a:endParaRP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112</a:t>
            </a:fld>
            <a:endParaRPr lang="en-US" altLang="en-US">
              <a:solidFill>
                <a:srgbClr val="000000"/>
              </a:solidFill>
            </a:endParaRPr>
          </a:p>
        </p:txBody>
      </p:sp>
      <p:sp>
        <p:nvSpPr>
          <p:cNvPr id="6" name="Rectangle 5"/>
          <p:cNvSpPr/>
          <p:nvPr/>
        </p:nvSpPr>
        <p:spPr>
          <a:xfrm>
            <a:off x="539552" y="1124744"/>
            <a:ext cx="8064896" cy="50405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7584749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6477000" y="42863"/>
            <a:ext cx="2646363" cy="2274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234" name="Title 1"/>
          <p:cNvSpPr>
            <a:spLocks noGrp="1"/>
          </p:cNvSpPr>
          <p:nvPr>
            <p:ph type="title"/>
          </p:nvPr>
        </p:nvSpPr>
        <p:spPr/>
        <p:txBody>
          <a:bodyPr/>
          <a:lstStyle/>
          <a:p>
            <a:r>
              <a:rPr lang="en-US">
                <a:latin typeface="Garamond" charset="0"/>
                <a:ea typeface="ＭＳ Ｐゴシック" charset="0"/>
                <a:cs typeface="ＭＳ Ｐゴシック" charset="0"/>
              </a:rPr>
              <a:t>DRAM Refresh</a:t>
            </a:r>
          </a:p>
        </p:txBody>
      </p:sp>
      <p:sp>
        <p:nvSpPr>
          <p:cNvPr id="3" name="Content Placeholder 2"/>
          <p:cNvSpPr>
            <a:spLocks noGrp="1"/>
          </p:cNvSpPr>
          <p:nvPr>
            <p:ph idx="1"/>
          </p:nvPr>
        </p:nvSpPr>
        <p:spPr>
          <a:xfrm>
            <a:off x="228600" y="996950"/>
            <a:ext cx="8610600" cy="5194300"/>
          </a:xfrm>
        </p:spPr>
        <p:txBody>
          <a:bodyPr/>
          <a:lstStyle/>
          <a:p>
            <a:pPr>
              <a:defRPr/>
            </a:pPr>
            <a:r>
              <a:rPr lang="en-US" dirty="0">
                <a:latin typeface="Tahoma" charset="0"/>
              </a:rPr>
              <a:t>DRAM capacitor charge leaks over time</a:t>
            </a:r>
          </a:p>
          <a:p>
            <a:pPr>
              <a:defRPr/>
            </a:pPr>
            <a:endParaRPr lang="en-US" dirty="0" smtClean="0">
              <a:latin typeface="Tahoma" charset="0"/>
            </a:endParaRPr>
          </a:p>
          <a:p>
            <a:pPr>
              <a:defRPr/>
            </a:pPr>
            <a:r>
              <a:rPr lang="en-US" dirty="0" smtClean="0">
                <a:latin typeface="Tahoma" charset="0"/>
              </a:rPr>
              <a:t>The </a:t>
            </a:r>
            <a:r>
              <a:rPr lang="en-US" dirty="0">
                <a:latin typeface="Tahoma" charset="0"/>
              </a:rPr>
              <a:t>memory controller needs to </a:t>
            </a:r>
            <a:r>
              <a:rPr lang="en-US" dirty="0" smtClean="0">
                <a:latin typeface="Tahoma" charset="0"/>
              </a:rPr>
              <a:t>refresh each </a:t>
            </a:r>
            <a:r>
              <a:rPr lang="en-US" dirty="0">
                <a:latin typeface="Tahoma" charset="0"/>
              </a:rPr>
              <a:t>row periodically to </a:t>
            </a:r>
            <a:r>
              <a:rPr lang="en-US" dirty="0" smtClean="0">
                <a:latin typeface="Tahoma" charset="0"/>
              </a:rPr>
              <a:t>restore charge</a:t>
            </a:r>
            <a:endParaRPr lang="en-US" dirty="0">
              <a:latin typeface="Tahoma" charset="0"/>
            </a:endParaRPr>
          </a:p>
          <a:p>
            <a:pPr lvl="1">
              <a:defRPr/>
            </a:pPr>
            <a:r>
              <a:rPr lang="en-US" dirty="0" smtClean="0">
                <a:latin typeface="Tahoma" charset="0"/>
                <a:ea typeface="ＭＳ Ｐゴシック" charset="0"/>
              </a:rPr>
              <a:t>Activate each </a:t>
            </a:r>
            <a:r>
              <a:rPr lang="en-US" dirty="0">
                <a:latin typeface="Tahoma" charset="0"/>
                <a:ea typeface="ＭＳ Ｐゴシック" charset="0"/>
              </a:rPr>
              <a:t>row every N </a:t>
            </a:r>
            <a:r>
              <a:rPr lang="en-US" dirty="0" err="1">
                <a:latin typeface="Tahoma" charset="0"/>
                <a:ea typeface="ＭＳ Ｐゴシック" charset="0"/>
              </a:rPr>
              <a:t>ms</a:t>
            </a:r>
            <a:endParaRPr lang="en-US" dirty="0">
              <a:latin typeface="Tahoma" charset="0"/>
              <a:ea typeface="ＭＳ Ｐゴシック" charset="0"/>
            </a:endParaRPr>
          </a:p>
          <a:p>
            <a:pPr lvl="1">
              <a:defRPr/>
            </a:pPr>
            <a:r>
              <a:rPr lang="en-US" dirty="0">
                <a:latin typeface="Tahoma" charset="0"/>
                <a:ea typeface="ＭＳ Ｐゴシック" charset="0"/>
              </a:rPr>
              <a:t>Typical N = 64 </a:t>
            </a:r>
            <a:r>
              <a:rPr lang="en-US" dirty="0" err="1" smtClean="0">
                <a:latin typeface="Tahoma" charset="0"/>
                <a:ea typeface="ＭＳ Ｐゴシック" charset="0"/>
              </a:rPr>
              <a:t>ms</a:t>
            </a:r>
            <a:endParaRPr lang="en-US" dirty="0" smtClean="0">
              <a:latin typeface="Tahoma" charset="0"/>
              <a:ea typeface="ＭＳ Ｐゴシック" charset="0"/>
            </a:endParaRPr>
          </a:p>
          <a:p>
            <a:pPr lvl="1">
              <a:defRPr/>
            </a:pPr>
            <a:endParaRPr lang="en-US" dirty="0">
              <a:latin typeface="Tahoma" charset="0"/>
              <a:ea typeface="ＭＳ Ｐゴシック" charset="0"/>
            </a:endParaRPr>
          </a:p>
          <a:p>
            <a:pPr>
              <a:defRPr/>
            </a:pPr>
            <a:r>
              <a:rPr lang="en-US" dirty="0" smtClean="0">
                <a:latin typeface="Tahoma" charset="0"/>
              </a:rPr>
              <a:t>Downsides of refresh</a:t>
            </a:r>
          </a:p>
          <a:p>
            <a:pPr marL="0" indent="0">
              <a:buFont typeface="Wingdings" charset="0"/>
              <a:buNone/>
              <a:defRPr/>
            </a:pPr>
            <a:r>
              <a:rPr lang="en-US" sz="2200" dirty="0">
                <a:latin typeface="Tahoma" charset="0"/>
                <a:ea typeface="ＭＳ Ｐゴシック" charset="0"/>
              </a:rPr>
              <a:t> </a:t>
            </a:r>
            <a:r>
              <a:rPr lang="en-US" sz="2200" dirty="0" smtClean="0">
                <a:latin typeface="Tahoma" charset="0"/>
                <a:ea typeface="ＭＳ Ｐゴシック" charset="0"/>
              </a:rPr>
              <a:t>   -- </a:t>
            </a:r>
            <a:r>
              <a:rPr lang="en-US" sz="2200" dirty="0">
                <a:solidFill>
                  <a:srgbClr val="0000FF"/>
                </a:solidFill>
                <a:latin typeface="Tahoma" charset="0"/>
                <a:ea typeface="ＭＳ Ｐゴシック" charset="0"/>
              </a:rPr>
              <a:t>E</a:t>
            </a:r>
            <a:r>
              <a:rPr lang="en-US" sz="2200" dirty="0" smtClean="0">
                <a:solidFill>
                  <a:srgbClr val="0000FF"/>
                </a:solidFill>
                <a:latin typeface="Tahoma" charset="0"/>
                <a:ea typeface="ＭＳ Ｐゴシック" charset="0"/>
              </a:rPr>
              <a:t>nergy consumption</a:t>
            </a:r>
            <a:r>
              <a:rPr lang="en-US" sz="2200" dirty="0" smtClean="0">
                <a:latin typeface="Tahoma" charset="0"/>
                <a:ea typeface="ＭＳ Ｐゴシック" charset="0"/>
              </a:rPr>
              <a:t>: Each refresh consumes energy</a:t>
            </a:r>
          </a:p>
          <a:p>
            <a:pPr lvl="1">
              <a:buFont typeface="Wingdings" charset="0"/>
              <a:buNone/>
              <a:defRPr/>
            </a:pPr>
            <a:r>
              <a:rPr lang="en-US" dirty="0" smtClean="0">
                <a:latin typeface="Tahoma" charset="0"/>
                <a:ea typeface="ＭＳ Ｐゴシック" charset="0"/>
              </a:rPr>
              <a:t>-</a:t>
            </a:r>
            <a:r>
              <a:rPr lang="en-US" dirty="0">
                <a:latin typeface="Tahoma" charset="0"/>
                <a:ea typeface="ＭＳ Ｐゴシック" charset="0"/>
              </a:rPr>
              <a:t>- </a:t>
            </a:r>
            <a:r>
              <a:rPr lang="en-US" dirty="0" smtClean="0">
                <a:solidFill>
                  <a:srgbClr val="0000FF"/>
                </a:solidFill>
                <a:latin typeface="Tahoma" charset="0"/>
                <a:ea typeface="ＭＳ Ｐゴシック" charset="0"/>
              </a:rPr>
              <a:t>Performance degradation</a:t>
            </a:r>
            <a:r>
              <a:rPr lang="en-US" dirty="0" smtClean="0">
                <a:latin typeface="Tahoma" charset="0"/>
                <a:ea typeface="ＭＳ Ｐゴシック" charset="0"/>
              </a:rPr>
              <a:t>: DRAM rank/bank </a:t>
            </a:r>
            <a:r>
              <a:rPr lang="en-US" dirty="0">
                <a:latin typeface="Tahoma" charset="0"/>
                <a:ea typeface="ＭＳ Ｐゴシック" charset="0"/>
              </a:rPr>
              <a:t>unavailable while refreshed</a:t>
            </a:r>
          </a:p>
          <a:p>
            <a:pPr lvl="1">
              <a:buFont typeface="Wingdings" charset="0"/>
              <a:buNone/>
              <a:defRPr/>
            </a:pPr>
            <a:r>
              <a:rPr lang="en-US" dirty="0">
                <a:latin typeface="Tahoma" charset="0"/>
                <a:ea typeface="ＭＳ Ｐゴシック" charset="0"/>
              </a:rPr>
              <a:t>-- </a:t>
            </a:r>
            <a:r>
              <a:rPr lang="en-US" dirty="0" smtClean="0">
                <a:solidFill>
                  <a:srgbClr val="0000FF"/>
                </a:solidFill>
                <a:latin typeface="Tahoma" charset="0"/>
                <a:ea typeface="ＭＳ Ｐゴシック" charset="0"/>
              </a:rPr>
              <a:t>QoS/predictability impact</a:t>
            </a:r>
            <a:r>
              <a:rPr lang="en-US" dirty="0" smtClean="0">
                <a:latin typeface="Tahoma" charset="0"/>
                <a:ea typeface="ＭＳ Ｐゴシック" charset="0"/>
              </a:rPr>
              <a:t>: (Long) pause times during refresh</a:t>
            </a:r>
            <a:endParaRPr lang="en-US" dirty="0">
              <a:latin typeface="Tahoma" charset="0"/>
              <a:ea typeface="ＭＳ Ｐゴシック" charset="0"/>
            </a:endParaRPr>
          </a:p>
          <a:p>
            <a:pPr lvl="1">
              <a:buFont typeface="Wingdings" charset="0"/>
              <a:buNone/>
              <a:defRPr/>
            </a:pPr>
            <a:r>
              <a:rPr lang="en-US" dirty="0" smtClean="0">
                <a:latin typeface="Tahoma" charset="0"/>
                <a:ea typeface="ＭＳ Ｐゴシック" charset="0"/>
              </a:rPr>
              <a:t>-- </a:t>
            </a:r>
            <a:r>
              <a:rPr lang="en-US" dirty="0">
                <a:solidFill>
                  <a:srgbClr val="0000FF"/>
                </a:solidFill>
                <a:latin typeface="Tahoma" charset="0"/>
              </a:rPr>
              <a:t>Refresh rate limits DRAM </a:t>
            </a:r>
            <a:r>
              <a:rPr lang="en-US" dirty="0" smtClean="0">
                <a:solidFill>
                  <a:srgbClr val="0000FF"/>
                </a:solidFill>
                <a:latin typeface="Tahoma" charset="0"/>
              </a:rPr>
              <a:t>capacity scaling </a:t>
            </a:r>
            <a:endParaRPr lang="en-US" dirty="0">
              <a:solidFill>
                <a:srgbClr val="0000FF"/>
              </a:solidFill>
              <a:latin typeface="Tahoma" charset="0"/>
            </a:endParaRPr>
          </a:p>
          <a:p>
            <a:pPr lvl="1">
              <a:buFont typeface="Wingdings" charset="0"/>
              <a:buNone/>
              <a:defRPr/>
            </a:pPr>
            <a:endParaRPr lang="en-US" dirty="0">
              <a:latin typeface="Tahoma" charset="0"/>
            </a:endParaRPr>
          </a:p>
          <a:p>
            <a:pPr>
              <a:defRPr/>
            </a:pPr>
            <a:endParaRPr lang="en-US" dirty="0">
              <a:latin typeface="Tahoma" charset="0"/>
            </a:endParaRPr>
          </a:p>
          <a:p>
            <a:pPr lvl="1">
              <a:defRPr/>
            </a:pPr>
            <a:endParaRPr lang="en-US" dirty="0">
              <a:latin typeface="Tahoma" charset="0"/>
              <a:ea typeface="ＭＳ Ｐゴシック" charset="0"/>
            </a:endParaRPr>
          </a:p>
          <a:p>
            <a:pPr>
              <a:defRPr/>
            </a:pPr>
            <a:endParaRPr lang="en-US" dirty="0">
              <a:latin typeface="Tahoma" charset="0"/>
            </a:endParaRPr>
          </a:p>
        </p:txBody>
      </p:sp>
      <p:sp>
        <p:nvSpPr>
          <p:cNvPr id="9523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753C4982-98C9-324D-9F65-FCC9C20E067B}" type="slidenum">
              <a:rPr lang="en-US" sz="1600">
                <a:solidFill>
                  <a:srgbClr val="000000"/>
                </a:solidFill>
                <a:latin typeface="Garamond" charset="0"/>
              </a:rPr>
              <a:pPr eaLnBrk="1" hangingPunct="1"/>
              <a:t>113</a:t>
            </a:fld>
            <a:endParaRPr lang="en-US" sz="1600">
              <a:solidFill>
                <a:srgbClr val="000000"/>
              </a:solidFill>
              <a:latin typeface="Garamond" charset="0"/>
            </a:endParaRPr>
          </a:p>
        </p:txBody>
      </p:sp>
    </p:spTree>
    <p:extLst>
      <p:ext uri="{BB962C8B-B14F-4D97-AF65-F5344CB8AC3E}">
        <p14:creationId xmlns:p14="http://schemas.microsoft.com/office/powerpoint/2010/main" val="20465916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Title 1"/>
          <p:cNvSpPr>
            <a:spLocks noGrp="1"/>
          </p:cNvSpPr>
          <p:nvPr>
            <p:ph type="title"/>
          </p:nvPr>
        </p:nvSpPr>
        <p:spPr/>
        <p:txBody>
          <a:bodyPr/>
          <a:lstStyle/>
          <a:p>
            <a:r>
              <a:rPr lang="en-US">
                <a:latin typeface="Garamond" charset="0"/>
                <a:ea typeface="ＭＳ Ｐゴシック" charset="0"/>
                <a:cs typeface="ＭＳ Ｐゴシック" charset="0"/>
              </a:rPr>
              <a:t>Refresh Overhead: Performance</a:t>
            </a:r>
          </a:p>
        </p:txBody>
      </p:sp>
      <p:sp>
        <p:nvSpPr>
          <p:cNvPr id="9728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81CABFF-B2FC-7446-B344-1DF3937ECF61}" type="slidenum">
              <a:rPr lang="en-US" sz="1600">
                <a:solidFill>
                  <a:srgbClr val="000000"/>
                </a:solidFill>
                <a:latin typeface="Garamond" charset="0"/>
              </a:rPr>
              <a:pPr eaLnBrk="1" hangingPunct="1"/>
              <a:t>114</a:t>
            </a:fld>
            <a:endParaRPr lang="en-US" sz="1600">
              <a:solidFill>
                <a:srgbClr val="000000"/>
              </a:solidFill>
              <a:latin typeface="Garamond" charset="0"/>
            </a:endParaRPr>
          </a:p>
        </p:txBody>
      </p:sp>
      <p:pic>
        <p:nvPicPr>
          <p:cNvPr id="97283"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55650" y="981075"/>
            <a:ext cx="6867525" cy="534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7284" name="2"/>
          <p:cNvSpPr txBox="1">
            <a:spLocks noChangeArrowheads="1"/>
          </p:cNvSpPr>
          <p:nvPr/>
        </p:nvSpPr>
        <p:spPr bwMode="auto">
          <a:xfrm>
            <a:off x="2555875" y="4746625"/>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8%</a:t>
            </a:r>
          </a:p>
        </p:txBody>
      </p:sp>
      <p:sp>
        <p:nvSpPr>
          <p:cNvPr id="97285"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46%</a:t>
            </a:r>
          </a:p>
        </p:txBody>
      </p:sp>
    </p:spTree>
    <p:extLst>
      <p:ext uri="{BB962C8B-B14F-4D97-AF65-F5344CB8AC3E}">
        <p14:creationId xmlns:p14="http://schemas.microsoft.com/office/powerpoint/2010/main" val="15626224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Title 1"/>
          <p:cNvSpPr>
            <a:spLocks noGrp="1"/>
          </p:cNvSpPr>
          <p:nvPr>
            <p:ph type="title"/>
          </p:nvPr>
        </p:nvSpPr>
        <p:spPr/>
        <p:txBody>
          <a:bodyPr/>
          <a:lstStyle/>
          <a:p>
            <a:r>
              <a:rPr lang="en-US">
                <a:latin typeface="Garamond" charset="0"/>
                <a:ea typeface="ＭＳ Ｐゴシック" charset="0"/>
                <a:cs typeface="ＭＳ Ｐゴシック" charset="0"/>
              </a:rPr>
              <a:t>Refresh Overhead: Energy</a:t>
            </a:r>
          </a:p>
        </p:txBody>
      </p:sp>
      <p:sp>
        <p:nvSpPr>
          <p:cNvPr id="9830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448D7D63-AEFE-3544-81C8-F29D7B5104D9}" type="slidenum">
              <a:rPr lang="en-US" sz="1600">
                <a:solidFill>
                  <a:srgbClr val="000000"/>
                </a:solidFill>
                <a:latin typeface="Garamond" charset="0"/>
              </a:rPr>
              <a:pPr eaLnBrk="1" hangingPunct="1"/>
              <a:t>115</a:t>
            </a:fld>
            <a:endParaRPr lang="en-US" sz="1600">
              <a:solidFill>
                <a:srgbClr val="000000"/>
              </a:solidFill>
              <a:latin typeface="Garamond" charset="0"/>
            </a:endParaRPr>
          </a:p>
        </p:txBody>
      </p:sp>
      <p:pic>
        <p:nvPicPr>
          <p:cNvPr id="98307" name="Picture 2"/>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38906" y="980653"/>
            <a:ext cx="6929438" cy="540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308" name="2"/>
          <p:cNvSpPr txBox="1">
            <a:spLocks noChangeArrowheads="1"/>
          </p:cNvSpPr>
          <p:nvPr/>
        </p:nvSpPr>
        <p:spPr bwMode="auto">
          <a:xfrm>
            <a:off x="2555875" y="45085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15%</a:t>
            </a:r>
          </a:p>
        </p:txBody>
      </p:sp>
      <p:sp>
        <p:nvSpPr>
          <p:cNvPr id="98309" name="2"/>
          <p:cNvSpPr txBox="1">
            <a:spLocks noChangeArrowheads="1"/>
          </p:cNvSpPr>
          <p:nvPr/>
        </p:nvSpPr>
        <p:spPr bwMode="auto">
          <a:xfrm>
            <a:off x="6443663" y="2997200"/>
            <a:ext cx="1143000" cy="554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3000" b="1" smtClean="0">
                <a:solidFill>
                  <a:srgbClr val="404040"/>
                </a:solidFill>
                <a:latin typeface="Calibri" charset="0"/>
              </a:rPr>
              <a:t>47%</a:t>
            </a:r>
          </a:p>
        </p:txBody>
      </p:sp>
    </p:spTree>
    <p:extLst>
      <p:ext uri="{BB962C8B-B14F-4D97-AF65-F5344CB8AC3E}">
        <p14:creationId xmlns:p14="http://schemas.microsoft.com/office/powerpoint/2010/main" val="1730651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Retention Time Profile of DRAM</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00786FF2-CC60-CB43-AE88-3EA463621049}" type="slidenum">
              <a:rPr lang="en-US" smtClean="0"/>
              <a:pPr>
                <a:defRPr/>
              </a:pPr>
              <a:t>116</a:t>
            </a:fld>
            <a:endParaRPr lang="en-US"/>
          </a:p>
        </p:txBody>
      </p:sp>
      <p:pic>
        <p:nvPicPr>
          <p:cNvPr id="5" name="Picture 4"/>
          <p:cNvPicPr>
            <a:picLocks noChangeAspect="1"/>
          </p:cNvPicPr>
          <p:nvPr/>
        </p:nvPicPr>
        <p:blipFill>
          <a:blip r:embed="rId2"/>
          <a:stretch>
            <a:fillRect/>
          </a:stretch>
        </p:blipFill>
        <p:spPr>
          <a:xfrm>
            <a:off x="0" y="1144459"/>
            <a:ext cx="9144000" cy="4372773"/>
          </a:xfrm>
          <a:prstGeom prst="rect">
            <a:avLst/>
          </a:prstGeom>
        </p:spPr>
      </p:pic>
    </p:spTree>
    <p:extLst>
      <p:ext uri="{BB962C8B-B14F-4D97-AF65-F5344CB8AC3E}">
        <p14:creationId xmlns:p14="http://schemas.microsoft.com/office/powerpoint/2010/main" val="34700850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5973435" y="1268760"/>
            <a:ext cx="3184345" cy="1872208"/>
          </a:xfrm>
          <a:prstGeom prst="rect">
            <a:avLst/>
          </a:prstGeom>
        </p:spPr>
      </p:pic>
      <p:sp>
        <p:nvSpPr>
          <p:cNvPr id="2" name="Title 1"/>
          <p:cNvSpPr>
            <a:spLocks noGrp="1"/>
          </p:cNvSpPr>
          <p:nvPr>
            <p:ph type="title"/>
          </p:nvPr>
        </p:nvSpPr>
        <p:spPr>
          <a:xfrm>
            <a:off x="228600" y="152400"/>
            <a:ext cx="8915400" cy="1066800"/>
          </a:xfrm>
        </p:spPr>
        <p:txBody>
          <a:bodyPr/>
          <a:lstStyle/>
          <a:p>
            <a:r>
              <a:rPr lang="en-US" dirty="0" smtClean="0"/>
              <a:t>RAIDR: Eliminating Unnecessary Refreshes</a:t>
            </a:r>
            <a:endParaRPr lang="en-US" dirty="0"/>
          </a:p>
        </p:txBody>
      </p:sp>
      <p:sp>
        <p:nvSpPr>
          <p:cNvPr id="3" name="Content Placeholder 2"/>
          <p:cNvSpPr>
            <a:spLocks noGrp="1"/>
          </p:cNvSpPr>
          <p:nvPr>
            <p:ph idx="1"/>
          </p:nvPr>
        </p:nvSpPr>
        <p:spPr>
          <a:xfrm>
            <a:off x="-36512" y="980728"/>
            <a:ext cx="9036496" cy="5267672"/>
          </a:xfrm>
        </p:spPr>
        <p:txBody>
          <a:bodyPr/>
          <a:lstStyle/>
          <a:p>
            <a:r>
              <a:rPr lang="en-US" sz="2200" dirty="0"/>
              <a:t>Observation: </a:t>
            </a:r>
            <a:r>
              <a:rPr lang="en-US" sz="2200" dirty="0">
                <a:solidFill>
                  <a:srgbClr val="0000FF"/>
                </a:solidFill>
              </a:rPr>
              <a:t>Most </a:t>
            </a:r>
            <a:r>
              <a:rPr lang="en-US" sz="2200" dirty="0" smtClean="0">
                <a:solidFill>
                  <a:srgbClr val="0000FF"/>
                </a:solidFill>
              </a:rPr>
              <a:t>DRAM rows </a:t>
            </a:r>
            <a:r>
              <a:rPr lang="en-US" sz="2200" dirty="0">
                <a:solidFill>
                  <a:srgbClr val="0000FF"/>
                </a:solidFill>
              </a:rPr>
              <a:t>can be refreshed much less often without losing data </a:t>
            </a:r>
            <a:r>
              <a:rPr lang="en-US" sz="1500" b="1" dirty="0">
                <a:solidFill>
                  <a:schemeClr val="accent6">
                    <a:lumMod val="75000"/>
                  </a:schemeClr>
                </a:solidFill>
              </a:rPr>
              <a:t>[Kim+, EDL’09</a:t>
            </a:r>
            <a:r>
              <a:rPr lang="en-US" sz="1500" b="1" dirty="0" smtClean="0">
                <a:solidFill>
                  <a:schemeClr val="accent6">
                    <a:lumMod val="75000"/>
                  </a:schemeClr>
                </a:solidFill>
              </a:rPr>
              <a:t>][Liu+ ISCA’13]</a:t>
            </a:r>
          </a:p>
          <a:p>
            <a:endParaRPr lang="en-US" sz="800" dirty="0" smtClean="0"/>
          </a:p>
          <a:p>
            <a:r>
              <a:rPr lang="en-US" sz="2200" dirty="0" smtClean="0"/>
              <a:t>Key </a:t>
            </a:r>
            <a:r>
              <a:rPr lang="en-US" sz="2200" dirty="0"/>
              <a:t>idea: </a:t>
            </a:r>
            <a:r>
              <a:rPr lang="en-US" sz="2200" dirty="0" smtClean="0">
                <a:solidFill>
                  <a:srgbClr val="0000FF"/>
                </a:solidFill>
              </a:rPr>
              <a:t>Refresh </a:t>
            </a:r>
            <a:r>
              <a:rPr lang="en-US" sz="2200" dirty="0">
                <a:solidFill>
                  <a:srgbClr val="0000FF"/>
                </a:solidFill>
              </a:rPr>
              <a:t>rows containing weak cells </a:t>
            </a:r>
            <a:endParaRPr lang="en-US" sz="2200" dirty="0" smtClean="0">
              <a:solidFill>
                <a:srgbClr val="0000FF"/>
              </a:solidFill>
            </a:endParaRPr>
          </a:p>
          <a:p>
            <a:pPr marL="0" indent="0">
              <a:buNone/>
            </a:pPr>
            <a:r>
              <a:rPr lang="en-US" sz="2200" dirty="0">
                <a:solidFill>
                  <a:srgbClr val="0000FF"/>
                </a:solidFill>
              </a:rPr>
              <a:t> </a:t>
            </a:r>
            <a:r>
              <a:rPr lang="en-US" sz="2200" dirty="0" smtClean="0">
                <a:solidFill>
                  <a:srgbClr val="0000FF"/>
                </a:solidFill>
              </a:rPr>
              <a:t>   more frequently, other </a:t>
            </a:r>
            <a:r>
              <a:rPr lang="en-US" sz="2200" dirty="0">
                <a:solidFill>
                  <a:srgbClr val="0000FF"/>
                </a:solidFill>
              </a:rPr>
              <a:t>rows less </a:t>
            </a:r>
            <a:r>
              <a:rPr lang="en-US" sz="2200" dirty="0" smtClean="0">
                <a:solidFill>
                  <a:srgbClr val="0000FF"/>
                </a:solidFill>
              </a:rPr>
              <a:t>frequently</a:t>
            </a:r>
          </a:p>
          <a:p>
            <a:pPr marL="344487" lvl="1" indent="0">
              <a:buNone/>
            </a:pPr>
            <a:r>
              <a:rPr lang="en-US" sz="2000" dirty="0">
                <a:solidFill>
                  <a:srgbClr val="FF0000"/>
                </a:solidFill>
              </a:rPr>
              <a:t>1. Profiling: </a:t>
            </a:r>
            <a:r>
              <a:rPr lang="en-US" sz="2000" dirty="0">
                <a:solidFill>
                  <a:srgbClr val="000000"/>
                </a:solidFill>
              </a:rPr>
              <a:t>Profile </a:t>
            </a:r>
            <a:r>
              <a:rPr lang="en-US" sz="2000" dirty="0" smtClean="0">
                <a:solidFill>
                  <a:srgbClr val="000000"/>
                </a:solidFill>
              </a:rPr>
              <a:t>retention </a:t>
            </a:r>
            <a:r>
              <a:rPr lang="en-US" sz="2000" dirty="0">
                <a:solidFill>
                  <a:srgbClr val="000000"/>
                </a:solidFill>
              </a:rPr>
              <a:t>time of </a:t>
            </a:r>
            <a:r>
              <a:rPr lang="en-US" sz="2000" dirty="0" smtClean="0">
                <a:solidFill>
                  <a:srgbClr val="000000"/>
                </a:solidFill>
              </a:rPr>
              <a:t>all rows</a:t>
            </a:r>
            <a:endParaRPr lang="en-US" sz="2000" dirty="0">
              <a:solidFill>
                <a:srgbClr val="000000"/>
              </a:solidFill>
            </a:endParaRPr>
          </a:p>
          <a:p>
            <a:pPr marL="344487" lvl="1" indent="0">
              <a:buNone/>
            </a:pPr>
            <a:r>
              <a:rPr lang="en-US" sz="2000" dirty="0">
                <a:solidFill>
                  <a:srgbClr val="FF0000"/>
                </a:solidFill>
              </a:rPr>
              <a:t>2. Binning: </a:t>
            </a:r>
            <a:r>
              <a:rPr lang="en-US" sz="2000" dirty="0">
                <a:solidFill>
                  <a:srgbClr val="000000"/>
                </a:solidFill>
              </a:rPr>
              <a:t>Store rows into bins by retention </a:t>
            </a:r>
            <a:r>
              <a:rPr lang="en-US" sz="2000" dirty="0" smtClean="0">
                <a:solidFill>
                  <a:srgbClr val="000000"/>
                </a:solidFill>
              </a:rPr>
              <a:t>time in memory controller</a:t>
            </a:r>
          </a:p>
          <a:p>
            <a:pPr marL="344487" lvl="1" indent="0">
              <a:buNone/>
            </a:pPr>
            <a:r>
              <a:rPr lang="en-US" sz="2000" dirty="0">
                <a:solidFill>
                  <a:srgbClr val="000000"/>
                </a:solidFill>
                <a:sym typeface="Wingdings"/>
              </a:rPr>
              <a:t>	</a:t>
            </a:r>
            <a:r>
              <a:rPr lang="en-US" sz="2000" i="1" dirty="0" smtClean="0">
                <a:solidFill>
                  <a:srgbClr val="000000"/>
                </a:solidFill>
                <a:sym typeface="Wingdings"/>
              </a:rPr>
              <a:t>Efficient storage with Bloom Filters</a:t>
            </a:r>
            <a:r>
              <a:rPr lang="en-US" sz="2000" dirty="0" smtClean="0">
                <a:solidFill>
                  <a:srgbClr val="000000"/>
                </a:solidFill>
                <a:sym typeface="Wingdings"/>
              </a:rPr>
              <a:t> (only 1.25KB for 32GB memory)</a:t>
            </a:r>
            <a:endParaRPr lang="en-US" sz="2000" dirty="0">
              <a:solidFill>
                <a:srgbClr val="000000"/>
              </a:solidFill>
            </a:endParaRPr>
          </a:p>
          <a:p>
            <a:pPr marL="344487" lvl="1" indent="0">
              <a:buNone/>
            </a:pPr>
            <a:r>
              <a:rPr lang="en-US" sz="2000" dirty="0">
                <a:solidFill>
                  <a:srgbClr val="FF0000"/>
                </a:solidFill>
              </a:rPr>
              <a:t>3. Refreshing: </a:t>
            </a:r>
            <a:r>
              <a:rPr lang="en-US" sz="2000" dirty="0">
                <a:solidFill>
                  <a:srgbClr val="000000"/>
                </a:solidFill>
              </a:rPr>
              <a:t>Memory controller refreshes rows in different bins at different rates</a:t>
            </a:r>
          </a:p>
          <a:p>
            <a:pPr lvl="1"/>
            <a:endParaRPr lang="en-US" sz="800" dirty="0" smtClean="0"/>
          </a:p>
          <a:p>
            <a:r>
              <a:rPr lang="en-US" sz="2200" dirty="0" smtClean="0"/>
              <a:t>Results: 8-core, 32GB, SPEC, </a:t>
            </a:r>
            <a:r>
              <a:rPr lang="en-US" sz="2200" dirty="0"/>
              <a:t>TPC-C, TPC-</a:t>
            </a:r>
            <a:r>
              <a:rPr lang="en-US" sz="2200" dirty="0" smtClean="0"/>
              <a:t>H</a:t>
            </a:r>
            <a:endParaRPr lang="en-US" sz="2200" dirty="0"/>
          </a:p>
          <a:p>
            <a:pPr lvl="1"/>
            <a:r>
              <a:rPr lang="en-US" sz="1800" dirty="0">
                <a:solidFill>
                  <a:srgbClr val="0000FF"/>
                </a:solidFill>
              </a:rPr>
              <a:t>74.6% refresh </a:t>
            </a:r>
            <a:r>
              <a:rPr lang="en-US" sz="1800" dirty="0" smtClean="0">
                <a:solidFill>
                  <a:srgbClr val="0000FF"/>
                </a:solidFill>
              </a:rPr>
              <a:t>reduction @ 1.25KB storage</a:t>
            </a:r>
            <a:endParaRPr lang="en-US" sz="1800" dirty="0">
              <a:solidFill>
                <a:srgbClr val="0000FF"/>
              </a:solidFill>
            </a:endParaRPr>
          </a:p>
          <a:p>
            <a:pPr lvl="1"/>
            <a:r>
              <a:rPr lang="en-US" sz="1800" dirty="0">
                <a:solidFill>
                  <a:srgbClr val="0000FF"/>
                </a:solidFill>
              </a:rPr>
              <a:t>~16%/20% DRAM dynamic/idle power reduction</a:t>
            </a:r>
          </a:p>
          <a:p>
            <a:pPr lvl="1"/>
            <a:r>
              <a:rPr lang="en-US" sz="1800" dirty="0">
                <a:solidFill>
                  <a:srgbClr val="0000FF"/>
                </a:solidFill>
              </a:rPr>
              <a:t>~9% performance improvement </a:t>
            </a:r>
            <a:endParaRPr lang="en-US" sz="1800" dirty="0" smtClean="0">
              <a:solidFill>
                <a:srgbClr val="0000FF"/>
              </a:solidFill>
            </a:endParaRPr>
          </a:p>
          <a:p>
            <a:pPr lvl="1"/>
            <a:r>
              <a:rPr lang="en-US" sz="1800" dirty="0">
                <a:solidFill>
                  <a:srgbClr val="0000FF"/>
                </a:solidFill>
              </a:rPr>
              <a:t>B</a:t>
            </a:r>
            <a:r>
              <a:rPr lang="en-US" sz="1800" dirty="0" smtClean="0">
                <a:solidFill>
                  <a:srgbClr val="0000FF"/>
                </a:solidFill>
              </a:rPr>
              <a:t>enefits increase with DRAM capacity</a:t>
            </a:r>
            <a:endParaRPr lang="en-US" sz="1800" dirty="0">
              <a:solidFill>
                <a:srgbClr val="0000FF"/>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117</a:t>
            </a:fld>
            <a:endParaRPr lang="en-US" altLang="en-US">
              <a:solidFill>
                <a:srgbClr val="000000"/>
              </a:solidFill>
            </a:endParaRPr>
          </a:p>
        </p:txBody>
      </p:sp>
      <p:pic>
        <p:nvPicPr>
          <p:cNvPr id="5" name="Picture 4"/>
          <p:cNvPicPr>
            <a:picLocks noChangeAspect="1"/>
          </p:cNvPicPr>
          <p:nvPr/>
        </p:nvPicPr>
        <p:blipFill>
          <a:blip r:embed="rId3"/>
          <a:stretch>
            <a:fillRect/>
          </a:stretch>
        </p:blipFill>
        <p:spPr>
          <a:xfrm>
            <a:off x="5796136" y="4299384"/>
            <a:ext cx="3312368" cy="2369976"/>
          </a:xfrm>
          <a:prstGeom prst="rect">
            <a:avLst/>
          </a:prstGeom>
        </p:spPr>
      </p:pic>
      <p:sp>
        <p:nvSpPr>
          <p:cNvPr id="7" name="Rectangle 6"/>
          <p:cNvSpPr/>
          <p:nvPr/>
        </p:nvSpPr>
        <p:spPr>
          <a:xfrm>
            <a:off x="1403648" y="6577607"/>
            <a:ext cx="8208912" cy="307777"/>
          </a:xfrm>
          <a:prstGeom prst="rect">
            <a:avLst/>
          </a:prstGeom>
        </p:spPr>
        <p:txBody>
          <a:bodyPr wrap="square">
            <a:spAutoFit/>
          </a:bodyPr>
          <a:lstStyle/>
          <a:p>
            <a:r>
              <a:rPr lang="en-US" sz="1400" dirty="0">
                <a:solidFill>
                  <a:srgbClr val="000000"/>
                </a:solidFill>
                <a:latin typeface="Tahoma" charset="0"/>
              </a:rPr>
              <a:t>Liu et al., “</a:t>
            </a:r>
            <a:r>
              <a:rPr lang="en-US" altLang="ja-JP" sz="1400" dirty="0">
                <a:solidFill>
                  <a:srgbClr val="0000FF"/>
                </a:solidFill>
                <a:latin typeface="Tahoma" charset="0"/>
              </a:rPr>
              <a:t>RAIDR: Retention-Aware Intelligent DRAM Refresh</a:t>
            </a:r>
            <a:r>
              <a:rPr lang="en-US" altLang="ja-JP" sz="1400" dirty="0">
                <a:solidFill>
                  <a:srgbClr val="000000"/>
                </a:solidFill>
                <a:latin typeface="Tahoma" charset="0"/>
              </a:rPr>
              <a:t>,</a:t>
            </a:r>
            <a:r>
              <a:rPr lang="en-US" sz="1400" dirty="0">
                <a:solidFill>
                  <a:srgbClr val="000000"/>
                </a:solidFill>
                <a:latin typeface="Tahoma" charset="0"/>
              </a:rPr>
              <a:t>”</a:t>
            </a:r>
            <a:r>
              <a:rPr lang="en-US" altLang="ja-JP" sz="1400" dirty="0">
                <a:solidFill>
                  <a:srgbClr val="000000"/>
                </a:solidFill>
                <a:latin typeface="Tahoma" charset="0"/>
              </a:rPr>
              <a:t> ISCA 2012.</a:t>
            </a:r>
            <a:endParaRPr lang="en-US" sz="1400" dirty="0">
              <a:solidFill>
                <a:srgbClr val="000000"/>
              </a:solidFill>
              <a:latin typeface="Tahoma"/>
            </a:endParaRPr>
          </a:p>
        </p:txBody>
      </p:sp>
      <p:sp>
        <p:nvSpPr>
          <p:cNvPr id="8" name="Rectangle 7"/>
          <p:cNvSpPr>
            <a:spLocks noChangeArrowheads="1"/>
          </p:cNvSpPr>
          <p:nvPr/>
        </p:nvSpPr>
        <p:spPr bwMode="auto">
          <a:xfrm>
            <a:off x="6948264" y="1844825"/>
            <a:ext cx="1224136" cy="43204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fontAlgn="base">
              <a:spcBef>
                <a:spcPct val="0"/>
              </a:spcBef>
              <a:spcAft>
                <a:spcPct val="0"/>
              </a:spcAft>
              <a:defRPr/>
            </a:pPr>
            <a:endParaRPr lang="en-US">
              <a:solidFill>
                <a:srgbClr val="FFFFFF"/>
              </a:solidFill>
              <a:latin typeface="Tahoma"/>
              <a:ea typeface="ＭＳ Ｐゴシック" charset="0"/>
              <a:cs typeface="ＭＳ Ｐゴシック" charset="0"/>
            </a:endParaRPr>
          </a:p>
        </p:txBody>
      </p:sp>
    </p:spTree>
    <p:extLst>
      <p:ext uri="{BB962C8B-B14F-4D97-AF65-F5344CB8AC3E}">
        <p14:creationId xmlns:p14="http://schemas.microsoft.com/office/powerpoint/2010/main" val="17684900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3">
                                            <p:txEl>
                                              <p:pRg st="11" end="11"/>
                                            </p:txEl>
                                          </p:spTgt>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13" end="13"/>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Going Forward (for DRAM and Flash)</a:t>
            </a:r>
            <a:endParaRPr lang="en-US" dirty="0"/>
          </a:p>
        </p:txBody>
      </p:sp>
      <p:sp>
        <p:nvSpPr>
          <p:cNvPr id="3" name="Content Placeholder 2"/>
          <p:cNvSpPr>
            <a:spLocks noGrp="1"/>
          </p:cNvSpPr>
          <p:nvPr>
            <p:ph idx="1"/>
          </p:nvPr>
        </p:nvSpPr>
        <p:spPr>
          <a:xfrm>
            <a:off x="228600" y="908720"/>
            <a:ext cx="8807896" cy="5267672"/>
          </a:xfrm>
        </p:spPr>
        <p:txBody>
          <a:bodyPr/>
          <a:lstStyle/>
          <a:p>
            <a:r>
              <a:rPr lang="en-US" dirty="0" smtClean="0">
                <a:solidFill>
                  <a:srgbClr val="FF0000"/>
                </a:solidFill>
              </a:rPr>
              <a:t>How to find out and expose weak memory cells/rows</a:t>
            </a:r>
          </a:p>
          <a:p>
            <a:pPr lvl="1"/>
            <a:r>
              <a:rPr lang="en-US" sz="1600" dirty="0" smtClean="0"/>
              <a:t>Liu</a:t>
            </a:r>
            <a:r>
              <a:rPr lang="en-US" sz="1600" dirty="0"/>
              <a:t>+, “</a:t>
            </a:r>
            <a:r>
              <a:rPr lang="en-US" sz="1600" dirty="0">
                <a:solidFill>
                  <a:srgbClr val="0000FF"/>
                </a:solidFill>
              </a:rPr>
              <a:t>An Experimental Study of Data Retention Behavior in Modern DRAM Devices: Implications for Retention Time Profiling Mechanisms</a:t>
            </a:r>
            <a:r>
              <a:rPr lang="en-US" sz="1600" dirty="0"/>
              <a:t>”, ISCA 2013</a:t>
            </a:r>
            <a:r>
              <a:rPr lang="en-US" sz="1600" dirty="0" smtClean="0"/>
              <a:t>.</a:t>
            </a:r>
          </a:p>
          <a:p>
            <a:pPr lvl="1"/>
            <a:r>
              <a:rPr lang="en-US" sz="1600" dirty="0">
                <a:latin typeface="Tahoma" charset="0"/>
                <a:ea typeface="ＭＳ Ｐゴシック" charset="0"/>
                <a:cs typeface="ＭＳ Ｐゴシック" charset="0"/>
              </a:rPr>
              <a:t>Khan+, “</a:t>
            </a:r>
            <a:r>
              <a:rPr lang="en-US" sz="16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600" dirty="0">
                <a:latin typeface="Tahoma" charset="0"/>
                <a:ea typeface="ＭＳ Ｐゴシック" charset="0"/>
                <a:cs typeface="ＭＳ Ｐゴシック" charset="0"/>
              </a:rPr>
              <a:t>,” SIGMETRICS 2014</a:t>
            </a:r>
            <a:r>
              <a:rPr lang="en-US" sz="1600" dirty="0" smtClean="0">
                <a:latin typeface="Tahoma" charset="0"/>
                <a:ea typeface="ＭＳ Ｐゴシック" charset="0"/>
                <a:cs typeface="ＭＳ Ｐゴシック" charset="0"/>
              </a:rPr>
              <a:t>.</a:t>
            </a:r>
            <a:endParaRPr lang="en-US" sz="1600" dirty="0" smtClean="0"/>
          </a:p>
          <a:p>
            <a:pPr marL="671512" lvl="2" indent="0">
              <a:buNone/>
            </a:pPr>
            <a:endParaRPr lang="en-US" sz="1000" dirty="0" smtClean="0"/>
          </a:p>
          <a:p>
            <a:r>
              <a:rPr lang="en-US" dirty="0" smtClean="0">
                <a:solidFill>
                  <a:srgbClr val="FF0000"/>
                </a:solidFill>
              </a:rPr>
              <a:t>Low-cost system-level tolerance of memory errors</a:t>
            </a:r>
          </a:p>
          <a:p>
            <a:pPr lvl="1"/>
            <a:r>
              <a:rPr lang="en-US" sz="1600" dirty="0" err="1">
                <a:latin typeface="Tahoma" charset="0"/>
                <a:ea typeface="ＭＳ Ｐゴシック" charset="0"/>
                <a:cs typeface="ＭＳ Ｐゴシック" charset="0"/>
              </a:rPr>
              <a:t>Luo</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Characterizing Application Memory Error Vulnerability to Optimize Data Center Cost</a:t>
            </a:r>
            <a:r>
              <a:rPr lang="en-US" sz="1600" dirty="0">
                <a:latin typeface="Tahoma" charset="0"/>
                <a:ea typeface="ＭＳ Ｐゴシック" charset="0"/>
                <a:cs typeface="ＭＳ Ｐゴシック" charset="0"/>
              </a:rPr>
              <a:t>,” DSN 2014</a:t>
            </a:r>
            <a:r>
              <a:rPr lang="en-US" sz="1600" dirty="0" smtClean="0">
                <a:latin typeface="Tahoma" charset="0"/>
                <a:ea typeface="ＭＳ Ｐゴシック" charset="0"/>
                <a:cs typeface="ＭＳ Ｐゴシック" charset="0"/>
              </a:rPr>
              <a:t>.</a:t>
            </a:r>
          </a:p>
          <a:p>
            <a:pPr lvl="1"/>
            <a:r>
              <a:rPr lang="en-US" sz="1600" dirty="0" err="1" smtClean="0">
                <a:latin typeface="Tahoma" charset="0"/>
                <a:ea typeface="ＭＳ Ｐゴシック" charset="0"/>
                <a:cs typeface="ＭＳ Ｐゴシック" charset="0"/>
              </a:rPr>
              <a:t>Cai</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Error Analysis and Retention-Aware Error Management for NAND Flash </a:t>
            </a:r>
            <a:r>
              <a:rPr lang="en-US" sz="1600" dirty="0" smtClean="0">
                <a:solidFill>
                  <a:srgbClr val="0000FF"/>
                </a:solidFill>
                <a:latin typeface="Tahoma" charset="0"/>
                <a:ea typeface="ＭＳ Ｐゴシック" charset="0"/>
                <a:cs typeface="ＭＳ Ｐゴシック" charset="0"/>
              </a:rPr>
              <a:t>Memory</a:t>
            </a:r>
            <a:r>
              <a:rPr lang="en-US" sz="1600" dirty="0" smtClean="0">
                <a:latin typeface="Tahoma" charset="0"/>
                <a:ea typeface="ＭＳ Ｐゴシック" charset="0"/>
                <a:cs typeface="ＭＳ Ｐゴシック" charset="0"/>
              </a:rPr>
              <a:t>,” Intel Technology Journal 2013.</a:t>
            </a:r>
          </a:p>
          <a:p>
            <a:pPr lvl="1"/>
            <a:r>
              <a:rPr lang="en-US" sz="1600" dirty="0" err="1" smtClean="0">
                <a:latin typeface="Tahoma" charset="0"/>
                <a:ea typeface="ＭＳ Ｐゴシック" charset="0"/>
                <a:cs typeface="ＭＳ Ｐゴシック" charset="0"/>
              </a:rPr>
              <a:t>Cai</a:t>
            </a:r>
            <a:r>
              <a:rPr lang="en-US" sz="1600" dirty="0">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Neighbor-Cell Assisted Error Correction for MLC NAND Flash </a:t>
            </a:r>
            <a:r>
              <a:rPr lang="en-US" sz="1600" dirty="0" smtClean="0">
                <a:solidFill>
                  <a:srgbClr val="0000FF"/>
                </a:solidFill>
                <a:latin typeface="Tahoma" charset="0"/>
                <a:ea typeface="ＭＳ Ｐゴシック" charset="0"/>
                <a:cs typeface="ＭＳ Ｐゴシック" charset="0"/>
              </a:rPr>
              <a:t>Memories</a:t>
            </a:r>
            <a:r>
              <a:rPr lang="en-US" sz="1600" dirty="0" smtClean="0">
                <a:latin typeface="Tahoma" charset="0"/>
                <a:ea typeface="ＭＳ Ｐゴシック" charset="0"/>
                <a:cs typeface="ＭＳ Ｐゴシック" charset="0"/>
              </a:rPr>
              <a:t>,” SIGMETRICS 2014.</a:t>
            </a:r>
          </a:p>
          <a:p>
            <a:pPr marL="344487" lvl="1" indent="0">
              <a:buNone/>
            </a:pPr>
            <a:endParaRPr lang="en-US" sz="1000" dirty="0"/>
          </a:p>
          <a:p>
            <a:r>
              <a:rPr lang="en-US" dirty="0" smtClean="0">
                <a:solidFill>
                  <a:srgbClr val="FF0000"/>
                </a:solidFill>
              </a:rPr>
              <a:t>Tolerating cell-to-cell interference at the system level </a:t>
            </a:r>
          </a:p>
          <a:p>
            <a:pPr lvl="1"/>
            <a:r>
              <a:rPr lang="en-US" sz="1600" dirty="0" smtClean="0">
                <a:latin typeface="Tahoma" charset="0"/>
                <a:ea typeface="ＭＳ Ｐゴシック" charset="0"/>
                <a:cs typeface="ＭＳ Ｐゴシック" charset="0"/>
              </a:rPr>
              <a:t>Kim</a:t>
            </a:r>
            <a:r>
              <a:rPr lang="en-US" sz="1600" dirty="0">
                <a:latin typeface="Tahoma" charset="0"/>
                <a:ea typeface="ＭＳ Ｐゴシック" charset="0"/>
                <a:cs typeface="ＭＳ Ｐゴシック" charset="0"/>
              </a:rPr>
              <a:t>+, “</a:t>
            </a:r>
            <a:r>
              <a:rPr lang="en-US" sz="1600" dirty="0">
                <a:solidFill>
                  <a:srgbClr val="0000FF"/>
                </a:solidFill>
              </a:rPr>
              <a:t>Flipping Bits in Memory Without Accessing Them: An Experimental Study of DRAM Disturbance Errors</a:t>
            </a:r>
            <a:r>
              <a:rPr lang="en-US" sz="1600" dirty="0">
                <a:latin typeface="Tahoma" charset="0"/>
                <a:ea typeface="ＭＳ Ｐゴシック" charset="0"/>
                <a:cs typeface="ＭＳ Ｐゴシック" charset="0"/>
              </a:rPr>
              <a:t>,” ISCA 2014</a:t>
            </a:r>
            <a:r>
              <a:rPr lang="en-US" sz="1600" dirty="0" smtClean="0">
                <a:latin typeface="Tahoma" charset="0"/>
                <a:ea typeface="ＭＳ Ｐゴシック" charset="0"/>
                <a:cs typeface="ＭＳ Ｐゴシック" charset="0"/>
              </a:rPr>
              <a:t>.</a:t>
            </a:r>
          </a:p>
          <a:p>
            <a:pPr lvl="1"/>
            <a:r>
              <a:rPr lang="en-US" sz="1600" dirty="0" err="1"/>
              <a:t>Cai</a:t>
            </a:r>
            <a:r>
              <a:rPr lang="en-US" sz="1600" dirty="0"/>
              <a:t>+, “</a:t>
            </a:r>
            <a:r>
              <a:rPr lang="en-US" sz="1600" dirty="0">
                <a:solidFill>
                  <a:srgbClr val="0000FF"/>
                </a:solidFill>
              </a:rPr>
              <a:t>Program Interference in MLC NAND Flash Memory: Characterization, Modeling, and Mitigation</a:t>
            </a:r>
            <a:r>
              <a:rPr lang="en-US" sz="1600" dirty="0"/>
              <a:t>,” ICCD 2013.</a:t>
            </a:r>
          </a:p>
          <a:p>
            <a:pPr lvl="1"/>
            <a:endParaRPr lang="en-US" sz="1600" dirty="0">
              <a:latin typeface="Tahoma" charset="0"/>
              <a:ea typeface="ＭＳ Ｐゴシック" charset="0"/>
              <a:cs typeface="ＭＳ Ｐゴシック" charset="0"/>
            </a:endParaRPr>
          </a:p>
          <a:p>
            <a:pPr lvl="2"/>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118</a:t>
            </a:fld>
            <a:endParaRPr lang="en-US" altLang="en-US">
              <a:solidFill>
                <a:srgbClr val="000000"/>
              </a:solidFill>
            </a:endParaRPr>
          </a:p>
        </p:txBody>
      </p:sp>
      <p:sp>
        <p:nvSpPr>
          <p:cNvPr id="5" name="Rectangle 4"/>
          <p:cNvSpPr/>
          <p:nvPr/>
        </p:nvSpPr>
        <p:spPr>
          <a:xfrm>
            <a:off x="827584" y="5266186"/>
            <a:ext cx="8136904" cy="539077"/>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74526983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(DRAM)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119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179512" y="3861048"/>
            <a:ext cx="4572000" cy="2308324"/>
          </a:xfrm>
          <a:prstGeom prst="rect">
            <a:avLst/>
          </a:prstGeom>
        </p:spPr>
        <p:txBody>
          <a:bodyPr>
            <a:spAutoFit/>
          </a:bodyPr>
          <a:lstStyle/>
          <a:p>
            <a:pPr lvl="1"/>
            <a:r>
              <a:rPr lang="en-US" sz="1600" dirty="0">
                <a:solidFill>
                  <a:srgbClr val="000000"/>
                </a:solidFill>
                <a:latin typeface="Tahoma"/>
              </a:rPr>
              <a:t>Liu+, “</a:t>
            </a:r>
            <a:r>
              <a:rPr lang="en-US" sz="1600" dirty="0">
                <a:solidFill>
                  <a:srgbClr val="0000FF"/>
                </a:solidFill>
                <a:latin typeface="Tahoma"/>
              </a:rPr>
              <a:t>An Experimental Study of Data Retention Behavior in Modern DRAM Devices: Implications for Retention Time Profiling Mechanisms</a:t>
            </a:r>
            <a:r>
              <a:rPr lang="en-US" sz="1600" dirty="0">
                <a:solidFill>
                  <a:srgbClr val="000000"/>
                </a:solidFill>
                <a:latin typeface="Tahoma"/>
              </a:rPr>
              <a:t>”, ISCA 2013.</a:t>
            </a: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00"/>
                </a:solidFill>
                <a:latin typeface="Tahoma" charset="0"/>
                <a:ea typeface="ＭＳ Ｐゴシック" charset="0"/>
                <a:cs typeface="ＭＳ Ｐゴシック" charset="0"/>
              </a:rPr>
              <a:t>Khan</a:t>
            </a:r>
            <a:r>
              <a:rPr lang="en-US" sz="1600" dirty="0">
                <a:solidFill>
                  <a:srgbClr val="000000"/>
                </a:solidFill>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600" dirty="0">
                <a:solidFill>
                  <a:srgbClr val="000000"/>
                </a:solidFill>
                <a:latin typeface="Tahoma" charset="0"/>
                <a:ea typeface="ＭＳ Ｐゴシック" charset="0"/>
                <a:cs typeface="ＭＳ Ｐゴシック" charset="0"/>
              </a:rPr>
              <a:t>,” SIGMETRICS 2014.</a:t>
            </a:r>
            <a:endParaRPr lang="en-US" sz="1600" dirty="0">
              <a:solidFill>
                <a:srgbClr val="000000"/>
              </a:solidFill>
              <a:latin typeface="Tahoma"/>
            </a:endParaRPr>
          </a:p>
        </p:txBody>
      </p:sp>
    </p:spTree>
    <p:extLst>
      <p:ext uri="{BB962C8B-B14F-4D97-AF65-F5344CB8AC3E}">
        <p14:creationId xmlns:p14="http://schemas.microsoft.com/office/powerpoint/2010/main" val="18505056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Referenced Papers</a:t>
            </a:r>
            <a:endParaRPr lang="en-US" dirty="0"/>
          </a:p>
        </p:txBody>
      </p:sp>
      <p:sp>
        <p:nvSpPr>
          <p:cNvPr id="3" name="Content Placeholder 2"/>
          <p:cNvSpPr>
            <a:spLocks noGrp="1"/>
          </p:cNvSpPr>
          <p:nvPr>
            <p:ph idx="1"/>
          </p:nvPr>
        </p:nvSpPr>
        <p:spPr/>
        <p:txBody>
          <a:bodyPr/>
          <a:lstStyle/>
          <a:p>
            <a:endParaRPr lang="en-US" dirty="0" smtClean="0"/>
          </a:p>
          <a:p>
            <a:r>
              <a:rPr lang="en-US" dirty="0" smtClean="0"/>
              <a:t>All are available at</a:t>
            </a:r>
          </a:p>
          <a:p>
            <a:pPr marL="344487" lvl="1" indent="0">
              <a:buNone/>
            </a:pPr>
            <a:r>
              <a:rPr lang="en-US" dirty="0">
                <a:hlinkClick r:id="rId2"/>
              </a:rPr>
              <a:t>http://users.ece.cmu.edu/~omutlu/</a:t>
            </a:r>
            <a:r>
              <a:rPr lang="en-US" dirty="0" smtClean="0">
                <a:hlinkClick r:id="rId2"/>
              </a:rPr>
              <a:t>projects.htm</a:t>
            </a:r>
            <a:endParaRPr lang="en-US" dirty="0" smtClean="0"/>
          </a:p>
          <a:p>
            <a:pPr marL="344487" lvl="1" indent="0">
              <a:buNone/>
            </a:pPr>
            <a:r>
              <a:rPr lang="en-US" dirty="0">
                <a:hlinkClick r:id="rId3"/>
              </a:rPr>
              <a:t>http://scholar.google.com/citations?user=7XyGUGkAAAAJ&amp;hl=en</a:t>
            </a:r>
            <a:endParaRPr lang="en-US" dirty="0"/>
          </a:p>
          <a:p>
            <a:pPr marL="344487" lvl="1" indent="0">
              <a:buNone/>
            </a:pPr>
            <a:endParaRPr lang="en-US" dirty="0" smtClean="0"/>
          </a:p>
          <a:p>
            <a:pPr marL="344487" lvl="1" indent="0">
              <a:buNone/>
            </a:pPr>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12</a:t>
            </a:fld>
            <a:endParaRPr lang="en-US"/>
          </a:p>
        </p:txBody>
      </p:sp>
    </p:spTree>
    <p:extLst>
      <p:ext uri="{BB962C8B-B14F-4D97-AF65-F5344CB8AC3E}">
        <p14:creationId xmlns:p14="http://schemas.microsoft.com/office/powerpoint/2010/main" val="293556280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120</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42907271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Information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121</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508000" y="1562100"/>
            <a:ext cx="8128000" cy="3733800"/>
          </a:xfrm>
          <a:prstGeom prst="rect">
            <a:avLst/>
          </a:prstGeom>
        </p:spPr>
      </p:pic>
      <p:pic>
        <p:nvPicPr>
          <p:cNvPr id="6" name="Picture 5"/>
          <p:cNvPicPr>
            <a:picLocks noChangeAspect="1"/>
          </p:cNvPicPr>
          <p:nvPr/>
        </p:nvPicPr>
        <p:blipFill>
          <a:blip r:embed="rId3"/>
          <a:stretch>
            <a:fillRect/>
          </a:stretch>
        </p:blipFill>
        <p:spPr>
          <a:xfrm>
            <a:off x="-17187" y="1628800"/>
            <a:ext cx="9144000" cy="3744416"/>
          </a:xfrm>
          <a:prstGeom prst="rect">
            <a:avLst/>
          </a:prstGeom>
        </p:spPr>
      </p:pic>
    </p:spTree>
    <p:extLst>
      <p:ext uri="{BB962C8B-B14F-4D97-AF65-F5344CB8AC3E}">
        <p14:creationId xmlns:p14="http://schemas.microsoft.com/office/powerpoint/2010/main" val="38083163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latin typeface="Calibri"/>
              </a:rPr>
              <a:t>Run tests periodically after a short interval </a:t>
            </a:r>
          </a:p>
          <a:p>
            <a:pPr algn="ctr" defTabSz="457200"/>
            <a:r>
              <a:rPr lang="en-US" sz="3600" b="1" dirty="0" smtClean="0">
                <a:solidFill>
                  <a:srgbClr val="FF0000"/>
                </a:solidFill>
                <a:latin typeface="Calibri"/>
              </a:rPr>
              <a:t>at smaller regions of memory </a:t>
            </a:r>
            <a:endParaRPr lang="en-US" sz="3600" b="1" dirty="0">
              <a:solidFill>
                <a:srgbClr val="FF0000"/>
              </a:solidFill>
              <a:latin typeface="Calibri"/>
            </a:endParaRPr>
          </a:p>
        </p:txBody>
      </p:sp>
      <p:sp>
        <p:nvSpPr>
          <p:cNvPr id="2" name="Title 1"/>
          <p:cNvSpPr>
            <a:spLocks noGrp="1"/>
          </p:cNvSpPr>
          <p:nvPr>
            <p:ph type="title"/>
          </p:nvPr>
        </p:nvSpPr>
        <p:spPr>
          <a:xfrm>
            <a:off x="457200" y="-263462"/>
            <a:ext cx="8229600" cy="1143000"/>
          </a:xfrm>
        </p:spPr>
        <p:txBody>
          <a:bodyPr>
            <a:normAutofit fontScale="90000"/>
          </a:bodyPr>
          <a:lstStyle/>
          <a:p>
            <a:r>
              <a:rPr lang="en-US" b="1" dirty="0" smtClean="0"/>
              <a:t>Towards an Online Profiling System</a:t>
            </a:r>
            <a:endParaRPr lang="en-US" b="1" dirty="0"/>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5306" y="883373"/>
            <a:ext cx="3509244"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Initially Protect DRAM </a:t>
            </a:r>
          </a:p>
          <a:p>
            <a:pPr algn="ctr" defTabSz="457200"/>
            <a:r>
              <a:rPr lang="en-US" sz="2800" b="1" dirty="0">
                <a:solidFill>
                  <a:srgbClr val="000000"/>
                </a:solidFill>
                <a:latin typeface="Calibri"/>
              </a:rPr>
              <a:t>w</a:t>
            </a:r>
            <a:r>
              <a:rPr lang="en-US" sz="2800" b="1" dirty="0" smtClean="0">
                <a:solidFill>
                  <a:srgbClr val="000000"/>
                </a:solidFill>
                <a:latin typeface="Calibri"/>
              </a:rPr>
              <a:t>ith Strong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1</a:t>
            </a:r>
            <a:endParaRPr lang="en-US" sz="4400" b="1" dirty="0">
              <a:solidFill>
                <a:prstClr val="white"/>
              </a:solidFill>
              <a:latin typeface="Calibri"/>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5" name="TextBox 44"/>
          <p:cNvSpPr txBox="1"/>
          <p:nvPr/>
        </p:nvSpPr>
        <p:spPr>
          <a:xfrm>
            <a:off x="4332838" y="863581"/>
            <a:ext cx="262769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Periodically Test</a:t>
            </a:r>
          </a:p>
          <a:p>
            <a:pPr algn="ctr" defTabSz="457200"/>
            <a:r>
              <a:rPr lang="en-US" sz="2800" b="1" dirty="0" smtClean="0">
                <a:solidFill>
                  <a:srgbClr val="000000"/>
                </a:solidFill>
                <a:latin typeface="Calibri"/>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latin typeface="Calibri"/>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latin typeface="Calibri"/>
              </a:rPr>
              <a:t>ECC</a:t>
            </a:r>
            <a:endParaRPr lang="en-US" sz="6000" b="1" dirty="0">
              <a:solidFill>
                <a:prstClr val="black"/>
              </a:solidFill>
              <a:latin typeface="Calibri"/>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sp>
        <p:nvSpPr>
          <p:cNvPr id="111" name="TextBox 110"/>
          <p:cNvSpPr txBox="1"/>
          <p:nvPr/>
        </p:nvSpPr>
        <p:spPr>
          <a:xfrm>
            <a:off x="5058325" y="4702165"/>
            <a:ext cx="307460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Mitigate errors and</a:t>
            </a:r>
          </a:p>
          <a:p>
            <a:pPr algn="ctr" defTabSz="457200"/>
            <a:r>
              <a:rPr lang="en-US" sz="2800" b="1" dirty="0" smtClean="0">
                <a:solidFill>
                  <a:srgbClr val="000000"/>
                </a:solidFill>
                <a:latin typeface="Calibri"/>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3</a:t>
            </a:r>
            <a:endParaRPr lang="en-US" sz="4400" b="1" dirty="0">
              <a:solidFill>
                <a:prstClr val="white"/>
              </a:solidFill>
              <a:latin typeface="Calibri"/>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Tree>
    <p:extLst>
      <p:ext uri="{BB962C8B-B14F-4D97-AF65-F5344CB8AC3E}">
        <p14:creationId xmlns:p14="http://schemas.microsoft.com/office/powerpoint/2010/main" val="29599177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r>
              <a:rPr lang="en-US" sz="2000" dirty="0"/>
              <a:t>Takeaway: </a:t>
            </a:r>
            <a:r>
              <a:rPr lang="en-US" sz="2000" dirty="0">
                <a:solidFill>
                  <a:srgbClr val="FF0000"/>
                </a:solidFill>
              </a:rPr>
              <a:t>Preserving within-thread bank-parallelism improves performance</a:t>
            </a:r>
            <a:r>
              <a:rPr lang="en-US" sz="2000" dirty="0"/>
              <a:t>; request batching improves fairness</a:t>
            </a:r>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r>
              <a:rPr lang="en-US" sz="2000" dirty="0"/>
              <a:t>Idea: Prioritize threads that have attained the least service from the memory scheduler </a:t>
            </a:r>
          </a:p>
          <a:p>
            <a:pPr lvl="1"/>
            <a:r>
              <a:rPr lang="en-US" sz="2000" dirty="0"/>
              <a:t>Takeaway: </a:t>
            </a:r>
            <a:r>
              <a:rPr lang="en-US" sz="2000" dirty="0">
                <a:solidFill>
                  <a:srgbClr val="FF0000"/>
                </a:solidFill>
              </a:rPr>
              <a:t>Prioritizing “light” threads improves performance</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123</a:t>
            </a:fld>
            <a:endParaRPr lang="en-US" altLang="en-US">
              <a:solidFill>
                <a:srgbClr val="000000"/>
              </a:solidFill>
            </a:endParaRPr>
          </a:p>
        </p:txBody>
      </p:sp>
    </p:spTree>
    <p:extLst>
      <p:ext uri="{BB962C8B-B14F-4D97-AF65-F5344CB8AC3E}">
        <p14:creationId xmlns:p14="http://schemas.microsoft.com/office/powerpoint/2010/main" val="14687873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 [Kim+, RTAS’14]</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124</a:t>
            </a:fld>
            <a:endParaRPr lang="en-US">
              <a:solidFill>
                <a:srgbClr val="000000"/>
              </a:solidFill>
            </a:endParaRPr>
          </a:p>
        </p:txBody>
      </p:sp>
    </p:spTree>
    <p:extLst>
      <p:ext uri="{BB962C8B-B14F-4D97-AF65-F5344CB8AC3E}">
        <p14:creationId xmlns:p14="http://schemas.microsoft.com/office/powerpoint/2010/main" val="252041895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412776"/>
            <a:ext cx="7924800" cy="1752600"/>
          </a:xfrm>
        </p:spPr>
        <p:txBody>
          <a:bodyPr/>
          <a:lstStyle/>
          <a:p>
            <a:r>
              <a:rPr lang="en-US" dirty="0" smtClean="0"/>
              <a:t>SALP: Reducing DRAM Bank Conflict Impact</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125</a:t>
            </a:fld>
            <a:endParaRPr lang="en-US" altLang="en-US">
              <a:solidFill>
                <a:srgbClr val="000000"/>
              </a:solidFill>
            </a:endParaRPr>
          </a:p>
        </p:txBody>
      </p:sp>
      <p:sp>
        <p:nvSpPr>
          <p:cNvPr id="9" name="Rectangle 8"/>
          <p:cNvSpPr/>
          <p:nvPr/>
        </p:nvSpPr>
        <p:spPr>
          <a:xfrm>
            <a:off x="467544" y="4149080"/>
            <a:ext cx="8460432" cy="1815882"/>
          </a:xfrm>
          <a:prstGeom prst="rect">
            <a:avLst/>
          </a:prstGeom>
        </p:spPr>
        <p:txBody>
          <a:bodyPr wrap="square">
            <a:spAutoFit/>
          </a:bodyPr>
          <a:lstStyle/>
          <a:p>
            <a:r>
              <a:rPr lang="en-US" sz="2800" dirty="0" smtClean="0">
                <a:solidFill>
                  <a:srgbClr val="000000"/>
                </a:solidFill>
                <a:latin typeface="Tahoma" charset="0"/>
              </a:rPr>
              <a:t>Kim, Seshadri, Lee, Liu, Mutlu</a:t>
            </a:r>
          </a:p>
          <a:p>
            <a:r>
              <a:rPr lang="en-US" sz="2800" dirty="0" smtClean="0">
                <a:solidFill>
                  <a:srgbClr val="000000"/>
                </a:solidFill>
                <a:latin typeface="Tahoma" charset="0"/>
                <a:hlinkClick r:id="rId2"/>
              </a:rPr>
              <a:t>A Case for Exploiting Subarray-Level Parallelism (SALP) in DRAM</a:t>
            </a:r>
            <a:r>
              <a:rPr lang="en-US" altLang="ja-JP" sz="2800" dirty="0" smtClean="0">
                <a:solidFill>
                  <a:srgbClr val="000000"/>
                </a:solidFill>
                <a:latin typeface="Tahoma" charset="0"/>
              </a:rPr>
              <a:t> </a:t>
            </a:r>
          </a:p>
          <a:p>
            <a:r>
              <a:rPr lang="en-US" altLang="ja-JP" sz="2800" dirty="0" smtClean="0">
                <a:solidFill>
                  <a:srgbClr val="000000"/>
                </a:solidFill>
                <a:latin typeface="Tahoma" charset="0"/>
              </a:rPr>
              <a:t>ISCA </a:t>
            </a:r>
            <a:r>
              <a:rPr lang="en-US" altLang="ja-JP" sz="2800" dirty="0">
                <a:solidFill>
                  <a:srgbClr val="000000"/>
                </a:solidFill>
                <a:latin typeface="Tahoma" charset="0"/>
              </a:rPr>
              <a:t>2012.</a:t>
            </a:r>
            <a:endParaRPr lang="en-US" sz="2800" dirty="0">
              <a:solidFill>
                <a:srgbClr val="000000"/>
              </a:solidFill>
              <a:latin typeface="Tahoma"/>
            </a:endParaRPr>
          </a:p>
        </p:txBody>
      </p:sp>
    </p:spTree>
    <p:extLst>
      <p:ext uri="{BB962C8B-B14F-4D97-AF65-F5344CB8AC3E}">
        <p14:creationId xmlns:p14="http://schemas.microsoft.com/office/powerpoint/2010/main" val="146002355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Reducing DRAM Bank Conflicts</a:t>
            </a:r>
            <a:endParaRPr lang="en-US" dirty="0"/>
          </a:p>
        </p:txBody>
      </p:sp>
      <p:sp>
        <p:nvSpPr>
          <p:cNvPr id="3" name="Content Placeholder 2"/>
          <p:cNvSpPr>
            <a:spLocks noGrp="1"/>
          </p:cNvSpPr>
          <p:nvPr>
            <p:ph idx="1"/>
          </p:nvPr>
        </p:nvSpPr>
        <p:spPr>
          <a:xfrm>
            <a:off x="107504" y="1052736"/>
            <a:ext cx="9036496" cy="5195664"/>
          </a:xfrm>
        </p:spPr>
        <p:txBody>
          <a:bodyPr/>
          <a:lstStyle/>
          <a:p>
            <a:r>
              <a:rPr lang="en-US" sz="2200" dirty="0"/>
              <a:t>Problem: </a:t>
            </a:r>
            <a:r>
              <a:rPr lang="en-US" sz="2200" dirty="0" smtClean="0">
                <a:solidFill>
                  <a:srgbClr val="FF0000"/>
                </a:solidFill>
              </a:rPr>
              <a:t>Bank conflicts are costly for </a:t>
            </a:r>
            <a:r>
              <a:rPr lang="en-US" sz="2200" dirty="0">
                <a:solidFill>
                  <a:srgbClr val="FF0000"/>
                </a:solidFill>
              </a:rPr>
              <a:t>performance and </a:t>
            </a:r>
            <a:r>
              <a:rPr lang="en-US" sz="2200" dirty="0" smtClean="0">
                <a:solidFill>
                  <a:srgbClr val="FF0000"/>
                </a:solidFill>
              </a:rPr>
              <a:t>energy</a:t>
            </a:r>
          </a:p>
          <a:p>
            <a:pPr lvl="1"/>
            <a:r>
              <a:rPr lang="en-US" sz="2000" dirty="0" smtClean="0">
                <a:sym typeface="Wingdings"/>
              </a:rPr>
              <a:t>serialized requests, wasted energy (thrashing of row buffer, busy wait)</a:t>
            </a:r>
            <a:endParaRPr lang="en-US" sz="2000" dirty="0"/>
          </a:p>
          <a:p>
            <a:r>
              <a:rPr lang="en-US" sz="2200" dirty="0"/>
              <a:t>Goal: R</a:t>
            </a:r>
            <a:r>
              <a:rPr lang="en-US" sz="2200" dirty="0" smtClean="0"/>
              <a:t>educe </a:t>
            </a:r>
            <a:r>
              <a:rPr lang="en-US" sz="2200" dirty="0"/>
              <a:t>bank conflicts without </a:t>
            </a:r>
            <a:r>
              <a:rPr lang="en-US" sz="2200" dirty="0" smtClean="0"/>
              <a:t>adding more banks (low </a:t>
            </a:r>
            <a:r>
              <a:rPr lang="en-US" sz="2200" dirty="0"/>
              <a:t>cost</a:t>
            </a:r>
            <a:r>
              <a:rPr lang="en-US" sz="2200" dirty="0" smtClean="0"/>
              <a:t>)</a:t>
            </a:r>
            <a:endParaRPr lang="en-US" sz="2200" dirty="0"/>
          </a:p>
          <a:p>
            <a:r>
              <a:rPr lang="en-US" sz="2200" dirty="0" smtClean="0"/>
              <a:t>Key idea</a:t>
            </a:r>
            <a:r>
              <a:rPr lang="en-US" sz="2200" dirty="0"/>
              <a:t>: </a:t>
            </a:r>
            <a:r>
              <a:rPr lang="en-US" sz="2200" dirty="0">
                <a:solidFill>
                  <a:srgbClr val="0000FF"/>
                </a:solidFill>
              </a:rPr>
              <a:t>Exploit the internal </a:t>
            </a:r>
            <a:r>
              <a:rPr lang="en-US" sz="2200" dirty="0" smtClean="0">
                <a:solidFill>
                  <a:srgbClr val="0000FF"/>
                </a:solidFill>
              </a:rPr>
              <a:t>subarray </a:t>
            </a:r>
            <a:r>
              <a:rPr lang="en-US" sz="2200" dirty="0">
                <a:solidFill>
                  <a:srgbClr val="0000FF"/>
                </a:solidFill>
              </a:rPr>
              <a:t>structure of a DRAM bank to parallelize bank </a:t>
            </a:r>
            <a:r>
              <a:rPr lang="en-US" sz="2200" dirty="0" smtClean="0">
                <a:solidFill>
                  <a:srgbClr val="0000FF"/>
                </a:solidFill>
              </a:rPr>
              <a:t>conflicts to different subarrays</a:t>
            </a:r>
            <a:endParaRPr lang="en-US" sz="2200" dirty="0">
              <a:solidFill>
                <a:srgbClr val="0000FF"/>
              </a:solidFill>
            </a:endParaRPr>
          </a:p>
          <a:p>
            <a:pPr lvl="1"/>
            <a:r>
              <a:rPr lang="en-US" sz="2000" dirty="0" smtClean="0">
                <a:solidFill>
                  <a:srgbClr val="0000FF"/>
                </a:solidFill>
              </a:rPr>
              <a:t>Slightly modify DRAM bank to reduce subarray-level hardware sharing</a:t>
            </a:r>
          </a:p>
          <a:p>
            <a:endParaRPr lang="en-US" sz="2200" dirty="0" smtClean="0">
              <a:solidFill>
                <a:schemeClr val="tx1">
                  <a:lumMod val="95000"/>
                  <a:lumOff val="5000"/>
                </a:schemeClr>
              </a:solidFill>
            </a:endParaRPr>
          </a:p>
          <a:p>
            <a:pPr marL="344487" lvl="1" indent="0">
              <a:buNone/>
            </a:pP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126</a:t>
            </a:fld>
            <a:endParaRPr lang="en-US" altLang="en-US" dirty="0">
              <a:solidFill>
                <a:srgbClr val="000000"/>
              </a:solidFill>
            </a:endParaRPr>
          </a:p>
        </p:txBody>
      </p:sp>
      <p:pic>
        <p:nvPicPr>
          <p:cNvPr id="5" name="Picture 4"/>
          <p:cNvPicPr>
            <a:picLocks noChangeAspect="1"/>
          </p:cNvPicPr>
          <p:nvPr/>
        </p:nvPicPr>
        <p:blipFill>
          <a:blip r:embed="rId2"/>
          <a:stretch>
            <a:fillRect/>
          </a:stretch>
        </p:blipFill>
        <p:spPr>
          <a:xfrm>
            <a:off x="1744003" y="3501008"/>
            <a:ext cx="6220593" cy="2736304"/>
          </a:xfrm>
          <a:prstGeom prst="rect">
            <a:avLst/>
          </a:prstGeom>
        </p:spPr>
      </p:pic>
      <p:sp>
        <p:nvSpPr>
          <p:cNvPr id="6" name="Rectangle 5"/>
          <p:cNvSpPr/>
          <p:nvPr/>
        </p:nvSpPr>
        <p:spPr>
          <a:xfrm>
            <a:off x="1403648" y="6381328"/>
            <a:ext cx="7056784" cy="523220"/>
          </a:xfrm>
          <a:prstGeom prst="rect">
            <a:avLst/>
          </a:prstGeom>
        </p:spPr>
        <p:txBody>
          <a:bodyPr wrap="square">
            <a:spAutoFit/>
          </a:bodyPr>
          <a:lstStyle/>
          <a:p>
            <a:r>
              <a:rPr lang="en-US" sz="1400" dirty="0" smtClean="0">
                <a:solidFill>
                  <a:srgbClr val="000000"/>
                </a:solidFill>
                <a:latin typeface="Tahoma" charset="0"/>
                <a:ea typeface="ＭＳ Ｐゴシック" charset="0"/>
                <a:cs typeface="ＭＳ Ｐゴシック" charset="0"/>
              </a:rPr>
              <a:t>Kim, Seshadri+ “</a:t>
            </a:r>
            <a:r>
              <a:rPr lang="en-US" sz="1400" dirty="0" smtClean="0">
                <a:solidFill>
                  <a:srgbClr val="0000FF"/>
                </a:solidFill>
                <a:latin typeface="Tahoma" charset="0"/>
                <a:ea typeface="ＭＳ Ｐゴシック" charset="0"/>
                <a:cs typeface="ＭＳ Ｐゴシック" charset="0"/>
              </a:rPr>
              <a:t>A Case for Exploiting Subarray-Level </a:t>
            </a:r>
          </a:p>
          <a:p>
            <a:r>
              <a:rPr lang="en-US" sz="1400" dirty="0" smtClean="0">
                <a:solidFill>
                  <a:srgbClr val="0000FF"/>
                </a:solidFill>
                <a:latin typeface="Tahoma" charset="0"/>
                <a:ea typeface="ＭＳ Ｐゴシック" charset="0"/>
                <a:cs typeface="ＭＳ Ｐゴシック" charset="0"/>
              </a:rPr>
              <a:t>Parallelism in DRAM</a:t>
            </a:r>
            <a:r>
              <a:rPr lang="en-US" sz="1400" dirty="0" smtClean="0">
                <a:solidFill>
                  <a:srgbClr val="000000"/>
                </a:solidFill>
                <a:latin typeface="Tahoma" charset="0"/>
                <a:ea typeface="ＭＳ Ｐゴシック" charset="0"/>
                <a:cs typeface="ＭＳ Ｐゴシック" charset="0"/>
              </a:rPr>
              <a:t>,” ISCA 2012</a:t>
            </a:r>
            <a:r>
              <a:rPr lang="en-US" sz="1400" dirty="0" smtClean="0">
                <a:solidFill>
                  <a:srgbClr val="000000"/>
                </a:solidFill>
                <a:latin typeface="Tahoma"/>
              </a:rPr>
              <a:t>.</a:t>
            </a:r>
            <a:endParaRPr lang="en-US" sz="1400" dirty="0">
              <a:solidFill>
                <a:srgbClr val="000000"/>
              </a:solidFill>
              <a:latin typeface="Tahoma"/>
              <a:hlinkClick r:id="rId3" action="ppaction://hlinkpres?slideindex=1&amp;slidetitle="/>
            </a:endParaRPr>
          </a:p>
        </p:txBody>
      </p:sp>
      <p:sp>
        <p:nvSpPr>
          <p:cNvPr id="8" name="2"/>
          <p:cNvSpPr txBox="1"/>
          <p:nvPr/>
        </p:nvSpPr>
        <p:spPr>
          <a:xfrm rot="16200000">
            <a:off x="6295048" y="5883160"/>
            <a:ext cx="1295400" cy="276999"/>
          </a:xfrm>
          <a:prstGeom prst="rect">
            <a:avLst/>
          </a:prstGeom>
          <a:noFill/>
        </p:spPr>
        <p:txBody>
          <a:bodyPr wrap="square" rtlCol="0">
            <a:spAutoFit/>
          </a:bodyPr>
          <a:lstStyle/>
          <a:p>
            <a:pPr algn="ctr"/>
            <a:r>
              <a:rPr lang="en-US" sz="1200" b="1" dirty="0" smtClean="0">
                <a:solidFill>
                  <a:srgbClr val="FFFFFF"/>
                </a:solidFill>
                <a:latin typeface="Tahoma"/>
              </a:rPr>
              <a:t>-19%</a:t>
            </a:r>
            <a:endParaRPr lang="en-US" sz="1200" b="1" dirty="0">
              <a:solidFill>
                <a:srgbClr val="FFFFFF"/>
              </a:solidFill>
              <a:latin typeface="Tahoma"/>
            </a:endParaRPr>
          </a:p>
        </p:txBody>
      </p:sp>
      <p:sp>
        <p:nvSpPr>
          <p:cNvPr id="11" name="2"/>
          <p:cNvSpPr txBox="1"/>
          <p:nvPr/>
        </p:nvSpPr>
        <p:spPr>
          <a:xfrm rot="16200000">
            <a:off x="7814782" y="5838118"/>
            <a:ext cx="1447802" cy="276999"/>
          </a:xfrm>
          <a:prstGeom prst="rect">
            <a:avLst/>
          </a:prstGeom>
          <a:noFill/>
        </p:spPr>
        <p:txBody>
          <a:bodyPr wrap="square" rtlCol="0">
            <a:spAutoFit/>
          </a:bodyPr>
          <a:lstStyle/>
          <a:p>
            <a:pPr algn="ctr"/>
            <a:r>
              <a:rPr lang="en-US" sz="1200" b="1" dirty="0" smtClean="0">
                <a:solidFill>
                  <a:srgbClr val="FFFFFF"/>
                </a:solidFill>
                <a:latin typeface="Tahoma"/>
              </a:rPr>
              <a:t>+13%</a:t>
            </a:r>
            <a:endParaRPr lang="en-US" sz="1200" b="1" dirty="0">
              <a:solidFill>
                <a:srgbClr val="FFFFFF"/>
              </a:solidFill>
              <a:latin typeface="Tahoma"/>
            </a:endParaRPr>
          </a:p>
        </p:txBody>
      </p:sp>
    </p:spTree>
    <p:extLst>
      <p:ext uri="{BB962C8B-B14F-4D97-AF65-F5344CB8AC3E}">
        <p14:creationId xmlns:p14="http://schemas.microsoft.com/office/powerpoint/2010/main" val="334316898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Key Ideas</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A DRAM </a:t>
            </a:r>
            <a:r>
              <a:rPr lang="en-US" dirty="0">
                <a:solidFill>
                  <a:srgbClr val="0000FF"/>
                </a:solidFill>
              </a:rPr>
              <a:t>b</a:t>
            </a:r>
            <a:r>
              <a:rPr lang="en-US" dirty="0" smtClean="0">
                <a:solidFill>
                  <a:srgbClr val="0000FF"/>
                </a:solidFill>
              </a:rPr>
              <a:t>ank consists of mostly-independent subarrays</a:t>
            </a:r>
          </a:p>
          <a:p>
            <a:pPr lvl="1"/>
            <a:r>
              <a:rPr lang="en-US" dirty="0" smtClean="0"/>
              <a:t>Subarrays share some </a:t>
            </a:r>
            <a:r>
              <a:rPr lang="en-US" dirty="0" smtClean="0">
                <a:solidFill>
                  <a:srgbClr val="FF0000"/>
                </a:solidFill>
              </a:rPr>
              <a:t>global structures </a:t>
            </a:r>
            <a:r>
              <a:rPr lang="en-US" dirty="0" smtClean="0"/>
              <a:t>to reduce cost</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127</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1979712" y="2060848"/>
            <a:ext cx="4536504" cy="2518223"/>
          </a:xfrm>
          <a:prstGeom prst="rect">
            <a:avLst/>
          </a:prstGeom>
        </p:spPr>
      </p:pic>
      <p:sp>
        <p:nvSpPr>
          <p:cNvPr id="6" name="Rectangle 5"/>
          <p:cNvSpPr>
            <a:spLocks noChangeArrowheads="1"/>
          </p:cNvSpPr>
          <p:nvPr/>
        </p:nvSpPr>
        <p:spPr bwMode="auto">
          <a:xfrm>
            <a:off x="4033924" y="3933056"/>
            <a:ext cx="2448272" cy="648072"/>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7" name="Rectangle 6"/>
          <p:cNvSpPr>
            <a:spLocks noChangeArrowheads="1"/>
          </p:cNvSpPr>
          <p:nvPr/>
        </p:nvSpPr>
        <p:spPr bwMode="auto">
          <a:xfrm>
            <a:off x="2051720" y="2204864"/>
            <a:ext cx="936104" cy="1872208"/>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
        <p:nvSpPr>
          <p:cNvPr id="8" name="TextBox 7"/>
          <p:cNvSpPr txBox="1"/>
          <p:nvPr/>
        </p:nvSpPr>
        <p:spPr>
          <a:xfrm>
            <a:off x="251520" y="4725144"/>
            <a:ext cx="8712968" cy="461665"/>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r>
              <a:rPr lang="en-US" sz="2400" dirty="0" smtClean="0">
                <a:solidFill>
                  <a:srgbClr val="FF0000"/>
                </a:solidFill>
                <a:latin typeface="Tahoma"/>
              </a:rPr>
              <a:t>Key Idea of SALP: </a:t>
            </a:r>
            <a:r>
              <a:rPr lang="en-US" sz="2400" dirty="0" smtClean="0">
                <a:solidFill>
                  <a:srgbClr val="0000FF"/>
                </a:solidFill>
                <a:latin typeface="Tahoma"/>
              </a:rPr>
              <a:t>Minimally reduce sharing of global structures</a:t>
            </a:r>
          </a:p>
        </p:txBody>
      </p:sp>
      <p:sp>
        <p:nvSpPr>
          <p:cNvPr id="9" name="TextBox 8"/>
          <p:cNvSpPr txBox="1"/>
          <p:nvPr/>
        </p:nvSpPr>
        <p:spPr>
          <a:xfrm>
            <a:off x="251520" y="5229200"/>
            <a:ext cx="8712968" cy="1200328"/>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r>
              <a:rPr lang="en-US" sz="2400" dirty="0" smtClean="0">
                <a:solidFill>
                  <a:srgbClr val="FF0000"/>
                </a:solidFill>
                <a:latin typeface="Tahoma"/>
              </a:rPr>
              <a:t>Reduce the sharing of …</a:t>
            </a:r>
          </a:p>
          <a:p>
            <a:r>
              <a:rPr lang="en-US" sz="2400" dirty="0" smtClean="0">
                <a:solidFill>
                  <a:srgbClr val="FF0000"/>
                </a:solidFill>
                <a:latin typeface="Tahoma"/>
              </a:rPr>
              <a:t>Global decoder </a:t>
            </a:r>
            <a:r>
              <a:rPr lang="en-US" sz="2400" dirty="0" smtClean="0">
                <a:solidFill>
                  <a:srgbClr val="0000FF"/>
                </a:solidFill>
                <a:latin typeface="Tahoma"/>
                <a:sym typeface="Wingdings"/>
              </a:rPr>
              <a:t></a:t>
            </a:r>
            <a:r>
              <a:rPr lang="en-US" sz="2400" dirty="0" smtClean="0">
                <a:solidFill>
                  <a:srgbClr val="0000FF"/>
                </a:solidFill>
                <a:latin typeface="Tahoma"/>
              </a:rPr>
              <a:t> Enables pipelined access to subarrays</a:t>
            </a:r>
          </a:p>
          <a:p>
            <a:r>
              <a:rPr lang="en-US" sz="2400" dirty="0" smtClean="0">
                <a:solidFill>
                  <a:srgbClr val="FF0000"/>
                </a:solidFill>
                <a:latin typeface="Tahoma"/>
              </a:rPr>
              <a:t>Global row buffer </a:t>
            </a:r>
            <a:r>
              <a:rPr lang="en-US" sz="2400" dirty="0" smtClean="0">
                <a:solidFill>
                  <a:srgbClr val="0000FF"/>
                </a:solidFill>
                <a:latin typeface="Tahoma"/>
                <a:sym typeface="Wingdings"/>
              </a:rPr>
              <a:t> Utilizes multiple local row buffers</a:t>
            </a:r>
            <a:endParaRPr lang="en-US" sz="2400" dirty="0" smtClean="0">
              <a:solidFill>
                <a:srgbClr val="0000FF"/>
              </a:solidFill>
              <a:latin typeface="Tahoma"/>
            </a:endParaRPr>
          </a:p>
        </p:txBody>
      </p:sp>
    </p:spTree>
    <p:extLst>
      <p:ext uri="{BB962C8B-B14F-4D97-AF65-F5344CB8AC3E}">
        <p14:creationId xmlns:p14="http://schemas.microsoft.com/office/powerpoint/2010/main" val="237729873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Reduce Sharing of Global Decoder</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128</a:t>
            </a:fld>
            <a:endParaRPr lang="en-US" altLang="en-US">
              <a:solidFill>
                <a:srgbClr val="000000"/>
              </a:solidFill>
            </a:endParaRPr>
          </a:p>
        </p:txBody>
      </p:sp>
      <p:sp>
        <p:nvSpPr>
          <p:cNvPr id="95" name="localrb"/>
          <p:cNvSpPr txBox="1"/>
          <p:nvPr/>
        </p:nvSpPr>
        <p:spPr>
          <a:xfrm>
            <a:off x="6934200" y="2763966"/>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96" name="localrb"/>
          <p:cNvSpPr txBox="1"/>
          <p:nvPr/>
        </p:nvSpPr>
        <p:spPr>
          <a:xfrm>
            <a:off x="6934200" y="5126166"/>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97" name="localrb"/>
          <p:cNvSpPr txBox="1"/>
          <p:nvPr/>
        </p:nvSpPr>
        <p:spPr>
          <a:xfrm>
            <a:off x="6934200" y="5889654"/>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Global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98" name="movebluerow"/>
          <p:cNvSpPr/>
          <p:nvPr/>
        </p:nvSpPr>
        <p:spPr>
          <a:xfrm>
            <a:off x="4906190" y="1772821"/>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99" name="movebluerow"/>
          <p:cNvSpPr/>
          <p:nvPr/>
        </p:nvSpPr>
        <p:spPr>
          <a:xfrm>
            <a:off x="4915715" y="4123881"/>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00" name="longblack"/>
          <p:cNvCxnSpPr/>
          <p:nvPr/>
        </p:nvCxnSpPr>
        <p:spPr>
          <a:xfrm flipV="1">
            <a:off x="2647934" y="2228464"/>
            <a:ext cx="1498927" cy="1557"/>
          </a:xfrm>
          <a:prstGeom prst="line">
            <a:avLst/>
          </a:prstGeom>
          <a:noFill/>
          <a:ln w="76200" cap="flat" cmpd="sng" algn="ctr">
            <a:solidFill>
              <a:sysClr val="window" lastClr="FFFFFF">
                <a:lumMod val="65000"/>
              </a:sysClr>
            </a:solidFill>
            <a:prstDash val="solid"/>
          </a:ln>
          <a:effectLst/>
        </p:spPr>
      </p:cxnSp>
      <p:cxnSp>
        <p:nvCxnSpPr>
          <p:cNvPr id="101" name="longblack"/>
          <p:cNvCxnSpPr/>
          <p:nvPr/>
        </p:nvCxnSpPr>
        <p:spPr>
          <a:xfrm>
            <a:off x="2647934" y="4581076"/>
            <a:ext cx="1489121" cy="0"/>
          </a:xfrm>
          <a:prstGeom prst="line">
            <a:avLst/>
          </a:prstGeom>
          <a:noFill/>
          <a:ln w="76200" cap="flat" cmpd="sng" algn="ctr">
            <a:solidFill>
              <a:sysClr val="window" lastClr="FFFFFF">
                <a:lumMod val="65000"/>
              </a:sysClr>
            </a:solidFill>
            <a:prstDash val="solid"/>
          </a:ln>
          <a:effectLst/>
        </p:spPr>
      </p:cxnSp>
      <p:cxnSp>
        <p:nvCxnSpPr>
          <p:cNvPr id="102" name="black"/>
          <p:cNvCxnSpPr/>
          <p:nvPr/>
        </p:nvCxnSpPr>
        <p:spPr>
          <a:xfrm>
            <a:off x="1177883" y="3616514"/>
            <a:ext cx="1470051" cy="0"/>
          </a:xfrm>
          <a:prstGeom prst="line">
            <a:avLst/>
          </a:prstGeom>
          <a:noFill/>
          <a:ln w="76200" cap="flat" cmpd="sng" algn="ctr">
            <a:solidFill>
              <a:sysClr val="window" lastClr="FFFFFF">
                <a:lumMod val="65000"/>
              </a:sysClr>
            </a:solidFill>
            <a:prstDash val="solid"/>
          </a:ln>
          <a:effectLst/>
        </p:spPr>
      </p:cxnSp>
      <p:sp>
        <p:nvSpPr>
          <p:cNvPr id="103" name="smallrow"/>
          <p:cNvSpPr/>
          <p:nvPr/>
        </p:nvSpPr>
        <p:spPr>
          <a:xfrm>
            <a:off x="4906191" y="2230019"/>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04" name="TextBox 103"/>
          <p:cNvSpPr txBox="1"/>
          <p:nvPr/>
        </p:nvSpPr>
        <p:spPr>
          <a:xfrm rot="16200000">
            <a:off x="5334398" y="3315630"/>
            <a:ext cx="978910" cy="637581"/>
          </a:xfrm>
          <a:prstGeom prst="rect">
            <a:avLst/>
          </a:prstGeom>
          <a:noFill/>
        </p:spPr>
        <p:txBody>
          <a:bodyPr wrap="square" rtlCol="0" anchor="ctr">
            <a:noAutofit/>
          </a:bodyPr>
          <a:lstStyle/>
          <a:p>
            <a:pPr algn="ctr">
              <a:defRPr/>
            </a:pPr>
            <a:r>
              <a:rPr lang="en-US" sz="5400" b="1" kern="0" dirty="0" smtClean="0">
                <a:solidFill>
                  <a:sysClr val="windowText" lastClr="000000"/>
                </a:solidFill>
                <a:latin typeface="Tahoma"/>
              </a:rPr>
              <a:t>···</a:t>
            </a:r>
            <a:endParaRPr lang="en-US" sz="5400" b="1" kern="0" dirty="0">
              <a:solidFill>
                <a:sysClr val="windowText" lastClr="000000"/>
              </a:solidFill>
              <a:latin typeface="Tahoma"/>
            </a:endParaRPr>
          </a:p>
        </p:txBody>
      </p:sp>
      <p:cxnSp>
        <p:nvCxnSpPr>
          <p:cNvPr id="105" name="Straight Connector 104"/>
          <p:cNvCxnSpPr/>
          <p:nvPr/>
        </p:nvCxnSpPr>
        <p:spPr>
          <a:xfrm>
            <a:off x="4488461" y="2458619"/>
            <a:ext cx="2750539" cy="0"/>
          </a:xfrm>
          <a:prstGeom prst="line">
            <a:avLst/>
          </a:prstGeom>
          <a:noFill/>
          <a:ln w="19050" cap="flat" cmpd="sng" algn="ctr">
            <a:solidFill>
              <a:sysClr val="windowText" lastClr="000000"/>
            </a:solidFill>
            <a:prstDash val="sysDash"/>
          </a:ln>
          <a:effectLst/>
        </p:spPr>
      </p:cxnSp>
      <p:cxnSp>
        <p:nvCxnSpPr>
          <p:cNvPr id="106" name="black"/>
          <p:cNvCxnSpPr/>
          <p:nvPr/>
        </p:nvCxnSpPr>
        <p:spPr>
          <a:xfrm>
            <a:off x="2647933" y="1772819"/>
            <a:ext cx="0" cy="3722110"/>
          </a:xfrm>
          <a:prstGeom prst="line">
            <a:avLst/>
          </a:prstGeom>
          <a:noFill/>
          <a:ln w="76200" cap="flat" cmpd="sng" algn="ctr">
            <a:solidFill>
              <a:sysClr val="window" lastClr="FFFFFF">
                <a:lumMod val="65000"/>
              </a:sysClr>
            </a:solidFill>
            <a:prstDash val="solid"/>
          </a:ln>
          <a:effectLst/>
        </p:spPr>
      </p:cxnSp>
      <p:cxnSp>
        <p:nvCxnSpPr>
          <p:cNvPr id="107" name="black"/>
          <p:cNvCxnSpPr/>
          <p:nvPr/>
        </p:nvCxnSpPr>
        <p:spPr>
          <a:xfrm>
            <a:off x="3679848" y="2230019"/>
            <a:ext cx="457206" cy="0"/>
          </a:xfrm>
          <a:prstGeom prst="line">
            <a:avLst/>
          </a:prstGeom>
          <a:noFill/>
          <a:ln w="76200" cap="flat" cmpd="sng" algn="ctr">
            <a:solidFill>
              <a:sysClr val="window" lastClr="FFFFFF">
                <a:lumMod val="65000"/>
              </a:sysClr>
            </a:solidFill>
            <a:prstDash val="solid"/>
          </a:ln>
          <a:effectLst/>
        </p:spPr>
      </p:cxnSp>
      <p:sp>
        <p:nvSpPr>
          <p:cNvPr id="108" name="smallrow"/>
          <p:cNvSpPr/>
          <p:nvPr/>
        </p:nvSpPr>
        <p:spPr>
          <a:xfrm>
            <a:off x="4915716" y="1772819"/>
            <a:ext cx="1866084"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09" name="smallrow"/>
          <p:cNvSpPr/>
          <p:nvPr/>
        </p:nvSpPr>
        <p:spPr>
          <a:xfrm>
            <a:off x="4906191" y="4580529"/>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0" name="smallrow"/>
          <p:cNvSpPr/>
          <p:nvPr/>
        </p:nvSpPr>
        <p:spPr>
          <a:xfrm>
            <a:off x="4915716" y="4123329"/>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1" name="Straight Connector 110"/>
          <p:cNvCxnSpPr/>
          <p:nvPr/>
        </p:nvCxnSpPr>
        <p:spPr>
          <a:xfrm flipV="1">
            <a:off x="4488460" y="4809128"/>
            <a:ext cx="2750540" cy="1"/>
          </a:xfrm>
          <a:prstGeom prst="line">
            <a:avLst/>
          </a:prstGeom>
          <a:noFill/>
          <a:ln w="19050" cap="flat" cmpd="sng" algn="ctr">
            <a:solidFill>
              <a:sysClr val="windowText" lastClr="000000"/>
            </a:solidFill>
            <a:prstDash val="sysDash"/>
          </a:ln>
          <a:effectLst/>
        </p:spPr>
      </p:cxnSp>
      <p:cxnSp>
        <p:nvCxnSpPr>
          <p:cNvPr id="112" name="black"/>
          <p:cNvCxnSpPr>
            <a:endCxn id="128" idx="0"/>
          </p:cNvCxnSpPr>
          <p:nvPr/>
        </p:nvCxnSpPr>
        <p:spPr>
          <a:xfrm>
            <a:off x="3679848" y="4580528"/>
            <a:ext cx="457206" cy="0"/>
          </a:xfrm>
          <a:prstGeom prst="line">
            <a:avLst/>
          </a:prstGeom>
          <a:noFill/>
          <a:ln w="76200" cap="flat" cmpd="sng" algn="ctr">
            <a:solidFill>
              <a:sysClr val="window" lastClr="FFFFFF">
                <a:lumMod val="65000"/>
              </a:sysClr>
            </a:solidFill>
            <a:prstDash val="solid"/>
          </a:ln>
          <a:effectLst/>
        </p:spPr>
      </p:cxnSp>
      <p:cxnSp>
        <p:nvCxnSpPr>
          <p:cNvPr id="113" name="blue"/>
          <p:cNvCxnSpPr/>
          <p:nvPr/>
        </p:nvCxnSpPr>
        <p:spPr>
          <a:xfrm>
            <a:off x="3679848" y="2230019"/>
            <a:ext cx="457206" cy="0"/>
          </a:xfrm>
          <a:prstGeom prst="line">
            <a:avLst/>
          </a:prstGeom>
          <a:noFill/>
          <a:ln w="76200" cap="flat" cmpd="sng" algn="ctr">
            <a:solidFill>
              <a:srgbClr val="0070C0"/>
            </a:solidFill>
            <a:prstDash val="solid"/>
          </a:ln>
          <a:effectLst/>
        </p:spPr>
      </p:cxnSp>
      <p:cxnSp>
        <p:nvCxnSpPr>
          <p:cNvPr id="115" name="orange"/>
          <p:cNvCxnSpPr>
            <a:endCxn id="129" idx="0"/>
          </p:cNvCxnSpPr>
          <p:nvPr/>
        </p:nvCxnSpPr>
        <p:spPr>
          <a:xfrm flipV="1">
            <a:off x="3679848" y="4580525"/>
            <a:ext cx="457206" cy="3"/>
          </a:xfrm>
          <a:prstGeom prst="line">
            <a:avLst/>
          </a:prstGeom>
          <a:noFill/>
          <a:ln w="76200" cap="flat" cmpd="sng" algn="ctr">
            <a:solidFill>
              <a:srgbClr val="EEB500"/>
            </a:solidFill>
            <a:prstDash val="solid"/>
          </a:ln>
          <a:effectLst/>
        </p:spPr>
      </p:cxnSp>
      <p:sp>
        <p:nvSpPr>
          <p:cNvPr id="116" name="globaldecoder"/>
          <p:cNvSpPr/>
          <p:nvPr/>
        </p:nvSpPr>
        <p:spPr>
          <a:xfrm rot="16200000">
            <a:off x="-949959" y="3332376"/>
            <a:ext cx="3687400" cy="568282"/>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lIns="0" rIns="0" rtlCol="0" anchor="ctr"/>
          <a:lstStyle/>
          <a:p>
            <a:pPr algn="ctr">
              <a:defRPr/>
            </a:pPr>
            <a:r>
              <a:rPr lang="en-US" sz="3600" kern="0" smtClean="0">
                <a:solidFill>
                  <a:sysClr val="window" lastClr="FFFFFF"/>
                </a:solidFill>
                <a:latin typeface="Calibri"/>
              </a:rPr>
              <a:t>Global Decoder</a:t>
            </a:r>
            <a:endParaRPr lang="en-US" sz="3600" kern="0">
              <a:solidFill>
                <a:sysClr val="window" lastClr="FFFFFF"/>
              </a:solidFill>
              <a:latin typeface="Calibri"/>
            </a:endParaRPr>
          </a:p>
        </p:txBody>
      </p:sp>
      <p:sp>
        <p:nvSpPr>
          <p:cNvPr id="118" name="globallatch"/>
          <p:cNvSpPr/>
          <p:nvPr/>
        </p:nvSpPr>
        <p:spPr>
          <a:xfrm rot="16200000">
            <a:off x="978175" y="3357012"/>
            <a:ext cx="1869464" cy="519006"/>
          </a:xfrm>
          <a:prstGeom prst="hexagon">
            <a:avLst/>
          </a:prstGeom>
          <a:solidFill>
            <a:sysClr val="windowText" lastClr="000000">
              <a:lumMod val="75000"/>
              <a:lumOff val="25000"/>
            </a:sysClr>
          </a:solidFill>
          <a:ln w="57150" cap="flat" cmpd="sng" algn="ctr">
            <a:solidFill>
              <a:sysClr val="windowText" lastClr="000000"/>
            </a:solidFill>
            <a:prstDash val="solid"/>
          </a:ln>
          <a:effectLst/>
        </p:spPr>
        <p:txBody>
          <a:bodyPr rtlCol="0" anchor="ctr"/>
          <a:lstStyle/>
          <a:p>
            <a:pPr algn="ctr">
              <a:defRPr/>
            </a:pPr>
            <a:r>
              <a:rPr lang="en-US" sz="4000" b="1" kern="0" smtClean="0">
                <a:solidFill>
                  <a:sysClr val="window" lastClr="FFFFFF"/>
                </a:solidFill>
                <a:latin typeface="Calibri"/>
              </a:rPr>
              <a:t>Latch</a:t>
            </a:r>
            <a:endParaRPr lang="en-US" sz="4000" b="1" kern="0">
              <a:solidFill>
                <a:sysClr val="window" lastClr="FFFFFF"/>
              </a:solidFill>
              <a:latin typeface="Calibri"/>
            </a:endParaRPr>
          </a:p>
        </p:txBody>
      </p:sp>
      <p:sp>
        <p:nvSpPr>
          <p:cNvPr id="119" name="movebluerow"/>
          <p:cNvSpPr/>
          <p:nvPr/>
        </p:nvSpPr>
        <p:spPr>
          <a:xfrm>
            <a:off x="4906191" y="1772816"/>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20" name="bankblank"/>
          <p:cNvSpPr/>
          <p:nvPr/>
        </p:nvSpPr>
        <p:spPr>
          <a:xfrm>
            <a:off x="4906190" y="1772819"/>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cxnSp>
        <p:nvCxnSpPr>
          <p:cNvPr id="121" name="wlblueraised"/>
          <p:cNvCxnSpPr/>
          <p:nvPr/>
        </p:nvCxnSpPr>
        <p:spPr>
          <a:xfrm>
            <a:off x="4488461" y="2001420"/>
            <a:ext cx="2750539" cy="0"/>
          </a:xfrm>
          <a:prstGeom prst="line">
            <a:avLst/>
          </a:prstGeom>
          <a:noFill/>
          <a:ln w="76200" cap="flat" cmpd="sng" algn="ctr">
            <a:solidFill>
              <a:srgbClr val="FF0000"/>
            </a:solidFill>
            <a:prstDash val="solid"/>
          </a:ln>
          <a:effectLst/>
        </p:spPr>
      </p:cxnSp>
      <p:sp>
        <p:nvSpPr>
          <p:cNvPr id="122" name="row-buffer"/>
          <p:cNvSpPr/>
          <p:nvPr/>
        </p:nvSpPr>
        <p:spPr>
          <a:xfrm>
            <a:off x="4906190" y="2687219"/>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3" name="decoder"/>
          <p:cNvSpPr/>
          <p:nvPr/>
        </p:nvSpPr>
        <p:spPr>
          <a:xfrm rot="16200000">
            <a:off x="3855558" y="2054318"/>
            <a:ext cx="914402" cy="351407"/>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4" name="movebluerow"/>
          <p:cNvSpPr/>
          <p:nvPr/>
        </p:nvSpPr>
        <p:spPr>
          <a:xfrm>
            <a:off x="4915716" y="4123876"/>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25" name="bankblank"/>
          <p:cNvSpPr/>
          <p:nvPr/>
        </p:nvSpPr>
        <p:spPr>
          <a:xfrm>
            <a:off x="4906190" y="4123329"/>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6" name="row-buffer"/>
          <p:cNvSpPr/>
          <p:nvPr/>
        </p:nvSpPr>
        <p:spPr>
          <a:xfrm>
            <a:off x="4906191" y="5785850"/>
            <a:ext cx="1875609"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cxnSp>
        <p:nvCxnSpPr>
          <p:cNvPr id="127" name="wlorangeraised"/>
          <p:cNvCxnSpPr/>
          <p:nvPr/>
        </p:nvCxnSpPr>
        <p:spPr>
          <a:xfrm>
            <a:off x="4488460" y="4351928"/>
            <a:ext cx="2750540" cy="1"/>
          </a:xfrm>
          <a:prstGeom prst="line">
            <a:avLst/>
          </a:prstGeom>
          <a:noFill/>
          <a:ln w="76200" cap="flat" cmpd="sng" algn="ctr">
            <a:solidFill>
              <a:srgbClr val="FF0000"/>
            </a:solidFill>
            <a:prstDash val="solid"/>
          </a:ln>
          <a:effectLst/>
        </p:spPr>
      </p:cxnSp>
      <p:sp>
        <p:nvSpPr>
          <p:cNvPr id="128" name="decoder"/>
          <p:cNvSpPr/>
          <p:nvPr/>
        </p:nvSpPr>
        <p:spPr>
          <a:xfrm rot="16200000">
            <a:off x="3855556" y="4404824"/>
            <a:ext cx="914402" cy="351407"/>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9" name="orangedecoder"/>
          <p:cNvSpPr/>
          <p:nvPr/>
        </p:nvSpPr>
        <p:spPr>
          <a:xfrm rot="16200000">
            <a:off x="3855556" y="4404821"/>
            <a:ext cx="914402" cy="351407"/>
          </a:xfrm>
          <a:prstGeom prst="trapezoid">
            <a:avLst/>
          </a:prstGeom>
          <a:solidFill>
            <a:srgbClr val="FFC00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30" name="row-buffer"/>
          <p:cNvSpPr/>
          <p:nvPr/>
        </p:nvSpPr>
        <p:spPr>
          <a:xfrm>
            <a:off x="4906190" y="5037729"/>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cxnSp>
        <p:nvCxnSpPr>
          <p:cNvPr id="131" name="black"/>
          <p:cNvCxnSpPr/>
          <p:nvPr/>
        </p:nvCxnSpPr>
        <p:spPr>
          <a:xfrm>
            <a:off x="2647934" y="2228464"/>
            <a:ext cx="552466" cy="1557"/>
          </a:xfrm>
          <a:prstGeom prst="line">
            <a:avLst/>
          </a:prstGeom>
          <a:noFill/>
          <a:ln w="76200" cap="flat" cmpd="sng" algn="ctr">
            <a:solidFill>
              <a:sysClr val="window" lastClr="FFFFFF">
                <a:lumMod val="65000"/>
              </a:sysClr>
            </a:solidFill>
            <a:prstDash val="solid"/>
          </a:ln>
          <a:effectLst/>
        </p:spPr>
      </p:cxnSp>
      <p:cxnSp>
        <p:nvCxnSpPr>
          <p:cNvPr id="132" name="black"/>
          <p:cNvCxnSpPr/>
          <p:nvPr/>
        </p:nvCxnSpPr>
        <p:spPr>
          <a:xfrm flipV="1">
            <a:off x="2647933" y="4580524"/>
            <a:ext cx="552467" cy="552"/>
          </a:xfrm>
          <a:prstGeom prst="line">
            <a:avLst/>
          </a:prstGeom>
          <a:noFill/>
          <a:ln w="76200" cap="flat" cmpd="sng" algn="ctr">
            <a:solidFill>
              <a:sysClr val="window" lastClr="FFFFFF">
                <a:lumMod val="65000"/>
              </a:sysClr>
            </a:solidFill>
            <a:prstDash val="solid"/>
          </a:ln>
          <a:effectLst/>
        </p:spPr>
      </p:cxnSp>
      <p:sp>
        <p:nvSpPr>
          <p:cNvPr id="133" name="bluegloballatch"/>
          <p:cNvSpPr/>
          <p:nvPr/>
        </p:nvSpPr>
        <p:spPr>
          <a:xfrm rot="16200000">
            <a:off x="1136418" y="3357011"/>
            <a:ext cx="1552978" cy="519006"/>
          </a:xfrm>
          <a:prstGeom prst="hexagon">
            <a:avLst/>
          </a:prstGeom>
          <a:solidFill>
            <a:srgbClr val="0070C0">
              <a:alpha val="75000"/>
            </a:srgbClr>
          </a:solidFill>
          <a:ln w="57150" cap="flat" cmpd="sng" algn="ctr">
            <a:solidFill>
              <a:sysClr val="windowText" lastClr="000000"/>
            </a:solidFill>
            <a:prstDash val="solid"/>
          </a:ln>
          <a:effectLst/>
        </p:spPr>
        <p:txBody>
          <a:bodyPr lIns="0" rIns="0" rtlCol="0" anchor="ctr"/>
          <a:lstStyle/>
          <a:p>
            <a:pPr algn="ctr">
              <a:defRPr/>
            </a:pPr>
            <a:r>
              <a:rPr lang="en-US" sz="4000" b="1" kern="0" smtClean="0">
                <a:solidFill>
                  <a:sysClr val="window" lastClr="FFFFFF"/>
                </a:solidFill>
                <a:latin typeface="Calibri"/>
              </a:rPr>
              <a:t>Latch</a:t>
            </a:r>
            <a:endParaRPr lang="en-US" sz="4000" b="1" kern="0">
              <a:solidFill>
                <a:sysClr val="window" lastClr="FFFFFF"/>
              </a:solidFill>
              <a:latin typeface="Calibri"/>
            </a:endParaRPr>
          </a:p>
        </p:txBody>
      </p:sp>
      <p:sp>
        <p:nvSpPr>
          <p:cNvPr id="134" name="orangegloballatch"/>
          <p:cNvSpPr/>
          <p:nvPr/>
        </p:nvSpPr>
        <p:spPr>
          <a:xfrm rot="16200000">
            <a:off x="1136419" y="3357009"/>
            <a:ext cx="1552977" cy="519006"/>
          </a:xfrm>
          <a:prstGeom prst="hexagon">
            <a:avLst/>
          </a:prstGeom>
          <a:solidFill>
            <a:srgbClr val="FFC000">
              <a:alpha val="75000"/>
            </a:srgbClr>
          </a:solidFill>
          <a:ln w="57150" cap="flat" cmpd="sng" algn="ctr">
            <a:solidFill>
              <a:sysClr val="windowText" lastClr="000000"/>
            </a:solidFill>
            <a:prstDash val="solid"/>
          </a:ln>
          <a:effectLst/>
        </p:spPr>
        <p:txBody>
          <a:bodyPr lIns="0" rIns="0" rtlCol="0" anchor="ctr"/>
          <a:lstStyle/>
          <a:p>
            <a:pPr algn="ctr">
              <a:defRPr/>
            </a:pPr>
            <a:r>
              <a:rPr lang="en-US" sz="4000" b="1" kern="0" smtClean="0">
                <a:solidFill>
                  <a:sysClr val="windowText" lastClr="000000"/>
                </a:solidFill>
                <a:latin typeface="Calibri"/>
              </a:rPr>
              <a:t>Latch</a:t>
            </a:r>
            <a:endParaRPr lang="en-US" sz="4000" b="1" kern="0">
              <a:solidFill>
                <a:sysClr val="windowText" lastClr="000000"/>
              </a:solidFill>
              <a:latin typeface="Calibri"/>
            </a:endParaRPr>
          </a:p>
        </p:txBody>
      </p:sp>
      <p:sp>
        <p:nvSpPr>
          <p:cNvPr id="135" name="bluedecoder"/>
          <p:cNvSpPr/>
          <p:nvPr/>
        </p:nvSpPr>
        <p:spPr>
          <a:xfrm rot="16200000">
            <a:off x="3855557" y="2054316"/>
            <a:ext cx="914402" cy="351407"/>
          </a:xfrm>
          <a:prstGeom prst="trapezoid">
            <a:avLst/>
          </a:prstGeom>
          <a:solidFill>
            <a:srgbClr val="0070C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cxnSp>
        <p:nvCxnSpPr>
          <p:cNvPr id="136" name="wlorangelowered"/>
          <p:cNvCxnSpPr/>
          <p:nvPr/>
        </p:nvCxnSpPr>
        <p:spPr>
          <a:xfrm>
            <a:off x="4488463" y="4351925"/>
            <a:ext cx="2750537" cy="4"/>
          </a:xfrm>
          <a:prstGeom prst="line">
            <a:avLst/>
          </a:prstGeom>
          <a:noFill/>
          <a:ln w="19050" cap="flat" cmpd="sng" algn="ctr">
            <a:solidFill>
              <a:sysClr val="windowText" lastClr="000000"/>
            </a:solidFill>
            <a:prstDash val="sysDash"/>
          </a:ln>
          <a:effectLst/>
        </p:spPr>
      </p:cxnSp>
      <p:cxnSp>
        <p:nvCxnSpPr>
          <p:cNvPr id="137" name="wlbluelowered"/>
          <p:cNvCxnSpPr/>
          <p:nvPr/>
        </p:nvCxnSpPr>
        <p:spPr>
          <a:xfrm flipV="1">
            <a:off x="4488461" y="2001416"/>
            <a:ext cx="2750539" cy="3"/>
          </a:xfrm>
          <a:prstGeom prst="line">
            <a:avLst/>
          </a:prstGeom>
          <a:noFill/>
          <a:ln w="19050" cap="flat" cmpd="sng" algn="ctr">
            <a:solidFill>
              <a:sysClr val="windowText" lastClr="000000"/>
            </a:solidFill>
            <a:prstDash val="sysDash"/>
          </a:ln>
          <a:effectLst/>
        </p:spPr>
      </p:cxnSp>
      <p:sp>
        <p:nvSpPr>
          <p:cNvPr id="140" name="localrb"/>
          <p:cNvSpPr txBox="1"/>
          <p:nvPr/>
        </p:nvSpPr>
        <p:spPr>
          <a:xfrm>
            <a:off x="179512" y="1108526"/>
            <a:ext cx="8812088" cy="304250"/>
          </a:xfrm>
          <a:prstGeom prst="rect">
            <a:avLst/>
          </a:prstGeom>
          <a:noFill/>
        </p:spPr>
        <p:txBody>
          <a:bodyPr wrap="square" rtlCol="0" anchor="ctr">
            <a:noAutofit/>
          </a:bodyPr>
          <a:lstStyle/>
          <a:p>
            <a:pPr>
              <a:lnSpc>
                <a:spcPct val="70000"/>
              </a:lnSpc>
              <a:defRPr/>
            </a:pPr>
            <a:r>
              <a:rPr lang="en-US" sz="2800" kern="0" dirty="0" smtClean="0">
                <a:solidFill>
                  <a:srgbClr val="0000FF"/>
                </a:solidFill>
                <a:latin typeface="Tahoma"/>
              </a:rPr>
              <a:t>Instead of a global latch, have </a:t>
            </a:r>
            <a:r>
              <a:rPr lang="en-US" sz="2800" b="1" i="1" kern="0" dirty="0" smtClean="0">
                <a:solidFill>
                  <a:srgbClr val="0000FF"/>
                </a:solidFill>
                <a:latin typeface="Tahoma"/>
              </a:rPr>
              <a:t>per-</a:t>
            </a:r>
            <a:r>
              <a:rPr lang="en-US" sz="2800" b="1" i="1" kern="0" dirty="0" err="1" smtClean="0">
                <a:solidFill>
                  <a:srgbClr val="0000FF"/>
                </a:solidFill>
                <a:latin typeface="Tahoma"/>
              </a:rPr>
              <a:t>subarray</a:t>
            </a:r>
            <a:r>
              <a:rPr lang="en-US" sz="2800" b="1" i="1" kern="0" dirty="0" smtClean="0">
                <a:solidFill>
                  <a:srgbClr val="0000FF"/>
                </a:solidFill>
                <a:latin typeface="Tahoma"/>
              </a:rPr>
              <a:t> latches</a:t>
            </a:r>
            <a:endParaRPr lang="en-US" sz="2400" b="1" i="1" kern="0" dirty="0">
              <a:solidFill>
                <a:srgbClr val="0000FF"/>
              </a:solidFill>
              <a:latin typeface="Tahoma"/>
            </a:endParaRPr>
          </a:p>
        </p:txBody>
      </p:sp>
    </p:spTree>
    <p:extLst>
      <p:ext uri="{BB962C8B-B14F-4D97-AF65-F5344CB8AC3E}">
        <p14:creationId xmlns:p14="http://schemas.microsoft.com/office/powerpoint/2010/main" val="15395729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118"/>
                                        </p:tgtEl>
                                      </p:cBhvr>
                                    </p:animEffect>
                                    <p:set>
                                      <p:cBhvr>
                                        <p:cTn id="7" dur="1" fill="hold">
                                          <p:stCondLst>
                                            <p:cond delay="499"/>
                                          </p:stCondLst>
                                        </p:cTn>
                                        <p:tgtEl>
                                          <p:spTgt spid="118"/>
                                        </p:tgtEl>
                                        <p:attrNameLst>
                                          <p:attrName>style.visibility</p:attrName>
                                        </p:attrNameLst>
                                      </p:cBhvr>
                                      <p:to>
                                        <p:strVal val="hidden"/>
                                      </p:to>
                                    </p:set>
                                  </p:childTnLst>
                                </p:cTn>
                              </p:par>
                            </p:childTnLst>
                          </p:cTn>
                        </p:par>
                        <p:par>
                          <p:cTn id="8" fill="hold">
                            <p:stCondLst>
                              <p:cond delay="500"/>
                            </p:stCondLst>
                            <p:childTnLst>
                              <p:par>
                                <p:cTn id="9" presetID="10" presetClass="entr" presetSubtype="0" fill="hold" grpId="1"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fade">
                                      <p:cBhvr>
                                        <p:cTn id="11" dur="500"/>
                                        <p:tgtEl>
                                          <p:spTgt spid="134"/>
                                        </p:tgtEl>
                                      </p:cBhvr>
                                    </p:animEffect>
                                  </p:childTnLst>
                                </p:cTn>
                              </p:par>
                              <p:par>
                                <p:cTn id="12" presetID="10" presetClass="entr" presetSubtype="0" fill="hold" grpId="1" nodeType="withEffect">
                                  <p:stCondLst>
                                    <p:cond delay="0"/>
                                  </p:stCondLst>
                                  <p:childTnLst>
                                    <p:set>
                                      <p:cBhvr>
                                        <p:cTn id="13" dur="1" fill="hold">
                                          <p:stCondLst>
                                            <p:cond delay="0"/>
                                          </p:stCondLst>
                                        </p:cTn>
                                        <p:tgtEl>
                                          <p:spTgt spid="133"/>
                                        </p:tgtEl>
                                        <p:attrNameLst>
                                          <p:attrName>style.visibility</p:attrName>
                                        </p:attrNameLst>
                                      </p:cBhvr>
                                      <p:to>
                                        <p:strVal val="visible"/>
                                      </p:to>
                                    </p:set>
                                    <p:animEffect transition="in" filter="fade">
                                      <p:cBhvr>
                                        <p:cTn id="14" dur="500"/>
                                        <p:tgtEl>
                                          <p:spTgt spid="133"/>
                                        </p:tgtEl>
                                      </p:cBhvr>
                                    </p:animEffect>
                                  </p:childTnLst>
                                </p:cTn>
                              </p:par>
                              <p:par>
                                <p:cTn id="15" presetID="42" presetClass="path" presetSubtype="0" accel="50000" decel="50000" fill="hold" grpId="0" nodeType="withEffect">
                                  <p:stCondLst>
                                    <p:cond delay="0"/>
                                  </p:stCondLst>
                                  <p:childTnLst>
                                    <p:animMotion origin="layout" path="M -1.38889E-6 -3.33333E-6 L 0.1658 0.14236 " pathEditMode="relative" rAng="0" ptsTypes="AA">
                                      <p:cBhvr>
                                        <p:cTn id="16" dur="2000" fill="hold"/>
                                        <p:tgtEl>
                                          <p:spTgt spid="134"/>
                                        </p:tgtEl>
                                        <p:attrNameLst>
                                          <p:attrName>ppt_x</p:attrName>
                                          <p:attrName>ppt_y</p:attrName>
                                        </p:attrNameLst>
                                      </p:cBhvr>
                                      <p:rCtr x="8281" y="7106"/>
                                    </p:animMotion>
                                  </p:childTnLst>
                                </p:cTn>
                              </p:par>
                              <p:par>
                                <p:cTn id="17" presetID="42" presetClass="path" presetSubtype="0" accel="50000" decel="50000" fill="hold" grpId="0" nodeType="withEffect">
                                  <p:stCondLst>
                                    <p:cond delay="0"/>
                                  </p:stCondLst>
                                  <p:childTnLst>
                                    <p:animMotion origin="layout" path="M -1.38889E-6 -3.33333E-6 L 0.1658 -0.20208 " pathEditMode="relative" rAng="0" ptsTypes="AA">
                                      <p:cBhvr>
                                        <p:cTn id="18" dur="2000" fill="hold"/>
                                        <p:tgtEl>
                                          <p:spTgt spid="133"/>
                                        </p:tgtEl>
                                        <p:attrNameLst>
                                          <p:attrName>ppt_x</p:attrName>
                                          <p:attrName>ppt_y</p:attrName>
                                        </p:attrNameLst>
                                      </p:cBhvr>
                                      <p:rCtr x="8281" y="-10116"/>
                                    </p:animMotion>
                                  </p:childTnLst>
                                </p:cTn>
                              </p:par>
                            </p:childTnLst>
                          </p:cTn>
                        </p:par>
                        <p:par>
                          <p:cTn id="19" fill="hold">
                            <p:stCondLst>
                              <p:cond delay="2500"/>
                            </p:stCondLst>
                            <p:childTnLst>
                              <p:par>
                                <p:cTn id="20" presetID="1" presetClass="exit" presetSubtype="0" fill="hold" nodeType="afterEffect">
                                  <p:stCondLst>
                                    <p:cond delay="0"/>
                                  </p:stCondLst>
                                  <p:childTnLst>
                                    <p:set>
                                      <p:cBhvr>
                                        <p:cTn id="21" dur="1" fill="hold">
                                          <p:stCondLst>
                                            <p:cond delay="0"/>
                                          </p:stCondLst>
                                        </p:cTn>
                                        <p:tgtEl>
                                          <p:spTgt spid="101"/>
                                        </p:tgtEl>
                                        <p:attrNameLst>
                                          <p:attrName>style.visibility</p:attrName>
                                        </p:attrNameLst>
                                      </p:cBhvr>
                                      <p:to>
                                        <p:strVal val="hidden"/>
                                      </p:to>
                                    </p:set>
                                  </p:childTnLst>
                                </p:cTn>
                              </p:par>
                            </p:childTnLst>
                          </p:cTn>
                        </p:par>
                        <p:par>
                          <p:cTn id="22" fill="hold">
                            <p:stCondLst>
                              <p:cond delay="2500"/>
                            </p:stCondLst>
                            <p:childTnLst>
                              <p:par>
                                <p:cTn id="23" presetID="1" presetClass="exit" presetSubtype="0" fill="hold" nodeType="afterEffect">
                                  <p:stCondLst>
                                    <p:cond delay="0"/>
                                  </p:stCondLst>
                                  <p:childTnLst>
                                    <p:set>
                                      <p:cBhvr>
                                        <p:cTn id="24" dur="1" fill="hold">
                                          <p:stCondLst>
                                            <p:cond delay="0"/>
                                          </p:stCondLst>
                                        </p:cTn>
                                        <p:tgtEl>
                                          <p:spTgt spid="100"/>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35"/>
                                        </p:tgtEl>
                                        <p:attrNameLst>
                                          <p:attrName>style.visibility</p:attrName>
                                        </p:attrNameLst>
                                      </p:cBhvr>
                                      <p:to>
                                        <p:strVal val="visible"/>
                                      </p:to>
                                    </p:set>
                                    <p:animEffect transition="in" filter="fade">
                                      <p:cBhvr>
                                        <p:cTn id="29" dur="500"/>
                                        <p:tgtEl>
                                          <p:spTgt spid="135"/>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29"/>
                                        </p:tgtEl>
                                        <p:attrNameLst>
                                          <p:attrName>style.visibility</p:attrName>
                                        </p:attrNameLst>
                                      </p:cBhvr>
                                      <p:to>
                                        <p:strVal val="visible"/>
                                      </p:to>
                                    </p:set>
                                    <p:animEffect transition="in" filter="fade">
                                      <p:cBhvr>
                                        <p:cTn id="32" dur="500"/>
                                        <p:tgtEl>
                                          <p:spTgt spid="129"/>
                                        </p:tgtEl>
                                      </p:cBhvr>
                                    </p:animEffect>
                                  </p:childTnLst>
                                </p:cTn>
                              </p:par>
                              <p:par>
                                <p:cTn id="33" presetID="10" presetClass="exit" presetSubtype="0" fill="hold" grpId="0" nodeType="withEffect">
                                  <p:stCondLst>
                                    <p:cond delay="0"/>
                                  </p:stCondLst>
                                  <p:childTnLst>
                                    <p:animEffect transition="out" filter="fade">
                                      <p:cBhvr>
                                        <p:cTn id="34" dur="500"/>
                                        <p:tgtEl>
                                          <p:spTgt spid="123"/>
                                        </p:tgtEl>
                                      </p:cBhvr>
                                    </p:animEffect>
                                    <p:set>
                                      <p:cBhvr>
                                        <p:cTn id="35" dur="1" fill="hold">
                                          <p:stCondLst>
                                            <p:cond delay="499"/>
                                          </p:stCondLst>
                                        </p:cTn>
                                        <p:tgtEl>
                                          <p:spTgt spid="123"/>
                                        </p:tgtEl>
                                        <p:attrNameLst>
                                          <p:attrName>style.visibility</p:attrName>
                                        </p:attrNameLst>
                                      </p:cBhvr>
                                      <p:to>
                                        <p:strVal val="hidden"/>
                                      </p:to>
                                    </p:set>
                                  </p:childTnLst>
                                </p:cTn>
                              </p:par>
                              <p:par>
                                <p:cTn id="36" presetID="10" presetClass="exit" presetSubtype="0" fill="hold" grpId="0" nodeType="withEffect">
                                  <p:stCondLst>
                                    <p:cond delay="0"/>
                                  </p:stCondLst>
                                  <p:childTnLst>
                                    <p:animEffect transition="out" filter="fade">
                                      <p:cBhvr>
                                        <p:cTn id="37" dur="500"/>
                                        <p:tgtEl>
                                          <p:spTgt spid="128"/>
                                        </p:tgtEl>
                                      </p:cBhvr>
                                    </p:animEffect>
                                    <p:set>
                                      <p:cBhvr>
                                        <p:cTn id="38" dur="1" fill="hold">
                                          <p:stCondLst>
                                            <p:cond delay="499"/>
                                          </p:stCondLst>
                                        </p:cTn>
                                        <p:tgtEl>
                                          <p:spTgt spid="128"/>
                                        </p:tgtEl>
                                        <p:attrNameLst>
                                          <p:attrName>style.visibility</p:attrName>
                                        </p:attrNameLst>
                                      </p:cBhvr>
                                      <p:to>
                                        <p:strVal val="hidden"/>
                                      </p:to>
                                    </p:set>
                                  </p:childTnLst>
                                </p:cTn>
                              </p:par>
                              <p:par>
                                <p:cTn id="39" presetID="10" presetClass="entr" presetSubtype="0" fill="hold" nodeType="withEffect">
                                  <p:stCondLst>
                                    <p:cond delay="0"/>
                                  </p:stCondLst>
                                  <p:childTnLst>
                                    <p:set>
                                      <p:cBhvr>
                                        <p:cTn id="40" dur="1" fill="hold">
                                          <p:stCondLst>
                                            <p:cond delay="0"/>
                                          </p:stCondLst>
                                        </p:cTn>
                                        <p:tgtEl>
                                          <p:spTgt spid="115"/>
                                        </p:tgtEl>
                                        <p:attrNameLst>
                                          <p:attrName>style.visibility</p:attrName>
                                        </p:attrNameLst>
                                      </p:cBhvr>
                                      <p:to>
                                        <p:strVal val="visible"/>
                                      </p:to>
                                    </p:set>
                                    <p:animEffect transition="in" filter="fade">
                                      <p:cBhvr>
                                        <p:cTn id="41" dur="500"/>
                                        <p:tgtEl>
                                          <p:spTgt spid="115"/>
                                        </p:tgtEl>
                                      </p:cBhvr>
                                    </p:animEffect>
                                  </p:childTnLst>
                                </p:cTn>
                              </p:par>
                              <p:par>
                                <p:cTn id="42" presetID="10" presetClass="entr" presetSubtype="0" fill="hold" nodeType="withEffect">
                                  <p:stCondLst>
                                    <p:cond delay="0"/>
                                  </p:stCondLst>
                                  <p:childTnLst>
                                    <p:set>
                                      <p:cBhvr>
                                        <p:cTn id="43" dur="1" fill="hold">
                                          <p:stCondLst>
                                            <p:cond delay="0"/>
                                          </p:stCondLst>
                                        </p:cTn>
                                        <p:tgtEl>
                                          <p:spTgt spid="113"/>
                                        </p:tgtEl>
                                        <p:attrNameLst>
                                          <p:attrName>style.visibility</p:attrName>
                                        </p:attrNameLst>
                                      </p:cBhvr>
                                      <p:to>
                                        <p:strVal val="visible"/>
                                      </p:to>
                                    </p:set>
                                    <p:animEffect transition="in" filter="fade">
                                      <p:cBhvr>
                                        <p:cTn id="44" dur="500"/>
                                        <p:tgtEl>
                                          <p:spTgt spid="113"/>
                                        </p:tgtEl>
                                      </p:cBhvr>
                                    </p:animEffect>
                                  </p:childTnLst>
                                </p:cTn>
                              </p:par>
                              <p:par>
                                <p:cTn id="45" presetID="10" presetClass="exit" presetSubtype="0" fill="hold" nodeType="withEffect">
                                  <p:stCondLst>
                                    <p:cond delay="0"/>
                                  </p:stCondLst>
                                  <p:childTnLst>
                                    <p:animEffect transition="out" filter="fade">
                                      <p:cBhvr>
                                        <p:cTn id="46" dur="500"/>
                                        <p:tgtEl>
                                          <p:spTgt spid="107"/>
                                        </p:tgtEl>
                                      </p:cBhvr>
                                    </p:animEffect>
                                    <p:set>
                                      <p:cBhvr>
                                        <p:cTn id="47" dur="1" fill="hold">
                                          <p:stCondLst>
                                            <p:cond delay="499"/>
                                          </p:stCondLst>
                                        </p:cTn>
                                        <p:tgtEl>
                                          <p:spTgt spid="107"/>
                                        </p:tgtEl>
                                        <p:attrNameLst>
                                          <p:attrName>style.visibility</p:attrName>
                                        </p:attrNameLst>
                                      </p:cBhvr>
                                      <p:to>
                                        <p:strVal val="hidden"/>
                                      </p:to>
                                    </p:set>
                                  </p:childTnLst>
                                </p:cTn>
                              </p:par>
                              <p:par>
                                <p:cTn id="48" presetID="10" presetClass="exit" presetSubtype="0" fill="hold" nodeType="withEffect">
                                  <p:stCondLst>
                                    <p:cond delay="0"/>
                                  </p:stCondLst>
                                  <p:childTnLst>
                                    <p:animEffect transition="out" filter="fade">
                                      <p:cBhvr>
                                        <p:cTn id="49" dur="500"/>
                                        <p:tgtEl>
                                          <p:spTgt spid="112"/>
                                        </p:tgtEl>
                                      </p:cBhvr>
                                    </p:animEffect>
                                    <p:set>
                                      <p:cBhvr>
                                        <p:cTn id="50" dur="1" fill="hold">
                                          <p:stCondLst>
                                            <p:cond delay="499"/>
                                          </p:stCondLst>
                                        </p:cTn>
                                        <p:tgtEl>
                                          <p:spTgt spid="112"/>
                                        </p:tgtEl>
                                        <p:attrNameLst>
                                          <p:attrName>style.visibility</p:attrName>
                                        </p:attrNameLst>
                                      </p:cBhvr>
                                      <p:to>
                                        <p:strVal val="hidden"/>
                                      </p:to>
                                    </p:set>
                                  </p:childTnLst>
                                </p:cTn>
                              </p:par>
                            </p:childTnLst>
                          </p:cTn>
                        </p:par>
                        <p:par>
                          <p:cTn id="51" fill="hold">
                            <p:stCondLst>
                              <p:cond delay="500"/>
                            </p:stCondLst>
                            <p:childTnLst>
                              <p:par>
                                <p:cTn id="52" presetID="10" presetClass="entr" presetSubtype="0" fill="hold" nodeType="afterEffect">
                                  <p:stCondLst>
                                    <p:cond delay="0"/>
                                  </p:stCondLst>
                                  <p:childTnLst>
                                    <p:set>
                                      <p:cBhvr>
                                        <p:cTn id="53" dur="1" fill="hold">
                                          <p:stCondLst>
                                            <p:cond delay="0"/>
                                          </p:stCondLst>
                                        </p:cTn>
                                        <p:tgtEl>
                                          <p:spTgt spid="121"/>
                                        </p:tgtEl>
                                        <p:attrNameLst>
                                          <p:attrName>style.visibility</p:attrName>
                                        </p:attrNameLst>
                                      </p:cBhvr>
                                      <p:to>
                                        <p:strVal val="visible"/>
                                      </p:to>
                                    </p:set>
                                    <p:animEffect transition="in" filter="fade">
                                      <p:cBhvr>
                                        <p:cTn id="54" dur="500"/>
                                        <p:tgtEl>
                                          <p:spTgt spid="121"/>
                                        </p:tgtEl>
                                      </p:cBhvr>
                                    </p:animEffect>
                                  </p:childTnLst>
                                </p:cTn>
                              </p:par>
                              <p:par>
                                <p:cTn id="55" presetID="10" presetClass="entr" presetSubtype="0" fill="hold" nodeType="withEffect">
                                  <p:stCondLst>
                                    <p:cond delay="0"/>
                                  </p:stCondLst>
                                  <p:childTnLst>
                                    <p:set>
                                      <p:cBhvr>
                                        <p:cTn id="56" dur="1" fill="hold">
                                          <p:stCondLst>
                                            <p:cond delay="0"/>
                                          </p:stCondLst>
                                        </p:cTn>
                                        <p:tgtEl>
                                          <p:spTgt spid="127"/>
                                        </p:tgtEl>
                                        <p:attrNameLst>
                                          <p:attrName>style.visibility</p:attrName>
                                        </p:attrNameLst>
                                      </p:cBhvr>
                                      <p:to>
                                        <p:strVal val="visible"/>
                                      </p:to>
                                    </p:set>
                                    <p:animEffect transition="in" filter="fade">
                                      <p:cBhvr>
                                        <p:cTn id="57" dur="500"/>
                                        <p:tgtEl>
                                          <p:spTgt spid="127"/>
                                        </p:tgtEl>
                                      </p:cBhvr>
                                    </p:animEffect>
                                  </p:childTnLst>
                                </p:cTn>
                              </p:par>
                              <p:par>
                                <p:cTn id="58" presetID="10" presetClass="exit" presetSubtype="0" fill="hold" nodeType="withEffect">
                                  <p:stCondLst>
                                    <p:cond delay="0"/>
                                  </p:stCondLst>
                                  <p:childTnLst>
                                    <p:animEffect transition="out" filter="fade">
                                      <p:cBhvr>
                                        <p:cTn id="59" dur="500"/>
                                        <p:tgtEl>
                                          <p:spTgt spid="136"/>
                                        </p:tgtEl>
                                      </p:cBhvr>
                                    </p:animEffect>
                                    <p:set>
                                      <p:cBhvr>
                                        <p:cTn id="60" dur="1" fill="hold">
                                          <p:stCondLst>
                                            <p:cond delay="499"/>
                                          </p:stCondLst>
                                        </p:cTn>
                                        <p:tgtEl>
                                          <p:spTgt spid="136"/>
                                        </p:tgtEl>
                                        <p:attrNameLst>
                                          <p:attrName>style.visibility</p:attrName>
                                        </p:attrNameLst>
                                      </p:cBhvr>
                                      <p:to>
                                        <p:strVal val="hidden"/>
                                      </p:to>
                                    </p:set>
                                  </p:childTnLst>
                                </p:cTn>
                              </p:par>
                              <p:par>
                                <p:cTn id="61" presetID="10" presetClass="exit" presetSubtype="0" fill="hold" nodeType="withEffect">
                                  <p:stCondLst>
                                    <p:cond delay="0"/>
                                  </p:stCondLst>
                                  <p:childTnLst>
                                    <p:animEffect transition="out" filter="fade">
                                      <p:cBhvr>
                                        <p:cTn id="62" dur="500"/>
                                        <p:tgtEl>
                                          <p:spTgt spid="137"/>
                                        </p:tgtEl>
                                      </p:cBhvr>
                                    </p:animEffect>
                                    <p:set>
                                      <p:cBhvr>
                                        <p:cTn id="63" dur="1" fill="hold">
                                          <p:stCondLst>
                                            <p:cond delay="499"/>
                                          </p:stCondLst>
                                        </p:cTn>
                                        <p:tgtEl>
                                          <p:spTgt spid="137"/>
                                        </p:tgtEl>
                                        <p:attrNameLst>
                                          <p:attrName>style.visibility</p:attrName>
                                        </p:attrNameLst>
                                      </p:cBhvr>
                                      <p:to>
                                        <p:strVal val="hidden"/>
                                      </p:to>
                                    </p:set>
                                  </p:childTnLst>
                                </p:cTn>
                              </p:par>
                            </p:childTnLst>
                          </p:cTn>
                        </p:par>
                        <p:par>
                          <p:cTn id="64" fill="hold">
                            <p:stCondLst>
                              <p:cond delay="1000"/>
                            </p:stCondLst>
                            <p:childTnLst>
                              <p:par>
                                <p:cTn id="65" presetID="10" presetClass="entr" presetSubtype="0" fill="hold" grpId="1" nodeType="afterEffect">
                                  <p:stCondLst>
                                    <p:cond delay="0"/>
                                  </p:stCondLst>
                                  <p:childTnLst>
                                    <p:set>
                                      <p:cBhvr>
                                        <p:cTn id="66" dur="1" fill="hold">
                                          <p:stCondLst>
                                            <p:cond delay="0"/>
                                          </p:stCondLst>
                                        </p:cTn>
                                        <p:tgtEl>
                                          <p:spTgt spid="98"/>
                                        </p:tgtEl>
                                        <p:attrNameLst>
                                          <p:attrName>style.visibility</p:attrName>
                                        </p:attrNameLst>
                                      </p:cBhvr>
                                      <p:to>
                                        <p:strVal val="visible"/>
                                      </p:to>
                                    </p:set>
                                    <p:animEffect transition="in" filter="fade">
                                      <p:cBhvr>
                                        <p:cTn id="67" dur="500"/>
                                        <p:tgtEl>
                                          <p:spTgt spid="98"/>
                                        </p:tgtEl>
                                      </p:cBhvr>
                                    </p:animEffect>
                                  </p:childTnLst>
                                </p:cTn>
                              </p:par>
                              <p:par>
                                <p:cTn id="68" presetID="42" presetClass="path" presetSubtype="0" accel="50000" decel="50000" fill="hold" grpId="0" nodeType="withEffect">
                                  <p:stCondLst>
                                    <p:cond delay="0"/>
                                  </p:stCondLst>
                                  <p:childTnLst>
                                    <p:animMotion origin="layout" path="M -1.38889E-6 -2.59259E-6 L -1.38889E-6 0.13588 " pathEditMode="relative" rAng="0" ptsTypes="AA">
                                      <p:cBhvr>
                                        <p:cTn id="69" dur="2000" fill="hold"/>
                                        <p:tgtEl>
                                          <p:spTgt spid="98"/>
                                        </p:tgtEl>
                                        <p:attrNameLst>
                                          <p:attrName>ppt_x</p:attrName>
                                          <p:attrName>ppt_y</p:attrName>
                                        </p:attrNameLst>
                                      </p:cBhvr>
                                      <p:rCtr x="0" y="6782"/>
                                    </p:animMotion>
                                  </p:childTnLst>
                                </p:cTn>
                              </p:par>
                              <p:par>
                                <p:cTn id="70" presetID="10" presetClass="entr" presetSubtype="0" fill="hold" grpId="0" nodeType="withEffect">
                                  <p:stCondLst>
                                    <p:cond delay="0"/>
                                  </p:stCondLst>
                                  <p:childTnLst>
                                    <p:set>
                                      <p:cBhvr>
                                        <p:cTn id="71" dur="1" fill="hold">
                                          <p:stCondLst>
                                            <p:cond delay="0"/>
                                          </p:stCondLst>
                                        </p:cTn>
                                        <p:tgtEl>
                                          <p:spTgt spid="99"/>
                                        </p:tgtEl>
                                        <p:attrNameLst>
                                          <p:attrName>style.visibility</p:attrName>
                                        </p:attrNameLst>
                                      </p:cBhvr>
                                      <p:to>
                                        <p:strVal val="visible"/>
                                      </p:to>
                                    </p:set>
                                    <p:animEffect transition="in" filter="fade">
                                      <p:cBhvr>
                                        <p:cTn id="72" dur="500"/>
                                        <p:tgtEl>
                                          <p:spTgt spid="99"/>
                                        </p:tgtEl>
                                      </p:cBhvr>
                                    </p:animEffect>
                                  </p:childTnLst>
                                </p:cTn>
                              </p:par>
                              <p:par>
                                <p:cTn id="73" presetID="42" presetClass="path" presetSubtype="0" accel="50000" decel="50000" fill="hold" grpId="1" nodeType="withEffect">
                                  <p:stCondLst>
                                    <p:cond delay="0"/>
                                  </p:stCondLst>
                                  <p:childTnLst>
                                    <p:animMotion origin="layout" path="M -2.77778E-6 3.33333E-6 L -2.77778E-6 0.13426 " pathEditMode="relative" rAng="0" ptsTypes="AA">
                                      <p:cBhvr>
                                        <p:cTn id="74" dur="2000" fill="hold"/>
                                        <p:tgtEl>
                                          <p:spTgt spid="99"/>
                                        </p:tgtEl>
                                        <p:attrNameLst>
                                          <p:attrName>ppt_x</p:attrName>
                                          <p:attrName>ppt_y</p:attrName>
                                        </p:attrNameLst>
                                      </p:cBhvr>
                                      <p:rCtr x="0" y="671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98" grpId="1" animBg="1"/>
      <p:bldP spid="99" grpId="0" animBg="1"/>
      <p:bldP spid="99" grpId="1" animBg="1"/>
      <p:bldP spid="118" grpId="0" animBg="1"/>
      <p:bldP spid="123" grpId="0" animBg="1"/>
      <p:bldP spid="128" grpId="0" animBg="1"/>
      <p:bldP spid="129" grpId="0" animBg="1"/>
      <p:bldP spid="133" grpId="0" animBg="1"/>
      <p:bldP spid="133" grpId="1" animBg="1"/>
      <p:bldP spid="134" grpId="0" animBg="1"/>
      <p:bldP spid="134" grpId="1" animBg="1"/>
      <p:bldP spid="135" grpId="0" animBg="1"/>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SALP: Reduce Sharing of Global Row-Buffer</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129</a:t>
            </a:fld>
            <a:endParaRPr lang="en-US" altLang="en-US">
              <a:solidFill>
                <a:srgbClr val="000000"/>
              </a:solidFill>
            </a:endParaRPr>
          </a:p>
        </p:txBody>
      </p:sp>
      <p:cxnSp>
        <p:nvCxnSpPr>
          <p:cNvPr id="46" name="thickline0"/>
          <p:cNvCxnSpPr/>
          <p:nvPr/>
        </p:nvCxnSpPr>
        <p:spPr>
          <a:xfrm flipH="1">
            <a:off x="1409700" y="1873529"/>
            <a:ext cx="1192" cy="4578175"/>
          </a:xfrm>
          <a:prstGeom prst="line">
            <a:avLst/>
          </a:prstGeom>
          <a:ln w="57150">
            <a:solidFill>
              <a:schemeClr val="tx1"/>
            </a:solidFill>
            <a:prstDash val="solid"/>
          </a:ln>
        </p:spPr>
        <p:style>
          <a:lnRef idx="1">
            <a:schemeClr val="accent1"/>
          </a:lnRef>
          <a:fillRef idx="0">
            <a:schemeClr val="accent1"/>
          </a:fillRef>
          <a:effectRef idx="0">
            <a:schemeClr val="accent1"/>
          </a:effectRef>
          <a:fontRef idx="minor">
            <a:schemeClr val="tx1"/>
          </a:fontRef>
        </p:style>
      </p:cxnSp>
      <p:sp>
        <p:nvSpPr>
          <p:cNvPr id="47" name="wire"/>
          <p:cNvSpPr txBox="1"/>
          <p:nvPr/>
        </p:nvSpPr>
        <p:spPr>
          <a:xfrm rot="16200000">
            <a:off x="438958" y="3711452"/>
            <a:ext cx="1311867" cy="571500"/>
          </a:xfrm>
          <a:prstGeom prst="rect">
            <a:avLst/>
          </a:prstGeom>
          <a:noFill/>
        </p:spPr>
        <p:txBody>
          <a:bodyPr wrap="square" rtlCol="0" anchor="ctr">
            <a:noAutofit/>
          </a:bodyPr>
          <a:lstStyle/>
          <a:p>
            <a:pPr algn="ctr">
              <a:lnSpc>
                <a:spcPct val="80000"/>
              </a:lnSpc>
            </a:pPr>
            <a:r>
              <a:rPr lang="en-US" sz="3600" b="1" i="1" dirty="0" smtClean="0">
                <a:solidFill>
                  <a:srgbClr val="000000"/>
                </a:solidFill>
                <a:latin typeface="Tahoma"/>
              </a:rPr>
              <a:t>Wire</a:t>
            </a:r>
            <a:endParaRPr lang="en-US" sz="3200" b="1" i="1" dirty="0">
              <a:solidFill>
                <a:srgbClr val="000000"/>
              </a:solidFill>
              <a:latin typeface="Tahoma"/>
            </a:endParaRPr>
          </a:p>
        </p:txBody>
      </p:sp>
      <p:cxnSp>
        <p:nvCxnSpPr>
          <p:cNvPr id="48" name="on1"/>
          <p:cNvCxnSpPr/>
          <p:nvPr/>
        </p:nvCxnSpPr>
        <p:spPr>
          <a:xfrm>
            <a:off x="4226681" y="4696587"/>
            <a:ext cx="0" cy="61687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9" name="on1"/>
          <p:cNvCxnSpPr/>
          <p:nvPr/>
        </p:nvCxnSpPr>
        <p:spPr>
          <a:xfrm>
            <a:off x="3165108" y="4691828"/>
            <a:ext cx="0" cy="61687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0" name="on0"/>
          <p:cNvCxnSpPr/>
          <p:nvPr/>
        </p:nvCxnSpPr>
        <p:spPr>
          <a:xfrm>
            <a:off x="4226681" y="2791040"/>
            <a:ext cx="0" cy="61687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1" name="on0"/>
          <p:cNvCxnSpPr/>
          <p:nvPr/>
        </p:nvCxnSpPr>
        <p:spPr>
          <a:xfrm>
            <a:off x="3165108" y="2786281"/>
            <a:ext cx="0" cy="616876"/>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2" name="bus0"/>
          <p:cNvCxnSpPr/>
          <p:nvPr/>
        </p:nvCxnSpPr>
        <p:spPr>
          <a:xfrm>
            <a:off x="2057400" y="3403704"/>
            <a:ext cx="6248400" cy="0"/>
          </a:xfrm>
          <a:prstGeom prst="line">
            <a:avLst/>
          </a:prstGeom>
          <a:ln w="76200" cmpd="sng">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3" name="bus1"/>
          <p:cNvCxnSpPr/>
          <p:nvPr/>
        </p:nvCxnSpPr>
        <p:spPr>
          <a:xfrm>
            <a:off x="2057400" y="5308704"/>
            <a:ext cx="6248400" cy="0"/>
          </a:xfrm>
          <a:prstGeom prst="line">
            <a:avLst/>
          </a:prstGeom>
          <a:ln w="76200" cmpd="sng">
            <a:solidFill>
              <a:schemeClr val="tx1"/>
            </a:solidFill>
            <a:headEnd type="triangle"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54" name="off1"/>
          <p:cNvCxnSpPr/>
          <p:nvPr/>
        </p:nvCxnSpPr>
        <p:spPr>
          <a:xfrm flipH="1">
            <a:off x="2827154" y="4696111"/>
            <a:ext cx="345708" cy="39426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5" name="off1"/>
          <p:cNvCxnSpPr/>
          <p:nvPr/>
        </p:nvCxnSpPr>
        <p:spPr>
          <a:xfrm flipH="1">
            <a:off x="3880973" y="4696111"/>
            <a:ext cx="345708" cy="39426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6" name="off0"/>
          <p:cNvCxnSpPr/>
          <p:nvPr/>
        </p:nvCxnSpPr>
        <p:spPr>
          <a:xfrm flipH="1">
            <a:off x="2827154" y="2780842"/>
            <a:ext cx="345708" cy="39426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7" name="off0"/>
          <p:cNvCxnSpPr/>
          <p:nvPr/>
        </p:nvCxnSpPr>
        <p:spPr>
          <a:xfrm flipH="1">
            <a:off x="3880973" y="2780842"/>
            <a:ext cx="345708" cy="394262"/>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58" name="bank"/>
          <p:cNvSpPr/>
          <p:nvPr/>
        </p:nvSpPr>
        <p:spPr>
          <a:xfrm>
            <a:off x="2749560" y="1873529"/>
            <a:ext cx="1866085" cy="907313"/>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rgbClr val="000000"/>
              </a:solidFill>
              <a:latin typeface="Tahoma"/>
            </a:endParaRPr>
          </a:p>
        </p:txBody>
      </p:sp>
      <p:sp>
        <p:nvSpPr>
          <p:cNvPr id="59" name="bank"/>
          <p:cNvSpPr/>
          <p:nvPr/>
        </p:nvSpPr>
        <p:spPr>
          <a:xfrm>
            <a:off x="2759087" y="3784707"/>
            <a:ext cx="1870847" cy="911404"/>
          </a:xfrm>
          <a:prstGeom prst="rect">
            <a:avLst/>
          </a:prstGeom>
          <a:solidFill>
            <a:schemeClr val="bg1"/>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rgbClr val="000000"/>
              </a:solidFill>
              <a:latin typeface="Tahoma"/>
            </a:endParaRPr>
          </a:p>
        </p:txBody>
      </p:sp>
      <p:cxnSp>
        <p:nvCxnSpPr>
          <p:cNvPr id="60" name="long"/>
          <p:cNvCxnSpPr/>
          <p:nvPr/>
        </p:nvCxnSpPr>
        <p:spPr>
          <a:xfrm>
            <a:off x="7310417" y="2383960"/>
            <a:ext cx="1" cy="3534347"/>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61" name="long"/>
          <p:cNvCxnSpPr/>
          <p:nvPr/>
        </p:nvCxnSpPr>
        <p:spPr>
          <a:xfrm>
            <a:off x="6249601" y="2383960"/>
            <a:ext cx="0" cy="3534347"/>
          </a:xfrm>
          <a:prstGeom prst="line">
            <a:avLst/>
          </a:prstGeom>
          <a:ln w="57150">
            <a:solidFill>
              <a:srgbClr val="FF0000"/>
            </a:solidFill>
          </a:ln>
        </p:spPr>
        <p:style>
          <a:lnRef idx="1">
            <a:schemeClr val="accent1"/>
          </a:lnRef>
          <a:fillRef idx="0">
            <a:schemeClr val="accent1"/>
          </a:fillRef>
          <a:effectRef idx="0">
            <a:schemeClr val="accent1"/>
          </a:effectRef>
          <a:fontRef idx="minor">
            <a:schemeClr val="tx1"/>
          </a:fontRef>
        </p:style>
      </p:cxnSp>
      <p:sp>
        <p:nvSpPr>
          <p:cNvPr id="62" name="movebluerow"/>
          <p:cNvSpPr/>
          <p:nvPr/>
        </p:nvSpPr>
        <p:spPr>
          <a:xfrm>
            <a:off x="2749561" y="2482031"/>
            <a:ext cx="1866084" cy="304251"/>
          </a:xfrm>
          <a:prstGeom prst="rect">
            <a:avLst/>
          </a:prstGeom>
          <a:solidFill>
            <a:srgbClr val="0070C0">
              <a:alpha val="7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rgbClr val="000000"/>
              </a:solidFill>
              <a:latin typeface="Tahoma"/>
            </a:endParaRPr>
          </a:p>
        </p:txBody>
      </p:sp>
      <p:sp>
        <p:nvSpPr>
          <p:cNvPr id="63" name="globalbitline"/>
          <p:cNvSpPr txBox="1"/>
          <p:nvPr/>
        </p:nvSpPr>
        <p:spPr>
          <a:xfrm>
            <a:off x="5141892" y="1827912"/>
            <a:ext cx="3278984" cy="556048"/>
          </a:xfrm>
          <a:prstGeom prst="rect">
            <a:avLst/>
          </a:prstGeom>
          <a:noFill/>
        </p:spPr>
        <p:txBody>
          <a:bodyPr wrap="square" rtlCol="0" anchor="ctr">
            <a:noAutofit/>
          </a:bodyPr>
          <a:lstStyle/>
          <a:p>
            <a:pPr algn="ctr">
              <a:lnSpc>
                <a:spcPct val="80000"/>
              </a:lnSpc>
            </a:pPr>
            <a:r>
              <a:rPr lang="en-US" sz="3200" b="1" i="1" dirty="0" smtClean="0">
                <a:solidFill>
                  <a:srgbClr val="FF0000"/>
                </a:solidFill>
                <a:latin typeface="Tahoma"/>
              </a:rPr>
              <a:t>Global </a:t>
            </a:r>
            <a:r>
              <a:rPr lang="en-US" sz="3200" b="1" i="1" dirty="0" err="1" smtClean="0">
                <a:solidFill>
                  <a:srgbClr val="FF0000"/>
                </a:solidFill>
                <a:latin typeface="Tahoma"/>
              </a:rPr>
              <a:t>bitlines</a:t>
            </a:r>
            <a:endParaRPr lang="en-US" sz="2800" i="1" dirty="0">
              <a:solidFill>
                <a:srgbClr val="FF0000"/>
              </a:solidFill>
              <a:latin typeface="Tahoma"/>
            </a:endParaRPr>
          </a:p>
        </p:txBody>
      </p:sp>
      <p:sp>
        <p:nvSpPr>
          <p:cNvPr id="64" name="globalrb"/>
          <p:cNvSpPr txBox="1"/>
          <p:nvPr/>
        </p:nvSpPr>
        <p:spPr>
          <a:xfrm>
            <a:off x="3313092" y="5918854"/>
            <a:ext cx="2364584" cy="304250"/>
          </a:xfrm>
          <a:prstGeom prst="rect">
            <a:avLst/>
          </a:prstGeom>
          <a:noFill/>
        </p:spPr>
        <p:txBody>
          <a:bodyPr wrap="square" rtlCol="0" anchor="ctr">
            <a:noAutofit/>
          </a:bodyPr>
          <a:lstStyle/>
          <a:p>
            <a:pPr algn="r">
              <a:lnSpc>
                <a:spcPct val="70000"/>
              </a:lnSpc>
            </a:pPr>
            <a:r>
              <a:rPr lang="en-US" sz="3600" i="1" smtClean="0">
                <a:solidFill>
                  <a:srgbClr val="000000"/>
                </a:solidFill>
                <a:latin typeface="Tahoma"/>
              </a:rPr>
              <a:t>Global </a:t>
            </a:r>
            <a:br>
              <a:rPr lang="en-US" sz="3600" i="1" smtClean="0">
                <a:solidFill>
                  <a:srgbClr val="000000"/>
                </a:solidFill>
                <a:latin typeface="Tahoma"/>
              </a:rPr>
            </a:br>
            <a:r>
              <a:rPr lang="en-US" sz="3600" i="1" smtClean="0">
                <a:solidFill>
                  <a:srgbClr val="000000"/>
                </a:solidFill>
                <a:latin typeface="Tahoma"/>
              </a:rPr>
              <a:t>row-buffer</a:t>
            </a:r>
            <a:endParaRPr lang="en-US" sz="3200" i="1">
              <a:solidFill>
                <a:srgbClr val="000000"/>
              </a:solidFill>
              <a:latin typeface="Tahoma"/>
            </a:endParaRPr>
          </a:p>
        </p:txBody>
      </p:sp>
      <p:sp>
        <p:nvSpPr>
          <p:cNvPr id="65" name="row-buffer"/>
          <p:cNvSpPr/>
          <p:nvPr/>
        </p:nvSpPr>
        <p:spPr>
          <a:xfrm>
            <a:off x="2749560" y="2482031"/>
            <a:ext cx="1866085" cy="304797"/>
          </a:xfrm>
          <a:prstGeom prst="rect">
            <a:avLst/>
          </a:prstGeom>
          <a:solidFill>
            <a:srgbClr val="0070C0">
              <a:alpha val="75000"/>
            </a:srgbClr>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000">
              <a:solidFill>
                <a:srgbClr val="000000"/>
              </a:solidFill>
              <a:latin typeface="Tahoma"/>
            </a:endParaRPr>
          </a:p>
        </p:txBody>
      </p:sp>
      <p:sp>
        <p:nvSpPr>
          <p:cNvPr id="66" name="movebluerow"/>
          <p:cNvSpPr/>
          <p:nvPr/>
        </p:nvSpPr>
        <p:spPr>
          <a:xfrm>
            <a:off x="2749561" y="1873529"/>
            <a:ext cx="1866084" cy="304251"/>
          </a:xfrm>
          <a:prstGeom prst="rect">
            <a:avLst/>
          </a:prstGeom>
          <a:solidFill>
            <a:srgbClr val="0070C0">
              <a:alpha val="7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rgbClr val="000000"/>
              </a:solidFill>
              <a:latin typeface="Tahoma"/>
            </a:endParaRPr>
          </a:p>
        </p:txBody>
      </p:sp>
      <p:sp>
        <p:nvSpPr>
          <p:cNvPr id="67" name="bankblank"/>
          <p:cNvSpPr/>
          <p:nvPr/>
        </p:nvSpPr>
        <p:spPr>
          <a:xfrm>
            <a:off x="2749560" y="1873530"/>
            <a:ext cx="1866085" cy="608501"/>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rgbClr val="000000"/>
              </a:solidFill>
              <a:latin typeface="Tahoma"/>
            </a:endParaRPr>
          </a:p>
        </p:txBody>
      </p:sp>
      <p:sp>
        <p:nvSpPr>
          <p:cNvPr id="68" name="moveorangerow"/>
          <p:cNvSpPr/>
          <p:nvPr/>
        </p:nvSpPr>
        <p:spPr>
          <a:xfrm>
            <a:off x="2759086" y="4390212"/>
            <a:ext cx="1870847" cy="304251"/>
          </a:xfrm>
          <a:prstGeom prst="rect">
            <a:avLst/>
          </a:prstGeom>
          <a:solidFill>
            <a:srgbClr val="FFC000">
              <a:alpha val="7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rgbClr val="000000"/>
              </a:solidFill>
              <a:latin typeface="Tahoma"/>
            </a:endParaRPr>
          </a:p>
        </p:txBody>
      </p:sp>
      <p:sp>
        <p:nvSpPr>
          <p:cNvPr id="69" name="row-buffer"/>
          <p:cNvSpPr/>
          <p:nvPr/>
        </p:nvSpPr>
        <p:spPr>
          <a:xfrm>
            <a:off x="5838816" y="5918307"/>
            <a:ext cx="1875610" cy="304797"/>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000">
              <a:solidFill>
                <a:srgbClr val="000000"/>
              </a:solidFill>
              <a:latin typeface="Tahoma"/>
            </a:endParaRPr>
          </a:p>
        </p:txBody>
      </p:sp>
      <p:sp>
        <p:nvSpPr>
          <p:cNvPr id="70" name="row-buffer"/>
          <p:cNvSpPr/>
          <p:nvPr/>
        </p:nvSpPr>
        <p:spPr>
          <a:xfrm>
            <a:off x="2754324" y="4390212"/>
            <a:ext cx="1875610" cy="304797"/>
          </a:xfrm>
          <a:prstGeom prst="rect">
            <a:avLst/>
          </a:prstGeom>
          <a:solidFill>
            <a:srgbClr val="FFC000">
              <a:alpha val="75000"/>
            </a:srgbClr>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000">
              <a:solidFill>
                <a:srgbClr val="000000"/>
              </a:solidFill>
              <a:latin typeface="Tahoma"/>
            </a:endParaRPr>
          </a:p>
        </p:txBody>
      </p:sp>
      <p:sp>
        <p:nvSpPr>
          <p:cNvPr id="71" name="movebluerow"/>
          <p:cNvSpPr/>
          <p:nvPr/>
        </p:nvSpPr>
        <p:spPr>
          <a:xfrm>
            <a:off x="2759087" y="3781710"/>
            <a:ext cx="1866084" cy="304251"/>
          </a:xfrm>
          <a:prstGeom prst="rect">
            <a:avLst/>
          </a:prstGeom>
          <a:solidFill>
            <a:srgbClr val="FFC000">
              <a:alpha val="75000"/>
            </a:srgbClr>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3200">
              <a:solidFill>
                <a:srgbClr val="000000"/>
              </a:solidFill>
              <a:latin typeface="Tahoma"/>
            </a:endParaRPr>
          </a:p>
        </p:txBody>
      </p:sp>
      <p:sp>
        <p:nvSpPr>
          <p:cNvPr id="72" name="localrb"/>
          <p:cNvSpPr txBox="1"/>
          <p:nvPr/>
        </p:nvSpPr>
        <p:spPr>
          <a:xfrm>
            <a:off x="228600" y="2482031"/>
            <a:ext cx="2364584" cy="304250"/>
          </a:xfrm>
          <a:prstGeom prst="rect">
            <a:avLst/>
          </a:prstGeom>
          <a:noFill/>
        </p:spPr>
        <p:txBody>
          <a:bodyPr wrap="square" rtlCol="0" anchor="ctr">
            <a:noAutofit/>
          </a:bodyPr>
          <a:lstStyle/>
          <a:p>
            <a:pPr algn="r">
              <a:lnSpc>
                <a:spcPct val="70000"/>
              </a:lnSpc>
            </a:pPr>
            <a:r>
              <a:rPr lang="en-US" sz="2800" i="1" dirty="0" smtClean="0">
                <a:solidFill>
                  <a:srgbClr val="0070C0"/>
                </a:solidFill>
                <a:latin typeface="Tahoma"/>
              </a:rPr>
              <a:t>Local</a:t>
            </a:r>
            <a:br>
              <a:rPr lang="en-US" sz="2800" i="1" dirty="0" smtClean="0">
                <a:solidFill>
                  <a:srgbClr val="0070C0"/>
                </a:solidFill>
                <a:latin typeface="Tahoma"/>
              </a:rPr>
            </a:br>
            <a:r>
              <a:rPr lang="en-US" sz="2800" i="1" dirty="0" smtClean="0">
                <a:solidFill>
                  <a:srgbClr val="0070C0"/>
                </a:solidFill>
                <a:latin typeface="Tahoma"/>
              </a:rPr>
              <a:t>row-buffer</a:t>
            </a:r>
            <a:endParaRPr lang="en-US" sz="2400" i="1" dirty="0">
              <a:solidFill>
                <a:srgbClr val="0070C0"/>
              </a:solidFill>
              <a:latin typeface="Tahoma"/>
            </a:endParaRPr>
          </a:p>
        </p:txBody>
      </p:sp>
      <p:sp>
        <p:nvSpPr>
          <p:cNvPr id="73" name="localrb"/>
          <p:cNvSpPr txBox="1"/>
          <p:nvPr/>
        </p:nvSpPr>
        <p:spPr>
          <a:xfrm>
            <a:off x="228600" y="4390212"/>
            <a:ext cx="2364584" cy="304250"/>
          </a:xfrm>
          <a:prstGeom prst="rect">
            <a:avLst/>
          </a:prstGeom>
          <a:noFill/>
        </p:spPr>
        <p:txBody>
          <a:bodyPr wrap="square" rtlCol="0" anchor="ctr">
            <a:noAutofit/>
          </a:bodyPr>
          <a:lstStyle/>
          <a:p>
            <a:pPr algn="r">
              <a:lnSpc>
                <a:spcPct val="70000"/>
              </a:lnSpc>
            </a:pPr>
            <a:r>
              <a:rPr lang="en-US" sz="2800" i="1" dirty="0" smtClean="0">
                <a:solidFill>
                  <a:srgbClr val="E2AC00"/>
                </a:solidFill>
                <a:latin typeface="Tahoma"/>
              </a:rPr>
              <a:t>Local </a:t>
            </a:r>
            <a:br>
              <a:rPr lang="en-US" sz="2800" i="1" dirty="0" smtClean="0">
                <a:solidFill>
                  <a:srgbClr val="E2AC00"/>
                </a:solidFill>
                <a:latin typeface="Tahoma"/>
              </a:rPr>
            </a:br>
            <a:r>
              <a:rPr lang="en-US" sz="3200" i="1" dirty="0" smtClean="0">
                <a:solidFill>
                  <a:srgbClr val="E2AC00"/>
                </a:solidFill>
                <a:latin typeface="Tahoma"/>
              </a:rPr>
              <a:t>row-buffer</a:t>
            </a:r>
            <a:endParaRPr lang="en-US" sz="2400" i="1" dirty="0">
              <a:solidFill>
                <a:srgbClr val="E2AC00"/>
              </a:solidFill>
              <a:latin typeface="Tahoma"/>
            </a:endParaRPr>
          </a:p>
        </p:txBody>
      </p:sp>
      <p:sp>
        <p:nvSpPr>
          <p:cNvPr id="74" name="bankblank"/>
          <p:cNvSpPr/>
          <p:nvPr/>
        </p:nvSpPr>
        <p:spPr>
          <a:xfrm>
            <a:off x="2754324" y="3781711"/>
            <a:ext cx="1875610" cy="608501"/>
          </a:xfrm>
          <a:prstGeom prst="rect">
            <a:avLst/>
          </a:pr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a:solidFill>
                <a:srgbClr val="000000"/>
              </a:solidFill>
              <a:latin typeface="Tahoma"/>
            </a:endParaRPr>
          </a:p>
        </p:txBody>
      </p:sp>
      <p:sp>
        <p:nvSpPr>
          <p:cNvPr id="75" name="switch"/>
          <p:cNvSpPr txBox="1"/>
          <p:nvPr/>
        </p:nvSpPr>
        <p:spPr>
          <a:xfrm>
            <a:off x="4399124" y="2946504"/>
            <a:ext cx="1696876" cy="304250"/>
          </a:xfrm>
          <a:prstGeom prst="rect">
            <a:avLst/>
          </a:prstGeom>
          <a:noFill/>
        </p:spPr>
        <p:txBody>
          <a:bodyPr wrap="square" rtlCol="0" anchor="ctr">
            <a:noAutofit/>
          </a:bodyPr>
          <a:lstStyle/>
          <a:p>
            <a:pPr>
              <a:lnSpc>
                <a:spcPct val="80000"/>
              </a:lnSpc>
            </a:pPr>
            <a:r>
              <a:rPr lang="en-US" sz="3200" b="1" i="1" dirty="0" smtClean="0">
                <a:solidFill>
                  <a:srgbClr val="FF0000"/>
                </a:solidFill>
                <a:latin typeface="Tahoma"/>
              </a:rPr>
              <a:t>Switch</a:t>
            </a:r>
            <a:endParaRPr lang="en-US" sz="2800" b="1" i="1" dirty="0">
              <a:solidFill>
                <a:srgbClr val="FF0000"/>
              </a:solidFill>
              <a:latin typeface="Tahoma"/>
            </a:endParaRPr>
          </a:p>
        </p:txBody>
      </p:sp>
      <p:sp>
        <p:nvSpPr>
          <p:cNvPr id="76" name="switch"/>
          <p:cNvSpPr txBox="1"/>
          <p:nvPr/>
        </p:nvSpPr>
        <p:spPr>
          <a:xfrm>
            <a:off x="4399124" y="4866018"/>
            <a:ext cx="1696876" cy="304250"/>
          </a:xfrm>
          <a:prstGeom prst="rect">
            <a:avLst/>
          </a:prstGeom>
          <a:noFill/>
        </p:spPr>
        <p:txBody>
          <a:bodyPr wrap="square" rtlCol="0" anchor="ctr">
            <a:noAutofit/>
          </a:bodyPr>
          <a:lstStyle/>
          <a:p>
            <a:pPr>
              <a:lnSpc>
                <a:spcPct val="80000"/>
              </a:lnSpc>
            </a:pPr>
            <a:r>
              <a:rPr lang="en-US" sz="3200" b="1" i="1" dirty="0" smtClean="0">
                <a:solidFill>
                  <a:srgbClr val="FF0000"/>
                </a:solidFill>
                <a:latin typeface="Tahoma"/>
              </a:rPr>
              <a:t>Switch</a:t>
            </a:r>
            <a:endParaRPr lang="en-US" sz="2800" b="1" i="1" dirty="0">
              <a:solidFill>
                <a:srgbClr val="FF0000"/>
              </a:solidFill>
              <a:latin typeface="Tahoma"/>
            </a:endParaRPr>
          </a:p>
        </p:txBody>
      </p:sp>
      <p:sp>
        <p:nvSpPr>
          <p:cNvPr id="77" name="readblue"/>
          <p:cNvSpPr/>
          <p:nvPr/>
        </p:nvSpPr>
        <p:spPr>
          <a:xfrm>
            <a:off x="908181" y="5611494"/>
            <a:ext cx="2444619" cy="913850"/>
          </a:xfrm>
          <a:prstGeom prst="rightArrow">
            <a:avLst>
              <a:gd name="adj1" fmla="val 60319"/>
              <a:gd name="adj2" fmla="val 50000"/>
            </a:avLst>
          </a:prstGeom>
          <a:solidFill>
            <a:srgbClr val="0070C0"/>
          </a:solid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smtClean="0">
                <a:solidFill>
                  <a:srgbClr val="FFFFFF"/>
                </a:solidFill>
                <a:latin typeface="Courier New" pitchFamily="49" charset="0"/>
                <a:cs typeface="Courier New" pitchFamily="49" charset="0"/>
              </a:rPr>
              <a:t>READ</a:t>
            </a:r>
            <a:endParaRPr lang="en-US" sz="4000" b="1">
              <a:solidFill>
                <a:srgbClr val="FFFFFF"/>
              </a:solidFill>
              <a:latin typeface="Courier New" pitchFamily="49" charset="0"/>
              <a:cs typeface="Courier New" pitchFamily="49" charset="0"/>
            </a:endParaRPr>
          </a:p>
        </p:txBody>
      </p:sp>
      <p:sp>
        <p:nvSpPr>
          <p:cNvPr id="78" name="readorange"/>
          <p:cNvSpPr/>
          <p:nvPr/>
        </p:nvSpPr>
        <p:spPr>
          <a:xfrm>
            <a:off x="908181" y="5611494"/>
            <a:ext cx="2444619" cy="913850"/>
          </a:xfrm>
          <a:prstGeom prst="rightArrow">
            <a:avLst>
              <a:gd name="adj1" fmla="val 60319"/>
              <a:gd name="adj2" fmla="val 50000"/>
            </a:avLst>
          </a:prstGeom>
          <a:solidFill>
            <a:srgbClr val="E2AC00"/>
          </a:solidFill>
          <a:ln>
            <a:solidFill>
              <a:srgbClr val="E2A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b="1" smtClean="0">
                <a:solidFill>
                  <a:srgbClr val="000000"/>
                </a:solidFill>
                <a:latin typeface="Courier New" pitchFamily="49" charset="0"/>
                <a:cs typeface="Courier New" pitchFamily="49" charset="0"/>
              </a:rPr>
              <a:t>READ</a:t>
            </a:r>
            <a:endParaRPr lang="en-US" sz="4000" b="1">
              <a:solidFill>
                <a:srgbClr val="000000"/>
              </a:solidFill>
              <a:latin typeface="Courier New" pitchFamily="49" charset="0"/>
              <a:cs typeface="Courier New" pitchFamily="49" charset="0"/>
            </a:endParaRPr>
          </a:p>
        </p:txBody>
      </p:sp>
      <p:cxnSp>
        <p:nvCxnSpPr>
          <p:cNvPr id="79" name="line0"/>
          <p:cNvCxnSpPr/>
          <p:nvPr/>
        </p:nvCxnSpPr>
        <p:spPr>
          <a:xfrm>
            <a:off x="1676400" y="3021487"/>
            <a:ext cx="2722724" cy="0"/>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80" name="line1"/>
          <p:cNvCxnSpPr/>
          <p:nvPr/>
        </p:nvCxnSpPr>
        <p:spPr>
          <a:xfrm>
            <a:off x="1676400" y="4932105"/>
            <a:ext cx="2722724" cy="0"/>
          </a:xfrm>
          <a:prstGeom prst="line">
            <a:avLst/>
          </a:prstGeom>
          <a:ln w="38100">
            <a:solidFill>
              <a:schemeClr val="tx1"/>
            </a:solidFill>
            <a:prstDash val="sysDash"/>
          </a:ln>
        </p:spPr>
        <p:style>
          <a:lnRef idx="1">
            <a:schemeClr val="accent1"/>
          </a:lnRef>
          <a:fillRef idx="0">
            <a:schemeClr val="accent1"/>
          </a:fillRef>
          <a:effectRef idx="0">
            <a:schemeClr val="accent1"/>
          </a:effectRef>
          <a:fontRef idx="minor">
            <a:schemeClr val="tx1"/>
          </a:fontRef>
        </p:style>
      </p:cxnSp>
      <p:cxnSp>
        <p:nvCxnSpPr>
          <p:cNvPr id="81" name="thickline0"/>
          <p:cNvCxnSpPr/>
          <p:nvPr/>
        </p:nvCxnSpPr>
        <p:spPr>
          <a:xfrm>
            <a:off x="1676400" y="3021486"/>
            <a:ext cx="2722724" cy="0"/>
          </a:xfrm>
          <a:prstGeom prst="line">
            <a:avLst/>
          </a:prstGeom>
          <a:ln w="76200">
            <a:solidFill>
              <a:srgbClr val="0070C0"/>
            </a:solidFill>
            <a:prstDash val="solid"/>
          </a:ln>
        </p:spPr>
        <p:style>
          <a:lnRef idx="1">
            <a:schemeClr val="accent1"/>
          </a:lnRef>
          <a:fillRef idx="0">
            <a:schemeClr val="accent1"/>
          </a:fillRef>
          <a:effectRef idx="0">
            <a:schemeClr val="accent1"/>
          </a:effectRef>
          <a:fontRef idx="minor">
            <a:schemeClr val="tx1"/>
          </a:fontRef>
        </p:style>
      </p:cxnSp>
      <p:cxnSp>
        <p:nvCxnSpPr>
          <p:cNvPr id="82" name="thickline1"/>
          <p:cNvCxnSpPr>
            <a:stCxn id="86" idx="3"/>
          </p:cNvCxnSpPr>
          <p:nvPr/>
        </p:nvCxnSpPr>
        <p:spPr>
          <a:xfrm flipV="1">
            <a:off x="1676400" y="4932105"/>
            <a:ext cx="2722724" cy="2"/>
          </a:xfrm>
          <a:prstGeom prst="line">
            <a:avLst/>
          </a:prstGeom>
          <a:ln w="76200">
            <a:solidFill>
              <a:srgbClr val="E2AC00"/>
            </a:solidFill>
            <a:prstDash val="solid"/>
          </a:ln>
        </p:spPr>
        <p:style>
          <a:lnRef idx="1">
            <a:schemeClr val="accent1"/>
          </a:lnRef>
          <a:fillRef idx="0">
            <a:schemeClr val="accent1"/>
          </a:fillRef>
          <a:effectRef idx="0">
            <a:schemeClr val="accent1"/>
          </a:effectRef>
          <a:fontRef idx="minor">
            <a:schemeClr val="tx1"/>
          </a:fontRef>
        </p:style>
      </p:cxnSp>
      <p:sp>
        <p:nvSpPr>
          <p:cNvPr id="83" name="d0blue"/>
          <p:cNvSpPr/>
          <p:nvPr/>
        </p:nvSpPr>
        <p:spPr>
          <a:xfrm>
            <a:off x="1143000" y="2767746"/>
            <a:ext cx="533400" cy="507484"/>
          </a:xfrm>
          <a:prstGeom prst="roundRect">
            <a:avLst/>
          </a:prstGeom>
          <a:solidFill>
            <a:srgbClr val="0070C0"/>
          </a:solid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i="1" smtClean="0">
                <a:solidFill>
                  <a:srgbClr val="FFFFFF"/>
                </a:solidFill>
                <a:latin typeface="Tahoma"/>
              </a:rPr>
              <a:t>D</a:t>
            </a:r>
            <a:endParaRPr lang="en-US" sz="3600" b="1" i="1">
              <a:solidFill>
                <a:srgbClr val="FFFFFF"/>
              </a:solidFill>
              <a:latin typeface="Tahoma"/>
            </a:endParaRPr>
          </a:p>
        </p:txBody>
      </p:sp>
      <p:sp>
        <p:nvSpPr>
          <p:cNvPr id="84" name="d0black"/>
          <p:cNvSpPr/>
          <p:nvPr/>
        </p:nvSpPr>
        <p:spPr>
          <a:xfrm>
            <a:off x="1143000" y="2767746"/>
            <a:ext cx="533400" cy="507484"/>
          </a:xfrm>
          <a:prstGeom prst="roundRect">
            <a:avLst/>
          </a:prstGeom>
          <a:solidFill>
            <a:schemeClr val="bg1">
              <a:lumMod val="50000"/>
            </a:schemeClr>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i="1" smtClean="0">
                <a:solidFill>
                  <a:srgbClr val="FFFFFF"/>
                </a:solidFill>
                <a:latin typeface="Tahoma"/>
              </a:rPr>
              <a:t>D</a:t>
            </a:r>
            <a:endParaRPr lang="en-US" sz="3600" b="1" i="1">
              <a:solidFill>
                <a:srgbClr val="FFFFFF"/>
              </a:solidFill>
              <a:latin typeface="Tahoma"/>
            </a:endParaRPr>
          </a:p>
        </p:txBody>
      </p:sp>
      <p:sp>
        <p:nvSpPr>
          <p:cNvPr id="85" name="d1black"/>
          <p:cNvSpPr/>
          <p:nvPr/>
        </p:nvSpPr>
        <p:spPr>
          <a:xfrm>
            <a:off x="1143000" y="4678365"/>
            <a:ext cx="533400" cy="507484"/>
          </a:xfrm>
          <a:prstGeom prst="roundRect">
            <a:avLst/>
          </a:prstGeom>
          <a:solidFill>
            <a:schemeClr val="bg1">
              <a:lumMod val="50000"/>
            </a:schemeClr>
          </a:solid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i="1" smtClean="0">
                <a:solidFill>
                  <a:srgbClr val="FFFFFF"/>
                </a:solidFill>
                <a:latin typeface="Tahoma"/>
              </a:rPr>
              <a:t>D</a:t>
            </a:r>
            <a:endParaRPr lang="en-US" sz="3600" b="1" i="1">
              <a:solidFill>
                <a:srgbClr val="FFFFFF"/>
              </a:solidFill>
              <a:latin typeface="Tahoma"/>
            </a:endParaRPr>
          </a:p>
        </p:txBody>
      </p:sp>
      <p:sp>
        <p:nvSpPr>
          <p:cNvPr id="86" name="d1orange"/>
          <p:cNvSpPr/>
          <p:nvPr/>
        </p:nvSpPr>
        <p:spPr>
          <a:xfrm>
            <a:off x="1143000" y="4678365"/>
            <a:ext cx="533400" cy="507484"/>
          </a:xfrm>
          <a:prstGeom prst="roundRect">
            <a:avLst/>
          </a:prstGeom>
          <a:solidFill>
            <a:srgbClr val="FFC000"/>
          </a:solidFill>
          <a:ln w="57150">
            <a:solidFill>
              <a:srgbClr val="E2AC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b="1" i="1" smtClean="0">
                <a:solidFill>
                  <a:srgbClr val="000000"/>
                </a:solidFill>
                <a:latin typeface="Tahoma"/>
              </a:rPr>
              <a:t>D</a:t>
            </a:r>
            <a:endParaRPr lang="en-US" sz="3600" b="1" i="1">
              <a:solidFill>
                <a:srgbClr val="000000"/>
              </a:solidFill>
              <a:latin typeface="Tahoma"/>
            </a:endParaRPr>
          </a:p>
        </p:txBody>
      </p:sp>
      <p:sp>
        <p:nvSpPr>
          <p:cNvPr id="94" name="localrb"/>
          <p:cNvSpPr txBox="1"/>
          <p:nvPr/>
        </p:nvSpPr>
        <p:spPr>
          <a:xfrm>
            <a:off x="323528" y="1180534"/>
            <a:ext cx="8496944" cy="304250"/>
          </a:xfrm>
          <a:prstGeom prst="rect">
            <a:avLst/>
          </a:prstGeom>
          <a:noFill/>
        </p:spPr>
        <p:txBody>
          <a:bodyPr wrap="square" rtlCol="0" anchor="ctr">
            <a:noAutofit/>
          </a:bodyPr>
          <a:lstStyle/>
          <a:p>
            <a:pPr>
              <a:lnSpc>
                <a:spcPct val="90000"/>
              </a:lnSpc>
              <a:defRPr/>
            </a:pPr>
            <a:r>
              <a:rPr lang="en-US" sz="2800" kern="0" dirty="0" smtClean="0">
                <a:solidFill>
                  <a:srgbClr val="0000FF"/>
                </a:solidFill>
                <a:latin typeface="Tahoma"/>
              </a:rPr>
              <a:t>Selectively connect local row-buffers to global row-buffer using a </a:t>
            </a:r>
            <a:r>
              <a:rPr lang="en-US" sz="2800" b="1" i="1" kern="0" dirty="0" smtClean="0">
                <a:solidFill>
                  <a:srgbClr val="0000FF"/>
                </a:solidFill>
                <a:latin typeface="Tahoma"/>
              </a:rPr>
              <a:t>Designated</a:t>
            </a:r>
            <a:r>
              <a:rPr lang="en-US" sz="2800" kern="0" dirty="0" smtClean="0">
                <a:solidFill>
                  <a:srgbClr val="0000FF"/>
                </a:solidFill>
                <a:latin typeface="Tahoma"/>
              </a:rPr>
              <a:t> single-bit latch</a:t>
            </a:r>
            <a:endParaRPr lang="en-US" sz="2400" kern="0" dirty="0">
              <a:solidFill>
                <a:srgbClr val="0000FF"/>
              </a:solidFill>
              <a:latin typeface="Tahoma"/>
            </a:endParaRPr>
          </a:p>
        </p:txBody>
      </p:sp>
    </p:spTree>
    <p:extLst>
      <p:ext uri="{BB962C8B-B14F-4D97-AF65-F5344CB8AC3E}">
        <p14:creationId xmlns:p14="http://schemas.microsoft.com/office/powerpoint/2010/main" val="72739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grpId="0" nodeType="clickEffect">
                                  <p:stCondLst>
                                    <p:cond delay="0"/>
                                  </p:stCondLst>
                                  <p:childTnLst>
                                    <p:animEffect transition="out" filter="fade">
                                      <p:cBhvr>
                                        <p:cTn id="6" dur="500"/>
                                        <p:tgtEl>
                                          <p:spTgt spid="72"/>
                                        </p:tgtEl>
                                      </p:cBhvr>
                                    </p:animEffect>
                                    <p:set>
                                      <p:cBhvr>
                                        <p:cTn id="7" dur="1" fill="hold">
                                          <p:stCondLst>
                                            <p:cond delay="499"/>
                                          </p:stCondLst>
                                        </p:cTn>
                                        <p:tgtEl>
                                          <p:spTgt spid="72"/>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73"/>
                                        </p:tgtEl>
                                      </p:cBhvr>
                                    </p:animEffect>
                                    <p:set>
                                      <p:cBhvr>
                                        <p:cTn id="10" dur="1" fill="hold">
                                          <p:stCondLst>
                                            <p:cond delay="499"/>
                                          </p:stCondLst>
                                        </p:cTn>
                                        <p:tgtEl>
                                          <p:spTgt spid="73"/>
                                        </p:tgtEl>
                                        <p:attrNameLst>
                                          <p:attrName>style.visibility</p:attrName>
                                        </p:attrNameLst>
                                      </p:cBhvr>
                                      <p:to>
                                        <p:strVal val="hidden"/>
                                      </p:to>
                                    </p:se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84"/>
                                        </p:tgtEl>
                                        <p:attrNameLst>
                                          <p:attrName>style.visibility</p:attrName>
                                        </p:attrNameLst>
                                      </p:cBhvr>
                                      <p:to>
                                        <p:strVal val="visible"/>
                                      </p:to>
                                    </p:set>
                                    <p:animEffect transition="in" filter="fade">
                                      <p:cBhvr>
                                        <p:cTn id="14" dur="500"/>
                                        <p:tgtEl>
                                          <p:spTgt spid="84"/>
                                        </p:tgtEl>
                                      </p:cBhvr>
                                    </p:animEffect>
                                  </p:childTnLst>
                                </p:cTn>
                              </p:par>
                              <p:par>
                                <p:cTn id="15" presetID="26" presetClass="emph" presetSubtype="0" fill="hold" grpId="1" nodeType="withEffect">
                                  <p:stCondLst>
                                    <p:cond delay="0"/>
                                  </p:stCondLst>
                                  <p:childTnLst>
                                    <p:animEffect transition="out" filter="fade">
                                      <p:cBhvr>
                                        <p:cTn id="16" dur="500" tmFilter="0, 0; .2, .5; .8, .5; 1, 0"/>
                                        <p:tgtEl>
                                          <p:spTgt spid="84"/>
                                        </p:tgtEl>
                                      </p:cBhvr>
                                    </p:animEffect>
                                    <p:animScale>
                                      <p:cBhvr>
                                        <p:cTn id="17" dur="250" autoRev="1" fill="hold"/>
                                        <p:tgtEl>
                                          <p:spTgt spid="84"/>
                                        </p:tgtEl>
                                      </p:cBhvr>
                                      <p:by x="105000" y="105000"/>
                                    </p:animScale>
                                  </p:childTnLst>
                                </p:cTn>
                              </p:par>
                              <p:par>
                                <p:cTn id="18" presetID="10" presetClass="entr" presetSubtype="0" fill="hold" grpId="0" nodeType="withEffect">
                                  <p:stCondLst>
                                    <p:cond delay="0"/>
                                  </p:stCondLst>
                                  <p:childTnLst>
                                    <p:set>
                                      <p:cBhvr>
                                        <p:cTn id="19" dur="1" fill="hold">
                                          <p:stCondLst>
                                            <p:cond delay="0"/>
                                          </p:stCondLst>
                                        </p:cTn>
                                        <p:tgtEl>
                                          <p:spTgt spid="85"/>
                                        </p:tgtEl>
                                        <p:attrNameLst>
                                          <p:attrName>style.visibility</p:attrName>
                                        </p:attrNameLst>
                                      </p:cBhvr>
                                      <p:to>
                                        <p:strVal val="visible"/>
                                      </p:to>
                                    </p:set>
                                    <p:animEffect transition="in" filter="fade">
                                      <p:cBhvr>
                                        <p:cTn id="20" dur="500"/>
                                        <p:tgtEl>
                                          <p:spTgt spid="85"/>
                                        </p:tgtEl>
                                      </p:cBhvr>
                                    </p:animEffect>
                                  </p:childTnLst>
                                </p:cTn>
                              </p:par>
                              <p:par>
                                <p:cTn id="21" presetID="26" presetClass="emph" presetSubtype="0" fill="hold" grpId="1" nodeType="withEffect">
                                  <p:stCondLst>
                                    <p:cond delay="0"/>
                                  </p:stCondLst>
                                  <p:childTnLst>
                                    <p:animEffect transition="out" filter="fade">
                                      <p:cBhvr>
                                        <p:cTn id="22" dur="500" tmFilter="0, 0; .2, .5; .8, .5; 1, 0"/>
                                        <p:tgtEl>
                                          <p:spTgt spid="85"/>
                                        </p:tgtEl>
                                      </p:cBhvr>
                                    </p:animEffect>
                                    <p:animScale>
                                      <p:cBhvr>
                                        <p:cTn id="23" dur="250" autoRev="1" fill="hold"/>
                                        <p:tgtEl>
                                          <p:spTgt spid="85"/>
                                        </p:tgtEl>
                                      </p:cBhvr>
                                      <p:by x="105000" y="105000"/>
                                    </p:animScale>
                                  </p:childTnLst>
                                </p:cTn>
                              </p:par>
                              <p:par>
                                <p:cTn id="24" presetID="10" presetClass="entr" presetSubtype="0" fill="hold" nodeType="with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fade">
                                      <p:cBhvr>
                                        <p:cTn id="26" dur="500"/>
                                        <p:tgtEl>
                                          <p:spTgt spid="79"/>
                                        </p:tgtEl>
                                      </p:cBhvr>
                                    </p:animEffect>
                                  </p:childTnLst>
                                </p:cTn>
                              </p:par>
                              <p:par>
                                <p:cTn id="27" presetID="26" presetClass="emph" presetSubtype="0" fill="hold" nodeType="withEffect">
                                  <p:stCondLst>
                                    <p:cond delay="0"/>
                                  </p:stCondLst>
                                  <p:childTnLst>
                                    <p:animEffect transition="out" filter="fade">
                                      <p:cBhvr>
                                        <p:cTn id="28" dur="500" tmFilter="0, 0; .2, .5; .8, .5; 1, 0"/>
                                        <p:tgtEl>
                                          <p:spTgt spid="79"/>
                                        </p:tgtEl>
                                      </p:cBhvr>
                                    </p:animEffect>
                                    <p:animScale>
                                      <p:cBhvr>
                                        <p:cTn id="29" dur="250" autoRev="1" fill="hold"/>
                                        <p:tgtEl>
                                          <p:spTgt spid="79"/>
                                        </p:tgtEl>
                                      </p:cBhvr>
                                      <p:by x="105000" y="105000"/>
                                    </p:animScale>
                                  </p:childTnLst>
                                </p:cTn>
                              </p:par>
                              <p:par>
                                <p:cTn id="30" presetID="10" presetClass="entr" presetSubtype="0" fill="hold" nodeType="withEffect">
                                  <p:stCondLst>
                                    <p:cond delay="0"/>
                                  </p:stCondLst>
                                  <p:childTnLst>
                                    <p:set>
                                      <p:cBhvr>
                                        <p:cTn id="31" dur="1" fill="hold">
                                          <p:stCondLst>
                                            <p:cond delay="0"/>
                                          </p:stCondLst>
                                        </p:cTn>
                                        <p:tgtEl>
                                          <p:spTgt spid="80"/>
                                        </p:tgtEl>
                                        <p:attrNameLst>
                                          <p:attrName>style.visibility</p:attrName>
                                        </p:attrNameLst>
                                      </p:cBhvr>
                                      <p:to>
                                        <p:strVal val="visible"/>
                                      </p:to>
                                    </p:set>
                                    <p:animEffect transition="in" filter="fade">
                                      <p:cBhvr>
                                        <p:cTn id="32" dur="500"/>
                                        <p:tgtEl>
                                          <p:spTgt spid="80"/>
                                        </p:tgtEl>
                                      </p:cBhvr>
                                    </p:animEffect>
                                  </p:childTnLst>
                                </p:cTn>
                              </p:par>
                              <p:par>
                                <p:cTn id="33" presetID="26" presetClass="emph" presetSubtype="0" fill="hold" nodeType="withEffect">
                                  <p:stCondLst>
                                    <p:cond delay="0"/>
                                  </p:stCondLst>
                                  <p:childTnLst>
                                    <p:animEffect transition="out" filter="fade">
                                      <p:cBhvr>
                                        <p:cTn id="34" dur="500" tmFilter="0, 0; .2, .5; .8, .5; 1, 0"/>
                                        <p:tgtEl>
                                          <p:spTgt spid="80"/>
                                        </p:tgtEl>
                                      </p:cBhvr>
                                    </p:animEffect>
                                    <p:animScale>
                                      <p:cBhvr>
                                        <p:cTn id="35" dur="250" autoRev="1" fill="hold"/>
                                        <p:tgtEl>
                                          <p:spTgt spid="80"/>
                                        </p:tgtEl>
                                      </p:cBhvr>
                                      <p:by x="105000" y="105000"/>
                                    </p:animScale>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77"/>
                                        </p:tgtEl>
                                        <p:attrNameLst>
                                          <p:attrName>style.visibility</p:attrName>
                                        </p:attrNameLst>
                                      </p:cBhvr>
                                      <p:to>
                                        <p:strVal val="visible"/>
                                      </p:to>
                                    </p:set>
                                    <p:animEffect transition="in" filter="fade">
                                      <p:cBhvr>
                                        <p:cTn id="40" dur="500"/>
                                        <p:tgtEl>
                                          <p:spTgt spid="77"/>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83"/>
                                        </p:tgtEl>
                                        <p:attrNameLst>
                                          <p:attrName>style.visibility</p:attrName>
                                        </p:attrNameLst>
                                      </p:cBhvr>
                                      <p:to>
                                        <p:strVal val="visible"/>
                                      </p:to>
                                    </p:set>
                                    <p:animEffect transition="in" filter="fade">
                                      <p:cBhvr>
                                        <p:cTn id="45" dur="500"/>
                                        <p:tgtEl>
                                          <p:spTgt spid="83"/>
                                        </p:tgtEl>
                                      </p:cBhvr>
                                    </p:animEffect>
                                  </p:childTnLst>
                                </p:cTn>
                              </p:par>
                              <p:par>
                                <p:cTn id="46" presetID="10" presetClass="entr" presetSubtype="0" fill="hold" nodeType="withEffect">
                                  <p:stCondLst>
                                    <p:cond delay="0"/>
                                  </p:stCondLst>
                                  <p:childTnLst>
                                    <p:set>
                                      <p:cBhvr>
                                        <p:cTn id="47" dur="1" fill="hold">
                                          <p:stCondLst>
                                            <p:cond delay="0"/>
                                          </p:stCondLst>
                                        </p:cTn>
                                        <p:tgtEl>
                                          <p:spTgt spid="81"/>
                                        </p:tgtEl>
                                        <p:attrNameLst>
                                          <p:attrName>style.visibility</p:attrName>
                                        </p:attrNameLst>
                                      </p:cBhvr>
                                      <p:to>
                                        <p:strVal val="visible"/>
                                      </p:to>
                                    </p:set>
                                    <p:animEffect transition="in" filter="fade">
                                      <p:cBhvr>
                                        <p:cTn id="48" dur="500"/>
                                        <p:tgtEl>
                                          <p:spTgt spid="81"/>
                                        </p:tgtEl>
                                      </p:cBhvr>
                                    </p:animEffect>
                                  </p:childTnLst>
                                </p:cTn>
                              </p:par>
                              <p:par>
                                <p:cTn id="49" presetID="10" presetClass="exit" presetSubtype="0" fill="hold" grpId="2" nodeType="withEffect">
                                  <p:stCondLst>
                                    <p:cond delay="0"/>
                                  </p:stCondLst>
                                  <p:childTnLst>
                                    <p:animEffect transition="out" filter="fade">
                                      <p:cBhvr>
                                        <p:cTn id="50" dur="500"/>
                                        <p:tgtEl>
                                          <p:spTgt spid="84"/>
                                        </p:tgtEl>
                                      </p:cBhvr>
                                    </p:animEffect>
                                    <p:set>
                                      <p:cBhvr>
                                        <p:cTn id="51" dur="1" fill="hold">
                                          <p:stCondLst>
                                            <p:cond delay="499"/>
                                          </p:stCondLst>
                                        </p:cTn>
                                        <p:tgtEl>
                                          <p:spTgt spid="84"/>
                                        </p:tgtEl>
                                        <p:attrNameLst>
                                          <p:attrName>style.visibility</p:attrName>
                                        </p:attrNameLst>
                                      </p:cBhvr>
                                      <p:to>
                                        <p:strVal val="hidden"/>
                                      </p:to>
                                    </p:set>
                                  </p:childTnLst>
                                </p:cTn>
                              </p:par>
                            </p:childTnLst>
                          </p:cTn>
                        </p:par>
                        <p:par>
                          <p:cTn id="52" fill="hold">
                            <p:stCondLst>
                              <p:cond delay="500"/>
                            </p:stCondLst>
                            <p:childTnLst>
                              <p:par>
                                <p:cTn id="53" presetID="10" presetClass="entr" presetSubtype="0" fill="hold"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500"/>
                                        <p:tgtEl>
                                          <p:spTgt spid="51"/>
                                        </p:tgtEl>
                                      </p:cBhvr>
                                    </p:animEffect>
                                  </p:childTnLst>
                                </p:cTn>
                              </p:par>
                              <p:par>
                                <p:cTn id="56" presetID="10" presetClass="entr" presetSubtype="0" fill="hold"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fade">
                                      <p:cBhvr>
                                        <p:cTn id="58" dur="500"/>
                                        <p:tgtEl>
                                          <p:spTgt spid="50"/>
                                        </p:tgtEl>
                                      </p:cBhvr>
                                    </p:animEffect>
                                  </p:childTnLst>
                                </p:cTn>
                              </p:par>
                              <p:par>
                                <p:cTn id="59" presetID="10" presetClass="exit" presetSubtype="0" fill="hold" nodeType="withEffect">
                                  <p:stCondLst>
                                    <p:cond delay="0"/>
                                  </p:stCondLst>
                                  <p:childTnLst>
                                    <p:animEffect transition="out" filter="fade">
                                      <p:cBhvr>
                                        <p:cTn id="60" dur="500"/>
                                        <p:tgtEl>
                                          <p:spTgt spid="57"/>
                                        </p:tgtEl>
                                      </p:cBhvr>
                                    </p:animEffect>
                                    <p:set>
                                      <p:cBhvr>
                                        <p:cTn id="61" dur="1" fill="hold">
                                          <p:stCondLst>
                                            <p:cond delay="499"/>
                                          </p:stCondLst>
                                        </p:cTn>
                                        <p:tgtEl>
                                          <p:spTgt spid="57"/>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500"/>
                                        <p:tgtEl>
                                          <p:spTgt spid="56"/>
                                        </p:tgtEl>
                                      </p:cBhvr>
                                    </p:animEffect>
                                    <p:set>
                                      <p:cBhvr>
                                        <p:cTn id="64" dur="1" fill="hold">
                                          <p:stCondLst>
                                            <p:cond delay="499"/>
                                          </p:stCondLst>
                                        </p:cTn>
                                        <p:tgtEl>
                                          <p:spTgt spid="56"/>
                                        </p:tgtEl>
                                        <p:attrNameLst>
                                          <p:attrName>style.visibility</p:attrName>
                                        </p:attrNameLst>
                                      </p:cBhvr>
                                      <p:to>
                                        <p:strVal val="hidden"/>
                                      </p:to>
                                    </p:set>
                                  </p:childTnLst>
                                </p:cTn>
                              </p:par>
                            </p:childTnLst>
                          </p:cTn>
                        </p:par>
                        <p:par>
                          <p:cTn id="65" fill="hold">
                            <p:stCondLst>
                              <p:cond delay="1000"/>
                            </p:stCondLst>
                            <p:childTnLst>
                              <p:par>
                                <p:cTn id="66" presetID="10" presetClass="entr" presetSubtype="0" fill="hold" grpId="0" nodeType="afterEffect">
                                  <p:stCondLst>
                                    <p:cond delay="0"/>
                                  </p:stCondLst>
                                  <p:childTnLst>
                                    <p:set>
                                      <p:cBhvr>
                                        <p:cTn id="67" dur="1" fill="hold">
                                          <p:stCondLst>
                                            <p:cond delay="0"/>
                                          </p:stCondLst>
                                        </p:cTn>
                                        <p:tgtEl>
                                          <p:spTgt spid="62"/>
                                        </p:tgtEl>
                                        <p:attrNameLst>
                                          <p:attrName>style.visibility</p:attrName>
                                        </p:attrNameLst>
                                      </p:cBhvr>
                                      <p:to>
                                        <p:strVal val="visible"/>
                                      </p:to>
                                    </p:set>
                                    <p:animEffect transition="in" filter="fade">
                                      <p:cBhvr>
                                        <p:cTn id="68" dur="500"/>
                                        <p:tgtEl>
                                          <p:spTgt spid="62"/>
                                        </p:tgtEl>
                                      </p:cBhvr>
                                    </p:animEffect>
                                  </p:childTnLst>
                                </p:cTn>
                              </p:par>
                              <p:par>
                                <p:cTn id="69" presetID="42" presetClass="path" presetSubtype="0" accel="50000" decel="50000" fill="hold" grpId="1" nodeType="withEffect">
                                  <p:stCondLst>
                                    <p:cond delay="0"/>
                                  </p:stCondLst>
                                  <p:childTnLst>
                                    <p:animMotion origin="layout" path="M 5E-6 7.40741E-7 L 5E-6 0.11227 " pathEditMode="relative" rAng="0" ptsTypes="AA">
                                      <p:cBhvr>
                                        <p:cTn id="70" dur="1000" fill="hold"/>
                                        <p:tgtEl>
                                          <p:spTgt spid="62"/>
                                        </p:tgtEl>
                                        <p:attrNameLst>
                                          <p:attrName>ppt_x</p:attrName>
                                          <p:attrName>ppt_y</p:attrName>
                                        </p:attrNameLst>
                                      </p:cBhvr>
                                      <p:rCtr x="0" y="5602"/>
                                    </p:animMotion>
                                  </p:childTnLst>
                                </p:cTn>
                              </p:par>
                            </p:childTnLst>
                          </p:cTn>
                        </p:par>
                        <p:par>
                          <p:cTn id="71" fill="hold">
                            <p:stCondLst>
                              <p:cond delay="2000"/>
                            </p:stCondLst>
                            <p:childTnLst>
                              <p:par>
                                <p:cTn id="72" presetID="42" presetClass="path" presetSubtype="0" accel="50000" decel="50000" fill="hold" grpId="2" nodeType="afterEffect">
                                  <p:stCondLst>
                                    <p:cond delay="0"/>
                                  </p:stCondLst>
                                  <p:childTnLst>
                                    <p:animMotion origin="layout" path="M -4.16667E-6 0.11227 L 0.33907 0.11227 " pathEditMode="relative" rAng="0" ptsTypes="AA">
                                      <p:cBhvr>
                                        <p:cTn id="73" dur="1000" fill="hold"/>
                                        <p:tgtEl>
                                          <p:spTgt spid="62"/>
                                        </p:tgtEl>
                                        <p:attrNameLst>
                                          <p:attrName>ppt_x</p:attrName>
                                          <p:attrName>ppt_y</p:attrName>
                                        </p:attrNameLst>
                                      </p:cBhvr>
                                      <p:rCtr x="16944" y="0"/>
                                    </p:animMotion>
                                  </p:childTnLst>
                                </p:cTn>
                              </p:par>
                            </p:childTnLst>
                          </p:cTn>
                        </p:par>
                        <p:par>
                          <p:cTn id="74" fill="hold">
                            <p:stCondLst>
                              <p:cond delay="3000"/>
                            </p:stCondLst>
                            <p:childTnLst>
                              <p:par>
                                <p:cTn id="75" presetID="42" presetClass="path" presetSubtype="0" accel="50000" decel="50000" fill="hold" grpId="3" nodeType="afterEffect">
                                  <p:stCondLst>
                                    <p:cond delay="0"/>
                                  </p:stCondLst>
                                  <p:childTnLst>
                                    <p:animMotion origin="layout" path="M 0.33907 0.11227 L 0.33907 0.50116 " pathEditMode="relative" rAng="0" ptsTypes="AA">
                                      <p:cBhvr>
                                        <p:cTn id="76" dur="1000" fill="hold"/>
                                        <p:tgtEl>
                                          <p:spTgt spid="62"/>
                                        </p:tgtEl>
                                        <p:attrNameLst>
                                          <p:attrName>ppt_x</p:attrName>
                                          <p:attrName>ppt_y</p:attrName>
                                        </p:attrNameLst>
                                      </p:cBhvr>
                                      <p:rCtr x="0" y="19444"/>
                                    </p:animMotion>
                                  </p:childTnLst>
                                </p:cTn>
                              </p:par>
                            </p:childTnLst>
                          </p:cTn>
                        </p:par>
                      </p:childTnLst>
                    </p:cTn>
                  </p:par>
                  <p:par>
                    <p:cTn id="77" fill="hold">
                      <p:stCondLst>
                        <p:cond delay="indefinite"/>
                      </p:stCondLst>
                      <p:childTnLst>
                        <p:par>
                          <p:cTn id="78" fill="hold">
                            <p:stCondLst>
                              <p:cond delay="0"/>
                            </p:stCondLst>
                            <p:childTnLst>
                              <p:par>
                                <p:cTn id="79" presetID="10" presetClass="exit" presetSubtype="0" fill="hold" grpId="1" nodeType="clickEffect">
                                  <p:stCondLst>
                                    <p:cond delay="0"/>
                                  </p:stCondLst>
                                  <p:childTnLst>
                                    <p:animEffect transition="out" filter="fade">
                                      <p:cBhvr>
                                        <p:cTn id="80" dur="500"/>
                                        <p:tgtEl>
                                          <p:spTgt spid="77"/>
                                        </p:tgtEl>
                                      </p:cBhvr>
                                    </p:animEffect>
                                    <p:set>
                                      <p:cBhvr>
                                        <p:cTn id="81" dur="1" fill="hold">
                                          <p:stCondLst>
                                            <p:cond delay="499"/>
                                          </p:stCondLst>
                                        </p:cTn>
                                        <p:tgtEl>
                                          <p:spTgt spid="77"/>
                                        </p:tgtEl>
                                        <p:attrNameLst>
                                          <p:attrName>style.visibility</p:attrName>
                                        </p:attrNameLst>
                                      </p:cBhvr>
                                      <p:to>
                                        <p:strVal val="hidden"/>
                                      </p:to>
                                    </p:set>
                                  </p:childTnLst>
                                </p:cTn>
                              </p:par>
                              <p:par>
                                <p:cTn id="82" presetID="10" presetClass="exit" presetSubtype="0" fill="hold" grpId="4" nodeType="withEffect">
                                  <p:stCondLst>
                                    <p:cond delay="0"/>
                                  </p:stCondLst>
                                  <p:childTnLst>
                                    <p:animEffect transition="out" filter="fade">
                                      <p:cBhvr>
                                        <p:cTn id="83" dur="500"/>
                                        <p:tgtEl>
                                          <p:spTgt spid="62"/>
                                        </p:tgtEl>
                                      </p:cBhvr>
                                    </p:animEffect>
                                    <p:set>
                                      <p:cBhvr>
                                        <p:cTn id="84" dur="1" fill="hold">
                                          <p:stCondLst>
                                            <p:cond delay="499"/>
                                          </p:stCondLst>
                                        </p:cTn>
                                        <p:tgtEl>
                                          <p:spTgt spid="62"/>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500"/>
                                        <p:tgtEl>
                                          <p:spTgt spid="83"/>
                                        </p:tgtEl>
                                      </p:cBhvr>
                                    </p:animEffect>
                                    <p:set>
                                      <p:cBhvr>
                                        <p:cTn id="87" dur="1" fill="hold">
                                          <p:stCondLst>
                                            <p:cond delay="499"/>
                                          </p:stCondLst>
                                        </p:cTn>
                                        <p:tgtEl>
                                          <p:spTgt spid="83"/>
                                        </p:tgtEl>
                                        <p:attrNameLst>
                                          <p:attrName>style.visibility</p:attrName>
                                        </p:attrNameLst>
                                      </p:cBhvr>
                                      <p:to>
                                        <p:strVal val="hidden"/>
                                      </p:to>
                                    </p:set>
                                  </p:childTnLst>
                                </p:cTn>
                              </p:par>
                              <p:par>
                                <p:cTn id="88" presetID="10" presetClass="exit" presetSubtype="0" fill="hold" nodeType="withEffect">
                                  <p:stCondLst>
                                    <p:cond delay="0"/>
                                  </p:stCondLst>
                                  <p:childTnLst>
                                    <p:animEffect transition="out" filter="fade">
                                      <p:cBhvr>
                                        <p:cTn id="89" dur="500"/>
                                        <p:tgtEl>
                                          <p:spTgt spid="81"/>
                                        </p:tgtEl>
                                      </p:cBhvr>
                                    </p:animEffect>
                                    <p:set>
                                      <p:cBhvr>
                                        <p:cTn id="90" dur="1" fill="hold">
                                          <p:stCondLst>
                                            <p:cond delay="499"/>
                                          </p:stCondLst>
                                        </p:cTn>
                                        <p:tgtEl>
                                          <p:spTgt spid="81"/>
                                        </p:tgtEl>
                                        <p:attrNameLst>
                                          <p:attrName>style.visibility</p:attrName>
                                        </p:attrNameLst>
                                      </p:cBhvr>
                                      <p:to>
                                        <p:strVal val="hidden"/>
                                      </p:to>
                                    </p:set>
                                  </p:childTnLst>
                                </p:cTn>
                              </p:par>
                              <p:par>
                                <p:cTn id="91" presetID="10" presetClass="entr" presetSubtype="0" fill="hold" grpId="3" nodeType="withEffect">
                                  <p:stCondLst>
                                    <p:cond delay="0"/>
                                  </p:stCondLst>
                                  <p:childTnLst>
                                    <p:set>
                                      <p:cBhvr>
                                        <p:cTn id="92" dur="1" fill="hold">
                                          <p:stCondLst>
                                            <p:cond delay="0"/>
                                          </p:stCondLst>
                                        </p:cTn>
                                        <p:tgtEl>
                                          <p:spTgt spid="84"/>
                                        </p:tgtEl>
                                        <p:attrNameLst>
                                          <p:attrName>style.visibility</p:attrName>
                                        </p:attrNameLst>
                                      </p:cBhvr>
                                      <p:to>
                                        <p:strVal val="visible"/>
                                      </p:to>
                                    </p:set>
                                    <p:animEffect transition="in" filter="fade">
                                      <p:cBhvr>
                                        <p:cTn id="93" dur="500"/>
                                        <p:tgtEl>
                                          <p:spTgt spid="84"/>
                                        </p:tgtEl>
                                      </p:cBhvr>
                                    </p:animEffect>
                                  </p:childTnLst>
                                </p:cTn>
                              </p:par>
                              <p:par>
                                <p:cTn id="94" presetID="10" presetClass="entr" presetSubtype="0" fill="hold" nodeType="withEffect">
                                  <p:stCondLst>
                                    <p:cond delay="0"/>
                                  </p:stCondLst>
                                  <p:childTnLst>
                                    <p:set>
                                      <p:cBhvr>
                                        <p:cTn id="95" dur="1" fill="hold">
                                          <p:stCondLst>
                                            <p:cond delay="0"/>
                                          </p:stCondLst>
                                        </p:cTn>
                                        <p:tgtEl>
                                          <p:spTgt spid="79"/>
                                        </p:tgtEl>
                                        <p:attrNameLst>
                                          <p:attrName>style.visibility</p:attrName>
                                        </p:attrNameLst>
                                      </p:cBhvr>
                                      <p:to>
                                        <p:strVal val="visible"/>
                                      </p:to>
                                    </p:set>
                                    <p:animEffect transition="in" filter="fade">
                                      <p:cBhvr>
                                        <p:cTn id="96" dur="500"/>
                                        <p:tgtEl>
                                          <p:spTgt spid="79"/>
                                        </p:tgtEl>
                                      </p:cBhvr>
                                    </p:animEffect>
                                  </p:childTnLst>
                                </p:cTn>
                              </p:par>
                              <p:par>
                                <p:cTn id="97" presetID="10" presetClass="exit" presetSubtype="0" fill="hold" nodeType="withEffect">
                                  <p:stCondLst>
                                    <p:cond delay="0"/>
                                  </p:stCondLst>
                                  <p:childTnLst>
                                    <p:animEffect transition="out" filter="fade">
                                      <p:cBhvr>
                                        <p:cTn id="98" dur="500"/>
                                        <p:tgtEl>
                                          <p:spTgt spid="51"/>
                                        </p:tgtEl>
                                      </p:cBhvr>
                                    </p:animEffect>
                                    <p:set>
                                      <p:cBhvr>
                                        <p:cTn id="99" dur="1" fill="hold">
                                          <p:stCondLst>
                                            <p:cond delay="499"/>
                                          </p:stCondLst>
                                        </p:cTn>
                                        <p:tgtEl>
                                          <p:spTgt spid="51"/>
                                        </p:tgtEl>
                                        <p:attrNameLst>
                                          <p:attrName>style.visibility</p:attrName>
                                        </p:attrNameLst>
                                      </p:cBhvr>
                                      <p:to>
                                        <p:strVal val="hidden"/>
                                      </p:to>
                                    </p:set>
                                  </p:childTnLst>
                                </p:cTn>
                              </p:par>
                              <p:par>
                                <p:cTn id="100" presetID="10" presetClass="exit" presetSubtype="0" fill="hold" nodeType="withEffect">
                                  <p:stCondLst>
                                    <p:cond delay="0"/>
                                  </p:stCondLst>
                                  <p:childTnLst>
                                    <p:animEffect transition="out" filter="fade">
                                      <p:cBhvr>
                                        <p:cTn id="101" dur="500"/>
                                        <p:tgtEl>
                                          <p:spTgt spid="50"/>
                                        </p:tgtEl>
                                      </p:cBhvr>
                                    </p:animEffect>
                                    <p:set>
                                      <p:cBhvr>
                                        <p:cTn id="102" dur="1" fill="hold">
                                          <p:stCondLst>
                                            <p:cond delay="499"/>
                                          </p:stCondLst>
                                        </p:cTn>
                                        <p:tgtEl>
                                          <p:spTgt spid="50"/>
                                        </p:tgtEl>
                                        <p:attrNameLst>
                                          <p:attrName>style.visibility</p:attrName>
                                        </p:attrNameLst>
                                      </p:cBhvr>
                                      <p:to>
                                        <p:strVal val="hidden"/>
                                      </p:to>
                                    </p:set>
                                  </p:childTnLst>
                                </p:cTn>
                              </p:par>
                              <p:par>
                                <p:cTn id="103" presetID="10" presetClass="entr" presetSubtype="0" fill="hold" nodeType="withEffect">
                                  <p:stCondLst>
                                    <p:cond delay="0"/>
                                  </p:stCondLst>
                                  <p:childTnLst>
                                    <p:set>
                                      <p:cBhvr>
                                        <p:cTn id="104" dur="1" fill="hold">
                                          <p:stCondLst>
                                            <p:cond delay="0"/>
                                          </p:stCondLst>
                                        </p:cTn>
                                        <p:tgtEl>
                                          <p:spTgt spid="57"/>
                                        </p:tgtEl>
                                        <p:attrNameLst>
                                          <p:attrName>style.visibility</p:attrName>
                                        </p:attrNameLst>
                                      </p:cBhvr>
                                      <p:to>
                                        <p:strVal val="visible"/>
                                      </p:to>
                                    </p:set>
                                    <p:animEffect transition="in" filter="fade">
                                      <p:cBhvr>
                                        <p:cTn id="105" dur="500"/>
                                        <p:tgtEl>
                                          <p:spTgt spid="57"/>
                                        </p:tgtEl>
                                      </p:cBhvr>
                                    </p:animEffect>
                                  </p:childTnLst>
                                </p:cTn>
                              </p:par>
                              <p:par>
                                <p:cTn id="106" presetID="10" presetClass="entr" presetSubtype="0" fill="hold" nodeType="withEffect">
                                  <p:stCondLst>
                                    <p:cond delay="0"/>
                                  </p:stCondLst>
                                  <p:childTnLst>
                                    <p:set>
                                      <p:cBhvr>
                                        <p:cTn id="107" dur="1" fill="hold">
                                          <p:stCondLst>
                                            <p:cond delay="0"/>
                                          </p:stCondLst>
                                        </p:cTn>
                                        <p:tgtEl>
                                          <p:spTgt spid="56"/>
                                        </p:tgtEl>
                                        <p:attrNameLst>
                                          <p:attrName>style.visibility</p:attrName>
                                        </p:attrNameLst>
                                      </p:cBhvr>
                                      <p:to>
                                        <p:strVal val="visible"/>
                                      </p:to>
                                    </p:set>
                                    <p:animEffect transition="in" filter="fade">
                                      <p:cBhvr>
                                        <p:cTn id="108" dur="500"/>
                                        <p:tgtEl>
                                          <p:spTgt spid="56"/>
                                        </p:tgtEl>
                                      </p:cBhvr>
                                    </p:animEffect>
                                  </p:childTnLst>
                                </p:cTn>
                              </p:par>
                            </p:childTnLst>
                          </p:cTn>
                        </p:par>
                      </p:childTnLst>
                    </p:cTn>
                  </p:par>
                  <p:par>
                    <p:cTn id="109" fill="hold">
                      <p:stCondLst>
                        <p:cond delay="indefinite"/>
                      </p:stCondLst>
                      <p:childTnLst>
                        <p:par>
                          <p:cTn id="110" fill="hold">
                            <p:stCondLst>
                              <p:cond delay="0"/>
                            </p:stCondLst>
                            <p:childTnLst>
                              <p:par>
                                <p:cTn id="111" presetID="10" presetClass="entr" presetSubtype="0" fill="hold" grpId="0" nodeType="clickEffect">
                                  <p:stCondLst>
                                    <p:cond delay="0"/>
                                  </p:stCondLst>
                                  <p:childTnLst>
                                    <p:set>
                                      <p:cBhvr>
                                        <p:cTn id="112" dur="1" fill="hold">
                                          <p:stCondLst>
                                            <p:cond delay="0"/>
                                          </p:stCondLst>
                                        </p:cTn>
                                        <p:tgtEl>
                                          <p:spTgt spid="78"/>
                                        </p:tgtEl>
                                        <p:attrNameLst>
                                          <p:attrName>style.visibility</p:attrName>
                                        </p:attrNameLst>
                                      </p:cBhvr>
                                      <p:to>
                                        <p:strVal val="visible"/>
                                      </p:to>
                                    </p:set>
                                    <p:animEffect transition="in" filter="fade">
                                      <p:cBhvr>
                                        <p:cTn id="113" dur="500"/>
                                        <p:tgtEl>
                                          <p:spTgt spid="78"/>
                                        </p:tgtEl>
                                      </p:cBhvr>
                                    </p:animEffect>
                                  </p:childTnLst>
                                </p:cTn>
                              </p:par>
                              <p:par>
                                <p:cTn id="114" presetID="10" presetClass="entr" presetSubtype="0" fill="hold" grpId="0" nodeType="withEffect">
                                  <p:stCondLst>
                                    <p:cond delay="0"/>
                                  </p:stCondLst>
                                  <p:childTnLst>
                                    <p:set>
                                      <p:cBhvr>
                                        <p:cTn id="115" dur="1" fill="hold">
                                          <p:stCondLst>
                                            <p:cond delay="0"/>
                                          </p:stCondLst>
                                        </p:cTn>
                                        <p:tgtEl>
                                          <p:spTgt spid="86"/>
                                        </p:tgtEl>
                                        <p:attrNameLst>
                                          <p:attrName>style.visibility</p:attrName>
                                        </p:attrNameLst>
                                      </p:cBhvr>
                                      <p:to>
                                        <p:strVal val="visible"/>
                                      </p:to>
                                    </p:set>
                                    <p:animEffect transition="in" filter="fade">
                                      <p:cBhvr>
                                        <p:cTn id="116" dur="500"/>
                                        <p:tgtEl>
                                          <p:spTgt spid="86"/>
                                        </p:tgtEl>
                                      </p:cBhvr>
                                    </p:animEffect>
                                  </p:childTnLst>
                                </p:cTn>
                              </p:par>
                              <p:par>
                                <p:cTn id="117" presetID="10" presetClass="entr" presetSubtype="0" fill="hold" nodeType="withEffect">
                                  <p:stCondLst>
                                    <p:cond delay="0"/>
                                  </p:stCondLst>
                                  <p:childTnLst>
                                    <p:set>
                                      <p:cBhvr>
                                        <p:cTn id="118" dur="1" fill="hold">
                                          <p:stCondLst>
                                            <p:cond delay="0"/>
                                          </p:stCondLst>
                                        </p:cTn>
                                        <p:tgtEl>
                                          <p:spTgt spid="82"/>
                                        </p:tgtEl>
                                        <p:attrNameLst>
                                          <p:attrName>style.visibility</p:attrName>
                                        </p:attrNameLst>
                                      </p:cBhvr>
                                      <p:to>
                                        <p:strVal val="visible"/>
                                      </p:to>
                                    </p:set>
                                    <p:animEffect transition="in" filter="fade">
                                      <p:cBhvr>
                                        <p:cTn id="119" dur="500"/>
                                        <p:tgtEl>
                                          <p:spTgt spid="82"/>
                                        </p:tgtEl>
                                      </p:cBhvr>
                                    </p:animEffect>
                                  </p:childTnLst>
                                </p:cTn>
                              </p:par>
                              <p:par>
                                <p:cTn id="120" presetID="10" presetClass="exit" presetSubtype="0" fill="hold" grpId="2" nodeType="withEffect">
                                  <p:stCondLst>
                                    <p:cond delay="0"/>
                                  </p:stCondLst>
                                  <p:childTnLst>
                                    <p:animEffect transition="out" filter="fade">
                                      <p:cBhvr>
                                        <p:cTn id="121" dur="500"/>
                                        <p:tgtEl>
                                          <p:spTgt spid="85"/>
                                        </p:tgtEl>
                                      </p:cBhvr>
                                    </p:animEffect>
                                    <p:set>
                                      <p:cBhvr>
                                        <p:cTn id="122" dur="1" fill="hold">
                                          <p:stCondLst>
                                            <p:cond delay="499"/>
                                          </p:stCondLst>
                                        </p:cTn>
                                        <p:tgtEl>
                                          <p:spTgt spid="85"/>
                                        </p:tgtEl>
                                        <p:attrNameLst>
                                          <p:attrName>style.visibility</p:attrName>
                                        </p:attrNameLst>
                                      </p:cBhvr>
                                      <p:to>
                                        <p:strVal val="hidden"/>
                                      </p:to>
                                    </p:set>
                                  </p:childTnLst>
                                </p:cTn>
                              </p:par>
                              <p:par>
                                <p:cTn id="123" presetID="10" presetClass="entr" presetSubtype="0" fill="hold" nodeType="withEffect">
                                  <p:stCondLst>
                                    <p:cond delay="0"/>
                                  </p:stCondLst>
                                  <p:childTnLst>
                                    <p:set>
                                      <p:cBhvr>
                                        <p:cTn id="124" dur="1" fill="hold">
                                          <p:stCondLst>
                                            <p:cond delay="0"/>
                                          </p:stCondLst>
                                        </p:cTn>
                                        <p:tgtEl>
                                          <p:spTgt spid="49"/>
                                        </p:tgtEl>
                                        <p:attrNameLst>
                                          <p:attrName>style.visibility</p:attrName>
                                        </p:attrNameLst>
                                      </p:cBhvr>
                                      <p:to>
                                        <p:strVal val="visible"/>
                                      </p:to>
                                    </p:set>
                                    <p:animEffect transition="in" filter="fade">
                                      <p:cBhvr>
                                        <p:cTn id="125" dur="500"/>
                                        <p:tgtEl>
                                          <p:spTgt spid="49"/>
                                        </p:tgtEl>
                                      </p:cBhvr>
                                    </p:animEffect>
                                  </p:childTnLst>
                                </p:cTn>
                              </p:par>
                              <p:par>
                                <p:cTn id="126" presetID="10" presetClass="entr" presetSubtype="0" fill="hold" nodeType="withEffect">
                                  <p:stCondLst>
                                    <p:cond delay="0"/>
                                  </p:stCondLst>
                                  <p:childTnLst>
                                    <p:set>
                                      <p:cBhvr>
                                        <p:cTn id="127" dur="1" fill="hold">
                                          <p:stCondLst>
                                            <p:cond delay="0"/>
                                          </p:stCondLst>
                                        </p:cTn>
                                        <p:tgtEl>
                                          <p:spTgt spid="48"/>
                                        </p:tgtEl>
                                        <p:attrNameLst>
                                          <p:attrName>style.visibility</p:attrName>
                                        </p:attrNameLst>
                                      </p:cBhvr>
                                      <p:to>
                                        <p:strVal val="visible"/>
                                      </p:to>
                                    </p:set>
                                    <p:animEffect transition="in" filter="fade">
                                      <p:cBhvr>
                                        <p:cTn id="128" dur="500"/>
                                        <p:tgtEl>
                                          <p:spTgt spid="48"/>
                                        </p:tgtEl>
                                      </p:cBhvr>
                                    </p:animEffect>
                                  </p:childTnLst>
                                </p:cTn>
                              </p:par>
                              <p:par>
                                <p:cTn id="129" presetID="10" presetClass="exit" presetSubtype="0" fill="hold" nodeType="withEffect">
                                  <p:stCondLst>
                                    <p:cond delay="0"/>
                                  </p:stCondLst>
                                  <p:childTnLst>
                                    <p:animEffect transition="out" filter="fade">
                                      <p:cBhvr>
                                        <p:cTn id="130" dur="500"/>
                                        <p:tgtEl>
                                          <p:spTgt spid="55"/>
                                        </p:tgtEl>
                                      </p:cBhvr>
                                    </p:animEffect>
                                    <p:set>
                                      <p:cBhvr>
                                        <p:cTn id="131" dur="1" fill="hold">
                                          <p:stCondLst>
                                            <p:cond delay="499"/>
                                          </p:stCondLst>
                                        </p:cTn>
                                        <p:tgtEl>
                                          <p:spTgt spid="55"/>
                                        </p:tgtEl>
                                        <p:attrNameLst>
                                          <p:attrName>style.visibility</p:attrName>
                                        </p:attrNameLst>
                                      </p:cBhvr>
                                      <p:to>
                                        <p:strVal val="hidden"/>
                                      </p:to>
                                    </p:set>
                                  </p:childTnLst>
                                </p:cTn>
                              </p:par>
                              <p:par>
                                <p:cTn id="132" presetID="10" presetClass="exit" presetSubtype="0" fill="hold" nodeType="withEffect">
                                  <p:stCondLst>
                                    <p:cond delay="0"/>
                                  </p:stCondLst>
                                  <p:childTnLst>
                                    <p:animEffect transition="out" filter="fade">
                                      <p:cBhvr>
                                        <p:cTn id="133" dur="500"/>
                                        <p:tgtEl>
                                          <p:spTgt spid="54"/>
                                        </p:tgtEl>
                                      </p:cBhvr>
                                    </p:animEffect>
                                    <p:set>
                                      <p:cBhvr>
                                        <p:cTn id="134" dur="1" fill="hold">
                                          <p:stCondLst>
                                            <p:cond delay="499"/>
                                          </p:stCondLst>
                                        </p:cTn>
                                        <p:tgtEl>
                                          <p:spTgt spid="54"/>
                                        </p:tgtEl>
                                        <p:attrNameLst>
                                          <p:attrName>style.visibility</p:attrName>
                                        </p:attrNameLst>
                                      </p:cBhvr>
                                      <p:to>
                                        <p:strVal val="hidden"/>
                                      </p:to>
                                    </p:set>
                                  </p:childTnLst>
                                </p:cTn>
                              </p:par>
                            </p:childTnLst>
                          </p:cTn>
                        </p:par>
                        <p:par>
                          <p:cTn id="135" fill="hold">
                            <p:stCondLst>
                              <p:cond delay="500"/>
                            </p:stCondLst>
                            <p:childTnLst>
                              <p:par>
                                <p:cTn id="136" presetID="10" presetClass="entr" presetSubtype="0" fill="hold" grpId="0" nodeType="afterEffect">
                                  <p:stCondLst>
                                    <p:cond delay="0"/>
                                  </p:stCondLst>
                                  <p:childTnLst>
                                    <p:set>
                                      <p:cBhvr>
                                        <p:cTn id="137" dur="1" fill="hold">
                                          <p:stCondLst>
                                            <p:cond delay="0"/>
                                          </p:stCondLst>
                                        </p:cTn>
                                        <p:tgtEl>
                                          <p:spTgt spid="68"/>
                                        </p:tgtEl>
                                        <p:attrNameLst>
                                          <p:attrName>style.visibility</p:attrName>
                                        </p:attrNameLst>
                                      </p:cBhvr>
                                      <p:to>
                                        <p:strVal val="visible"/>
                                      </p:to>
                                    </p:set>
                                    <p:animEffect transition="in" filter="fade">
                                      <p:cBhvr>
                                        <p:cTn id="138" dur="500"/>
                                        <p:tgtEl>
                                          <p:spTgt spid="68"/>
                                        </p:tgtEl>
                                      </p:cBhvr>
                                    </p:animEffect>
                                  </p:childTnLst>
                                </p:cTn>
                              </p:par>
                              <p:par>
                                <p:cTn id="139" presetID="42" presetClass="path" presetSubtype="0" accel="50000" decel="50000" fill="hold" grpId="1" nodeType="withEffect">
                                  <p:stCondLst>
                                    <p:cond delay="0"/>
                                  </p:stCondLst>
                                  <p:childTnLst>
                                    <p:animMotion origin="layout" path="M 5E-6 1.11022E-16 L 5E-6 0.11181 " pathEditMode="relative" rAng="0" ptsTypes="AA">
                                      <p:cBhvr>
                                        <p:cTn id="140" dur="1000" fill="hold"/>
                                        <p:tgtEl>
                                          <p:spTgt spid="68"/>
                                        </p:tgtEl>
                                        <p:attrNameLst>
                                          <p:attrName>ppt_x</p:attrName>
                                          <p:attrName>ppt_y</p:attrName>
                                        </p:attrNameLst>
                                      </p:cBhvr>
                                      <p:rCtr x="0" y="5579"/>
                                    </p:animMotion>
                                  </p:childTnLst>
                                </p:cTn>
                              </p:par>
                            </p:childTnLst>
                          </p:cTn>
                        </p:par>
                        <p:par>
                          <p:cTn id="141" fill="hold">
                            <p:stCondLst>
                              <p:cond delay="1500"/>
                            </p:stCondLst>
                            <p:childTnLst>
                              <p:par>
                                <p:cTn id="142" presetID="42" presetClass="path" presetSubtype="0" accel="50000" decel="50000" fill="hold" grpId="2" nodeType="afterEffect">
                                  <p:stCondLst>
                                    <p:cond delay="0"/>
                                  </p:stCondLst>
                                  <p:childTnLst>
                                    <p:animMotion origin="layout" path="M 5E-6 0.11181 L 0.33855 0.11181 " pathEditMode="relative" rAng="0" ptsTypes="AA">
                                      <p:cBhvr>
                                        <p:cTn id="143" dur="1000" fill="hold"/>
                                        <p:tgtEl>
                                          <p:spTgt spid="68"/>
                                        </p:tgtEl>
                                        <p:attrNameLst>
                                          <p:attrName>ppt_x</p:attrName>
                                          <p:attrName>ppt_y</p:attrName>
                                        </p:attrNameLst>
                                      </p:cBhvr>
                                      <p:rCtr x="16927" y="0"/>
                                    </p:animMotion>
                                  </p:childTnLst>
                                </p:cTn>
                              </p:par>
                            </p:childTnLst>
                          </p:cTn>
                        </p:par>
                        <p:par>
                          <p:cTn id="144" fill="hold">
                            <p:stCondLst>
                              <p:cond delay="2500"/>
                            </p:stCondLst>
                            <p:childTnLst>
                              <p:par>
                                <p:cTn id="145" presetID="42" presetClass="path" presetSubtype="0" accel="50000" decel="50000" fill="hold" grpId="3" nodeType="afterEffect">
                                  <p:stCondLst>
                                    <p:cond delay="0"/>
                                  </p:stCondLst>
                                  <p:childTnLst>
                                    <p:animMotion origin="layout" path="M 0.33854 0.11181 L 0.33854 0.22292 " pathEditMode="relative" rAng="0" ptsTypes="AA">
                                      <p:cBhvr>
                                        <p:cTn id="146" dur="1000" fill="hold"/>
                                        <p:tgtEl>
                                          <p:spTgt spid="68"/>
                                        </p:tgtEl>
                                        <p:attrNameLst>
                                          <p:attrName>ppt_x</p:attrName>
                                          <p:attrName>ppt_y</p:attrName>
                                        </p:attrNameLst>
                                      </p:cBhvr>
                                      <p:rCtr x="0" y="5556"/>
                                    </p:animMotion>
                                  </p:childTnLst>
                                </p:cTn>
                              </p:par>
                            </p:childTnLst>
                          </p:cTn>
                        </p:par>
                      </p:childTnLst>
                    </p:cTn>
                  </p:par>
                  <p:par>
                    <p:cTn id="147" fill="hold">
                      <p:stCondLst>
                        <p:cond delay="indefinite"/>
                      </p:stCondLst>
                      <p:childTnLst>
                        <p:par>
                          <p:cTn id="148" fill="hold">
                            <p:stCondLst>
                              <p:cond delay="0"/>
                            </p:stCondLst>
                            <p:childTnLst>
                              <p:par>
                                <p:cTn id="149" presetID="10" presetClass="exit" presetSubtype="0" fill="hold" grpId="1" nodeType="clickEffect">
                                  <p:stCondLst>
                                    <p:cond delay="0"/>
                                  </p:stCondLst>
                                  <p:childTnLst>
                                    <p:animEffect transition="out" filter="fade">
                                      <p:cBhvr>
                                        <p:cTn id="150" dur="500"/>
                                        <p:tgtEl>
                                          <p:spTgt spid="78"/>
                                        </p:tgtEl>
                                      </p:cBhvr>
                                    </p:animEffect>
                                    <p:set>
                                      <p:cBhvr>
                                        <p:cTn id="151" dur="1" fill="hold">
                                          <p:stCondLst>
                                            <p:cond delay="499"/>
                                          </p:stCondLst>
                                        </p:cTn>
                                        <p:tgtEl>
                                          <p:spTgt spid="78"/>
                                        </p:tgtEl>
                                        <p:attrNameLst>
                                          <p:attrName>style.visibility</p:attrName>
                                        </p:attrNameLst>
                                      </p:cBhvr>
                                      <p:to>
                                        <p:strVal val="hidden"/>
                                      </p:to>
                                    </p:set>
                                  </p:childTnLst>
                                </p:cTn>
                              </p:par>
                              <p:par>
                                <p:cTn id="152" presetID="10" presetClass="exit" presetSubtype="0" fill="hold" grpId="4" nodeType="withEffect">
                                  <p:stCondLst>
                                    <p:cond delay="0"/>
                                  </p:stCondLst>
                                  <p:childTnLst>
                                    <p:animEffect transition="out" filter="fade">
                                      <p:cBhvr>
                                        <p:cTn id="153" dur="500"/>
                                        <p:tgtEl>
                                          <p:spTgt spid="68"/>
                                        </p:tgtEl>
                                      </p:cBhvr>
                                    </p:animEffect>
                                    <p:set>
                                      <p:cBhvr>
                                        <p:cTn id="154" dur="1" fill="hold">
                                          <p:stCondLst>
                                            <p:cond delay="499"/>
                                          </p:stCondLst>
                                        </p:cTn>
                                        <p:tgtEl>
                                          <p:spTgt spid="68"/>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10" presetClass="entr" presetSubtype="0" fill="hold" grpId="0" nodeType="clickEffect">
                                  <p:stCondLst>
                                    <p:cond delay="0"/>
                                  </p:stCondLst>
                                  <p:childTnLst>
                                    <p:set>
                                      <p:cBhvr>
                                        <p:cTn id="158" dur="1" fill="hold">
                                          <p:stCondLst>
                                            <p:cond delay="0"/>
                                          </p:stCondLst>
                                        </p:cTn>
                                        <p:tgtEl>
                                          <p:spTgt spid="47"/>
                                        </p:tgtEl>
                                        <p:attrNameLst>
                                          <p:attrName>style.visibility</p:attrName>
                                        </p:attrNameLst>
                                      </p:cBhvr>
                                      <p:to>
                                        <p:strVal val="visible"/>
                                      </p:to>
                                    </p:set>
                                    <p:animEffect transition="in" filter="fade">
                                      <p:cBhvr>
                                        <p:cTn id="159" dur="500"/>
                                        <p:tgtEl>
                                          <p:spTgt spid="47"/>
                                        </p:tgtEl>
                                      </p:cBhvr>
                                    </p:animEffect>
                                  </p:childTnLst>
                                </p:cTn>
                              </p:par>
                              <p:par>
                                <p:cTn id="160" presetID="10" presetClass="entr" presetSubtype="0" fill="hold" nodeType="withEffect">
                                  <p:stCondLst>
                                    <p:cond delay="0"/>
                                  </p:stCondLst>
                                  <p:childTnLst>
                                    <p:set>
                                      <p:cBhvr>
                                        <p:cTn id="161" dur="1" fill="hold">
                                          <p:stCondLst>
                                            <p:cond delay="0"/>
                                          </p:stCondLst>
                                        </p:cTn>
                                        <p:tgtEl>
                                          <p:spTgt spid="46"/>
                                        </p:tgtEl>
                                        <p:attrNameLst>
                                          <p:attrName>style.visibility</p:attrName>
                                        </p:attrNameLst>
                                      </p:cBhvr>
                                      <p:to>
                                        <p:strVal val="visible"/>
                                      </p:to>
                                    </p:set>
                                    <p:animEffect transition="in" filter="fade">
                                      <p:cBhvr>
                                        <p:cTn id="162"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62" grpId="0" animBg="1"/>
      <p:bldP spid="62" grpId="1" animBg="1"/>
      <p:bldP spid="62" grpId="2" animBg="1"/>
      <p:bldP spid="62" grpId="3" animBg="1"/>
      <p:bldP spid="62" grpId="4" animBg="1"/>
      <p:bldP spid="68" grpId="0" animBg="1"/>
      <p:bldP spid="68" grpId="1" animBg="1"/>
      <p:bldP spid="68" grpId="2" animBg="1"/>
      <p:bldP spid="68" grpId="3" animBg="1"/>
      <p:bldP spid="68" grpId="4" animBg="1"/>
      <p:bldP spid="72" grpId="0"/>
      <p:bldP spid="73" grpId="0"/>
      <p:bldP spid="77" grpId="0" animBg="1"/>
      <p:bldP spid="77" grpId="1" animBg="1"/>
      <p:bldP spid="78" grpId="0" animBg="1"/>
      <p:bldP spid="78" grpId="1" animBg="1"/>
      <p:bldP spid="83" grpId="0" animBg="1"/>
      <p:bldP spid="83" grpId="1" animBg="1"/>
      <p:bldP spid="84" grpId="0" animBg="1"/>
      <p:bldP spid="84" grpId="1" animBg="1"/>
      <p:bldP spid="84" grpId="2" animBg="1"/>
      <p:bldP spid="84" grpId="3" animBg="1"/>
      <p:bldP spid="85" grpId="0" animBg="1"/>
      <p:bldP spid="85" grpId="1" animBg="1"/>
      <p:bldP spid="85" grpId="2" animBg="1"/>
      <p:bldP spid="8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smtClean="0">
                <a:latin typeface="Garamond" charset="0"/>
              </a:rPr>
              <a:t>Memory Systems Research Center </a:t>
            </a:r>
            <a:br>
              <a:rPr lang="en-US" sz="4000" dirty="0" smtClean="0">
                <a:latin typeface="Garamond" charset="0"/>
              </a:rPr>
            </a:br>
            <a:r>
              <a:rPr lang="en-US" sz="4000" dirty="0" smtClean="0">
                <a:latin typeface="Garamond" charset="0"/>
              </a:rPr>
              <a:t>@ Carnegie Mellon</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19107669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Baseline Bank Organization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130</a:t>
            </a:fld>
            <a:endParaRPr lang="en-US" altLang="en-US">
              <a:solidFill>
                <a:srgbClr val="000000"/>
              </a:solidFill>
            </a:endParaRPr>
          </a:p>
        </p:txBody>
      </p:sp>
      <p:cxnSp>
        <p:nvCxnSpPr>
          <p:cNvPr id="97" name="on0"/>
          <p:cNvCxnSpPr/>
          <p:nvPr/>
        </p:nvCxnSpPr>
        <p:spPr>
          <a:xfrm>
            <a:off x="5328989" y="2599608"/>
            <a:ext cx="0" cy="472095"/>
          </a:xfrm>
          <a:prstGeom prst="line">
            <a:avLst/>
          </a:prstGeom>
          <a:noFill/>
          <a:ln w="57150" cap="flat" cmpd="sng" algn="ctr">
            <a:solidFill>
              <a:srgbClr val="FF0000"/>
            </a:solidFill>
            <a:prstDash val="solid"/>
          </a:ln>
          <a:effectLst/>
        </p:spPr>
      </p:cxnSp>
      <p:cxnSp>
        <p:nvCxnSpPr>
          <p:cNvPr id="98" name="on0"/>
          <p:cNvCxnSpPr/>
          <p:nvPr/>
        </p:nvCxnSpPr>
        <p:spPr>
          <a:xfrm>
            <a:off x="4448024" y="2586544"/>
            <a:ext cx="0" cy="455361"/>
          </a:xfrm>
          <a:prstGeom prst="line">
            <a:avLst/>
          </a:prstGeom>
          <a:noFill/>
          <a:ln w="57150" cap="flat" cmpd="sng" algn="ctr">
            <a:solidFill>
              <a:srgbClr val="FF0000"/>
            </a:solidFill>
            <a:prstDash val="solid"/>
          </a:ln>
          <a:effectLst/>
        </p:spPr>
      </p:cxnSp>
      <p:cxnSp>
        <p:nvCxnSpPr>
          <p:cNvPr id="99" name="long"/>
          <p:cNvCxnSpPr/>
          <p:nvPr/>
        </p:nvCxnSpPr>
        <p:spPr>
          <a:xfrm>
            <a:off x="8052975" y="1761405"/>
            <a:ext cx="0" cy="4114800"/>
          </a:xfrm>
          <a:prstGeom prst="line">
            <a:avLst/>
          </a:prstGeom>
          <a:noFill/>
          <a:ln w="57150" cap="flat" cmpd="sng" algn="ctr">
            <a:solidFill>
              <a:srgbClr val="FF0000"/>
            </a:solidFill>
            <a:prstDash val="solid"/>
          </a:ln>
          <a:effectLst/>
        </p:spPr>
      </p:cxnSp>
      <p:cxnSp>
        <p:nvCxnSpPr>
          <p:cNvPr id="100" name="long"/>
          <p:cNvCxnSpPr/>
          <p:nvPr/>
        </p:nvCxnSpPr>
        <p:spPr>
          <a:xfrm>
            <a:off x="6992157" y="1761405"/>
            <a:ext cx="1" cy="4114800"/>
          </a:xfrm>
          <a:prstGeom prst="line">
            <a:avLst/>
          </a:prstGeom>
          <a:noFill/>
          <a:ln w="57150" cap="flat" cmpd="sng" algn="ctr">
            <a:solidFill>
              <a:srgbClr val="FF0000"/>
            </a:solidFill>
            <a:prstDash val="solid"/>
          </a:ln>
          <a:effectLst/>
        </p:spPr>
      </p:cxnSp>
      <p:sp>
        <p:nvSpPr>
          <p:cNvPr id="101" name="localrb"/>
          <p:cNvSpPr txBox="1"/>
          <p:nvPr/>
        </p:nvSpPr>
        <p:spPr>
          <a:xfrm>
            <a:off x="5991234" y="2219155"/>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2" name="localrb"/>
          <p:cNvSpPr txBox="1"/>
          <p:nvPr/>
        </p:nvSpPr>
        <p:spPr>
          <a:xfrm>
            <a:off x="5991234" y="4581355"/>
            <a:ext cx="1933566"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3" name="localrb"/>
          <p:cNvSpPr txBox="1"/>
          <p:nvPr/>
        </p:nvSpPr>
        <p:spPr>
          <a:xfrm>
            <a:off x="4525191" y="5952955"/>
            <a:ext cx="1875609" cy="304250"/>
          </a:xfrm>
          <a:prstGeom prst="rect">
            <a:avLst/>
          </a:prstGeom>
          <a:noFill/>
        </p:spPr>
        <p:txBody>
          <a:bodyPr wrap="square" rtlCol="0" anchor="ctr">
            <a:noAutofit/>
          </a:bodyPr>
          <a:lstStyle/>
          <a:p>
            <a:pPr algn="r">
              <a:lnSpc>
                <a:spcPct val="70000"/>
              </a:lnSpc>
              <a:defRPr/>
            </a:pPr>
            <a:r>
              <a:rPr lang="en-US" sz="2800" i="1" kern="0" dirty="0" smtClean="0">
                <a:solidFill>
                  <a:sysClr val="windowText" lastClr="000000"/>
                </a:solidFill>
                <a:latin typeface="Tahoma"/>
              </a:rPr>
              <a:t>Global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4" name="movebluerow"/>
          <p:cNvSpPr/>
          <p:nvPr/>
        </p:nvSpPr>
        <p:spPr>
          <a:xfrm>
            <a:off x="3963224" y="1228010"/>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05" name="movebluerow"/>
          <p:cNvSpPr/>
          <p:nvPr/>
        </p:nvSpPr>
        <p:spPr>
          <a:xfrm>
            <a:off x="3972749" y="3579070"/>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06" name="longblack"/>
          <p:cNvCxnSpPr/>
          <p:nvPr/>
        </p:nvCxnSpPr>
        <p:spPr>
          <a:xfrm flipV="1">
            <a:off x="2555776" y="1683654"/>
            <a:ext cx="648119" cy="1556"/>
          </a:xfrm>
          <a:prstGeom prst="line">
            <a:avLst/>
          </a:prstGeom>
          <a:noFill/>
          <a:ln w="76200" cap="flat" cmpd="sng" algn="ctr">
            <a:solidFill>
              <a:sysClr val="window" lastClr="FFFFFF">
                <a:lumMod val="65000"/>
              </a:sysClr>
            </a:solidFill>
            <a:prstDash val="solid"/>
          </a:ln>
          <a:effectLst/>
        </p:spPr>
      </p:cxnSp>
      <p:cxnSp>
        <p:nvCxnSpPr>
          <p:cNvPr id="107" name="longblack"/>
          <p:cNvCxnSpPr/>
          <p:nvPr/>
        </p:nvCxnSpPr>
        <p:spPr>
          <a:xfrm flipV="1">
            <a:off x="2555776" y="4036265"/>
            <a:ext cx="638313" cy="5"/>
          </a:xfrm>
          <a:prstGeom prst="line">
            <a:avLst/>
          </a:prstGeom>
          <a:noFill/>
          <a:ln w="76200" cap="flat" cmpd="sng" algn="ctr">
            <a:solidFill>
              <a:sysClr val="window" lastClr="FFFFFF">
                <a:lumMod val="65000"/>
              </a:sysClr>
            </a:solidFill>
            <a:prstDash val="solid"/>
          </a:ln>
          <a:effectLst/>
        </p:spPr>
      </p:cxnSp>
      <p:cxnSp>
        <p:nvCxnSpPr>
          <p:cNvPr id="108" name="black"/>
          <p:cNvCxnSpPr/>
          <p:nvPr/>
        </p:nvCxnSpPr>
        <p:spPr>
          <a:xfrm>
            <a:off x="969942" y="3071703"/>
            <a:ext cx="1585834" cy="0"/>
          </a:xfrm>
          <a:prstGeom prst="line">
            <a:avLst/>
          </a:prstGeom>
          <a:noFill/>
          <a:ln w="76200" cap="flat" cmpd="sng" algn="ctr">
            <a:solidFill>
              <a:sysClr val="window" lastClr="FFFFFF">
                <a:lumMod val="65000"/>
              </a:sysClr>
            </a:solidFill>
            <a:prstDash val="solid"/>
          </a:ln>
          <a:effectLst/>
        </p:spPr>
      </p:cxnSp>
      <p:sp>
        <p:nvSpPr>
          <p:cNvPr id="109" name="smallrow"/>
          <p:cNvSpPr/>
          <p:nvPr/>
        </p:nvSpPr>
        <p:spPr>
          <a:xfrm>
            <a:off x="3963225" y="1685208"/>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0" name="Straight Connector 109"/>
          <p:cNvCxnSpPr/>
          <p:nvPr/>
        </p:nvCxnSpPr>
        <p:spPr>
          <a:xfrm>
            <a:off x="3545495" y="1913808"/>
            <a:ext cx="2750539" cy="0"/>
          </a:xfrm>
          <a:prstGeom prst="line">
            <a:avLst/>
          </a:prstGeom>
          <a:noFill/>
          <a:ln w="19050" cap="flat" cmpd="sng" algn="ctr">
            <a:solidFill>
              <a:sysClr val="windowText" lastClr="000000"/>
            </a:solidFill>
            <a:prstDash val="sysDash"/>
          </a:ln>
          <a:effectLst/>
        </p:spPr>
      </p:cxnSp>
      <p:cxnSp>
        <p:nvCxnSpPr>
          <p:cNvPr id="111" name="black"/>
          <p:cNvCxnSpPr/>
          <p:nvPr/>
        </p:nvCxnSpPr>
        <p:spPr>
          <a:xfrm>
            <a:off x="2555776" y="1228008"/>
            <a:ext cx="0" cy="3722110"/>
          </a:xfrm>
          <a:prstGeom prst="line">
            <a:avLst/>
          </a:prstGeom>
          <a:noFill/>
          <a:ln w="76200" cap="flat" cmpd="sng" algn="ctr">
            <a:solidFill>
              <a:sysClr val="window" lastClr="FFFFFF">
                <a:lumMod val="65000"/>
              </a:sysClr>
            </a:solidFill>
            <a:prstDash val="solid"/>
          </a:ln>
          <a:effectLst/>
        </p:spPr>
      </p:cxnSp>
      <p:cxnSp>
        <p:nvCxnSpPr>
          <p:cNvPr id="112" name="black"/>
          <p:cNvCxnSpPr/>
          <p:nvPr/>
        </p:nvCxnSpPr>
        <p:spPr>
          <a:xfrm>
            <a:off x="2736882" y="1685208"/>
            <a:ext cx="457206" cy="0"/>
          </a:xfrm>
          <a:prstGeom prst="line">
            <a:avLst/>
          </a:prstGeom>
          <a:noFill/>
          <a:ln w="76200" cap="flat" cmpd="sng" algn="ctr">
            <a:solidFill>
              <a:sysClr val="window" lastClr="FFFFFF">
                <a:lumMod val="65000"/>
              </a:sysClr>
            </a:solidFill>
            <a:prstDash val="solid"/>
          </a:ln>
          <a:effectLst/>
        </p:spPr>
      </p:cxnSp>
      <p:sp>
        <p:nvSpPr>
          <p:cNvPr id="113" name="smallrow"/>
          <p:cNvSpPr/>
          <p:nvPr/>
        </p:nvSpPr>
        <p:spPr>
          <a:xfrm>
            <a:off x="3963225" y="4035718"/>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4" name="smallrow"/>
          <p:cNvSpPr/>
          <p:nvPr/>
        </p:nvSpPr>
        <p:spPr>
          <a:xfrm>
            <a:off x="3972750" y="3578518"/>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5" name="Straight Connector 114"/>
          <p:cNvCxnSpPr/>
          <p:nvPr/>
        </p:nvCxnSpPr>
        <p:spPr>
          <a:xfrm flipV="1">
            <a:off x="3545494" y="4264317"/>
            <a:ext cx="2750540" cy="1"/>
          </a:xfrm>
          <a:prstGeom prst="line">
            <a:avLst/>
          </a:prstGeom>
          <a:noFill/>
          <a:ln w="19050" cap="flat" cmpd="sng" algn="ctr">
            <a:solidFill>
              <a:sysClr val="windowText" lastClr="000000"/>
            </a:solidFill>
            <a:prstDash val="sysDash"/>
          </a:ln>
          <a:effectLst/>
        </p:spPr>
      </p:cxnSp>
      <p:cxnSp>
        <p:nvCxnSpPr>
          <p:cNvPr id="116" name="black"/>
          <p:cNvCxnSpPr>
            <a:endCxn id="125" idx="0"/>
          </p:cNvCxnSpPr>
          <p:nvPr/>
        </p:nvCxnSpPr>
        <p:spPr>
          <a:xfrm>
            <a:off x="2736882" y="4035717"/>
            <a:ext cx="457206" cy="0"/>
          </a:xfrm>
          <a:prstGeom prst="line">
            <a:avLst/>
          </a:prstGeom>
          <a:noFill/>
          <a:ln w="76200" cap="flat" cmpd="sng" algn="ctr">
            <a:solidFill>
              <a:sysClr val="window" lastClr="FFFFFF">
                <a:lumMod val="65000"/>
              </a:sysClr>
            </a:solidFill>
            <a:prstDash val="solid"/>
          </a:ln>
          <a:effectLst/>
        </p:spPr>
      </p:cxnSp>
      <p:sp>
        <p:nvSpPr>
          <p:cNvPr id="117" name="globaldecoder"/>
          <p:cNvSpPr/>
          <p:nvPr/>
        </p:nvSpPr>
        <p:spPr>
          <a:xfrm rot="16200000">
            <a:off x="-873758" y="2757764"/>
            <a:ext cx="3687400" cy="568282"/>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lIns="0" rIns="0" rtlCol="0" anchor="ctr"/>
          <a:lstStyle/>
          <a:p>
            <a:pPr algn="ctr">
              <a:defRPr/>
            </a:pPr>
            <a:r>
              <a:rPr lang="en-US" sz="3600" kern="0" smtClean="0">
                <a:solidFill>
                  <a:sysClr val="window" lastClr="FFFFFF"/>
                </a:solidFill>
                <a:latin typeface="Calibri"/>
              </a:rPr>
              <a:t>Global Decoder</a:t>
            </a:r>
            <a:endParaRPr lang="en-US" sz="3600" kern="0">
              <a:solidFill>
                <a:sysClr val="window" lastClr="FFFFFF"/>
              </a:solidFill>
              <a:latin typeface="Calibri"/>
            </a:endParaRPr>
          </a:p>
        </p:txBody>
      </p:sp>
      <p:sp>
        <p:nvSpPr>
          <p:cNvPr id="118" name="movebluerow"/>
          <p:cNvSpPr/>
          <p:nvPr/>
        </p:nvSpPr>
        <p:spPr>
          <a:xfrm>
            <a:off x="3985450" y="2142408"/>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9" name="bankblank"/>
          <p:cNvSpPr/>
          <p:nvPr/>
        </p:nvSpPr>
        <p:spPr>
          <a:xfrm>
            <a:off x="3963224" y="1228008"/>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0" name="row-buffer"/>
          <p:cNvSpPr/>
          <p:nvPr/>
        </p:nvSpPr>
        <p:spPr>
          <a:xfrm>
            <a:off x="3963224" y="2142408"/>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1" name="decoder"/>
          <p:cNvSpPr/>
          <p:nvPr/>
        </p:nvSpPr>
        <p:spPr>
          <a:xfrm rot="16200000">
            <a:off x="2912592" y="1509507"/>
            <a:ext cx="914402" cy="351407"/>
          </a:xfrm>
          <a:prstGeom prst="trapezoid">
            <a:avLst/>
          </a:prstGeom>
          <a:solidFill>
            <a:srgbClr val="0070C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3" name="bankblank"/>
          <p:cNvSpPr/>
          <p:nvPr/>
        </p:nvSpPr>
        <p:spPr>
          <a:xfrm>
            <a:off x="3963224" y="3578518"/>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4" name="row-buffer"/>
          <p:cNvSpPr/>
          <p:nvPr/>
        </p:nvSpPr>
        <p:spPr>
          <a:xfrm>
            <a:off x="6582591" y="5876205"/>
            <a:ext cx="1875609"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5" name="decoder"/>
          <p:cNvSpPr/>
          <p:nvPr/>
        </p:nvSpPr>
        <p:spPr>
          <a:xfrm rot="16200000">
            <a:off x="2912590" y="3860013"/>
            <a:ext cx="914402" cy="351407"/>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6" name="row-buffer"/>
          <p:cNvSpPr/>
          <p:nvPr/>
        </p:nvSpPr>
        <p:spPr>
          <a:xfrm>
            <a:off x="3963224" y="4492918"/>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cxnSp>
        <p:nvCxnSpPr>
          <p:cNvPr id="131" name="wlbluelowered"/>
          <p:cNvCxnSpPr/>
          <p:nvPr/>
        </p:nvCxnSpPr>
        <p:spPr>
          <a:xfrm flipV="1">
            <a:off x="3545495" y="1456605"/>
            <a:ext cx="2750539" cy="3"/>
          </a:xfrm>
          <a:prstGeom prst="line">
            <a:avLst/>
          </a:prstGeom>
          <a:noFill/>
          <a:ln w="19050" cap="flat" cmpd="sng" algn="ctr">
            <a:solidFill>
              <a:sysClr val="windowText" lastClr="000000"/>
            </a:solidFill>
            <a:prstDash val="sysDash"/>
          </a:ln>
          <a:effectLst/>
        </p:spPr>
      </p:cxnSp>
      <p:cxnSp>
        <p:nvCxnSpPr>
          <p:cNvPr id="132" name="wlorangelowered"/>
          <p:cNvCxnSpPr/>
          <p:nvPr/>
        </p:nvCxnSpPr>
        <p:spPr>
          <a:xfrm>
            <a:off x="3545497" y="3807114"/>
            <a:ext cx="2750537" cy="4"/>
          </a:xfrm>
          <a:prstGeom prst="line">
            <a:avLst/>
          </a:prstGeom>
          <a:noFill/>
          <a:ln w="19050" cap="flat" cmpd="sng" algn="ctr">
            <a:solidFill>
              <a:sysClr val="windowText" lastClr="000000"/>
            </a:solidFill>
            <a:prstDash val="sysDash"/>
          </a:ln>
          <a:effectLst/>
        </p:spPr>
      </p:cxnSp>
      <p:sp>
        <p:nvSpPr>
          <p:cNvPr id="135" name="globalbitline"/>
          <p:cNvSpPr txBox="1"/>
          <p:nvPr/>
        </p:nvSpPr>
        <p:spPr>
          <a:xfrm>
            <a:off x="5880903" y="999405"/>
            <a:ext cx="3278984" cy="556048"/>
          </a:xfrm>
          <a:prstGeom prst="rect">
            <a:avLst/>
          </a:prstGeom>
          <a:noFill/>
        </p:spPr>
        <p:txBody>
          <a:bodyPr wrap="square" rtlCol="0" anchor="ctr">
            <a:noAutofit/>
          </a:bodyPr>
          <a:lstStyle/>
          <a:p>
            <a:pPr algn="ctr">
              <a:lnSpc>
                <a:spcPct val="80000"/>
              </a:lnSpc>
              <a:defRPr/>
            </a:pPr>
            <a:r>
              <a:rPr lang="en-US" sz="3600" b="1" i="1" kern="0" dirty="0" smtClean="0">
                <a:solidFill>
                  <a:srgbClr val="FF0000"/>
                </a:solidFill>
                <a:latin typeface="Tahoma"/>
              </a:rPr>
              <a:t>Global </a:t>
            </a:r>
          </a:p>
          <a:p>
            <a:pPr algn="ctr">
              <a:lnSpc>
                <a:spcPct val="80000"/>
              </a:lnSpc>
              <a:defRPr/>
            </a:pPr>
            <a:r>
              <a:rPr lang="en-US" sz="3600" b="1" i="1" kern="0" dirty="0" err="1" smtClean="0">
                <a:solidFill>
                  <a:srgbClr val="FF0000"/>
                </a:solidFill>
                <a:latin typeface="Tahoma"/>
              </a:rPr>
              <a:t>bitlines</a:t>
            </a:r>
            <a:endParaRPr lang="en-US" sz="3200" i="1" kern="0" dirty="0">
              <a:solidFill>
                <a:srgbClr val="FF0000"/>
              </a:solidFill>
              <a:latin typeface="Tahoma"/>
            </a:endParaRPr>
          </a:p>
        </p:txBody>
      </p:sp>
      <p:cxnSp>
        <p:nvCxnSpPr>
          <p:cNvPr id="136" name="bus0"/>
          <p:cNvCxnSpPr/>
          <p:nvPr/>
        </p:nvCxnSpPr>
        <p:spPr>
          <a:xfrm>
            <a:off x="3963224" y="3041905"/>
            <a:ext cx="4791066" cy="0"/>
          </a:xfrm>
          <a:prstGeom prst="line">
            <a:avLst/>
          </a:prstGeom>
          <a:noFill/>
          <a:ln w="76200" cap="flat" cmpd="sng" algn="ctr">
            <a:solidFill>
              <a:sysClr val="windowText" lastClr="000000"/>
            </a:solidFill>
            <a:prstDash val="solid"/>
            <a:headEnd type="triangle" w="med" len="med"/>
            <a:tailEnd type="triangle" w="med" len="med"/>
          </a:ln>
          <a:effectLst/>
        </p:spPr>
      </p:cxnSp>
      <p:cxnSp>
        <p:nvCxnSpPr>
          <p:cNvPr id="137" name="bus1"/>
          <p:cNvCxnSpPr/>
          <p:nvPr/>
        </p:nvCxnSpPr>
        <p:spPr>
          <a:xfrm>
            <a:off x="3985450" y="5495205"/>
            <a:ext cx="4853750" cy="0"/>
          </a:xfrm>
          <a:prstGeom prst="line">
            <a:avLst/>
          </a:prstGeom>
          <a:noFill/>
          <a:ln w="76200" cap="flat" cmpd="sng" algn="ctr">
            <a:solidFill>
              <a:sysClr val="windowText" lastClr="000000"/>
            </a:solidFill>
            <a:prstDash val="solid"/>
            <a:headEnd type="triangle" w="med" len="med"/>
            <a:tailEnd type="triangle" w="med" len="med"/>
          </a:ln>
          <a:effectLst/>
        </p:spPr>
      </p:cxnSp>
      <p:sp>
        <p:nvSpPr>
          <p:cNvPr id="51" name="globallatch"/>
          <p:cNvSpPr/>
          <p:nvPr/>
        </p:nvSpPr>
        <p:spPr>
          <a:xfrm rot="16200000">
            <a:off x="978175" y="2812200"/>
            <a:ext cx="1869464" cy="519006"/>
          </a:xfrm>
          <a:prstGeom prst="hexagon">
            <a:avLst/>
          </a:prstGeom>
          <a:solidFill>
            <a:srgbClr val="0070C0">
              <a:alpha val="75000"/>
            </a:srgbClr>
          </a:solidFill>
          <a:ln w="57150" cap="flat" cmpd="sng" algn="ctr">
            <a:solidFill>
              <a:sysClr val="windowText" lastClr="000000"/>
            </a:solidFill>
            <a:prstDash val="solid"/>
          </a:ln>
          <a:effectLst/>
        </p:spPr>
        <p:txBody>
          <a:bodyPr rtlCol="0" anchor="ctr"/>
          <a:lstStyle/>
          <a:p>
            <a:pPr algn="ctr">
              <a:defRPr/>
            </a:pPr>
            <a:r>
              <a:rPr lang="en-US" sz="4000" b="1" kern="0" smtClean="0">
                <a:solidFill>
                  <a:sysClr val="window" lastClr="FFFFFF"/>
                </a:solidFill>
                <a:latin typeface="Calibri"/>
              </a:rPr>
              <a:t>Latch</a:t>
            </a:r>
            <a:endParaRPr lang="en-US" sz="4000" b="1" kern="0">
              <a:solidFill>
                <a:sysClr val="window" lastClr="FFFFFF"/>
              </a:solidFill>
              <a:latin typeface="Calibri"/>
            </a:endParaRPr>
          </a:p>
        </p:txBody>
      </p:sp>
      <p:cxnSp>
        <p:nvCxnSpPr>
          <p:cNvPr id="42" name="on0"/>
          <p:cNvCxnSpPr/>
          <p:nvPr/>
        </p:nvCxnSpPr>
        <p:spPr>
          <a:xfrm>
            <a:off x="4427984" y="4941168"/>
            <a:ext cx="0" cy="527369"/>
          </a:xfrm>
          <a:prstGeom prst="line">
            <a:avLst/>
          </a:prstGeom>
          <a:noFill/>
          <a:ln w="57150" cap="flat" cmpd="sng" algn="ctr">
            <a:solidFill>
              <a:srgbClr val="FF0000"/>
            </a:solidFill>
            <a:prstDash val="solid"/>
          </a:ln>
          <a:effectLst/>
        </p:spPr>
      </p:cxnSp>
      <p:cxnSp>
        <p:nvCxnSpPr>
          <p:cNvPr id="47" name="on0"/>
          <p:cNvCxnSpPr/>
          <p:nvPr/>
        </p:nvCxnSpPr>
        <p:spPr>
          <a:xfrm>
            <a:off x="5364088" y="4941168"/>
            <a:ext cx="0" cy="527369"/>
          </a:xfrm>
          <a:prstGeom prst="line">
            <a:avLst/>
          </a:prstGeom>
          <a:noFill/>
          <a:ln w="57150" cap="flat" cmpd="sng" algn="ctr">
            <a:solidFill>
              <a:srgbClr val="FF0000"/>
            </a:solidFill>
            <a:prstDash val="solid"/>
          </a:ln>
          <a:effectLst/>
        </p:spPr>
      </p:cxnSp>
    </p:spTree>
    <p:extLst>
      <p:ext uri="{BB962C8B-B14F-4D97-AF65-F5344CB8AC3E}">
        <p14:creationId xmlns:p14="http://schemas.microsoft.com/office/powerpoint/2010/main" val="195875086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Proposed Bank Organization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131</a:t>
            </a:fld>
            <a:endParaRPr lang="en-US" altLang="en-US">
              <a:solidFill>
                <a:srgbClr val="000000"/>
              </a:solidFill>
            </a:endParaRPr>
          </a:p>
        </p:txBody>
      </p:sp>
      <p:cxnSp>
        <p:nvCxnSpPr>
          <p:cNvPr id="95" name="off0"/>
          <p:cNvCxnSpPr/>
          <p:nvPr/>
        </p:nvCxnSpPr>
        <p:spPr>
          <a:xfrm flipH="1">
            <a:off x="4102316" y="4950118"/>
            <a:ext cx="345708" cy="254017"/>
          </a:xfrm>
          <a:prstGeom prst="line">
            <a:avLst/>
          </a:prstGeom>
          <a:noFill/>
          <a:ln w="57150" cap="flat" cmpd="sng" algn="ctr">
            <a:solidFill>
              <a:srgbClr val="FF0000"/>
            </a:solidFill>
            <a:prstDash val="solid"/>
          </a:ln>
          <a:effectLst/>
        </p:spPr>
      </p:cxnSp>
      <p:cxnSp>
        <p:nvCxnSpPr>
          <p:cNvPr id="96" name="off0"/>
          <p:cNvCxnSpPr/>
          <p:nvPr/>
        </p:nvCxnSpPr>
        <p:spPr>
          <a:xfrm flipH="1">
            <a:off x="5061476" y="4931349"/>
            <a:ext cx="345708" cy="272786"/>
          </a:xfrm>
          <a:prstGeom prst="line">
            <a:avLst/>
          </a:prstGeom>
          <a:noFill/>
          <a:ln w="57150" cap="flat" cmpd="sng" algn="ctr">
            <a:solidFill>
              <a:srgbClr val="FF0000"/>
            </a:solidFill>
            <a:prstDash val="solid"/>
          </a:ln>
          <a:effectLst/>
        </p:spPr>
      </p:cxnSp>
      <p:cxnSp>
        <p:nvCxnSpPr>
          <p:cNvPr id="97" name="on0"/>
          <p:cNvCxnSpPr/>
          <p:nvPr/>
        </p:nvCxnSpPr>
        <p:spPr>
          <a:xfrm>
            <a:off x="5328989" y="2599608"/>
            <a:ext cx="0" cy="472095"/>
          </a:xfrm>
          <a:prstGeom prst="line">
            <a:avLst/>
          </a:prstGeom>
          <a:noFill/>
          <a:ln w="57150" cap="flat" cmpd="sng" algn="ctr">
            <a:solidFill>
              <a:srgbClr val="FF0000"/>
            </a:solidFill>
            <a:prstDash val="solid"/>
          </a:ln>
          <a:effectLst/>
        </p:spPr>
      </p:cxnSp>
      <p:cxnSp>
        <p:nvCxnSpPr>
          <p:cNvPr id="98" name="on0"/>
          <p:cNvCxnSpPr/>
          <p:nvPr/>
        </p:nvCxnSpPr>
        <p:spPr>
          <a:xfrm>
            <a:off x="4448024" y="2586544"/>
            <a:ext cx="0" cy="455361"/>
          </a:xfrm>
          <a:prstGeom prst="line">
            <a:avLst/>
          </a:prstGeom>
          <a:noFill/>
          <a:ln w="57150" cap="flat" cmpd="sng" algn="ctr">
            <a:solidFill>
              <a:srgbClr val="FF0000"/>
            </a:solidFill>
            <a:prstDash val="solid"/>
          </a:ln>
          <a:effectLst/>
        </p:spPr>
      </p:cxnSp>
      <p:cxnSp>
        <p:nvCxnSpPr>
          <p:cNvPr id="99" name="long"/>
          <p:cNvCxnSpPr/>
          <p:nvPr/>
        </p:nvCxnSpPr>
        <p:spPr>
          <a:xfrm>
            <a:off x="8052975" y="1761405"/>
            <a:ext cx="0" cy="4114800"/>
          </a:xfrm>
          <a:prstGeom prst="line">
            <a:avLst/>
          </a:prstGeom>
          <a:noFill/>
          <a:ln w="57150" cap="flat" cmpd="sng" algn="ctr">
            <a:solidFill>
              <a:srgbClr val="FF0000"/>
            </a:solidFill>
            <a:prstDash val="solid"/>
          </a:ln>
          <a:effectLst/>
        </p:spPr>
      </p:cxnSp>
      <p:cxnSp>
        <p:nvCxnSpPr>
          <p:cNvPr id="100" name="long"/>
          <p:cNvCxnSpPr/>
          <p:nvPr/>
        </p:nvCxnSpPr>
        <p:spPr>
          <a:xfrm>
            <a:off x="6992157" y="1761405"/>
            <a:ext cx="1" cy="4114800"/>
          </a:xfrm>
          <a:prstGeom prst="line">
            <a:avLst/>
          </a:prstGeom>
          <a:noFill/>
          <a:ln w="57150" cap="flat" cmpd="sng" algn="ctr">
            <a:solidFill>
              <a:srgbClr val="FF0000"/>
            </a:solidFill>
            <a:prstDash val="solid"/>
          </a:ln>
          <a:effectLst/>
        </p:spPr>
      </p:cxnSp>
      <p:sp>
        <p:nvSpPr>
          <p:cNvPr id="101" name="localrb"/>
          <p:cNvSpPr txBox="1"/>
          <p:nvPr/>
        </p:nvSpPr>
        <p:spPr>
          <a:xfrm>
            <a:off x="5991234" y="2219155"/>
            <a:ext cx="2057400"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2" name="localrb"/>
          <p:cNvSpPr txBox="1"/>
          <p:nvPr/>
        </p:nvSpPr>
        <p:spPr>
          <a:xfrm>
            <a:off x="5991234" y="4581355"/>
            <a:ext cx="1933566" cy="304250"/>
          </a:xfrm>
          <a:prstGeom prst="rect">
            <a:avLst/>
          </a:prstGeom>
          <a:noFill/>
        </p:spPr>
        <p:txBody>
          <a:bodyPr wrap="square" rtlCol="0" anchor="ctr">
            <a:noAutofit/>
          </a:bodyPr>
          <a:lstStyle/>
          <a:p>
            <a:pPr>
              <a:lnSpc>
                <a:spcPct val="70000"/>
              </a:lnSpc>
              <a:defRPr/>
            </a:pPr>
            <a:r>
              <a:rPr lang="en-US" sz="2800" i="1" kern="0" dirty="0" smtClean="0">
                <a:solidFill>
                  <a:sysClr val="windowText" lastClr="000000"/>
                </a:solidFill>
                <a:latin typeface="Tahoma"/>
              </a:rPr>
              <a:t>Local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3" name="localrb"/>
          <p:cNvSpPr txBox="1"/>
          <p:nvPr/>
        </p:nvSpPr>
        <p:spPr>
          <a:xfrm>
            <a:off x="4525191" y="5952955"/>
            <a:ext cx="1875609" cy="304250"/>
          </a:xfrm>
          <a:prstGeom prst="rect">
            <a:avLst/>
          </a:prstGeom>
          <a:noFill/>
        </p:spPr>
        <p:txBody>
          <a:bodyPr wrap="square" rtlCol="0" anchor="ctr">
            <a:noAutofit/>
          </a:bodyPr>
          <a:lstStyle/>
          <a:p>
            <a:pPr algn="r">
              <a:lnSpc>
                <a:spcPct val="70000"/>
              </a:lnSpc>
              <a:defRPr/>
            </a:pPr>
            <a:r>
              <a:rPr lang="en-US" sz="2800" i="1" kern="0" dirty="0" smtClean="0">
                <a:solidFill>
                  <a:sysClr val="windowText" lastClr="000000"/>
                </a:solidFill>
                <a:latin typeface="Tahoma"/>
              </a:rPr>
              <a:t>Global</a:t>
            </a:r>
            <a:br>
              <a:rPr lang="en-US" sz="2800" i="1" kern="0" dirty="0" smtClean="0">
                <a:solidFill>
                  <a:sysClr val="windowText" lastClr="000000"/>
                </a:solidFill>
                <a:latin typeface="Tahoma"/>
              </a:rPr>
            </a:br>
            <a:r>
              <a:rPr lang="en-US" sz="2800" i="1" kern="0" dirty="0" smtClean="0">
                <a:solidFill>
                  <a:sysClr val="windowText" lastClr="000000"/>
                </a:solidFill>
                <a:latin typeface="Tahoma"/>
              </a:rPr>
              <a:t>row-buffer</a:t>
            </a:r>
            <a:endParaRPr lang="en-US" sz="2400" i="1" kern="0" dirty="0">
              <a:solidFill>
                <a:sysClr val="windowText" lastClr="000000"/>
              </a:solidFill>
              <a:latin typeface="Tahoma"/>
            </a:endParaRPr>
          </a:p>
        </p:txBody>
      </p:sp>
      <p:sp>
        <p:nvSpPr>
          <p:cNvPr id="104" name="movebluerow"/>
          <p:cNvSpPr/>
          <p:nvPr/>
        </p:nvSpPr>
        <p:spPr>
          <a:xfrm>
            <a:off x="3963224" y="1228010"/>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05" name="movebluerow"/>
          <p:cNvSpPr/>
          <p:nvPr/>
        </p:nvSpPr>
        <p:spPr>
          <a:xfrm>
            <a:off x="3972749" y="3579070"/>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06" name="longblack"/>
          <p:cNvCxnSpPr/>
          <p:nvPr/>
        </p:nvCxnSpPr>
        <p:spPr>
          <a:xfrm flipV="1">
            <a:off x="1704968" y="1683653"/>
            <a:ext cx="1498927" cy="1557"/>
          </a:xfrm>
          <a:prstGeom prst="line">
            <a:avLst/>
          </a:prstGeom>
          <a:noFill/>
          <a:ln w="76200" cap="flat" cmpd="sng" algn="ctr">
            <a:solidFill>
              <a:sysClr val="window" lastClr="FFFFFF">
                <a:lumMod val="65000"/>
              </a:sysClr>
            </a:solidFill>
            <a:prstDash val="solid"/>
          </a:ln>
          <a:effectLst/>
        </p:spPr>
      </p:cxnSp>
      <p:cxnSp>
        <p:nvCxnSpPr>
          <p:cNvPr id="107" name="longblack"/>
          <p:cNvCxnSpPr/>
          <p:nvPr/>
        </p:nvCxnSpPr>
        <p:spPr>
          <a:xfrm>
            <a:off x="1704968" y="4036265"/>
            <a:ext cx="1489121" cy="0"/>
          </a:xfrm>
          <a:prstGeom prst="line">
            <a:avLst/>
          </a:prstGeom>
          <a:noFill/>
          <a:ln w="76200" cap="flat" cmpd="sng" algn="ctr">
            <a:solidFill>
              <a:sysClr val="window" lastClr="FFFFFF">
                <a:lumMod val="65000"/>
              </a:sysClr>
            </a:solidFill>
            <a:prstDash val="solid"/>
          </a:ln>
          <a:effectLst/>
        </p:spPr>
      </p:cxnSp>
      <p:cxnSp>
        <p:nvCxnSpPr>
          <p:cNvPr id="108" name="black"/>
          <p:cNvCxnSpPr/>
          <p:nvPr/>
        </p:nvCxnSpPr>
        <p:spPr>
          <a:xfrm>
            <a:off x="969942" y="3071703"/>
            <a:ext cx="735026" cy="0"/>
          </a:xfrm>
          <a:prstGeom prst="line">
            <a:avLst/>
          </a:prstGeom>
          <a:noFill/>
          <a:ln w="76200" cap="flat" cmpd="sng" algn="ctr">
            <a:solidFill>
              <a:sysClr val="window" lastClr="FFFFFF">
                <a:lumMod val="65000"/>
              </a:sysClr>
            </a:solidFill>
            <a:prstDash val="solid"/>
          </a:ln>
          <a:effectLst/>
        </p:spPr>
      </p:cxnSp>
      <p:sp>
        <p:nvSpPr>
          <p:cNvPr id="109" name="smallrow"/>
          <p:cNvSpPr/>
          <p:nvPr/>
        </p:nvSpPr>
        <p:spPr>
          <a:xfrm>
            <a:off x="3963225" y="1685208"/>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0" name="Straight Connector 109"/>
          <p:cNvCxnSpPr/>
          <p:nvPr/>
        </p:nvCxnSpPr>
        <p:spPr>
          <a:xfrm>
            <a:off x="3545495" y="1913808"/>
            <a:ext cx="2750539" cy="0"/>
          </a:xfrm>
          <a:prstGeom prst="line">
            <a:avLst/>
          </a:prstGeom>
          <a:noFill/>
          <a:ln w="19050" cap="flat" cmpd="sng" algn="ctr">
            <a:solidFill>
              <a:sysClr val="windowText" lastClr="000000"/>
            </a:solidFill>
            <a:prstDash val="sysDash"/>
          </a:ln>
          <a:effectLst/>
        </p:spPr>
      </p:cxnSp>
      <p:cxnSp>
        <p:nvCxnSpPr>
          <p:cNvPr id="111" name="black"/>
          <p:cNvCxnSpPr/>
          <p:nvPr/>
        </p:nvCxnSpPr>
        <p:spPr>
          <a:xfrm>
            <a:off x="1704967" y="1228008"/>
            <a:ext cx="0" cy="3722110"/>
          </a:xfrm>
          <a:prstGeom prst="line">
            <a:avLst/>
          </a:prstGeom>
          <a:noFill/>
          <a:ln w="76200" cap="flat" cmpd="sng" algn="ctr">
            <a:solidFill>
              <a:sysClr val="window" lastClr="FFFFFF">
                <a:lumMod val="65000"/>
              </a:sysClr>
            </a:solidFill>
            <a:prstDash val="solid"/>
          </a:ln>
          <a:effectLst/>
        </p:spPr>
      </p:cxnSp>
      <p:cxnSp>
        <p:nvCxnSpPr>
          <p:cNvPr id="112" name="black"/>
          <p:cNvCxnSpPr/>
          <p:nvPr/>
        </p:nvCxnSpPr>
        <p:spPr>
          <a:xfrm>
            <a:off x="2736882" y="1685208"/>
            <a:ext cx="457206" cy="0"/>
          </a:xfrm>
          <a:prstGeom prst="line">
            <a:avLst/>
          </a:prstGeom>
          <a:noFill/>
          <a:ln w="76200" cap="flat" cmpd="sng" algn="ctr">
            <a:solidFill>
              <a:sysClr val="window" lastClr="FFFFFF">
                <a:lumMod val="65000"/>
              </a:sysClr>
            </a:solidFill>
            <a:prstDash val="solid"/>
          </a:ln>
          <a:effectLst/>
        </p:spPr>
      </p:cxnSp>
      <p:sp>
        <p:nvSpPr>
          <p:cNvPr id="113" name="smallrow"/>
          <p:cNvSpPr/>
          <p:nvPr/>
        </p:nvSpPr>
        <p:spPr>
          <a:xfrm>
            <a:off x="3963225" y="4035718"/>
            <a:ext cx="1875609" cy="457200"/>
          </a:xfrm>
          <a:prstGeom prst="rect">
            <a:avLst/>
          </a:prstGeom>
          <a:no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4" name="smallrow"/>
          <p:cNvSpPr/>
          <p:nvPr/>
        </p:nvSpPr>
        <p:spPr>
          <a:xfrm>
            <a:off x="3972750" y="3578518"/>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cxnSp>
        <p:nvCxnSpPr>
          <p:cNvPr id="115" name="Straight Connector 114"/>
          <p:cNvCxnSpPr/>
          <p:nvPr/>
        </p:nvCxnSpPr>
        <p:spPr>
          <a:xfrm flipV="1">
            <a:off x="3545494" y="4264317"/>
            <a:ext cx="2750540" cy="1"/>
          </a:xfrm>
          <a:prstGeom prst="line">
            <a:avLst/>
          </a:prstGeom>
          <a:noFill/>
          <a:ln w="19050" cap="flat" cmpd="sng" algn="ctr">
            <a:solidFill>
              <a:sysClr val="windowText" lastClr="000000"/>
            </a:solidFill>
            <a:prstDash val="sysDash"/>
          </a:ln>
          <a:effectLst/>
        </p:spPr>
      </p:cxnSp>
      <p:cxnSp>
        <p:nvCxnSpPr>
          <p:cNvPr id="116" name="black"/>
          <p:cNvCxnSpPr>
            <a:endCxn id="125" idx="0"/>
          </p:cNvCxnSpPr>
          <p:nvPr/>
        </p:nvCxnSpPr>
        <p:spPr>
          <a:xfrm>
            <a:off x="2736882" y="4035717"/>
            <a:ext cx="457206" cy="0"/>
          </a:xfrm>
          <a:prstGeom prst="line">
            <a:avLst/>
          </a:prstGeom>
          <a:noFill/>
          <a:ln w="76200" cap="flat" cmpd="sng" algn="ctr">
            <a:solidFill>
              <a:sysClr val="window" lastClr="FFFFFF">
                <a:lumMod val="65000"/>
              </a:sysClr>
            </a:solidFill>
            <a:prstDash val="solid"/>
          </a:ln>
          <a:effectLst/>
        </p:spPr>
      </p:cxnSp>
      <p:sp>
        <p:nvSpPr>
          <p:cNvPr id="117" name="globaldecoder"/>
          <p:cNvSpPr/>
          <p:nvPr/>
        </p:nvSpPr>
        <p:spPr>
          <a:xfrm rot="16200000">
            <a:off x="-873758" y="2757764"/>
            <a:ext cx="3687400" cy="568282"/>
          </a:xfrm>
          <a:prstGeom prst="trapezoid">
            <a:avLst/>
          </a:prstGeom>
          <a:solidFill>
            <a:sysClr val="windowText" lastClr="000000">
              <a:lumMod val="75000"/>
              <a:lumOff val="25000"/>
            </a:sysClr>
          </a:solidFill>
          <a:ln w="57150" cap="flat" cmpd="sng" algn="ctr">
            <a:solidFill>
              <a:sysClr val="windowText" lastClr="000000"/>
            </a:solidFill>
            <a:prstDash val="solid"/>
          </a:ln>
          <a:effectLst/>
        </p:spPr>
        <p:txBody>
          <a:bodyPr lIns="0" rIns="0" rtlCol="0" anchor="ctr"/>
          <a:lstStyle/>
          <a:p>
            <a:pPr algn="ctr">
              <a:defRPr/>
            </a:pPr>
            <a:r>
              <a:rPr lang="en-US" sz="3600" kern="0" smtClean="0">
                <a:solidFill>
                  <a:sysClr val="window" lastClr="FFFFFF"/>
                </a:solidFill>
                <a:latin typeface="Calibri"/>
              </a:rPr>
              <a:t>Global Decoder</a:t>
            </a:r>
            <a:endParaRPr lang="en-US" sz="3600" kern="0">
              <a:solidFill>
                <a:sysClr val="window" lastClr="FFFFFF"/>
              </a:solidFill>
              <a:latin typeface="Calibri"/>
            </a:endParaRPr>
          </a:p>
        </p:txBody>
      </p:sp>
      <p:sp>
        <p:nvSpPr>
          <p:cNvPr id="118" name="movebluerow"/>
          <p:cNvSpPr/>
          <p:nvPr/>
        </p:nvSpPr>
        <p:spPr>
          <a:xfrm>
            <a:off x="3985450" y="2142408"/>
            <a:ext cx="1875609" cy="457200"/>
          </a:xfrm>
          <a:prstGeom prst="rect">
            <a:avLst/>
          </a:prstGeom>
          <a:solidFill>
            <a:srgbClr val="0070C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19" name="bankblank"/>
          <p:cNvSpPr/>
          <p:nvPr/>
        </p:nvSpPr>
        <p:spPr>
          <a:xfrm>
            <a:off x="3963224" y="1228008"/>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0" name="row-buffer"/>
          <p:cNvSpPr/>
          <p:nvPr/>
        </p:nvSpPr>
        <p:spPr>
          <a:xfrm>
            <a:off x="3963224" y="2142408"/>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1" name="decoder"/>
          <p:cNvSpPr/>
          <p:nvPr/>
        </p:nvSpPr>
        <p:spPr>
          <a:xfrm rot="16200000">
            <a:off x="2912592" y="1509507"/>
            <a:ext cx="914402" cy="351407"/>
          </a:xfrm>
          <a:prstGeom prst="trapezoid">
            <a:avLst/>
          </a:prstGeom>
          <a:solidFill>
            <a:srgbClr val="0070C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2" name="movebluerow"/>
          <p:cNvSpPr/>
          <p:nvPr/>
        </p:nvSpPr>
        <p:spPr>
          <a:xfrm>
            <a:off x="3963224" y="4504880"/>
            <a:ext cx="1866084" cy="457200"/>
          </a:xfrm>
          <a:prstGeom prst="rect">
            <a:avLst/>
          </a:prstGeom>
          <a:solidFill>
            <a:srgbClr val="FFC000">
              <a:alpha val="75000"/>
            </a:srgbClr>
          </a:solidFill>
          <a:ln w="19050" cap="flat" cmpd="sng" algn="ctr">
            <a:noFill/>
            <a:prstDash val="solid"/>
          </a:ln>
          <a:effectLst/>
        </p:spPr>
        <p:txBody>
          <a:bodyPr rtlCol="0" anchor="ctr"/>
          <a:lstStyle/>
          <a:p>
            <a:pPr>
              <a:defRPr/>
            </a:pPr>
            <a:endParaRPr lang="en-US" sz="3200" kern="0">
              <a:solidFill>
                <a:sysClr val="windowText" lastClr="000000"/>
              </a:solidFill>
              <a:latin typeface="Calibri"/>
            </a:endParaRPr>
          </a:p>
        </p:txBody>
      </p:sp>
      <p:sp>
        <p:nvSpPr>
          <p:cNvPr id="123" name="bankblank"/>
          <p:cNvSpPr/>
          <p:nvPr/>
        </p:nvSpPr>
        <p:spPr>
          <a:xfrm>
            <a:off x="3963224" y="3578518"/>
            <a:ext cx="1875610" cy="914401"/>
          </a:xfrm>
          <a:prstGeom prst="rect">
            <a:avLst/>
          </a:prstGeom>
          <a:noFill/>
          <a:ln w="57150" cap="flat" cmpd="sng" algn="ctr">
            <a:solidFill>
              <a:sysClr val="windowText" lastClr="000000"/>
            </a:solidFill>
            <a:prstDash val="solid"/>
          </a:ln>
          <a:effectLst/>
        </p:spPr>
        <p:txBody>
          <a:bodyPr rtlCol="0" anchor="ctr"/>
          <a:lstStyle/>
          <a:p>
            <a:pPr algn="ctr">
              <a:defRPr/>
            </a:pPr>
            <a:endParaRPr lang="en-US" sz="3200" kern="0">
              <a:solidFill>
                <a:sysClr val="windowText" lastClr="000000"/>
              </a:solidFill>
              <a:latin typeface="Calibri"/>
            </a:endParaRPr>
          </a:p>
        </p:txBody>
      </p:sp>
      <p:sp>
        <p:nvSpPr>
          <p:cNvPr id="124" name="row-buffer"/>
          <p:cNvSpPr/>
          <p:nvPr/>
        </p:nvSpPr>
        <p:spPr>
          <a:xfrm>
            <a:off x="6582591" y="5876205"/>
            <a:ext cx="1875609"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sp>
        <p:nvSpPr>
          <p:cNvPr id="125" name="decoder"/>
          <p:cNvSpPr/>
          <p:nvPr/>
        </p:nvSpPr>
        <p:spPr>
          <a:xfrm rot="16200000">
            <a:off x="2912590" y="3860013"/>
            <a:ext cx="914402" cy="351407"/>
          </a:xfrm>
          <a:prstGeom prst="trapezoid">
            <a:avLst/>
          </a:prstGeom>
          <a:solidFill>
            <a:srgbClr val="FFC000">
              <a:alpha val="75000"/>
            </a:srgbClr>
          </a:solidFill>
          <a:ln w="57150" cap="flat" cmpd="sng" algn="ctr">
            <a:solidFill>
              <a:sysClr val="windowText" lastClr="000000"/>
            </a:solidFill>
            <a:prstDash val="solid"/>
          </a:ln>
          <a:effectLst/>
        </p:spPr>
        <p:txBody>
          <a:bodyPr rtlCol="0" anchor="ctr"/>
          <a:lstStyle/>
          <a:p>
            <a:pPr algn="ctr">
              <a:defRPr/>
            </a:pPr>
            <a:endParaRPr lang="en-US" sz="3200" kern="0">
              <a:solidFill>
                <a:sysClr val="window" lastClr="FFFFFF"/>
              </a:solidFill>
              <a:latin typeface="Calibri"/>
            </a:endParaRPr>
          </a:p>
        </p:txBody>
      </p:sp>
      <p:sp>
        <p:nvSpPr>
          <p:cNvPr id="126" name="row-buffer"/>
          <p:cNvSpPr/>
          <p:nvPr/>
        </p:nvSpPr>
        <p:spPr>
          <a:xfrm>
            <a:off x="3963224" y="4492918"/>
            <a:ext cx="1875610" cy="457200"/>
          </a:xfrm>
          <a:prstGeom prst="rect">
            <a:avLst/>
          </a:prstGeom>
          <a:noFill/>
          <a:ln w="57150" cap="flat" cmpd="sng" algn="ctr">
            <a:solidFill>
              <a:sysClr val="windowText" lastClr="000000"/>
            </a:solidFill>
            <a:prstDash val="solid"/>
          </a:ln>
          <a:effectLst/>
        </p:spPr>
        <p:txBody>
          <a:bodyPr rtlCol="0" anchor="ctr"/>
          <a:lstStyle/>
          <a:p>
            <a:pPr>
              <a:defRPr/>
            </a:pPr>
            <a:endParaRPr lang="en-US" sz="3000" kern="0">
              <a:solidFill>
                <a:sysClr val="windowText" lastClr="000000"/>
              </a:solidFill>
              <a:latin typeface="Calibri"/>
            </a:endParaRPr>
          </a:p>
        </p:txBody>
      </p:sp>
      <p:cxnSp>
        <p:nvCxnSpPr>
          <p:cNvPr id="127" name="black"/>
          <p:cNvCxnSpPr/>
          <p:nvPr/>
        </p:nvCxnSpPr>
        <p:spPr>
          <a:xfrm>
            <a:off x="1704968" y="1683653"/>
            <a:ext cx="552466" cy="1557"/>
          </a:xfrm>
          <a:prstGeom prst="line">
            <a:avLst/>
          </a:prstGeom>
          <a:noFill/>
          <a:ln w="76200" cap="flat" cmpd="sng" algn="ctr">
            <a:solidFill>
              <a:sysClr val="window" lastClr="FFFFFF">
                <a:lumMod val="65000"/>
              </a:sysClr>
            </a:solidFill>
            <a:prstDash val="solid"/>
          </a:ln>
          <a:effectLst/>
        </p:spPr>
      </p:cxnSp>
      <p:cxnSp>
        <p:nvCxnSpPr>
          <p:cNvPr id="128" name="black"/>
          <p:cNvCxnSpPr/>
          <p:nvPr/>
        </p:nvCxnSpPr>
        <p:spPr>
          <a:xfrm flipV="1">
            <a:off x="1704967" y="4035713"/>
            <a:ext cx="552467" cy="552"/>
          </a:xfrm>
          <a:prstGeom prst="line">
            <a:avLst/>
          </a:prstGeom>
          <a:noFill/>
          <a:ln w="76200" cap="flat" cmpd="sng" algn="ctr">
            <a:solidFill>
              <a:sysClr val="window" lastClr="FFFFFF">
                <a:lumMod val="65000"/>
              </a:sysClr>
            </a:solidFill>
            <a:prstDash val="solid"/>
          </a:ln>
          <a:effectLst/>
        </p:spPr>
      </p:cxnSp>
      <p:sp>
        <p:nvSpPr>
          <p:cNvPr id="129" name="bluegloballatch"/>
          <p:cNvSpPr/>
          <p:nvPr/>
        </p:nvSpPr>
        <p:spPr>
          <a:xfrm rot="16200000">
            <a:off x="1740450" y="1425707"/>
            <a:ext cx="1552978" cy="519006"/>
          </a:xfrm>
          <a:prstGeom prst="hexagon">
            <a:avLst/>
          </a:prstGeom>
          <a:solidFill>
            <a:srgbClr val="0070C0">
              <a:alpha val="75000"/>
            </a:srgbClr>
          </a:solidFill>
          <a:ln w="57150" cap="flat" cmpd="sng" algn="ctr">
            <a:solidFill>
              <a:sysClr val="windowText" lastClr="000000"/>
            </a:solidFill>
            <a:prstDash val="solid"/>
          </a:ln>
          <a:effectLst/>
        </p:spPr>
        <p:txBody>
          <a:bodyPr lIns="0" rIns="0" rtlCol="0" anchor="ctr"/>
          <a:lstStyle/>
          <a:p>
            <a:pPr algn="ctr">
              <a:defRPr/>
            </a:pPr>
            <a:r>
              <a:rPr lang="en-US" sz="4000" b="1" kern="0" dirty="0" smtClean="0">
                <a:solidFill>
                  <a:sysClr val="window" lastClr="FFFFFF"/>
                </a:solidFill>
                <a:latin typeface="Calibri"/>
              </a:rPr>
              <a:t>Latch</a:t>
            </a:r>
            <a:endParaRPr lang="en-US" sz="4000" b="1" kern="0" dirty="0">
              <a:solidFill>
                <a:sysClr val="window" lastClr="FFFFFF"/>
              </a:solidFill>
              <a:latin typeface="Calibri"/>
            </a:endParaRPr>
          </a:p>
        </p:txBody>
      </p:sp>
      <p:sp>
        <p:nvSpPr>
          <p:cNvPr id="130" name="orangegloballatch"/>
          <p:cNvSpPr/>
          <p:nvPr/>
        </p:nvSpPr>
        <p:spPr>
          <a:xfrm rot="16200000">
            <a:off x="1740450" y="3776211"/>
            <a:ext cx="1552977" cy="519006"/>
          </a:xfrm>
          <a:prstGeom prst="hexagon">
            <a:avLst/>
          </a:prstGeom>
          <a:solidFill>
            <a:srgbClr val="FFC000">
              <a:alpha val="75000"/>
            </a:srgbClr>
          </a:solidFill>
          <a:ln w="57150" cap="flat" cmpd="sng" algn="ctr">
            <a:solidFill>
              <a:sysClr val="windowText" lastClr="000000"/>
            </a:solidFill>
            <a:prstDash val="solid"/>
          </a:ln>
          <a:effectLst/>
        </p:spPr>
        <p:txBody>
          <a:bodyPr lIns="0" rIns="0" rtlCol="0" anchor="ctr"/>
          <a:lstStyle/>
          <a:p>
            <a:pPr algn="ctr">
              <a:defRPr/>
            </a:pPr>
            <a:r>
              <a:rPr lang="en-US" sz="4000" b="1" kern="0" dirty="0" smtClean="0">
                <a:solidFill>
                  <a:sysClr val="windowText" lastClr="000000"/>
                </a:solidFill>
                <a:latin typeface="Calibri"/>
              </a:rPr>
              <a:t>Latch</a:t>
            </a:r>
            <a:endParaRPr lang="en-US" sz="4000" b="1" kern="0" dirty="0">
              <a:solidFill>
                <a:sysClr val="windowText" lastClr="000000"/>
              </a:solidFill>
              <a:latin typeface="Calibri"/>
            </a:endParaRPr>
          </a:p>
        </p:txBody>
      </p:sp>
      <p:cxnSp>
        <p:nvCxnSpPr>
          <p:cNvPr id="131" name="wlbluelowered"/>
          <p:cNvCxnSpPr/>
          <p:nvPr/>
        </p:nvCxnSpPr>
        <p:spPr>
          <a:xfrm flipV="1">
            <a:off x="3545495" y="1456605"/>
            <a:ext cx="2750539" cy="3"/>
          </a:xfrm>
          <a:prstGeom prst="line">
            <a:avLst/>
          </a:prstGeom>
          <a:noFill/>
          <a:ln w="19050" cap="flat" cmpd="sng" algn="ctr">
            <a:solidFill>
              <a:sysClr val="windowText" lastClr="000000"/>
            </a:solidFill>
            <a:prstDash val="sysDash"/>
          </a:ln>
          <a:effectLst/>
        </p:spPr>
      </p:cxnSp>
      <p:cxnSp>
        <p:nvCxnSpPr>
          <p:cNvPr id="132" name="wlorangelowered"/>
          <p:cNvCxnSpPr/>
          <p:nvPr/>
        </p:nvCxnSpPr>
        <p:spPr>
          <a:xfrm>
            <a:off x="3545497" y="3807114"/>
            <a:ext cx="2750537" cy="4"/>
          </a:xfrm>
          <a:prstGeom prst="line">
            <a:avLst/>
          </a:prstGeom>
          <a:noFill/>
          <a:ln w="19050" cap="flat" cmpd="sng" algn="ctr">
            <a:solidFill>
              <a:sysClr val="windowText" lastClr="000000"/>
            </a:solidFill>
            <a:prstDash val="sysDash"/>
          </a:ln>
          <a:effectLst/>
        </p:spPr>
      </p:cxnSp>
      <p:sp>
        <p:nvSpPr>
          <p:cNvPr id="133" name="d1orange"/>
          <p:cNvSpPr/>
          <p:nvPr/>
        </p:nvSpPr>
        <p:spPr>
          <a:xfrm>
            <a:off x="3103093" y="4950393"/>
            <a:ext cx="533400" cy="507484"/>
          </a:xfrm>
          <a:prstGeom prst="roundRect">
            <a:avLst/>
          </a:prstGeom>
          <a:solidFill>
            <a:srgbClr val="FFC000"/>
          </a:solidFill>
          <a:ln w="57150" cap="flat" cmpd="sng" algn="ctr">
            <a:solidFill>
              <a:sysClr val="windowText" lastClr="000000"/>
            </a:solidFill>
            <a:prstDash val="solid"/>
          </a:ln>
          <a:effectLst/>
        </p:spPr>
        <p:txBody>
          <a:bodyPr rtlCol="0" anchor="ctr"/>
          <a:lstStyle/>
          <a:p>
            <a:pPr algn="ctr">
              <a:defRPr/>
            </a:pPr>
            <a:r>
              <a:rPr lang="en-US" sz="3600" b="1" i="1" kern="0" dirty="0" smtClean="0">
                <a:solidFill>
                  <a:sysClr val="windowText" lastClr="000000"/>
                </a:solidFill>
                <a:latin typeface="Calibri"/>
              </a:rPr>
              <a:t>D</a:t>
            </a:r>
            <a:endParaRPr lang="en-US" sz="3600" b="1" i="1" kern="0" dirty="0">
              <a:solidFill>
                <a:sysClr val="windowText" lastClr="000000"/>
              </a:solidFill>
              <a:latin typeface="Calibri"/>
            </a:endParaRPr>
          </a:p>
        </p:txBody>
      </p:sp>
      <p:sp>
        <p:nvSpPr>
          <p:cNvPr id="134" name="d0blue"/>
          <p:cNvSpPr/>
          <p:nvPr/>
        </p:nvSpPr>
        <p:spPr>
          <a:xfrm>
            <a:off x="3103091" y="2599608"/>
            <a:ext cx="533400" cy="507484"/>
          </a:xfrm>
          <a:prstGeom prst="roundRect">
            <a:avLst/>
          </a:prstGeom>
          <a:solidFill>
            <a:srgbClr val="0070C0"/>
          </a:solidFill>
          <a:ln w="57150" cap="flat" cmpd="sng" algn="ctr">
            <a:solidFill>
              <a:sysClr val="windowText" lastClr="000000"/>
            </a:solidFill>
            <a:prstDash val="solid"/>
          </a:ln>
          <a:effectLst/>
        </p:spPr>
        <p:txBody>
          <a:bodyPr rtlCol="0" anchor="ctr"/>
          <a:lstStyle/>
          <a:p>
            <a:pPr algn="ctr">
              <a:defRPr/>
            </a:pPr>
            <a:r>
              <a:rPr lang="en-US" sz="3600" b="1" i="1" kern="0" smtClean="0">
                <a:solidFill>
                  <a:sysClr val="window" lastClr="FFFFFF"/>
                </a:solidFill>
                <a:latin typeface="Calibri"/>
              </a:rPr>
              <a:t>D</a:t>
            </a:r>
            <a:endParaRPr lang="en-US" sz="3600" b="1" i="1" kern="0">
              <a:solidFill>
                <a:sysClr val="window" lastClr="FFFFFF"/>
              </a:solidFill>
              <a:latin typeface="Calibri"/>
            </a:endParaRPr>
          </a:p>
        </p:txBody>
      </p:sp>
      <p:sp>
        <p:nvSpPr>
          <p:cNvPr id="135" name="globalbitline"/>
          <p:cNvSpPr txBox="1"/>
          <p:nvPr/>
        </p:nvSpPr>
        <p:spPr>
          <a:xfrm>
            <a:off x="5880903" y="999405"/>
            <a:ext cx="3278984" cy="556048"/>
          </a:xfrm>
          <a:prstGeom prst="rect">
            <a:avLst/>
          </a:prstGeom>
          <a:noFill/>
        </p:spPr>
        <p:txBody>
          <a:bodyPr wrap="square" rtlCol="0" anchor="ctr">
            <a:noAutofit/>
          </a:bodyPr>
          <a:lstStyle/>
          <a:p>
            <a:pPr algn="ctr">
              <a:lnSpc>
                <a:spcPct val="80000"/>
              </a:lnSpc>
              <a:defRPr/>
            </a:pPr>
            <a:r>
              <a:rPr lang="en-US" sz="3600" b="1" i="1" kern="0" dirty="0" smtClean="0">
                <a:solidFill>
                  <a:srgbClr val="FF0000"/>
                </a:solidFill>
                <a:latin typeface="Tahoma"/>
              </a:rPr>
              <a:t>Global </a:t>
            </a:r>
          </a:p>
          <a:p>
            <a:pPr algn="ctr">
              <a:lnSpc>
                <a:spcPct val="80000"/>
              </a:lnSpc>
              <a:defRPr/>
            </a:pPr>
            <a:r>
              <a:rPr lang="en-US" sz="3600" b="1" i="1" kern="0" dirty="0" err="1" smtClean="0">
                <a:solidFill>
                  <a:srgbClr val="FF0000"/>
                </a:solidFill>
                <a:latin typeface="Tahoma"/>
              </a:rPr>
              <a:t>bitlines</a:t>
            </a:r>
            <a:endParaRPr lang="en-US" sz="3200" i="1" kern="0" dirty="0">
              <a:solidFill>
                <a:srgbClr val="FF0000"/>
              </a:solidFill>
              <a:latin typeface="Tahoma"/>
            </a:endParaRPr>
          </a:p>
        </p:txBody>
      </p:sp>
      <p:cxnSp>
        <p:nvCxnSpPr>
          <p:cNvPr id="136" name="bus0"/>
          <p:cNvCxnSpPr/>
          <p:nvPr/>
        </p:nvCxnSpPr>
        <p:spPr>
          <a:xfrm>
            <a:off x="3963224" y="3041905"/>
            <a:ext cx="4791066" cy="0"/>
          </a:xfrm>
          <a:prstGeom prst="line">
            <a:avLst/>
          </a:prstGeom>
          <a:noFill/>
          <a:ln w="76200" cap="flat" cmpd="sng" algn="ctr">
            <a:solidFill>
              <a:sysClr val="windowText" lastClr="000000"/>
            </a:solidFill>
            <a:prstDash val="solid"/>
            <a:headEnd type="triangle" w="med" len="med"/>
            <a:tailEnd type="triangle" w="med" len="med"/>
          </a:ln>
          <a:effectLst/>
        </p:spPr>
      </p:cxnSp>
      <p:cxnSp>
        <p:nvCxnSpPr>
          <p:cNvPr id="137" name="bus1"/>
          <p:cNvCxnSpPr/>
          <p:nvPr/>
        </p:nvCxnSpPr>
        <p:spPr>
          <a:xfrm>
            <a:off x="3985450" y="5495205"/>
            <a:ext cx="4853750" cy="0"/>
          </a:xfrm>
          <a:prstGeom prst="line">
            <a:avLst/>
          </a:prstGeom>
          <a:noFill/>
          <a:ln w="76200" cap="flat" cmpd="sng" algn="ctr">
            <a:solidFill>
              <a:sysClr val="windowText" lastClr="000000"/>
            </a:solidFill>
            <a:prstDash val="solid"/>
            <a:headEnd type="triangle" w="med" len="med"/>
            <a:tailEnd type="triangle" w="med" len="med"/>
          </a:ln>
          <a:effectLst/>
        </p:spPr>
      </p:cxnSp>
      <p:cxnSp>
        <p:nvCxnSpPr>
          <p:cNvPr id="138" name="Straight Connector 137"/>
          <p:cNvCxnSpPr/>
          <p:nvPr/>
        </p:nvCxnSpPr>
        <p:spPr>
          <a:xfrm>
            <a:off x="3636491" y="2853350"/>
            <a:ext cx="2192817" cy="0"/>
          </a:xfrm>
          <a:prstGeom prst="line">
            <a:avLst/>
          </a:prstGeom>
          <a:noFill/>
          <a:ln w="19050" cap="flat" cmpd="sng" algn="ctr">
            <a:solidFill>
              <a:sysClr val="windowText" lastClr="000000"/>
            </a:solidFill>
            <a:prstDash val="sysDash"/>
          </a:ln>
          <a:effectLst/>
        </p:spPr>
      </p:cxnSp>
      <p:cxnSp>
        <p:nvCxnSpPr>
          <p:cNvPr id="139" name="Straight Connector 138"/>
          <p:cNvCxnSpPr/>
          <p:nvPr/>
        </p:nvCxnSpPr>
        <p:spPr>
          <a:xfrm>
            <a:off x="3646017" y="5241980"/>
            <a:ext cx="2192817" cy="0"/>
          </a:xfrm>
          <a:prstGeom prst="line">
            <a:avLst/>
          </a:prstGeom>
          <a:noFill/>
          <a:ln w="19050" cap="flat" cmpd="sng" algn="ctr">
            <a:solidFill>
              <a:sysClr val="windowText" lastClr="000000"/>
            </a:solidFill>
            <a:prstDash val="sysDash"/>
          </a:ln>
          <a:effectLst/>
        </p:spPr>
      </p:cxnSp>
      <p:sp>
        <p:nvSpPr>
          <p:cNvPr id="49" name="TextBox 48"/>
          <p:cNvSpPr txBox="1"/>
          <p:nvPr/>
        </p:nvSpPr>
        <p:spPr>
          <a:xfrm>
            <a:off x="0" y="5736158"/>
            <a:ext cx="4499992" cy="1077218"/>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pPr algn="ctr"/>
            <a:r>
              <a:rPr lang="en-US" sz="1600" dirty="0" smtClean="0">
                <a:solidFill>
                  <a:srgbClr val="0000FF"/>
                </a:solidFill>
                <a:latin typeface="Tahoma"/>
              </a:rPr>
              <a:t>Overhead of SALP in DRAM chip: 0.15%</a:t>
            </a:r>
          </a:p>
          <a:p>
            <a:r>
              <a:rPr lang="en-US" sz="1600" dirty="0" smtClean="0">
                <a:solidFill>
                  <a:srgbClr val="000000"/>
                </a:solidFill>
                <a:latin typeface="Tahoma"/>
              </a:rPr>
              <a:t>1. Global latch </a:t>
            </a:r>
            <a:r>
              <a:rPr lang="en-US" sz="1600" dirty="0" smtClean="0">
                <a:solidFill>
                  <a:srgbClr val="000000"/>
                </a:solidFill>
                <a:latin typeface="Tahoma"/>
                <a:sym typeface="Wingdings"/>
              </a:rPr>
              <a:t> per-subarray local latches</a:t>
            </a:r>
          </a:p>
          <a:p>
            <a:r>
              <a:rPr lang="en-US" sz="1600" dirty="0" smtClean="0">
                <a:solidFill>
                  <a:srgbClr val="000000"/>
                </a:solidFill>
                <a:latin typeface="Tahoma"/>
                <a:sym typeface="Wingdings"/>
              </a:rPr>
              <a:t>2. Designated bit latches and wire to selectively        enable a subarray</a:t>
            </a:r>
            <a:endParaRPr lang="en-US" sz="1600" dirty="0" smtClean="0">
              <a:solidFill>
                <a:srgbClr val="000000"/>
              </a:solidFill>
              <a:latin typeface="Tahoma"/>
            </a:endParaRPr>
          </a:p>
        </p:txBody>
      </p:sp>
    </p:spTree>
    <p:extLst>
      <p:ext uri="{BB962C8B-B14F-4D97-AF65-F5344CB8AC3E}">
        <p14:creationId xmlns:p14="http://schemas.microsoft.com/office/powerpoint/2010/main" val="26253875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1" nodeType="clickEffect">
                                  <p:stCondLst>
                                    <p:cond delay="0"/>
                                  </p:stCondLst>
                                  <p:childTnLst>
                                    <p:set>
                                      <p:cBhvr>
                                        <p:cTn id="10"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49" grpId="1" animBg="1"/>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Results</a:t>
            </a:r>
            <a:endParaRPr lang="en-US" dirty="0"/>
          </a:p>
        </p:txBody>
      </p:sp>
      <p:sp>
        <p:nvSpPr>
          <p:cNvPr id="3" name="Content Placeholder 2"/>
          <p:cNvSpPr>
            <a:spLocks noGrp="1"/>
          </p:cNvSpPr>
          <p:nvPr>
            <p:ph idx="1"/>
          </p:nvPr>
        </p:nvSpPr>
        <p:spPr>
          <a:xfrm>
            <a:off x="228600" y="848052"/>
            <a:ext cx="8610600" cy="5123656"/>
          </a:xfrm>
        </p:spPr>
        <p:txBody>
          <a:bodyPr/>
          <a:lstStyle/>
          <a:p>
            <a:r>
              <a:rPr lang="en-US" dirty="0" smtClean="0"/>
              <a:t>Wide variety of systems with different #channels, banks, ranks, subarrays</a:t>
            </a:r>
          </a:p>
          <a:p>
            <a:r>
              <a:rPr lang="en-US" dirty="0" smtClean="0"/>
              <a:t>Server, streaming, random-access, SPEC workloads</a:t>
            </a:r>
          </a:p>
          <a:p>
            <a:endParaRPr lang="en-US" sz="1000" dirty="0" smtClean="0"/>
          </a:p>
          <a:p>
            <a:r>
              <a:rPr lang="en-US" dirty="0" smtClean="0">
                <a:solidFill>
                  <a:srgbClr val="0000FF"/>
                </a:solidFill>
              </a:rPr>
              <a:t>Dynamic DRAM energy reduction: </a:t>
            </a:r>
            <a:r>
              <a:rPr lang="en-US" dirty="0" smtClean="0">
                <a:solidFill>
                  <a:srgbClr val="FF0000"/>
                </a:solidFill>
              </a:rPr>
              <a:t>19</a:t>
            </a:r>
            <a:r>
              <a:rPr lang="en-US" dirty="0">
                <a:solidFill>
                  <a:srgbClr val="FF0000"/>
                </a:solidFill>
              </a:rPr>
              <a:t>%</a:t>
            </a:r>
            <a:r>
              <a:rPr lang="en-US" dirty="0">
                <a:solidFill>
                  <a:schemeClr val="tx1">
                    <a:lumMod val="95000"/>
                    <a:lumOff val="5000"/>
                  </a:schemeClr>
                </a:solidFill>
              </a:rPr>
              <a:t> </a:t>
            </a:r>
            <a:endParaRPr lang="en-US" dirty="0" smtClean="0">
              <a:solidFill>
                <a:schemeClr val="tx1">
                  <a:lumMod val="95000"/>
                  <a:lumOff val="5000"/>
                </a:schemeClr>
              </a:solidFill>
            </a:endParaRPr>
          </a:p>
          <a:p>
            <a:pPr lvl="1"/>
            <a:r>
              <a:rPr lang="en-US" dirty="0" smtClean="0">
                <a:solidFill>
                  <a:schemeClr val="tx1">
                    <a:lumMod val="95000"/>
                    <a:lumOff val="5000"/>
                  </a:schemeClr>
                </a:solidFill>
              </a:rPr>
              <a:t>DRAM row hit rate improvement: 13</a:t>
            </a:r>
            <a:r>
              <a:rPr lang="en-US" dirty="0">
                <a:solidFill>
                  <a:schemeClr val="tx1">
                    <a:lumMod val="95000"/>
                    <a:lumOff val="5000"/>
                  </a:schemeClr>
                </a:solidFill>
              </a:rPr>
              <a:t>% </a:t>
            </a:r>
            <a:endParaRPr lang="en-US" dirty="0" smtClean="0">
              <a:solidFill>
                <a:schemeClr val="tx1">
                  <a:lumMod val="95000"/>
                  <a:lumOff val="5000"/>
                </a:schemeClr>
              </a:solidFill>
            </a:endParaRPr>
          </a:p>
          <a:p>
            <a:r>
              <a:rPr lang="en-US" dirty="0" smtClean="0">
                <a:solidFill>
                  <a:srgbClr val="0000FF"/>
                </a:solidFill>
              </a:rPr>
              <a:t>System performance improvement: </a:t>
            </a:r>
            <a:r>
              <a:rPr lang="en-US" dirty="0" smtClean="0">
                <a:solidFill>
                  <a:srgbClr val="FF0000"/>
                </a:solidFill>
              </a:rPr>
              <a:t>17%</a:t>
            </a:r>
          </a:p>
          <a:p>
            <a:pPr lvl="1"/>
            <a:r>
              <a:rPr lang="en-US" dirty="0" smtClean="0">
                <a:solidFill>
                  <a:schemeClr val="tx1">
                    <a:lumMod val="95000"/>
                    <a:lumOff val="5000"/>
                  </a:schemeClr>
                </a:solidFill>
              </a:rPr>
              <a:t>Within 3% of ideal (all independent banks)</a:t>
            </a:r>
            <a:endParaRPr lang="en-US" dirty="0">
              <a:solidFill>
                <a:schemeClr val="tx1">
                  <a:lumMod val="95000"/>
                  <a:lumOff val="5000"/>
                </a:schemeClr>
              </a:solidFill>
            </a:endParaRPr>
          </a:p>
          <a:p>
            <a:r>
              <a:rPr lang="en-US" dirty="0" smtClean="0">
                <a:solidFill>
                  <a:srgbClr val="0000FF"/>
                </a:solidFill>
              </a:rPr>
              <a:t>DRAM die area overhead:</a:t>
            </a:r>
            <a:r>
              <a:rPr lang="en-US" dirty="0" smtClean="0">
                <a:solidFill>
                  <a:srgbClr val="2A55D6"/>
                </a:solidFill>
              </a:rPr>
              <a:t> </a:t>
            </a:r>
            <a:r>
              <a:rPr lang="en-US" dirty="0">
                <a:solidFill>
                  <a:srgbClr val="FF0000"/>
                </a:solidFill>
              </a:rPr>
              <a:t>0.15%</a:t>
            </a:r>
            <a:r>
              <a:rPr lang="en-US" dirty="0">
                <a:solidFill>
                  <a:schemeClr val="tx1">
                    <a:lumMod val="95000"/>
                    <a:lumOff val="5000"/>
                  </a:schemeClr>
                </a:solidFill>
              </a:rPr>
              <a:t> </a:t>
            </a:r>
          </a:p>
          <a:p>
            <a:pPr lvl="1"/>
            <a:r>
              <a:rPr lang="en-US" dirty="0" smtClean="0">
                <a:solidFill>
                  <a:schemeClr val="tx1">
                    <a:lumMod val="95000"/>
                    <a:lumOff val="5000"/>
                  </a:schemeClr>
                </a:solidFill>
              </a:rPr>
              <a:t>vs. 36% overhead of independent banks</a:t>
            </a:r>
            <a:endParaRPr lang="en-US" dirty="0">
              <a:solidFill>
                <a:schemeClr val="tx1">
                  <a:lumMod val="95000"/>
                  <a:lumOff val="5000"/>
                </a:schemeClr>
              </a:solidFill>
            </a:endParaRPr>
          </a:p>
          <a:p>
            <a:endParaRPr lang="en-US" dirty="0"/>
          </a:p>
          <a:p>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132</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843808" y="4940095"/>
            <a:ext cx="3960440" cy="1917905"/>
          </a:xfrm>
          <a:prstGeom prst="rect">
            <a:avLst/>
          </a:prstGeom>
        </p:spPr>
      </p:pic>
    </p:spTree>
    <p:extLst>
      <p:ext uri="{BB962C8B-B14F-4D97-AF65-F5344CB8AC3E}">
        <p14:creationId xmlns:p14="http://schemas.microsoft.com/office/powerpoint/2010/main" val="418813736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SALP</a:t>
            </a:r>
            <a:endParaRPr lang="en-US" dirty="0"/>
          </a:p>
        </p:txBody>
      </p:sp>
      <p:sp>
        <p:nvSpPr>
          <p:cNvPr id="3" name="Content Placeholder 2"/>
          <p:cNvSpPr>
            <a:spLocks noGrp="1"/>
          </p:cNvSpPr>
          <p:nvPr>
            <p:ph idx="1"/>
          </p:nvPr>
        </p:nvSpPr>
        <p:spPr>
          <a:xfrm>
            <a:off x="228600" y="1196752"/>
            <a:ext cx="8807896" cy="5051648"/>
          </a:xfrm>
        </p:spPr>
        <p:txBody>
          <a:bodyPr/>
          <a:lstStyle/>
          <a:p>
            <a:r>
              <a:rPr lang="en-US" sz="2000" dirty="0" err="1"/>
              <a:t>Yoongu</a:t>
            </a:r>
            <a:r>
              <a:rPr lang="en-US" sz="2000" dirty="0"/>
              <a:t> Kim, Vivek Seshadri, Donghyuk Lee, Jamie Liu, and </a:t>
            </a:r>
            <a:r>
              <a:rPr lang="en-US" sz="2000" u="sng" dirty="0"/>
              <a:t>Onur Mutlu</a:t>
            </a:r>
            <a:r>
              <a:rPr lang="en-US" sz="2000" dirty="0"/>
              <a:t>,</a:t>
            </a:r>
            <a:br>
              <a:rPr lang="en-US" sz="2000" dirty="0"/>
            </a:br>
            <a:r>
              <a:rPr lang="en-US" sz="2000" b="1" dirty="0">
                <a:hlinkClick r:id="rId2"/>
              </a:rPr>
              <a:t>"A Case for Exploiting Subarray-Level Parallelism (SALP) in DRAM"</a:t>
            </a:r>
            <a:r>
              <a:rPr lang="en-US" sz="2000" dirty="0"/>
              <a:t/>
            </a:r>
            <a:br>
              <a:rPr lang="en-US" sz="2000" dirty="0"/>
            </a:br>
            <a:r>
              <a:rPr lang="en-US" sz="2000" i="1" dirty="0"/>
              <a:t>Proceedings of the </a:t>
            </a:r>
            <a:r>
              <a:rPr lang="en-US" sz="2000" i="1" dirty="0">
                <a:hlinkClick r:id="rId3"/>
              </a:rPr>
              <a:t>39th International Symposium on Computer Architecture</a:t>
            </a:r>
            <a:r>
              <a:rPr lang="en-US" sz="2000" i="1" dirty="0"/>
              <a:t> (</a:t>
            </a:r>
            <a:r>
              <a:rPr lang="en-US" sz="2000" b="1" i="1" dirty="0"/>
              <a:t>ISCA</a:t>
            </a:r>
            <a:r>
              <a:rPr lang="en-US" sz="2000" i="1" dirty="0"/>
              <a:t>)</a:t>
            </a:r>
            <a:r>
              <a:rPr lang="en-US" sz="2000" dirty="0"/>
              <a:t>, Portland, OR, June 2012. </a:t>
            </a:r>
            <a:r>
              <a:rPr lang="en-US" sz="2000" dirty="0">
                <a:hlinkClick r:id="rId4"/>
              </a:rPr>
              <a:t>Slides (pptx)</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133</a:t>
            </a:fld>
            <a:endParaRPr lang="en-US" altLang="en-US">
              <a:solidFill>
                <a:srgbClr val="000000"/>
              </a:solidFill>
            </a:endParaRPr>
          </a:p>
        </p:txBody>
      </p:sp>
    </p:spTree>
    <p:extLst>
      <p:ext uri="{BB962C8B-B14F-4D97-AF65-F5344CB8AC3E}">
        <p14:creationId xmlns:p14="http://schemas.microsoft.com/office/powerpoint/2010/main" val="382138300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a:xfrm>
            <a:off x="685800" y="1412776"/>
            <a:ext cx="7924800" cy="1752600"/>
          </a:xfrm>
        </p:spPr>
        <p:txBody>
          <a:bodyPr/>
          <a:lstStyle/>
          <a:p>
            <a:r>
              <a:rPr lang="en-US" dirty="0" smtClean="0"/>
              <a:t>Retention Time Characterization of Modern DRAM Devices</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134</a:t>
            </a:fld>
            <a:endParaRPr lang="en-US" altLang="en-US">
              <a:solidFill>
                <a:srgbClr val="000000"/>
              </a:solidFill>
            </a:endParaRPr>
          </a:p>
        </p:txBody>
      </p:sp>
      <p:sp>
        <p:nvSpPr>
          <p:cNvPr id="9" name="Rectangle 8"/>
          <p:cNvSpPr/>
          <p:nvPr/>
        </p:nvSpPr>
        <p:spPr>
          <a:xfrm>
            <a:off x="467544" y="3789040"/>
            <a:ext cx="8676456" cy="2677656"/>
          </a:xfrm>
          <a:prstGeom prst="rect">
            <a:avLst/>
          </a:prstGeom>
        </p:spPr>
        <p:txBody>
          <a:bodyPr wrap="square">
            <a:spAutoFit/>
          </a:bodyPr>
          <a:lstStyle/>
          <a:p>
            <a:r>
              <a:rPr lang="en-US" sz="2800" dirty="0" smtClean="0">
                <a:solidFill>
                  <a:srgbClr val="000000"/>
                </a:solidFill>
                <a:latin typeface="Tahoma"/>
              </a:rPr>
              <a:t>Liu, </a:t>
            </a:r>
            <a:r>
              <a:rPr lang="en-US" sz="2800" dirty="0" err="1" smtClean="0">
                <a:solidFill>
                  <a:srgbClr val="000000"/>
                </a:solidFill>
                <a:latin typeface="Tahoma"/>
              </a:rPr>
              <a:t>Jaiyen</a:t>
            </a:r>
            <a:r>
              <a:rPr lang="en-US" sz="2800" dirty="0" smtClean="0">
                <a:solidFill>
                  <a:srgbClr val="000000"/>
                </a:solidFill>
                <a:latin typeface="Tahoma"/>
              </a:rPr>
              <a:t>, Kim, Wilkerson </a:t>
            </a:r>
            <a:r>
              <a:rPr lang="en-US" sz="2800" dirty="0">
                <a:solidFill>
                  <a:srgbClr val="000000"/>
                </a:solidFill>
                <a:latin typeface="Tahoma"/>
              </a:rPr>
              <a:t>and </a:t>
            </a:r>
            <a:r>
              <a:rPr lang="en-US" sz="2800" dirty="0" smtClean="0">
                <a:solidFill>
                  <a:srgbClr val="000000"/>
                </a:solidFill>
                <a:latin typeface="Tahoma"/>
              </a:rPr>
              <a:t>Mutlu</a:t>
            </a:r>
            <a:r>
              <a:rPr lang="en-US" sz="2800" dirty="0">
                <a:solidFill>
                  <a:srgbClr val="000000"/>
                </a:solidFill>
                <a:latin typeface="Tahoma"/>
              </a:rPr>
              <a:t>,</a:t>
            </a:r>
            <a:br>
              <a:rPr lang="en-US" sz="2800" dirty="0">
                <a:solidFill>
                  <a:srgbClr val="000000"/>
                </a:solidFill>
                <a:latin typeface="Tahoma"/>
              </a:rPr>
            </a:br>
            <a:r>
              <a:rPr lang="en-US" sz="2800" b="1" dirty="0">
                <a:solidFill>
                  <a:srgbClr val="000000"/>
                </a:solidFill>
                <a:latin typeface="Tahoma"/>
                <a:hlinkClick r:id="rId2"/>
              </a:rPr>
              <a:t>"An Experimental Study of Data Retention Behavior in Modern DRAM Devices: Implications for Retention Time Profiling </a:t>
            </a:r>
            <a:r>
              <a:rPr lang="en-US" sz="2800" b="1" dirty="0" smtClean="0">
                <a:solidFill>
                  <a:srgbClr val="000000"/>
                </a:solidFill>
                <a:latin typeface="Tahoma"/>
                <a:hlinkClick r:id="rId2"/>
              </a:rPr>
              <a:t>Mechanisms”</a:t>
            </a:r>
            <a:endParaRPr lang="en-US" sz="2800" b="1" dirty="0" smtClean="0">
              <a:solidFill>
                <a:srgbClr val="000000"/>
              </a:solidFill>
              <a:latin typeface="Tahoma"/>
            </a:endParaRPr>
          </a:p>
          <a:p>
            <a:r>
              <a:rPr lang="en-US" sz="2800" dirty="0" smtClean="0">
                <a:solidFill>
                  <a:srgbClr val="000000"/>
                </a:solidFill>
                <a:latin typeface="Tahoma"/>
              </a:rPr>
              <a:t>ISCA 2013.</a:t>
            </a:r>
            <a:endParaRPr lang="en-US" sz="2800" dirty="0">
              <a:solidFill>
                <a:srgbClr val="000000"/>
              </a:solidFill>
              <a:latin typeface="Tahoma"/>
            </a:endParaRPr>
          </a:p>
        </p:txBody>
      </p:sp>
    </p:spTree>
    <p:extLst>
      <p:ext uri="{BB962C8B-B14F-4D97-AF65-F5344CB8AC3E}">
        <p14:creationId xmlns:p14="http://schemas.microsoft.com/office/powerpoint/2010/main" val="215898726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4193" name="Title 4"/>
          <p:cNvSpPr>
            <a:spLocks noGrp="1"/>
          </p:cNvSpPr>
          <p:nvPr>
            <p:ph type="title"/>
          </p:nvPr>
        </p:nvSpPr>
        <p:spPr/>
        <p:txBody>
          <a:bodyPr/>
          <a:lstStyle/>
          <a:p>
            <a:r>
              <a:rPr lang="en-US">
                <a:latin typeface="Garamond" charset="0"/>
                <a:ea typeface="ＭＳ Ｐゴシック" charset="0"/>
                <a:cs typeface="ＭＳ Ｐゴシック" charset="0"/>
              </a:rPr>
              <a:t>Summary (I)</a:t>
            </a:r>
          </a:p>
        </p:txBody>
      </p:sp>
      <p:sp>
        <p:nvSpPr>
          <p:cNvPr id="251906" name="Content Placeholder 5"/>
          <p:cNvSpPr>
            <a:spLocks noGrp="1"/>
          </p:cNvSpPr>
          <p:nvPr>
            <p:ph idx="1"/>
          </p:nvPr>
        </p:nvSpPr>
        <p:spPr>
          <a:xfrm>
            <a:off x="228600" y="1003300"/>
            <a:ext cx="8915400" cy="5245100"/>
          </a:xfrm>
        </p:spPr>
        <p:txBody>
          <a:bodyPr/>
          <a:lstStyle/>
          <a:p>
            <a:pPr>
              <a:defRPr/>
            </a:pPr>
            <a:r>
              <a:rPr lang="en-US" sz="2000" dirty="0">
                <a:latin typeface="Tahoma" charset="0"/>
                <a:ea typeface="ＭＳ Ｐゴシック" charset="0"/>
                <a:cs typeface="ＭＳ Ｐゴシック" charset="0"/>
              </a:rPr>
              <a:t>DRAM requires periodic refresh to avoid data loss</a:t>
            </a:r>
          </a:p>
          <a:p>
            <a:pPr lvl="1">
              <a:defRPr/>
            </a:pPr>
            <a:r>
              <a:rPr lang="en-US" sz="1800" dirty="0">
                <a:latin typeface="Tahoma" charset="0"/>
                <a:ea typeface="ＭＳ Ｐゴシック" charset="0"/>
              </a:rPr>
              <a:t>Refresh wastes energy, reduces performance, limits DRAM density scaling</a:t>
            </a:r>
          </a:p>
          <a:p>
            <a:pPr>
              <a:defRPr/>
            </a:pPr>
            <a:r>
              <a:rPr lang="en-US" sz="2000" dirty="0">
                <a:latin typeface="Tahoma" charset="0"/>
                <a:ea typeface="ＭＳ Ｐゴシック" charset="0"/>
                <a:cs typeface="ＭＳ Ｐゴシック" charset="0"/>
              </a:rPr>
              <a:t>Many past works observed that different DRAM cells can retain data for different times without being refreshed; proposed reducing refresh rate for strong DRAM cells</a:t>
            </a:r>
          </a:p>
          <a:p>
            <a:pPr lvl="1">
              <a:defRPr/>
            </a:pPr>
            <a:r>
              <a:rPr lang="en-US" sz="1800" dirty="0">
                <a:solidFill>
                  <a:srgbClr val="FF0000"/>
                </a:solidFill>
                <a:latin typeface="Tahoma" charset="0"/>
                <a:ea typeface="ＭＳ Ｐゴシック" charset="0"/>
              </a:rPr>
              <a:t>Problem: These techniques require an accurate profile of the retention time of all DRAM cells</a:t>
            </a:r>
          </a:p>
          <a:p>
            <a:pPr>
              <a:defRPr/>
            </a:pPr>
            <a:r>
              <a:rPr lang="en-US" sz="2000" dirty="0">
                <a:latin typeface="Tahoma" charset="0"/>
                <a:ea typeface="ＭＳ Ｐゴシック" charset="0"/>
                <a:cs typeface="ＭＳ Ｐゴシック" charset="0"/>
              </a:rPr>
              <a:t>Our goal: </a:t>
            </a:r>
            <a:r>
              <a:rPr lang="en-US" sz="2000" dirty="0">
                <a:solidFill>
                  <a:srgbClr val="0000FF"/>
                </a:solidFill>
                <a:latin typeface="Tahoma" charset="0"/>
                <a:ea typeface="ＭＳ Ｐゴシック" charset="0"/>
                <a:cs typeface="ＭＳ Ｐゴシック" charset="0"/>
              </a:rPr>
              <a:t>To analyze the retention time behavior of DRAM cells in modern DRAM devices to aid the collection of accurate profile information</a:t>
            </a:r>
          </a:p>
          <a:p>
            <a:pPr>
              <a:defRPr/>
            </a:pPr>
            <a:r>
              <a:rPr lang="en-US" sz="2000" dirty="0">
                <a:latin typeface="Tahoma" charset="0"/>
                <a:ea typeface="ＭＳ Ｐゴシック" charset="0"/>
                <a:cs typeface="ＭＳ Ｐゴシック" charset="0"/>
              </a:rPr>
              <a:t>Our experiments: We characterize 248 modern commodity DDR3 DRAM chips from 5 manufacturers using an FPGA based testing platform</a:t>
            </a:r>
          </a:p>
          <a:p>
            <a:pPr>
              <a:defRPr/>
            </a:pPr>
            <a:r>
              <a:rPr lang="en-US" sz="2000" dirty="0">
                <a:latin typeface="Tahoma" charset="0"/>
                <a:ea typeface="ＭＳ Ｐゴシック" charset="0"/>
                <a:cs typeface="ＭＳ Ｐゴシック" charset="0"/>
              </a:rPr>
              <a:t>Two Key Issues</a:t>
            </a:r>
            <a:r>
              <a:rPr lang="en-US" sz="2000" dirty="0" smtClean="0">
                <a:latin typeface="Tahoma" charset="0"/>
                <a:ea typeface="ＭＳ Ｐゴシック" charset="0"/>
                <a:cs typeface="ＭＳ Ｐゴシック" charset="0"/>
              </a:rPr>
              <a:t>: </a:t>
            </a:r>
          </a:p>
          <a:p>
            <a:pPr marL="344487" lvl="1" indent="0">
              <a:buFont typeface="Wingdings" charset="0"/>
              <a:buNone/>
              <a:defRPr/>
            </a:pPr>
            <a:r>
              <a:rPr lang="en-US" sz="1800" dirty="0" smtClean="0">
                <a:latin typeface="Tahoma" charset="0"/>
                <a:ea typeface="ＭＳ Ｐゴシック" charset="0"/>
                <a:cs typeface="ＭＳ Ｐゴシック" charset="0"/>
              </a:rPr>
              <a:t>1. </a:t>
            </a:r>
            <a:r>
              <a:rPr lang="en-US" sz="1800" dirty="0" smtClean="0">
                <a:solidFill>
                  <a:srgbClr val="FF0000"/>
                </a:solidFill>
                <a:latin typeface="Tahoma" charset="0"/>
                <a:ea typeface="ＭＳ Ｐゴシック" charset="0"/>
                <a:cs typeface="ＭＳ Ｐゴシック" charset="0"/>
              </a:rPr>
              <a:t>Data </a:t>
            </a:r>
            <a:r>
              <a:rPr lang="en-US" sz="1800" dirty="0">
                <a:solidFill>
                  <a:srgbClr val="FF0000"/>
                </a:solidFill>
                <a:latin typeface="Tahoma" charset="0"/>
                <a:ea typeface="ＭＳ Ｐゴシック" charset="0"/>
                <a:cs typeface="ＭＳ Ｐゴシック" charset="0"/>
              </a:rPr>
              <a:t>Pattern Dependence</a:t>
            </a:r>
            <a:r>
              <a:rPr lang="en-US" sz="1800" dirty="0">
                <a:latin typeface="Tahoma" charset="0"/>
                <a:ea typeface="ＭＳ Ｐゴシック" charset="0"/>
                <a:cs typeface="ＭＳ Ｐゴシック" charset="0"/>
              </a:rPr>
              <a:t>: A cell’s retention time is heavily dependent on data  </a:t>
            </a:r>
            <a:r>
              <a:rPr lang="en-US" sz="1800" dirty="0" smtClean="0">
                <a:latin typeface="Tahoma" charset="0"/>
                <a:ea typeface="ＭＳ Ｐゴシック" charset="0"/>
                <a:cs typeface="ＭＳ Ｐゴシック" charset="0"/>
              </a:rPr>
              <a:t>  values </a:t>
            </a:r>
            <a:r>
              <a:rPr lang="en-US" sz="1800" dirty="0">
                <a:latin typeface="Tahoma" charset="0"/>
                <a:ea typeface="ＭＳ Ｐゴシック" charset="0"/>
                <a:cs typeface="ＭＳ Ｐゴシック" charset="0"/>
              </a:rPr>
              <a:t>stored in itself and nearby cells, which cannot easily be </a:t>
            </a:r>
            <a:r>
              <a:rPr lang="en-US" sz="1800" dirty="0" smtClean="0">
                <a:latin typeface="Tahoma" charset="0"/>
                <a:ea typeface="ＭＳ Ｐゴシック" charset="0"/>
                <a:cs typeface="ＭＳ Ｐゴシック" charset="0"/>
              </a:rPr>
              <a:t>controlled. </a:t>
            </a:r>
          </a:p>
          <a:p>
            <a:pPr marL="344487" lvl="1" indent="0">
              <a:buFont typeface="Wingdings" charset="0"/>
              <a:buNone/>
              <a:defRPr/>
            </a:pPr>
            <a:r>
              <a:rPr lang="en-US" sz="1800" dirty="0" smtClean="0">
                <a:latin typeface="Tahoma" charset="0"/>
                <a:ea typeface="ＭＳ Ｐゴシック" charset="0"/>
                <a:cs typeface="ＭＳ Ｐゴシック" charset="0"/>
              </a:rPr>
              <a:t>2</a:t>
            </a:r>
            <a:r>
              <a:rPr lang="en-US" sz="1800" dirty="0">
                <a:latin typeface="Tahoma" charset="0"/>
                <a:ea typeface="ＭＳ Ｐゴシック" charset="0"/>
                <a:cs typeface="ＭＳ Ｐゴシック" charset="0"/>
              </a:rPr>
              <a:t>. </a:t>
            </a:r>
            <a:r>
              <a:rPr lang="en-US" sz="1800" dirty="0">
                <a:solidFill>
                  <a:srgbClr val="FF0000"/>
                </a:solidFill>
                <a:latin typeface="Tahoma" charset="0"/>
                <a:ea typeface="ＭＳ Ｐゴシック" charset="0"/>
                <a:cs typeface="ＭＳ Ｐゴシック" charset="0"/>
              </a:rPr>
              <a:t>Variable Retention Time</a:t>
            </a:r>
            <a:r>
              <a:rPr lang="en-US" sz="1800" dirty="0">
                <a:latin typeface="Tahoma" charset="0"/>
                <a:ea typeface="ＭＳ Ｐゴシック" charset="0"/>
                <a:cs typeface="ＭＳ Ｐゴシック" charset="0"/>
              </a:rPr>
              <a:t>: Retention time of some cells change unpredictably from high to low at large </a:t>
            </a:r>
            <a:r>
              <a:rPr lang="en-US" sz="1800" dirty="0" smtClean="0">
                <a:latin typeface="Tahoma" charset="0"/>
                <a:ea typeface="ＭＳ Ｐゴシック" charset="0"/>
                <a:cs typeface="ＭＳ Ｐゴシック" charset="0"/>
              </a:rPr>
              <a:t>timescales.</a:t>
            </a:r>
            <a:endParaRPr lang="en-US" sz="1800" dirty="0">
              <a:latin typeface="Tahoma" charset="0"/>
              <a:ea typeface="ＭＳ Ｐゴシック" charset="0"/>
              <a:cs typeface="ＭＳ Ｐゴシック" charset="0"/>
            </a:endParaRPr>
          </a:p>
          <a:p>
            <a:pPr>
              <a:defRPr/>
            </a:pPr>
            <a:endParaRPr lang="en-US" sz="2000" dirty="0">
              <a:latin typeface="Tahoma" charset="0"/>
              <a:ea typeface="ＭＳ Ｐゴシック" charset="0"/>
              <a:cs typeface="ＭＳ Ｐゴシック" charset="0"/>
            </a:endParaRPr>
          </a:p>
          <a:p>
            <a:pPr>
              <a:defRPr/>
            </a:pPr>
            <a:endParaRPr lang="en-US" dirty="0">
              <a:latin typeface="Tahoma" charset="0"/>
              <a:ea typeface="ＭＳ Ｐゴシック" charset="0"/>
              <a:cs typeface="ＭＳ Ｐゴシック" charset="0"/>
            </a:endParaRPr>
          </a:p>
        </p:txBody>
      </p:sp>
    </p:spTree>
    <p:extLst>
      <p:ext uri="{BB962C8B-B14F-4D97-AF65-F5344CB8AC3E}">
        <p14:creationId xmlns:p14="http://schemas.microsoft.com/office/powerpoint/2010/main" val="19703633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5190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51906">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51906">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51906">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51906">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51906">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251906">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51906">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nodeType="clickEffect">
                                  <p:stCondLst>
                                    <p:cond delay="0"/>
                                  </p:stCondLst>
                                  <p:childTnLst>
                                    <p:set>
                                      <p:cBhvr>
                                        <p:cTn id="38" dur="1" fill="hold">
                                          <p:stCondLst>
                                            <p:cond delay="0"/>
                                          </p:stCondLst>
                                        </p:cTn>
                                        <p:tgtEl>
                                          <p:spTgt spid="251906">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7" name="Title 1"/>
          <p:cNvSpPr>
            <a:spLocks noGrp="1"/>
          </p:cNvSpPr>
          <p:nvPr>
            <p:ph type="title"/>
          </p:nvPr>
        </p:nvSpPr>
        <p:spPr/>
        <p:txBody>
          <a:bodyPr/>
          <a:lstStyle/>
          <a:p>
            <a:r>
              <a:rPr lang="en-US">
                <a:latin typeface="Garamond" charset="0"/>
                <a:ea typeface="ＭＳ Ｐゴシック" charset="0"/>
                <a:cs typeface="ＭＳ Ｐゴシック" charset="0"/>
              </a:rPr>
              <a:t>Summary (II)</a:t>
            </a:r>
          </a:p>
        </p:txBody>
      </p:sp>
      <p:sp>
        <p:nvSpPr>
          <p:cNvPr id="252930" name="Content Placeholder 2"/>
          <p:cNvSpPr>
            <a:spLocks noGrp="1"/>
          </p:cNvSpPr>
          <p:nvPr>
            <p:ph idx="1"/>
          </p:nvPr>
        </p:nvSpPr>
        <p:spPr>
          <a:xfrm>
            <a:off x="228600" y="977900"/>
            <a:ext cx="8610600" cy="5232400"/>
          </a:xfrm>
        </p:spPr>
        <p:txBody>
          <a:bodyPr/>
          <a:lstStyle/>
          <a:p>
            <a:r>
              <a:rPr lang="en-US" sz="2200">
                <a:solidFill>
                  <a:srgbClr val="FF0000"/>
                </a:solidFill>
                <a:latin typeface="Tahoma" charset="0"/>
                <a:ea typeface="ＭＳ Ｐゴシック" charset="0"/>
                <a:cs typeface="ＭＳ Ｐゴシック" charset="0"/>
              </a:rPr>
              <a:t>Key findings on Data Pattern Dependence</a:t>
            </a:r>
          </a:p>
          <a:p>
            <a:pPr lvl="1"/>
            <a:r>
              <a:rPr lang="en-US" sz="2000">
                <a:solidFill>
                  <a:srgbClr val="0000FF"/>
                </a:solidFill>
                <a:latin typeface="Tahoma" charset="0"/>
                <a:ea typeface="ＭＳ Ｐゴシック" charset="0"/>
              </a:rPr>
              <a:t>There is no observed single data pattern that elicits the lowest retention times for a DRAM device</a:t>
            </a:r>
            <a:r>
              <a:rPr lang="en-US" sz="2000">
                <a:latin typeface="Tahoma" charset="0"/>
                <a:ea typeface="ＭＳ Ｐゴシック" charset="0"/>
              </a:rPr>
              <a:t> </a:t>
            </a:r>
            <a:r>
              <a:rPr lang="en-US" sz="2000">
                <a:latin typeface="Tahoma" charset="0"/>
                <a:ea typeface="ＭＳ Ｐゴシック" charset="0"/>
                <a:sym typeface="Wingdings" charset="0"/>
              </a:rPr>
              <a:t> very hard to find this pattern </a:t>
            </a:r>
            <a:endParaRPr lang="en-US" sz="2000">
              <a:latin typeface="Tahoma" charset="0"/>
              <a:ea typeface="ＭＳ Ｐゴシック" charset="0"/>
            </a:endParaRPr>
          </a:p>
          <a:p>
            <a:pPr lvl="1"/>
            <a:r>
              <a:rPr lang="en-US" sz="2000">
                <a:solidFill>
                  <a:srgbClr val="0000FF"/>
                </a:solidFill>
                <a:latin typeface="Tahoma" charset="0"/>
                <a:ea typeface="ＭＳ Ｐゴシック" charset="0"/>
              </a:rPr>
              <a:t>DPD varies between devices </a:t>
            </a:r>
            <a:r>
              <a:rPr lang="en-US" sz="2000">
                <a:latin typeface="Tahoma" charset="0"/>
                <a:ea typeface="ＭＳ Ｐゴシック" charset="0"/>
              </a:rPr>
              <a:t>due to variation in DRAM array circuit design between manufacturers</a:t>
            </a:r>
          </a:p>
          <a:p>
            <a:pPr lvl="1"/>
            <a:r>
              <a:rPr lang="en-US" sz="2000">
                <a:solidFill>
                  <a:srgbClr val="0000FF"/>
                </a:solidFill>
                <a:latin typeface="Tahoma" charset="0"/>
                <a:ea typeface="ＭＳ Ｐゴシック" charset="0"/>
              </a:rPr>
              <a:t>DPD of retention time gets worse as DRAM scales to smaller feature sizes</a:t>
            </a:r>
          </a:p>
          <a:p>
            <a:endParaRPr lang="en-US" sz="1200">
              <a:latin typeface="Tahoma" charset="0"/>
              <a:ea typeface="ＭＳ Ｐゴシック" charset="0"/>
              <a:cs typeface="ＭＳ Ｐゴシック" charset="0"/>
            </a:endParaRPr>
          </a:p>
          <a:p>
            <a:r>
              <a:rPr lang="en-US" sz="2200">
                <a:solidFill>
                  <a:srgbClr val="FF0000"/>
                </a:solidFill>
                <a:latin typeface="Tahoma" charset="0"/>
                <a:ea typeface="ＭＳ Ｐゴシック" charset="0"/>
                <a:cs typeface="ＭＳ Ｐゴシック" charset="0"/>
              </a:rPr>
              <a:t>Key findings on Variable Retention Time</a:t>
            </a:r>
          </a:p>
          <a:p>
            <a:pPr lvl="1"/>
            <a:r>
              <a:rPr lang="en-US" sz="2000">
                <a:solidFill>
                  <a:srgbClr val="0000FF"/>
                </a:solidFill>
                <a:latin typeface="Tahoma" charset="0"/>
                <a:ea typeface="ＭＳ Ｐゴシック" charset="0"/>
              </a:rPr>
              <a:t>VRT is common </a:t>
            </a:r>
            <a:r>
              <a:rPr lang="en-US" sz="2000">
                <a:latin typeface="Tahoma" charset="0"/>
                <a:ea typeface="ＭＳ Ｐゴシック" charset="0"/>
              </a:rPr>
              <a:t>in modern DRAM cells that are weak</a:t>
            </a:r>
          </a:p>
          <a:p>
            <a:pPr lvl="1"/>
            <a:r>
              <a:rPr lang="en-US" sz="2000">
                <a:solidFill>
                  <a:srgbClr val="0000FF"/>
                </a:solidFill>
                <a:latin typeface="Tahoma" charset="0"/>
                <a:ea typeface="ＭＳ Ｐゴシック" charset="0"/>
              </a:rPr>
              <a:t>The timescale at which VRT occurs is very large </a:t>
            </a:r>
            <a:r>
              <a:rPr lang="en-US" sz="2000">
                <a:latin typeface="Tahoma" charset="0"/>
                <a:ea typeface="ＭＳ Ｐゴシック" charset="0"/>
              </a:rPr>
              <a:t>(e.g., a cell can stay in high retention time state for a day or longer) </a:t>
            </a:r>
            <a:r>
              <a:rPr lang="en-US" sz="2000">
                <a:latin typeface="Tahoma" charset="0"/>
                <a:ea typeface="ＭＳ Ｐゴシック" charset="0"/>
                <a:sym typeface="Wingdings" charset="0"/>
              </a:rPr>
              <a:t> finding minimum retention time can take very long</a:t>
            </a:r>
            <a:endParaRPr lang="en-US" sz="2000">
              <a:latin typeface="Tahoma" charset="0"/>
              <a:ea typeface="ＭＳ Ｐゴシック" charset="0"/>
            </a:endParaRPr>
          </a:p>
          <a:p>
            <a:pPr lvl="1"/>
            <a:endParaRPr lang="en-US" sz="1200">
              <a:latin typeface="Tahoma" charset="0"/>
              <a:ea typeface="ＭＳ Ｐゴシック" charset="0"/>
            </a:endParaRPr>
          </a:p>
          <a:p>
            <a:r>
              <a:rPr lang="en-US" sz="2200">
                <a:latin typeface="Tahoma" charset="0"/>
                <a:ea typeface="ＭＳ Ｐゴシック" charset="0"/>
                <a:cs typeface="ＭＳ Ｐゴシック" charset="0"/>
              </a:rPr>
              <a:t>Future work on retention time profiling must address these issues</a:t>
            </a:r>
          </a:p>
        </p:txBody>
      </p:sp>
      <p:sp>
        <p:nvSpPr>
          <p:cNvPr id="26521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19039C3-F130-F049-BF67-72F160D60EF9}" type="slidenum">
              <a:rPr lang="en-US" sz="1600">
                <a:solidFill>
                  <a:srgbClr val="000000"/>
                </a:solidFill>
                <a:latin typeface="Garamond" charset="0"/>
              </a:rPr>
              <a:pPr eaLnBrk="1" hangingPunct="1"/>
              <a:t>136</a:t>
            </a:fld>
            <a:endParaRPr lang="en-US" sz="1600">
              <a:solidFill>
                <a:srgbClr val="000000"/>
              </a:solidFill>
              <a:latin typeface="Garamond" charset="0"/>
            </a:endParaRPr>
          </a:p>
        </p:txBody>
      </p:sp>
      <p:sp>
        <p:nvSpPr>
          <p:cNvPr id="265220" name="TextBox 1"/>
          <p:cNvSpPr txBox="1">
            <a:spLocks noChangeArrowheads="1"/>
          </p:cNvSpPr>
          <p:nvPr/>
        </p:nvSpPr>
        <p:spPr bwMode="auto">
          <a:xfrm>
            <a:off x="-596900" y="3911600"/>
            <a:ext cx="184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fontAlgn="base" hangingPunct="1">
              <a:spcBef>
                <a:spcPct val="0"/>
              </a:spcBef>
              <a:spcAft>
                <a:spcPct val="0"/>
              </a:spcAft>
            </a:pPr>
            <a:endParaRPr lang="en-US" sz="1800" smtClean="0">
              <a:solidFill>
                <a:srgbClr val="000000"/>
              </a:solidFill>
            </a:endParaRPr>
          </a:p>
        </p:txBody>
      </p:sp>
    </p:spTree>
    <p:extLst>
      <p:ext uri="{BB962C8B-B14F-4D97-AF65-F5344CB8AC3E}">
        <p14:creationId xmlns:p14="http://schemas.microsoft.com/office/powerpoint/2010/main" val="358126893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52930">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252930">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252930">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52930">
                                            <p:txEl>
                                              <p:pRg st="2" end="2"/>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252930">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252930">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252930">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25293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785" name="Title 1"/>
          <p:cNvSpPr>
            <a:spLocks noGrp="1"/>
          </p:cNvSpPr>
          <p:nvPr>
            <p:ph type="title"/>
          </p:nvPr>
        </p:nvSpPr>
        <p:spPr>
          <a:xfrm>
            <a:off x="88900" y="152400"/>
            <a:ext cx="9055100" cy="884238"/>
          </a:xfrm>
        </p:spPr>
        <p:txBody>
          <a:bodyPr/>
          <a:lstStyle/>
          <a:p>
            <a:r>
              <a:rPr lang="en-US">
                <a:latin typeface="Garamond" charset="0"/>
                <a:ea typeface="ＭＳ Ｐゴシック" charset="0"/>
                <a:cs typeface="ＭＳ Ｐゴシック" charset="0"/>
              </a:rPr>
              <a:t>Retention Failure Coverage of Data Patterns</a:t>
            </a:r>
          </a:p>
        </p:txBody>
      </p:sp>
      <p:sp>
        <p:nvSpPr>
          <p:cNvPr id="24678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E05DB2F-0BBF-E94E-BB01-E4E50DCD1B85}" type="slidenum">
              <a:rPr lang="en-US" sz="1600">
                <a:solidFill>
                  <a:srgbClr val="000000"/>
                </a:solidFill>
                <a:latin typeface="Garamond" charset="0"/>
              </a:rPr>
              <a:pPr eaLnBrk="1" hangingPunct="1"/>
              <a:t>137</a:t>
            </a:fld>
            <a:endParaRPr lang="en-US" sz="1600">
              <a:solidFill>
                <a:srgbClr val="000000"/>
              </a:solidFill>
              <a:latin typeface="Garamond" charset="0"/>
            </a:endParaRPr>
          </a:p>
        </p:txBody>
      </p:sp>
      <p:pic>
        <p:nvPicPr>
          <p:cNvPr id="246787" name="Picture 1" descr="coverage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7000" y="927100"/>
            <a:ext cx="6451600" cy="532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788" name="TextBox 38"/>
          <p:cNvSpPr txBox="1">
            <a:spLocks noChangeArrowheads="1"/>
          </p:cNvSpPr>
          <p:nvPr/>
        </p:nvSpPr>
        <p:spPr bwMode="auto">
          <a:xfrm>
            <a:off x="6578600" y="2033588"/>
            <a:ext cx="2592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2Gb chip family</a:t>
            </a:r>
          </a:p>
        </p:txBody>
      </p:sp>
      <p:sp>
        <p:nvSpPr>
          <p:cNvPr id="246789" name="TextBox 38"/>
          <p:cNvSpPr txBox="1">
            <a:spLocks noChangeArrowheads="1"/>
          </p:cNvSpPr>
          <p:nvPr/>
        </p:nvSpPr>
        <p:spPr bwMode="auto">
          <a:xfrm>
            <a:off x="6824663" y="2490788"/>
            <a:ext cx="20843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800" smtClean="0">
                <a:solidFill>
                  <a:srgbClr val="000000"/>
                </a:solidFill>
              </a:rPr>
              <a:t>6.1s retention time</a:t>
            </a:r>
          </a:p>
        </p:txBody>
      </p:sp>
      <p:sp>
        <p:nvSpPr>
          <p:cNvPr id="8" name="TextBox 7"/>
          <p:cNvSpPr txBox="1"/>
          <p:nvPr/>
        </p:nvSpPr>
        <p:spPr>
          <a:xfrm>
            <a:off x="242888" y="5934075"/>
            <a:ext cx="8594725" cy="4619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i="1" kern="0" dirty="0">
                <a:solidFill>
                  <a:srgbClr val="0000FF"/>
                </a:solidFill>
                <a:latin typeface="Calibri"/>
                <a:ea typeface="ＭＳ Ｐゴシック" charset="0"/>
                <a:cs typeface="ＭＳ Ｐゴシック" charset="0"/>
              </a:rPr>
              <a:t>Walk</a:t>
            </a:r>
            <a:r>
              <a:rPr lang="en-US" sz="2400" b="1" kern="0" dirty="0">
                <a:solidFill>
                  <a:srgbClr val="0000FF"/>
                </a:solidFill>
                <a:latin typeface="Calibri"/>
                <a:ea typeface="ＭＳ Ｐゴシック" charset="0"/>
                <a:cs typeface="ＭＳ Ｐゴシック" charset="0"/>
              </a:rPr>
              <a:t> is the most effective data pattern for this device</a:t>
            </a:r>
          </a:p>
        </p:txBody>
      </p:sp>
      <p:sp>
        <p:nvSpPr>
          <p:cNvPr id="9" name="TextBox 8"/>
          <p:cNvSpPr txBox="1"/>
          <p:nvPr/>
        </p:nvSpPr>
        <p:spPr>
          <a:xfrm>
            <a:off x="255588" y="5464175"/>
            <a:ext cx="8594725" cy="4619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Coverage of fixed patterns is low: ~30% for </a:t>
            </a:r>
            <a:r>
              <a:rPr lang="en-US" sz="2400" b="1" i="1" kern="0" dirty="0">
                <a:solidFill>
                  <a:srgbClr val="0000FF"/>
                </a:solidFill>
                <a:latin typeface="Calibri"/>
                <a:ea typeface="ＭＳ Ｐゴシック" charset="0"/>
                <a:cs typeface="ＭＳ Ｐゴシック" charset="0"/>
              </a:rPr>
              <a:t>All 0s/1s</a:t>
            </a:r>
          </a:p>
        </p:txBody>
      </p:sp>
      <p:sp>
        <p:nvSpPr>
          <p:cNvPr id="10" name="TextBox 9"/>
          <p:cNvSpPr txBox="1"/>
          <p:nvPr/>
        </p:nvSpPr>
        <p:spPr>
          <a:xfrm>
            <a:off x="230188" y="6391275"/>
            <a:ext cx="8594725" cy="4619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No data pattern achieves 100% coverage</a:t>
            </a:r>
          </a:p>
        </p:txBody>
      </p:sp>
      <p:sp>
        <p:nvSpPr>
          <p:cNvPr id="11" name="TextBox 10"/>
          <p:cNvSpPr txBox="1"/>
          <p:nvPr/>
        </p:nvSpPr>
        <p:spPr>
          <a:xfrm>
            <a:off x="255588" y="464502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Different data patterns have widely different coverage:</a:t>
            </a:r>
          </a:p>
          <a:p>
            <a:pPr algn="ctr">
              <a:defRPr/>
            </a:pPr>
            <a:r>
              <a:rPr lang="en-US" sz="2400" b="1" kern="0" dirty="0">
                <a:solidFill>
                  <a:srgbClr val="0000FF"/>
                </a:solidFill>
                <a:latin typeface="Calibri"/>
                <a:ea typeface="ＭＳ Ｐゴシック" charset="0"/>
                <a:cs typeface="ＭＳ Ｐゴシック" charset="0"/>
              </a:rPr>
              <a:t>Data pattern dependence exists and is severe</a:t>
            </a:r>
          </a:p>
        </p:txBody>
      </p:sp>
    </p:spTree>
    <p:extLst>
      <p:ext uri="{BB962C8B-B14F-4D97-AF65-F5344CB8AC3E}">
        <p14:creationId xmlns:p14="http://schemas.microsoft.com/office/powerpoint/2010/main" val="27673560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Data Pattern Dependence: Observations (I)</a:t>
            </a:r>
          </a:p>
        </p:txBody>
      </p:sp>
      <p:sp>
        <p:nvSpPr>
          <p:cNvPr id="3" name="Content Placeholder 2"/>
          <p:cNvSpPr>
            <a:spLocks noGrp="1"/>
          </p:cNvSpPr>
          <p:nvPr>
            <p:ph idx="1"/>
          </p:nvPr>
        </p:nvSpPr>
        <p:spPr>
          <a:xfrm>
            <a:off x="228600" y="1019175"/>
            <a:ext cx="8610600" cy="5153025"/>
          </a:xfrm>
        </p:spPr>
        <p:txBody>
          <a:bodyPr/>
          <a:lstStyle/>
          <a:p>
            <a:pPr>
              <a:defRPr/>
            </a:pPr>
            <a:r>
              <a:rPr lang="en-US" dirty="0" smtClean="0">
                <a:solidFill>
                  <a:srgbClr val="0000FF"/>
                </a:solidFill>
              </a:rPr>
              <a:t>A cell’s retention time is heavily influenced by data pattern stored in other cells </a:t>
            </a:r>
          </a:p>
          <a:p>
            <a:pPr lvl="1">
              <a:defRPr/>
            </a:pPr>
            <a:r>
              <a:rPr lang="en-US" dirty="0">
                <a:sym typeface="Wingdings"/>
              </a:rPr>
              <a:t>P</a:t>
            </a:r>
            <a:r>
              <a:rPr lang="en-US" dirty="0" smtClean="0">
                <a:sym typeface="Wingdings"/>
              </a:rPr>
              <a:t>attern affects the coupling noise, which affects cell leakage </a:t>
            </a:r>
            <a:endParaRPr lang="en-US" dirty="0" smtClean="0"/>
          </a:p>
          <a:p>
            <a:pPr>
              <a:defRPr/>
            </a:pPr>
            <a:endParaRPr lang="en-US" dirty="0"/>
          </a:p>
          <a:p>
            <a:pPr>
              <a:defRPr/>
            </a:pPr>
            <a:r>
              <a:rPr lang="en-US" dirty="0" smtClean="0">
                <a:solidFill>
                  <a:srgbClr val="0000FF"/>
                </a:solidFill>
              </a:rPr>
              <a:t>No tested data pattern exercises the worst case retention time for all cells (no pattern has 100% coverage) </a:t>
            </a:r>
          </a:p>
          <a:p>
            <a:pPr lvl="1">
              <a:defRPr/>
            </a:pPr>
            <a:r>
              <a:rPr lang="en-US" dirty="0">
                <a:sym typeface="Wingdings"/>
              </a:rPr>
              <a:t>N</a:t>
            </a:r>
            <a:r>
              <a:rPr lang="en-US" dirty="0" smtClean="0">
                <a:sym typeface="Wingdings"/>
              </a:rPr>
              <a:t>o pattern is able to induce the worst-case coupling noise for every cell</a:t>
            </a:r>
          </a:p>
          <a:p>
            <a:pPr lvl="1">
              <a:defRPr/>
            </a:pPr>
            <a:r>
              <a:rPr lang="en-US" dirty="0" smtClean="0">
                <a:sym typeface="Wingdings"/>
              </a:rPr>
              <a:t>Problem: </a:t>
            </a:r>
            <a:r>
              <a:rPr lang="en-US" dirty="0" smtClean="0">
                <a:solidFill>
                  <a:srgbClr val="FF0000"/>
                </a:solidFill>
                <a:sym typeface="Wingdings"/>
              </a:rPr>
              <a:t>Underlying DRAM circuit organization is </a:t>
            </a:r>
            <a:r>
              <a:rPr lang="en-US" i="1" dirty="0" smtClean="0">
                <a:solidFill>
                  <a:srgbClr val="FF0000"/>
                </a:solidFill>
                <a:sym typeface="Wingdings"/>
              </a:rPr>
              <a:t>not</a:t>
            </a:r>
            <a:r>
              <a:rPr lang="en-US" dirty="0" smtClean="0">
                <a:solidFill>
                  <a:srgbClr val="FF0000"/>
                </a:solidFill>
                <a:sym typeface="Wingdings"/>
              </a:rPr>
              <a:t> known to the memory controller </a:t>
            </a:r>
            <a:r>
              <a:rPr lang="en-US" dirty="0" smtClean="0">
                <a:sym typeface="Wingdings"/>
              </a:rPr>
              <a:t> very hard to construct a pattern that exercises the worst-case cell leakage</a:t>
            </a:r>
          </a:p>
          <a:p>
            <a:pPr marL="344487" lvl="1" indent="0">
              <a:buFont typeface="Wingdings" charset="0"/>
              <a:buNone/>
              <a:defRPr/>
            </a:pPr>
            <a:r>
              <a:rPr lang="en-US" dirty="0" smtClean="0">
                <a:sym typeface="Wingdings"/>
              </a:rPr>
              <a:t>	</a:t>
            </a:r>
            <a:r>
              <a:rPr lang="en-US" sz="2000" dirty="0" smtClean="0">
                <a:sym typeface="Wingdings"/>
              </a:rPr>
              <a:t> Opaque mapping of addresses to physical DRAM geometry</a:t>
            </a:r>
          </a:p>
          <a:p>
            <a:pPr marL="344487" lvl="1" indent="0">
              <a:buFont typeface="Wingdings" charset="0"/>
              <a:buNone/>
              <a:defRPr/>
            </a:pPr>
            <a:r>
              <a:rPr lang="en-US" sz="2000" dirty="0" smtClean="0"/>
              <a:t>	</a:t>
            </a:r>
            <a:r>
              <a:rPr lang="en-US" sz="2000" dirty="0" smtClean="0">
                <a:sym typeface="Wingdings"/>
              </a:rPr>
              <a:t> Internal remapping of addresses within DRAM to tolerate faults</a:t>
            </a:r>
          </a:p>
          <a:p>
            <a:pPr marL="344487" lvl="1" indent="0">
              <a:buFont typeface="Wingdings" charset="0"/>
              <a:buNone/>
              <a:defRPr/>
            </a:pPr>
            <a:r>
              <a:rPr lang="en-US" sz="2000" dirty="0">
                <a:sym typeface="Wingdings"/>
              </a:rPr>
              <a:t>	</a:t>
            </a:r>
            <a:r>
              <a:rPr lang="en-US" sz="2000" dirty="0" smtClean="0">
                <a:sym typeface="Wingdings"/>
              </a:rPr>
              <a:t> Second order coupling effects are very hard to determine</a:t>
            </a:r>
            <a:endParaRPr lang="en-US" sz="2000" dirty="0" smtClean="0"/>
          </a:p>
          <a:p>
            <a:pPr marL="0" indent="0">
              <a:buFont typeface="Wingdings" charset="0"/>
              <a:buNone/>
              <a:defRPr/>
            </a:pPr>
            <a:endParaRPr lang="en-US" sz="2000" dirty="0" smtClean="0"/>
          </a:p>
        </p:txBody>
      </p:sp>
      <p:sp>
        <p:nvSpPr>
          <p:cNvPr id="29286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37913072-D73D-AC4D-98B1-C31F59CB51E4}" type="slidenum">
              <a:rPr lang="en-US" sz="1600">
                <a:solidFill>
                  <a:srgbClr val="000000"/>
                </a:solidFill>
                <a:latin typeface="Garamond" charset="0"/>
              </a:rPr>
              <a:pPr eaLnBrk="1" hangingPunct="1"/>
              <a:t>138</a:t>
            </a:fld>
            <a:endParaRPr lang="en-US" sz="1600">
              <a:solidFill>
                <a:srgbClr val="000000"/>
              </a:solidFill>
              <a:latin typeface="Garamond" charset="0"/>
            </a:endParaRPr>
          </a:p>
        </p:txBody>
      </p:sp>
    </p:spTree>
    <p:extLst>
      <p:ext uri="{BB962C8B-B14F-4D97-AF65-F5344CB8AC3E}">
        <p14:creationId xmlns:p14="http://schemas.microsoft.com/office/powerpoint/2010/main" val="194670868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Title 1"/>
          <p:cNvSpPr>
            <a:spLocks noGrp="1"/>
          </p:cNvSpPr>
          <p:nvPr>
            <p:ph type="title"/>
          </p:nvPr>
        </p:nvSpPr>
        <p:spPr>
          <a:xfrm>
            <a:off x="101600" y="152400"/>
            <a:ext cx="9042400" cy="884238"/>
          </a:xfrm>
        </p:spPr>
        <p:txBody>
          <a:bodyPr/>
          <a:lstStyle/>
          <a:p>
            <a:r>
              <a:rPr lang="en-US">
                <a:latin typeface="Garamond" charset="0"/>
                <a:ea typeface="ＭＳ Ｐゴシック" charset="0"/>
                <a:cs typeface="ＭＳ Ｐゴシック" charset="0"/>
              </a:rPr>
              <a:t>Data Pattern Dependence: Observations (II)</a:t>
            </a:r>
          </a:p>
        </p:txBody>
      </p:sp>
      <p:sp>
        <p:nvSpPr>
          <p:cNvPr id="3" name="Content Placeholder 2"/>
          <p:cNvSpPr>
            <a:spLocks noGrp="1"/>
          </p:cNvSpPr>
          <p:nvPr>
            <p:ph idx="1"/>
          </p:nvPr>
        </p:nvSpPr>
        <p:spPr>
          <a:xfrm>
            <a:off x="228600" y="1095375"/>
            <a:ext cx="8712200" cy="5153025"/>
          </a:xfrm>
        </p:spPr>
        <p:txBody>
          <a:bodyPr/>
          <a:lstStyle/>
          <a:p>
            <a:r>
              <a:rPr lang="en-US">
                <a:solidFill>
                  <a:srgbClr val="0000FF"/>
                </a:solidFill>
                <a:latin typeface="Tahoma" charset="0"/>
                <a:ea typeface="ＭＳ Ｐゴシック" charset="0"/>
                <a:cs typeface="ＭＳ Ｐゴシック" charset="0"/>
              </a:rPr>
              <a:t>Fixed, simple data patterns have low coverage</a:t>
            </a:r>
          </a:p>
          <a:p>
            <a:pPr lvl="1"/>
            <a:r>
              <a:rPr lang="en-US">
                <a:latin typeface="Tahoma" charset="0"/>
                <a:ea typeface="ＭＳ Ｐゴシック" charset="0"/>
              </a:rPr>
              <a:t>They do not exercise the worst-case coupling noise</a:t>
            </a:r>
          </a:p>
          <a:p>
            <a:endParaRPr lang="en-US">
              <a:latin typeface="Tahoma" charset="0"/>
              <a:ea typeface="ＭＳ Ｐゴシック" charset="0"/>
              <a:cs typeface="ＭＳ Ｐゴシック" charset="0"/>
            </a:endParaRPr>
          </a:p>
          <a:p>
            <a:r>
              <a:rPr lang="en-US">
                <a:solidFill>
                  <a:srgbClr val="0000FF"/>
                </a:solidFill>
                <a:latin typeface="Tahoma" charset="0"/>
                <a:ea typeface="ＭＳ Ｐゴシック" charset="0"/>
                <a:cs typeface="ＭＳ Ｐゴシック" charset="0"/>
              </a:rPr>
              <a:t>The effectiveness of each data pattern varies significantly between DRAM devices (of the same or different vendors)</a:t>
            </a:r>
          </a:p>
          <a:p>
            <a:pPr lvl="1"/>
            <a:r>
              <a:rPr lang="en-US">
                <a:latin typeface="Tahoma" charset="0"/>
                <a:ea typeface="ＭＳ Ｐゴシック" charset="0"/>
              </a:rPr>
              <a:t>Underlying DRAM circuit organization likely differs between different devices </a:t>
            </a:r>
            <a:r>
              <a:rPr lang="en-US">
                <a:latin typeface="Tahoma" charset="0"/>
                <a:ea typeface="ＭＳ Ｐゴシック" charset="0"/>
                <a:sym typeface="Wingdings" charset="0"/>
              </a:rPr>
              <a:t> patterns leading to worst coupling are different in different devices</a:t>
            </a:r>
            <a:endParaRPr lang="en-US">
              <a:latin typeface="Tahoma" charset="0"/>
              <a:ea typeface="ＭＳ Ｐゴシック" charset="0"/>
            </a:endParaRPr>
          </a:p>
          <a:p>
            <a:endParaRPr lang="en-US">
              <a:latin typeface="Tahoma" charset="0"/>
              <a:ea typeface="ＭＳ Ｐゴシック" charset="0"/>
              <a:cs typeface="ＭＳ Ｐゴシック" charset="0"/>
            </a:endParaRPr>
          </a:p>
          <a:p>
            <a:r>
              <a:rPr lang="en-US">
                <a:solidFill>
                  <a:srgbClr val="0000FF"/>
                </a:solidFill>
                <a:latin typeface="Tahoma" charset="0"/>
                <a:ea typeface="ＭＳ Ｐゴシック" charset="0"/>
                <a:cs typeface="ＭＳ Ｐゴシック" charset="0"/>
              </a:rPr>
              <a:t>Technology scaling appears to increase the impact of data pattern dependence</a:t>
            </a:r>
          </a:p>
          <a:p>
            <a:pPr lvl="1"/>
            <a:r>
              <a:rPr lang="en-US">
                <a:latin typeface="Tahoma" charset="0"/>
                <a:ea typeface="ＭＳ Ｐゴシック" charset="0"/>
              </a:rPr>
              <a:t>Scaling reduces the physical distance between circuit elements, increasing the magnitude of coupling effects</a:t>
            </a:r>
          </a:p>
          <a:p>
            <a:endParaRPr lang="en-US">
              <a:latin typeface="Tahoma" charset="0"/>
              <a:ea typeface="ＭＳ Ｐゴシック" charset="0"/>
              <a:cs typeface="ＭＳ Ｐゴシック" charset="0"/>
            </a:endParaRPr>
          </a:p>
        </p:txBody>
      </p:sp>
      <p:sp>
        <p:nvSpPr>
          <p:cNvPr id="2938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C0CA338A-A4F0-3746-818A-DA9454D2C906}" type="slidenum">
              <a:rPr lang="en-US" sz="1600">
                <a:solidFill>
                  <a:srgbClr val="000000"/>
                </a:solidFill>
                <a:latin typeface="Garamond" charset="0"/>
              </a:rPr>
              <a:pPr eaLnBrk="1" hangingPunct="1"/>
              <a:t>139</a:t>
            </a:fld>
            <a:endParaRPr lang="en-US" sz="1600">
              <a:solidFill>
                <a:srgbClr val="000000"/>
              </a:solidFill>
              <a:latin typeface="Garamond" charset="0"/>
            </a:endParaRPr>
          </a:p>
        </p:txBody>
      </p:sp>
    </p:spTree>
    <p:extLst>
      <p:ext uri="{BB962C8B-B14F-4D97-AF65-F5344CB8AC3E}">
        <p14:creationId xmlns:p14="http://schemas.microsoft.com/office/powerpoint/2010/main" val="29695926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Center @ CMU</a:t>
            </a:r>
            <a:endParaRPr lang="en-US" dirty="0"/>
          </a:p>
        </p:txBody>
      </p:sp>
      <p:sp>
        <p:nvSpPr>
          <p:cNvPr id="3" name="Content Placeholder 2"/>
          <p:cNvSpPr>
            <a:spLocks noGrp="1"/>
          </p:cNvSpPr>
          <p:nvPr>
            <p:ph idx="1"/>
          </p:nvPr>
        </p:nvSpPr>
        <p:spPr>
          <a:xfrm>
            <a:off x="228600" y="1041648"/>
            <a:ext cx="8915400" cy="5051648"/>
          </a:xfrm>
        </p:spPr>
        <p:txBody>
          <a:bodyPr/>
          <a:lstStyle/>
          <a:p>
            <a:r>
              <a:rPr lang="en-US" dirty="0" smtClean="0">
                <a:solidFill>
                  <a:srgbClr val="0000FF"/>
                </a:solidFill>
              </a:rPr>
              <a:t>Industry supported research center </a:t>
            </a:r>
            <a:r>
              <a:rPr lang="en-US" dirty="0" smtClean="0"/>
              <a:t>to solve industry-wide problems in memory systems</a:t>
            </a:r>
          </a:p>
          <a:p>
            <a:endParaRPr lang="en-US" dirty="0" smtClean="0"/>
          </a:p>
          <a:p>
            <a:r>
              <a:rPr lang="en-US" dirty="0" smtClean="0"/>
              <a:t>Focusing on </a:t>
            </a:r>
            <a:r>
              <a:rPr lang="en-US" dirty="0" smtClean="0">
                <a:solidFill>
                  <a:srgbClr val="FF0000"/>
                </a:solidFill>
              </a:rPr>
              <a:t>cross layer software/hardware research in memory from devices to applications</a:t>
            </a:r>
            <a:r>
              <a:rPr lang="en-US" dirty="0" smtClean="0"/>
              <a:t>: </a:t>
            </a:r>
            <a:r>
              <a:rPr lang="en-US" dirty="0"/>
              <a:t>new functions, new interfaces, new organizations, new uses, new </a:t>
            </a:r>
            <a:r>
              <a:rPr lang="en-US" dirty="0" smtClean="0"/>
              <a:t>technologies, …</a:t>
            </a:r>
          </a:p>
          <a:p>
            <a:endParaRPr lang="en-US" dirty="0"/>
          </a:p>
          <a:p>
            <a:r>
              <a:rPr lang="en-US" dirty="0" smtClean="0"/>
              <a:t>Mission is to </a:t>
            </a:r>
          </a:p>
          <a:p>
            <a:pPr lvl="1"/>
            <a:r>
              <a:rPr lang="en-US" dirty="0" smtClean="0">
                <a:solidFill>
                  <a:srgbClr val="FF0000"/>
                </a:solidFill>
              </a:rPr>
              <a:t>Design memory systems of the next decade</a:t>
            </a:r>
          </a:p>
          <a:p>
            <a:pPr lvl="1"/>
            <a:r>
              <a:rPr lang="en-US" dirty="0" smtClean="0">
                <a:solidFill>
                  <a:srgbClr val="0000FF"/>
                </a:solidFill>
              </a:rPr>
              <a:t>Solve difficult memory system issues </a:t>
            </a:r>
            <a:r>
              <a:rPr lang="en-US" dirty="0" smtClean="0"/>
              <a:t>(DRAM, Flash, NVM scaling/uses, in-memory compute, management, reliability, QoS, …)</a:t>
            </a:r>
          </a:p>
          <a:p>
            <a:pPr lvl="1"/>
            <a:r>
              <a:rPr lang="en-US" dirty="0" smtClean="0">
                <a:solidFill>
                  <a:srgbClr val="0000FF"/>
                </a:solidFill>
              </a:rPr>
              <a:t>Enable adoption </a:t>
            </a:r>
            <a:r>
              <a:rPr lang="en-US" dirty="0" smtClean="0"/>
              <a:t>via a neutral, collaborative forum</a:t>
            </a:r>
          </a:p>
          <a:p>
            <a:pPr lvl="1"/>
            <a:r>
              <a:rPr lang="en-US" dirty="0" smtClean="0">
                <a:solidFill>
                  <a:srgbClr val="0000FF"/>
                </a:solidFill>
              </a:rPr>
              <a:t>Provide a source of professionals trained well in memory</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14</a:t>
            </a:fld>
            <a:endParaRPr lang="en-US" altLang="en-US"/>
          </a:p>
        </p:txBody>
      </p:sp>
    </p:spTree>
    <p:extLst>
      <p:ext uri="{BB962C8B-B14F-4D97-AF65-F5344CB8AC3E}">
        <p14:creationId xmlns:p14="http://schemas.microsoft.com/office/powerpoint/2010/main" val="354108628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9857" name="Title 1"/>
          <p:cNvSpPr>
            <a:spLocks noGrp="1"/>
          </p:cNvSpPr>
          <p:nvPr>
            <p:ph type="title"/>
          </p:nvPr>
        </p:nvSpPr>
        <p:spPr/>
        <p:txBody>
          <a:bodyPr/>
          <a:lstStyle/>
          <a:p>
            <a:r>
              <a:rPr lang="en-US">
                <a:latin typeface="Garamond" charset="0"/>
                <a:ea typeface="ＭＳ Ｐゴシック" charset="0"/>
                <a:cs typeface="ＭＳ Ｐゴシック" charset="0"/>
              </a:rPr>
              <a:t>Effect of Technology Scaling on DPD</a:t>
            </a:r>
            <a:br>
              <a:rPr lang="en-US">
                <a:latin typeface="Garamond" charset="0"/>
                <a:ea typeface="ＭＳ Ｐゴシック" charset="0"/>
                <a:cs typeface="ＭＳ Ｐゴシック" charset="0"/>
              </a:rPr>
            </a:br>
            <a:endParaRPr lang="en-US">
              <a:latin typeface="Garamond" charset="0"/>
              <a:ea typeface="ＭＳ Ｐゴシック" charset="0"/>
              <a:cs typeface="ＭＳ Ｐゴシック" charset="0"/>
            </a:endParaRPr>
          </a:p>
        </p:txBody>
      </p:sp>
      <p:sp>
        <p:nvSpPr>
          <p:cNvPr id="24985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E50BD7A-BEB5-684E-863E-EF4E922E8F46}" type="slidenum">
              <a:rPr lang="en-US" sz="1600">
                <a:solidFill>
                  <a:srgbClr val="000000"/>
                </a:solidFill>
                <a:latin typeface="Garamond" charset="0"/>
              </a:rPr>
              <a:pPr eaLnBrk="1" hangingPunct="1"/>
              <a:t>140</a:t>
            </a:fld>
            <a:endParaRPr lang="en-US" sz="1600">
              <a:solidFill>
                <a:srgbClr val="000000"/>
              </a:solidFill>
              <a:latin typeface="Garamond" charset="0"/>
            </a:endParaRPr>
          </a:p>
        </p:txBody>
      </p:sp>
      <p:pic>
        <p:nvPicPr>
          <p:cNvPr id="249859" name="Picture 4" descr="coverage_a128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 y="1092200"/>
            <a:ext cx="4632325" cy="3822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9860" name="Picture 5" descr="coverage_a256mb.pdf"/>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548188" y="1104900"/>
            <a:ext cx="4616450" cy="381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9861" name="TextBox 38"/>
          <p:cNvSpPr txBox="1">
            <a:spLocks noChangeArrowheads="1"/>
          </p:cNvSpPr>
          <p:nvPr/>
        </p:nvSpPr>
        <p:spPr bwMode="auto">
          <a:xfrm>
            <a:off x="1193800" y="4967288"/>
            <a:ext cx="2592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1Gb chip family</a:t>
            </a:r>
          </a:p>
        </p:txBody>
      </p:sp>
      <p:sp>
        <p:nvSpPr>
          <p:cNvPr id="249862" name="TextBox 38"/>
          <p:cNvSpPr txBox="1">
            <a:spLocks noChangeArrowheads="1"/>
          </p:cNvSpPr>
          <p:nvPr/>
        </p:nvSpPr>
        <p:spPr bwMode="auto">
          <a:xfrm>
            <a:off x="5689600" y="4954588"/>
            <a:ext cx="2592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2Gb chip family</a:t>
            </a:r>
          </a:p>
        </p:txBody>
      </p:sp>
      <p:sp>
        <p:nvSpPr>
          <p:cNvPr id="9" name="TextBox 8"/>
          <p:cNvSpPr txBox="1"/>
          <p:nvPr/>
        </p:nvSpPr>
        <p:spPr>
          <a:xfrm>
            <a:off x="242888" y="5781675"/>
            <a:ext cx="8594725" cy="830263"/>
          </a:xfrm>
          <a:prstGeom prst="rect">
            <a:avLst/>
          </a:prstGeom>
          <a:solidFill>
            <a:sysClr val="window" lastClr="FFFFFF"/>
          </a:solidFill>
          <a:ln w="25400" cap="flat" cmpd="sng" algn="ctr">
            <a:solidFill>
              <a:srgbClr val="0000FF"/>
            </a:solidFill>
            <a:prstDash val="solid"/>
          </a:ln>
          <a:effectLst/>
        </p:spPr>
        <p:txBody>
          <a:bodyPr>
            <a:spAutoFit/>
          </a:bodyPr>
          <a:lstStyle/>
          <a:p>
            <a:pPr algn="ctr">
              <a:defRPr/>
            </a:pPr>
            <a:r>
              <a:rPr lang="en-US" sz="2400" b="1" kern="0" dirty="0">
                <a:solidFill>
                  <a:srgbClr val="0000FF"/>
                </a:solidFill>
                <a:latin typeface="Calibri"/>
                <a:ea typeface="ＭＳ Ｐゴシック" charset="0"/>
                <a:cs typeface="ＭＳ Ｐゴシック" charset="0"/>
              </a:rPr>
              <a:t>The lowest-coverage data pattern achieves much lower coverage for the smaller technology node</a:t>
            </a:r>
          </a:p>
        </p:txBody>
      </p:sp>
      <p:sp>
        <p:nvSpPr>
          <p:cNvPr id="10" name="Oval 9"/>
          <p:cNvSpPr/>
          <p:nvPr/>
        </p:nvSpPr>
        <p:spPr>
          <a:xfrm>
            <a:off x="420688" y="2216150"/>
            <a:ext cx="4230687" cy="538163"/>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1" name="Oval 10"/>
          <p:cNvSpPr/>
          <p:nvPr/>
        </p:nvSpPr>
        <p:spPr>
          <a:xfrm>
            <a:off x="4913313" y="3387725"/>
            <a:ext cx="4230687" cy="536575"/>
          </a:xfrm>
          <a:prstGeom prst="ellipse">
            <a:avLst/>
          </a:prstGeom>
          <a:noFill/>
          <a:ln w="25400">
            <a:solidFill>
              <a:srgbClr val="FF0000"/>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cxnSp>
        <p:nvCxnSpPr>
          <p:cNvPr id="12" name="Straight Arrow Connector 11"/>
          <p:cNvCxnSpPr/>
          <p:nvPr/>
        </p:nvCxnSpPr>
        <p:spPr bwMode="auto">
          <a:xfrm>
            <a:off x="4613275" y="2540000"/>
            <a:ext cx="441325" cy="1055688"/>
          </a:xfrm>
          <a:prstGeom prst="straightConnector1">
            <a:avLst/>
          </a:prstGeom>
          <a:ln w="28575">
            <a:solidFill>
              <a:srgbClr val="FF0000"/>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9040428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Title 1"/>
          <p:cNvSpPr>
            <a:spLocks noGrp="1"/>
          </p:cNvSpPr>
          <p:nvPr>
            <p:ph type="title"/>
          </p:nvPr>
        </p:nvSpPr>
        <p:spPr>
          <a:xfrm>
            <a:off x="127000" y="152400"/>
            <a:ext cx="9017000" cy="884238"/>
          </a:xfrm>
        </p:spPr>
        <p:txBody>
          <a:bodyPr/>
          <a:lstStyle/>
          <a:p>
            <a:r>
              <a:rPr lang="en-US">
                <a:latin typeface="Garamond" charset="0"/>
                <a:ea typeface="ＭＳ Ｐゴシック" charset="0"/>
                <a:cs typeface="ＭＳ Ｐゴシック" charset="0"/>
              </a:rPr>
              <a:t>DPD: Implications on Profiling Mechanisms</a:t>
            </a:r>
          </a:p>
        </p:txBody>
      </p:sp>
      <p:sp>
        <p:nvSpPr>
          <p:cNvPr id="3" name="Content Placeholder 2"/>
          <p:cNvSpPr>
            <a:spLocks noGrp="1"/>
          </p:cNvSpPr>
          <p:nvPr>
            <p:ph idx="1"/>
          </p:nvPr>
        </p:nvSpPr>
        <p:spPr/>
        <p:txBody>
          <a:bodyPr/>
          <a:lstStyle/>
          <a:p>
            <a:r>
              <a:rPr lang="en-US" sz="2200">
                <a:latin typeface="Tahoma" charset="0"/>
                <a:ea typeface="ＭＳ Ｐゴシック" charset="0"/>
                <a:cs typeface="ＭＳ Ｐゴシック" charset="0"/>
              </a:rPr>
              <a:t>Any retention time profiling mechanism must handle data pattern dependence of retention time</a:t>
            </a:r>
          </a:p>
          <a:p>
            <a:r>
              <a:rPr lang="en-US" sz="2200">
                <a:latin typeface="Tahoma" charset="0"/>
                <a:ea typeface="ＭＳ Ｐゴシック" charset="0"/>
                <a:cs typeface="ＭＳ Ｐゴシック" charset="0"/>
              </a:rPr>
              <a:t>Intuitive approach</a:t>
            </a:r>
            <a:r>
              <a:rPr lang="en-US" sz="2200">
                <a:solidFill>
                  <a:srgbClr val="0000FF"/>
                </a:solidFill>
                <a:latin typeface="Tahoma" charset="0"/>
                <a:ea typeface="ＭＳ Ｐゴシック" charset="0"/>
                <a:cs typeface="ＭＳ Ｐゴシック" charset="0"/>
              </a:rPr>
              <a:t>: Identify the data pattern that induces the worst-case retention time for a particular cell or device</a:t>
            </a:r>
          </a:p>
          <a:p>
            <a:endParaRPr lang="en-US" sz="1600">
              <a:latin typeface="Tahoma" charset="0"/>
              <a:ea typeface="ＭＳ Ｐゴシック" charset="0"/>
              <a:cs typeface="ＭＳ Ｐゴシック" charset="0"/>
            </a:endParaRPr>
          </a:p>
          <a:p>
            <a:r>
              <a:rPr lang="en-US" sz="2200">
                <a:latin typeface="Tahoma" charset="0"/>
                <a:ea typeface="ＭＳ Ｐゴシック" charset="0"/>
                <a:cs typeface="ＭＳ Ｐゴシック" charset="0"/>
                <a:sym typeface="Wingdings" charset="0"/>
              </a:rPr>
              <a:t>Problem 1: </a:t>
            </a:r>
            <a:r>
              <a:rPr lang="en-US" sz="2200">
                <a:solidFill>
                  <a:srgbClr val="FF0000"/>
                </a:solidFill>
                <a:latin typeface="Tahoma" charset="0"/>
                <a:ea typeface="ＭＳ Ｐゴシック" charset="0"/>
                <a:cs typeface="ＭＳ Ｐゴシック" charset="0"/>
                <a:sym typeface="Wingdings" charset="0"/>
              </a:rPr>
              <a:t>Very hard to know at the memory controller which bits actually interfere with each other </a:t>
            </a:r>
            <a:r>
              <a:rPr lang="en-US" sz="2200">
                <a:latin typeface="Tahoma" charset="0"/>
                <a:ea typeface="ＭＳ Ｐゴシック" charset="0"/>
                <a:cs typeface="ＭＳ Ｐゴシック" charset="0"/>
                <a:sym typeface="Wingdings" charset="0"/>
              </a:rPr>
              <a:t>due to</a:t>
            </a:r>
          </a:p>
          <a:p>
            <a:pPr lvl="1"/>
            <a:r>
              <a:rPr lang="en-US" sz="2000">
                <a:latin typeface="Tahoma" charset="0"/>
                <a:ea typeface="ＭＳ Ｐゴシック" charset="0"/>
                <a:sym typeface="Wingdings" charset="0"/>
              </a:rPr>
              <a:t>Opaque mapping of addresses to physical DRAM geometry  logically consecutive bits may not be physically consecutive</a:t>
            </a:r>
          </a:p>
          <a:p>
            <a:pPr lvl="1"/>
            <a:r>
              <a:rPr lang="en-US" sz="2000">
                <a:latin typeface="Tahoma" charset="0"/>
                <a:ea typeface="ＭＳ Ｐゴシック" charset="0"/>
                <a:sym typeface="Wingdings" charset="0"/>
              </a:rPr>
              <a:t>Remapping of faulty bitlines/wordlines to redundant ones internally within DRAM</a:t>
            </a:r>
          </a:p>
          <a:p>
            <a:pPr lvl="1"/>
            <a:endParaRPr lang="en-US" sz="1600">
              <a:latin typeface="Tahoma" charset="0"/>
              <a:ea typeface="ＭＳ Ｐゴシック" charset="0"/>
              <a:sym typeface="Wingdings" charset="0"/>
            </a:endParaRPr>
          </a:p>
          <a:p>
            <a:r>
              <a:rPr lang="en-US" sz="2200">
                <a:latin typeface="Tahoma" charset="0"/>
                <a:ea typeface="ＭＳ Ｐゴシック" charset="0"/>
                <a:cs typeface="ＭＳ Ｐゴシック" charset="0"/>
                <a:sym typeface="Wingdings" charset="0"/>
              </a:rPr>
              <a:t>Problem 2: </a:t>
            </a:r>
            <a:r>
              <a:rPr lang="en-US" sz="2200">
                <a:solidFill>
                  <a:srgbClr val="FF0000"/>
                </a:solidFill>
                <a:latin typeface="Tahoma" charset="0"/>
                <a:ea typeface="ＭＳ Ｐゴシック" charset="0"/>
                <a:cs typeface="ＭＳ Ｐゴシック" charset="0"/>
                <a:sym typeface="Wingdings" charset="0"/>
              </a:rPr>
              <a:t>Worst-case coupling noise is affected by non-obvious second order bitline coupling effects</a:t>
            </a:r>
          </a:p>
          <a:p>
            <a:pPr lvl="1"/>
            <a:endParaRPr lang="en-US">
              <a:latin typeface="Tahoma" charset="0"/>
              <a:ea typeface="ＭＳ Ｐゴシック" charset="0"/>
            </a:endParaRPr>
          </a:p>
        </p:txBody>
      </p:sp>
      <p:sp>
        <p:nvSpPr>
          <p:cNvPr id="29491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A3CA1852-3C63-FD44-9EAC-B9EAD6982C68}" type="slidenum">
              <a:rPr lang="en-US" sz="1600">
                <a:solidFill>
                  <a:srgbClr val="000000"/>
                </a:solidFill>
                <a:latin typeface="Garamond" charset="0"/>
              </a:rPr>
              <a:pPr eaLnBrk="1" hangingPunct="1"/>
              <a:t>141</a:t>
            </a:fld>
            <a:endParaRPr lang="en-US" sz="1600">
              <a:solidFill>
                <a:srgbClr val="000000"/>
              </a:solidFill>
              <a:latin typeface="Garamond" charset="0"/>
            </a:endParaRPr>
          </a:p>
        </p:txBody>
      </p:sp>
    </p:spTree>
    <p:extLst>
      <p:ext uri="{BB962C8B-B14F-4D97-AF65-F5344CB8AC3E}">
        <p14:creationId xmlns:p14="http://schemas.microsoft.com/office/powerpoint/2010/main" val="120306326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3953" name="Title 1"/>
          <p:cNvSpPr>
            <a:spLocks noGrp="1"/>
          </p:cNvSpPr>
          <p:nvPr>
            <p:ph type="title"/>
          </p:nvPr>
        </p:nvSpPr>
        <p:spPr/>
        <p:txBody>
          <a:bodyPr/>
          <a:lstStyle/>
          <a:p>
            <a:r>
              <a:rPr lang="en-US">
                <a:latin typeface="Garamond" charset="0"/>
                <a:ea typeface="ＭＳ Ｐゴシック" charset="0"/>
                <a:cs typeface="ＭＳ Ｐゴシック" charset="0"/>
              </a:rPr>
              <a:t>Variable Retention Time</a:t>
            </a:r>
          </a:p>
        </p:txBody>
      </p:sp>
      <p:sp>
        <p:nvSpPr>
          <p:cNvPr id="25395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5701DB56-A57E-A640-B61D-96363059E5FA}" type="slidenum">
              <a:rPr lang="en-US" sz="1600">
                <a:solidFill>
                  <a:srgbClr val="000000"/>
                </a:solidFill>
                <a:latin typeface="Garamond" charset="0"/>
              </a:rPr>
              <a:pPr eaLnBrk="1" hangingPunct="1"/>
              <a:t>142</a:t>
            </a:fld>
            <a:endParaRPr lang="en-US" sz="1600">
              <a:solidFill>
                <a:srgbClr val="000000"/>
              </a:solidFill>
              <a:latin typeface="Garamond" charset="0"/>
            </a:endParaRPr>
          </a:p>
        </p:txBody>
      </p:sp>
      <p:pic>
        <p:nvPicPr>
          <p:cNvPr id="253955" name="Picture 4" descr="minmaxret-log_a256mb.pd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168400" y="1016000"/>
            <a:ext cx="6858000" cy="5389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3956" name="TextBox 38"/>
          <p:cNvSpPr txBox="1">
            <a:spLocks noChangeArrowheads="1"/>
          </p:cNvSpPr>
          <p:nvPr/>
        </p:nvSpPr>
        <p:spPr bwMode="auto">
          <a:xfrm>
            <a:off x="3695700" y="5081588"/>
            <a:ext cx="259238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A 2Gb chip family</a:t>
            </a:r>
          </a:p>
        </p:txBody>
      </p:sp>
      <p:cxnSp>
        <p:nvCxnSpPr>
          <p:cNvPr id="8" name="Straight Connector 7"/>
          <p:cNvCxnSpPr/>
          <p:nvPr/>
        </p:nvCxnSpPr>
        <p:spPr>
          <a:xfrm flipV="1">
            <a:off x="2641600" y="1600200"/>
            <a:ext cx="3403600" cy="3314700"/>
          </a:xfrm>
          <a:prstGeom prst="line">
            <a:avLst/>
          </a:prstGeom>
          <a:ln w="44450">
            <a:solidFill>
              <a:srgbClr val="FF0000"/>
            </a:solidFill>
          </a:ln>
        </p:spPr>
        <p:style>
          <a:lnRef idx="2">
            <a:schemeClr val="accent1"/>
          </a:lnRef>
          <a:fillRef idx="0">
            <a:schemeClr val="accent1"/>
          </a:fillRef>
          <a:effectRef idx="1">
            <a:schemeClr val="accent1"/>
          </a:effectRef>
          <a:fontRef idx="minor">
            <a:schemeClr val="tx1"/>
          </a:fontRef>
        </p:style>
      </p:cxnSp>
      <p:sp>
        <p:nvSpPr>
          <p:cNvPr id="12" name="TextBox 38"/>
          <p:cNvSpPr txBox="1">
            <a:spLocks noChangeArrowheads="1"/>
          </p:cNvSpPr>
          <p:nvPr/>
        </p:nvSpPr>
        <p:spPr bwMode="auto">
          <a:xfrm>
            <a:off x="3563938" y="3971925"/>
            <a:ext cx="3074987" cy="677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900" smtClean="0">
                <a:solidFill>
                  <a:srgbClr val="FF0000"/>
                </a:solidFill>
              </a:rPr>
              <a:t>Min ret time = Max ret time</a:t>
            </a:r>
          </a:p>
          <a:p>
            <a:pPr algn="ctr" eaLnBrk="1" fontAlgn="base" hangingPunct="1">
              <a:spcBef>
                <a:spcPct val="0"/>
              </a:spcBef>
              <a:spcAft>
                <a:spcPct val="0"/>
              </a:spcAft>
            </a:pPr>
            <a:r>
              <a:rPr lang="en-US" sz="1900" b="1" smtClean="0">
                <a:solidFill>
                  <a:srgbClr val="FF0000"/>
                </a:solidFill>
              </a:rPr>
              <a:t>Expected if no VRT</a:t>
            </a:r>
          </a:p>
        </p:txBody>
      </p:sp>
      <p:sp>
        <p:nvSpPr>
          <p:cNvPr id="18" name="Right Triangle 17"/>
          <p:cNvSpPr/>
          <p:nvPr/>
        </p:nvSpPr>
        <p:spPr>
          <a:xfrm rot="5400000">
            <a:off x="2679700" y="1536700"/>
            <a:ext cx="3162300" cy="3314700"/>
          </a:xfrm>
          <a:prstGeom prst="rtTriangle">
            <a:avLst/>
          </a:prstGeom>
          <a:solidFill>
            <a:srgbClr val="0000FF">
              <a:alpha val="1000"/>
            </a:srgbClr>
          </a:solidFill>
          <a:ln w="25400">
            <a:solidFill>
              <a:srgbClr val="0000FF"/>
            </a:solidFill>
          </a:ln>
        </p:spPr>
        <p:style>
          <a:lnRef idx="1">
            <a:schemeClr val="accent1"/>
          </a:lnRef>
          <a:fillRef idx="3">
            <a:schemeClr val="accent1"/>
          </a:fillRef>
          <a:effectRef idx="2">
            <a:schemeClr val="accent1"/>
          </a:effectRef>
          <a:fontRef idx="minor">
            <a:schemeClr val="lt1"/>
          </a:fontRef>
        </p:style>
        <p:txBody>
          <a:bodyPr anchor="ctr"/>
          <a:lstStyle/>
          <a:p>
            <a:pPr algn="ctr" fontAlgn="base">
              <a:spcBef>
                <a:spcPct val="0"/>
              </a:spcBef>
              <a:spcAft>
                <a:spcPct val="0"/>
              </a:spcAft>
              <a:defRPr/>
            </a:pPr>
            <a:endParaRPr lang="en-US">
              <a:solidFill>
                <a:srgbClr val="FFFFFF"/>
              </a:solidFill>
              <a:latin typeface="Tahoma"/>
            </a:endParaRPr>
          </a:p>
        </p:txBody>
      </p:sp>
      <p:sp>
        <p:nvSpPr>
          <p:cNvPr id="19" name="TextBox 38"/>
          <p:cNvSpPr txBox="1">
            <a:spLocks noChangeArrowheads="1"/>
          </p:cNvSpPr>
          <p:nvPr/>
        </p:nvSpPr>
        <p:spPr bwMode="auto">
          <a:xfrm>
            <a:off x="2535238" y="2173288"/>
            <a:ext cx="244157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mtClean="0">
                <a:solidFill>
                  <a:srgbClr val="0000FF"/>
                </a:solidFill>
              </a:rPr>
              <a:t>Most failing cells </a:t>
            </a:r>
          </a:p>
          <a:p>
            <a:pPr algn="ctr" eaLnBrk="1" fontAlgn="base" hangingPunct="1">
              <a:spcBef>
                <a:spcPct val="0"/>
              </a:spcBef>
              <a:spcAft>
                <a:spcPct val="0"/>
              </a:spcAft>
            </a:pPr>
            <a:r>
              <a:rPr lang="en-US" smtClean="0">
                <a:solidFill>
                  <a:srgbClr val="0000FF"/>
                </a:solidFill>
              </a:rPr>
              <a:t>exhibit VRT</a:t>
            </a:r>
          </a:p>
        </p:txBody>
      </p:sp>
      <p:cxnSp>
        <p:nvCxnSpPr>
          <p:cNvPr id="21" name="Straight Connector 20"/>
          <p:cNvCxnSpPr/>
          <p:nvPr/>
        </p:nvCxnSpPr>
        <p:spPr>
          <a:xfrm flipV="1">
            <a:off x="2606675" y="1673225"/>
            <a:ext cx="1782763" cy="15875"/>
          </a:xfrm>
          <a:prstGeom prst="line">
            <a:avLst/>
          </a:prstGeom>
          <a:ln w="50800">
            <a:solidFill>
              <a:srgbClr val="FF6600"/>
            </a:solidFill>
          </a:ln>
        </p:spPr>
        <p:style>
          <a:lnRef idx="2">
            <a:schemeClr val="accent1"/>
          </a:lnRef>
          <a:fillRef idx="0">
            <a:schemeClr val="accent1"/>
          </a:fillRef>
          <a:effectRef idx="1">
            <a:schemeClr val="accent1"/>
          </a:effectRef>
          <a:fontRef idx="minor">
            <a:schemeClr val="tx1"/>
          </a:fontRef>
        </p:style>
      </p:cxnSp>
      <p:sp>
        <p:nvSpPr>
          <p:cNvPr id="23" name="TextBox 38"/>
          <p:cNvSpPr txBox="1">
            <a:spLocks noChangeArrowheads="1"/>
          </p:cNvSpPr>
          <p:nvPr/>
        </p:nvSpPr>
        <p:spPr bwMode="auto">
          <a:xfrm>
            <a:off x="2325688" y="1017588"/>
            <a:ext cx="3775075"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ctr" eaLnBrk="1" fontAlgn="base" hangingPunct="1">
              <a:spcBef>
                <a:spcPct val="0"/>
              </a:spcBef>
              <a:spcAft>
                <a:spcPct val="0"/>
              </a:spcAft>
            </a:pPr>
            <a:r>
              <a:rPr lang="en-US" sz="1800" smtClean="0">
                <a:solidFill>
                  <a:srgbClr val="FF6600"/>
                </a:solidFill>
              </a:rPr>
              <a:t>Many failing cells jump from </a:t>
            </a:r>
          </a:p>
          <a:p>
            <a:pPr algn="ctr" eaLnBrk="1" fontAlgn="base" hangingPunct="1">
              <a:spcBef>
                <a:spcPct val="0"/>
              </a:spcBef>
              <a:spcAft>
                <a:spcPct val="0"/>
              </a:spcAft>
            </a:pPr>
            <a:r>
              <a:rPr lang="en-US" sz="1800" smtClean="0">
                <a:solidFill>
                  <a:srgbClr val="FF6600"/>
                </a:solidFill>
              </a:rPr>
              <a:t>very high retention time to very low</a:t>
            </a:r>
          </a:p>
        </p:txBody>
      </p:sp>
    </p:spTree>
    <p:extLst>
      <p:ext uri="{BB962C8B-B14F-4D97-AF65-F5344CB8AC3E}">
        <p14:creationId xmlns:p14="http://schemas.microsoft.com/office/powerpoint/2010/main" val="19033815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nodeType="clickEffect">
                                  <p:stCondLst>
                                    <p:cond delay="0"/>
                                  </p:stCondLst>
                                  <p:childTnLst>
                                    <p:set>
                                      <p:cBhvr>
                                        <p:cTn id="20" dur="1" fill="hold">
                                          <p:stCondLst>
                                            <p:cond delay="0"/>
                                          </p:stCondLst>
                                        </p:cTn>
                                        <p:tgtEl>
                                          <p:spTgt spid="21"/>
                                        </p:tgtEl>
                                        <p:attrNameLst>
                                          <p:attrName>style.visibility</p:attrName>
                                        </p:attrNameLst>
                                      </p:cBhvr>
                                      <p:to>
                                        <p:strVal val="visible"/>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p:bldP spid="23"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Title 1"/>
          <p:cNvSpPr>
            <a:spLocks noGrp="1"/>
          </p:cNvSpPr>
          <p:nvPr>
            <p:ph type="title"/>
          </p:nvPr>
        </p:nvSpPr>
        <p:spPr>
          <a:xfrm>
            <a:off x="228600" y="152400"/>
            <a:ext cx="8915400" cy="884238"/>
          </a:xfrm>
        </p:spPr>
        <p:txBody>
          <a:bodyPr/>
          <a:lstStyle/>
          <a:p>
            <a:r>
              <a:rPr lang="en-US">
                <a:latin typeface="Garamond" charset="0"/>
                <a:ea typeface="ＭＳ Ｐゴシック" charset="0"/>
                <a:cs typeface="ＭＳ Ｐゴシック" charset="0"/>
              </a:rPr>
              <a:t>VRT: Implications on Profiling Mechanisms</a:t>
            </a:r>
          </a:p>
        </p:txBody>
      </p:sp>
      <p:sp>
        <p:nvSpPr>
          <p:cNvPr id="3" name="Content Placeholder 2"/>
          <p:cNvSpPr>
            <a:spLocks noGrp="1"/>
          </p:cNvSpPr>
          <p:nvPr>
            <p:ph idx="1"/>
          </p:nvPr>
        </p:nvSpPr>
        <p:spPr>
          <a:xfrm>
            <a:off x="228600" y="968375"/>
            <a:ext cx="8610600" cy="5153025"/>
          </a:xfrm>
        </p:spPr>
        <p:txBody>
          <a:bodyPr/>
          <a:lstStyle/>
          <a:p>
            <a:pPr>
              <a:defRPr/>
            </a:pPr>
            <a:r>
              <a:rPr lang="en-US" dirty="0" smtClean="0"/>
              <a:t>Problem 1: </a:t>
            </a:r>
            <a:r>
              <a:rPr lang="en-US" dirty="0" smtClean="0">
                <a:solidFill>
                  <a:srgbClr val="FF0000"/>
                </a:solidFill>
              </a:rPr>
              <a:t>There does not seem to be a way of determining if a cell exhibits VRT without actually observing a cell exhibiting VRT</a:t>
            </a:r>
          </a:p>
          <a:p>
            <a:pPr lvl="1">
              <a:defRPr/>
            </a:pPr>
            <a:r>
              <a:rPr lang="en-US" sz="2000" dirty="0" smtClean="0"/>
              <a:t>VRT is a </a:t>
            </a:r>
            <a:r>
              <a:rPr lang="en-US" sz="2000" dirty="0" err="1" smtClean="0"/>
              <a:t>memoryless</a:t>
            </a:r>
            <a:r>
              <a:rPr lang="en-US" sz="2000" dirty="0" smtClean="0"/>
              <a:t> random process </a:t>
            </a:r>
            <a:r>
              <a:rPr lang="en-US" sz="1800" b="1" dirty="0" smtClean="0">
                <a:solidFill>
                  <a:srgbClr val="2C6123"/>
                </a:solidFill>
              </a:rPr>
              <a:t>[Kim+ JJAP 2010]</a:t>
            </a:r>
          </a:p>
          <a:p>
            <a:pPr lvl="1">
              <a:defRPr/>
            </a:pPr>
            <a:endParaRPr lang="en-US" sz="1500" dirty="0"/>
          </a:p>
          <a:p>
            <a:pPr>
              <a:defRPr/>
            </a:pPr>
            <a:r>
              <a:rPr lang="en-US" dirty="0" smtClean="0"/>
              <a:t>Problem 2</a:t>
            </a:r>
            <a:r>
              <a:rPr lang="en-US" dirty="0" smtClean="0">
                <a:solidFill>
                  <a:srgbClr val="FF0000"/>
                </a:solidFill>
              </a:rPr>
              <a:t>: VRT complicates retention time profiling by DRAM manufacturers</a:t>
            </a:r>
          </a:p>
          <a:p>
            <a:pPr lvl="1">
              <a:defRPr/>
            </a:pPr>
            <a:r>
              <a:rPr lang="en-US" sz="2000" dirty="0" smtClean="0"/>
              <a:t>Exposure to very high temperatures can induce VRT in cells that were not previously susceptible </a:t>
            </a:r>
          </a:p>
          <a:p>
            <a:pPr marL="344487" lvl="1" indent="0">
              <a:buFont typeface="Wingdings" charset="0"/>
              <a:buNone/>
              <a:defRPr/>
            </a:pPr>
            <a:r>
              <a:rPr lang="en-US" sz="2000" dirty="0" smtClean="0"/>
              <a:t>    </a:t>
            </a:r>
            <a:r>
              <a:rPr lang="en-US" sz="2000" dirty="0" smtClean="0">
                <a:sym typeface="Wingdings"/>
              </a:rPr>
              <a:t> </a:t>
            </a:r>
            <a:r>
              <a:rPr lang="en-US" sz="2000" dirty="0" smtClean="0"/>
              <a:t>can happen during soldering of DRAM chips</a:t>
            </a:r>
          </a:p>
          <a:p>
            <a:pPr marL="344487" lvl="1" indent="0">
              <a:buFont typeface="Wingdings" charset="0"/>
              <a:buNone/>
              <a:defRPr/>
            </a:pPr>
            <a:r>
              <a:rPr lang="en-US" sz="2000" dirty="0" smtClean="0">
                <a:sym typeface="Wingdings"/>
              </a:rPr>
              <a:t>     manufacturer’s retention time profile may not be accurate</a:t>
            </a:r>
            <a:endParaRPr lang="en-US" sz="2000" dirty="0" smtClean="0"/>
          </a:p>
          <a:p>
            <a:pPr>
              <a:defRPr/>
            </a:pPr>
            <a:endParaRPr lang="en-US" sz="1500" dirty="0"/>
          </a:p>
          <a:p>
            <a:pPr>
              <a:defRPr/>
            </a:pPr>
            <a:r>
              <a:rPr lang="en-US" dirty="0" smtClean="0"/>
              <a:t>One option for future work: </a:t>
            </a:r>
            <a:r>
              <a:rPr lang="en-US" dirty="0" smtClean="0">
                <a:solidFill>
                  <a:srgbClr val="0000FF"/>
                </a:solidFill>
              </a:rPr>
              <a:t>Use ECC to continuously profile DRAM online while aggressively reducing refresh rate</a:t>
            </a:r>
          </a:p>
          <a:p>
            <a:pPr lvl="1">
              <a:defRPr/>
            </a:pPr>
            <a:r>
              <a:rPr lang="en-US" sz="2000" dirty="0" smtClean="0"/>
              <a:t>Need to keep ECC overhead in check</a:t>
            </a:r>
          </a:p>
          <a:p>
            <a:pPr lvl="1">
              <a:defRPr/>
            </a:pPr>
            <a:endParaRPr lang="en-US" dirty="0"/>
          </a:p>
          <a:p>
            <a:pPr lvl="1">
              <a:defRPr/>
            </a:pPr>
            <a:endParaRPr lang="en-US" dirty="0"/>
          </a:p>
          <a:p>
            <a:pPr>
              <a:defRPr/>
            </a:pPr>
            <a:endParaRPr lang="en-US" dirty="0"/>
          </a:p>
        </p:txBody>
      </p:sp>
      <p:sp>
        <p:nvSpPr>
          <p:cNvPr id="301059"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87E8F060-6476-DF4F-B22D-19F74906D266}" type="slidenum">
              <a:rPr lang="en-US" sz="1600">
                <a:solidFill>
                  <a:srgbClr val="000000"/>
                </a:solidFill>
                <a:latin typeface="Garamond" charset="0"/>
              </a:rPr>
              <a:pPr eaLnBrk="1" hangingPunct="1"/>
              <a:t>143</a:t>
            </a:fld>
            <a:endParaRPr lang="en-US" sz="1600">
              <a:solidFill>
                <a:srgbClr val="000000"/>
              </a:solidFill>
              <a:latin typeface="Garamond" charset="0"/>
            </a:endParaRPr>
          </a:p>
        </p:txBody>
      </p:sp>
    </p:spTree>
    <p:extLst>
      <p:ext uri="{BB962C8B-B14F-4D97-AF65-F5344CB8AC3E}">
        <p14:creationId xmlns:p14="http://schemas.microsoft.com/office/powerpoint/2010/main" val="17505544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Online Retention Time Profiling</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144</a:t>
            </a:fld>
            <a:endParaRPr lang="en-US" altLang="en-US">
              <a:solidFill>
                <a:srgbClr val="000000"/>
              </a:solidFill>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339943509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349520"/>
            <a:ext cx="9144000" cy="4525963"/>
          </a:xfrm>
        </p:spPr>
        <p:txBody>
          <a:bodyPr/>
          <a:lstStyle/>
          <a:p>
            <a:pPr marL="0" indent="0">
              <a:buNone/>
            </a:pPr>
            <a:r>
              <a:rPr lang="en-US" sz="4000" b="1" i="1" dirty="0" smtClean="0">
                <a:solidFill>
                  <a:schemeClr val="tx2"/>
                </a:solidFill>
              </a:rPr>
              <a:t>   Key Observations:</a:t>
            </a:r>
          </a:p>
          <a:p>
            <a:r>
              <a:rPr lang="en-US" b="1" dirty="0">
                <a:solidFill>
                  <a:srgbClr val="FF0000"/>
                </a:solidFill>
              </a:rPr>
              <a:t>Testing </a:t>
            </a:r>
            <a:r>
              <a:rPr lang="en-US" b="1" dirty="0"/>
              <a:t>alone</a:t>
            </a:r>
            <a:r>
              <a:rPr lang="en-US" b="1" dirty="0">
                <a:solidFill>
                  <a:srgbClr val="FF0000"/>
                </a:solidFill>
              </a:rPr>
              <a:t> cannot detect </a:t>
            </a:r>
            <a:r>
              <a:rPr lang="en-US" b="1" dirty="0">
                <a:solidFill>
                  <a:srgbClr val="000000"/>
                </a:solidFill>
              </a:rPr>
              <a:t>all possible </a:t>
            </a:r>
            <a:r>
              <a:rPr lang="en-US" b="1" dirty="0" smtClean="0">
                <a:solidFill>
                  <a:srgbClr val="000000"/>
                </a:solidFill>
              </a:rPr>
              <a:t>failures</a:t>
            </a:r>
          </a:p>
          <a:p>
            <a:r>
              <a:rPr lang="en-US" b="1" dirty="0">
                <a:solidFill>
                  <a:srgbClr val="FF0000"/>
                </a:solidFill>
              </a:rPr>
              <a:t>C</a:t>
            </a:r>
            <a:r>
              <a:rPr lang="en-US" b="1" dirty="0" smtClean="0">
                <a:solidFill>
                  <a:srgbClr val="FF0000"/>
                </a:solidFill>
              </a:rPr>
              <a:t>ombination </a:t>
            </a:r>
            <a:r>
              <a:rPr lang="en-US" b="1" dirty="0">
                <a:solidFill>
                  <a:srgbClr val="000000"/>
                </a:solidFill>
              </a:rPr>
              <a:t>of </a:t>
            </a:r>
            <a:r>
              <a:rPr lang="en-US" b="1" dirty="0" smtClean="0">
                <a:solidFill>
                  <a:srgbClr val="000000"/>
                </a:solidFill>
              </a:rPr>
              <a:t>ECC and other mitigation </a:t>
            </a:r>
            <a:r>
              <a:rPr lang="en-US" b="1" dirty="0">
                <a:solidFill>
                  <a:srgbClr val="000000"/>
                </a:solidFill>
              </a:rPr>
              <a:t>techniques is much more</a:t>
            </a:r>
            <a:r>
              <a:rPr lang="en-US" b="1" dirty="0">
                <a:solidFill>
                  <a:srgbClr val="FF0000"/>
                </a:solidFill>
              </a:rPr>
              <a:t> </a:t>
            </a:r>
            <a:r>
              <a:rPr lang="en-US" b="1" dirty="0" smtClean="0">
                <a:solidFill>
                  <a:srgbClr val="FF0000"/>
                </a:solidFill>
              </a:rPr>
              <a:t>effective</a:t>
            </a:r>
          </a:p>
          <a:p>
            <a:pPr lvl="1"/>
            <a:r>
              <a:rPr lang="en-US" b="1" dirty="0" smtClean="0">
                <a:solidFill>
                  <a:srgbClr val="FF0000"/>
                </a:solidFill>
              </a:rPr>
              <a:t>But degrades performance</a:t>
            </a:r>
          </a:p>
          <a:p>
            <a:r>
              <a:rPr lang="en-US" b="1" dirty="0">
                <a:solidFill>
                  <a:srgbClr val="FF0000"/>
                </a:solidFill>
              </a:rPr>
              <a:t>T</a:t>
            </a:r>
            <a:r>
              <a:rPr lang="en-US" b="1" dirty="0" smtClean="0">
                <a:solidFill>
                  <a:srgbClr val="FF0000"/>
                </a:solidFill>
              </a:rPr>
              <a:t>esting </a:t>
            </a:r>
            <a:r>
              <a:rPr lang="en-US" b="1" dirty="0" smtClean="0">
                <a:solidFill>
                  <a:srgbClr val="000000"/>
                </a:solidFill>
              </a:rPr>
              <a:t>can help to reduce the </a:t>
            </a:r>
            <a:r>
              <a:rPr lang="en-US" b="1" dirty="0" smtClean="0">
                <a:solidFill>
                  <a:srgbClr val="FF0000"/>
                </a:solidFill>
              </a:rPr>
              <a:t>ECC strength</a:t>
            </a:r>
          </a:p>
          <a:p>
            <a:pPr lvl="1"/>
            <a:r>
              <a:rPr lang="en-US" b="1" dirty="0">
                <a:solidFill>
                  <a:srgbClr val="000000"/>
                </a:solidFill>
              </a:rPr>
              <a:t>Even when </a:t>
            </a:r>
            <a:r>
              <a:rPr lang="en-US" b="1" dirty="0" smtClean="0">
                <a:solidFill>
                  <a:srgbClr val="000000"/>
                </a:solidFill>
              </a:rPr>
              <a:t>starting with a</a:t>
            </a:r>
            <a:r>
              <a:rPr lang="en-US" b="1" dirty="0" smtClean="0">
                <a:solidFill>
                  <a:srgbClr val="FF0000"/>
                </a:solidFill>
              </a:rPr>
              <a:t> </a:t>
            </a:r>
            <a:r>
              <a:rPr lang="en-US" b="1" dirty="0">
                <a:solidFill>
                  <a:srgbClr val="FF0000"/>
                </a:solidFill>
              </a:rPr>
              <a:t>higher strength </a:t>
            </a:r>
            <a:r>
              <a:rPr lang="en-US" b="1" dirty="0" smtClean="0">
                <a:solidFill>
                  <a:srgbClr val="FF0000"/>
                </a:solidFill>
              </a:rPr>
              <a:t>ECC</a:t>
            </a:r>
            <a:endParaRPr lang="en-US" b="1" dirty="0">
              <a:solidFill>
                <a:srgbClr val="FF0000"/>
              </a:solidFill>
            </a:endParaRPr>
          </a:p>
          <a:p>
            <a:endParaRPr lang="en-US" b="1" dirty="0">
              <a:solidFill>
                <a:srgbClr val="FF0000"/>
              </a:solidFill>
            </a:endParaRPr>
          </a:p>
          <a:p>
            <a:endParaRPr lang="en-US" b="1" dirty="0" smtClean="0">
              <a:solidFill>
                <a:srgbClr val="FF0000"/>
              </a:solidFill>
            </a:endParaRPr>
          </a:p>
          <a:p>
            <a:endParaRPr lang="en-US" b="1" dirty="0">
              <a:solidFill>
                <a:srgbClr val="FF0000"/>
              </a:solidFill>
            </a:endParaRPr>
          </a:p>
          <a:p>
            <a:pPr marL="0" indent="0">
              <a:buNone/>
            </a:pPr>
            <a:endParaRPr lang="en-US" dirty="0" smtClean="0"/>
          </a:p>
          <a:p>
            <a:endParaRPr lang="en-US" dirty="0" smtClean="0"/>
          </a:p>
          <a:p>
            <a:endParaRPr lang="en-US" dirty="0"/>
          </a:p>
        </p:txBody>
      </p:sp>
      <p:sp>
        <p:nvSpPr>
          <p:cNvPr id="5" name="Title 1"/>
          <p:cNvSpPr>
            <a:spLocks noGrp="1"/>
          </p:cNvSpPr>
          <p:nvPr>
            <p:ph type="title"/>
          </p:nvPr>
        </p:nvSpPr>
        <p:spPr>
          <a:xfrm>
            <a:off x="457200" y="-113054"/>
            <a:ext cx="8229600" cy="1143000"/>
          </a:xfrm>
        </p:spPr>
        <p:txBody>
          <a:bodyPr>
            <a:normAutofit fontScale="90000"/>
          </a:bodyPr>
          <a:lstStyle/>
          <a:p>
            <a:r>
              <a:rPr lang="en-US" b="1" dirty="0" smtClean="0"/>
              <a:t>Towards an Online Profiling System</a:t>
            </a:r>
            <a:endParaRPr lang="en-US" b="1" dirty="0"/>
          </a:p>
        </p:txBody>
      </p:sp>
      <p:sp>
        <p:nvSpPr>
          <p:cNvPr id="6" name="Rectangle 6"/>
          <p:cNvSpPr>
            <a:spLocks noChangeArrowheads="1"/>
          </p:cNvSpPr>
          <p:nvPr/>
        </p:nvSpPr>
        <p:spPr bwMode="auto">
          <a:xfrm>
            <a:off x="107504" y="6165304"/>
            <a:ext cx="820896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sz="1400" dirty="0">
                <a:solidFill>
                  <a:prstClr val="black"/>
                </a:solidFill>
                <a:latin typeface="Tahoma" charset="0"/>
                <a:ea typeface="ＭＳ Ｐゴシック" charset="0"/>
                <a:cs typeface="ＭＳ Ｐゴシック" charset="0"/>
              </a:rPr>
              <a:t>Khan+, “</a:t>
            </a:r>
            <a:r>
              <a:rPr lang="en-US" sz="14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400" dirty="0">
                <a:solidFill>
                  <a:prstClr val="black"/>
                </a:solidFill>
                <a:latin typeface="Tahoma" charset="0"/>
                <a:ea typeface="ＭＳ Ｐゴシック" charset="0"/>
                <a:cs typeface="ＭＳ Ｐゴシック" charset="0"/>
              </a:rPr>
              <a:t>,” SIGMETRICS 2014.</a:t>
            </a:r>
          </a:p>
        </p:txBody>
      </p:sp>
    </p:spTree>
    <p:extLst>
      <p:ext uri="{BB962C8B-B14F-4D97-AF65-F5344CB8AC3E}">
        <p14:creationId xmlns:p14="http://schemas.microsoft.com/office/powerpoint/2010/main" val="22087494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TextBox 112"/>
          <p:cNvSpPr txBox="1"/>
          <p:nvPr/>
        </p:nvSpPr>
        <p:spPr>
          <a:xfrm>
            <a:off x="-24379" y="5718539"/>
            <a:ext cx="9187055" cy="1200329"/>
          </a:xfrm>
          <a:prstGeom prst="rect">
            <a:avLst/>
          </a:prstGeom>
          <a:noFill/>
        </p:spPr>
        <p:txBody>
          <a:bodyPr wrap="square" rtlCol="0">
            <a:spAutoFit/>
          </a:bodyPr>
          <a:lstStyle/>
          <a:p>
            <a:pPr algn="ctr" defTabSz="457200"/>
            <a:r>
              <a:rPr lang="en-US" sz="3600" b="1" dirty="0" smtClean="0">
                <a:solidFill>
                  <a:srgbClr val="FF0000"/>
                </a:solidFill>
                <a:latin typeface="Calibri"/>
              </a:rPr>
              <a:t>Run tests periodically after a short interval </a:t>
            </a:r>
          </a:p>
          <a:p>
            <a:pPr algn="ctr" defTabSz="457200"/>
            <a:r>
              <a:rPr lang="en-US" sz="3600" b="1" dirty="0" smtClean="0">
                <a:solidFill>
                  <a:srgbClr val="FF0000"/>
                </a:solidFill>
                <a:latin typeface="Calibri"/>
              </a:rPr>
              <a:t>at smaller regions of memory </a:t>
            </a:r>
            <a:endParaRPr lang="en-US" sz="3600" b="1" dirty="0">
              <a:solidFill>
                <a:srgbClr val="FF0000"/>
              </a:solidFill>
              <a:latin typeface="Calibri"/>
            </a:endParaRPr>
          </a:p>
        </p:txBody>
      </p:sp>
      <p:sp>
        <p:nvSpPr>
          <p:cNvPr id="2" name="Title 1"/>
          <p:cNvSpPr>
            <a:spLocks noGrp="1"/>
          </p:cNvSpPr>
          <p:nvPr>
            <p:ph type="title"/>
          </p:nvPr>
        </p:nvSpPr>
        <p:spPr>
          <a:xfrm>
            <a:off x="457200" y="-263462"/>
            <a:ext cx="8229600" cy="1143000"/>
          </a:xfrm>
        </p:spPr>
        <p:txBody>
          <a:bodyPr>
            <a:normAutofit fontScale="90000"/>
          </a:bodyPr>
          <a:lstStyle/>
          <a:p>
            <a:r>
              <a:rPr lang="en-US" b="1" dirty="0" smtClean="0"/>
              <a:t>Towards an Online Profiling System</a:t>
            </a:r>
            <a:endParaRPr lang="en-US" b="1" dirty="0"/>
          </a:p>
        </p:txBody>
      </p:sp>
      <p:pic>
        <p:nvPicPr>
          <p:cNvPr id="4" name="Picture 3"/>
          <p:cNvPicPr>
            <a:picLocks noChangeAspect="1"/>
          </p:cNvPicPr>
          <p:nvPr/>
        </p:nvPicPr>
        <p:blipFill>
          <a:blip r:embed="rId3"/>
          <a:stretch>
            <a:fillRect/>
          </a:stretch>
        </p:blipFill>
        <p:spPr>
          <a:xfrm>
            <a:off x="11959" y="1887638"/>
            <a:ext cx="2790112" cy="1890735"/>
          </a:xfrm>
          <a:prstGeom prst="rect">
            <a:avLst/>
          </a:prstGeom>
        </p:spPr>
      </p:pic>
      <p:sp>
        <p:nvSpPr>
          <p:cNvPr id="6" name="TextBox 5"/>
          <p:cNvSpPr txBox="1"/>
          <p:nvPr/>
        </p:nvSpPr>
        <p:spPr>
          <a:xfrm>
            <a:off x="15306" y="883373"/>
            <a:ext cx="3509244"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Initially Protect DRAM </a:t>
            </a:r>
          </a:p>
          <a:p>
            <a:pPr algn="ctr" defTabSz="457200"/>
            <a:r>
              <a:rPr lang="en-US" sz="2800" b="1" dirty="0">
                <a:solidFill>
                  <a:srgbClr val="000000"/>
                </a:solidFill>
                <a:latin typeface="Calibri"/>
              </a:rPr>
              <a:t>w</a:t>
            </a:r>
            <a:r>
              <a:rPr lang="en-US" sz="2800" b="1" dirty="0" smtClean="0">
                <a:solidFill>
                  <a:srgbClr val="000000"/>
                </a:solidFill>
                <a:latin typeface="Calibri"/>
              </a:rPr>
              <a:t>ith Strong ECC</a:t>
            </a:r>
          </a:p>
        </p:txBody>
      </p:sp>
      <p:sp>
        <p:nvSpPr>
          <p:cNvPr id="7" name="Oval 6"/>
          <p:cNvSpPr>
            <a:spLocks noChangeAspect="1"/>
          </p:cNvSpPr>
          <p:nvPr/>
        </p:nvSpPr>
        <p:spPr>
          <a:xfrm>
            <a:off x="2995618" y="1312874"/>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1</a:t>
            </a:r>
            <a:endParaRPr lang="en-US" sz="4400" b="1" dirty="0">
              <a:solidFill>
                <a:prstClr val="white"/>
              </a:solidFill>
              <a:latin typeface="Calibri"/>
            </a:endParaRPr>
          </a:p>
        </p:txBody>
      </p:sp>
      <p:grpSp>
        <p:nvGrpSpPr>
          <p:cNvPr id="8" name="Group 7"/>
          <p:cNvGrpSpPr/>
          <p:nvPr/>
        </p:nvGrpSpPr>
        <p:grpSpPr>
          <a:xfrm>
            <a:off x="3621178" y="2059167"/>
            <a:ext cx="3273181" cy="2582606"/>
            <a:chOff x="428328" y="2110982"/>
            <a:chExt cx="3273181" cy="2582606"/>
          </a:xfrm>
        </p:grpSpPr>
        <p:cxnSp>
          <p:nvCxnSpPr>
            <p:cNvPr id="9" name="Straight Connector 8"/>
            <p:cNvCxnSpPr/>
            <p:nvPr/>
          </p:nvCxnSpPr>
          <p:spPr>
            <a:xfrm>
              <a:off x="3331890" y="2135878"/>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0" name="Straight Connector 9"/>
            <p:cNvCxnSpPr/>
            <p:nvPr/>
          </p:nvCxnSpPr>
          <p:spPr>
            <a:xfrm>
              <a:off x="2704366" y="2129654"/>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1" name="Straight Connector 10"/>
            <p:cNvCxnSpPr/>
            <p:nvPr/>
          </p:nvCxnSpPr>
          <p:spPr>
            <a:xfrm>
              <a:off x="2076842" y="2123430"/>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2" name="Straight Connector 11"/>
            <p:cNvCxnSpPr/>
            <p:nvPr/>
          </p:nvCxnSpPr>
          <p:spPr>
            <a:xfrm>
              <a:off x="449881" y="4281301"/>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3" name="Straight Connector 12"/>
            <p:cNvCxnSpPr/>
            <p:nvPr/>
          </p:nvCxnSpPr>
          <p:spPr>
            <a:xfrm>
              <a:off x="443673" y="3690373"/>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1449318" y="2117206"/>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5" name="Straight Connector 14"/>
            <p:cNvCxnSpPr/>
            <p:nvPr/>
          </p:nvCxnSpPr>
          <p:spPr>
            <a:xfrm>
              <a:off x="812657" y="2110982"/>
              <a:ext cx="0" cy="2557710"/>
            </a:xfrm>
            <a:prstGeom prst="line">
              <a:avLst/>
            </a:prstGeom>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429848" y="2495297"/>
              <a:ext cx="3251628" cy="0"/>
            </a:xfrm>
            <a:prstGeom prst="line">
              <a:avLst/>
            </a:prstGeom>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28328" y="3090309"/>
              <a:ext cx="3251628" cy="0"/>
            </a:xfrm>
            <a:prstGeom prst="line">
              <a:avLst/>
            </a:prstGeom>
          </p:spPr>
          <p:style>
            <a:lnRef idx="2">
              <a:schemeClr val="accent1"/>
            </a:lnRef>
            <a:fillRef idx="0">
              <a:schemeClr val="accent1"/>
            </a:fillRef>
            <a:effectRef idx="1">
              <a:schemeClr val="accent1"/>
            </a:effectRef>
            <a:fontRef idx="minor">
              <a:schemeClr val="tx1"/>
            </a:fontRef>
          </p:style>
        </p:cxnSp>
        <p:grpSp>
          <p:nvGrpSpPr>
            <p:cNvPr id="18" name="Group 17"/>
            <p:cNvGrpSpPr/>
            <p:nvPr/>
          </p:nvGrpSpPr>
          <p:grpSpPr>
            <a:xfrm>
              <a:off x="534160" y="2226069"/>
              <a:ext cx="3067764" cy="525790"/>
              <a:chOff x="534160" y="2226069"/>
              <a:chExt cx="3067764" cy="525790"/>
            </a:xfrm>
          </p:grpSpPr>
          <p:sp>
            <p:nvSpPr>
              <p:cNvPr id="37" name="Oval 36"/>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dirty="0">
                  <a:solidFill>
                    <a:prstClr val="white"/>
                  </a:solidFill>
                  <a:latin typeface="Calibri"/>
                </a:endParaRPr>
              </a:p>
            </p:txBody>
          </p:sp>
          <p:sp>
            <p:nvSpPr>
              <p:cNvPr id="38" name="Oval 3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9" name="Oval 38"/>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0" name="Oval 3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1" name="Oval 40"/>
              <p:cNvSpPr/>
              <p:nvPr/>
            </p:nvSpPr>
            <p:spPr>
              <a:xfrm>
                <a:off x="3058623"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19" name="Group 18"/>
            <p:cNvGrpSpPr/>
            <p:nvPr/>
          </p:nvGrpSpPr>
          <p:grpSpPr>
            <a:xfrm>
              <a:off x="541777" y="2821081"/>
              <a:ext cx="3058627" cy="525790"/>
              <a:chOff x="534160" y="2226069"/>
              <a:chExt cx="3058627" cy="525790"/>
            </a:xfrm>
          </p:grpSpPr>
          <p:sp>
            <p:nvSpPr>
              <p:cNvPr id="32" name="Oval 31"/>
              <p:cNvSpPr/>
              <p:nvPr/>
            </p:nvSpPr>
            <p:spPr>
              <a:xfrm>
                <a:off x="534160"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3" name="Oval 32"/>
              <p:cNvSpPr/>
              <p:nvPr/>
            </p:nvSpPr>
            <p:spPr>
              <a:xfrm>
                <a:off x="1167560"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4" name="Oval 33"/>
              <p:cNvSpPr/>
              <p:nvPr/>
            </p:nvSpPr>
            <p:spPr>
              <a:xfrm>
                <a:off x="1800960"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5" name="Oval 34"/>
              <p:cNvSpPr/>
              <p:nvPr/>
            </p:nvSpPr>
            <p:spPr>
              <a:xfrm>
                <a:off x="2425223"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6" name="Oval 35"/>
              <p:cNvSpPr/>
              <p:nvPr/>
            </p:nvSpPr>
            <p:spPr>
              <a:xfrm>
                <a:off x="3049486"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0" name="Group 19"/>
            <p:cNvGrpSpPr/>
            <p:nvPr/>
          </p:nvGrpSpPr>
          <p:grpSpPr>
            <a:xfrm>
              <a:off x="538848" y="3430281"/>
              <a:ext cx="3067764" cy="525790"/>
              <a:chOff x="543297" y="2226069"/>
              <a:chExt cx="3067764" cy="525790"/>
            </a:xfrm>
          </p:grpSpPr>
          <p:sp>
            <p:nvSpPr>
              <p:cNvPr id="27" name="Oval 26"/>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8" name="Oval 27"/>
              <p:cNvSpPr/>
              <p:nvPr/>
            </p:nvSpPr>
            <p:spPr>
              <a:xfrm>
                <a:off x="1176697"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9" name="Oval 28"/>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0" name="Oval 29"/>
              <p:cNvSpPr/>
              <p:nvPr/>
            </p:nvSpPr>
            <p:spPr>
              <a:xfrm>
                <a:off x="2434360"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31" name="Oval 30"/>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nvGrpSpPr>
            <p:cNvPr id="21" name="Group 20"/>
            <p:cNvGrpSpPr/>
            <p:nvPr/>
          </p:nvGrpSpPr>
          <p:grpSpPr>
            <a:xfrm>
              <a:off x="535919" y="4030345"/>
              <a:ext cx="3067764" cy="525790"/>
              <a:chOff x="543297" y="2226069"/>
              <a:chExt cx="3067764" cy="525790"/>
            </a:xfrm>
          </p:grpSpPr>
          <p:sp>
            <p:nvSpPr>
              <p:cNvPr id="22" name="Oval 21"/>
              <p:cNvSpPr/>
              <p:nvPr/>
            </p:nvSpPr>
            <p:spPr>
              <a:xfrm>
                <a:off x="543297" y="2232277"/>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3" name="Oval 22"/>
              <p:cNvSpPr/>
              <p:nvPr/>
            </p:nvSpPr>
            <p:spPr>
              <a:xfrm>
                <a:off x="1185834" y="2230725"/>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4" name="Oval 23"/>
              <p:cNvSpPr/>
              <p:nvPr/>
            </p:nvSpPr>
            <p:spPr>
              <a:xfrm>
                <a:off x="1810097" y="2229173"/>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5" name="Oval 24"/>
              <p:cNvSpPr/>
              <p:nvPr/>
            </p:nvSpPr>
            <p:spPr>
              <a:xfrm>
                <a:off x="2443497" y="2227621"/>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26" name="Oval 25"/>
              <p:cNvSpPr/>
              <p:nvPr/>
            </p:nvSpPr>
            <p:spPr>
              <a:xfrm>
                <a:off x="3067760" y="2226069"/>
                <a:ext cx="543301" cy="519582"/>
              </a:xfrm>
              <a:prstGeom prst="ellipse">
                <a:avLst/>
              </a:prstGeom>
              <a:solidFill>
                <a:srgbClr val="10253F"/>
              </a:solidFill>
              <a:ln>
                <a:solidFill>
                  <a:schemeClr val="tx2"/>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grpSp>
      <p:sp>
        <p:nvSpPr>
          <p:cNvPr id="42" name="Lightning Bolt 41"/>
          <p:cNvSpPr/>
          <p:nvPr/>
        </p:nvSpPr>
        <p:spPr>
          <a:xfrm>
            <a:off x="5084308"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3" name="Lightning Bolt 42"/>
          <p:cNvSpPr/>
          <p:nvPr/>
        </p:nvSpPr>
        <p:spPr>
          <a:xfrm>
            <a:off x="5730147" y="225462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4" name="Lightning Bolt 43"/>
          <p:cNvSpPr/>
          <p:nvPr/>
        </p:nvSpPr>
        <p:spPr>
          <a:xfrm>
            <a:off x="5710323" y="2837500"/>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45" name="TextBox 44"/>
          <p:cNvSpPr txBox="1"/>
          <p:nvPr/>
        </p:nvSpPr>
        <p:spPr>
          <a:xfrm>
            <a:off x="4332838" y="863581"/>
            <a:ext cx="2627692"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Periodically Test</a:t>
            </a:r>
          </a:p>
          <a:p>
            <a:pPr algn="ctr" defTabSz="457200"/>
            <a:r>
              <a:rPr lang="en-US" sz="2800" b="1" dirty="0" smtClean="0">
                <a:solidFill>
                  <a:srgbClr val="000000"/>
                </a:solidFill>
                <a:latin typeface="Calibri"/>
              </a:rPr>
              <a:t> Parts of DRAM</a:t>
            </a:r>
          </a:p>
        </p:txBody>
      </p:sp>
      <p:sp>
        <p:nvSpPr>
          <p:cNvPr id="46" name="Oval 45"/>
          <p:cNvSpPr>
            <a:spLocks noChangeAspect="1"/>
          </p:cNvSpPr>
          <p:nvPr/>
        </p:nvSpPr>
        <p:spPr>
          <a:xfrm>
            <a:off x="6872362" y="1293082"/>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a:solidFill>
                  <a:prstClr val="white"/>
                </a:solidFill>
                <a:latin typeface="Calibri"/>
              </a:rPr>
              <a:t>2</a:t>
            </a:r>
          </a:p>
        </p:txBody>
      </p:sp>
      <p:grpSp>
        <p:nvGrpSpPr>
          <p:cNvPr id="70" name="Group 69"/>
          <p:cNvGrpSpPr/>
          <p:nvPr/>
        </p:nvGrpSpPr>
        <p:grpSpPr>
          <a:xfrm>
            <a:off x="6832259" y="2062634"/>
            <a:ext cx="2060493" cy="2570158"/>
            <a:chOff x="2912465" y="3911935"/>
            <a:chExt cx="2060493" cy="2570158"/>
          </a:xfrm>
          <a:solidFill>
            <a:srgbClr val="7F7F7F"/>
          </a:solidFill>
        </p:grpSpPr>
        <p:cxnSp>
          <p:nvCxnSpPr>
            <p:cNvPr id="71" name="Straight Connector 70"/>
            <p:cNvCxnSpPr/>
            <p:nvPr/>
          </p:nvCxnSpPr>
          <p:spPr>
            <a:xfrm>
              <a:off x="4560979" y="3924383"/>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flipV="1">
              <a:off x="2934018" y="6069693"/>
              <a:ext cx="2038940" cy="12561"/>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flipV="1">
              <a:off x="2927810" y="5488552"/>
              <a:ext cx="2045148"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2913985" y="4296250"/>
              <a:ext cx="2058973" cy="849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flipV="1">
              <a:off x="2912465" y="4885888"/>
              <a:ext cx="2060493"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79" name="Oval 78"/>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0" name="Oval 79"/>
            <p:cNvSpPr/>
            <p:nvPr/>
          </p:nvSpPr>
          <p:spPr>
            <a:xfrm>
              <a:off x="4285097" y="403012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1" name="Oval 80"/>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2" name="Oval 81"/>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3" name="Oval 82"/>
            <p:cNvSpPr/>
            <p:nvPr/>
          </p:nvSpPr>
          <p:spPr>
            <a:xfrm>
              <a:off x="4292714" y="46251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4" name="Oval 83"/>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5" name="Oval 84"/>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6" name="Oval 85"/>
            <p:cNvSpPr/>
            <p:nvPr/>
          </p:nvSpPr>
          <p:spPr>
            <a:xfrm>
              <a:off x="4289785" y="523433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7" name="Oval 8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8" name="Oval 8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89" name="Oval 88"/>
            <p:cNvSpPr/>
            <p:nvPr/>
          </p:nvSpPr>
          <p:spPr>
            <a:xfrm>
              <a:off x="4286856" y="583440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sp>
        <p:nvSpPr>
          <p:cNvPr id="98" name="TextBox 97"/>
          <p:cNvSpPr txBox="1"/>
          <p:nvPr/>
        </p:nvSpPr>
        <p:spPr>
          <a:xfrm>
            <a:off x="7276450" y="2690470"/>
            <a:ext cx="1374520" cy="1015663"/>
          </a:xfrm>
          <a:prstGeom prst="rect">
            <a:avLst/>
          </a:prstGeom>
          <a:noFill/>
          <a:scene3d>
            <a:camera prst="orthographicFront">
              <a:rot lat="0" lon="0" rev="18900000"/>
            </a:camera>
            <a:lightRig rig="threePt" dir="t"/>
          </a:scene3d>
        </p:spPr>
        <p:txBody>
          <a:bodyPr wrap="none" rtlCol="0">
            <a:spAutoFit/>
          </a:bodyPr>
          <a:lstStyle/>
          <a:p>
            <a:pPr defTabSz="457200"/>
            <a:r>
              <a:rPr lang="en-US" sz="6000" b="1" dirty="0" smtClean="0">
                <a:solidFill>
                  <a:prstClr val="black"/>
                </a:solidFill>
                <a:latin typeface="Calibri"/>
              </a:rPr>
              <a:t>ECC</a:t>
            </a:r>
            <a:endParaRPr lang="en-US" sz="6000" b="1" dirty="0">
              <a:solidFill>
                <a:prstClr val="black"/>
              </a:solidFill>
              <a:latin typeface="Calibri"/>
            </a:endParaRPr>
          </a:p>
        </p:txBody>
      </p:sp>
      <p:grpSp>
        <p:nvGrpSpPr>
          <p:cNvPr id="100" name="Group 99"/>
          <p:cNvGrpSpPr/>
          <p:nvPr/>
        </p:nvGrpSpPr>
        <p:grpSpPr>
          <a:xfrm>
            <a:off x="2583355" y="2066276"/>
            <a:ext cx="4348647" cy="1399650"/>
            <a:chOff x="2561827" y="2066276"/>
            <a:chExt cx="4348647" cy="1399650"/>
          </a:xfrm>
        </p:grpSpPr>
        <p:sp>
          <p:nvSpPr>
            <p:cNvPr id="90" name="Rectangle 89"/>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91" name="TextBox 90"/>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93" name="Straight Arrow Connector 92"/>
            <p:cNvCxnSpPr>
              <a:endCxn id="90"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99" name="&quot;No&quot; Symbol 98"/>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1" name="Group 100"/>
          <p:cNvGrpSpPr/>
          <p:nvPr/>
        </p:nvGrpSpPr>
        <p:grpSpPr>
          <a:xfrm>
            <a:off x="2585059" y="2670680"/>
            <a:ext cx="4348647" cy="1399650"/>
            <a:chOff x="2561827" y="2066276"/>
            <a:chExt cx="4348647" cy="1399650"/>
          </a:xfrm>
        </p:grpSpPr>
        <p:sp>
          <p:nvSpPr>
            <p:cNvPr id="102" name="Rectangle 101"/>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3" name="TextBox 102"/>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4" name="Straight Arrow Connector 103"/>
            <p:cNvCxnSpPr>
              <a:endCxn id="102"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05" name="&quot;No&quot; Symbol 104"/>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grpSp>
        <p:nvGrpSpPr>
          <p:cNvPr id="106" name="Group 105"/>
          <p:cNvGrpSpPr/>
          <p:nvPr/>
        </p:nvGrpSpPr>
        <p:grpSpPr>
          <a:xfrm>
            <a:off x="2586763" y="3275084"/>
            <a:ext cx="4348647" cy="1399650"/>
            <a:chOff x="2561827" y="2066276"/>
            <a:chExt cx="4348647" cy="1399650"/>
          </a:xfrm>
        </p:grpSpPr>
        <p:sp>
          <p:nvSpPr>
            <p:cNvPr id="107" name="Rectangle 106"/>
            <p:cNvSpPr/>
            <p:nvPr/>
          </p:nvSpPr>
          <p:spPr>
            <a:xfrm>
              <a:off x="3552113" y="2066278"/>
              <a:ext cx="3358361" cy="667236"/>
            </a:xfrm>
            <a:prstGeom prst="rect">
              <a:avLst/>
            </a:prstGeom>
            <a:solidFill>
              <a:srgbClr val="FFFFFF">
                <a:alpha val="50000"/>
              </a:srgbClr>
            </a:solidFill>
            <a:ln w="57150"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08" name="TextBox 107"/>
            <p:cNvSpPr txBox="1"/>
            <p:nvPr/>
          </p:nvSpPr>
          <p:spPr>
            <a:xfrm>
              <a:off x="2561827" y="2819595"/>
              <a:ext cx="989874" cy="646331"/>
            </a:xfrm>
            <a:prstGeom prst="rect">
              <a:avLst/>
            </a:prstGeom>
            <a:noFill/>
          </p:spPr>
          <p:txBody>
            <a:bodyPr wrap="none" rtlCol="0">
              <a:spAutoFit/>
            </a:bodyPr>
            <a:lstStyle/>
            <a:p>
              <a:pPr defTabSz="457200"/>
              <a:r>
                <a:rPr lang="en-US" sz="3600" b="1" dirty="0" smtClean="0">
                  <a:solidFill>
                    <a:prstClr val="black"/>
                  </a:solidFill>
                  <a:latin typeface="Calibri"/>
                </a:rPr>
                <a:t>Test</a:t>
              </a:r>
              <a:endParaRPr lang="en-US" sz="3600" b="1" dirty="0">
                <a:solidFill>
                  <a:prstClr val="black"/>
                </a:solidFill>
                <a:latin typeface="Calibri"/>
              </a:endParaRPr>
            </a:p>
          </p:txBody>
        </p:sp>
        <p:cxnSp>
          <p:nvCxnSpPr>
            <p:cNvPr id="109" name="Straight Arrow Connector 108"/>
            <p:cNvCxnSpPr>
              <a:endCxn id="107" idx="1"/>
            </p:cNvCxnSpPr>
            <p:nvPr/>
          </p:nvCxnSpPr>
          <p:spPr>
            <a:xfrm flipV="1">
              <a:off x="3056970" y="2399896"/>
              <a:ext cx="495143" cy="613428"/>
            </a:xfrm>
            <a:prstGeom prst="straightConnector1">
              <a:avLst/>
            </a:prstGeom>
            <a:ln w="762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10" name="&quot;No&quot; Symbol 109"/>
            <p:cNvSpPr>
              <a:spLocks noChangeAspect="1"/>
            </p:cNvSpPr>
            <p:nvPr/>
          </p:nvSpPr>
          <p:spPr>
            <a:xfrm>
              <a:off x="4951430" y="2066276"/>
              <a:ext cx="640080" cy="640080"/>
            </a:xfrm>
            <a:prstGeom prst="noSmoking">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black"/>
                </a:solidFill>
                <a:latin typeface="Calibri"/>
              </a:endParaRPr>
            </a:p>
          </p:txBody>
        </p:sp>
      </p:grpSp>
      <p:sp>
        <p:nvSpPr>
          <p:cNvPr id="111" name="TextBox 110"/>
          <p:cNvSpPr txBox="1"/>
          <p:nvPr/>
        </p:nvSpPr>
        <p:spPr>
          <a:xfrm>
            <a:off x="5058325" y="4702165"/>
            <a:ext cx="3074605" cy="954107"/>
          </a:xfrm>
          <a:prstGeom prst="rect">
            <a:avLst/>
          </a:prstGeom>
          <a:ln w="76200" cmpd="sng">
            <a:solidFill>
              <a:srgbClr val="800000"/>
            </a:solidFill>
          </a:ln>
        </p:spPr>
        <p:style>
          <a:lnRef idx="2">
            <a:schemeClr val="accent2"/>
          </a:lnRef>
          <a:fillRef idx="1">
            <a:schemeClr val="lt1"/>
          </a:fillRef>
          <a:effectRef idx="0">
            <a:schemeClr val="accent2"/>
          </a:effectRef>
          <a:fontRef idx="minor">
            <a:schemeClr val="dk1"/>
          </a:fontRef>
        </p:style>
        <p:txBody>
          <a:bodyPr wrap="none" rtlCol="0">
            <a:spAutoFit/>
          </a:bodyPr>
          <a:lstStyle/>
          <a:p>
            <a:pPr algn="ctr" defTabSz="457200"/>
            <a:r>
              <a:rPr lang="en-US" sz="2800" b="1" dirty="0" smtClean="0">
                <a:solidFill>
                  <a:srgbClr val="000000"/>
                </a:solidFill>
                <a:latin typeface="Calibri"/>
              </a:rPr>
              <a:t>Mitigate errors and</a:t>
            </a:r>
          </a:p>
          <a:p>
            <a:pPr algn="ctr" defTabSz="457200"/>
            <a:r>
              <a:rPr lang="en-US" sz="2800" b="1" dirty="0" smtClean="0">
                <a:solidFill>
                  <a:srgbClr val="000000"/>
                </a:solidFill>
                <a:latin typeface="Calibri"/>
              </a:rPr>
              <a:t>reduce ECC</a:t>
            </a:r>
          </a:p>
        </p:txBody>
      </p:sp>
      <p:sp>
        <p:nvSpPr>
          <p:cNvPr id="112" name="Oval 111"/>
          <p:cNvSpPr>
            <a:spLocks noChangeAspect="1"/>
          </p:cNvSpPr>
          <p:nvPr/>
        </p:nvSpPr>
        <p:spPr>
          <a:xfrm>
            <a:off x="7821298" y="5131666"/>
            <a:ext cx="731520" cy="731520"/>
          </a:xfrm>
          <a:prstGeom prst="ellipse">
            <a:avLst/>
          </a:prstGeom>
          <a:solidFill>
            <a:srgbClr val="800000"/>
          </a:solidFill>
          <a:ln/>
        </p:spPr>
        <p:style>
          <a:lnRef idx="0">
            <a:schemeClr val="accent2"/>
          </a:lnRef>
          <a:fillRef idx="3">
            <a:schemeClr val="accent2"/>
          </a:fillRef>
          <a:effectRef idx="3">
            <a:schemeClr val="accent2"/>
          </a:effectRef>
          <a:fontRef idx="minor">
            <a:schemeClr val="lt1"/>
          </a:fontRef>
        </p:style>
        <p:txBody>
          <a:bodyPr rtlCol="0" anchor="ctr"/>
          <a:lstStyle/>
          <a:p>
            <a:pPr algn="ctr" defTabSz="457200"/>
            <a:r>
              <a:rPr lang="en-US" sz="4400" b="1" dirty="0" smtClean="0">
                <a:solidFill>
                  <a:prstClr val="white"/>
                </a:solidFill>
                <a:latin typeface="Calibri"/>
              </a:rPr>
              <a:t>3</a:t>
            </a:r>
            <a:endParaRPr lang="en-US" sz="4400" b="1" dirty="0">
              <a:solidFill>
                <a:prstClr val="white"/>
              </a:solidFill>
              <a:latin typeface="Calibri"/>
            </a:endParaRPr>
          </a:p>
        </p:txBody>
      </p:sp>
      <p:grpSp>
        <p:nvGrpSpPr>
          <p:cNvPr id="114" name="Group 113"/>
          <p:cNvGrpSpPr/>
          <p:nvPr/>
        </p:nvGrpSpPr>
        <p:grpSpPr>
          <a:xfrm>
            <a:off x="6830554" y="2060898"/>
            <a:ext cx="1436182" cy="2563934"/>
            <a:chOff x="2912465" y="3911935"/>
            <a:chExt cx="1436182" cy="2563934"/>
          </a:xfrm>
          <a:solidFill>
            <a:schemeClr val="bg1">
              <a:lumMod val="50000"/>
            </a:schemeClr>
          </a:solidFill>
        </p:grpSpPr>
        <p:cxnSp>
          <p:nvCxnSpPr>
            <p:cNvPr id="115" name="Straight Connector 114"/>
            <p:cNvCxnSpPr/>
            <p:nvPr/>
          </p:nvCxnSpPr>
          <p:spPr>
            <a:xfrm flipV="1">
              <a:off x="2934018" y="6069693"/>
              <a:ext cx="1414629" cy="12562"/>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6" name="Straight Connector 115"/>
            <p:cNvCxnSpPr/>
            <p:nvPr/>
          </p:nvCxnSpPr>
          <p:spPr>
            <a:xfrm flipV="1">
              <a:off x="2927810" y="5488552"/>
              <a:ext cx="1420837" cy="27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7" name="Straight Connector 116"/>
            <p:cNvCxnSpPr/>
            <p:nvPr/>
          </p:nvCxnSpPr>
          <p:spPr>
            <a:xfrm>
              <a:off x="3933455" y="3918159"/>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8" name="Straight Connector 117"/>
            <p:cNvCxnSpPr/>
            <p:nvPr/>
          </p:nvCxnSpPr>
          <p:spPr>
            <a:xfrm>
              <a:off x="3296794" y="3911935"/>
              <a:ext cx="0" cy="2557710"/>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19" name="Straight Connector 118"/>
            <p:cNvCxnSpPr/>
            <p:nvPr/>
          </p:nvCxnSpPr>
          <p:spPr>
            <a:xfrm flipV="1">
              <a:off x="2913985" y="4283223"/>
              <a:ext cx="1413134" cy="13027"/>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cxnSp>
          <p:nvCxnSpPr>
            <p:cNvPr id="120" name="Straight Connector 119"/>
            <p:cNvCxnSpPr/>
            <p:nvPr/>
          </p:nvCxnSpPr>
          <p:spPr>
            <a:xfrm flipV="1">
              <a:off x="2912465" y="4885888"/>
              <a:ext cx="1436182" cy="5374"/>
            </a:xfrm>
            <a:prstGeom prst="line">
              <a:avLst/>
            </a:prstGeom>
            <a:grpFill/>
            <a:ln>
              <a:solidFill>
                <a:schemeClr val="bg1">
                  <a:lumMod val="50000"/>
                </a:schemeClr>
              </a:solidFill>
            </a:ln>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3018297" y="403323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2" name="Oval 121"/>
            <p:cNvSpPr/>
            <p:nvPr/>
          </p:nvSpPr>
          <p:spPr>
            <a:xfrm>
              <a:off x="3660834" y="4031678"/>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3" name="Oval 122"/>
            <p:cNvSpPr/>
            <p:nvPr/>
          </p:nvSpPr>
          <p:spPr>
            <a:xfrm>
              <a:off x="3025914" y="46282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4" name="Oval 123"/>
            <p:cNvSpPr/>
            <p:nvPr/>
          </p:nvSpPr>
          <p:spPr>
            <a:xfrm>
              <a:off x="3659314" y="46266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5" name="Oval 124"/>
            <p:cNvSpPr/>
            <p:nvPr/>
          </p:nvSpPr>
          <p:spPr>
            <a:xfrm>
              <a:off x="3022985" y="5237442"/>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6" name="Oval 125"/>
            <p:cNvSpPr/>
            <p:nvPr/>
          </p:nvSpPr>
          <p:spPr>
            <a:xfrm>
              <a:off x="3656385" y="5235890"/>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7" name="Oval 126"/>
            <p:cNvSpPr/>
            <p:nvPr/>
          </p:nvSpPr>
          <p:spPr>
            <a:xfrm>
              <a:off x="3020056" y="5837506"/>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
          <p:nvSpPr>
            <p:cNvPr id="128" name="Oval 127"/>
            <p:cNvSpPr/>
            <p:nvPr/>
          </p:nvSpPr>
          <p:spPr>
            <a:xfrm>
              <a:off x="3662593" y="5835954"/>
              <a:ext cx="543301" cy="519582"/>
            </a:xfrm>
            <a:prstGeom prst="ellipse">
              <a:avLst/>
            </a:prstGeom>
            <a:grpFill/>
            <a:ln>
              <a:solidFill>
                <a:schemeClr val="bg1">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grpSp>
      <p:pic>
        <p:nvPicPr>
          <p:cNvPr id="129" name="Picture 128"/>
          <p:cNvPicPr>
            <a:picLocks noChangeAspect="1"/>
          </p:cNvPicPr>
          <p:nvPr/>
        </p:nvPicPr>
        <p:blipFill>
          <a:blip r:embed="rId4"/>
          <a:stretch>
            <a:fillRect/>
          </a:stretch>
        </p:blipFill>
        <p:spPr>
          <a:xfrm>
            <a:off x="442836" y="4331776"/>
            <a:ext cx="2095500" cy="1013460"/>
          </a:xfrm>
          <a:prstGeom prst="rect">
            <a:avLst/>
          </a:prstGeom>
        </p:spPr>
      </p:pic>
      <p:sp>
        <p:nvSpPr>
          <p:cNvPr id="130" name="Lightning Bolt 129"/>
          <p:cNvSpPr/>
          <p:nvPr/>
        </p:nvSpPr>
        <p:spPr>
          <a:xfrm>
            <a:off x="1165262" y="4614186"/>
            <a:ext cx="330080" cy="367463"/>
          </a:xfrm>
          <a:prstGeom prst="lightningBolt">
            <a:avLst/>
          </a:prstGeom>
          <a:solidFill>
            <a:srgbClr val="FF0000"/>
          </a:solidFill>
          <a:ln>
            <a:solidFill>
              <a:srgbClr val="FF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200"/>
            <a:endParaRPr lang="en-US">
              <a:solidFill>
                <a:prstClr val="white"/>
              </a:solidFill>
              <a:latin typeface="Calibri"/>
            </a:endParaRPr>
          </a:p>
        </p:txBody>
      </p:sp>
    </p:spTree>
    <p:extLst>
      <p:ext uri="{BB962C8B-B14F-4D97-AF65-F5344CB8AC3E}">
        <p14:creationId xmlns:p14="http://schemas.microsoft.com/office/powerpoint/2010/main" val="42315865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00"/>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1.64498E-6 -1.56069E-6 L -1.64498E-6 0.08856 " pathEditMode="relative" rAng="0" ptsTypes="AA">
                                      <p:cBhvr>
                                        <p:cTn id="21" dur="1000" fill="hold"/>
                                        <p:tgtEl>
                                          <p:spTgt spid="100"/>
                                        </p:tgtEl>
                                        <p:attrNameLst>
                                          <p:attrName>ppt_x</p:attrName>
                                          <p:attrName>ppt_y</p:attrName>
                                        </p:attrNameLst>
                                      </p:cBhvr>
                                      <p:rCtr x="0" y="4416"/>
                                    </p:animMotion>
                                  </p:childTnLst>
                                </p:cTn>
                              </p:par>
                            </p:childTnLst>
                          </p:cTn>
                        </p:par>
                        <p:par>
                          <p:cTn id="22" fill="hold">
                            <p:stCondLst>
                              <p:cond delay="1000"/>
                            </p:stCondLst>
                            <p:childTnLst>
                              <p:par>
                                <p:cTn id="23" presetID="3" presetClass="exit" presetSubtype="10" fill="hold" nodeType="afterEffect">
                                  <p:stCondLst>
                                    <p:cond delay="0"/>
                                  </p:stCondLst>
                                  <p:childTnLst>
                                    <p:animEffect transition="out" filter="blinds(horizontal)">
                                      <p:cBhvr>
                                        <p:cTn id="24" dur="500"/>
                                        <p:tgtEl>
                                          <p:spTgt spid="100"/>
                                        </p:tgtEl>
                                      </p:cBhvr>
                                    </p:animEffect>
                                    <p:set>
                                      <p:cBhvr>
                                        <p:cTn id="25" dur="1" fill="hold">
                                          <p:stCondLst>
                                            <p:cond delay="499"/>
                                          </p:stCondLst>
                                        </p:cTn>
                                        <p:tgtEl>
                                          <p:spTgt spid="100"/>
                                        </p:tgtEl>
                                        <p:attrNameLst>
                                          <p:attrName>style.visibility</p:attrName>
                                        </p:attrNameLst>
                                      </p:cBhvr>
                                      <p:to>
                                        <p:strVal val="hidden"/>
                                      </p:to>
                                    </p:set>
                                  </p:childTnLst>
                                </p:cTn>
                              </p:par>
                              <p:par>
                                <p:cTn id="26" presetID="1" presetClass="entr" presetSubtype="0" fill="hold" nodeType="withEffect">
                                  <p:stCondLst>
                                    <p:cond delay="0"/>
                                  </p:stCondLst>
                                  <p:childTnLst>
                                    <p:set>
                                      <p:cBhvr>
                                        <p:cTn id="27" dur="1" fill="hold">
                                          <p:stCondLst>
                                            <p:cond delay="0"/>
                                          </p:stCondLst>
                                        </p:cTn>
                                        <p:tgtEl>
                                          <p:spTgt spid="101"/>
                                        </p:tgtEl>
                                        <p:attrNameLst>
                                          <p:attrName>style.visibility</p:attrName>
                                        </p:attrNameLst>
                                      </p:cBhvr>
                                      <p:to>
                                        <p:strVal val="visible"/>
                                      </p:to>
                                    </p:set>
                                  </p:childTnLst>
                                </p:cTn>
                              </p:par>
                            </p:childTnLst>
                          </p:cTn>
                        </p:par>
                        <p:par>
                          <p:cTn id="28" fill="hold">
                            <p:stCondLst>
                              <p:cond delay="1500"/>
                            </p:stCondLst>
                            <p:childTnLst>
                              <p:par>
                                <p:cTn id="29" presetID="42" presetClass="path" presetSubtype="0" accel="50000" decel="50000" fill="hold" nodeType="afterEffect">
                                  <p:stCondLst>
                                    <p:cond delay="0"/>
                                  </p:stCondLst>
                                  <p:childTnLst>
                                    <p:animMotion origin="layout" path="M -1.64498E-6 -1.56069E-6 L -1.64498E-6 0.08856 " pathEditMode="relative" rAng="0" ptsTypes="AA">
                                      <p:cBhvr>
                                        <p:cTn id="30" dur="1000" fill="hold"/>
                                        <p:tgtEl>
                                          <p:spTgt spid="101"/>
                                        </p:tgtEl>
                                        <p:attrNameLst>
                                          <p:attrName>ppt_x</p:attrName>
                                          <p:attrName>ppt_y</p:attrName>
                                        </p:attrNameLst>
                                      </p:cBhvr>
                                      <p:rCtr x="0" y="4416"/>
                                    </p:animMotion>
                                  </p:childTnLst>
                                </p:cTn>
                              </p:par>
                            </p:childTnLst>
                          </p:cTn>
                        </p:par>
                        <p:par>
                          <p:cTn id="31" fill="hold">
                            <p:stCondLst>
                              <p:cond delay="2500"/>
                            </p:stCondLst>
                            <p:childTnLst>
                              <p:par>
                                <p:cTn id="32" presetID="3" presetClass="exit" presetSubtype="10" fill="hold" nodeType="afterEffect">
                                  <p:stCondLst>
                                    <p:cond delay="0"/>
                                  </p:stCondLst>
                                  <p:childTnLst>
                                    <p:animEffect transition="out" filter="blinds(horizontal)">
                                      <p:cBhvr>
                                        <p:cTn id="33" dur="500"/>
                                        <p:tgtEl>
                                          <p:spTgt spid="101"/>
                                        </p:tgtEl>
                                      </p:cBhvr>
                                    </p:animEffect>
                                    <p:set>
                                      <p:cBhvr>
                                        <p:cTn id="34" dur="1" fill="hold">
                                          <p:stCondLst>
                                            <p:cond delay="499"/>
                                          </p:stCondLst>
                                        </p:cTn>
                                        <p:tgtEl>
                                          <p:spTgt spid="101"/>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06"/>
                                        </p:tgtEl>
                                        <p:attrNameLst>
                                          <p:attrName>style.visibility</p:attrName>
                                        </p:attrNameLst>
                                      </p:cBhvr>
                                      <p:to>
                                        <p:strVal val="visible"/>
                                      </p:to>
                                    </p:set>
                                  </p:childTnLst>
                                </p:cTn>
                              </p:par>
                            </p:childTnLst>
                          </p:cTn>
                        </p:par>
                        <p:par>
                          <p:cTn id="37" fill="hold">
                            <p:stCondLst>
                              <p:cond delay="3000"/>
                            </p:stCondLst>
                            <p:childTnLst>
                              <p:par>
                                <p:cTn id="38" presetID="42" presetClass="path" presetSubtype="0" accel="50000" decel="50000" fill="hold" nodeType="afterEffect">
                                  <p:stCondLst>
                                    <p:cond delay="0"/>
                                  </p:stCondLst>
                                  <p:childTnLst>
                                    <p:animMotion origin="layout" path="M -1.64498E-6 -1.56069E-6 L -1.64498E-6 0.08856 " pathEditMode="relative" rAng="0" ptsTypes="AA">
                                      <p:cBhvr>
                                        <p:cTn id="39" dur="1000" fill="hold"/>
                                        <p:tgtEl>
                                          <p:spTgt spid="106"/>
                                        </p:tgtEl>
                                        <p:attrNameLst>
                                          <p:attrName>ppt_x</p:attrName>
                                          <p:attrName>ppt_y</p:attrName>
                                        </p:attrNameLst>
                                      </p:cBhvr>
                                      <p:rCtr x="0" y="4416"/>
                                    </p:animMotion>
                                  </p:childTnLst>
                                </p:cTn>
                              </p:par>
                            </p:childTnLst>
                          </p:cTn>
                        </p:par>
                        <p:par>
                          <p:cTn id="40" fill="hold">
                            <p:stCondLst>
                              <p:cond delay="4000"/>
                            </p:stCondLst>
                            <p:childTnLst>
                              <p:par>
                                <p:cTn id="41" presetID="3" presetClass="exit" presetSubtype="10" fill="hold" nodeType="afterEffect">
                                  <p:stCondLst>
                                    <p:cond delay="0"/>
                                  </p:stCondLst>
                                  <p:childTnLst>
                                    <p:animEffect transition="out" filter="blinds(horizontal)">
                                      <p:cBhvr>
                                        <p:cTn id="42" dur="500"/>
                                        <p:tgtEl>
                                          <p:spTgt spid="106"/>
                                        </p:tgtEl>
                                      </p:cBhvr>
                                    </p:animEffect>
                                    <p:set>
                                      <p:cBhvr>
                                        <p:cTn id="43" dur="1" fill="hold">
                                          <p:stCondLst>
                                            <p:cond delay="499"/>
                                          </p:stCondLst>
                                        </p:cTn>
                                        <p:tgtEl>
                                          <p:spTgt spid="106"/>
                                        </p:tgtEl>
                                        <p:attrNameLst>
                                          <p:attrName>style.visibility</p:attrName>
                                        </p:attrNameLst>
                                      </p:cBhvr>
                                      <p:to>
                                        <p:strVal val="hidden"/>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111"/>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12"/>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3" presetClass="exit" presetSubtype="10" fill="hold" grpId="0" nodeType="clickEffect">
                                  <p:stCondLst>
                                    <p:cond delay="0"/>
                                  </p:stCondLst>
                                  <p:childTnLst>
                                    <p:animEffect transition="out" filter="blinds(horizontal)">
                                      <p:cBhvr>
                                        <p:cTn id="53" dur="500"/>
                                        <p:tgtEl>
                                          <p:spTgt spid="42"/>
                                        </p:tgtEl>
                                      </p:cBhvr>
                                    </p:animEffect>
                                    <p:set>
                                      <p:cBhvr>
                                        <p:cTn id="54" dur="1" fill="hold">
                                          <p:stCondLst>
                                            <p:cond delay="499"/>
                                          </p:stCondLst>
                                        </p:cTn>
                                        <p:tgtEl>
                                          <p:spTgt spid="42"/>
                                        </p:tgtEl>
                                        <p:attrNameLst>
                                          <p:attrName>style.visibility</p:attrName>
                                        </p:attrNameLst>
                                      </p:cBhvr>
                                      <p:to>
                                        <p:strVal val="hidden"/>
                                      </p:to>
                                    </p:set>
                                  </p:childTnLst>
                                </p:cTn>
                              </p:par>
                              <p:par>
                                <p:cTn id="55" presetID="3" presetClass="exit" presetSubtype="10" fill="hold" grpId="0" nodeType="withEffect">
                                  <p:stCondLst>
                                    <p:cond delay="0"/>
                                  </p:stCondLst>
                                  <p:childTnLst>
                                    <p:animEffect transition="out" filter="blinds(horizontal)">
                                      <p:cBhvr>
                                        <p:cTn id="56" dur="500"/>
                                        <p:tgtEl>
                                          <p:spTgt spid="43"/>
                                        </p:tgtEl>
                                      </p:cBhvr>
                                    </p:animEffect>
                                    <p:set>
                                      <p:cBhvr>
                                        <p:cTn id="57" dur="1" fill="hold">
                                          <p:stCondLst>
                                            <p:cond delay="499"/>
                                          </p:stCondLst>
                                        </p:cTn>
                                        <p:tgtEl>
                                          <p:spTgt spid="43"/>
                                        </p:tgtEl>
                                        <p:attrNameLst>
                                          <p:attrName>style.visibility</p:attrName>
                                        </p:attrNameLst>
                                      </p:cBhvr>
                                      <p:to>
                                        <p:strVal val="hidden"/>
                                      </p:to>
                                    </p:set>
                                  </p:childTnLst>
                                </p:cTn>
                              </p:par>
                              <p:par>
                                <p:cTn id="58" presetID="3" presetClass="exit" presetSubtype="10" fill="hold" grpId="0" nodeType="withEffect">
                                  <p:stCondLst>
                                    <p:cond delay="0"/>
                                  </p:stCondLst>
                                  <p:childTnLst>
                                    <p:animEffect transition="out" filter="blinds(horizontal)">
                                      <p:cBhvr>
                                        <p:cTn id="59" dur="500"/>
                                        <p:tgtEl>
                                          <p:spTgt spid="44"/>
                                        </p:tgtEl>
                                      </p:cBhvr>
                                    </p:animEffect>
                                    <p:set>
                                      <p:cBhvr>
                                        <p:cTn id="60" dur="1" fill="hold">
                                          <p:stCondLst>
                                            <p:cond delay="499"/>
                                          </p:stCondLst>
                                        </p:cTn>
                                        <p:tgtEl>
                                          <p:spTgt spid="44"/>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3" presetClass="exit" presetSubtype="10" fill="hold" nodeType="clickEffect">
                                  <p:stCondLst>
                                    <p:cond delay="0"/>
                                  </p:stCondLst>
                                  <p:childTnLst>
                                    <p:animEffect transition="out" filter="blinds(horizontal)">
                                      <p:cBhvr>
                                        <p:cTn id="64" dur="500"/>
                                        <p:tgtEl>
                                          <p:spTgt spid="70"/>
                                        </p:tgtEl>
                                      </p:cBhvr>
                                    </p:animEffect>
                                    <p:set>
                                      <p:cBhvr>
                                        <p:cTn id="65" dur="1" fill="hold">
                                          <p:stCondLst>
                                            <p:cond delay="499"/>
                                          </p:stCondLst>
                                        </p:cTn>
                                        <p:tgtEl>
                                          <p:spTgt spid="70"/>
                                        </p:tgtEl>
                                        <p:attrNameLst>
                                          <p:attrName>style.visibility</p:attrName>
                                        </p:attrNameLst>
                                      </p:cBhvr>
                                      <p:to>
                                        <p:strVal val="hidden"/>
                                      </p:to>
                                    </p:set>
                                  </p:childTnLst>
                                </p:cTn>
                              </p:par>
                              <p:par>
                                <p:cTn id="66" presetID="3" presetClass="exit" presetSubtype="10" fill="hold" grpId="0" nodeType="withEffect">
                                  <p:stCondLst>
                                    <p:cond delay="0"/>
                                  </p:stCondLst>
                                  <p:childTnLst>
                                    <p:animEffect transition="out" filter="blinds(horizontal)">
                                      <p:cBhvr>
                                        <p:cTn id="67" dur="500"/>
                                        <p:tgtEl>
                                          <p:spTgt spid="98"/>
                                        </p:tgtEl>
                                      </p:cBhvr>
                                    </p:animEffect>
                                    <p:set>
                                      <p:cBhvr>
                                        <p:cTn id="68" dur="1" fill="hold">
                                          <p:stCondLst>
                                            <p:cond delay="499"/>
                                          </p:stCondLst>
                                        </p:cTn>
                                        <p:tgtEl>
                                          <p:spTgt spid="98"/>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14"/>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6" grpId="0" animBg="1"/>
      <p:bldP spid="7" grpId="0" animBg="1"/>
      <p:bldP spid="42" grpId="0" animBg="1"/>
      <p:bldP spid="43" grpId="0" animBg="1"/>
      <p:bldP spid="44" grpId="0" animBg="1"/>
      <p:bldP spid="45" grpId="0" animBg="1"/>
      <p:bldP spid="46" grpId="0" animBg="1"/>
      <p:bldP spid="98" grpId="0"/>
      <p:bldP spid="111" grpId="0" animBg="1"/>
      <p:bldP spid="112" grpId="0" animBg="1"/>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itle 1"/>
          <p:cNvSpPr>
            <a:spLocks noGrp="1"/>
          </p:cNvSpPr>
          <p:nvPr>
            <p:ph type="title"/>
          </p:nvPr>
        </p:nvSpPr>
        <p:spPr/>
        <p:txBody>
          <a:bodyPr/>
          <a:lstStyle/>
          <a:p>
            <a:r>
              <a:rPr lang="en-US">
                <a:latin typeface="Garamond" charset="0"/>
                <a:ea typeface="ＭＳ Ｐゴシック" charset="0"/>
                <a:cs typeface="ＭＳ Ｐゴシック" charset="0"/>
              </a:rPr>
              <a:t>Summary and Conclusions</a:t>
            </a:r>
          </a:p>
        </p:txBody>
      </p:sp>
      <p:sp>
        <p:nvSpPr>
          <p:cNvPr id="3" name="Content Placeholder 2"/>
          <p:cNvSpPr>
            <a:spLocks noGrp="1"/>
          </p:cNvSpPr>
          <p:nvPr>
            <p:ph idx="1"/>
          </p:nvPr>
        </p:nvSpPr>
        <p:spPr>
          <a:xfrm>
            <a:off x="228600" y="1052736"/>
            <a:ext cx="8788400" cy="5153025"/>
          </a:xfrm>
        </p:spPr>
        <p:txBody>
          <a:bodyPr/>
          <a:lstStyle/>
          <a:p>
            <a:r>
              <a:rPr lang="en-US" dirty="0">
                <a:solidFill>
                  <a:srgbClr val="FF0000"/>
                </a:solidFill>
                <a:latin typeface="Tahoma" charset="0"/>
                <a:ea typeface="ＭＳ Ｐゴシック" charset="0"/>
                <a:cs typeface="ＭＳ Ｐゴシック" charset="0"/>
              </a:rPr>
              <a:t>DRAM refresh is a critical challenge </a:t>
            </a:r>
            <a:endParaRPr lang="en-US" dirty="0" smtClean="0">
              <a:solidFill>
                <a:srgbClr val="FF0000"/>
              </a:solidFill>
              <a:latin typeface="Tahoma" charset="0"/>
              <a:ea typeface="ＭＳ Ｐゴシック" charset="0"/>
              <a:cs typeface="ＭＳ Ｐゴシック" charset="0"/>
            </a:endParaRPr>
          </a:p>
          <a:p>
            <a:pPr lvl="1"/>
            <a:r>
              <a:rPr lang="en-US" sz="2000" dirty="0" smtClean="0">
                <a:solidFill>
                  <a:srgbClr val="000000"/>
                </a:solidFill>
                <a:latin typeface="Tahoma" charset="0"/>
                <a:ea typeface="ＭＳ Ｐゴシック" charset="0"/>
                <a:cs typeface="ＭＳ Ｐゴシック" charset="0"/>
              </a:rPr>
              <a:t>in </a:t>
            </a:r>
            <a:r>
              <a:rPr lang="en-US" sz="2000" dirty="0">
                <a:solidFill>
                  <a:srgbClr val="000000"/>
                </a:solidFill>
                <a:latin typeface="Tahoma" charset="0"/>
                <a:ea typeface="ＭＳ Ｐゴシック" charset="0"/>
                <a:cs typeface="ＭＳ Ｐゴシック" charset="0"/>
              </a:rPr>
              <a:t>scaling DRAM technology efficiently to higher </a:t>
            </a:r>
            <a:r>
              <a:rPr lang="en-US" sz="2000" dirty="0" smtClean="0">
                <a:solidFill>
                  <a:srgbClr val="000000"/>
                </a:solidFill>
                <a:latin typeface="Tahoma" charset="0"/>
                <a:ea typeface="ＭＳ Ｐゴシック" charset="0"/>
                <a:cs typeface="ＭＳ Ｐゴシック" charset="0"/>
              </a:rPr>
              <a:t>capacities</a:t>
            </a:r>
          </a:p>
          <a:p>
            <a:pPr lvl="1"/>
            <a:endParaRPr lang="en-US" sz="1400" dirty="0" smtClean="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Discussed several promising solution directions</a:t>
            </a:r>
          </a:p>
          <a:p>
            <a:pPr lvl="1"/>
            <a:r>
              <a:rPr lang="en-US" sz="2000" dirty="0" smtClean="0">
                <a:solidFill>
                  <a:srgbClr val="0000FF"/>
                </a:solidFill>
              </a:rPr>
              <a:t>Parallelize refreshes with accesses </a:t>
            </a:r>
            <a:r>
              <a:rPr lang="en-US" sz="1600" dirty="0" smtClean="0">
                <a:solidFill>
                  <a:schemeClr val="accent2">
                    <a:lumMod val="75000"/>
                  </a:schemeClr>
                </a:solidFill>
              </a:rPr>
              <a:t>[Chang+ HPCA’14]</a:t>
            </a:r>
            <a:endParaRPr lang="en-US" dirty="0" smtClean="0">
              <a:solidFill>
                <a:schemeClr val="accent2">
                  <a:lumMod val="75000"/>
                </a:schemeClr>
              </a:solidFill>
            </a:endParaRPr>
          </a:p>
          <a:p>
            <a:pPr lvl="1"/>
            <a:r>
              <a:rPr lang="en-US" sz="2000" dirty="0" smtClean="0">
                <a:solidFill>
                  <a:srgbClr val="0000FF"/>
                </a:solidFill>
              </a:rPr>
              <a:t>Eliminate unnecessary refreshes </a:t>
            </a:r>
            <a:r>
              <a:rPr lang="en-US" sz="1600" dirty="0" smtClean="0">
                <a:solidFill>
                  <a:srgbClr val="2C6123"/>
                </a:solidFill>
              </a:rPr>
              <a:t>[Liu+ ISCA’12]</a:t>
            </a:r>
            <a:endParaRPr lang="en-US" dirty="0" smtClean="0">
              <a:solidFill>
                <a:srgbClr val="2C6123"/>
              </a:solidFill>
            </a:endParaRPr>
          </a:p>
          <a:p>
            <a:pPr lvl="1"/>
            <a:r>
              <a:rPr lang="en-US" sz="2000" dirty="0" smtClean="0">
                <a:solidFill>
                  <a:srgbClr val="0000FF"/>
                </a:solidFill>
              </a:rPr>
              <a:t>Reduce refresh rate and </a:t>
            </a:r>
            <a:r>
              <a:rPr lang="en-US" sz="2000" dirty="0" err="1" smtClean="0">
                <a:solidFill>
                  <a:srgbClr val="0000FF"/>
                </a:solidFill>
              </a:rPr>
              <a:t>detect+correct</a:t>
            </a:r>
            <a:r>
              <a:rPr lang="en-US" sz="2000" dirty="0" smtClean="0">
                <a:solidFill>
                  <a:srgbClr val="0000FF"/>
                </a:solidFill>
              </a:rPr>
              <a:t> errors that occur             </a:t>
            </a:r>
            <a:r>
              <a:rPr lang="en-US" sz="1600" dirty="0" smtClean="0">
                <a:solidFill>
                  <a:srgbClr val="2C6123"/>
                </a:solidFill>
              </a:rPr>
              <a:t>[Khan+ SIGMETRICS’14]</a:t>
            </a:r>
          </a:p>
          <a:p>
            <a:endParaRPr lang="en-US" sz="1400" dirty="0" smtClean="0">
              <a:solidFill>
                <a:schemeClr val="accent2">
                  <a:lumMod val="75000"/>
                </a:schemeClr>
              </a:solidFill>
            </a:endParaRPr>
          </a:p>
          <a:p>
            <a:r>
              <a:rPr lang="en-US" dirty="0">
                <a:solidFill>
                  <a:srgbClr val="FF0000"/>
                </a:solidFill>
              </a:rPr>
              <a:t>E</a:t>
            </a:r>
            <a:r>
              <a:rPr lang="en-US" dirty="0" smtClean="0">
                <a:solidFill>
                  <a:srgbClr val="FF0000"/>
                </a:solidFill>
              </a:rPr>
              <a:t>xamined properties of retention time behavior </a:t>
            </a:r>
            <a:r>
              <a:rPr lang="en-US" sz="1800" dirty="0" smtClean="0">
                <a:solidFill>
                  <a:srgbClr val="2C6123"/>
                </a:solidFill>
              </a:rPr>
              <a:t>[Liu+ ISCA’13]</a:t>
            </a:r>
            <a:endParaRPr lang="en-US" sz="2200" dirty="0">
              <a:solidFill>
                <a:srgbClr val="2C6123"/>
              </a:solidFill>
              <a:latin typeface="Tahoma" charset="0"/>
              <a:ea typeface="ＭＳ Ｐゴシック" charset="0"/>
              <a:cs typeface="ＭＳ Ｐゴシック" charset="0"/>
            </a:endParaRPr>
          </a:p>
          <a:p>
            <a:endParaRPr lang="en-US" sz="1400" dirty="0">
              <a:solidFill>
                <a:srgbClr val="FF0000"/>
              </a:solidFill>
              <a:latin typeface="Tahoma" charset="0"/>
              <a:ea typeface="ＭＳ Ｐゴシック" charset="0"/>
              <a:cs typeface="ＭＳ Ｐゴシック" charset="0"/>
            </a:endParaRPr>
          </a:p>
          <a:p>
            <a:r>
              <a:rPr lang="en-US" dirty="0" smtClean="0">
                <a:solidFill>
                  <a:srgbClr val="FF0000"/>
                </a:solidFill>
                <a:latin typeface="Tahoma" charset="0"/>
                <a:ea typeface="ＭＳ Ｐゴシック" charset="0"/>
                <a:cs typeface="ＭＳ Ｐゴシック" charset="0"/>
              </a:rPr>
              <a:t>Many avenues for overcoming DRAM refresh challenges</a:t>
            </a:r>
          </a:p>
          <a:p>
            <a:pPr lvl="1"/>
            <a:r>
              <a:rPr lang="en-US" sz="2000" dirty="0">
                <a:solidFill>
                  <a:srgbClr val="0000FF"/>
                </a:solidFill>
                <a:latin typeface="Tahoma" charset="0"/>
                <a:ea typeface="ＭＳ Ｐゴシック" charset="0"/>
                <a:cs typeface="ＭＳ Ｐゴシック" charset="0"/>
              </a:rPr>
              <a:t>H</a:t>
            </a:r>
            <a:r>
              <a:rPr lang="en-US" sz="2000" dirty="0" smtClean="0">
                <a:solidFill>
                  <a:srgbClr val="0000FF"/>
                </a:solidFill>
                <a:latin typeface="Tahoma" charset="0"/>
                <a:ea typeface="ＭＳ Ｐゴシック" charset="0"/>
                <a:cs typeface="ＭＳ Ｐゴシック" charset="0"/>
              </a:rPr>
              <a:t>andling DPD/VRT phenomena </a:t>
            </a:r>
          </a:p>
          <a:p>
            <a:pPr lvl="1"/>
            <a:r>
              <a:rPr lang="en-US" sz="2000" dirty="0" smtClean="0">
                <a:solidFill>
                  <a:srgbClr val="0000FF"/>
                </a:solidFill>
                <a:latin typeface="Tahoma" charset="0"/>
                <a:ea typeface="ＭＳ Ｐゴシック" charset="0"/>
                <a:cs typeface="ＭＳ Ｐゴシック" charset="0"/>
              </a:rPr>
              <a:t>Enabling online retention time profiling and error mitigation</a:t>
            </a:r>
          </a:p>
          <a:p>
            <a:pPr lvl="1"/>
            <a:r>
              <a:rPr lang="en-US" sz="2000" dirty="0">
                <a:solidFill>
                  <a:srgbClr val="0000FF"/>
                </a:solidFill>
                <a:latin typeface="Tahoma" charset="0"/>
                <a:ea typeface="ＭＳ Ｐゴシック" charset="0"/>
                <a:cs typeface="ＭＳ Ｐゴシック" charset="0"/>
              </a:rPr>
              <a:t>E</a:t>
            </a:r>
            <a:r>
              <a:rPr lang="en-US" sz="2000" dirty="0" smtClean="0">
                <a:solidFill>
                  <a:srgbClr val="0000FF"/>
                </a:solidFill>
                <a:latin typeface="Tahoma" charset="0"/>
                <a:ea typeface="ＭＳ Ｐゴシック" charset="0"/>
                <a:cs typeface="ＭＳ Ｐゴシック" charset="0"/>
              </a:rPr>
              <a:t>xploiting application behavior</a:t>
            </a:r>
            <a:endParaRPr lang="en-US" sz="2000" dirty="0">
              <a:latin typeface="Tahoma" charset="0"/>
              <a:ea typeface="ＭＳ Ｐゴシック" charset="0"/>
              <a:cs typeface="ＭＳ Ｐゴシック" charset="0"/>
            </a:endParaRPr>
          </a:p>
          <a:p>
            <a:endParaRPr lang="en-US" sz="2200" dirty="0">
              <a:latin typeface="Tahoma" charset="0"/>
              <a:ea typeface="ＭＳ Ｐゴシック" charset="0"/>
              <a:cs typeface="ＭＳ Ｐゴシック" charset="0"/>
            </a:endParaRPr>
          </a:p>
        </p:txBody>
      </p:sp>
      <p:sp>
        <p:nvSpPr>
          <p:cNvPr id="30208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FBED20E-E718-0749-B170-6E440F707798}" type="slidenum">
              <a:rPr lang="en-US" sz="1600">
                <a:solidFill>
                  <a:srgbClr val="000000"/>
                </a:solidFill>
                <a:latin typeface="Garamond" charset="0"/>
              </a:rPr>
              <a:pPr eaLnBrk="1" hangingPunct="1"/>
              <a:t>147</a:t>
            </a:fld>
            <a:endParaRPr lang="en-US" sz="1600">
              <a:solidFill>
                <a:srgbClr val="000000"/>
              </a:solidFill>
              <a:latin typeface="Garamond" charset="0"/>
            </a:endParaRPr>
          </a:p>
        </p:txBody>
      </p:sp>
    </p:spTree>
    <p:extLst>
      <p:ext uri="{BB962C8B-B14F-4D97-AF65-F5344CB8AC3E}">
        <p14:creationId xmlns:p14="http://schemas.microsoft.com/office/powerpoint/2010/main" val="97920344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DRAM Reliability</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148</a:t>
            </a:fld>
            <a:endParaRPr lang="en-US" altLang="en-US">
              <a:solidFill>
                <a:srgbClr val="000000"/>
              </a:solidFill>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410410156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p:txBody>
          <a:bodyPr/>
          <a:lstStyle/>
          <a:p>
            <a:r>
              <a:rPr lang="en-US" dirty="0" smtClean="0">
                <a:solidFill>
                  <a:srgbClr val="0000FF"/>
                </a:solidFill>
              </a:rPr>
              <a:t>Tolerate it</a:t>
            </a:r>
            <a:r>
              <a:rPr lang="en-US" dirty="0" smtClean="0"/>
              <a:t>: Make DRAM and controllers more intelligent</a:t>
            </a:r>
          </a:p>
          <a:p>
            <a:pPr lvl="1"/>
            <a:r>
              <a:rPr lang="en-US" dirty="0" smtClean="0"/>
              <a:t>Just like flash memory and hard disks</a:t>
            </a:r>
          </a:p>
          <a:p>
            <a:pPr lvl="1"/>
            <a:endParaRPr lang="en-US" dirty="0"/>
          </a:p>
          <a:p>
            <a:r>
              <a:rPr lang="en-US" dirty="0" smtClean="0">
                <a:solidFill>
                  <a:srgbClr val="0000FF"/>
                </a:solidFill>
              </a:rPr>
              <a:t>Eliminate or minimize it</a:t>
            </a:r>
            <a:r>
              <a:rPr lang="en-US" dirty="0" smtClean="0"/>
              <a:t>: Replace or (more likely) augment DRAM with a different technology</a:t>
            </a:r>
          </a:p>
          <a:p>
            <a:endParaRPr lang="en-US" dirty="0"/>
          </a:p>
          <a:p>
            <a:r>
              <a:rPr lang="en-US" dirty="0" smtClean="0">
                <a:solidFill>
                  <a:srgbClr val="0000FF"/>
                </a:solidFill>
              </a:rPr>
              <a:t>Embrace it</a:t>
            </a:r>
            <a:r>
              <a:rPr lang="en-US" dirty="0" smtClean="0"/>
              <a:t>: Design heterogeneous-reliability memories that map error-tolerant data to less reliable portions</a:t>
            </a:r>
          </a:p>
          <a:p>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149</a:t>
            </a:fld>
            <a:endParaRPr lang="en-US"/>
          </a:p>
        </p:txBody>
      </p:sp>
    </p:spTree>
    <p:extLst>
      <p:ext uri="{BB962C8B-B14F-4D97-AF65-F5344CB8AC3E}">
        <p14:creationId xmlns:p14="http://schemas.microsoft.com/office/powerpoint/2010/main" val="210492237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395536" y="1515616"/>
            <a:ext cx="8382000" cy="2057400"/>
          </a:xfrm>
        </p:spPr>
        <p:txBody>
          <a:bodyPr>
            <a:normAutofit/>
          </a:bodyPr>
          <a:lstStyle/>
          <a:p>
            <a:pPr algn="ctr"/>
            <a:r>
              <a:rPr lang="en-US" sz="3750" dirty="0"/>
              <a:t>Rethinking </a:t>
            </a:r>
            <a:r>
              <a:rPr lang="en-US" sz="3750" dirty="0" smtClean="0"/>
              <a:t>Memory System </a:t>
            </a:r>
            <a:r>
              <a:rPr lang="en-US" sz="3750" dirty="0"/>
              <a:t>Design </a:t>
            </a:r>
            <a:r>
              <a:rPr lang="en-US" sz="3750" dirty="0" smtClean="0"/>
              <a:t/>
            </a:r>
            <a:br>
              <a:rPr lang="en-US" sz="3750" dirty="0" smtClean="0"/>
            </a:br>
            <a:r>
              <a:rPr lang="en-US" sz="3750" dirty="0" smtClean="0"/>
              <a:t>(for Data-Intensive Computing)</a:t>
            </a:r>
            <a:endParaRPr lang="en-US" sz="3750" dirty="0"/>
          </a:p>
        </p:txBody>
      </p:sp>
      <p:sp>
        <p:nvSpPr>
          <p:cNvPr id="3" name="Subtitle 2"/>
          <p:cNvSpPr>
            <a:spLocks noGrp="1"/>
          </p:cNvSpPr>
          <p:nvPr>
            <p:ph type="subTitle" idx="1"/>
          </p:nvPr>
        </p:nvSpPr>
        <p:spPr>
          <a:xfrm>
            <a:off x="467544" y="3645024"/>
            <a:ext cx="8208912" cy="614362"/>
          </a:xfrm>
        </p:spPr>
        <p:txBody>
          <a:bodyPr>
            <a:noAutofit/>
          </a:bodyPr>
          <a:lstStyle/>
          <a:p>
            <a:r>
              <a:rPr lang="en-US" sz="2200" dirty="0" smtClean="0"/>
              <a:t>Onur Mutlu</a:t>
            </a:r>
          </a:p>
          <a:p>
            <a:r>
              <a:rPr lang="en-US" sz="2200" dirty="0" smtClean="0">
                <a:hlinkClick r:id="rId3"/>
              </a:rPr>
              <a:t>onur@cmu.edu</a:t>
            </a:r>
            <a:endParaRPr lang="en-US" sz="2200" dirty="0" smtClean="0"/>
          </a:p>
          <a:p>
            <a:r>
              <a:rPr lang="en-US" sz="2200" dirty="0">
                <a:hlinkClick r:id="rId4"/>
              </a:rPr>
              <a:t>http://users.ece.cmu.edu/~omutlu</a:t>
            </a:r>
            <a:r>
              <a:rPr lang="en-US" sz="2200" dirty="0" smtClean="0">
                <a:hlinkClick r:id="rId4"/>
              </a:rPr>
              <a:t>/</a:t>
            </a:r>
            <a:endParaRPr lang="en-US" sz="2200" dirty="0" smtClean="0"/>
          </a:p>
          <a:p>
            <a:r>
              <a:rPr lang="en-US" sz="2200" dirty="0" smtClean="0"/>
              <a:t>October </a:t>
            </a:r>
            <a:r>
              <a:rPr lang="en-US" sz="2200" dirty="0" smtClean="0"/>
              <a:t>24, </a:t>
            </a:r>
            <a:r>
              <a:rPr lang="en-US" sz="2200" dirty="0" smtClean="0"/>
              <a:t>2014</a:t>
            </a:r>
          </a:p>
          <a:p>
            <a:r>
              <a:rPr lang="en-US" sz="2200" dirty="0" smtClean="0"/>
              <a:t>Samsung</a:t>
            </a:r>
            <a:endParaRPr lang="en-US" sz="2200" dirty="0" smtClean="0"/>
          </a:p>
          <a:p>
            <a:endParaRPr lang="en-US" sz="2200" dirty="0" smtClean="0"/>
          </a:p>
          <a:p>
            <a:pPr algn="l"/>
            <a:endParaRPr lang="en-US" sz="2200" dirty="0"/>
          </a:p>
        </p:txBody>
      </p:sp>
      <p:pic>
        <p:nvPicPr>
          <p:cNvPr id="6" name="Picture 5" descr="Burgundy_CMU_JPG_Logo.jpg"/>
          <p:cNvPicPr>
            <a:picLocks noChangeAspect="1"/>
          </p:cNvPicPr>
          <p:nvPr/>
        </p:nvPicPr>
        <p:blipFill>
          <a:blip r:embed="rId5" cstate="print"/>
          <a:stretch>
            <a:fillRect/>
          </a:stretch>
        </p:blipFill>
        <p:spPr>
          <a:xfrm>
            <a:off x="2571736" y="5661248"/>
            <a:ext cx="3786214" cy="1367244"/>
          </a:xfrm>
          <a:prstGeom prst="rect">
            <a:avLst/>
          </a:prstGeom>
        </p:spPr>
      </p:pic>
      <p:pic>
        <p:nvPicPr>
          <p:cNvPr id="7" name="Picture 6" descr="safari.png"/>
          <p:cNvPicPr>
            <a:picLocks noChangeAspect="1"/>
          </p:cNvPicPr>
          <p:nvPr/>
        </p:nvPicPr>
        <p:blipFill>
          <a:blip r:embed="rId6" cstate="print"/>
          <a:stretch>
            <a:fillRect/>
          </a:stretch>
        </p:blipFill>
        <p:spPr>
          <a:xfrm>
            <a:off x="179512" y="6453336"/>
            <a:ext cx="1080120" cy="312522"/>
          </a:xfrm>
          <a:prstGeom prst="rect">
            <a:avLst/>
          </a:prstGeom>
        </p:spPr>
      </p:pic>
    </p:spTree>
    <p:extLst>
      <p:ext uri="{BB962C8B-B14F-4D97-AF65-F5344CB8AC3E}">
        <p14:creationId xmlns:p14="http://schemas.microsoft.com/office/powerpoint/2010/main" val="739138738"/>
      </p:ext>
    </p:extLst>
  </p:cSld>
  <p:clrMapOvr>
    <a:masterClrMapping/>
  </p:clrMapOvr>
  <p:timing>
    <p:tnLst>
      <p:par>
        <p:cTn xmlns:p14="http://schemas.microsoft.com/office/powerpoint/2010/mai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1157471282"/>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a:t>
            </a:r>
            <a:endParaRPr lang="en-US" sz="3600" dirty="0">
              <a:solidFill>
                <a:prstClr val="black"/>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150</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application</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288116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598563"/>
            <a:ext cx="8428037" cy="822325"/>
          </a:xfrm>
        </p:spPr>
        <p:txBody>
          <a:bodyPr/>
          <a:lstStyle/>
          <a:p>
            <a:pPr algn="ctr" eaLnBrk="1" hangingPunct="1"/>
            <a:r>
              <a:rPr lang="en-US" sz="4000" dirty="0" smtClean="0">
                <a:latin typeface="Garamond" charset="0"/>
              </a:rPr>
              <a:t>Aside: </a:t>
            </a:r>
            <a:br>
              <a:rPr lang="en-US" sz="4000" dirty="0" smtClean="0">
                <a:latin typeface="Garamond" charset="0"/>
              </a:rPr>
            </a:br>
            <a:r>
              <a:rPr lang="en-US" sz="4000" dirty="0" smtClean="0">
                <a:latin typeface="Garamond" charset="0"/>
              </a:rPr>
              <a:t>Self-Optimizing Memory Controllers</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
        <p:nvSpPr>
          <p:cNvPr id="4" name="TextBox 3"/>
          <p:cNvSpPr txBox="1"/>
          <p:nvPr/>
        </p:nvSpPr>
        <p:spPr>
          <a:xfrm>
            <a:off x="124136" y="4293101"/>
            <a:ext cx="8875436" cy="1200306"/>
          </a:xfrm>
          <a:prstGeom prst="rect">
            <a:avLst/>
          </a:prstGeom>
          <a:noFill/>
        </p:spPr>
        <p:txBody>
          <a:bodyPr wrap="none" lIns="91416" tIns="45709" rIns="91416" bIns="45709" rtlCol="0">
            <a:spAutoFit/>
          </a:bodyPr>
          <a:lstStyle/>
          <a:p>
            <a:pPr algn="ctr" defTabSz="914024"/>
            <a:r>
              <a:rPr lang="en-US" dirty="0" err="1">
                <a:solidFill>
                  <a:srgbClr val="000000"/>
                </a:solidFill>
                <a:latin typeface="Tahoma"/>
              </a:rPr>
              <a:t>Engin</a:t>
            </a:r>
            <a:r>
              <a:rPr lang="en-US" dirty="0">
                <a:solidFill>
                  <a:srgbClr val="000000"/>
                </a:solidFill>
                <a:latin typeface="Tahoma"/>
              </a:rPr>
              <a:t> </a:t>
            </a:r>
            <a:r>
              <a:rPr lang="en-US" dirty="0" err="1">
                <a:solidFill>
                  <a:srgbClr val="000000"/>
                </a:solidFill>
                <a:latin typeface="Tahoma"/>
              </a:rPr>
              <a:t>Ipek</a:t>
            </a:r>
            <a:r>
              <a:rPr lang="en-US" dirty="0">
                <a:solidFill>
                  <a:srgbClr val="000000"/>
                </a:solidFill>
                <a:latin typeface="Tahoma"/>
              </a:rPr>
              <a:t>, </a:t>
            </a:r>
            <a:r>
              <a:rPr lang="en-US" u="sng" dirty="0">
                <a:solidFill>
                  <a:srgbClr val="000000"/>
                </a:solidFill>
                <a:latin typeface="Tahoma"/>
              </a:rPr>
              <a:t>Onur Mutlu</a:t>
            </a:r>
            <a:r>
              <a:rPr lang="en-US" dirty="0">
                <a:solidFill>
                  <a:srgbClr val="000000"/>
                </a:solidFill>
                <a:latin typeface="Tahoma"/>
              </a:rPr>
              <a:t>, José F. </a:t>
            </a:r>
            <a:r>
              <a:rPr lang="en-US" dirty="0" err="1">
                <a:solidFill>
                  <a:srgbClr val="000000"/>
                </a:solidFill>
                <a:latin typeface="Tahoma"/>
              </a:rPr>
              <a:t>Martínez</a:t>
            </a:r>
            <a:r>
              <a:rPr lang="en-US" dirty="0">
                <a:solidFill>
                  <a:srgbClr val="000000"/>
                </a:solidFill>
                <a:latin typeface="Tahoma"/>
              </a:rPr>
              <a:t>, and Rich </a:t>
            </a:r>
            <a:r>
              <a:rPr lang="en-US" dirty="0" err="1">
                <a:solidFill>
                  <a:srgbClr val="000000"/>
                </a:solidFill>
                <a:latin typeface="Tahoma"/>
              </a:rPr>
              <a:t>Caruana</a:t>
            </a:r>
            <a:r>
              <a:rPr lang="en-US" dirty="0">
                <a:solidFill>
                  <a:srgbClr val="000000"/>
                </a:solidFill>
                <a:latin typeface="Tahoma"/>
              </a:rPr>
              <a:t>, </a:t>
            </a:r>
            <a:br>
              <a:rPr lang="en-US" dirty="0">
                <a:solidFill>
                  <a:srgbClr val="000000"/>
                </a:solidFill>
                <a:latin typeface="Tahoma"/>
              </a:rPr>
            </a:br>
            <a:r>
              <a:rPr lang="en-US" b="1" dirty="0">
                <a:solidFill>
                  <a:srgbClr val="000000"/>
                </a:solidFill>
                <a:latin typeface="Tahoma"/>
                <a:hlinkClick r:id="rId3"/>
              </a:rPr>
              <a:t>"Self Optimizing Memory Controllers: A Reinforcement Learning Approach"</a:t>
            </a:r>
            <a:r>
              <a:rPr lang="en-US" dirty="0">
                <a:solidFill>
                  <a:srgbClr val="000000"/>
                </a:solidFill>
                <a:latin typeface="Tahoma"/>
              </a:rPr>
              <a:t/>
            </a:r>
            <a:br>
              <a:rPr lang="en-US" dirty="0">
                <a:solidFill>
                  <a:srgbClr val="000000"/>
                </a:solidFill>
                <a:latin typeface="Tahoma"/>
              </a:rPr>
            </a:br>
            <a:r>
              <a:rPr lang="en-US" i="1" dirty="0">
                <a:solidFill>
                  <a:srgbClr val="000000"/>
                </a:solidFill>
                <a:latin typeface="Tahoma"/>
              </a:rPr>
              <a:t>Proceedings of the </a:t>
            </a:r>
            <a:r>
              <a:rPr lang="en-US" i="1" dirty="0">
                <a:solidFill>
                  <a:srgbClr val="000000"/>
                </a:solidFill>
                <a:latin typeface="Tahoma"/>
                <a:hlinkClick r:id="rId4"/>
              </a:rPr>
              <a:t>35th International Symposium on Computer Architecture</a:t>
            </a:r>
            <a:r>
              <a:rPr lang="en-US" i="1" dirty="0">
                <a:solidFill>
                  <a:srgbClr val="000000"/>
                </a:solidFill>
                <a:latin typeface="Tahoma"/>
              </a:rPr>
              <a:t> (</a:t>
            </a:r>
            <a:r>
              <a:rPr lang="en-US" b="1" i="1" dirty="0">
                <a:solidFill>
                  <a:srgbClr val="000000"/>
                </a:solidFill>
                <a:latin typeface="Tahoma"/>
              </a:rPr>
              <a:t>ISCA</a:t>
            </a:r>
            <a:r>
              <a:rPr lang="en-US" i="1" dirty="0">
                <a:solidFill>
                  <a:srgbClr val="000000"/>
                </a:solidFill>
                <a:latin typeface="Tahoma"/>
              </a:rPr>
              <a:t>)</a:t>
            </a:r>
            <a:r>
              <a:rPr lang="en-US" dirty="0">
                <a:solidFill>
                  <a:srgbClr val="000000"/>
                </a:solidFill>
                <a:latin typeface="Tahoma"/>
              </a:rPr>
              <a:t>, </a:t>
            </a:r>
            <a:endParaRPr lang="en-US" dirty="0" smtClean="0">
              <a:solidFill>
                <a:srgbClr val="000000"/>
              </a:solidFill>
              <a:latin typeface="Tahoma"/>
            </a:endParaRPr>
          </a:p>
          <a:p>
            <a:pPr algn="ctr" defTabSz="914024"/>
            <a:r>
              <a:rPr lang="en-US" dirty="0" smtClean="0">
                <a:solidFill>
                  <a:srgbClr val="000000"/>
                </a:solidFill>
                <a:latin typeface="Tahoma"/>
              </a:rPr>
              <a:t>pages </a:t>
            </a:r>
            <a:r>
              <a:rPr lang="en-US" dirty="0">
                <a:solidFill>
                  <a:srgbClr val="000000"/>
                </a:solidFill>
                <a:latin typeface="Tahoma"/>
              </a:rPr>
              <a:t>39-50, Beijing, China, June 2008. </a:t>
            </a:r>
            <a:r>
              <a:rPr lang="en-US" dirty="0">
                <a:solidFill>
                  <a:srgbClr val="000000"/>
                </a:solidFill>
                <a:latin typeface="Tahoma"/>
                <a:hlinkClick r:id="rId5"/>
              </a:rPr>
              <a:t>Slides (pptx)</a:t>
            </a:r>
            <a:endParaRPr lang="en-US" dirty="0">
              <a:solidFill>
                <a:srgbClr val="000000"/>
              </a:solidFill>
              <a:latin typeface="Tahoma"/>
            </a:endParaRPr>
          </a:p>
        </p:txBody>
      </p:sp>
    </p:spTree>
    <p:extLst>
      <p:ext uri="{BB962C8B-B14F-4D97-AF65-F5344CB8AC3E}">
        <p14:creationId xmlns:p14="http://schemas.microsoft.com/office/powerpoint/2010/main" val="12419567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Title 1"/>
          <p:cNvSpPr>
            <a:spLocks noGrp="1"/>
          </p:cNvSpPr>
          <p:nvPr>
            <p:ph type="title"/>
          </p:nvPr>
        </p:nvSpPr>
        <p:spPr/>
        <p:txBody>
          <a:bodyPr/>
          <a:lstStyle/>
          <a:p>
            <a:r>
              <a:rPr lang="en-US" sz="3400">
                <a:latin typeface="Garamond" charset="0"/>
              </a:rPr>
              <a:t>Why are DRAM Controllers Difficult to Design?</a:t>
            </a:r>
          </a:p>
        </p:txBody>
      </p:sp>
      <p:sp>
        <p:nvSpPr>
          <p:cNvPr id="148482" name="Content Placeholder 2"/>
          <p:cNvSpPr>
            <a:spLocks noGrp="1"/>
          </p:cNvSpPr>
          <p:nvPr>
            <p:ph idx="1"/>
          </p:nvPr>
        </p:nvSpPr>
        <p:spPr>
          <a:xfrm>
            <a:off x="228600" y="996950"/>
            <a:ext cx="8610600" cy="5194300"/>
          </a:xfrm>
        </p:spPr>
        <p:txBody>
          <a:bodyPr/>
          <a:lstStyle/>
          <a:p>
            <a:r>
              <a:rPr lang="en-US">
                <a:latin typeface="Tahoma" charset="0"/>
              </a:rPr>
              <a:t>Need to obey </a:t>
            </a:r>
            <a:r>
              <a:rPr lang="en-US">
                <a:solidFill>
                  <a:srgbClr val="0000FF"/>
                </a:solidFill>
                <a:latin typeface="Tahoma" charset="0"/>
              </a:rPr>
              <a:t>DRAM timing constraints </a:t>
            </a:r>
            <a:r>
              <a:rPr lang="en-US">
                <a:latin typeface="Tahoma" charset="0"/>
              </a:rPr>
              <a:t>for correctness</a:t>
            </a:r>
          </a:p>
          <a:p>
            <a:pPr lvl="1"/>
            <a:r>
              <a:rPr lang="en-US">
                <a:latin typeface="Tahoma" charset="0"/>
                <a:ea typeface="ＭＳ Ｐゴシック" charset="0"/>
              </a:rPr>
              <a:t>There are many (50+) timing constraints in DRAM</a:t>
            </a:r>
          </a:p>
          <a:p>
            <a:pPr lvl="1"/>
            <a:r>
              <a:rPr lang="en-US">
                <a:latin typeface="Tahoma" charset="0"/>
                <a:ea typeface="ＭＳ Ｐゴシック" charset="0"/>
              </a:rPr>
              <a:t>tWTR: Minimum number of cycles to wait before issuing a read command after a write command is issued</a:t>
            </a:r>
          </a:p>
          <a:p>
            <a:pPr lvl="1"/>
            <a:r>
              <a:rPr lang="en-US">
                <a:latin typeface="Tahoma" charset="0"/>
                <a:ea typeface="ＭＳ Ｐゴシック" charset="0"/>
              </a:rPr>
              <a:t>tRC: Minimum number of cycles between the issuing of two consecutive activate commands to the same bank</a:t>
            </a:r>
          </a:p>
          <a:p>
            <a:pPr lvl="1"/>
            <a:r>
              <a:rPr lang="en-US">
                <a:latin typeface="Tahoma" charset="0"/>
                <a:ea typeface="ＭＳ Ｐゴシック" charset="0"/>
              </a:rPr>
              <a:t>…</a:t>
            </a:r>
          </a:p>
          <a:p>
            <a:r>
              <a:rPr lang="en-US">
                <a:latin typeface="Tahoma" charset="0"/>
              </a:rPr>
              <a:t>Need to </a:t>
            </a:r>
            <a:r>
              <a:rPr lang="en-US">
                <a:solidFill>
                  <a:srgbClr val="0000FF"/>
                </a:solidFill>
                <a:latin typeface="Tahoma" charset="0"/>
              </a:rPr>
              <a:t>keep track of many resources </a:t>
            </a:r>
            <a:r>
              <a:rPr lang="en-US">
                <a:latin typeface="Tahoma" charset="0"/>
              </a:rPr>
              <a:t>to prevent conflicts</a:t>
            </a:r>
          </a:p>
          <a:p>
            <a:pPr lvl="1"/>
            <a:r>
              <a:rPr lang="en-US">
                <a:latin typeface="Tahoma" charset="0"/>
                <a:ea typeface="ＭＳ Ｐゴシック" charset="0"/>
              </a:rPr>
              <a:t>Channels, banks, ranks, data bus, address bus, row buffers</a:t>
            </a:r>
          </a:p>
          <a:p>
            <a:r>
              <a:rPr lang="en-US">
                <a:latin typeface="Tahoma" charset="0"/>
              </a:rPr>
              <a:t>Need to handle </a:t>
            </a:r>
            <a:r>
              <a:rPr lang="en-US">
                <a:solidFill>
                  <a:srgbClr val="0000FF"/>
                </a:solidFill>
                <a:latin typeface="Tahoma" charset="0"/>
              </a:rPr>
              <a:t>DRAM refresh</a:t>
            </a:r>
          </a:p>
          <a:p>
            <a:r>
              <a:rPr lang="en-US">
                <a:latin typeface="Tahoma" charset="0"/>
              </a:rPr>
              <a:t>Need to optimize for performance </a:t>
            </a:r>
            <a:r>
              <a:rPr lang="en-US" sz="1800">
                <a:latin typeface="Tahoma" charset="0"/>
              </a:rPr>
              <a:t>(in the presence of constraints)</a:t>
            </a:r>
          </a:p>
          <a:p>
            <a:pPr lvl="1"/>
            <a:r>
              <a:rPr lang="en-US">
                <a:latin typeface="Tahoma" charset="0"/>
                <a:ea typeface="ＭＳ Ｐゴシック" charset="0"/>
              </a:rPr>
              <a:t>Reordering is not simple</a:t>
            </a:r>
          </a:p>
          <a:p>
            <a:pPr lvl="1"/>
            <a:r>
              <a:rPr lang="en-US">
                <a:latin typeface="Tahoma" charset="0"/>
                <a:ea typeface="ＭＳ Ｐゴシック" charset="0"/>
              </a:rPr>
              <a:t>Predicting the future?</a:t>
            </a:r>
          </a:p>
          <a:p>
            <a:pPr lvl="2"/>
            <a:endParaRPr lang="en-US">
              <a:latin typeface="Tahoma" charset="0"/>
              <a:ea typeface="ＭＳ Ｐゴシック" charset="0"/>
            </a:endParaRPr>
          </a:p>
          <a:p>
            <a:pPr lvl="1"/>
            <a:endParaRPr lang="en-US">
              <a:latin typeface="Tahoma" charset="0"/>
              <a:ea typeface="ＭＳ Ｐゴシック" charset="0"/>
            </a:endParaRPr>
          </a:p>
          <a:p>
            <a:pPr lvl="1"/>
            <a:endParaRPr lang="en-US">
              <a:latin typeface="Tahoma" charset="0"/>
              <a:ea typeface="ＭＳ Ｐゴシック" charset="0"/>
            </a:endParaRPr>
          </a:p>
          <a:p>
            <a:endParaRPr lang="en-US">
              <a:latin typeface="Tahoma" charset="0"/>
            </a:endParaRPr>
          </a:p>
        </p:txBody>
      </p:sp>
      <p:sp>
        <p:nvSpPr>
          <p:cNvPr id="9933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41036FD-DF00-1D41-9417-4E997F1D54F2}" type="slidenum">
              <a:rPr lang="en-US" sz="1600">
                <a:solidFill>
                  <a:srgbClr val="000000"/>
                </a:solidFill>
                <a:latin typeface="Garamond" charset="0"/>
                <a:cs typeface="Arial" charset="0"/>
              </a:rPr>
              <a:pPr eaLnBrk="1" hangingPunct="1"/>
              <a:t>152</a:t>
            </a:fld>
            <a:endParaRPr lang="en-US" sz="1600">
              <a:solidFill>
                <a:srgbClr val="000000"/>
              </a:solidFill>
              <a:latin typeface="Garamond" charset="0"/>
              <a:cs typeface="Arial" charset="0"/>
            </a:endParaRPr>
          </a:p>
        </p:txBody>
      </p:sp>
    </p:spTree>
    <p:extLst>
      <p:ext uri="{BB962C8B-B14F-4D97-AF65-F5344CB8AC3E}">
        <p14:creationId xmlns:p14="http://schemas.microsoft.com/office/powerpoint/2010/main" val="29341427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48482">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8482">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48482">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8482">
                                            <p:txEl>
                                              <p:pRg st="4" end="4"/>
                                            </p:txEl>
                                          </p:spTgt>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ntr" presetSubtype="0" fill="hold" nodeType="clickEffect">
                                  <p:stCondLst>
                                    <p:cond delay="0"/>
                                  </p:stCondLst>
                                  <p:childTnLst>
                                    <p:set>
                                      <p:cBhvr>
                                        <p:cTn id="16" dur="1" fill="hold">
                                          <p:stCondLst>
                                            <p:cond delay="0"/>
                                          </p:stCondLst>
                                        </p:cTn>
                                        <p:tgtEl>
                                          <p:spTgt spid="148482">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8482">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148482">
                                            <p:txEl>
                                              <p:pRg st="7" end="7"/>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148482">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48482">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48482">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Title 1"/>
          <p:cNvSpPr>
            <a:spLocks noGrp="1"/>
          </p:cNvSpPr>
          <p:nvPr>
            <p:ph type="title"/>
          </p:nvPr>
        </p:nvSpPr>
        <p:spPr/>
        <p:txBody>
          <a:bodyPr/>
          <a:lstStyle/>
          <a:p>
            <a:r>
              <a:rPr lang="en-US" sz="3400">
                <a:solidFill>
                  <a:srgbClr val="006633"/>
                </a:solidFill>
                <a:latin typeface="Garamond" charset="0"/>
              </a:rPr>
              <a:t>Many DRAM Timing Constraints</a:t>
            </a:r>
            <a:endParaRPr lang="en-US">
              <a:latin typeface="Garamond" charset="0"/>
            </a:endParaRPr>
          </a:p>
        </p:txBody>
      </p:sp>
      <p:sp>
        <p:nvSpPr>
          <p:cNvPr id="100354" name="Content Placeholder 2"/>
          <p:cNvSpPr>
            <a:spLocks noGrp="1"/>
          </p:cNvSpPr>
          <p:nvPr>
            <p:ph idx="1"/>
          </p:nvPr>
        </p:nvSpPr>
        <p:spPr>
          <a:xfrm>
            <a:off x="228600" y="996950"/>
            <a:ext cx="8610600" cy="5194300"/>
          </a:xfrm>
        </p:spPr>
        <p:txBody>
          <a:bodyPr/>
          <a:lstStyle/>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endParaRPr lang="en-US">
              <a:latin typeface="Tahoma" charset="0"/>
            </a:endParaRPr>
          </a:p>
          <a:p>
            <a:r>
              <a:rPr lang="en-US" sz="2000">
                <a:latin typeface="Tahoma" charset="0"/>
              </a:rPr>
              <a:t>From Lee et al., </a:t>
            </a:r>
            <a:r>
              <a:rPr lang="ja-JP" altLang="en-US" sz="2000">
                <a:latin typeface="Tahoma" charset="0"/>
              </a:rPr>
              <a:t>“</a:t>
            </a:r>
            <a:r>
              <a:rPr lang="en-US" altLang="ja-JP" sz="2000">
                <a:solidFill>
                  <a:srgbClr val="0000FF"/>
                </a:solidFill>
                <a:latin typeface="Tahoma" charset="0"/>
              </a:rPr>
              <a:t>DRAM-Aware Last-Level Cache Writeback: Reducing Write-Caused Interference in Memory Systems</a:t>
            </a:r>
            <a:r>
              <a:rPr lang="en-US" altLang="ja-JP" sz="2000">
                <a:latin typeface="Tahoma" charset="0"/>
              </a:rPr>
              <a:t>,</a:t>
            </a:r>
            <a:r>
              <a:rPr lang="ja-JP" altLang="en-US" sz="2000">
                <a:latin typeface="Tahoma" charset="0"/>
              </a:rPr>
              <a:t>”</a:t>
            </a:r>
            <a:r>
              <a:rPr lang="en-US" altLang="ja-JP" sz="2000">
                <a:latin typeface="Tahoma" charset="0"/>
              </a:rPr>
              <a:t> HPS Technical Report, April 2010.</a:t>
            </a:r>
            <a:endParaRPr lang="en-US" sz="2000">
              <a:latin typeface="Tahoma" charset="0"/>
            </a:endParaRPr>
          </a:p>
        </p:txBody>
      </p:sp>
      <p:sp>
        <p:nvSpPr>
          <p:cNvPr id="100355"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AC416D8-BCBB-8041-9FE7-ECE4D443510A}" type="slidenum">
              <a:rPr lang="en-US" sz="1600">
                <a:solidFill>
                  <a:srgbClr val="000000"/>
                </a:solidFill>
                <a:latin typeface="Garamond" charset="0"/>
                <a:cs typeface="Arial" charset="0"/>
              </a:rPr>
              <a:pPr eaLnBrk="1" hangingPunct="1"/>
              <a:t>153</a:t>
            </a:fld>
            <a:endParaRPr lang="en-US" sz="1600">
              <a:solidFill>
                <a:srgbClr val="000000"/>
              </a:solidFill>
              <a:latin typeface="Garamond" charset="0"/>
              <a:cs typeface="Arial" charset="0"/>
            </a:endParaRPr>
          </a:p>
        </p:txBody>
      </p:sp>
      <p:pic>
        <p:nvPicPr>
          <p:cNvPr id="100356"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77988"/>
            <a:ext cx="9186863" cy="2005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52916998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Title 1"/>
          <p:cNvSpPr>
            <a:spLocks noGrp="1"/>
          </p:cNvSpPr>
          <p:nvPr>
            <p:ph type="title"/>
          </p:nvPr>
        </p:nvSpPr>
        <p:spPr/>
        <p:txBody>
          <a:bodyPr/>
          <a:lstStyle/>
          <a:p>
            <a:r>
              <a:rPr lang="en-US" sz="3600" dirty="0">
                <a:latin typeface="Garamond" charset="0"/>
              </a:rPr>
              <a:t>More on DRAM </a:t>
            </a:r>
            <a:r>
              <a:rPr lang="en-US" sz="3600" dirty="0" smtClean="0">
                <a:latin typeface="Garamond" charset="0"/>
              </a:rPr>
              <a:t>Operation and Constraints</a:t>
            </a:r>
            <a:endParaRPr lang="en-US" sz="3600" dirty="0">
              <a:latin typeface="Garamond" charset="0"/>
            </a:endParaRPr>
          </a:p>
        </p:txBody>
      </p:sp>
      <p:sp>
        <p:nvSpPr>
          <p:cNvPr id="153602" name="Content Placeholder 2"/>
          <p:cNvSpPr>
            <a:spLocks noGrp="1"/>
          </p:cNvSpPr>
          <p:nvPr>
            <p:ph idx="1"/>
          </p:nvPr>
        </p:nvSpPr>
        <p:spPr>
          <a:xfrm>
            <a:off x="228600" y="996950"/>
            <a:ext cx="8610600" cy="5194300"/>
          </a:xfrm>
        </p:spPr>
        <p:txBody>
          <a:bodyPr/>
          <a:lstStyle/>
          <a:p>
            <a:r>
              <a:rPr lang="en-US">
                <a:latin typeface="Tahoma" charset="0"/>
              </a:rPr>
              <a:t>Kim et al., “</a:t>
            </a:r>
            <a:r>
              <a:rPr lang="en-US" altLang="ja-JP">
                <a:solidFill>
                  <a:srgbClr val="0000FF"/>
                </a:solidFill>
                <a:latin typeface="Tahoma" charset="0"/>
              </a:rPr>
              <a:t>A Case for Exploiting Subarray-Level Parallelism (SALP) in DRAM</a:t>
            </a:r>
            <a:r>
              <a:rPr lang="en-US" altLang="ja-JP">
                <a:latin typeface="Tahoma" charset="0"/>
              </a:rPr>
              <a:t>,</a:t>
            </a:r>
            <a:r>
              <a:rPr lang="en-US">
                <a:latin typeface="Tahoma" charset="0"/>
              </a:rPr>
              <a:t>”</a:t>
            </a:r>
            <a:r>
              <a:rPr lang="en-US" altLang="ja-JP">
                <a:latin typeface="Tahoma" charset="0"/>
              </a:rPr>
              <a:t> ISCA 2012.</a:t>
            </a:r>
          </a:p>
          <a:p>
            <a:r>
              <a:rPr lang="en-US">
                <a:latin typeface="Tahoma" charset="0"/>
              </a:rPr>
              <a:t>Lee et al., “</a:t>
            </a:r>
            <a:r>
              <a:rPr lang="en-US" altLang="ja-JP">
                <a:solidFill>
                  <a:srgbClr val="0000FF"/>
                </a:solidFill>
                <a:latin typeface="Tahoma" charset="0"/>
              </a:rPr>
              <a:t>Tiered-Latency DRAM: A Low Latency and Low Cost DRAM Architecture</a:t>
            </a:r>
            <a:r>
              <a:rPr lang="en-US" altLang="ja-JP">
                <a:latin typeface="Tahoma" charset="0"/>
              </a:rPr>
              <a:t>,</a:t>
            </a:r>
            <a:r>
              <a:rPr lang="en-US">
                <a:latin typeface="Tahoma" charset="0"/>
              </a:rPr>
              <a:t>”</a:t>
            </a:r>
            <a:r>
              <a:rPr lang="en-US" altLang="ja-JP">
                <a:latin typeface="Tahoma" charset="0"/>
              </a:rPr>
              <a:t> HPCA 2013.</a:t>
            </a:r>
            <a:endParaRPr lang="en-US">
              <a:latin typeface="Tahoma" charset="0"/>
            </a:endParaRPr>
          </a:p>
        </p:txBody>
      </p:sp>
      <p:sp>
        <p:nvSpPr>
          <p:cNvPr id="153603"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E08B3E27-5D4F-FA40-B496-EABCBE23577F}" type="slidenum">
              <a:rPr lang="en-US" sz="1600">
                <a:solidFill>
                  <a:srgbClr val="000000"/>
                </a:solidFill>
                <a:latin typeface="Garamond" charset="0"/>
                <a:cs typeface="Arial" charset="0"/>
              </a:rPr>
              <a:pPr eaLnBrk="1" hangingPunct="1"/>
              <a:t>154</a:t>
            </a:fld>
            <a:endParaRPr lang="en-US" sz="1600">
              <a:solidFill>
                <a:srgbClr val="000000"/>
              </a:solidFill>
              <a:latin typeface="Garamond" charset="0"/>
              <a:cs typeface="Arial" charset="0"/>
            </a:endParaRPr>
          </a:p>
        </p:txBody>
      </p:sp>
      <p:pic>
        <p:nvPicPr>
          <p:cNvPr id="153604"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3276600"/>
            <a:ext cx="9144000" cy="294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0013414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rPr>
              <a:t>Self-Optimizing DRAM Controllers</a:t>
            </a:r>
            <a:endParaRPr lang="en-US" dirty="0">
              <a:latin typeface="Garamond" charset="0"/>
            </a:endParaRPr>
          </a:p>
        </p:txBody>
      </p:sp>
      <p:sp>
        <p:nvSpPr>
          <p:cNvPr id="3" name="Content Placeholder 2"/>
          <p:cNvSpPr>
            <a:spLocks noGrp="1"/>
          </p:cNvSpPr>
          <p:nvPr>
            <p:ph idx="1"/>
          </p:nvPr>
        </p:nvSpPr>
        <p:spPr/>
        <p:txBody>
          <a:bodyPr/>
          <a:lstStyle/>
          <a:p>
            <a:r>
              <a:rPr lang="en-US" sz="2200" dirty="0" smtClean="0"/>
              <a:t>Problem: DRAM controllers difficult to design </a:t>
            </a:r>
            <a:r>
              <a:rPr lang="en-US" sz="2200" dirty="0" smtClean="0">
                <a:sym typeface="Wingdings"/>
              </a:rPr>
              <a:t> </a:t>
            </a:r>
            <a:r>
              <a:rPr lang="en-US" sz="2200" dirty="0" smtClean="0"/>
              <a:t>It is difficult for human designers to design a policy that can adapt itself very well to different workloads and different system conditions</a:t>
            </a:r>
          </a:p>
          <a:p>
            <a:endParaRPr lang="en-US" sz="2200" dirty="0"/>
          </a:p>
          <a:p>
            <a:r>
              <a:rPr lang="en-US" sz="2200" dirty="0" smtClean="0"/>
              <a:t>Idea: </a:t>
            </a:r>
            <a:r>
              <a:rPr lang="en-US" sz="2200" dirty="0" smtClean="0">
                <a:solidFill>
                  <a:srgbClr val="0000FF"/>
                </a:solidFill>
              </a:rPr>
              <a:t>Design a memory controller that adapts its scheduling policy decisions to workload behavior and system conditions using machine learning</a:t>
            </a:r>
            <a:r>
              <a:rPr lang="en-US" sz="2200" dirty="0" smtClean="0"/>
              <a:t>.</a:t>
            </a:r>
          </a:p>
          <a:p>
            <a:endParaRPr lang="en-US" sz="2200" dirty="0"/>
          </a:p>
          <a:p>
            <a:r>
              <a:rPr lang="en-US" sz="2200" dirty="0" smtClean="0"/>
              <a:t>Observation: </a:t>
            </a:r>
            <a:r>
              <a:rPr lang="en-US" sz="2200" dirty="0" smtClean="0">
                <a:solidFill>
                  <a:srgbClr val="0000FF"/>
                </a:solidFill>
              </a:rPr>
              <a:t>Reinforcement learning maps nicely to memory control.</a:t>
            </a:r>
          </a:p>
          <a:p>
            <a:endParaRPr lang="en-US" sz="2200" dirty="0"/>
          </a:p>
          <a:p>
            <a:r>
              <a:rPr lang="en-US" sz="2200" dirty="0" smtClean="0"/>
              <a:t>Design: Memory controller is a reinforcement learning agent that dynamically and continuously learns and employs the best scheduling policy.</a:t>
            </a:r>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155</a:t>
            </a:fld>
            <a:endParaRPr lang="en-US"/>
          </a:p>
        </p:txBody>
      </p:sp>
    </p:spTree>
    <p:extLst>
      <p:ext uri="{BB962C8B-B14F-4D97-AF65-F5344CB8AC3E}">
        <p14:creationId xmlns:p14="http://schemas.microsoft.com/office/powerpoint/2010/main" val="12269482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rPr>
              <a:t>Self-Optimizing DRAM Controllers</a:t>
            </a:r>
            <a:endParaRPr lang="en-US" dirty="0"/>
          </a:p>
        </p:txBody>
      </p:sp>
      <p:sp>
        <p:nvSpPr>
          <p:cNvPr id="3" name="Content Placeholder 2"/>
          <p:cNvSpPr>
            <a:spLocks noGrp="1"/>
          </p:cNvSpPr>
          <p:nvPr>
            <p:ph idx="1"/>
          </p:nvPr>
        </p:nvSpPr>
        <p:spPr/>
        <p:txBody>
          <a:bodyPr/>
          <a:lstStyle/>
          <a:p>
            <a:r>
              <a:rPr lang="en-US" dirty="0" err="1" smtClean="0"/>
              <a:t>Engin</a:t>
            </a:r>
            <a:r>
              <a:rPr lang="en-US" dirty="0" smtClean="0"/>
              <a:t> </a:t>
            </a:r>
            <a:r>
              <a:rPr lang="en-US" dirty="0" err="1" smtClean="0"/>
              <a:t>Ipek</a:t>
            </a:r>
            <a:r>
              <a:rPr lang="en-US" dirty="0" smtClean="0"/>
              <a:t>, </a:t>
            </a:r>
            <a:r>
              <a:rPr lang="en-US" u="sng" dirty="0" smtClean="0"/>
              <a:t>Onur Mutlu</a:t>
            </a:r>
            <a:r>
              <a:rPr lang="en-US" dirty="0" smtClean="0"/>
              <a:t>, José F. </a:t>
            </a:r>
            <a:r>
              <a:rPr lang="en-US" dirty="0" err="1" smtClean="0"/>
              <a:t>Martínez</a:t>
            </a:r>
            <a:r>
              <a:rPr lang="en-US" dirty="0" smtClean="0"/>
              <a:t>, and Rich </a:t>
            </a:r>
            <a:r>
              <a:rPr lang="en-US" dirty="0" err="1" smtClean="0"/>
              <a:t>Caruana</a:t>
            </a:r>
            <a:r>
              <a:rPr lang="en-US" dirty="0" smtClean="0"/>
              <a:t>, </a:t>
            </a:r>
            <a:br>
              <a:rPr lang="en-US" dirty="0" smtClean="0"/>
            </a:br>
            <a:r>
              <a:rPr lang="en-US" b="1" dirty="0" smtClean="0">
                <a:hlinkClick r:id="rId2"/>
              </a:rPr>
              <a:t>"Self Optimizing Memory Controllers: A Reinforcement Learning Approach"</a:t>
            </a:r>
            <a:r>
              <a:rPr lang="en-US" dirty="0" smtClean="0"/>
              <a:t/>
            </a:r>
            <a:br>
              <a:rPr lang="en-US" dirty="0" smtClean="0"/>
            </a:br>
            <a:r>
              <a:rPr lang="en-US" i="1" dirty="0" smtClean="0"/>
              <a:t>Proceedings of the </a:t>
            </a:r>
            <a:r>
              <a:rPr lang="en-US" i="1" dirty="0" smtClean="0">
                <a:hlinkClick r:id="rId3"/>
              </a:rPr>
              <a:t>35th International Symposium on Computer Architecture</a:t>
            </a:r>
            <a:r>
              <a:rPr lang="en-US" i="1" dirty="0" smtClean="0"/>
              <a:t> (</a:t>
            </a:r>
            <a:r>
              <a:rPr lang="en-US" b="1" i="1" dirty="0" smtClean="0"/>
              <a:t>ISCA</a:t>
            </a:r>
            <a:r>
              <a:rPr lang="en-US" i="1" dirty="0" smtClean="0"/>
              <a:t>)</a:t>
            </a:r>
            <a:r>
              <a:rPr lang="en-US" dirty="0" smtClean="0"/>
              <a:t>, pages 39-50, Beijing, China, June 2008.</a:t>
            </a:r>
          </a:p>
          <a:p>
            <a:endParaRPr lang="en-US" dirty="0"/>
          </a:p>
          <a:p>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156</a:t>
            </a:fld>
            <a:endParaRPr lang="en-US"/>
          </a:p>
        </p:txBody>
      </p:sp>
      <p:pic>
        <p:nvPicPr>
          <p:cNvPr id="5" name="Picture 4"/>
          <p:cNvPicPr>
            <a:picLocks noChangeAspect="1"/>
          </p:cNvPicPr>
          <p:nvPr/>
        </p:nvPicPr>
        <p:blipFill>
          <a:blip r:embed="rId4"/>
          <a:stretch>
            <a:fillRect/>
          </a:stretch>
        </p:blipFill>
        <p:spPr>
          <a:xfrm>
            <a:off x="179512" y="980728"/>
            <a:ext cx="8724900" cy="5740400"/>
          </a:xfrm>
          <a:prstGeom prst="rect">
            <a:avLst/>
          </a:prstGeom>
        </p:spPr>
      </p:pic>
    </p:spTree>
    <p:extLst>
      <p:ext uri="{BB962C8B-B14F-4D97-AF65-F5344CB8AC3E}">
        <p14:creationId xmlns:p14="http://schemas.microsoft.com/office/powerpoint/2010/main" val="122098245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rPr>
              <a:t>Self-Optimizing DRAM Controllers</a:t>
            </a:r>
            <a:endParaRPr lang="en-US" dirty="0"/>
          </a:p>
        </p:txBody>
      </p:sp>
      <p:sp>
        <p:nvSpPr>
          <p:cNvPr id="3" name="Content Placeholder 2"/>
          <p:cNvSpPr>
            <a:spLocks noGrp="1"/>
          </p:cNvSpPr>
          <p:nvPr>
            <p:ph idx="1"/>
          </p:nvPr>
        </p:nvSpPr>
        <p:spPr/>
        <p:txBody>
          <a:bodyPr/>
          <a:lstStyle/>
          <a:p>
            <a:r>
              <a:rPr lang="en-US" sz="1800" dirty="0" err="1" smtClean="0"/>
              <a:t>Engin</a:t>
            </a:r>
            <a:r>
              <a:rPr lang="en-US" sz="1800" dirty="0" smtClean="0"/>
              <a:t> </a:t>
            </a:r>
            <a:r>
              <a:rPr lang="en-US" sz="1800" dirty="0" err="1" smtClean="0"/>
              <a:t>Ipek</a:t>
            </a:r>
            <a:r>
              <a:rPr lang="en-US" sz="1800" dirty="0" smtClean="0"/>
              <a:t>, </a:t>
            </a:r>
            <a:r>
              <a:rPr lang="en-US" sz="1800" u="sng" dirty="0" smtClean="0"/>
              <a:t>Onur Mutlu</a:t>
            </a:r>
            <a:r>
              <a:rPr lang="en-US" sz="1800" dirty="0" smtClean="0"/>
              <a:t>, José F. </a:t>
            </a:r>
            <a:r>
              <a:rPr lang="en-US" sz="1800" dirty="0" err="1" smtClean="0"/>
              <a:t>Martínez</a:t>
            </a:r>
            <a:r>
              <a:rPr lang="en-US" sz="1800" dirty="0" smtClean="0"/>
              <a:t>, and Rich </a:t>
            </a:r>
            <a:r>
              <a:rPr lang="en-US" sz="1800" dirty="0" err="1" smtClean="0"/>
              <a:t>Caruana</a:t>
            </a:r>
            <a:r>
              <a:rPr lang="en-US" sz="1800" dirty="0" smtClean="0"/>
              <a:t>, </a:t>
            </a:r>
            <a:br>
              <a:rPr lang="en-US" sz="1800" dirty="0" smtClean="0"/>
            </a:br>
            <a:r>
              <a:rPr lang="en-US" sz="1800" b="1" dirty="0" smtClean="0">
                <a:hlinkClick r:id="rId2"/>
              </a:rPr>
              <a:t>"Self Optimizing Memory Controllers: A Reinforcement Learning Approach"</a:t>
            </a:r>
            <a:r>
              <a:rPr lang="en-US" sz="1800" dirty="0" smtClean="0"/>
              <a:t/>
            </a:r>
            <a:br>
              <a:rPr lang="en-US" sz="1800" dirty="0" smtClean="0"/>
            </a:br>
            <a:r>
              <a:rPr lang="en-US" sz="1800" i="1" dirty="0" smtClean="0"/>
              <a:t>Proceedings of the </a:t>
            </a:r>
            <a:r>
              <a:rPr lang="en-US" sz="1800" i="1" dirty="0" smtClean="0">
                <a:hlinkClick r:id="rId3"/>
              </a:rPr>
              <a:t>35th International Symposium on Computer Architecture</a:t>
            </a:r>
            <a:r>
              <a:rPr lang="en-US" sz="1800" i="1" dirty="0" smtClean="0"/>
              <a:t> (</a:t>
            </a:r>
            <a:r>
              <a:rPr lang="en-US" sz="1800" b="1" i="1" dirty="0" smtClean="0"/>
              <a:t>ISCA</a:t>
            </a:r>
            <a:r>
              <a:rPr lang="en-US" sz="1800" i="1" dirty="0" smtClean="0"/>
              <a:t>)</a:t>
            </a:r>
            <a:r>
              <a:rPr lang="en-US" sz="1800" dirty="0" smtClean="0"/>
              <a:t>, pages 39-50, Beijing, China, June 2008.</a:t>
            </a:r>
          </a:p>
          <a:p>
            <a:endParaRPr lang="en-US" sz="1800" dirty="0"/>
          </a:p>
          <a:p>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157</a:t>
            </a:fld>
            <a:endParaRPr lang="en-US"/>
          </a:p>
        </p:txBody>
      </p:sp>
      <p:pic>
        <p:nvPicPr>
          <p:cNvPr id="6" name="Picture 5"/>
          <p:cNvPicPr>
            <a:picLocks noChangeAspect="1"/>
          </p:cNvPicPr>
          <p:nvPr/>
        </p:nvPicPr>
        <p:blipFill>
          <a:blip r:embed="rId4"/>
          <a:stretch>
            <a:fillRect/>
          </a:stretch>
        </p:blipFill>
        <p:spPr>
          <a:xfrm>
            <a:off x="395536" y="2507952"/>
            <a:ext cx="8255000" cy="4089400"/>
          </a:xfrm>
          <a:prstGeom prst="rect">
            <a:avLst/>
          </a:prstGeom>
        </p:spPr>
      </p:pic>
    </p:spTree>
    <p:extLst>
      <p:ext uri="{BB962C8B-B14F-4D97-AF65-F5344CB8AC3E}">
        <p14:creationId xmlns:p14="http://schemas.microsoft.com/office/powerpoint/2010/main" val="57128076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 Results</a:t>
            </a:r>
            <a:endParaRPr lang="en-US" dirty="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158</a:t>
            </a:fld>
            <a:endParaRPr lang="en-US"/>
          </a:p>
        </p:txBody>
      </p:sp>
      <p:pic>
        <p:nvPicPr>
          <p:cNvPr id="5" name="Picture 4"/>
          <p:cNvPicPr>
            <a:picLocks noChangeAspect="1"/>
          </p:cNvPicPr>
          <p:nvPr/>
        </p:nvPicPr>
        <p:blipFill>
          <a:blip r:embed="rId2"/>
          <a:stretch>
            <a:fillRect/>
          </a:stretch>
        </p:blipFill>
        <p:spPr>
          <a:xfrm>
            <a:off x="7186" y="4077072"/>
            <a:ext cx="9144000" cy="1885020"/>
          </a:xfrm>
          <a:prstGeom prst="rect">
            <a:avLst/>
          </a:prstGeom>
        </p:spPr>
      </p:pic>
      <p:pic>
        <p:nvPicPr>
          <p:cNvPr id="6" name="Picture 5"/>
          <p:cNvPicPr>
            <a:picLocks noChangeAspect="1"/>
          </p:cNvPicPr>
          <p:nvPr/>
        </p:nvPicPr>
        <p:blipFill>
          <a:blip r:embed="rId3"/>
          <a:stretch>
            <a:fillRect/>
          </a:stretch>
        </p:blipFill>
        <p:spPr>
          <a:xfrm>
            <a:off x="99794" y="1124744"/>
            <a:ext cx="9073008" cy="2275423"/>
          </a:xfrm>
          <a:prstGeom prst="rect">
            <a:avLst/>
          </a:prstGeom>
        </p:spPr>
      </p:pic>
    </p:spTree>
    <p:extLst>
      <p:ext uri="{BB962C8B-B14F-4D97-AF65-F5344CB8AC3E}">
        <p14:creationId xmlns:p14="http://schemas.microsoft.com/office/powerpoint/2010/main" val="2334213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Hybrid Memory Management</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159</a:t>
            </a:fld>
            <a:endParaRPr lang="en-US" altLang="en-US">
              <a:solidFill>
                <a:srgbClr val="000000"/>
              </a:solidFill>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21989262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62"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1166144">
            <a:off x="5944993" y="1201593"/>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458" name="Title 1"/>
          <p:cNvSpPr>
            <a:spLocks noGrp="1"/>
          </p:cNvSpPr>
          <p:nvPr>
            <p:ph type="title"/>
          </p:nvPr>
        </p:nvSpPr>
        <p:spPr/>
        <p:txBody>
          <a:bodyPr/>
          <a:lstStyle/>
          <a:p>
            <a:r>
              <a:rPr lang="en-US" dirty="0">
                <a:latin typeface="Garamond" charset="0"/>
                <a:ea typeface="ＭＳ Ｐゴシック" charset="0"/>
                <a:cs typeface="ＭＳ Ｐゴシック" charset="0"/>
              </a:rPr>
              <a:t>The Main </a:t>
            </a:r>
            <a:r>
              <a:rPr lang="en-US" dirty="0" smtClean="0">
                <a:latin typeface="Garamond" charset="0"/>
                <a:ea typeface="ＭＳ Ｐゴシック" charset="0"/>
                <a:cs typeface="ＭＳ Ｐゴシック" charset="0"/>
              </a:rPr>
              <a:t>Memory</a:t>
            </a:r>
            <a:r>
              <a:rPr lang="en-US" dirty="0">
                <a:latin typeface="Garamond" charset="0"/>
                <a:ea typeface="ＭＳ Ｐゴシック" charset="0"/>
                <a:cs typeface="ＭＳ Ｐゴシック" charset="0"/>
              </a:rPr>
              <a:t> </a:t>
            </a:r>
            <a:r>
              <a:rPr lang="en-US" dirty="0" smtClean="0">
                <a:latin typeface="Garamond" charset="0"/>
                <a:ea typeface="ＭＳ Ｐゴシック" charset="0"/>
                <a:cs typeface="ＭＳ Ｐゴシック" charset="0"/>
              </a:rPr>
              <a:t>System</a:t>
            </a:r>
            <a:endParaRPr lang="en-US" dirty="0">
              <a:latin typeface="Garamond" charset="0"/>
              <a:ea typeface="ＭＳ Ｐゴシック" charset="0"/>
              <a:cs typeface="ＭＳ Ｐゴシック" charset="0"/>
            </a:endParaRPr>
          </a:p>
        </p:txBody>
      </p:sp>
      <p:sp>
        <p:nvSpPr>
          <p:cNvPr id="3"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pPr marL="0" indent="0">
              <a:buNone/>
            </a:pPr>
            <a:endParaRPr lang="en-US" sz="1200"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is a critical component of all computing systems</a:t>
            </a:r>
            <a:r>
              <a:rPr lang="en-US" dirty="0">
                <a:latin typeface="Tahoma" charset="0"/>
                <a:ea typeface="ＭＳ Ｐゴシック" charset="0"/>
                <a:cs typeface="ＭＳ Ｐゴシック" charset="0"/>
              </a:rPr>
              <a:t>: server, mobile, embedded, desktop, sensor</a:t>
            </a: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system must scale </a:t>
            </a:r>
            <a:r>
              <a:rPr lang="en-US" dirty="0">
                <a:latin typeface="Tahoma" charset="0"/>
                <a:ea typeface="ＭＳ Ｐゴシック" charset="0"/>
                <a:cs typeface="ＭＳ Ｐゴシック" charset="0"/>
              </a:rPr>
              <a:t>(in </a:t>
            </a:r>
            <a:r>
              <a:rPr lang="en-US" i="1" dirty="0">
                <a:latin typeface="Tahoma" charset="0"/>
                <a:ea typeface="ＭＳ Ｐゴシック" charset="0"/>
                <a:cs typeface="ＭＳ Ｐゴシック" charset="0"/>
              </a:rPr>
              <a:t>size</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technology</a:t>
            </a:r>
            <a:r>
              <a:rPr lang="en-US" dirty="0">
                <a:latin typeface="Tahoma" charset="0"/>
                <a:ea typeface="ＭＳ Ｐゴシック" charset="0"/>
                <a:cs typeface="ＭＳ Ｐゴシック" charset="0"/>
              </a:rPr>
              <a:t>, </a:t>
            </a:r>
            <a:r>
              <a:rPr lang="en-US" i="1" dirty="0">
                <a:latin typeface="Tahoma" charset="0"/>
                <a:ea typeface="ＭＳ Ｐゴシック" charset="0"/>
                <a:cs typeface="ＭＳ Ｐゴシック" charset="0"/>
              </a:rPr>
              <a:t>efficiency</a:t>
            </a:r>
            <a:r>
              <a:rPr lang="en-US" dirty="0">
                <a:latin typeface="Tahoma" charset="0"/>
                <a:ea typeface="ＭＳ Ｐゴシック" charset="0"/>
                <a:cs typeface="ＭＳ Ｐゴシック" charset="0"/>
              </a:rPr>
              <a:t>, </a:t>
            </a:r>
            <a:r>
              <a:rPr lang="en-US" i="1" dirty="0" smtClean="0">
                <a:latin typeface="Tahoma" charset="0"/>
                <a:ea typeface="ＭＳ Ｐゴシック" charset="0"/>
                <a:cs typeface="ＭＳ Ｐゴシック" charset="0"/>
              </a:rPr>
              <a:t>cost</a:t>
            </a:r>
            <a:r>
              <a:rPr lang="en-US" dirty="0" smtClean="0">
                <a:latin typeface="Tahoma" charset="0"/>
                <a:ea typeface="ＭＳ Ｐゴシック" charset="0"/>
                <a:cs typeface="ＭＳ Ｐゴシック" charset="0"/>
              </a:rPr>
              <a:t>, and </a:t>
            </a:r>
            <a:r>
              <a:rPr lang="en-US" i="1" dirty="0" smtClean="0">
                <a:latin typeface="Tahoma" charset="0"/>
                <a:ea typeface="ＭＳ Ｐゴシック" charset="0"/>
                <a:cs typeface="ＭＳ Ｐゴシック" charset="0"/>
              </a:rPr>
              <a:t>management algorithms</a:t>
            </a:r>
            <a:r>
              <a:rPr lang="en-US" dirty="0" smtClean="0">
                <a:latin typeface="Tahoma" charset="0"/>
                <a:ea typeface="ＭＳ Ｐゴシック" charset="0"/>
                <a:cs typeface="ＭＳ Ｐゴシック" charset="0"/>
              </a:rPr>
              <a:t>) </a:t>
            </a:r>
            <a:r>
              <a:rPr lang="en-US" dirty="0">
                <a:latin typeface="Tahoma" charset="0"/>
                <a:ea typeface="ＭＳ Ｐゴシック" charset="0"/>
                <a:cs typeface="ＭＳ Ｐゴシック" charset="0"/>
              </a:rPr>
              <a:t>to maintain performance growth and technology scaling benefits</a:t>
            </a:r>
          </a:p>
        </p:txBody>
      </p:sp>
      <p:sp>
        <p:nvSpPr>
          <p:cNvPr id="194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330F078-BF11-6B47-89B1-D774F4018531}" type="slidenum">
              <a:rPr lang="en-US" sz="1600">
                <a:solidFill>
                  <a:srgbClr val="000000"/>
                </a:solidFill>
                <a:latin typeface="Garamond" charset="0"/>
              </a:rPr>
              <a:pPr eaLnBrk="1" hangingPunct="1"/>
              <a:t>16</a:t>
            </a:fld>
            <a:endParaRPr lang="en-US" sz="1600">
              <a:solidFill>
                <a:srgbClr val="000000"/>
              </a:solidFill>
              <a:latin typeface="Garamond" charset="0"/>
            </a:endParaRPr>
          </a:p>
        </p:txBody>
      </p:sp>
      <p:sp>
        <p:nvSpPr>
          <p:cNvPr id="18" name="AutoShape 25"/>
          <p:cNvSpPr>
            <a:spLocks noChangeArrowheads="1"/>
          </p:cNvSpPr>
          <p:nvPr/>
        </p:nvSpPr>
        <p:spPr bwMode="auto">
          <a:xfrm>
            <a:off x="3190875" y="1166668"/>
            <a:ext cx="2557463" cy="2447925"/>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1" name="Text Box 13" descr="90%"/>
          <p:cNvSpPr txBox="1">
            <a:spLocks noChangeArrowheads="1"/>
          </p:cNvSpPr>
          <p:nvPr/>
        </p:nvSpPr>
        <p:spPr bwMode="auto">
          <a:xfrm>
            <a:off x="1245861" y="2928793"/>
            <a:ext cx="1309915" cy="618631"/>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Processor</a:t>
            </a:r>
          </a:p>
          <a:p>
            <a:pPr algn="ctr">
              <a:defRPr/>
            </a:pPr>
            <a:r>
              <a:rPr lang="en-US" kern="0" dirty="0">
                <a:solidFill>
                  <a:sysClr val="windowText" lastClr="000000"/>
                </a:solidFill>
                <a:latin typeface="Arial" pitchFamily="-107" charset="0"/>
                <a:ea typeface="Arial" pitchFamily="-107" charset="0"/>
                <a:cs typeface="Arial" pitchFamily="-107" charset="0"/>
              </a:rPr>
              <a:t>a</a:t>
            </a:r>
            <a:r>
              <a:rPr lang="en-US" kern="0" dirty="0" smtClean="0">
                <a:solidFill>
                  <a:sysClr val="windowText" lastClr="000000"/>
                </a:solidFill>
                <a:latin typeface="Arial" pitchFamily="-107" charset="0"/>
                <a:ea typeface="Arial" pitchFamily="-107" charset="0"/>
                <a:cs typeface="Arial" pitchFamily="-107" charset="0"/>
              </a:rPr>
              <a:t>nd caches</a:t>
            </a:r>
            <a:endParaRPr lang="en-US" kern="0" dirty="0">
              <a:solidFill>
                <a:sysClr val="windowText" lastClr="000000"/>
              </a:solidFill>
              <a:latin typeface="Arial" pitchFamily="-107" charset="0"/>
              <a:ea typeface="Arial" pitchFamily="-107" charset="0"/>
              <a:cs typeface="Arial" pitchFamily="-107" charset="0"/>
            </a:endParaRPr>
          </a:p>
        </p:txBody>
      </p:sp>
      <p:sp>
        <p:nvSpPr>
          <p:cNvPr id="26" name="Text Box 20" descr="90%"/>
          <p:cNvSpPr txBox="1">
            <a:spLocks noChangeArrowheads="1"/>
          </p:cNvSpPr>
          <p:nvPr/>
        </p:nvSpPr>
        <p:spPr bwMode="auto">
          <a:xfrm>
            <a:off x="3616246" y="2996808"/>
            <a:ext cx="1527335"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a:solidFill>
                  <a:sysClr val="windowText" lastClr="000000"/>
                </a:solidFill>
                <a:latin typeface="Arial" pitchFamily="-107" charset="0"/>
                <a:ea typeface="Arial" pitchFamily="-107" charset="0"/>
                <a:cs typeface="Arial" pitchFamily="-107" charset="0"/>
              </a:rPr>
              <a:t>Main </a:t>
            </a:r>
            <a:r>
              <a:rPr lang="en-US" kern="0" dirty="0" smtClean="0">
                <a:solidFill>
                  <a:sysClr val="windowText" lastClr="000000"/>
                </a:solidFill>
                <a:latin typeface="Arial" pitchFamily="-107" charset="0"/>
                <a:ea typeface="Arial" pitchFamily="-107" charset="0"/>
                <a:cs typeface="Arial" pitchFamily="-107" charset="0"/>
              </a:rPr>
              <a:t>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7" name="Line 15"/>
          <p:cNvSpPr>
            <a:spLocks noChangeShapeType="1"/>
          </p:cNvSpPr>
          <p:nvPr/>
        </p:nvSpPr>
        <p:spPr bwMode="auto">
          <a:xfrm flipV="1">
            <a:off x="2506663"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9472" name="Text Box 24" descr="90%"/>
          <p:cNvSpPr txBox="1">
            <a:spLocks noChangeArrowheads="1"/>
          </p:cNvSpPr>
          <p:nvPr/>
        </p:nvSpPr>
        <p:spPr bwMode="auto">
          <a:xfrm>
            <a:off x="6049936" y="3020548"/>
            <a:ext cx="2194472"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Storage (SSD/HDD)</a:t>
            </a:r>
          </a:p>
        </p:txBody>
      </p:sp>
      <p:pic>
        <p:nvPicPr>
          <p:cNvPr id="19"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243608" y="1633988"/>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 name="Line 15"/>
          <p:cNvSpPr>
            <a:spLocks noChangeShapeType="1"/>
          </p:cNvSpPr>
          <p:nvPr/>
        </p:nvSpPr>
        <p:spPr bwMode="auto">
          <a:xfrm flipV="1">
            <a:off x="5724128" y="2282060"/>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23" name="Picture 2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324124" y="1633988"/>
            <a:ext cx="2304256" cy="549297"/>
          </a:xfrm>
          <a:prstGeom prst="rect">
            <a:avLst/>
          </a:prstGeom>
        </p:spPr>
      </p:pic>
      <p:pic>
        <p:nvPicPr>
          <p:cNvPr id="24" name="Picture 23"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3299596" y="2308826"/>
            <a:ext cx="2304256" cy="549297"/>
          </a:xfrm>
          <a:prstGeom prst="rect">
            <a:avLst/>
          </a:prstGeom>
        </p:spPr>
      </p:pic>
    </p:spTree>
    <p:extLst>
      <p:ext uri="{BB962C8B-B14F-4D97-AF65-F5344CB8AC3E}">
        <p14:creationId xmlns:p14="http://schemas.microsoft.com/office/powerpoint/2010/main" val="235191507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8" grpId="0" animBg="1"/>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DRAM vs. PCM: An Observation</a:t>
            </a:r>
            <a:endParaRPr lang="en-US" sz="3600" dirty="0"/>
          </a:p>
        </p:txBody>
      </p:sp>
      <p:sp>
        <p:nvSpPr>
          <p:cNvPr id="3" name="Content Placeholder 2"/>
          <p:cNvSpPr>
            <a:spLocks noGrp="1"/>
          </p:cNvSpPr>
          <p:nvPr>
            <p:ph idx="1"/>
          </p:nvPr>
        </p:nvSpPr>
        <p:spPr>
          <a:xfrm>
            <a:off x="228600" y="997527"/>
            <a:ext cx="8915400" cy="5193723"/>
          </a:xfrm>
        </p:spPr>
        <p:txBody>
          <a:bodyPr/>
          <a:lstStyle/>
          <a:p>
            <a:r>
              <a:rPr lang="en-US" sz="2200" dirty="0" smtClean="0">
                <a:sym typeface="Wingdings" charset="0"/>
              </a:rPr>
              <a:t>Row buffers are the same in DRAM and PCM</a:t>
            </a:r>
          </a:p>
          <a:p>
            <a:r>
              <a:rPr lang="en-US" sz="2200" dirty="0" smtClean="0"/>
              <a:t>Row </a:t>
            </a:r>
            <a:r>
              <a:rPr lang="en-US" sz="2200" dirty="0"/>
              <a:t>buffer </a:t>
            </a:r>
            <a:r>
              <a:rPr lang="en-US" sz="2200" dirty="0">
                <a:solidFill>
                  <a:srgbClr val="0000FF"/>
                </a:solidFill>
              </a:rPr>
              <a:t>hit</a:t>
            </a:r>
            <a:r>
              <a:rPr lang="en-US" sz="2200" dirty="0">
                <a:solidFill>
                  <a:srgbClr val="008000"/>
                </a:solidFill>
              </a:rPr>
              <a:t> </a:t>
            </a:r>
            <a:r>
              <a:rPr lang="en-US" sz="2200" dirty="0"/>
              <a:t>latency </a:t>
            </a:r>
            <a:r>
              <a:rPr lang="en-US" sz="2200" b="1" dirty="0">
                <a:solidFill>
                  <a:srgbClr val="0000FF"/>
                </a:solidFill>
              </a:rPr>
              <a:t>same</a:t>
            </a:r>
            <a:r>
              <a:rPr lang="en-US" sz="2200" dirty="0">
                <a:solidFill>
                  <a:srgbClr val="0000FF"/>
                </a:solidFill>
              </a:rPr>
              <a:t> </a:t>
            </a:r>
            <a:r>
              <a:rPr lang="en-US" sz="2200" dirty="0"/>
              <a:t>in DRAM and </a:t>
            </a:r>
            <a:r>
              <a:rPr lang="en-US" sz="2200" dirty="0" smtClean="0"/>
              <a:t>PCM</a:t>
            </a:r>
          </a:p>
          <a:p>
            <a:r>
              <a:rPr lang="en-US" sz="2200" dirty="0" smtClean="0"/>
              <a:t>Row </a:t>
            </a:r>
            <a:r>
              <a:rPr lang="en-US" sz="2200" dirty="0"/>
              <a:t>buffer </a:t>
            </a:r>
            <a:r>
              <a:rPr lang="en-US" sz="2200" dirty="0">
                <a:solidFill>
                  <a:srgbClr val="FF0000"/>
                </a:solidFill>
              </a:rPr>
              <a:t>miss </a:t>
            </a:r>
            <a:r>
              <a:rPr lang="en-US" sz="2200" dirty="0"/>
              <a:t>latency </a:t>
            </a:r>
            <a:r>
              <a:rPr lang="en-US" sz="2200" b="1" dirty="0">
                <a:solidFill>
                  <a:srgbClr val="FF0000"/>
                </a:solidFill>
              </a:rPr>
              <a:t>small </a:t>
            </a:r>
            <a:r>
              <a:rPr lang="en-US" sz="2200" dirty="0"/>
              <a:t>in </a:t>
            </a:r>
            <a:r>
              <a:rPr lang="en-US" sz="2200" dirty="0" smtClean="0"/>
              <a:t>DRAM, </a:t>
            </a:r>
            <a:r>
              <a:rPr lang="en-US" sz="2200" b="1" dirty="0" smtClean="0">
                <a:solidFill>
                  <a:srgbClr val="FF0000"/>
                </a:solidFill>
              </a:rPr>
              <a:t>large </a:t>
            </a:r>
            <a:r>
              <a:rPr lang="en-US" sz="2200" dirty="0"/>
              <a:t>in PCM</a:t>
            </a:r>
          </a:p>
          <a:p>
            <a:endParaRPr lang="en-US" sz="2200" dirty="0">
              <a:latin typeface="Tahoma" charset="0"/>
              <a:sym typeface="Wingdings" charset="0"/>
            </a:endParaRPr>
          </a:p>
          <a:p>
            <a:endParaRPr lang="en-US" dirty="0" smtClean="0"/>
          </a:p>
          <a:p>
            <a:endParaRPr lang="en-US" dirty="0"/>
          </a:p>
          <a:p>
            <a:endParaRPr lang="en-US" dirty="0" smtClean="0"/>
          </a:p>
          <a:p>
            <a:endParaRPr lang="en-US" dirty="0"/>
          </a:p>
          <a:p>
            <a:pPr marL="0" indent="0">
              <a:buNone/>
            </a:pPr>
            <a:endParaRPr lang="en-US" dirty="0" smtClean="0"/>
          </a:p>
          <a:p>
            <a:pPr marL="0" indent="0">
              <a:buNone/>
            </a:pPr>
            <a:endParaRPr lang="en-US" dirty="0" smtClean="0"/>
          </a:p>
          <a:p>
            <a:pPr marL="0" indent="0">
              <a:buNone/>
            </a:pPr>
            <a:endParaRPr lang="en-US" sz="2000" dirty="0"/>
          </a:p>
          <a:p>
            <a:r>
              <a:rPr lang="en-US" sz="2200" dirty="0" smtClean="0"/>
              <a:t>Accessing the row buffer in PCM is fast</a:t>
            </a:r>
          </a:p>
          <a:p>
            <a:r>
              <a:rPr lang="en-US" sz="2200" dirty="0" smtClean="0"/>
              <a:t>What incurs high latency is the PCM array access </a:t>
            </a:r>
            <a:r>
              <a:rPr lang="en-US" sz="2200" dirty="0" smtClean="0">
                <a:sym typeface="Wingdings"/>
              </a:rPr>
              <a:t> avoid this</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160</a:t>
            </a:fld>
            <a:endParaRPr lang="en-US" dirty="0"/>
          </a:p>
        </p:txBody>
      </p:sp>
      <p:sp>
        <p:nvSpPr>
          <p:cNvPr id="5" name="Rectangle 4"/>
          <p:cNvSpPr/>
          <p:nvPr/>
        </p:nvSpPr>
        <p:spPr>
          <a:xfrm>
            <a:off x="3720290" y="2348880"/>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6" name="Rectangle 5"/>
          <p:cNvSpPr/>
          <p:nvPr/>
        </p:nvSpPr>
        <p:spPr>
          <a:xfrm>
            <a:off x="3720290" y="3343211"/>
            <a:ext cx="792087"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err="1" smtClean="0">
                <a:solidFill>
                  <a:srgbClr val="000000"/>
                </a:solidFill>
                <a:latin typeface="Tahoma"/>
              </a:rPr>
              <a:t>DRAMCtrl</a:t>
            </a:r>
            <a:endParaRPr lang="en-US" dirty="0">
              <a:solidFill>
                <a:srgbClr val="000000"/>
              </a:solidFill>
              <a:latin typeface="Tahoma"/>
            </a:endParaRPr>
          </a:p>
        </p:txBody>
      </p:sp>
      <p:sp>
        <p:nvSpPr>
          <p:cNvPr id="12" name="Rectangle 11"/>
          <p:cNvSpPr/>
          <p:nvPr/>
        </p:nvSpPr>
        <p:spPr>
          <a:xfrm>
            <a:off x="4512378" y="3341693"/>
            <a:ext cx="735381"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6" name="Straight Connector 7"/>
          <p:cNvCxnSpPr>
            <a:endCxn id="17" idx="3"/>
          </p:cNvCxnSpPr>
          <p:nvPr/>
        </p:nvCxnSpPr>
        <p:spPr>
          <a:xfrm rot="5400000">
            <a:off x="3660651" y="4095220"/>
            <a:ext cx="589756"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7" name="Rectangle 16"/>
          <p:cNvSpPr/>
          <p:nvPr/>
        </p:nvSpPr>
        <p:spPr>
          <a:xfrm>
            <a:off x="1186135" y="4097998"/>
            <a:ext cx="2665412"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sp>
        <p:nvSpPr>
          <p:cNvPr id="18" name="Rectangle 17"/>
          <p:cNvSpPr/>
          <p:nvPr/>
        </p:nvSpPr>
        <p:spPr>
          <a:xfrm>
            <a:off x="5146947" y="4097998"/>
            <a:ext cx="2665413"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cxnSp>
        <p:nvCxnSpPr>
          <p:cNvPr id="19" name="Straight Connector 13"/>
          <p:cNvCxnSpPr>
            <a:endCxn id="18" idx="1"/>
          </p:cNvCxnSpPr>
          <p:nvPr/>
        </p:nvCxnSpPr>
        <p:spPr>
          <a:xfrm rot="16200000" flipH="1">
            <a:off x="4747293" y="4094425"/>
            <a:ext cx="591344"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262454"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4" name="Rectangle 23"/>
          <p:cNvSpPr/>
          <p:nvPr/>
        </p:nvSpPr>
        <p:spPr>
          <a:xfrm>
            <a:off x="3006598"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5" name="Rectangle 24"/>
          <p:cNvSpPr/>
          <p:nvPr/>
        </p:nvSpPr>
        <p:spPr>
          <a:xfrm>
            <a:off x="1262454"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cxnSp>
        <p:nvCxnSpPr>
          <p:cNvPr id="26" name="Straight Connector 25"/>
          <p:cNvCxnSpPr>
            <a:stCxn id="25" idx="0"/>
          </p:cNvCxnSpPr>
          <p:nvPr/>
        </p:nvCxnSpPr>
        <p:spPr>
          <a:xfrm flipH="1" flipV="1">
            <a:off x="1428236" y="3794389"/>
            <a:ext cx="200077" cy="381399"/>
          </a:xfrm>
          <a:prstGeom prst="line">
            <a:avLst/>
          </a:prstGeom>
        </p:spPr>
        <p:style>
          <a:lnRef idx="2">
            <a:schemeClr val="dk1"/>
          </a:lnRef>
          <a:fillRef idx="0">
            <a:schemeClr val="dk1"/>
          </a:fillRef>
          <a:effectRef idx="1">
            <a:schemeClr val="dk1"/>
          </a:effectRef>
          <a:fontRef idx="minor">
            <a:schemeClr val="tx1"/>
          </a:fontRef>
        </p:style>
      </p:cxnSp>
      <p:sp>
        <p:nvSpPr>
          <p:cNvPr id="27" name="Rectangle 26"/>
          <p:cNvSpPr/>
          <p:nvPr/>
        </p:nvSpPr>
        <p:spPr>
          <a:xfrm>
            <a:off x="3006598"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28" name="Rectangle 27"/>
          <p:cNvSpPr/>
          <p:nvPr/>
        </p:nvSpPr>
        <p:spPr>
          <a:xfrm>
            <a:off x="5241249"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9" name="Rectangle 28"/>
          <p:cNvSpPr/>
          <p:nvPr/>
        </p:nvSpPr>
        <p:spPr>
          <a:xfrm>
            <a:off x="6985393"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30" name="Rectangle 29"/>
          <p:cNvSpPr/>
          <p:nvPr/>
        </p:nvSpPr>
        <p:spPr>
          <a:xfrm>
            <a:off x="5241249"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1" name="Rectangle 30"/>
          <p:cNvSpPr/>
          <p:nvPr/>
        </p:nvSpPr>
        <p:spPr>
          <a:xfrm>
            <a:off x="6985393"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2" name="Oval 31"/>
          <p:cNvSpPr/>
          <p:nvPr/>
        </p:nvSpPr>
        <p:spPr>
          <a:xfrm>
            <a:off x="2149747"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3" name="Oval 32"/>
          <p:cNvSpPr/>
          <p:nvPr/>
        </p:nvSpPr>
        <p:spPr>
          <a:xfrm>
            <a:off x="2455605"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4" name="Oval 33"/>
          <p:cNvSpPr/>
          <p:nvPr/>
        </p:nvSpPr>
        <p:spPr>
          <a:xfrm>
            <a:off x="276675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5" name="Oval 34"/>
          <p:cNvSpPr/>
          <p:nvPr/>
        </p:nvSpPr>
        <p:spPr>
          <a:xfrm>
            <a:off x="612061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6" name="Oval 35"/>
          <p:cNvSpPr/>
          <p:nvPr/>
        </p:nvSpPr>
        <p:spPr>
          <a:xfrm>
            <a:off x="6426472"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7" name="Oval 36"/>
          <p:cNvSpPr/>
          <p:nvPr/>
        </p:nvSpPr>
        <p:spPr>
          <a:xfrm>
            <a:off x="6737621"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8" name="TextBox 26"/>
          <p:cNvSpPr txBox="1">
            <a:spLocks noChangeArrowheads="1"/>
          </p:cNvSpPr>
          <p:nvPr/>
        </p:nvSpPr>
        <p:spPr bwMode="auto">
          <a:xfrm>
            <a:off x="435247" y="3472586"/>
            <a:ext cx="132844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2000" dirty="0" smtClean="0">
                <a:solidFill>
                  <a:srgbClr val="000000"/>
                </a:solidFill>
              </a:rPr>
              <a:t>Row buffer</a:t>
            </a:r>
            <a:endParaRPr lang="en-US" sz="2000" dirty="0">
              <a:solidFill>
                <a:srgbClr val="000000"/>
              </a:solidFill>
            </a:endParaRPr>
          </a:p>
        </p:txBody>
      </p:sp>
      <p:sp>
        <p:nvSpPr>
          <p:cNvPr id="39" name="TextBox 38"/>
          <p:cNvSpPr txBox="1"/>
          <p:nvPr/>
        </p:nvSpPr>
        <p:spPr>
          <a:xfrm>
            <a:off x="1786446" y="3754534"/>
            <a:ext cx="1489410" cy="369332"/>
          </a:xfrm>
          <a:prstGeom prst="rect">
            <a:avLst/>
          </a:prstGeom>
          <a:noFill/>
        </p:spPr>
        <p:txBody>
          <a:bodyPr wrap="none" rtlCol="0">
            <a:spAutoFit/>
          </a:bodyPr>
          <a:lstStyle/>
          <a:p>
            <a:r>
              <a:rPr lang="en-US" dirty="0" smtClean="0">
                <a:solidFill>
                  <a:srgbClr val="303030"/>
                </a:solidFill>
                <a:latin typeface="Tahoma"/>
              </a:rPr>
              <a:t>DRAM Cache</a:t>
            </a:r>
            <a:endParaRPr lang="en-US" dirty="0">
              <a:solidFill>
                <a:srgbClr val="303030"/>
              </a:solidFill>
              <a:latin typeface="Tahoma"/>
            </a:endParaRPr>
          </a:p>
        </p:txBody>
      </p:sp>
      <p:sp>
        <p:nvSpPr>
          <p:cNvPr id="40" name="TextBox 39"/>
          <p:cNvSpPr txBox="1"/>
          <p:nvPr/>
        </p:nvSpPr>
        <p:spPr>
          <a:xfrm>
            <a:off x="5508104" y="3717032"/>
            <a:ext cx="2069872" cy="369332"/>
          </a:xfrm>
          <a:prstGeom prst="rect">
            <a:avLst/>
          </a:prstGeom>
          <a:noFill/>
        </p:spPr>
        <p:txBody>
          <a:bodyPr wrap="none" rtlCol="0">
            <a:spAutoFit/>
          </a:bodyPr>
          <a:lstStyle/>
          <a:p>
            <a:r>
              <a:rPr lang="en-US" dirty="0" smtClean="0">
                <a:solidFill>
                  <a:srgbClr val="303030"/>
                </a:solidFill>
                <a:latin typeface="Tahoma"/>
              </a:rPr>
              <a:t>PCM Main Memory</a:t>
            </a:r>
            <a:endParaRPr lang="en-US" dirty="0">
              <a:solidFill>
                <a:srgbClr val="303030"/>
              </a:solidFill>
              <a:latin typeface="Tahoma"/>
            </a:endParaRPr>
          </a:p>
        </p:txBody>
      </p:sp>
      <p:sp>
        <p:nvSpPr>
          <p:cNvPr id="42" name="Rectangle 41"/>
          <p:cNvSpPr/>
          <p:nvPr/>
        </p:nvSpPr>
        <p:spPr>
          <a:xfrm>
            <a:off x="107504"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008000"/>
                </a:solidFill>
                <a:latin typeface="Tahoma"/>
              </a:rPr>
              <a:t>Fast row miss</a:t>
            </a:r>
            <a:endParaRPr lang="en-US" dirty="0">
              <a:solidFill>
                <a:srgbClr val="FF0000"/>
              </a:solidFill>
              <a:latin typeface="Tahoma"/>
            </a:endParaRPr>
          </a:p>
        </p:txBody>
      </p:sp>
      <p:sp>
        <p:nvSpPr>
          <p:cNvPr id="43" name="Rectangle 42"/>
          <p:cNvSpPr/>
          <p:nvPr/>
        </p:nvSpPr>
        <p:spPr>
          <a:xfrm>
            <a:off x="4211960"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FF0000"/>
                </a:solidFill>
                <a:latin typeface="Tahoma"/>
              </a:rPr>
              <a:t>Slow row miss</a:t>
            </a:r>
          </a:p>
        </p:txBody>
      </p:sp>
    </p:spTree>
    <p:extLst>
      <p:ext uri="{BB962C8B-B14F-4D97-AF65-F5344CB8AC3E}">
        <p14:creationId xmlns:p14="http://schemas.microsoft.com/office/powerpoint/2010/main" val="4681421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Row-Locality-Aware Data Placement</a:t>
            </a:r>
            <a:endParaRPr lang="en-US" dirty="0"/>
          </a:p>
        </p:txBody>
      </p:sp>
      <p:sp>
        <p:nvSpPr>
          <p:cNvPr id="3" name="Content Placeholder 2"/>
          <p:cNvSpPr>
            <a:spLocks noGrp="1"/>
          </p:cNvSpPr>
          <p:nvPr>
            <p:ph idx="1"/>
          </p:nvPr>
        </p:nvSpPr>
        <p:spPr/>
        <p:txBody>
          <a:bodyPr/>
          <a:lstStyle/>
          <a:p>
            <a:r>
              <a:rPr lang="en-US" sz="2200" dirty="0" smtClean="0"/>
              <a:t>Idea: </a:t>
            </a:r>
            <a:r>
              <a:rPr lang="en-US" sz="2200" dirty="0" smtClean="0">
                <a:solidFill>
                  <a:srgbClr val="0000FF"/>
                </a:solidFill>
              </a:rPr>
              <a:t>Cache in </a:t>
            </a:r>
            <a:r>
              <a:rPr lang="en-US" sz="2200" dirty="0">
                <a:solidFill>
                  <a:srgbClr val="0000FF"/>
                </a:solidFill>
              </a:rPr>
              <a:t>DRAM </a:t>
            </a:r>
            <a:r>
              <a:rPr lang="en-US" sz="2200" dirty="0" smtClean="0">
                <a:solidFill>
                  <a:srgbClr val="0000FF"/>
                </a:solidFill>
              </a:rPr>
              <a:t>only those rows that</a:t>
            </a:r>
            <a:endParaRPr lang="en-US" sz="2200" dirty="0">
              <a:solidFill>
                <a:srgbClr val="0000FF"/>
              </a:solidFill>
            </a:endParaRPr>
          </a:p>
          <a:p>
            <a:pPr lvl="1"/>
            <a:r>
              <a:rPr lang="en-US" sz="2000" dirty="0">
                <a:solidFill>
                  <a:srgbClr val="0000FF"/>
                </a:solidFill>
              </a:rPr>
              <a:t>Frequently </a:t>
            </a:r>
            <a:r>
              <a:rPr lang="en-US" sz="2000" dirty="0" smtClean="0">
                <a:solidFill>
                  <a:srgbClr val="0000FF"/>
                </a:solidFill>
              </a:rPr>
              <a:t>cause row </a:t>
            </a:r>
            <a:r>
              <a:rPr lang="en-US" sz="2000" dirty="0">
                <a:solidFill>
                  <a:srgbClr val="0000FF"/>
                </a:solidFill>
              </a:rPr>
              <a:t>buffer </a:t>
            </a:r>
            <a:r>
              <a:rPr lang="en-US" sz="2000" dirty="0" smtClean="0">
                <a:solidFill>
                  <a:srgbClr val="0000FF"/>
                </a:solidFill>
              </a:rPr>
              <a:t>conflicts </a:t>
            </a:r>
            <a:r>
              <a:rPr lang="en-US" sz="2000" dirty="0" smtClean="0">
                <a:sym typeface="Wingdings" charset="0"/>
              </a:rPr>
              <a:t> </a:t>
            </a:r>
            <a:r>
              <a:rPr lang="en-US" sz="2000" dirty="0"/>
              <a:t>because </a:t>
            </a:r>
            <a:r>
              <a:rPr lang="en-US" sz="2000" dirty="0" smtClean="0"/>
              <a:t>row-conflict latency </a:t>
            </a:r>
            <a:r>
              <a:rPr lang="en-US" sz="2000" dirty="0"/>
              <a:t>is smaller in DRAM</a:t>
            </a:r>
          </a:p>
          <a:p>
            <a:pPr lvl="1"/>
            <a:r>
              <a:rPr lang="en-US" sz="2000" dirty="0" smtClean="0">
                <a:solidFill>
                  <a:srgbClr val="0000FF"/>
                </a:solidFill>
              </a:rPr>
              <a:t>Are </a:t>
            </a:r>
            <a:r>
              <a:rPr lang="en-US" sz="2000" dirty="0">
                <a:solidFill>
                  <a:srgbClr val="0000FF"/>
                </a:solidFill>
              </a:rPr>
              <a:t>reused many times</a:t>
            </a:r>
            <a:r>
              <a:rPr lang="en-US" sz="2000" dirty="0">
                <a:solidFill>
                  <a:srgbClr val="0000FF"/>
                </a:solidFill>
                <a:sym typeface="Wingdings" charset="0"/>
              </a:rPr>
              <a:t> </a:t>
            </a:r>
            <a:r>
              <a:rPr lang="en-US" sz="2000" dirty="0">
                <a:sym typeface="Wingdings" charset="0"/>
              </a:rPr>
              <a:t> </a:t>
            </a:r>
            <a:r>
              <a:rPr lang="en-US" sz="2000" dirty="0" smtClean="0">
                <a:sym typeface="Wingdings" charset="0"/>
              </a:rPr>
              <a:t>to reduce cache pollution and bandwidth waste</a:t>
            </a:r>
            <a:endParaRPr lang="en-US" sz="2000" dirty="0"/>
          </a:p>
          <a:p>
            <a:endParaRPr lang="en-US" sz="1400" dirty="0" smtClean="0"/>
          </a:p>
          <a:p>
            <a:r>
              <a:rPr lang="en-US" sz="2200" dirty="0" smtClean="0"/>
              <a:t>Simplified rule of thumb:</a:t>
            </a:r>
          </a:p>
          <a:p>
            <a:pPr lvl="1"/>
            <a:r>
              <a:rPr lang="en-US" sz="2000" dirty="0" smtClean="0"/>
              <a:t>Streaming accesses: Better to place in PCM </a:t>
            </a:r>
          </a:p>
          <a:p>
            <a:pPr lvl="1"/>
            <a:r>
              <a:rPr lang="en-US" sz="2000" dirty="0" smtClean="0"/>
              <a:t>Other accesses (with some reuse): Better to place in DRAM</a:t>
            </a:r>
          </a:p>
          <a:p>
            <a:pPr lvl="1"/>
            <a:endParaRPr lang="en-US" sz="1400" dirty="0"/>
          </a:p>
          <a:p>
            <a:endParaRPr lang="en-US" sz="2200" dirty="0"/>
          </a:p>
          <a:p>
            <a:endParaRPr lang="en-US" sz="2200" dirty="0" smtClean="0"/>
          </a:p>
          <a:p>
            <a:endParaRPr lang="en-US" sz="1400" dirty="0"/>
          </a:p>
          <a:p>
            <a:r>
              <a:rPr lang="en-US" sz="2200" dirty="0" smtClean="0"/>
              <a:t>Yoon </a:t>
            </a:r>
            <a:r>
              <a:rPr lang="en-US" sz="2200" dirty="0"/>
              <a:t>et al., “</a:t>
            </a:r>
            <a:r>
              <a:rPr lang="en-US" sz="2200" dirty="0">
                <a:solidFill>
                  <a:srgbClr val="0000FF"/>
                </a:solidFill>
              </a:rPr>
              <a:t>Row Buffer Locality-Aware Data Placement in Hybrid </a:t>
            </a:r>
            <a:r>
              <a:rPr lang="en-US" sz="2200" dirty="0" smtClean="0">
                <a:solidFill>
                  <a:srgbClr val="0000FF"/>
                </a:solidFill>
              </a:rPr>
              <a:t>Memories</a:t>
            </a:r>
            <a:r>
              <a:rPr lang="en-US" sz="2200" dirty="0" smtClean="0"/>
              <a:t>,” ICCD 2012 Best Paper Award.</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161</a:t>
            </a:fld>
            <a:endParaRPr lang="en-US"/>
          </a:p>
        </p:txBody>
      </p:sp>
    </p:spTree>
    <p:extLst>
      <p:ext uri="{BB962C8B-B14F-4D97-AF65-F5344CB8AC3E}">
        <p14:creationId xmlns:p14="http://schemas.microsoft.com/office/powerpoint/2010/main" val="36197799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9095928" cy="1066800"/>
          </a:xfrm>
        </p:spPr>
        <p:txBody>
          <a:bodyPr/>
          <a:lstStyle/>
          <a:p>
            <a:r>
              <a:rPr lang="en-US" sz="3800" dirty="0" smtClean="0"/>
              <a:t>Row-Locality-Aware Data Placement: Results</a:t>
            </a:r>
            <a:endParaRPr lang="en-US" sz="3800"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162</a:t>
            </a:fld>
            <a:endParaRPr lang="en-US"/>
          </a:p>
        </p:txBody>
      </p:sp>
      <p:graphicFrame>
        <p:nvGraphicFramePr>
          <p:cNvPr id="17" name="Chart 16"/>
          <p:cNvGraphicFramePr>
            <a:graphicFrameLocks/>
          </p:cNvGraphicFramePr>
          <p:nvPr>
            <p:extLst>
              <p:ext uri="{D42A27DB-BD31-4B8C-83A1-F6EECF244321}">
                <p14:modId xmlns:p14="http://schemas.microsoft.com/office/powerpoint/2010/main" val="3479689120"/>
              </p:ext>
            </p:extLst>
          </p:nvPr>
        </p:nvGraphicFramePr>
        <p:xfrm>
          <a:off x="1107583" y="1077492"/>
          <a:ext cx="6697014" cy="5303836"/>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Box 17"/>
          <p:cNvSpPr txBox="1"/>
          <p:nvPr/>
        </p:nvSpPr>
        <p:spPr>
          <a:xfrm>
            <a:off x="3563888" y="2323668"/>
            <a:ext cx="824537" cy="369332"/>
          </a:xfrm>
          <a:prstGeom prst="rect">
            <a:avLst/>
          </a:prstGeom>
          <a:noFill/>
        </p:spPr>
        <p:txBody>
          <a:bodyPr wrap="square" rtlCol="0">
            <a:spAutoFit/>
          </a:bodyPr>
          <a:lstStyle/>
          <a:p>
            <a:pPr algn="r">
              <a:defRPr/>
            </a:pPr>
            <a:r>
              <a:rPr lang="en-US" kern="0" dirty="0" smtClean="0">
                <a:solidFill>
                  <a:srgbClr val="0000FF"/>
                </a:solidFill>
                <a:latin typeface="Tahoma"/>
              </a:rPr>
              <a:t>10%</a:t>
            </a:r>
            <a:endParaRPr lang="en-US" kern="0" dirty="0">
              <a:solidFill>
                <a:srgbClr val="0000FF"/>
              </a:solidFill>
              <a:latin typeface="Tahoma"/>
            </a:endParaRPr>
          </a:p>
        </p:txBody>
      </p:sp>
      <p:cxnSp>
        <p:nvCxnSpPr>
          <p:cNvPr id="19" name="Straight Arrow Connector 18"/>
          <p:cNvCxnSpPr/>
          <p:nvPr/>
        </p:nvCxnSpPr>
        <p:spPr>
          <a:xfrm flipV="1">
            <a:off x="6236636" y="2414960"/>
            <a:ext cx="0" cy="352425"/>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sp>
        <p:nvSpPr>
          <p:cNvPr id="20" name="TextBox 19"/>
          <p:cNvSpPr txBox="1"/>
          <p:nvPr/>
        </p:nvSpPr>
        <p:spPr>
          <a:xfrm>
            <a:off x="5508104" y="2406506"/>
            <a:ext cx="728532" cy="369332"/>
          </a:xfrm>
          <a:prstGeom prst="rect">
            <a:avLst/>
          </a:prstGeom>
          <a:noFill/>
        </p:spPr>
        <p:txBody>
          <a:bodyPr wrap="square" rtlCol="0">
            <a:spAutoFit/>
          </a:bodyPr>
          <a:lstStyle/>
          <a:p>
            <a:pPr algn="r">
              <a:defRPr/>
            </a:pPr>
            <a:r>
              <a:rPr lang="en-US" kern="0" dirty="0" smtClean="0">
                <a:solidFill>
                  <a:srgbClr val="0000FF"/>
                </a:solidFill>
                <a:latin typeface="Tahoma"/>
              </a:rPr>
              <a:t>14%</a:t>
            </a:r>
            <a:endParaRPr lang="en-US" kern="0" dirty="0">
              <a:solidFill>
                <a:srgbClr val="0000FF"/>
              </a:solidFill>
              <a:latin typeface="Tahoma"/>
            </a:endParaRPr>
          </a:p>
        </p:txBody>
      </p:sp>
      <p:cxnSp>
        <p:nvCxnSpPr>
          <p:cNvPr id="22" name="Straight Arrow Connector 21"/>
          <p:cNvCxnSpPr/>
          <p:nvPr/>
        </p:nvCxnSpPr>
        <p:spPr>
          <a:xfrm flipV="1">
            <a:off x="4388425" y="2375490"/>
            <a:ext cx="0" cy="265689"/>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cxnSp>
        <p:nvCxnSpPr>
          <p:cNvPr id="23" name="Straight Arrow Connector 22"/>
          <p:cNvCxnSpPr/>
          <p:nvPr/>
        </p:nvCxnSpPr>
        <p:spPr>
          <a:xfrm flipV="1">
            <a:off x="2537688" y="2445914"/>
            <a:ext cx="0" cy="457576"/>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sp>
        <p:nvSpPr>
          <p:cNvPr id="24" name="TextBox 23"/>
          <p:cNvSpPr txBox="1"/>
          <p:nvPr/>
        </p:nvSpPr>
        <p:spPr>
          <a:xfrm>
            <a:off x="1763688" y="2490036"/>
            <a:ext cx="720080" cy="369332"/>
          </a:xfrm>
          <a:prstGeom prst="rect">
            <a:avLst/>
          </a:prstGeom>
          <a:noFill/>
        </p:spPr>
        <p:txBody>
          <a:bodyPr wrap="square" rtlCol="0">
            <a:spAutoFit/>
          </a:bodyPr>
          <a:lstStyle/>
          <a:p>
            <a:pPr algn="r">
              <a:defRPr/>
            </a:pPr>
            <a:r>
              <a:rPr lang="en-US" kern="0" dirty="0" smtClean="0">
                <a:solidFill>
                  <a:srgbClr val="0000FF"/>
                </a:solidFill>
                <a:latin typeface="Tahoma"/>
              </a:rPr>
              <a:t>17%</a:t>
            </a:r>
            <a:endParaRPr lang="en-US" kern="0" dirty="0">
              <a:solidFill>
                <a:srgbClr val="0000FF"/>
              </a:solidFill>
              <a:latin typeface="Tahoma"/>
            </a:endParaRPr>
          </a:p>
        </p:txBody>
      </p:sp>
      <p:sp>
        <p:nvSpPr>
          <p:cNvPr id="30" name="TextBox 29"/>
          <p:cNvSpPr txBox="1"/>
          <p:nvPr/>
        </p:nvSpPr>
        <p:spPr>
          <a:xfrm>
            <a:off x="1680028" y="5577589"/>
            <a:ext cx="5891674" cy="830997"/>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pPr algn="ctr">
              <a:defRPr/>
            </a:pPr>
            <a:r>
              <a:rPr lang="en-US" sz="2400" b="1" kern="0" dirty="0" smtClean="0">
                <a:solidFill>
                  <a:srgbClr val="FF0000"/>
                </a:solidFill>
                <a:latin typeface="Calibri"/>
              </a:rPr>
              <a:t>Memory energy-efficiency and fairness also improve correspondingly</a:t>
            </a:r>
          </a:p>
        </p:txBody>
      </p:sp>
    </p:spTree>
    <p:extLst>
      <p:ext uri="{BB962C8B-B14F-4D97-AF65-F5344CB8AC3E}">
        <p14:creationId xmlns:p14="http://schemas.microsoft.com/office/powerpoint/2010/main" val="253707541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24" grpId="0"/>
      <p:bldP spid="30" grpId="0" animBg="1"/>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Building Large Caches for Hybrid Memories</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163</a:t>
            </a:fld>
            <a:endParaRPr lang="en-US" altLang="en-US">
              <a:solidFill>
                <a:srgbClr val="000000"/>
              </a:solidFill>
            </a:endParaRPr>
          </a:p>
        </p:txBody>
      </p:sp>
      <p:sp>
        <p:nvSpPr>
          <p:cNvPr id="7" name="Rectangle 6"/>
          <p:cNvSpPr/>
          <p:nvPr/>
        </p:nvSpPr>
        <p:spPr>
          <a:xfrm>
            <a:off x="467544" y="3789040"/>
            <a:ext cx="8676456" cy="2246769"/>
          </a:xfrm>
          <a:prstGeom prst="rect">
            <a:avLst/>
          </a:prstGeom>
        </p:spPr>
        <p:txBody>
          <a:bodyPr wrap="square">
            <a:spAutoFit/>
          </a:bodyPr>
          <a:lstStyle/>
          <a:p>
            <a:r>
              <a:rPr lang="en-US" sz="2800" dirty="0" smtClean="0">
                <a:solidFill>
                  <a:srgbClr val="000000"/>
                </a:solidFill>
                <a:latin typeface="Tahoma"/>
              </a:rPr>
              <a:t>Meza, Chang, Yoon, Mutlu, and </a:t>
            </a:r>
            <a:r>
              <a:rPr lang="en-US" sz="2800" dirty="0" err="1" smtClean="0">
                <a:solidFill>
                  <a:srgbClr val="000000"/>
                </a:solidFill>
                <a:latin typeface="Tahoma"/>
              </a:rPr>
              <a:t>Ranganathan</a:t>
            </a:r>
            <a:r>
              <a:rPr lang="en-US" sz="2800" dirty="0" smtClean="0">
                <a:solidFill>
                  <a:srgbClr val="000000"/>
                </a:solidFill>
                <a:latin typeface="Tahoma"/>
              </a:rPr>
              <a:t>,</a:t>
            </a:r>
            <a:r>
              <a:rPr lang="en-US" sz="2800" dirty="0">
                <a:solidFill>
                  <a:srgbClr val="000000"/>
                </a:solidFill>
                <a:latin typeface="Tahoma"/>
              </a:rPr>
              <a:t/>
            </a:r>
            <a:br>
              <a:rPr lang="en-US" sz="2800" dirty="0">
                <a:solidFill>
                  <a:srgbClr val="000000"/>
                </a:solidFill>
                <a:latin typeface="Tahoma"/>
              </a:rPr>
            </a:br>
            <a:r>
              <a:rPr lang="en-US" sz="2800" b="1" dirty="0">
                <a:solidFill>
                  <a:srgbClr val="000000"/>
                </a:solidFill>
                <a:latin typeface="Tahoma"/>
                <a:hlinkClick r:id="rId2"/>
              </a:rPr>
              <a:t>"Enabling Efficient and Scalable Hybrid Memories Using Fine-Granularity DRAM Cache </a:t>
            </a:r>
            <a:r>
              <a:rPr lang="en-US" sz="2800" b="1" dirty="0" smtClean="0">
                <a:solidFill>
                  <a:srgbClr val="000000"/>
                </a:solidFill>
                <a:latin typeface="Tahoma"/>
                <a:hlinkClick r:id="rId2"/>
              </a:rPr>
              <a:t>Management”</a:t>
            </a:r>
            <a:endParaRPr lang="en-US" sz="2800" b="1" dirty="0" smtClean="0">
              <a:solidFill>
                <a:srgbClr val="000000"/>
              </a:solidFill>
              <a:latin typeface="Tahoma"/>
            </a:endParaRPr>
          </a:p>
          <a:p>
            <a:r>
              <a:rPr lang="en-US" sz="2800" dirty="0" smtClean="0">
                <a:solidFill>
                  <a:srgbClr val="000000"/>
                </a:solidFill>
                <a:latin typeface="Tahoma"/>
              </a:rPr>
              <a:t>IEEE Comp Arch Letters 2012.</a:t>
            </a:r>
            <a:endParaRPr lang="en-US" sz="2800" dirty="0">
              <a:solidFill>
                <a:srgbClr val="000000"/>
              </a:solidFill>
              <a:latin typeface="Tahoma"/>
            </a:endParaRPr>
          </a:p>
        </p:txBody>
      </p:sp>
    </p:spTree>
    <p:extLst>
      <p:ext uri="{BB962C8B-B14F-4D97-AF65-F5344CB8AC3E}">
        <p14:creationId xmlns:p14="http://schemas.microsoft.com/office/powerpoint/2010/main" val="23747785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One Option: DRAM as a Cache for PCM</a:t>
            </a:r>
            <a:endParaRPr lang="en-US" dirty="0"/>
          </a:p>
        </p:txBody>
      </p:sp>
      <p:sp>
        <p:nvSpPr>
          <p:cNvPr id="3" name="Content Placeholder 2"/>
          <p:cNvSpPr>
            <a:spLocks noGrp="1"/>
          </p:cNvSpPr>
          <p:nvPr>
            <p:ph idx="1"/>
          </p:nvPr>
        </p:nvSpPr>
        <p:spPr/>
        <p:txBody>
          <a:bodyPr/>
          <a:lstStyle/>
          <a:p>
            <a:r>
              <a:rPr lang="en-US" dirty="0" smtClean="0"/>
              <a:t>PCM is main memory; DRAM caches memory rows/blocks</a:t>
            </a:r>
          </a:p>
          <a:p>
            <a:pPr lvl="1"/>
            <a:r>
              <a:rPr lang="en-US" dirty="0" smtClean="0"/>
              <a:t>Benefits: Reduced latency on DRAM cache hit; write filtering</a:t>
            </a:r>
          </a:p>
          <a:p>
            <a:r>
              <a:rPr lang="en-US" dirty="0" smtClean="0"/>
              <a:t>Memory controller hardware manages the DRAM cache</a:t>
            </a:r>
          </a:p>
          <a:p>
            <a:pPr lvl="1"/>
            <a:r>
              <a:rPr lang="en-US" dirty="0" smtClean="0"/>
              <a:t>Benefit: Eliminates system software overhead</a:t>
            </a:r>
          </a:p>
          <a:p>
            <a:endParaRPr lang="en-US" dirty="0" smtClean="0"/>
          </a:p>
          <a:p>
            <a:r>
              <a:rPr lang="en-US" dirty="0" smtClean="0"/>
              <a:t>Three issues:</a:t>
            </a:r>
          </a:p>
          <a:p>
            <a:pPr lvl="1"/>
            <a:r>
              <a:rPr lang="en-US" dirty="0" smtClean="0">
                <a:solidFill>
                  <a:srgbClr val="0000FF"/>
                </a:solidFill>
              </a:rPr>
              <a:t>What data should be placed in DRAM versus kept in PCM?</a:t>
            </a:r>
          </a:p>
          <a:p>
            <a:pPr lvl="1"/>
            <a:r>
              <a:rPr lang="en-US" dirty="0" smtClean="0">
                <a:solidFill>
                  <a:srgbClr val="0000FF"/>
                </a:solidFill>
              </a:rPr>
              <a:t>What is the granularity of data movement?</a:t>
            </a:r>
          </a:p>
          <a:p>
            <a:pPr lvl="1"/>
            <a:r>
              <a:rPr lang="en-US" dirty="0" smtClean="0">
                <a:solidFill>
                  <a:srgbClr val="0000FF"/>
                </a:solidFill>
              </a:rPr>
              <a:t>How to design </a:t>
            </a:r>
            <a:r>
              <a:rPr lang="en-US" dirty="0">
                <a:solidFill>
                  <a:srgbClr val="0000FF"/>
                </a:solidFill>
              </a:rPr>
              <a:t>a low-cost hardware</a:t>
            </a:r>
            <a:r>
              <a:rPr lang="en-US" dirty="0" smtClean="0">
                <a:solidFill>
                  <a:srgbClr val="0000FF"/>
                </a:solidFill>
              </a:rPr>
              <a:t>-managed DRAM cache?</a:t>
            </a:r>
          </a:p>
          <a:p>
            <a:pPr lvl="1"/>
            <a:endParaRPr lang="en-US" dirty="0"/>
          </a:p>
          <a:p>
            <a:r>
              <a:rPr lang="en-US" dirty="0" smtClean="0"/>
              <a:t>Two ideas:</a:t>
            </a:r>
          </a:p>
          <a:p>
            <a:pPr lvl="1"/>
            <a:r>
              <a:rPr lang="en-US" dirty="0" smtClean="0">
                <a:solidFill>
                  <a:srgbClr val="FF0000"/>
                </a:solidFill>
              </a:rPr>
              <a:t>Locality-aware data placement </a:t>
            </a:r>
            <a:r>
              <a:rPr lang="en-US" sz="1600" b="1" dirty="0" smtClean="0">
                <a:solidFill>
                  <a:schemeClr val="tx2">
                    <a:lumMod val="75000"/>
                  </a:schemeClr>
                </a:solidFill>
              </a:rPr>
              <a:t>[Yoon+ , ICCD 2012]</a:t>
            </a:r>
          </a:p>
          <a:p>
            <a:pPr lvl="1"/>
            <a:r>
              <a:rPr lang="en-US" dirty="0" smtClean="0">
                <a:solidFill>
                  <a:srgbClr val="FF0000"/>
                </a:solidFill>
              </a:rPr>
              <a:t>Cheap tag stores and dynamic granularity </a:t>
            </a:r>
            <a:r>
              <a:rPr lang="en-US" sz="1600" b="1" dirty="0" smtClean="0">
                <a:solidFill>
                  <a:srgbClr val="004D26"/>
                </a:solidFill>
              </a:rPr>
              <a:t>[Meza+, IEEE CAL 2012]</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164</a:t>
            </a:fld>
            <a:endParaRPr lang="en-US" dirty="0"/>
          </a:p>
        </p:txBody>
      </p:sp>
      <p:sp>
        <p:nvSpPr>
          <p:cNvPr id="5" name="Rectangle 4"/>
          <p:cNvSpPr>
            <a:spLocks noChangeArrowheads="1"/>
          </p:cNvSpPr>
          <p:nvPr/>
        </p:nvSpPr>
        <p:spPr bwMode="auto">
          <a:xfrm>
            <a:off x="611560" y="6056241"/>
            <a:ext cx="8208912" cy="360040"/>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40977343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The Problem with Large DRAM Caches</a:t>
            </a:r>
            <a:endParaRPr lang="en-US" dirty="0"/>
          </a:p>
        </p:txBody>
      </p:sp>
      <p:sp>
        <p:nvSpPr>
          <p:cNvPr id="3" name="Content Placeholder 2"/>
          <p:cNvSpPr>
            <a:spLocks noGrp="1"/>
          </p:cNvSpPr>
          <p:nvPr>
            <p:ph idx="1"/>
          </p:nvPr>
        </p:nvSpPr>
        <p:spPr/>
        <p:txBody>
          <a:bodyPr/>
          <a:lstStyle/>
          <a:p>
            <a:r>
              <a:rPr lang="en-US" dirty="0" smtClean="0"/>
              <a:t>A large DRAM cache requires a large metadata (tag + block-based information) store</a:t>
            </a:r>
          </a:p>
          <a:p>
            <a:r>
              <a:rPr lang="en-US" dirty="0" smtClean="0"/>
              <a:t>How do we design an efficient DRAM cache?</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165</a:t>
            </a:fld>
            <a:endParaRPr lang="en-US"/>
          </a:p>
        </p:txBody>
      </p:sp>
      <p:sp>
        <p:nvSpPr>
          <p:cNvPr id="38" name="Rectangle 37"/>
          <p:cNvSpPr/>
          <p:nvPr/>
        </p:nvSpPr>
        <p:spPr>
          <a:xfrm>
            <a:off x="3692526" y="2673241"/>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39" name="Rectangle 38"/>
          <p:cNvSpPr/>
          <p:nvPr/>
        </p:nvSpPr>
        <p:spPr>
          <a:xfrm>
            <a:off x="4132263" y="2673241"/>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0" name="Rectangle 39"/>
          <p:cNvSpPr/>
          <p:nvPr/>
        </p:nvSpPr>
        <p:spPr>
          <a:xfrm>
            <a:off x="4572000" y="2673241"/>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1" name="Rectangle 40"/>
          <p:cNvSpPr/>
          <p:nvPr/>
        </p:nvSpPr>
        <p:spPr>
          <a:xfrm>
            <a:off x="5011737" y="2673241"/>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2" name="Rectangle 41"/>
          <p:cNvSpPr/>
          <p:nvPr/>
        </p:nvSpPr>
        <p:spPr>
          <a:xfrm>
            <a:off x="3692526"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3" name="Rectangle 42"/>
          <p:cNvSpPr/>
          <p:nvPr/>
        </p:nvSpPr>
        <p:spPr>
          <a:xfrm>
            <a:off x="4132263"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4" name="Rectangle 43"/>
          <p:cNvSpPr/>
          <p:nvPr/>
        </p:nvSpPr>
        <p:spPr>
          <a:xfrm>
            <a:off x="4572000"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5" name="Rectangle 44"/>
          <p:cNvSpPr/>
          <p:nvPr/>
        </p:nvSpPr>
        <p:spPr>
          <a:xfrm>
            <a:off x="5011737" y="3112978"/>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6" name="Rectangle 45"/>
          <p:cNvSpPr/>
          <p:nvPr/>
        </p:nvSpPr>
        <p:spPr>
          <a:xfrm>
            <a:off x="3692526" y="3552715"/>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7" name="Rectangle 46"/>
          <p:cNvSpPr/>
          <p:nvPr/>
        </p:nvSpPr>
        <p:spPr>
          <a:xfrm>
            <a:off x="4132263" y="3552715"/>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8" name="Rectangle 47"/>
          <p:cNvSpPr/>
          <p:nvPr/>
        </p:nvSpPr>
        <p:spPr>
          <a:xfrm>
            <a:off x="4572000" y="3552715"/>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49" name="Rectangle 48"/>
          <p:cNvSpPr/>
          <p:nvPr/>
        </p:nvSpPr>
        <p:spPr>
          <a:xfrm>
            <a:off x="5011737" y="3552715"/>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50" name="Rectangle 49"/>
          <p:cNvSpPr/>
          <p:nvPr/>
        </p:nvSpPr>
        <p:spPr>
          <a:xfrm>
            <a:off x="3692526"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51" name="Rectangle 50"/>
          <p:cNvSpPr/>
          <p:nvPr/>
        </p:nvSpPr>
        <p:spPr>
          <a:xfrm>
            <a:off x="4132263"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52" name="Rectangle 51"/>
          <p:cNvSpPr/>
          <p:nvPr/>
        </p:nvSpPr>
        <p:spPr>
          <a:xfrm>
            <a:off x="4572000"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sp>
        <p:nvSpPr>
          <p:cNvPr id="53" name="Rectangle 52"/>
          <p:cNvSpPr/>
          <p:nvPr/>
        </p:nvSpPr>
        <p:spPr>
          <a:xfrm>
            <a:off x="5011737" y="3992452"/>
            <a:ext cx="439737" cy="439737"/>
          </a:xfrm>
          <a:prstGeom prst="rect">
            <a:avLst/>
          </a:prstGeom>
          <a:gradFill rotWithShape="1">
            <a:gsLst>
              <a:gs pos="0">
                <a:srgbClr val="9BBB59">
                  <a:tint val="100000"/>
                  <a:shade val="100000"/>
                  <a:satMod val="130000"/>
                </a:srgbClr>
              </a:gs>
              <a:gs pos="100000">
                <a:srgbClr val="9BBB59">
                  <a:tint val="50000"/>
                  <a:shade val="100000"/>
                  <a:satMod val="350000"/>
                </a:srgbClr>
              </a:gs>
            </a:gsLst>
            <a:lin ang="16200000" scaled="0"/>
          </a:gradFill>
          <a:ln w="9525" cap="flat" cmpd="sng" algn="ctr">
            <a:solidFill>
              <a:srgbClr val="9BBB59">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sz="1600" kern="0" dirty="0">
              <a:solidFill>
                <a:sysClr val="window" lastClr="FFFFFF"/>
              </a:solidFill>
              <a:latin typeface="Calibri"/>
            </a:endParaRPr>
          </a:p>
        </p:txBody>
      </p:sp>
      <p:cxnSp>
        <p:nvCxnSpPr>
          <p:cNvPr id="54" name="Straight Connector 7"/>
          <p:cNvCxnSpPr>
            <a:endCxn id="55" idx="3"/>
          </p:cNvCxnSpPr>
          <p:nvPr/>
        </p:nvCxnSpPr>
        <p:spPr>
          <a:xfrm rot="5400000">
            <a:off x="3480993" y="4875499"/>
            <a:ext cx="1094579" cy="207963"/>
          </a:xfrm>
          <a:prstGeom prst="bentConnector2">
            <a:avLst/>
          </a:prstGeom>
          <a:noFill/>
          <a:ln w="76200" cap="flat" cmpd="sng" algn="ctr">
            <a:solidFill>
              <a:sysClr val="windowText" lastClr="000000"/>
            </a:solidFill>
            <a:prstDash val="solid"/>
          </a:ln>
          <a:effectLst>
            <a:outerShdw blurRad="40000" dist="20000" dir="5400000" rotWithShape="0">
              <a:srgbClr val="000000">
                <a:alpha val="38000"/>
              </a:srgbClr>
            </a:outerShdw>
          </a:effectLst>
        </p:spPr>
      </p:cxnSp>
      <p:sp>
        <p:nvSpPr>
          <p:cNvPr id="55" name="Rectangle 54"/>
          <p:cNvSpPr/>
          <p:nvPr/>
        </p:nvSpPr>
        <p:spPr>
          <a:xfrm>
            <a:off x="1258888" y="5130689"/>
            <a:ext cx="2665412" cy="792162"/>
          </a:xfrm>
          <a:prstGeom prst="rect">
            <a:avLst/>
          </a:prstGeom>
          <a:gradFill rotWithShape="1">
            <a:gsLst>
              <a:gs pos="0">
                <a:srgbClr val="4BACC6">
                  <a:tint val="100000"/>
                  <a:shade val="100000"/>
                  <a:satMod val="130000"/>
                </a:srgbClr>
              </a:gs>
              <a:gs pos="100000">
                <a:srgbClr val="4BACC6">
                  <a:tint val="50000"/>
                  <a:shade val="100000"/>
                  <a:satMod val="350000"/>
                </a:srgbClr>
              </a:gs>
            </a:gsLst>
            <a:lin ang="16200000" scaled="0"/>
          </a:gradFill>
          <a:ln w="9525" cap="flat" cmpd="sng" algn="ctr">
            <a:solidFill>
              <a:srgbClr val="4BACC6">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b="1" kern="0" dirty="0">
              <a:solidFill>
                <a:sysClr val="window" lastClr="FFFFFF"/>
              </a:solidFill>
              <a:effectLst>
                <a:outerShdw blurRad="38100" dist="38100" dir="2700000" algn="tl">
                  <a:srgbClr val="000000">
                    <a:alpha val="43137"/>
                  </a:srgbClr>
                </a:outerShdw>
              </a:effectLst>
              <a:latin typeface="Calibri"/>
            </a:endParaRPr>
          </a:p>
        </p:txBody>
      </p:sp>
      <p:sp>
        <p:nvSpPr>
          <p:cNvPr id="56" name="Rectangle 55"/>
          <p:cNvSpPr/>
          <p:nvPr/>
        </p:nvSpPr>
        <p:spPr>
          <a:xfrm>
            <a:off x="5219700" y="5130689"/>
            <a:ext cx="2665413" cy="792162"/>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anchor="ctr"/>
          <a:lstStyle/>
          <a:p>
            <a:pPr algn="ctr">
              <a:defRPr/>
            </a:pPr>
            <a:endParaRPr lang="en-US" b="1" kern="0" dirty="0">
              <a:solidFill>
                <a:sysClr val="window" lastClr="FFFFFF"/>
              </a:solidFill>
              <a:effectLst>
                <a:outerShdw blurRad="38100" dist="38100" dir="2700000" algn="tl">
                  <a:srgbClr val="000000">
                    <a:alpha val="43137"/>
                  </a:srgbClr>
                </a:outerShdw>
              </a:effectLst>
              <a:latin typeface="Calibri"/>
            </a:endParaRPr>
          </a:p>
        </p:txBody>
      </p:sp>
      <p:cxnSp>
        <p:nvCxnSpPr>
          <p:cNvPr id="57" name="Straight Connector 13"/>
          <p:cNvCxnSpPr>
            <a:endCxn id="56" idx="1"/>
          </p:cNvCxnSpPr>
          <p:nvPr/>
        </p:nvCxnSpPr>
        <p:spPr>
          <a:xfrm rot="16200000" flipH="1">
            <a:off x="4568430" y="4875499"/>
            <a:ext cx="1094579" cy="207962"/>
          </a:xfrm>
          <a:prstGeom prst="bentConnector2">
            <a:avLst/>
          </a:prstGeom>
          <a:noFill/>
          <a:ln w="76200" cap="flat" cmpd="sng" algn="ctr">
            <a:solidFill>
              <a:sysClr val="windowText" lastClr="000000"/>
            </a:solidFill>
            <a:prstDash val="solid"/>
          </a:ln>
          <a:effectLst>
            <a:outerShdw blurRad="40000" dist="20000" dir="5400000" rotWithShape="0">
              <a:srgbClr val="000000">
                <a:alpha val="38000"/>
              </a:srgbClr>
            </a:outerShdw>
          </a:effectLst>
        </p:spPr>
      </p:cxnSp>
      <p:sp>
        <p:nvSpPr>
          <p:cNvPr id="58" name="TextBox 26"/>
          <p:cNvSpPr txBox="1">
            <a:spLocks noChangeArrowheads="1"/>
          </p:cNvSpPr>
          <p:nvPr/>
        </p:nvSpPr>
        <p:spPr bwMode="auto">
          <a:xfrm>
            <a:off x="1919474" y="5051649"/>
            <a:ext cx="138120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defRPr/>
            </a:pPr>
            <a:r>
              <a:rPr lang="en-US" sz="3600" kern="0" dirty="0" smtClean="0">
                <a:solidFill>
                  <a:sysClr val="windowText" lastClr="000000"/>
                </a:solidFill>
              </a:rPr>
              <a:t>DRAM</a:t>
            </a:r>
          </a:p>
        </p:txBody>
      </p:sp>
      <p:sp>
        <p:nvSpPr>
          <p:cNvPr id="59" name="TextBox 26"/>
          <p:cNvSpPr txBox="1">
            <a:spLocks noChangeArrowheads="1"/>
          </p:cNvSpPr>
          <p:nvPr/>
        </p:nvSpPr>
        <p:spPr bwMode="auto">
          <a:xfrm>
            <a:off x="6021186" y="5051649"/>
            <a:ext cx="106403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defRPr/>
            </a:pPr>
            <a:r>
              <a:rPr lang="en-US" sz="3600" kern="0" dirty="0" smtClean="0">
                <a:solidFill>
                  <a:sysClr val="windowText" lastClr="000000"/>
                </a:solidFill>
              </a:rPr>
              <a:t>PCM</a:t>
            </a:r>
            <a:endParaRPr lang="en-US" sz="3600" kern="0" dirty="0">
              <a:solidFill>
                <a:sysClr val="windowText" lastClr="000000"/>
              </a:solidFill>
            </a:endParaRPr>
          </a:p>
        </p:txBody>
      </p:sp>
      <p:sp>
        <p:nvSpPr>
          <p:cNvPr id="60" name="Rectangle 59"/>
          <p:cNvSpPr/>
          <p:nvPr/>
        </p:nvSpPr>
        <p:spPr>
          <a:xfrm>
            <a:off x="4092579" y="3194879"/>
            <a:ext cx="965529" cy="646331"/>
          </a:xfrm>
          <a:prstGeom prst="rect">
            <a:avLst/>
          </a:prstGeom>
        </p:spPr>
        <p:txBody>
          <a:bodyPr wrap="none">
            <a:spAutoFit/>
          </a:bodyPr>
          <a:lstStyle/>
          <a:p>
            <a:pPr>
              <a:defRPr/>
            </a:pPr>
            <a:r>
              <a:rPr lang="en-US" sz="3600" kern="0" dirty="0" smtClean="0">
                <a:solidFill>
                  <a:sysClr val="windowText" lastClr="000000"/>
                </a:solidFill>
                <a:latin typeface="Tahoma"/>
              </a:rPr>
              <a:t>CPU</a:t>
            </a:r>
            <a:endParaRPr lang="en-US" sz="3600" kern="0" dirty="0">
              <a:solidFill>
                <a:sysClr val="windowText" lastClr="000000"/>
              </a:solidFill>
              <a:latin typeface="Tahoma"/>
            </a:endParaRPr>
          </a:p>
        </p:txBody>
      </p:sp>
      <p:sp>
        <p:nvSpPr>
          <p:cNvPr id="61" name="TextBox 60"/>
          <p:cNvSpPr txBox="1"/>
          <p:nvPr/>
        </p:nvSpPr>
        <p:spPr>
          <a:xfrm>
            <a:off x="1514452" y="5543703"/>
            <a:ext cx="2097124" cy="400110"/>
          </a:xfrm>
          <a:prstGeom prst="rect">
            <a:avLst/>
          </a:prstGeom>
          <a:noFill/>
        </p:spPr>
        <p:txBody>
          <a:bodyPr wrap="none" rtlCol="0">
            <a:spAutoFit/>
          </a:bodyPr>
          <a:lstStyle/>
          <a:p>
            <a:pPr algn="ctr">
              <a:defRPr/>
            </a:pPr>
            <a:r>
              <a:rPr lang="en-US" sz="2000" kern="0" dirty="0" smtClean="0">
                <a:solidFill>
                  <a:sysClr val="windowText" lastClr="000000"/>
                </a:solidFill>
                <a:latin typeface="Tahoma"/>
              </a:rPr>
              <a:t>(small, fast cache)</a:t>
            </a:r>
            <a:endParaRPr lang="en-US" sz="2000" kern="0" dirty="0">
              <a:solidFill>
                <a:sysClr val="windowText" lastClr="000000"/>
              </a:solidFill>
              <a:latin typeface="Tahoma"/>
            </a:endParaRPr>
          </a:p>
        </p:txBody>
      </p:sp>
      <p:sp>
        <p:nvSpPr>
          <p:cNvPr id="62" name="TextBox 61"/>
          <p:cNvSpPr txBox="1"/>
          <p:nvPr/>
        </p:nvSpPr>
        <p:spPr>
          <a:xfrm>
            <a:off x="5682600" y="5543703"/>
            <a:ext cx="1741207" cy="400110"/>
          </a:xfrm>
          <a:prstGeom prst="rect">
            <a:avLst/>
          </a:prstGeom>
          <a:noFill/>
        </p:spPr>
        <p:txBody>
          <a:bodyPr wrap="none" rtlCol="0">
            <a:spAutoFit/>
          </a:bodyPr>
          <a:lstStyle/>
          <a:p>
            <a:pPr algn="ctr">
              <a:defRPr/>
            </a:pPr>
            <a:r>
              <a:rPr lang="en-US" sz="2000" kern="0" dirty="0" smtClean="0">
                <a:solidFill>
                  <a:sysClr val="windowText" lastClr="000000"/>
                </a:solidFill>
                <a:latin typeface="Tahoma"/>
              </a:rPr>
              <a:t>(high capacity)</a:t>
            </a:r>
            <a:endParaRPr lang="en-US" sz="2000" kern="0" dirty="0">
              <a:solidFill>
                <a:sysClr val="windowText" lastClr="000000"/>
              </a:solidFill>
              <a:latin typeface="Tahoma"/>
            </a:endParaRPr>
          </a:p>
        </p:txBody>
      </p:sp>
      <p:sp>
        <p:nvSpPr>
          <p:cNvPr id="63" name="Rectangle 62"/>
          <p:cNvSpPr/>
          <p:nvPr/>
        </p:nvSpPr>
        <p:spPr>
          <a:xfrm>
            <a:off x="3692526" y="4432189"/>
            <a:ext cx="879474" cy="504825"/>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anchor="ctr"/>
          <a:lstStyle/>
          <a:p>
            <a:pPr algn="ctr">
              <a:lnSpc>
                <a:spcPct val="70000"/>
              </a:lnSpc>
              <a:defRPr/>
            </a:pPr>
            <a:r>
              <a:rPr lang="en-US" sz="2000" b="1" kern="0" dirty="0" err="1" smtClean="0">
                <a:solidFill>
                  <a:srgbClr val="000000"/>
                </a:solidFill>
                <a:latin typeface="Calibri"/>
              </a:rPr>
              <a:t>Mem</a:t>
            </a:r>
            <a:r>
              <a:rPr lang="en-US" sz="2000" b="1" kern="0" dirty="0" smtClean="0">
                <a:solidFill>
                  <a:srgbClr val="000000"/>
                </a:solidFill>
                <a:latin typeface="Calibri"/>
              </a:rPr>
              <a:t/>
            </a:r>
            <a:br>
              <a:rPr lang="en-US" sz="2000" b="1" kern="0" dirty="0" smtClean="0">
                <a:solidFill>
                  <a:srgbClr val="000000"/>
                </a:solidFill>
                <a:latin typeface="Calibri"/>
              </a:rPr>
            </a:br>
            <a:r>
              <a:rPr lang="en-US" sz="2000" b="1" kern="0" dirty="0" err="1" smtClean="0">
                <a:solidFill>
                  <a:srgbClr val="000000"/>
                </a:solidFill>
                <a:latin typeface="Calibri"/>
              </a:rPr>
              <a:t>Ctlr</a:t>
            </a:r>
            <a:endParaRPr lang="en-US" sz="2000" b="1" kern="0" dirty="0">
              <a:solidFill>
                <a:srgbClr val="000000"/>
              </a:solidFill>
              <a:latin typeface="Calibri"/>
            </a:endParaRPr>
          </a:p>
        </p:txBody>
      </p:sp>
      <p:sp>
        <p:nvSpPr>
          <p:cNvPr id="64" name="Rectangle 63"/>
          <p:cNvSpPr/>
          <p:nvPr/>
        </p:nvSpPr>
        <p:spPr>
          <a:xfrm>
            <a:off x="4572000" y="4432189"/>
            <a:ext cx="879474" cy="503237"/>
          </a:xfrm>
          <a:prstGeom prst="rect">
            <a:avLst/>
          </a:prstGeom>
          <a:gradFill rotWithShape="1">
            <a:gsLst>
              <a:gs pos="0">
                <a:srgbClr val="C0504D">
                  <a:tint val="100000"/>
                  <a:shade val="100000"/>
                  <a:satMod val="130000"/>
                </a:srgbClr>
              </a:gs>
              <a:gs pos="100000">
                <a:srgbClr val="C0504D">
                  <a:tint val="50000"/>
                  <a:shade val="100000"/>
                  <a:satMod val="350000"/>
                </a:srgbClr>
              </a:gs>
            </a:gsLst>
            <a:lin ang="16200000" scaled="0"/>
          </a:gradFill>
          <a:ln w="9525" cap="flat" cmpd="sng" algn="ctr">
            <a:solidFill>
              <a:srgbClr val="C0504D">
                <a:shade val="95000"/>
                <a:satMod val="105000"/>
              </a:srgbClr>
            </a:solidFill>
            <a:prstDash val="solid"/>
          </a:ln>
          <a:effectLst>
            <a:outerShdw blurRad="40000" dist="23000" dir="5400000" rotWithShape="0">
              <a:srgbClr val="000000">
                <a:alpha val="35000"/>
              </a:srgbClr>
            </a:outerShdw>
          </a:effectLst>
        </p:spPr>
        <p:txBody>
          <a:bodyPr anchor="ctr"/>
          <a:lstStyle/>
          <a:p>
            <a:pPr algn="ctr">
              <a:lnSpc>
                <a:spcPct val="70000"/>
              </a:lnSpc>
              <a:defRPr/>
            </a:pPr>
            <a:r>
              <a:rPr lang="en-US" sz="2000" b="1" kern="0" dirty="0" err="1" smtClean="0">
                <a:solidFill>
                  <a:srgbClr val="000000"/>
                </a:solidFill>
                <a:latin typeface="Calibri"/>
              </a:rPr>
              <a:t>Mem</a:t>
            </a:r>
            <a:r>
              <a:rPr lang="en-US" sz="2000" b="1" kern="0" dirty="0" smtClean="0">
                <a:solidFill>
                  <a:srgbClr val="000000"/>
                </a:solidFill>
                <a:latin typeface="Calibri"/>
              </a:rPr>
              <a:t/>
            </a:r>
            <a:br>
              <a:rPr lang="en-US" sz="2000" b="1" kern="0" dirty="0" smtClean="0">
                <a:solidFill>
                  <a:srgbClr val="000000"/>
                </a:solidFill>
                <a:latin typeface="Calibri"/>
              </a:rPr>
            </a:br>
            <a:r>
              <a:rPr lang="en-US" sz="2000" b="1" kern="0" dirty="0" err="1" smtClean="0">
                <a:solidFill>
                  <a:srgbClr val="000000"/>
                </a:solidFill>
                <a:latin typeface="Calibri"/>
              </a:rPr>
              <a:t>Ctlr</a:t>
            </a:r>
            <a:endParaRPr lang="en-US" sz="2000" b="1" kern="0" dirty="0">
              <a:solidFill>
                <a:srgbClr val="000000"/>
              </a:solidFill>
              <a:latin typeface="Calibri"/>
            </a:endParaRPr>
          </a:p>
        </p:txBody>
      </p:sp>
      <p:grpSp>
        <p:nvGrpSpPr>
          <p:cNvPr id="65" name="Group 64"/>
          <p:cNvGrpSpPr/>
          <p:nvPr/>
        </p:nvGrpSpPr>
        <p:grpSpPr>
          <a:xfrm>
            <a:off x="4060296" y="3825491"/>
            <a:ext cx="1114608" cy="815677"/>
            <a:chOff x="1506883" y="3741716"/>
            <a:chExt cx="1114608" cy="815677"/>
          </a:xfrm>
        </p:grpSpPr>
        <p:cxnSp>
          <p:nvCxnSpPr>
            <p:cNvPr id="66" name="Straight Arrow Connector 65"/>
            <p:cNvCxnSpPr/>
            <p:nvPr/>
          </p:nvCxnSpPr>
          <p:spPr bwMode="auto">
            <a:xfrm>
              <a:off x="2011708" y="4203380"/>
              <a:ext cx="0" cy="354013"/>
            </a:xfrm>
            <a:prstGeom prst="straightConnector1">
              <a:avLst/>
            </a:prstGeom>
            <a:noFill/>
            <a:ln w="38100" cap="flat" cmpd="sng" algn="ctr">
              <a:solidFill>
                <a:srgbClr val="000000"/>
              </a:solidFill>
              <a:prstDash val="solid"/>
              <a:tailEnd type="arrow"/>
            </a:ln>
            <a:effectLst>
              <a:outerShdw blurRad="40000" dist="20000" dir="5400000" rotWithShape="0">
                <a:srgbClr val="000000">
                  <a:alpha val="38000"/>
                </a:srgbClr>
              </a:outerShdw>
            </a:effectLst>
          </p:spPr>
        </p:cxnSp>
        <p:sp>
          <p:nvSpPr>
            <p:cNvPr id="67" name="TextBox 11"/>
            <p:cNvSpPr txBox="1">
              <a:spLocks noChangeArrowheads="1"/>
            </p:cNvSpPr>
            <p:nvPr/>
          </p:nvSpPr>
          <p:spPr bwMode="auto">
            <a:xfrm>
              <a:off x="1506883" y="3741716"/>
              <a:ext cx="1114608" cy="461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pPr algn="ctr">
                <a:defRPr/>
              </a:pPr>
              <a:r>
                <a:rPr lang="en-US" sz="2400" kern="0" dirty="0">
                  <a:solidFill>
                    <a:sysClr val="windowText" lastClr="000000"/>
                  </a:solidFill>
                </a:rPr>
                <a:t>LOAD X</a:t>
              </a:r>
            </a:p>
          </p:txBody>
        </p:sp>
      </p:grpSp>
      <p:sp>
        <p:nvSpPr>
          <p:cNvPr id="68" name="TextBox 67"/>
          <p:cNvSpPr txBox="1"/>
          <p:nvPr/>
        </p:nvSpPr>
        <p:spPr>
          <a:xfrm>
            <a:off x="1990707" y="5943813"/>
            <a:ext cx="1334720" cy="492443"/>
          </a:xfrm>
          <a:prstGeom prst="rect">
            <a:avLst/>
          </a:prstGeom>
          <a:noFill/>
        </p:spPr>
        <p:txBody>
          <a:bodyPr wrap="none" rtlCol="0">
            <a:spAutoFit/>
          </a:bodyPr>
          <a:lstStyle/>
          <a:p>
            <a:pPr>
              <a:defRPr/>
            </a:pPr>
            <a:r>
              <a:rPr lang="en-US" sz="2600" kern="0" dirty="0" smtClean="0">
                <a:solidFill>
                  <a:srgbClr val="FF0000"/>
                </a:solidFill>
                <a:latin typeface="Tahoma"/>
              </a:rPr>
              <a:t>Access X</a:t>
            </a:r>
            <a:endParaRPr lang="en-US" sz="2600" kern="0" dirty="0">
              <a:solidFill>
                <a:srgbClr val="FF0000"/>
              </a:solidFill>
              <a:latin typeface="Tahoma"/>
            </a:endParaRPr>
          </a:p>
        </p:txBody>
      </p:sp>
      <p:sp>
        <p:nvSpPr>
          <p:cNvPr id="69" name="Rounded Rectangular Callout 68"/>
          <p:cNvSpPr/>
          <p:nvPr/>
        </p:nvSpPr>
        <p:spPr>
          <a:xfrm>
            <a:off x="1258888" y="4055952"/>
            <a:ext cx="2297111" cy="879474"/>
          </a:xfrm>
          <a:prstGeom prst="wedgeRoundRectCallout">
            <a:avLst>
              <a:gd name="adj1" fmla="val 61715"/>
              <a:gd name="adj2" fmla="val 28876"/>
              <a:gd name="adj3" fmla="val 16667"/>
            </a:avLst>
          </a:prstGeom>
          <a:gradFill rotWithShape="1">
            <a:gsLst>
              <a:gs pos="0">
                <a:sysClr val="windowText" lastClr="000000">
                  <a:tint val="50000"/>
                  <a:satMod val="300000"/>
                </a:sysClr>
              </a:gs>
              <a:gs pos="35000">
                <a:sysClr val="windowText" lastClr="000000">
                  <a:tint val="37000"/>
                  <a:satMod val="300000"/>
                </a:sysClr>
              </a:gs>
              <a:gs pos="100000">
                <a:sysClr val="windowText" lastClr="000000">
                  <a:tint val="15000"/>
                  <a:satMod val="350000"/>
                </a:sysClr>
              </a:gs>
            </a:gsLst>
            <a:lin ang="16200000" scaled="1"/>
          </a:gradFill>
          <a:ln w="9525" cap="flat" cmpd="sng" algn="ctr">
            <a:solidFill>
              <a:sysClr val="windowText" lastClr="000000">
                <a:shade val="95000"/>
                <a:satMod val="105000"/>
              </a:sysClr>
            </a:solidFill>
            <a:prstDash val="solid"/>
          </a:ln>
          <a:effectLst>
            <a:outerShdw blurRad="40000" dist="20000" dir="5400000" rotWithShape="0">
              <a:srgbClr val="000000">
                <a:alpha val="38000"/>
              </a:srgbClr>
            </a:outerShdw>
          </a:effectLst>
        </p:spPr>
        <p:txBody>
          <a:bodyPr rtlCol="0" anchor="ctr"/>
          <a:lstStyle/>
          <a:p>
            <a:pPr algn="ctr">
              <a:defRPr/>
            </a:pPr>
            <a:r>
              <a:rPr lang="en-US" sz="2600" kern="0" dirty="0" smtClean="0">
                <a:solidFill>
                  <a:sysClr val="windowText" lastClr="000000"/>
                </a:solidFill>
                <a:latin typeface="Calibri"/>
              </a:rPr>
              <a:t>Metadata:</a:t>
            </a:r>
          </a:p>
          <a:p>
            <a:pPr algn="ctr">
              <a:defRPr/>
            </a:pPr>
            <a:r>
              <a:rPr lang="en-US" sz="2600" kern="0" dirty="0" smtClean="0">
                <a:solidFill>
                  <a:sysClr val="windowText" lastClr="000000"/>
                </a:solidFill>
                <a:latin typeface="Calibri"/>
              </a:rPr>
              <a:t>X </a:t>
            </a:r>
            <a:r>
              <a:rPr lang="en-US" sz="2600" kern="0" dirty="0" smtClean="0">
                <a:solidFill>
                  <a:sysClr val="windowText" lastClr="000000"/>
                </a:solidFill>
                <a:latin typeface="Calibri"/>
                <a:sym typeface="Wingdings"/>
              </a:rPr>
              <a:t> </a:t>
            </a:r>
            <a:r>
              <a:rPr lang="en-US" sz="2600" kern="0" dirty="0" smtClean="0">
                <a:solidFill>
                  <a:srgbClr val="4BACC6">
                    <a:lumMod val="75000"/>
                  </a:srgbClr>
                </a:solidFill>
                <a:latin typeface="Calibri"/>
                <a:sym typeface="Wingdings"/>
              </a:rPr>
              <a:t>DRAM</a:t>
            </a:r>
            <a:endParaRPr lang="en-US" sz="2600" kern="0" dirty="0">
              <a:solidFill>
                <a:srgbClr val="4BACC6">
                  <a:lumMod val="75000"/>
                </a:srgbClr>
              </a:solidFill>
              <a:latin typeface="Calibri"/>
            </a:endParaRPr>
          </a:p>
        </p:txBody>
      </p:sp>
      <p:sp>
        <p:nvSpPr>
          <p:cNvPr id="70" name="Rectangle 69"/>
          <p:cNvSpPr/>
          <p:nvPr/>
        </p:nvSpPr>
        <p:spPr>
          <a:xfrm>
            <a:off x="2144637" y="5312871"/>
            <a:ext cx="799889" cy="461664"/>
          </a:xfrm>
          <a:prstGeom prst="rect">
            <a:avLst/>
          </a:prstGeom>
          <a:gradFill rotWithShape="1">
            <a:gsLst>
              <a:gs pos="0">
                <a:srgbClr val="4BACC6">
                  <a:tint val="50000"/>
                  <a:satMod val="300000"/>
                </a:srgbClr>
              </a:gs>
              <a:gs pos="35000">
                <a:srgbClr val="4BACC6">
                  <a:tint val="37000"/>
                  <a:satMod val="300000"/>
                </a:srgbClr>
              </a:gs>
              <a:gs pos="100000">
                <a:srgbClr val="4BACC6">
                  <a:tint val="15000"/>
                  <a:satMod val="350000"/>
                </a:srgbClr>
              </a:gs>
            </a:gsLst>
            <a:lin ang="16200000" scaled="1"/>
          </a:gradFill>
          <a:ln w="9525" cap="flat" cmpd="sng" algn="ctr">
            <a:solidFill>
              <a:srgbClr val="4BACC6">
                <a:shade val="95000"/>
                <a:satMod val="105000"/>
              </a:srgbClr>
            </a:solidFill>
            <a:prstDash val="solid"/>
          </a:ln>
          <a:effectLst>
            <a:outerShdw blurRad="40000" dist="20000" dir="5400000" rotWithShape="0">
              <a:srgbClr val="000000">
                <a:alpha val="38000"/>
              </a:srgbClr>
            </a:outerShdw>
          </a:effectLst>
        </p:spPr>
        <p:txBody>
          <a:bodyPr rtlCol="0" anchor="ctr"/>
          <a:lstStyle/>
          <a:p>
            <a:pPr algn="ctr">
              <a:defRPr/>
            </a:pPr>
            <a:r>
              <a:rPr lang="en-US" sz="2600" kern="0" dirty="0" smtClean="0">
                <a:solidFill>
                  <a:sysClr val="windowText" lastClr="000000"/>
                </a:solidFill>
                <a:latin typeface="Calibri"/>
              </a:rPr>
              <a:t>X</a:t>
            </a:r>
            <a:endParaRPr lang="en-US" sz="2600" kern="0" dirty="0">
              <a:solidFill>
                <a:sysClr val="windowText" lastClr="000000"/>
              </a:solidFill>
              <a:latin typeface="Calibri"/>
            </a:endParaRPr>
          </a:p>
        </p:txBody>
      </p:sp>
    </p:spTree>
    <p:extLst>
      <p:ext uri="{BB962C8B-B14F-4D97-AF65-F5344CB8AC3E}">
        <p14:creationId xmlns:p14="http://schemas.microsoft.com/office/powerpoint/2010/main" val="32470558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fad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9"/>
                                        </p:tgtEl>
                                        <p:attrNameLst>
                                          <p:attrName>style.visibility</p:attrName>
                                        </p:attrNameLst>
                                      </p:cBhvr>
                                      <p:to>
                                        <p:strVal val="visible"/>
                                      </p:to>
                                    </p:set>
                                    <p:animEffect transition="in" filter="fade">
                                      <p:cBhvr>
                                        <p:cTn id="12" dur="500"/>
                                        <p:tgtEl>
                                          <p:spTgt spid="6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8"/>
                                        </p:tgtEl>
                                        <p:attrNameLst>
                                          <p:attrName>style.visibility</p:attrName>
                                        </p:attrNameLst>
                                      </p:cBhvr>
                                      <p:to>
                                        <p:strVal val="visible"/>
                                      </p:to>
                                    </p:set>
                                    <p:animEffect transition="in" filter="fade">
                                      <p:cBhvr>
                                        <p:cTn id="17" dur="500"/>
                                        <p:tgtEl>
                                          <p:spTgt spid="68"/>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1" nodeType="clickEffect">
                                  <p:stCondLst>
                                    <p:cond delay="0"/>
                                  </p:stCondLst>
                                  <p:childTnLst>
                                    <p:set>
                                      <p:cBhvr>
                                        <p:cTn id="21" dur="1" fill="hold">
                                          <p:stCondLst>
                                            <p:cond delay="0"/>
                                          </p:stCondLst>
                                        </p:cTn>
                                        <p:tgtEl>
                                          <p:spTgt spid="70"/>
                                        </p:tgtEl>
                                        <p:attrNameLst>
                                          <p:attrName>style.visibility</p:attrName>
                                        </p:attrNameLst>
                                      </p:cBhvr>
                                      <p:to>
                                        <p:strVal val="visible"/>
                                      </p:to>
                                    </p:set>
                                    <p:animEffect transition="in" filter="fade">
                                      <p:cBhvr>
                                        <p:cTn id="22" dur="500"/>
                                        <p:tgtEl>
                                          <p:spTgt spid="70"/>
                                        </p:tgtEl>
                                      </p:cBhvr>
                                    </p:animEffect>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grpId="0" nodeType="clickEffect">
                                  <p:stCondLst>
                                    <p:cond delay="0"/>
                                  </p:stCondLst>
                                  <p:childTnLst>
                                    <p:animMotion origin="layout" path="M -1.13116E-6 -4.30623E-6 C 0.06297 0.01552 0.12612 0.03127 0.15596 0.00255 C 0.18581 -0.02618 0.18216 -0.09938 0.17869 -0.17257 " pathEditMode="relative" ptsTypes="aaA">
                                      <p:cBhvr>
                                        <p:cTn id="26" dur="2000" fill="hold"/>
                                        <p:tgtEl>
                                          <p:spTgt spid="70"/>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P spid="69" grpId="0" animBg="1"/>
      <p:bldP spid="70" grpId="0" animBg="1"/>
      <p:bldP spid="70" grpId="1"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Idea 1: Store Tags in Main Memory</a:t>
            </a:r>
            <a:endParaRPr lang="en-US" dirty="0"/>
          </a:p>
        </p:txBody>
      </p:sp>
      <p:sp>
        <p:nvSpPr>
          <p:cNvPr id="3" name="Content Placeholder 2"/>
          <p:cNvSpPr>
            <a:spLocks noGrp="1"/>
          </p:cNvSpPr>
          <p:nvPr>
            <p:ph idx="1"/>
          </p:nvPr>
        </p:nvSpPr>
        <p:spPr/>
        <p:txBody>
          <a:bodyPr/>
          <a:lstStyle/>
          <a:p>
            <a:r>
              <a:rPr lang="en-US" dirty="0" smtClean="0"/>
              <a:t>Store tags in the same row as data in DRAM</a:t>
            </a:r>
          </a:p>
          <a:p>
            <a:pPr lvl="1"/>
            <a:r>
              <a:rPr lang="en-US" dirty="0" smtClean="0"/>
              <a:t>Data and metadata can be accessed together</a:t>
            </a:r>
          </a:p>
          <a:p>
            <a:pPr lvl="1"/>
            <a:endParaRPr lang="en-US" dirty="0"/>
          </a:p>
          <a:p>
            <a:pPr lvl="1"/>
            <a:endParaRPr lang="en-US" dirty="0" smtClean="0"/>
          </a:p>
          <a:p>
            <a:pPr lvl="1"/>
            <a:endParaRPr lang="en-US" dirty="0" smtClean="0"/>
          </a:p>
          <a:p>
            <a:pPr lvl="1"/>
            <a:endParaRPr lang="en-US" dirty="0"/>
          </a:p>
          <a:p>
            <a:pPr lvl="1"/>
            <a:endParaRPr lang="en-US" dirty="0" smtClean="0"/>
          </a:p>
          <a:p>
            <a:pPr lvl="1"/>
            <a:endParaRPr lang="en-US" dirty="0"/>
          </a:p>
          <a:p>
            <a:pPr lvl="1"/>
            <a:endParaRPr lang="en-US" dirty="0" smtClean="0"/>
          </a:p>
          <a:p>
            <a:r>
              <a:rPr lang="en-US" dirty="0" smtClean="0"/>
              <a:t>Benefit: No on-chip tag storage overhead</a:t>
            </a:r>
          </a:p>
          <a:p>
            <a:r>
              <a:rPr lang="en-US" dirty="0" smtClean="0"/>
              <a:t>Downsides: </a:t>
            </a:r>
          </a:p>
          <a:p>
            <a:pPr lvl="1"/>
            <a:r>
              <a:rPr lang="en-US" dirty="0" smtClean="0"/>
              <a:t>Cache hit determined only after a DRAM access</a:t>
            </a:r>
          </a:p>
          <a:p>
            <a:pPr lvl="1"/>
            <a:r>
              <a:rPr lang="en-US" dirty="0" smtClean="0"/>
              <a:t>Cache hit requires two DRAM accesses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166</a:t>
            </a:fld>
            <a:endParaRPr lang="en-US"/>
          </a:p>
        </p:txBody>
      </p:sp>
      <p:sp>
        <p:nvSpPr>
          <p:cNvPr id="46" name="Rectangle 45"/>
          <p:cNvSpPr/>
          <p:nvPr/>
        </p:nvSpPr>
        <p:spPr>
          <a:xfrm>
            <a:off x="4497764" y="3206042"/>
            <a:ext cx="1881972" cy="397787"/>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sz="2400" kern="0" dirty="0" smtClean="0">
                <a:solidFill>
                  <a:srgbClr val="000000"/>
                </a:solidFill>
                <a:latin typeface="Calibri"/>
              </a:rPr>
              <a:t>Cache block 2</a:t>
            </a:r>
            <a:endParaRPr lang="en-US" sz="2400" kern="0" dirty="0">
              <a:solidFill>
                <a:srgbClr val="000000"/>
              </a:solidFill>
              <a:latin typeface="Calibri"/>
            </a:endParaRPr>
          </a:p>
        </p:txBody>
      </p:sp>
      <p:sp>
        <p:nvSpPr>
          <p:cNvPr id="47" name="Rectangle 46"/>
          <p:cNvSpPr/>
          <p:nvPr/>
        </p:nvSpPr>
        <p:spPr>
          <a:xfrm>
            <a:off x="733820" y="3206042"/>
            <a:ext cx="1881972" cy="397787"/>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sz="2400" kern="0" dirty="0" smtClean="0">
                <a:solidFill>
                  <a:srgbClr val="000000"/>
                </a:solidFill>
                <a:latin typeface="Calibri"/>
              </a:rPr>
              <a:t>Cache block 0</a:t>
            </a:r>
            <a:endParaRPr lang="en-US" sz="2400" kern="0" dirty="0">
              <a:solidFill>
                <a:srgbClr val="000000"/>
              </a:solidFill>
              <a:latin typeface="Calibri"/>
            </a:endParaRPr>
          </a:p>
        </p:txBody>
      </p:sp>
      <p:sp>
        <p:nvSpPr>
          <p:cNvPr id="48" name="Rectangle 47"/>
          <p:cNvSpPr/>
          <p:nvPr/>
        </p:nvSpPr>
        <p:spPr>
          <a:xfrm>
            <a:off x="2615792" y="3206042"/>
            <a:ext cx="1881972" cy="397787"/>
          </a:xfrm>
          <a:prstGeom prst="rect">
            <a:avLst/>
          </a:prstGeom>
          <a:gradFill rotWithShape="1">
            <a:gsLst>
              <a:gs pos="0">
                <a:srgbClr val="4F81BD">
                  <a:tint val="100000"/>
                  <a:shade val="100000"/>
                  <a:satMod val="130000"/>
                </a:srgbClr>
              </a:gs>
              <a:gs pos="100000">
                <a:srgbClr val="4F81BD">
                  <a:tint val="50000"/>
                  <a:shade val="100000"/>
                  <a:satMod val="350000"/>
                </a:srgbClr>
              </a:gs>
            </a:gsLst>
            <a:lin ang="16200000" scaled="0"/>
          </a:gradFill>
          <a:ln w="9525" cap="flat" cmpd="sng" algn="ctr">
            <a:solidFill>
              <a:srgbClr val="4F81BD">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sz="2400" kern="0" dirty="0" smtClean="0">
                <a:solidFill>
                  <a:srgbClr val="000000"/>
                </a:solidFill>
                <a:latin typeface="Calibri"/>
              </a:rPr>
              <a:t>Cache block 1</a:t>
            </a:r>
            <a:endParaRPr lang="en-US" sz="2400" kern="0" dirty="0">
              <a:solidFill>
                <a:srgbClr val="000000"/>
              </a:solidFill>
              <a:latin typeface="Calibri"/>
            </a:endParaRPr>
          </a:p>
        </p:txBody>
      </p:sp>
      <p:cxnSp>
        <p:nvCxnSpPr>
          <p:cNvPr id="49" name="Straight Arrow Connector 48"/>
          <p:cNvCxnSpPr/>
          <p:nvPr/>
        </p:nvCxnSpPr>
        <p:spPr>
          <a:xfrm>
            <a:off x="733820" y="2977146"/>
            <a:ext cx="7527888" cy="0"/>
          </a:xfrm>
          <a:prstGeom prst="straightConnector1">
            <a:avLst/>
          </a:prstGeom>
          <a:noFill/>
          <a:ln w="38100" cap="flat" cmpd="sng" algn="ctr">
            <a:solidFill>
              <a:sysClr val="windowText" lastClr="000000"/>
            </a:solidFill>
            <a:prstDash val="solid"/>
            <a:headEnd type="arrow"/>
            <a:tailEnd type="arrow"/>
          </a:ln>
          <a:effectLst/>
        </p:spPr>
      </p:cxnSp>
      <p:sp>
        <p:nvSpPr>
          <p:cNvPr id="50" name="TextBox 49"/>
          <p:cNvSpPr txBox="1"/>
          <p:nvPr/>
        </p:nvSpPr>
        <p:spPr>
          <a:xfrm>
            <a:off x="3874167" y="2708920"/>
            <a:ext cx="1544012" cy="461665"/>
          </a:xfrm>
          <a:prstGeom prst="rect">
            <a:avLst/>
          </a:prstGeom>
          <a:solidFill>
            <a:srgbClr val="FFFFFF"/>
          </a:solidFill>
        </p:spPr>
        <p:txBody>
          <a:bodyPr wrap="none" rtlCol="0">
            <a:spAutoFit/>
          </a:bodyPr>
          <a:lstStyle/>
          <a:p>
            <a:pPr>
              <a:defRPr/>
            </a:pPr>
            <a:r>
              <a:rPr lang="en-US" sz="2400" kern="0" dirty="0" smtClean="0">
                <a:solidFill>
                  <a:sysClr val="windowText" lastClr="000000"/>
                </a:solidFill>
                <a:latin typeface="Tahoma"/>
              </a:rPr>
              <a:t>DRAM row</a:t>
            </a:r>
            <a:endParaRPr lang="en-US" sz="2400" kern="0" dirty="0">
              <a:solidFill>
                <a:sysClr val="windowText" lastClr="000000"/>
              </a:solidFill>
              <a:latin typeface="Tahoma"/>
            </a:endParaRPr>
          </a:p>
        </p:txBody>
      </p:sp>
      <p:sp>
        <p:nvSpPr>
          <p:cNvPr id="51" name="Rectangle 50"/>
          <p:cNvSpPr/>
          <p:nvPr/>
        </p:nvSpPr>
        <p:spPr>
          <a:xfrm>
            <a:off x="6379736" y="3206042"/>
            <a:ext cx="627324" cy="397787"/>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kern="0" dirty="0" smtClean="0">
                <a:solidFill>
                  <a:srgbClr val="000000"/>
                </a:solidFill>
                <a:latin typeface="Calibri"/>
              </a:rPr>
              <a:t>Tag0</a:t>
            </a:r>
            <a:endParaRPr lang="en-US" kern="0" dirty="0">
              <a:solidFill>
                <a:srgbClr val="000000"/>
              </a:solidFill>
              <a:latin typeface="Calibri"/>
            </a:endParaRPr>
          </a:p>
        </p:txBody>
      </p:sp>
      <p:sp>
        <p:nvSpPr>
          <p:cNvPr id="52" name="Rectangle 51"/>
          <p:cNvSpPr/>
          <p:nvPr/>
        </p:nvSpPr>
        <p:spPr>
          <a:xfrm>
            <a:off x="7007060" y="3206042"/>
            <a:ext cx="627324" cy="397787"/>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kern="0" dirty="0" smtClean="0">
                <a:solidFill>
                  <a:srgbClr val="000000"/>
                </a:solidFill>
                <a:latin typeface="Calibri"/>
              </a:rPr>
              <a:t>Tag1</a:t>
            </a:r>
            <a:endParaRPr lang="en-US" kern="0" dirty="0">
              <a:solidFill>
                <a:srgbClr val="000000"/>
              </a:solidFill>
              <a:latin typeface="Calibri"/>
            </a:endParaRPr>
          </a:p>
        </p:txBody>
      </p:sp>
      <p:sp>
        <p:nvSpPr>
          <p:cNvPr id="53" name="Rectangle 52"/>
          <p:cNvSpPr/>
          <p:nvPr/>
        </p:nvSpPr>
        <p:spPr>
          <a:xfrm>
            <a:off x="7634384" y="3206042"/>
            <a:ext cx="627324" cy="397787"/>
          </a:xfrm>
          <a:prstGeom prst="rect">
            <a:avLst/>
          </a:prstGeom>
          <a:gradFill rotWithShape="1">
            <a:gsLst>
              <a:gs pos="0">
                <a:srgbClr val="F79646">
                  <a:tint val="100000"/>
                  <a:shade val="100000"/>
                  <a:satMod val="130000"/>
                </a:srgbClr>
              </a:gs>
              <a:gs pos="100000">
                <a:srgbClr val="F79646">
                  <a:tint val="50000"/>
                  <a:shade val="100000"/>
                  <a:satMod val="350000"/>
                </a:srgbClr>
              </a:gs>
            </a:gsLst>
            <a:lin ang="16200000" scaled="0"/>
          </a:gradFill>
          <a:ln w="9525" cap="flat" cmpd="sng" algn="ctr">
            <a:solidFill>
              <a:srgbClr val="F79646">
                <a:shade val="95000"/>
                <a:satMod val="105000"/>
              </a:srgbClr>
            </a:solidFill>
            <a:prstDash val="solid"/>
          </a:ln>
          <a:effectLst>
            <a:outerShdw blurRad="40000" dist="23000" dir="5400000" rotWithShape="0">
              <a:srgbClr val="000000">
                <a:alpha val="35000"/>
              </a:srgbClr>
            </a:outerShdw>
          </a:effectLst>
        </p:spPr>
        <p:txBody>
          <a:bodyPr rtlCol="0" anchor="ctr"/>
          <a:lstStyle/>
          <a:p>
            <a:pPr algn="ctr">
              <a:defRPr/>
            </a:pPr>
            <a:r>
              <a:rPr lang="en-US" kern="0" dirty="0" smtClean="0">
                <a:solidFill>
                  <a:srgbClr val="000000"/>
                </a:solidFill>
                <a:latin typeface="Calibri"/>
              </a:rPr>
              <a:t>Tag2</a:t>
            </a:r>
            <a:endParaRPr lang="en-US" kern="0" dirty="0">
              <a:solidFill>
                <a:srgbClr val="000000"/>
              </a:solidFill>
              <a:latin typeface="Calibri"/>
            </a:endParaRPr>
          </a:p>
        </p:txBody>
      </p:sp>
    </p:spTree>
    <p:extLst>
      <p:ext uri="{BB962C8B-B14F-4D97-AF65-F5344CB8AC3E}">
        <p14:creationId xmlns:p14="http://schemas.microsoft.com/office/powerpoint/2010/main" val="16800709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0" end="10"/>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11" end="11"/>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Idea 2: Cache Tags in On-Chip SRAM</a:t>
            </a:r>
            <a:endParaRPr lang="en-US" dirty="0"/>
          </a:p>
        </p:txBody>
      </p:sp>
      <p:sp>
        <p:nvSpPr>
          <p:cNvPr id="3" name="Content Placeholder 2"/>
          <p:cNvSpPr>
            <a:spLocks noGrp="1"/>
          </p:cNvSpPr>
          <p:nvPr>
            <p:ph idx="1"/>
          </p:nvPr>
        </p:nvSpPr>
        <p:spPr/>
        <p:txBody>
          <a:bodyPr/>
          <a:lstStyle/>
          <a:p>
            <a:r>
              <a:rPr lang="en-US" dirty="0" smtClean="0"/>
              <a:t>Recall Idea 1: Store </a:t>
            </a:r>
            <a:r>
              <a:rPr lang="en-US" dirty="0"/>
              <a:t>all metadata in DRAM </a:t>
            </a:r>
          </a:p>
          <a:p>
            <a:pPr lvl="1"/>
            <a:r>
              <a:rPr lang="en-US" dirty="0"/>
              <a:t>To reduce metadata storage overhead</a:t>
            </a:r>
          </a:p>
          <a:p>
            <a:endParaRPr lang="en-US" dirty="0" smtClean="0"/>
          </a:p>
          <a:p>
            <a:r>
              <a:rPr lang="en-US" dirty="0" smtClean="0"/>
              <a:t>Idea 2: </a:t>
            </a:r>
            <a:r>
              <a:rPr lang="en-US" dirty="0" smtClean="0">
                <a:solidFill>
                  <a:srgbClr val="0000FF"/>
                </a:solidFill>
              </a:rPr>
              <a:t>Cache </a:t>
            </a:r>
            <a:r>
              <a:rPr lang="en-US" dirty="0">
                <a:solidFill>
                  <a:srgbClr val="0000FF"/>
                </a:solidFill>
              </a:rPr>
              <a:t>in on-chip SRAM frequently-accessed metadata</a:t>
            </a:r>
          </a:p>
          <a:p>
            <a:pPr lvl="1"/>
            <a:r>
              <a:rPr lang="en-US" dirty="0" smtClean="0"/>
              <a:t>Cache </a:t>
            </a:r>
            <a:r>
              <a:rPr lang="en-US" dirty="0"/>
              <a:t>only a small amount to keep SRAM size small</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167</a:t>
            </a:fld>
            <a:endParaRPr lang="en-US"/>
          </a:p>
        </p:txBody>
      </p:sp>
    </p:spTree>
    <p:extLst>
      <p:ext uri="{BB962C8B-B14F-4D97-AF65-F5344CB8AC3E}">
        <p14:creationId xmlns:p14="http://schemas.microsoft.com/office/powerpoint/2010/main" val="5682400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16632"/>
            <a:ext cx="8915400" cy="1066800"/>
          </a:xfrm>
        </p:spPr>
        <p:txBody>
          <a:bodyPr/>
          <a:lstStyle/>
          <a:p>
            <a:r>
              <a:rPr lang="en-US" dirty="0" smtClean="0"/>
              <a:t>Idea 3: Dynamic Data Transfer Granularity</a:t>
            </a:r>
            <a:endParaRPr lang="en-US" dirty="0"/>
          </a:p>
        </p:txBody>
      </p:sp>
      <p:sp>
        <p:nvSpPr>
          <p:cNvPr id="3" name="Content Placeholder 2"/>
          <p:cNvSpPr>
            <a:spLocks noGrp="1"/>
          </p:cNvSpPr>
          <p:nvPr>
            <p:ph idx="1"/>
          </p:nvPr>
        </p:nvSpPr>
        <p:spPr/>
        <p:txBody>
          <a:bodyPr/>
          <a:lstStyle/>
          <a:p>
            <a:pPr lvl="0">
              <a:defRPr/>
            </a:pPr>
            <a:r>
              <a:rPr lang="en-US" dirty="0"/>
              <a:t>Some applications benefit from caching more data</a:t>
            </a:r>
          </a:p>
          <a:p>
            <a:pPr lvl="1">
              <a:defRPr/>
            </a:pPr>
            <a:r>
              <a:rPr lang="en-US" dirty="0"/>
              <a:t>They have good spatial locality</a:t>
            </a:r>
          </a:p>
          <a:p>
            <a:pPr>
              <a:defRPr/>
            </a:pPr>
            <a:r>
              <a:rPr lang="en-US" dirty="0"/>
              <a:t>Others do not</a:t>
            </a:r>
          </a:p>
          <a:p>
            <a:pPr lvl="1">
              <a:defRPr/>
            </a:pPr>
            <a:r>
              <a:rPr lang="en-US" dirty="0"/>
              <a:t>Large granularity wastes bandwidth and reduces cache utilization</a:t>
            </a:r>
          </a:p>
          <a:p>
            <a:pPr>
              <a:defRPr/>
            </a:pPr>
            <a:endParaRPr lang="en-US" sz="2800" dirty="0"/>
          </a:p>
          <a:p>
            <a:pPr>
              <a:defRPr/>
            </a:pPr>
            <a:r>
              <a:rPr lang="en-US" dirty="0"/>
              <a:t>Idea </a:t>
            </a:r>
            <a:r>
              <a:rPr lang="en-US" dirty="0" smtClean="0"/>
              <a:t>3: </a:t>
            </a:r>
            <a:r>
              <a:rPr lang="en-US" dirty="0" smtClean="0">
                <a:solidFill>
                  <a:srgbClr val="0000FF"/>
                </a:solidFill>
              </a:rPr>
              <a:t>Simple </a:t>
            </a:r>
            <a:r>
              <a:rPr lang="en-US" dirty="0">
                <a:solidFill>
                  <a:srgbClr val="0000FF"/>
                </a:solidFill>
              </a:rPr>
              <a:t>dynamic caching granularity policy</a:t>
            </a:r>
          </a:p>
          <a:p>
            <a:pPr lvl="1"/>
            <a:r>
              <a:rPr lang="en-US" dirty="0" smtClean="0"/>
              <a:t>Cost-benefit analysis to determine best DRAM cache block size</a:t>
            </a:r>
          </a:p>
          <a:p>
            <a:pPr lvl="1"/>
            <a:endParaRPr lang="en-US" dirty="0" smtClean="0"/>
          </a:p>
          <a:p>
            <a:endParaRPr lang="en-US" sz="2000" dirty="0"/>
          </a:p>
          <a:p>
            <a:r>
              <a:rPr lang="en-US" sz="2000" dirty="0" smtClean="0"/>
              <a:t>Meza</a:t>
            </a:r>
            <a:r>
              <a:rPr lang="en-US" sz="2000" dirty="0"/>
              <a:t>, Chang, Yoon, Mutlu, </a:t>
            </a:r>
            <a:r>
              <a:rPr lang="en-US" sz="2000" dirty="0" err="1"/>
              <a:t>Ranganathan</a:t>
            </a:r>
            <a:r>
              <a:rPr lang="en-US" sz="2000" dirty="0"/>
              <a:t>, “</a:t>
            </a:r>
            <a:r>
              <a:rPr lang="en-US" sz="2000" dirty="0">
                <a:solidFill>
                  <a:srgbClr val="0000FF"/>
                </a:solidFill>
              </a:rPr>
              <a:t>Enabling Efficient and Scalable Hybrid Memories</a:t>
            </a:r>
            <a:r>
              <a:rPr lang="en-US" sz="2000" dirty="0"/>
              <a:t>,” IEEE Comp. Arch. Letters, 2012.</a:t>
            </a:r>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168</a:t>
            </a:fld>
            <a:endParaRPr lang="en-US"/>
          </a:p>
        </p:txBody>
      </p:sp>
    </p:spTree>
    <p:extLst>
      <p:ext uri="{BB962C8B-B14F-4D97-AF65-F5344CB8AC3E}">
        <p14:creationId xmlns:p14="http://schemas.microsoft.com/office/powerpoint/2010/main" val="48746988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6" name="Chart 15"/>
          <p:cNvGraphicFramePr>
            <a:graphicFrameLocks/>
          </p:cNvGraphicFramePr>
          <p:nvPr>
            <p:extLst>
              <p:ext uri="{D42A27DB-BD31-4B8C-83A1-F6EECF244321}">
                <p14:modId xmlns:p14="http://schemas.microsoft.com/office/powerpoint/2010/main" val="509248152"/>
              </p:ext>
            </p:extLst>
          </p:nvPr>
        </p:nvGraphicFramePr>
        <p:xfrm>
          <a:off x="339725" y="1198572"/>
          <a:ext cx="8370758" cy="5022455"/>
        </p:xfrm>
        <a:graphic>
          <a:graphicData uri="http://schemas.openxmlformats.org/drawingml/2006/chart">
            <c:chart xmlns:c="http://schemas.openxmlformats.org/drawingml/2006/chart" xmlns:r="http://schemas.openxmlformats.org/officeDocument/2006/relationships" r:id="rId2"/>
          </a:graphicData>
        </a:graphic>
      </p:graphicFrame>
      <p:sp>
        <p:nvSpPr>
          <p:cNvPr id="4" name="Slide Number Placeholder 3"/>
          <p:cNvSpPr>
            <a:spLocks noGrp="1"/>
          </p:cNvSpPr>
          <p:nvPr>
            <p:ph type="sldNum" sz="quarter" idx="12"/>
          </p:nvPr>
        </p:nvSpPr>
        <p:spPr/>
        <p:txBody>
          <a:bodyPr/>
          <a:lstStyle/>
          <a:p>
            <a:fld id="{938804F6-1EC8-4F45-958E-1A743EB96386}" type="slidenum">
              <a:rPr lang="en-US" smtClean="0">
                <a:latin typeface="Calibri"/>
              </a:rPr>
              <a:pPr/>
              <a:t>169</a:t>
            </a:fld>
            <a:endParaRPr lang="en-US">
              <a:latin typeface="Calibri"/>
            </a:endParaRPr>
          </a:p>
        </p:txBody>
      </p:sp>
      <p:sp>
        <p:nvSpPr>
          <p:cNvPr id="8" name="Title 3"/>
          <p:cNvSpPr txBox="1">
            <a:spLocks/>
          </p:cNvSpPr>
          <p:nvPr/>
        </p:nvSpPr>
        <p:spPr>
          <a:xfrm>
            <a:off x="339725" y="420624"/>
            <a:ext cx="8375650" cy="566347"/>
          </a:xfrm>
          <a:prstGeom prst="rect">
            <a:avLst/>
          </a:prstGeom>
        </p:spPr>
        <p:txBody>
          <a:bodyPr vert="horz" lIns="91440" tIns="45720" rIns="91440" bIns="45720" rtlCol="0" anchor="ctr" anchorCtr="0">
            <a:noAutofit/>
          </a:bodyPr>
          <a:lstStyle>
            <a:lvl1pPr marL="0" marR="0" indent="0" algn="l" defTabSz="914400" rtl="0" eaLnBrk="1" fontAlgn="auto" latinLnBrk="0" hangingPunct="1">
              <a:lnSpc>
                <a:spcPts val="3300"/>
              </a:lnSpc>
              <a:spcBef>
                <a:spcPct val="0"/>
              </a:spcBef>
              <a:spcAft>
                <a:spcPts val="0"/>
              </a:spcAft>
              <a:buClrTx/>
              <a:buSzTx/>
              <a:buFontTx/>
              <a:buNone/>
              <a:tabLst/>
              <a:defRPr sz="3300" kern="1200" cap="all" baseline="0">
                <a:solidFill>
                  <a:srgbClr val="000000"/>
                </a:solidFill>
                <a:latin typeface="+mj-lt"/>
                <a:ea typeface="+mj-ea"/>
                <a:cs typeface="+mj-cs"/>
              </a:defRPr>
            </a:lvl1pPr>
          </a:lstStyle>
          <a:p>
            <a:pPr>
              <a:lnSpc>
                <a:spcPct val="100000"/>
              </a:lnSpc>
              <a:defRPr/>
            </a:pPr>
            <a:r>
              <a:rPr lang="en-US" sz="4600" cap="none" dirty="0" smtClean="0">
                <a:latin typeface="Calibri"/>
              </a:rPr>
              <a:t>TIMBER Performance</a:t>
            </a:r>
            <a:endParaRPr lang="en-US" sz="4600" cap="none" dirty="0">
              <a:latin typeface="Calibri"/>
            </a:endParaRPr>
          </a:p>
        </p:txBody>
      </p:sp>
      <p:sp>
        <p:nvSpPr>
          <p:cNvPr id="9" name="TextBox 8"/>
          <p:cNvSpPr txBox="1"/>
          <p:nvPr/>
        </p:nvSpPr>
        <p:spPr>
          <a:xfrm>
            <a:off x="4469199" y="1443382"/>
            <a:ext cx="811640" cy="584776"/>
          </a:xfrm>
          <a:prstGeom prst="rect">
            <a:avLst/>
          </a:prstGeom>
          <a:noFill/>
        </p:spPr>
        <p:txBody>
          <a:bodyPr wrap="none" rtlCol="0">
            <a:spAutoFit/>
          </a:bodyPr>
          <a:lstStyle/>
          <a:p>
            <a:pPr defTabSz="457200"/>
            <a:r>
              <a:rPr lang="en-US" sz="3200" dirty="0">
                <a:solidFill>
                  <a:srgbClr val="000000"/>
                </a:solidFill>
                <a:latin typeface="Calibri"/>
              </a:rPr>
              <a:t>-</a:t>
            </a:r>
            <a:r>
              <a:rPr lang="en-US" sz="3200" dirty="0" smtClean="0">
                <a:solidFill>
                  <a:srgbClr val="000000"/>
                </a:solidFill>
                <a:latin typeface="Calibri"/>
              </a:rPr>
              <a:t>6%</a:t>
            </a:r>
            <a:endParaRPr lang="en-US" sz="3200" dirty="0">
              <a:solidFill>
                <a:srgbClr val="000000"/>
              </a:solidFill>
              <a:latin typeface="Calibri"/>
            </a:endParaRPr>
          </a:p>
        </p:txBody>
      </p:sp>
      <p:cxnSp>
        <p:nvCxnSpPr>
          <p:cNvPr id="17" name="Straight Arrow Connector 16"/>
          <p:cNvCxnSpPr/>
          <p:nvPr/>
        </p:nvCxnSpPr>
        <p:spPr>
          <a:xfrm flipH="1" flipV="1">
            <a:off x="2442831" y="1388822"/>
            <a:ext cx="5072428" cy="263300"/>
          </a:xfrm>
          <a:prstGeom prst="straightConnector1">
            <a:avLst/>
          </a:prstGeom>
          <a:ln w="38100" cmpd="sng">
            <a:solidFill>
              <a:srgbClr val="000000"/>
            </a:solidFill>
            <a:headEnd type="arrow"/>
            <a:tailEnd type="none"/>
          </a:ln>
          <a:effectLst/>
        </p:spPr>
        <p:style>
          <a:lnRef idx="2">
            <a:schemeClr val="accent1"/>
          </a:lnRef>
          <a:fillRef idx="0">
            <a:schemeClr val="accent1"/>
          </a:fillRef>
          <a:effectRef idx="1">
            <a:schemeClr val="accent1"/>
          </a:effectRef>
          <a:fontRef idx="minor">
            <a:schemeClr val="tx1"/>
          </a:fontRef>
        </p:style>
      </p:cxnSp>
      <p:sp>
        <p:nvSpPr>
          <p:cNvPr id="7" name="Rectangle 6"/>
          <p:cNvSpPr/>
          <p:nvPr/>
        </p:nvSpPr>
        <p:spPr>
          <a:xfrm>
            <a:off x="1619672" y="6239053"/>
            <a:ext cx="6696744" cy="646331"/>
          </a:xfrm>
          <a:prstGeom prst="rect">
            <a:avLst/>
          </a:prstGeom>
        </p:spPr>
        <p:txBody>
          <a:bodyPr wrap="square">
            <a:spAutoFit/>
          </a:bodyPr>
          <a:lstStyle/>
          <a:p>
            <a:r>
              <a:rPr lang="en-US" dirty="0">
                <a:solidFill>
                  <a:prstClr val="black"/>
                </a:solidFill>
                <a:latin typeface="Calibri"/>
              </a:rPr>
              <a:t>Meza, Chang, Yoon, Mutlu, </a:t>
            </a:r>
            <a:r>
              <a:rPr lang="en-US" dirty="0" err="1">
                <a:solidFill>
                  <a:prstClr val="black"/>
                </a:solidFill>
                <a:latin typeface="Calibri"/>
              </a:rPr>
              <a:t>Ranganathan</a:t>
            </a:r>
            <a:r>
              <a:rPr lang="en-US" dirty="0">
                <a:solidFill>
                  <a:prstClr val="black"/>
                </a:solidFill>
                <a:latin typeface="Calibri"/>
              </a:rPr>
              <a:t>, “</a:t>
            </a:r>
            <a:r>
              <a:rPr lang="en-US" dirty="0">
                <a:solidFill>
                  <a:srgbClr val="0000FF"/>
                </a:solidFill>
                <a:latin typeface="Calibri"/>
              </a:rPr>
              <a:t>Enabling Efficient and Scalable Hybrid Memories</a:t>
            </a:r>
            <a:r>
              <a:rPr lang="en-US" dirty="0">
                <a:solidFill>
                  <a:prstClr val="black"/>
                </a:solidFill>
                <a:latin typeface="Calibri"/>
              </a:rPr>
              <a:t>,” IEEE Comp. Arch. Letters, 2012.</a:t>
            </a:r>
          </a:p>
        </p:txBody>
      </p:sp>
    </p:spTree>
    <p:extLst>
      <p:ext uri="{BB962C8B-B14F-4D97-AF65-F5344CB8AC3E}">
        <p14:creationId xmlns:p14="http://schemas.microsoft.com/office/powerpoint/2010/main" val="1881620899"/>
      </p:ext>
    </p:extLst>
  </p:cSld>
  <p:clrMapOvr>
    <a:masterClrMapping/>
  </p:clrMapOvr>
  <mc:AlternateContent xmlns:mc="http://schemas.openxmlformats.org/markup-compatibility/2006" xmlns:p14="http://schemas.microsoft.com/office/powerpoint/2010/main">
    <mc:Choice Requires="p14">
      <p:transition spd="slow" p14:dur="2000" advTm="5098"/>
    </mc:Choice>
    <mc:Fallback xmlns="">
      <p:transition xmlns:p14="http://schemas.microsoft.com/office/powerpoint/2010/main" spd="slow" advTm="5098"/>
    </mc:Fallback>
  </mc:AlternateContent>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a:xfrm>
            <a:off x="228600" y="152400"/>
            <a:ext cx="8915400" cy="1066800"/>
          </a:xfrm>
        </p:spPr>
        <p:txBody>
          <a:bodyPr/>
          <a:lstStyle/>
          <a:p>
            <a:r>
              <a:rPr lang="en-US" sz="3800" dirty="0" smtClean="0"/>
              <a:t>Memory System: A </a:t>
            </a:r>
            <a:r>
              <a:rPr lang="en-US" sz="3800" b="1" i="1" dirty="0" smtClean="0"/>
              <a:t>Shared Resource </a:t>
            </a:r>
            <a:r>
              <a:rPr lang="en-US" sz="3800" dirty="0" smtClean="0"/>
              <a:t>View</a:t>
            </a:r>
          </a:p>
        </p:txBody>
      </p:sp>
      <p:sp>
        <p:nvSpPr>
          <p:cNvPr id="2048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pPr>
              <a:defRPr/>
            </a:pPr>
            <a:fld id="{A574598C-5A2F-5E46-8E0D-A0FDA29590CD}" type="slidenum">
              <a:rPr lang="en-US" smtClean="0"/>
              <a:pPr>
                <a:defRPr/>
              </a:pPr>
              <a:t>17</a:t>
            </a:fld>
            <a:endParaRPr lang="en-US"/>
          </a:p>
        </p:txBody>
      </p:sp>
      <p:sp>
        <p:nvSpPr>
          <p:cNvPr id="20486" name="TextBox 5"/>
          <p:cNvSpPr txBox="1">
            <a:spLocks noChangeArrowheads="1"/>
          </p:cNvSpPr>
          <p:nvPr/>
        </p:nvSpPr>
        <p:spPr bwMode="auto">
          <a:xfrm>
            <a:off x="964377" y="1108075"/>
            <a:ext cx="2286000" cy="533400"/>
          </a:xfrm>
          <a:prstGeom prst="rect">
            <a:avLst/>
          </a:prstGeom>
          <a:solidFill>
            <a:schemeClr val="bg1"/>
          </a:solidFill>
          <a:ln w="9525">
            <a:noFill/>
            <a:miter lim="800000"/>
            <a:headEnd/>
            <a:tailEnd/>
          </a:ln>
        </p:spPr>
        <p:txBody>
          <a:bodyPr>
            <a:prstTxWarp prst="textNoShape">
              <a:avLst/>
            </a:prstTxWarp>
            <a:spAutoFit/>
          </a:bodyPr>
          <a:lstStyle/>
          <a:p>
            <a:endParaRPr lang="en-US">
              <a:solidFill>
                <a:srgbClr val="000000"/>
              </a:solidFill>
              <a:latin typeface="Tahoma"/>
            </a:endParaRPr>
          </a:p>
        </p:txBody>
      </p:sp>
      <p:pic>
        <p:nvPicPr>
          <p:cNvPr id="7" name="Picture 6" descr="many-core3.eps"/>
          <p:cNvPicPr>
            <a:picLocks noChangeAspect="1"/>
          </p:cNvPicPr>
          <p:nvPr/>
        </p:nvPicPr>
        <p:blipFill>
          <a:blip r:embed="rId2"/>
          <a:srcRect/>
          <a:stretch>
            <a:fillRect/>
          </a:stretch>
        </p:blipFill>
        <p:spPr bwMode="auto">
          <a:xfrm>
            <a:off x="437624" y="1066800"/>
            <a:ext cx="6146800" cy="4953000"/>
          </a:xfrm>
          <a:prstGeom prst="rect">
            <a:avLst/>
          </a:prstGeom>
          <a:noFill/>
          <a:ln w="9525">
            <a:noFill/>
            <a:miter lim="800000"/>
            <a:headEnd/>
            <a:tailEnd/>
          </a:ln>
        </p:spPr>
      </p:pic>
      <p:pic>
        <p:nvPicPr>
          <p:cNvPr id="8" name="Picture 23" descr="http://i.ehow.com/images/a04/ac/qb/format-hard-drive-xp-800X800.jp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20433856">
            <a:off x="7195612" y="2425729"/>
            <a:ext cx="2124075" cy="212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Line 21"/>
          <p:cNvSpPr>
            <a:spLocks noChangeShapeType="1"/>
          </p:cNvSpPr>
          <p:nvPr/>
        </p:nvSpPr>
        <p:spPr bwMode="auto">
          <a:xfrm>
            <a:off x="6584424" y="3470304"/>
            <a:ext cx="1044575" cy="0"/>
          </a:xfrm>
          <a:prstGeom prst="line">
            <a:avLst/>
          </a:prstGeom>
          <a:noFill/>
          <a:ln w="38100">
            <a:solidFill>
              <a:srgbClr val="993300"/>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0" name="Text Box 24" descr="90%"/>
          <p:cNvSpPr txBox="1">
            <a:spLocks noChangeArrowheads="1"/>
          </p:cNvSpPr>
          <p:nvPr/>
        </p:nvSpPr>
        <p:spPr bwMode="auto">
          <a:xfrm>
            <a:off x="7628440" y="4189441"/>
            <a:ext cx="937743" cy="341632"/>
          </a:xfrm>
          <a:prstGeom prst="rect">
            <a:avLst/>
          </a:prstGeom>
          <a:noFill/>
          <a:ln w="12700">
            <a:noFill/>
            <a:miter lim="800000"/>
            <a:headEnd/>
            <a:tailEnd/>
          </a:ln>
          <a:effec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sz="1800" dirty="0" smtClean="0">
                <a:solidFill>
                  <a:srgbClr val="000000"/>
                </a:solidFill>
              </a:rPr>
              <a:t>Storage</a:t>
            </a:r>
            <a:endParaRPr lang="en-US" sz="1800" dirty="0">
              <a:solidFill>
                <a:srgbClr val="000000"/>
              </a:solidFill>
            </a:endParaRPr>
          </a:p>
        </p:txBody>
      </p:sp>
    </p:spTree>
    <p:extLst>
      <p:ext uri="{BB962C8B-B14F-4D97-AF65-F5344CB8AC3E}">
        <p14:creationId xmlns:p14="http://schemas.microsoft.com/office/powerpoint/2010/main" val="286704923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 name="Chart 11"/>
          <p:cNvGraphicFramePr>
            <a:graphicFrameLocks/>
          </p:cNvGraphicFramePr>
          <p:nvPr>
            <p:extLst>
              <p:ext uri="{D42A27DB-BD31-4B8C-83A1-F6EECF244321}">
                <p14:modId xmlns:p14="http://schemas.microsoft.com/office/powerpoint/2010/main" val="310948883"/>
              </p:ext>
            </p:extLst>
          </p:nvPr>
        </p:nvGraphicFramePr>
        <p:xfrm>
          <a:off x="339724" y="1205424"/>
          <a:ext cx="8347075" cy="5008245"/>
        </p:xfrm>
        <a:graphic>
          <a:graphicData uri="http://schemas.openxmlformats.org/drawingml/2006/chart">
            <c:chart xmlns:c="http://schemas.openxmlformats.org/drawingml/2006/chart" xmlns:r="http://schemas.openxmlformats.org/officeDocument/2006/relationships" r:id="rId2"/>
          </a:graphicData>
        </a:graphic>
      </p:graphicFrame>
      <p:sp>
        <p:nvSpPr>
          <p:cNvPr id="4" name="Slide Number Placeholder 3"/>
          <p:cNvSpPr>
            <a:spLocks noGrp="1"/>
          </p:cNvSpPr>
          <p:nvPr>
            <p:ph type="sldNum" sz="quarter" idx="12"/>
          </p:nvPr>
        </p:nvSpPr>
        <p:spPr/>
        <p:txBody>
          <a:bodyPr/>
          <a:lstStyle/>
          <a:p>
            <a:fld id="{938804F6-1EC8-4F45-958E-1A743EB96386}" type="slidenum">
              <a:rPr lang="en-US" smtClean="0">
                <a:latin typeface="Calibri"/>
              </a:rPr>
              <a:pPr/>
              <a:t>170</a:t>
            </a:fld>
            <a:endParaRPr lang="en-US">
              <a:latin typeface="Calibri"/>
            </a:endParaRPr>
          </a:p>
        </p:txBody>
      </p:sp>
      <p:sp>
        <p:nvSpPr>
          <p:cNvPr id="8" name="Title 3"/>
          <p:cNvSpPr txBox="1">
            <a:spLocks/>
          </p:cNvSpPr>
          <p:nvPr/>
        </p:nvSpPr>
        <p:spPr>
          <a:xfrm>
            <a:off x="339725" y="420624"/>
            <a:ext cx="8375650" cy="566347"/>
          </a:xfrm>
          <a:prstGeom prst="rect">
            <a:avLst/>
          </a:prstGeom>
        </p:spPr>
        <p:txBody>
          <a:bodyPr vert="horz" lIns="91440" tIns="45720" rIns="91440" bIns="45720" rtlCol="0" anchor="ctr" anchorCtr="0">
            <a:noAutofit/>
          </a:bodyPr>
          <a:lstStyle>
            <a:lvl1pPr marL="0" marR="0" indent="0" algn="l" defTabSz="914400" rtl="0" eaLnBrk="1" fontAlgn="auto" latinLnBrk="0" hangingPunct="1">
              <a:lnSpc>
                <a:spcPts val="3300"/>
              </a:lnSpc>
              <a:spcBef>
                <a:spcPct val="0"/>
              </a:spcBef>
              <a:spcAft>
                <a:spcPts val="0"/>
              </a:spcAft>
              <a:buClrTx/>
              <a:buSzTx/>
              <a:buFontTx/>
              <a:buNone/>
              <a:tabLst/>
              <a:defRPr sz="3300" kern="1200" cap="all" baseline="0">
                <a:solidFill>
                  <a:srgbClr val="000000"/>
                </a:solidFill>
                <a:latin typeface="+mj-lt"/>
                <a:ea typeface="+mj-ea"/>
                <a:cs typeface="+mj-cs"/>
              </a:defRPr>
            </a:lvl1pPr>
          </a:lstStyle>
          <a:p>
            <a:pPr>
              <a:lnSpc>
                <a:spcPct val="100000"/>
              </a:lnSpc>
              <a:defRPr/>
            </a:pPr>
            <a:r>
              <a:rPr lang="en-US" sz="4600" cap="none" dirty="0" smtClean="0">
                <a:latin typeface="Calibri"/>
              </a:rPr>
              <a:t>TIMBER Energy Efficiency</a:t>
            </a:r>
            <a:endParaRPr lang="en-US" sz="4600" cap="none" dirty="0">
              <a:latin typeface="Calibri"/>
            </a:endParaRPr>
          </a:p>
        </p:txBody>
      </p:sp>
      <p:sp>
        <p:nvSpPr>
          <p:cNvPr id="10" name="TextBox 9"/>
          <p:cNvSpPr txBox="1"/>
          <p:nvPr/>
        </p:nvSpPr>
        <p:spPr>
          <a:xfrm>
            <a:off x="4350397" y="1250250"/>
            <a:ext cx="893995" cy="584776"/>
          </a:xfrm>
          <a:prstGeom prst="rect">
            <a:avLst/>
          </a:prstGeom>
          <a:noFill/>
        </p:spPr>
        <p:txBody>
          <a:bodyPr wrap="none" rtlCol="0">
            <a:spAutoFit/>
          </a:bodyPr>
          <a:lstStyle/>
          <a:p>
            <a:pPr defTabSz="457200"/>
            <a:r>
              <a:rPr lang="en-US" sz="3200" dirty="0" smtClean="0">
                <a:solidFill>
                  <a:srgbClr val="000000"/>
                </a:solidFill>
                <a:latin typeface="Calibri"/>
              </a:rPr>
              <a:t>18%</a:t>
            </a:r>
            <a:endParaRPr lang="en-US" sz="3200" dirty="0">
              <a:solidFill>
                <a:srgbClr val="000000"/>
              </a:solidFill>
              <a:latin typeface="Calibri"/>
            </a:endParaRPr>
          </a:p>
        </p:txBody>
      </p:sp>
      <p:cxnSp>
        <p:nvCxnSpPr>
          <p:cNvPr id="14" name="Straight Arrow Connector 13"/>
          <p:cNvCxnSpPr/>
          <p:nvPr/>
        </p:nvCxnSpPr>
        <p:spPr>
          <a:xfrm flipH="1">
            <a:off x="2731242" y="1516529"/>
            <a:ext cx="4836464" cy="587896"/>
          </a:xfrm>
          <a:prstGeom prst="straightConnector1">
            <a:avLst/>
          </a:prstGeom>
          <a:ln w="38100" cmpd="sng">
            <a:solidFill>
              <a:srgbClr val="000000"/>
            </a:solidFill>
            <a:headEnd type="arrow"/>
            <a:tailEnd type="none"/>
          </a:ln>
          <a:effectLst/>
        </p:spPr>
        <p:style>
          <a:lnRef idx="2">
            <a:schemeClr val="accent1"/>
          </a:lnRef>
          <a:fillRef idx="0">
            <a:schemeClr val="accent1"/>
          </a:fillRef>
          <a:effectRef idx="1">
            <a:schemeClr val="accent1"/>
          </a:effectRef>
          <a:fontRef idx="minor">
            <a:schemeClr val="tx1"/>
          </a:fontRef>
        </p:style>
      </p:cxnSp>
      <p:sp>
        <p:nvSpPr>
          <p:cNvPr id="2" name="Rectangle 1"/>
          <p:cNvSpPr/>
          <p:nvPr/>
        </p:nvSpPr>
        <p:spPr>
          <a:xfrm>
            <a:off x="1619672" y="6239053"/>
            <a:ext cx="6696744" cy="646331"/>
          </a:xfrm>
          <a:prstGeom prst="rect">
            <a:avLst/>
          </a:prstGeom>
        </p:spPr>
        <p:txBody>
          <a:bodyPr wrap="square">
            <a:spAutoFit/>
          </a:bodyPr>
          <a:lstStyle/>
          <a:p>
            <a:r>
              <a:rPr lang="en-US" dirty="0">
                <a:solidFill>
                  <a:prstClr val="black"/>
                </a:solidFill>
                <a:latin typeface="Calibri"/>
              </a:rPr>
              <a:t>Meza, Chang, Yoon, Mutlu, </a:t>
            </a:r>
            <a:r>
              <a:rPr lang="en-US" dirty="0" err="1">
                <a:solidFill>
                  <a:prstClr val="black"/>
                </a:solidFill>
                <a:latin typeface="Calibri"/>
              </a:rPr>
              <a:t>Ranganathan</a:t>
            </a:r>
            <a:r>
              <a:rPr lang="en-US" dirty="0">
                <a:solidFill>
                  <a:prstClr val="black"/>
                </a:solidFill>
                <a:latin typeface="Calibri"/>
              </a:rPr>
              <a:t>, “</a:t>
            </a:r>
            <a:r>
              <a:rPr lang="en-US" dirty="0">
                <a:solidFill>
                  <a:srgbClr val="0000FF"/>
                </a:solidFill>
                <a:latin typeface="Calibri"/>
              </a:rPr>
              <a:t>Enabling Efficient and Scalable Hybrid Memories</a:t>
            </a:r>
            <a:r>
              <a:rPr lang="en-US" dirty="0">
                <a:solidFill>
                  <a:prstClr val="black"/>
                </a:solidFill>
                <a:latin typeface="Calibri"/>
              </a:rPr>
              <a:t>,” IEEE Comp. Arch. Letters, 2012.</a:t>
            </a:r>
          </a:p>
        </p:txBody>
      </p:sp>
    </p:spTree>
    <p:extLst>
      <p:ext uri="{BB962C8B-B14F-4D97-AF65-F5344CB8AC3E}">
        <p14:creationId xmlns:p14="http://schemas.microsoft.com/office/powerpoint/2010/main" val="4035033775"/>
      </p:ext>
    </p:extLst>
  </p:cSld>
  <p:clrMapOvr>
    <a:masterClrMapping/>
  </p:clrMapOvr>
  <mc:AlternateContent xmlns:mc="http://schemas.openxmlformats.org/markup-compatibility/2006" xmlns:p14="http://schemas.microsoft.com/office/powerpoint/2010/main">
    <mc:Choice Requires="p14">
      <p:transition spd="slow" p14:dur="2000" advTm="16379"/>
    </mc:Choice>
    <mc:Fallback xmlns="">
      <p:transition xmlns:p14="http://schemas.microsoft.com/office/powerpoint/2010/main" spd="slow" advTm="16380"/>
    </mc:Fallback>
  </mc:AlternateContent>
  <p:timing>
    <p:tnLst>
      <p:par>
        <p:cTn xmlns:p14="http://schemas.microsoft.com/office/powerpoint/2010/mai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Title 1"/>
          <p:cNvSpPr>
            <a:spLocks noGrp="1"/>
          </p:cNvSpPr>
          <p:nvPr>
            <p:ph type="title"/>
          </p:nvPr>
        </p:nvSpPr>
        <p:spPr/>
        <p:txBody>
          <a:bodyPr/>
          <a:lstStyle/>
          <a:p>
            <a:r>
              <a:rPr lang="en-US" sz="3800" dirty="0" smtClean="0">
                <a:solidFill>
                  <a:srgbClr val="006633"/>
                </a:solidFill>
                <a:latin typeface="Garamond" charset="0"/>
                <a:ea typeface="ＭＳ Ｐゴシック" charset="0"/>
                <a:cs typeface="ＭＳ Ｐゴシック" charset="0"/>
              </a:rPr>
              <a:t>Hybrid Main Memory: </a:t>
            </a:r>
            <a:r>
              <a:rPr lang="en-US" sz="3800" dirty="0">
                <a:solidFill>
                  <a:srgbClr val="006633"/>
                </a:solidFill>
                <a:latin typeface="Garamond" charset="0"/>
                <a:ea typeface="ＭＳ Ｐゴシック" charset="0"/>
                <a:cs typeface="ＭＳ Ｐゴシック" charset="0"/>
              </a:rPr>
              <a:t>Research </a:t>
            </a:r>
            <a:r>
              <a:rPr lang="en-US" sz="3800" dirty="0" smtClean="0">
                <a:solidFill>
                  <a:srgbClr val="006633"/>
                </a:solidFill>
                <a:latin typeface="Garamond" charset="0"/>
                <a:ea typeface="ＭＳ Ｐゴシック" charset="0"/>
                <a:cs typeface="ＭＳ Ｐゴシック" charset="0"/>
              </a:rPr>
              <a:t>Topics</a:t>
            </a:r>
            <a:endParaRPr lang="en-US" sz="3800" dirty="0">
              <a:latin typeface="Garamond" charset="0"/>
              <a:ea typeface="ＭＳ Ｐゴシック" charset="0"/>
              <a:cs typeface="ＭＳ Ｐゴシック" charset="0"/>
            </a:endParaRPr>
          </a:p>
        </p:txBody>
      </p:sp>
      <p:sp>
        <p:nvSpPr>
          <p:cNvPr id="69635" name="Content Placeholder 2"/>
          <p:cNvSpPr>
            <a:spLocks noGrp="1"/>
          </p:cNvSpPr>
          <p:nvPr>
            <p:ph idx="1"/>
          </p:nvPr>
        </p:nvSpPr>
        <p:spPr>
          <a:xfrm>
            <a:off x="228600" y="914400"/>
            <a:ext cx="5791200" cy="5194300"/>
          </a:xfrm>
        </p:spPr>
        <p:txBody>
          <a:bodyPr/>
          <a:lstStyle/>
          <a:p>
            <a:r>
              <a:rPr lang="en-US" dirty="0">
                <a:solidFill>
                  <a:srgbClr val="FF0000"/>
                </a:solidFill>
                <a:latin typeface="Tahoma" charset="0"/>
                <a:ea typeface="ＭＳ Ｐゴシック" charset="0"/>
                <a:cs typeface="ＭＳ Ｐゴシック" charset="0"/>
              </a:rPr>
              <a:t>Many research </a:t>
            </a:r>
            <a:r>
              <a:rPr lang="en-US" dirty="0" smtClean="0">
                <a:solidFill>
                  <a:srgbClr val="FF0000"/>
                </a:solidFill>
                <a:latin typeface="Tahoma" charset="0"/>
                <a:ea typeface="ＭＳ Ｐゴシック" charset="0"/>
                <a:cs typeface="ＭＳ Ｐゴシック" charset="0"/>
              </a:rPr>
              <a:t>topics from </a:t>
            </a:r>
            <a:r>
              <a:rPr lang="en-US" dirty="0">
                <a:solidFill>
                  <a:srgbClr val="FF0000"/>
                </a:solidFill>
                <a:latin typeface="Tahoma" charset="0"/>
                <a:ea typeface="ＭＳ Ｐゴシック" charset="0"/>
                <a:cs typeface="ＭＳ Ｐゴシック" charset="0"/>
              </a:rPr>
              <a:t>technology layer to algorithms layer</a:t>
            </a:r>
          </a:p>
          <a:p>
            <a:endParaRPr lang="en-US" sz="1900"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Enabling </a:t>
            </a:r>
            <a:r>
              <a:rPr lang="en-US" dirty="0" smtClean="0">
                <a:latin typeface="Tahoma" charset="0"/>
                <a:ea typeface="ＭＳ Ｐゴシック" charset="0"/>
                <a:cs typeface="ＭＳ Ｐゴシック" charset="0"/>
              </a:rPr>
              <a:t>NVM and hybrid memory</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maximize performance</a:t>
            </a:r>
            <a:r>
              <a:rPr lang="en-US" dirty="0">
                <a:latin typeface="Tahoma" charset="0"/>
                <a:ea typeface="ＭＳ Ｐゴシック" charset="0"/>
                <a:cs typeface="ＭＳ Ｐゴシック" charset="0"/>
              </a:rPr>
              <a:t>?</a:t>
            </a: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maximize lifetime</a:t>
            </a:r>
            <a:r>
              <a:rPr lang="en-US" dirty="0">
                <a:latin typeface="Tahoma" charset="0"/>
                <a:ea typeface="ＭＳ Ｐゴシック" charset="0"/>
                <a:cs typeface="ＭＳ Ｐゴシック" charset="0"/>
              </a:rPr>
              <a:t>?</a:t>
            </a: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prevent denial of service</a:t>
            </a:r>
            <a:r>
              <a:rPr lang="en-US" dirty="0">
                <a:latin typeface="Tahoma" charset="0"/>
                <a:ea typeface="ＭＳ Ｐゴシック" charset="0"/>
                <a:cs typeface="ＭＳ Ｐゴシック" charset="0"/>
              </a:rPr>
              <a:t>?</a:t>
            </a:r>
          </a:p>
          <a:p>
            <a:pPr lvl="1"/>
            <a:endParaRPr lang="en-US" sz="1900"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Exploiting </a:t>
            </a:r>
            <a:r>
              <a:rPr lang="en-US" dirty="0" smtClean="0">
                <a:latin typeface="Tahoma" charset="0"/>
                <a:ea typeface="ＭＳ Ｐゴシック" charset="0"/>
                <a:cs typeface="ＭＳ Ｐゴシック" charset="0"/>
              </a:rPr>
              <a:t>emerging </a:t>
            </a:r>
            <a:r>
              <a:rPr lang="en-US" dirty="0" err="1" smtClean="0">
                <a:latin typeface="Tahoma" charset="0"/>
                <a:ea typeface="ＭＳ Ｐゴシック" charset="0"/>
                <a:cs typeface="ＭＳ Ｐゴシック" charset="0"/>
              </a:rPr>
              <a:t>tecnologies</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exploit non-volatility</a:t>
            </a:r>
            <a:r>
              <a:rPr lang="en-US" dirty="0">
                <a:latin typeface="Tahoma" charset="0"/>
                <a:ea typeface="ＭＳ Ｐゴシック" charset="0"/>
                <a:cs typeface="ＭＳ Ｐゴシック" charset="0"/>
              </a:rPr>
              <a:t>?</a:t>
            </a: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minimize energy consumption</a:t>
            </a:r>
            <a:r>
              <a:rPr lang="en-US" dirty="0">
                <a:latin typeface="Tahoma" charset="0"/>
                <a:ea typeface="ＭＳ Ｐゴシック" charset="0"/>
                <a:cs typeface="ＭＳ Ｐゴシック" charset="0"/>
              </a:rPr>
              <a:t>?</a:t>
            </a:r>
          </a:p>
          <a:p>
            <a:pPr lvl="1"/>
            <a:r>
              <a:rPr lang="en-US" dirty="0">
                <a:latin typeface="Tahoma" charset="0"/>
                <a:ea typeface="ＭＳ Ｐゴシック" charset="0"/>
                <a:cs typeface="ＭＳ Ｐゴシック" charset="0"/>
              </a:rPr>
              <a:t>How to </a:t>
            </a:r>
            <a:r>
              <a:rPr lang="en-US" dirty="0">
                <a:solidFill>
                  <a:srgbClr val="0000FF"/>
                </a:solidFill>
                <a:latin typeface="Tahoma" charset="0"/>
                <a:ea typeface="ＭＳ Ｐゴシック" charset="0"/>
                <a:cs typeface="ＭＳ Ｐゴシック" charset="0"/>
              </a:rPr>
              <a:t>minimize cost</a:t>
            </a:r>
            <a:r>
              <a:rPr lang="en-US" dirty="0">
                <a:latin typeface="Tahoma" charset="0"/>
                <a:ea typeface="ＭＳ Ｐゴシック" charset="0"/>
                <a:cs typeface="ＭＳ Ｐゴシック" charset="0"/>
              </a:rPr>
              <a:t>?</a:t>
            </a:r>
          </a:p>
          <a:p>
            <a:pPr lvl="1"/>
            <a:r>
              <a:rPr lang="en-US" dirty="0" smtClean="0">
                <a:latin typeface="Tahoma" charset="0"/>
                <a:ea typeface="ＭＳ Ｐゴシック" charset="0"/>
                <a:cs typeface="ＭＳ Ｐゴシック" charset="0"/>
              </a:rPr>
              <a:t>How to </a:t>
            </a:r>
            <a:r>
              <a:rPr lang="en-US" dirty="0" smtClean="0">
                <a:solidFill>
                  <a:srgbClr val="0000FF"/>
                </a:solidFill>
                <a:latin typeface="Tahoma" charset="0"/>
                <a:ea typeface="ＭＳ Ｐゴシック" charset="0"/>
                <a:cs typeface="ＭＳ Ｐゴシック" charset="0"/>
              </a:rPr>
              <a:t>exploit </a:t>
            </a:r>
            <a:r>
              <a:rPr lang="en-US" dirty="0">
                <a:solidFill>
                  <a:srgbClr val="0000FF"/>
                </a:solidFill>
                <a:latin typeface="Tahoma" charset="0"/>
                <a:ea typeface="ＭＳ Ｐゴシック" charset="0"/>
                <a:cs typeface="ＭＳ Ｐゴシック" charset="0"/>
              </a:rPr>
              <a:t>NVM on chip</a:t>
            </a:r>
            <a:r>
              <a:rPr lang="en-US" dirty="0">
                <a:latin typeface="Tahoma" charset="0"/>
                <a:ea typeface="ＭＳ Ｐゴシック" charset="0"/>
                <a:cs typeface="ＭＳ Ｐゴシック" charset="0"/>
              </a:rPr>
              <a:t>?</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6963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16630CD5-416B-7D40-A938-8E0C95961B61}" type="slidenum">
              <a:rPr lang="en-US" sz="1600">
                <a:solidFill>
                  <a:srgbClr val="000000"/>
                </a:solidFill>
                <a:latin typeface="Garamond" charset="0"/>
              </a:rPr>
              <a:pPr eaLnBrk="1" hangingPunct="1"/>
              <a:t>171</a:t>
            </a:fld>
            <a:endParaRPr lang="en-US" sz="1600">
              <a:solidFill>
                <a:srgbClr val="000000"/>
              </a:solidFill>
              <a:latin typeface="Garamond" charset="0"/>
            </a:endParaRPr>
          </a:p>
        </p:txBody>
      </p:sp>
      <p:grpSp>
        <p:nvGrpSpPr>
          <p:cNvPr id="69637" name="Group 16"/>
          <p:cNvGrpSpPr>
            <a:grpSpLocks/>
          </p:cNvGrpSpPr>
          <p:nvPr/>
        </p:nvGrpSpPr>
        <p:grpSpPr bwMode="auto">
          <a:xfrm>
            <a:off x="5867400" y="1600200"/>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38232027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800" dirty="0" smtClean="0"/>
              <a:t>Security Challenges of Emerging Technologies</a:t>
            </a:r>
            <a:endParaRPr lang="en-US" sz="3800" dirty="0"/>
          </a:p>
        </p:txBody>
      </p:sp>
      <p:sp>
        <p:nvSpPr>
          <p:cNvPr id="3" name="Content Placeholder 2"/>
          <p:cNvSpPr>
            <a:spLocks noGrp="1"/>
          </p:cNvSpPr>
          <p:nvPr>
            <p:ph idx="1"/>
          </p:nvPr>
        </p:nvSpPr>
        <p:spPr>
          <a:xfrm>
            <a:off x="228600" y="1196752"/>
            <a:ext cx="8915400" cy="5051648"/>
          </a:xfrm>
        </p:spPr>
        <p:txBody>
          <a:bodyPr/>
          <a:lstStyle/>
          <a:p>
            <a:pPr marL="0" indent="0">
              <a:buNone/>
            </a:pPr>
            <a:r>
              <a:rPr lang="en-US" dirty="0" smtClean="0"/>
              <a:t>1. Limited endurance </a:t>
            </a:r>
            <a:r>
              <a:rPr lang="en-US" dirty="0" smtClean="0">
                <a:sym typeface="Wingdings"/>
              </a:rPr>
              <a:t> </a:t>
            </a:r>
            <a:r>
              <a:rPr lang="en-US" dirty="0" smtClean="0">
                <a:solidFill>
                  <a:srgbClr val="FF0000"/>
                </a:solidFill>
              </a:rPr>
              <a:t>Wearout attacks</a:t>
            </a:r>
          </a:p>
          <a:p>
            <a:pPr marL="0" indent="0">
              <a:buNone/>
            </a:pPr>
            <a:endParaRPr lang="en-US" dirty="0" smtClean="0"/>
          </a:p>
          <a:p>
            <a:pPr marL="0" indent="0">
              <a:buNone/>
            </a:pPr>
            <a:endParaRPr lang="en-US" dirty="0" smtClean="0"/>
          </a:p>
          <a:p>
            <a:pPr marL="0" indent="0">
              <a:buNone/>
            </a:pPr>
            <a:endParaRPr lang="en-US" dirty="0" smtClean="0"/>
          </a:p>
          <a:p>
            <a:pPr marL="0" indent="0">
              <a:buNone/>
            </a:pPr>
            <a:endParaRPr lang="en-US" dirty="0" smtClean="0"/>
          </a:p>
          <a:p>
            <a:pPr marL="0" indent="0">
              <a:buNone/>
            </a:pPr>
            <a:r>
              <a:rPr lang="en-US" dirty="0" smtClean="0"/>
              <a:t>2. Non-volatility </a:t>
            </a:r>
            <a:r>
              <a:rPr lang="en-US" dirty="0" smtClean="0">
                <a:sym typeface="Wingdings"/>
              </a:rPr>
              <a:t> Data persists in memory after powerdown</a:t>
            </a:r>
          </a:p>
          <a:p>
            <a:pPr marL="0" indent="0">
              <a:buNone/>
            </a:pPr>
            <a:r>
              <a:rPr lang="en-US" dirty="0" smtClean="0">
                <a:sym typeface="Wingdings"/>
              </a:rPr>
              <a:t>     </a:t>
            </a:r>
            <a:r>
              <a:rPr lang="en-US" dirty="0" smtClean="0">
                <a:solidFill>
                  <a:srgbClr val="FF0000"/>
                </a:solidFill>
                <a:sym typeface="Wingdings"/>
              </a:rPr>
              <a:t>Easy retrieval of privileged or private information</a:t>
            </a:r>
          </a:p>
          <a:p>
            <a:pPr marL="0" indent="0">
              <a:buNone/>
            </a:pPr>
            <a:endParaRPr lang="en-US" dirty="0" smtClean="0">
              <a:solidFill>
                <a:srgbClr val="FF0000"/>
              </a:solidFill>
              <a:sym typeface="Wingdings"/>
            </a:endParaRPr>
          </a:p>
          <a:p>
            <a:pPr marL="0" indent="0">
              <a:buNone/>
            </a:pPr>
            <a:endParaRPr lang="en-US" dirty="0" smtClean="0">
              <a:solidFill>
                <a:srgbClr val="FF0000"/>
              </a:solidFill>
              <a:sym typeface="Wingdings"/>
            </a:endParaRPr>
          </a:p>
          <a:p>
            <a:pPr marL="0" indent="0">
              <a:buNone/>
            </a:pPr>
            <a:endParaRPr lang="en-US" dirty="0">
              <a:solidFill>
                <a:srgbClr val="FF0000"/>
              </a:solidFill>
              <a:sym typeface="Wingdings"/>
            </a:endParaRPr>
          </a:p>
          <a:p>
            <a:pPr marL="0" indent="0">
              <a:buNone/>
            </a:pPr>
            <a:r>
              <a:rPr lang="en-US" dirty="0" smtClean="0">
                <a:sym typeface="Wingdings"/>
              </a:rPr>
              <a:t>3. Multiple bits per cell  </a:t>
            </a:r>
            <a:r>
              <a:rPr lang="en-US" dirty="0" smtClean="0">
                <a:solidFill>
                  <a:srgbClr val="FF0000"/>
                </a:solidFill>
                <a:sym typeface="Wingdings"/>
              </a:rPr>
              <a:t>Information leakage (via side channel)</a:t>
            </a:r>
            <a:endParaRPr lang="en-US" dirty="0">
              <a:solidFill>
                <a:srgbClr val="FF0000"/>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172</a:t>
            </a:fld>
            <a:endParaRPr lang="en-US" altLang="en-US" dirty="0"/>
          </a:p>
        </p:txBody>
      </p:sp>
    </p:spTree>
    <p:extLst>
      <p:ext uri="{BB962C8B-B14F-4D97-AF65-F5344CB8AC3E}">
        <p14:creationId xmlns:p14="http://schemas.microsoft.com/office/powerpoint/2010/main" val="10398457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Refresh-Access Parallelization</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173</a:t>
            </a:fld>
            <a:endParaRPr lang="en-US" altLang="en-US">
              <a:solidFill>
                <a:srgbClr val="000000"/>
              </a:solidFill>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84317452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Refresh Penalty</a:t>
            </a:r>
            <a:endParaRPr lang="en-US" dirty="0"/>
          </a:p>
        </p:txBody>
      </p:sp>
      <p:grpSp>
        <p:nvGrpSpPr>
          <p:cNvPr id="13" name="Group 12"/>
          <p:cNvGrpSpPr/>
          <p:nvPr/>
        </p:nvGrpSpPr>
        <p:grpSpPr>
          <a:xfrm>
            <a:off x="489662" y="2951035"/>
            <a:ext cx="2329738" cy="1352803"/>
            <a:chOff x="575594" y="1712784"/>
            <a:chExt cx="2329738" cy="1352803"/>
          </a:xfrm>
        </p:grpSpPr>
        <p:grpSp>
          <p:nvGrpSpPr>
            <p:cNvPr id="12" name="Group 11"/>
            <p:cNvGrpSpPr/>
            <p:nvPr/>
          </p:nvGrpSpPr>
          <p:grpSpPr>
            <a:xfrm>
              <a:off x="575594" y="1751733"/>
              <a:ext cx="2329738" cy="1258166"/>
              <a:chOff x="718262" y="1751733"/>
              <a:chExt cx="2329738" cy="1258166"/>
            </a:xfrm>
          </p:grpSpPr>
          <p:grpSp>
            <p:nvGrpSpPr>
              <p:cNvPr id="8" name="Group 7"/>
              <p:cNvGrpSpPr/>
              <p:nvPr/>
            </p:nvGrpSpPr>
            <p:grpSpPr>
              <a:xfrm>
                <a:off x="752268" y="1751733"/>
                <a:ext cx="2295732" cy="1258166"/>
                <a:chOff x="218869" y="1446934"/>
                <a:chExt cx="2295732" cy="1258166"/>
              </a:xfrm>
            </p:grpSpPr>
            <p:sp>
              <p:nvSpPr>
                <p:cNvPr id="5" name="R"/>
                <p:cNvSpPr/>
                <p:nvPr/>
              </p:nvSpPr>
              <p:spPr>
                <a:xfrm>
                  <a:off x="218869" y="1447800"/>
                  <a:ext cx="2295732" cy="1257300"/>
                </a:xfrm>
                <a:prstGeom prst="roundRect">
                  <a:avLst>
                    <a:gd name="adj" fmla="val 5494"/>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6" name="R"/>
                <p:cNvSpPr/>
                <p:nvPr/>
              </p:nvSpPr>
              <p:spPr>
                <a:xfrm rot="16200000">
                  <a:off x="1577568" y="1771217"/>
                  <a:ext cx="1258166"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sp>
            <p:nvSpPr>
              <p:cNvPr id="7" name="R"/>
              <p:cNvSpPr/>
              <p:nvPr/>
            </p:nvSpPr>
            <p:spPr>
              <a:xfrm>
                <a:off x="718262" y="2194718"/>
                <a:ext cx="1710406"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Processor</a:t>
                </a:r>
                <a:endParaRPr lang="en-US" sz="2800" b="1" i="1" dirty="0">
                  <a:solidFill>
                    <a:prstClr val="black"/>
                  </a:solidFill>
                  <a:latin typeface="Calibri"/>
                </a:endParaRPr>
              </a:p>
            </p:txBody>
          </p:sp>
        </p:grpSp>
        <p:sp>
          <p:nvSpPr>
            <p:cNvPr id="43" name="MC text"/>
            <p:cNvSpPr/>
            <p:nvPr/>
          </p:nvSpPr>
          <p:spPr>
            <a:xfrm rot="16200000">
              <a:off x="1891852" y="2084386"/>
              <a:ext cx="1352803" cy="609599"/>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Memory Controller</a:t>
              </a:r>
              <a:endParaRPr lang="en-US" sz="2000" b="1" i="1" dirty="0">
                <a:solidFill>
                  <a:prstClr val="black"/>
                </a:solidFill>
                <a:latin typeface="Calibri"/>
              </a:endParaRPr>
            </a:p>
          </p:txBody>
        </p:sp>
      </p:gr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174</a:t>
            </a:fld>
            <a:endParaRPr lang="en-US">
              <a:solidFill>
                <a:prstClr val="black"/>
              </a:solidFill>
              <a:latin typeface="Calibri"/>
            </a:endParaRPr>
          </a:p>
        </p:txBody>
      </p:sp>
      <p:sp>
        <p:nvSpPr>
          <p:cNvPr id="9" name="Left-Right Arrow 8"/>
          <p:cNvSpPr/>
          <p:nvPr/>
        </p:nvSpPr>
        <p:spPr>
          <a:xfrm>
            <a:off x="2895600" y="3276600"/>
            <a:ext cx="1309917"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1" name="DRAM"/>
          <p:cNvSpPr/>
          <p:nvPr/>
        </p:nvSpPr>
        <p:spPr>
          <a:xfrm>
            <a:off x="4296014" y="2989984"/>
            <a:ext cx="2057400" cy="1258166"/>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DRAM</a:t>
            </a:r>
            <a:endParaRPr lang="en-US" sz="2800" b="1" i="1" dirty="0">
              <a:solidFill>
                <a:prstClr val="black"/>
              </a:solidFill>
              <a:latin typeface="Calibri"/>
            </a:endParaRPr>
          </a:p>
        </p:txBody>
      </p:sp>
      <p:sp>
        <p:nvSpPr>
          <p:cNvPr id="14" name="Ref"/>
          <p:cNvSpPr/>
          <p:nvPr/>
        </p:nvSpPr>
        <p:spPr>
          <a:xfrm>
            <a:off x="2279715" y="3409953"/>
            <a:ext cx="1097280" cy="260805"/>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Refresh</a:t>
            </a:r>
            <a:endParaRPr lang="en-US" sz="2000" b="1" dirty="0">
              <a:solidFill>
                <a:prstClr val="white"/>
              </a:solidFill>
              <a:latin typeface="Calibri"/>
            </a:endParaRPr>
          </a:p>
        </p:txBody>
      </p:sp>
      <p:sp>
        <p:nvSpPr>
          <p:cNvPr id="41" name="read"/>
          <p:cNvSpPr/>
          <p:nvPr/>
        </p:nvSpPr>
        <p:spPr>
          <a:xfrm>
            <a:off x="2279715" y="3552752"/>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Read</a:t>
            </a:r>
            <a:endParaRPr lang="en-US" sz="2000" b="1" dirty="0">
              <a:solidFill>
                <a:prstClr val="white"/>
              </a:solidFill>
              <a:latin typeface="Calibri"/>
            </a:endParaRPr>
          </a:p>
        </p:txBody>
      </p:sp>
      <p:sp>
        <p:nvSpPr>
          <p:cNvPr id="44" name="data"/>
          <p:cNvSpPr/>
          <p:nvPr/>
        </p:nvSpPr>
        <p:spPr>
          <a:xfrm>
            <a:off x="4440556" y="3752851"/>
            <a:ext cx="822960" cy="265331"/>
          </a:xfrm>
          <a:prstGeom prst="roundRect">
            <a:avLst/>
          </a:prstGeom>
          <a:solidFill>
            <a:srgbClr val="404F2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Data</a:t>
            </a:r>
            <a:endParaRPr lang="en-US" sz="2000" b="1" dirty="0">
              <a:solidFill>
                <a:prstClr val="white"/>
              </a:solidFill>
              <a:latin typeface="Calibri"/>
            </a:endParaRPr>
          </a:p>
        </p:txBody>
      </p:sp>
      <p:pic>
        <p:nvPicPr>
          <p:cNvPr id="10" name="Picture 9"/>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259989" y="4324353"/>
            <a:ext cx="435217" cy="419098"/>
          </a:xfrm>
          <a:prstGeom prst="rect">
            <a:avLst/>
          </a:prstGeom>
        </p:spPr>
      </p:pic>
      <p:grpSp>
        <p:nvGrpSpPr>
          <p:cNvPr id="52" name="Group 51"/>
          <p:cNvGrpSpPr/>
          <p:nvPr/>
        </p:nvGrpSpPr>
        <p:grpSpPr>
          <a:xfrm>
            <a:off x="6044671" y="2457451"/>
            <a:ext cx="2692612" cy="2219276"/>
            <a:chOff x="6130603" y="1219200"/>
            <a:chExt cx="2692612" cy="2219276"/>
          </a:xfrm>
        </p:grpSpPr>
        <p:grpSp>
          <p:nvGrpSpPr>
            <p:cNvPr id="19" name="Group 18"/>
            <p:cNvGrpSpPr/>
            <p:nvPr/>
          </p:nvGrpSpPr>
          <p:grpSpPr>
            <a:xfrm>
              <a:off x="6794502" y="1386092"/>
              <a:ext cx="1663698" cy="1691003"/>
              <a:chOff x="6794502" y="899797"/>
              <a:chExt cx="1663698" cy="1691003"/>
            </a:xfrm>
          </p:grpSpPr>
          <p:cxnSp>
            <p:nvCxnSpPr>
              <p:cNvPr id="20" name="Straight Arrow Connector 19"/>
              <p:cNvCxnSpPr/>
              <p:nvPr/>
            </p:nvCxnSpPr>
            <p:spPr>
              <a:xfrm flipH="1">
                <a:off x="6794502" y="1287153"/>
                <a:ext cx="1663698"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6988345" y="1301115"/>
                <a:ext cx="1241256" cy="1289685"/>
                <a:chOff x="3145581" y="1582420"/>
                <a:chExt cx="1482167" cy="1615192"/>
              </a:xfrm>
            </p:grpSpPr>
            <p:cxnSp>
              <p:nvCxnSpPr>
                <p:cNvPr id="23" name="Straight Arrow Connector 22"/>
                <p:cNvCxnSpPr/>
                <p:nvPr/>
              </p:nvCxnSpPr>
              <p:spPr>
                <a:xfrm>
                  <a:off x="4399148" y="2917386"/>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4" name="Straight Arrow Connector 23"/>
                <p:cNvCxnSpPr/>
                <p:nvPr/>
              </p:nvCxnSpPr>
              <p:spPr>
                <a:xfrm flipH="1">
                  <a:off x="4170550" y="2802737"/>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flipV="1">
                  <a:off x="4399148" y="2802738"/>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 name="Straight Arrow Connector 25"/>
                <p:cNvCxnSpPr/>
                <p:nvPr/>
              </p:nvCxnSpPr>
              <p:spPr>
                <a:xfrm flipV="1">
                  <a:off x="3689709" y="1737098"/>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 name="Straight Arrow Connector 26"/>
                <p:cNvCxnSpPr/>
                <p:nvPr/>
              </p:nvCxnSpPr>
              <p:spPr>
                <a:xfrm flipH="1">
                  <a:off x="3469196" y="1880461"/>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flipH="1" flipV="1">
                  <a:off x="3908674"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 name="Straight Arrow Connector 28"/>
                <p:cNvCxnSpPr/>
                <p:nvPr/>
              </p:nvCxnSpPr>
              <p:spPr>
                <a:xfrm flipH="1">
                  <a:off x="3469196" y="1978413"/>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 name="Straight Arrow Connector 29"/>
                <p:cNvCxnSpPr/>
                <p:nvPr/>
              </p:nvCxnSpPr>
              <p:spPr>
                <a:xfrm>
                  <a:off x="3908674" y="2207013"/>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 name="Straight Arrow Connector 30"/>
                <p:cNvCxnSpPr/>
                <p:nvPr/>
              </p:nvCxnSpPr>
              <p:spPr>
                <a:xfrm>
                  <a:off x="3299074" y="2207013"/>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2" name="Straight Arrow Connector 31"/>
                <p:cNvCxnSpPr/>
                <p:nvPr/>
              </p:nvCxnSpPr>
              <p:spPr>
                <a:xfrm flipH="1" flipV="1">
                  <a:off x="3469195" y="1978413"/>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3" name="Straight Arrow Connector 32"/>
                <p:cNvCxnSpPr/>
                <p:nvPr/>
              </p:nvCxnSpPr>
              <p:spPr>
                <a:xfrm>
                  <a:off x="3689709" y="1582420"/>
                  <a:ext cx="1" cy="176039"/>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flipH="1" flipV="1">
                  <a:off x="3145581" y="2207013"/>
                  <a:ext cx="153494" cy="129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flipV="1">
                  <a:off x="4399148" y="2319211"/>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6" name="Straight Arrow Connector 35"/>
                <p:cNvCxnSpPr/>
                <p:nvPr/>
              </p:nvCxnSpPr>
              <p:spPr>
                <a:xfrm flipH="1">
                  <a:off x="4170550" y="2452811"/>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7" name="Elbow Connector 36"/>
                <p:cNvCxnSpPr/>
                <p:nvPr/>
              </p:nvCxnSpPr>
              <p:spPr>
                <a:xfrm rot="10800000">
                  <a:off x="3995269" y="2207015"/>
                  <a:ext cx="403880" cy="228599"/>
                </a:xfrm>
                <a:prstGeom prst="bentConnector3">
                  <a:avLst>
                    <a:gd name="adj1" fmla="val -8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22" name="Straight Arrow Connector 21"/>
              <p:cNvCxnSpPr/>
              <p:nvPr/>
            </p:nvCxnSpPr>
            <p:spPr>
              <a:xfrm flipV="1">
                <a:off x="6988659" y="899797"/>
                <a:ext cx="0" cy="1691003"/>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39" name="TextBox 38"/>
            <p:cNvSpPr txBox="1"/>
            <p:nvPr/>
          </p:nvSpPr>
          <p:spPr>
            <a:xfrm>
              <a:off x="7486984" y="2987872"/>
              <a:ext cx="1199816" cy="400110"/>
            </a:xfrm>
            <a:prstGeom prst="rect">
              <a:avLst/>
            </a:prstGeom>
            <a:noFill/>
          </p:spPr>
          <p:txBody>
            <a:bodyPr wrap="none" rtlCol="0">
              <a:spAutoFit/>
            </a:bodyPr>
            <a:lstStyle/>
            <a:p>
              <a:r>
                <a:rPr lang="en-US" sz="2000" b="1" i="1" dirty="0">
                  <a:solidFill>
                    <a:prstClr val="black"/>
                  </a:solidFill>
                  <a:latin typeface="Calibri"/>
                </a:rPr>
                <a:t>C</a:t>
              </a:r>
              <a:r>
                <a:rPr lang="en-US" sz="2000" b="1" i="1" dirty="0" smtClean="0">
                  <a:solidFill>
                    <a:prstClr val="black"/>
                  </a:solidFill>
                  <a:latin typeface="Calibri"/>
                </a:rPr>
                <a:t>apacitor</a:t>
              </a:r>
              <a:endParaRPr lang="en-US" sz="2000" b="1" i="1" dirty="0">
                <a:solidFill>
                  <a:prstClr val="black"/>
                </a:solidFill>
                <a:latin typeface="Calibri"/>
              </a:endParaRPr>
            </a:p>
          </p:txBody>
        </p:sp>
        <p:sp>
          <p:nvSpPr>
            <p:cNvPr id="40" name="TextBox 39"/>
            <p:cNvSpPr txBox="1"/>
            <p:nvPr/>
          </p:nvSpPr>
          <p:spPr>
            <a:xfrm>
              <a:off x="7620000" y="1754285"/>
              <a:ext cx="1203215" cy="590931"/>
            </a:xfrm>
            <a:prstGeom prst="rect">
              <a:avLst/>
            </a:prstGeom>
            <a:noFill/>
          </p:spPr>
          <p:txBody>
            <a:bodyPr wrap="none" rtlCol="0">
              <a:spAutoFit/>
            </a:bodyPr>
            <a:lstStyle/>
            <a:p>
              <a:pPr>
                <a:lnSpc>
                  <a:spcPct val="80000"/>
                </a:lnSpc>
              </a:pPr>
              <a:r>
                <a:rPr lang="en-US" sz="2000" b="1" i="1" dirty="0">
                  <a:solidFill>
                    <a:prstClr val="black"/>
                  </a:solidFill>
                  <a:latin typeface="Calibri"/>
                </a:rPr>
                <a:t>A</a:t>
              </a:r>
              <a:r>
                <a:rPr lang="en-US" sz="2000" b="1" i="1" dirty="0" smtClean="0">
                  <a:solidFill>
                    <a:prstClr val="black"/>
                  </a:solidFill>
                  <a:latin typeface="Calibri"/>
                </a:rPr>
                <a:t>ccess</a:t>
              </a:r>
              <a:br>
                <a:rPr lang="en-US" sz="2000" b="1" i="1" dirty="0" smtClean="0">
                  <a:solidFill>
                    <a:prstClr val="black"/>
                  </a:solidFill>
                  <a:latin typeface="Calibri"/>
                </a:rPr>
              </a:br>
              <a:r>
                <a:rPr lang="en-US" sz="2000" b="1" i="1" dirty="0" smtClean="0">
                  <a:solidFill>
                    <a:prstClr val="black"/>
                  </a:solidFill>
                  <a:latin typeface="Calibri"/>
                </a:rPr>
                <a:t>transistor</a:t>
              </a:r>
            </a:p>
          </p:txBody>
        </p:sp>
        <p:cxnSp>
          <p:nvCxnSpPr>
            <p:cNvPr id="46" name="Straight Connector 45"/>
            <p:cNvCxnSpPr/>
            <p:nvPr/>
          </p:nvCxnSpPr>
          <p:spPr>
            <a:xfrm flipV="1">
              <a:off x="6130603" y="1219200"/>
              <a:ext cx="663899" cy="1209855"/>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6130603" y="2429055"/>
              <a:ext cx="922014" cy="1009421"/>
            </a:xfrm>
            <a:prstGeom prst="line">
              <a:avLst/>
            </a:prstGeom>
            <a:ln w="12700">
              <a:solidFill>
                <a:schemeClr val="tx1"/>
              </a:solidFill>
              <a:prstDash val="dash"/>
            </a:ln>
          </p:spPr>
          <p:style>
            <a:lnRef idx="1">
              <a:schemeClr val="accent1"/>
            </a:lnRef>
            <a:fillRef idx="0">
              <a:schemeClr val="accent1"/>
            </a:fillRef>
            <a:effectRef idx="0">
              <a:schemeClr val="accent1"/>
            </a:effectRef>
            <a:fontRef idx="minor">
              <a:schemeClr val="tx1"/>
            </a:fontRef>
          </p:style>
        </p:cxnSp>
      </p:grpSp>
      <p:pic>
        <p:nvPicPr>
          <p:cNvPr id="54" name="new lock"/>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910494" y="3157894"/>
            <a:ext cx="956906" cy="956906"/>
          </a:xfrm>
          <a:prstGeom prst="rect">
            <a:avLst/>
          </a:prstGeom>
        </p:spPr>
      </p:pic>
      <p:sp>
        <p:nvSpPr>
          <p:cNvPr id="45" name="capa"/>
          <p:cNvSpPr/>
          <p:nvPr/>
        </p:nvSpPr>
        <p:spPr>
          <a:xfrm>
            <a:off x="7760782" y="3744943"/>
            <a:ext cx="393192" cy="23774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leftover charge"/>
          <p:cNvSpPr/>
          <p:nvPr/>
        </p:nvSpPr>
        <p:spPr>
          <a:xfrm>
            <a:off x="7760782" y="3894693"/>
            <a:ext cx="393192" cy="87994"/>
          </a:xfrm>
          <a:prstGeom prst="rect">
            <a:avLst/>
          </a:prstGeom>
          <a:solidFill>
            <a:schemeClr val="tx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discharge"/>
          <p:cNvGrpSpPr/>
          <p:nvPr/>
        </p:nvGrpSpPr>
        <p:grpSpPr>
          <a:xfrm>
            <a:off x="7036970" y="3494977"/>
            <a:ext cx="1297143" cy="699989"/>
            <a:chOff x="7036970" y="3494977"/>
            <a:chExt cx="1297143" cy="699989"/>
          </a:xfrm>
        </p:grpSpPr>
        <p:sp>
          <p:nvSpPr>
            <p:cNvPr id="15" name="Oval 14"/>
            <p:cNvSpPr/>
            <p:nvPr/>
          </p:nvSpPr>
          <p:spPr>
            <a:xfrm>
              <a:off x="7555314" y="3494977"/>
              <a:ext cx="778799" cy="699989"/>
            </a:xfrm>
            <a:prstGeom prst="ellipse">
              <a:avLst/>
            </a:prstGeom>
            <a:solidFill>
              <a:srgbClr val="FF0000">
                <a:alpha val="10000"/>
              </a:srgbClr>
            </a:solid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Lightning Bolt 16"/>
            <p:cNvSpPr/>
            <p:nvPr/>
          </p:nvSpPr>
          <p:spPr>
            <a:xfrm>
              <a:off x="7036970" y="3691897"/>
              <a:ext cx="463157" cy="488205"/>
            </a:xfrm>
            <a:prstGeom prst="lightningBolt">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51" name="recharge"/>
          <p:cNvGrpSpPr/>
          <p:nvPr/>
        </p:nvGrpSpPr>
        <p:grpSpPr>
          <a:xfrm>
            <a:off x="7036970" y="3494977"/>
            <a:ext cx="1297143" cy="699989"/>
            <a:chOff x="7036970" y="3494977"/>
            <a:chExt cx="1297143" cy="699989"/>
          </a:xfrm>
        </p:grpSpPr>
        <p:sp>
          <p:nvSpPr>
            <p:cNvPr id="53" name="Oval 52"/>
            <p:cNvSpPr/>
            <p:nvPr/>
          </p:nvSpPr>
          <p:spPr>
            <a:xfrm>
              <a:off x="7555314" y="3494977"/>
              <a:ext cx="778799" cy="699989"/>
            </a:xfrm>
            <a:prstGeom prst="ellipse">
              <a:avLst/>
            </a:prstGeom>
            <a:solidFill>
              <a:srgbClr val="6699FF">
                <a:alpha val="10000"/>
              </a:srgbClr>
            </a:solidFill>
            <a:ln w="57150">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5" name="Lightning Bolt 54"/>
            <p:cNvSpPr/>
            <p:nvPr/>
          </p:nvSpPr>
          <p:spPr>
            <a:xfrm>
              <a:off x="7036970" y="3691897"/>
              <a:ext cx="463157" cy="488205"/>
            </a:xfrm>
            <a:prstGeom prst="lightningBolt">
              <a:avLst/>
            </a:prstGeom>
            <a:solidFill>
              <a:srgbClr val="6699FF"/>
            </a:solidFill>
            <a:ln>
              <a:solidFill>
                <a:srgbClr val="6699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38" name="refresh penalty"/>
          <p:cNvSpPr txBox="1"/>
          <p:nvPr/>
        </p:nvSpPr>
        <p:spPr>
          <a:xfrm>
            <a:off x="828884" y="4805610"/>
            <a:ext cx="4994603" cy="461665"/>
          </a:xfrm>
          <a:prstGeom prst="rect">
            <a:avLst/>
          </a:prstGeom>
          <a:noFill/>
        </p:spPr>
        <p:txBody>
          <a:bodyPr wrap="none" rtlCol="0">
            <a:spAutoFit/>
          </a:bodyPr>
          <a:lstStyle/>
          <a:p>
            <a:r>
              <a:rPr lang="en-US" sz="2400" b="1" i="1" dirty="0" smtClean="0">
                <a:solidFill>
                  <a:srgbClr val="FF0000"/>
                </a:solidFill>
                <a:latin typeface="Calibri"/>
              </a:rPr>
              <a:t>Refresh delays requests by 100s of ns</a:t>
            </a:r>
            <a:endParaRPr lang="en-US" sz="2400" b="1" i="1" dirty="0">
              <a:solidFill>
                <a:srgbClr val="FF0000"/>
              </a:solidFill>
              <a:latin typeface="Calibri"/>
            </a:endParaRPr>
          </a:p>
        </p:txBody>
      </p:sp>
      <p:grpSp>
        <p:nvGrpSpPr>
          <p:cNvPr id="3" name="cover"/>
          <p:cNvGrpSpPr/>
          <p:nvPr/>
        </p:nvGrpSpPr>
        <p:grpSpPr>
          <a:xfrm>
            <a:off x="0" y="1295399"/>
            <a:ext cx="9144000" cy="5410201"/>
            <a:chOff x="0" y="1295399"/>
            <a:chExt cx="9144000" cy="5410201"/>
          </a:xfrm>
        </p:grpSpPr>
        <p:sp>
          <p:nvSpPr>
            <p:cNvPr id="48"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latin typeface="Calibri"/>
              </a:endParaRPr>
            </a:p>
          </p:txBody>
        </p:sp>
        <p:sp>
          <p:nvSpPr>
            <p:cNvPr id="16" name="Rectangle 15"/>
            <p:cNvSpPr/>
            <p:nvPr/>
          </p:nvSpPr>
          <p:spPr>
            <a:xfrm rot="21013284">
              <a:off x="205573" y="3564934"/>
              <a:ext cx="8839728" cy="707886"/>
            </a:xfrm>
            <a:prstGeom prst="rect">
              <a:avLst/>
            </a:prstGeom>
            <a:solidFill>
              <a:srgbClr val="FF0000"/>
            </a:solidFill>
          </p:spPr>
          <p:txBody>
            <a:bodyPr wrap="none">
              <a:spAutoFit/>
            </a:bodyPr>
            <a:lstStyle/>
            <a:p>
              <a:r>
                <a:rPr lang="en-US" sz="4000" i="1" dirty="0">
                  <a:solidFill>
                    <a:prstClr val="white"/>
                  </a:solidFill>
                  <a:latin typeface="Calibri"/>
                </a:rPr>
                <a:t>Refresh interferes with memory accesses</a:t>
              </a:r>
            </a:p>
          </p:txBody>
        </p:sp>
      </p:grpSp>
    </p:spTree>
    <p:extLst>
      <p:ext uri="{BB962C8B-B14F-4D97-AF65-F5344CB8AC3E}">
        <p14:creationId xmlns:p14="http://schemas.microsoft.com/office/powerpoint/2010/main" val="28195010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2"/>
                                        </p:tgtEl>
                                        <p:attrNameLst>
                                          <p:attrName>style.visibility</p:attrName>
                                        </p:attrNameLst>
                                      </p:cBhvr>
                                      <p:to>
                                        <p:strVal val="visible"/>
                                      </p:to>
                                    </p:set>
                                  </p:childTnLst>
                                </p:cTn>
                              </p:par>
                              <p:par>
                                <p:cTn id="7" presetID="1" presetClass="entr" presetSubtype="0" fill="hold" grpId="0" nodeType="withEffect">
                                  <p:stCondLst>
                                    <p:cond delay="2890"/>
                                  </p:stCondLst>
                                  <p:childTnLst>
                                    <p:set>
                                      <p:cBhvr>
                                        <p:cTn id="8" dur="1" fill="hold">
                                          <p:stCondLst>
                                            <p:cond delay="0"/>
                                          </p:stCondLst>
                                        </p:cTn>
                                        <p:tgtEl>
                                          <p:spTgt spid="4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par>
                                <p:cTn id="15" presetID="22" presetClass="exit" presetSubtype="1" fill="hold" grpId="1" nodeType="withEffect">
                                  <p:stCondLst>
                                    <p:cond delay="700"/>
                                  </p:stCondLst>
                                  <p:childTnLst>
                                    <p:animEffect transition="out" filter="wipe(up)">
                                      <p:cBhvr>
                                        <p:cTn id="16" dur="3300"/>
                                        <p:tgtEl>
                                          <p:spTgt spid="45"/>
                                        </p:tgtEl>
                                      </p:cBhvr>
                                    </p:animEffect>
                                    <p:set>
                                      <p:cBhvr>
                                        <p:cTn id="17" dur="1" fill="hold">
                                          <p:stCondLst>
                                            <p:cond delay="3299"/>
                                          </p:stCondLst>
                                        </p:cTn>
                                        <p:tgtEl>
                                          <p:spTgt spid="45"/>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2" nodeType="clickEffect">
                                  <p:stCondLst>
                                    <p:cond delay="0"/>
                                  </p:stCondLst>
                                  <p:childTnLst>
                                    <p:set>
                                      <p:cBhvr>
                                        <p:cTn id="21" dur="1" fill="hold">
                                          <p:stCondLst>
                                            <p:cond delay="0"/>
                                          </p:stCondLst>
                                        </p:cTn>
                                        <p:tgtEl>
                                          <p:spTgt spid="14"/>
                                        </p:tgtEl>
                                        <p:attrNameLst>
                                          <p:attrName>style.visibility</p:attrName>
                                        </p:attrNameLst>
                                      </p:cBhvr>
                                      <p:to>
                                        <p:strVal val="visible"/>
                                      </p:to>
                                    </p:set>
                                  </p:childTnLst>
                                </p:cTn>
                              </p:par>
                              <p:par>
                                <p:cTn id="22" presetID="42" presetClass="path" presetSubtype="0" accel="50000" decel="50000" fill="hold" grpId="0" nodeType="withEffect">
                                  <p:stCondLst>
                                    <p:cond delay="0"/>
                                  </p:stCondLst>
                                  <p:childTnLst>
                                    <p:animMotion origin="layout" path="M 1.66667E-6 1.85185E-6 L 0.28646 -0.00232 " pathEditMode="relative" rAng="0" ptsTypes="AA">
                                      <p:cBhvr>
                                        <p:cTn id="23" dur="2000" fill="hold"/>
                                        <p:tgtEl>
                                          <p:spTgt spid="14"/>
                                        </p:tgtEl>
                                        <p:attrNameLst>
                                          <p:attrName>ppt_x</p:attrName>
                                          <p:attrName>ppt_y</p:attrName>
                                        </p:attrNameLst>
                                      </p:cBhvr>
                                      <p:rCtr x="14323" y="-116"/>
                                    </p:animMotion>
                                  </p:childTnLst>
                                </p:cTn>
                              </p:par>
                              <p:par>
                                <p:cTn id="24" presetID="1" presetClass="exit" presetSubtype="0" fill="hold" grpId="1" nodeType="withEffect">
                                  <p:stCondLst>
                                    <p:cond delay="2000"/>
                                  </p:stCondLst>
                                  <p:childTnLst>
                                    <p:set>
                                      <p:cBhvr>
                                        <p:cTn id="25" dur="1" fill="hold">
                                          <p:stCondLst>
                                            <p:cond delay="0"/>
                                          </p:stCondLst>
                                        </p:cTn>
                                        <p:tgtEl>
                                          <p:spTgt spid="14"/>
                                        </p:tgtEl>
                                        <p:attrNameLst>
                                          <p:attrName>style.visibility</p:attrName>
                                        </p:attrNameLst>
                                      </p:cBhvr>
                                      <p:to>
                                        <p:strVal val="hidden"/>
                                      </p:to>
                                    </p:set>
                                  </p:childTnLst>
                                </p:cTn>
                              </p:par>
                              <p:par>
                                <p:cTn id="26" presetID="1" presetClass="emph" presetSubtype="2" fill="hold" nodeType="withEffect">
                                  <p:stCondLst>
                                    <p:cond delay="2000"/>
                                  </p:stCondLst>
                                  <p:childTnLst>
                                    <p:animClr clrSpc="rgb" dir="cw">
                                      <p:cBhvr>
                                        <p:cTn id="27" dur="2000" fill="hold"/>
                                        <p:tgtEl>
                                          <p:spTgt spid="11"/>
                                        </p:tgtEl>
                                        <p:attrNameLst>
                                          <p:attrName>fillcolor</p:attrName>
                                        </p:attrNameLst>
                                      </p:cBhvr>
                                      <p:to>
                                        <a:schemeClr val="accent2"/>
                                      </p:to>
                                    </p:animClr>
                                    <p:set>
                                      <p:cBhvr>
                                        <p:cTn id="28" dur="2000" fill="hold"/>
                                        <p:tgtEl>
                                          <p:spTgt spid="11"/>
                                        </p:tgtEl>
                                        <p:attrNameLst>
                                          <p:attrName>fill.type</p:attrName>
                                        </p:attrNameLst>
                                      </p:cBhvr>
                                      <p:to>
                                        <p:strVal val="solid"/>
                                      </p:to>
                                    </p:set>
                                    <p:set>
                                      <p:cBhvr>
                                        <p:cTn id="29" dur="2000" fill="hold"/>
                                        <p:tgtEl>
                                          <p:spTgt spid="11"/>
                                        </p:tgtEl>
                                        <p:attrNameLst>
                                          <p:attrName>fill.on</p:attrName>
                                        </p:attrNameLst>
                                      </p:cBhvr>
                                      <p:to>
                                        <p:strVal val="true"/>
                                      </p:to>
                                    </p:set>
                                  </p:childTnLst>
                                </p:cTn>
                              </p:par>
                              <p:par>
                                <p:cTn id="30" presetID="1" presetClass="entr" presetSubtype="0" fill="hold" nodeType="withEffect">
                                  <p:stCondLst>
                                    <p:cond delay="3900"/>
                                  </p:stCondLst>
                                  <p:childTnLst>
                                    <p:set>
                                      <p:cBhvr>
                                        <p:cTn id="31" dur="1" fill="hold">
                                          <p:stCondLst>
                                            <p:cond delay="0"/>
                                          </p:stCondLst>
                                        </p:cTn>
                                        <p:tgtEl>
                                          <p:spTgt spid="54"/>
                                        </p:tgtEl>
                                        <p:attrNameLst>
                                          <p:attrName>style.visibility</p:attrName>
                                        </p:attrNameLst>
                                      </p:cBhvr>
                                      <p:to>
                                        <p:strVal val="visible"/>
                                      </p:to>
                                    </p:set>
                                  </p:childTnLst>
                                </p:cTn>
                              </p:par>
                              <p:par>
                                <p:cTn id="32" presetID="22" presetClass="entr" presetSubtype="4" fill="hold" grpId="2" nodeType="withEffect">
                                  <p:stCondLst>
                                    <p:cond delay="390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4000"/>
                                        <p:tgtEl>
                                          <p:spTgt spid="45"/>
                                        </p:tgtEl>
                                      </p:cBhvr>
                                    </p:animEffect>
                                  </p:childTnLst>
                                </p:cTn>
                              </p:par>
                              <p:par>
                                <p:cTn id="35" presetID="1" presetClass="exit" presetSubtype="0" fill="hold" nodeType="withEffect">
                                  <p:stCondLst>
                                    <p:cond delay="2100"/>
                                  </p:stCondLst>
                                  <p:childTnLst>
                                    <p:set>
                                      <p:cBhvr>
                                        <p:cTn id="36" dur="1" fill="hold">
                                          <p:stCondLst>
                                            <p:cond delay="0"/>
                                          </p:stCondLst>
                                        </p:cTn>
                                        <p:tgtEl>
                                          <p:spTgt spid="18"/>
                                        </p:tgtEl>
                                        <p:attrNameLst>
                                          <p:attrName>style.visibility</p:attrName>
                                        </p:attrNameLst>
                                      </p:cBhvr>
                                      <p:to>
                                        <p:strVal val="hidden"/>
                                      </p:to>
                                    </p:set>
                                  </p:childTnLst>
                                </p:cTn>
                              </p:par>
                              <p:par>
                                <p:cTn id="37" presetID="1" presetClass="entr" presetSubtype="0" fill="hold" nodeType="withEffect">
                                  <p:stCondLst>
                                    <p:cond delay="210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1"/>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1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nodeType="clickEffect">
                                  <p:stCondLst>
                                    <p:cond delay="0"/>
                                  </p:stCondLst>
                                  <p:childTnLst>
                                    <p:set>
                                      <p:cBhvr>
                                        <p:cTn id="50" dur="1" fill="hold">
                                          <p:stCondLst>
                                            <p:cond delay="0"/>
                                          </p:stCondLst>
                                        </p:cTn>
                                        <p:tgtEl>
                                          <p:spTgt spid="54"/>
                                        </p:tgtEl>
                                        <p:attrNameLst>
                                          <p:attrName>style.visibility</p:attrName>
                                        </p:attrNameLst>
                                      </p:cBhvr>
                                      <p:to>
                                        <p:strVal val="hidden"/>
                                      </p:to>
                                    </p:set>
                                  </p:childTnLst>
                                </p:cTn>
                              </p:par>
                              <p:par>
                                <p:cTn id="51" presetID="1" presetClass="emph" presetSubtype="2" fill="hold" nodeType="withEffect">
                                  <p:stCondLst>
                                    <p:cond delay="0"/>
                                  </p:stCondLst>
                                  <p:childTnLst>
                                    <p:animClr clrSpc="rgb" dir="cw">
                                      <p:cBhvr>
                                        <p:cTn id="52" dur="100" fill="hold"/>
                                        <p:tgtEl>
                                          <p:spTgt spid="11"/>
                                        </p:tgtEl>
                                        <p:attrNameLst>
                                          <p:attrName>fillcolor</p:attrName>
                                        </p:attrNameLst>
                                      </p:cBhvr>
                                      <p:to>
                                        <a:schemeClr val="bg1"/>
                                      </p:to>
                                    </p:animClr>
                                    <p:set>
                                      <p:cBhvr>
                                        <p:cTn id="53" dur="100" fill="hold"/>
                                        <p:tgtEl>
                                          <p:spTgt spid="11"/>
                                        </p:tgtEl>
                                        <p:attrNameLst>
                                          <p:attrName>fill.type</p:attrName>
                                        </p:attrNameLst>
                                      </p:cBhvr>
                                      <p:to>
                                        <p:strVal val="solid"/>
                                      </p:to>
                                    </p:set>
                                    <p:set>
                                      <p:cBhvr>
                                        <p:cTn id="54" dur="100" fill="hold"/>
                                        <p:tgtEl>
                                          <p:spTgt spid="11"/>
                                        </p:tgtEl>
                                        <p:attrNameLst>
                                          <p:attrName>fill.on</p:attrName>
                                        </p:attrNameLst>
                                      </p:cBhvr>
                                      <p:to>
                                        <p:strVal val="true"/>
                                      </p:to>
                                    </p:set>
                                  </p:childTnLst>
                                </p:cTn>
                              </p:par>
                              <p:par>
                                <p:cTn id="55" presetID="1" presetClass="exit" presetSubtype="0" fill="hold" nodeType="withEffect">
                                  <p:stCondLst>
                                    <p:cond delay="750"/>
                                  </p:stCondLst>
                                  <p:childTnLst>
                                    <p:set>
                                      <p:cBhvr>
                                        <p:cTn id="56" dur="1" fill="hold">
                                          <p:stCondLst>
                                            <p:cond delay="0"/>
                                          </p:stCondLst>
                                        </p:cTn>
                                        <p:tgtEl>
                                          <p:spTgt spid="10"/>
                                        </p:tgtEl>
                                        <p:attrNameLst>
                                          <p:attrName>style.visibility</p:attrName>
                                        </p:attrNameLst>
                                      </p:cBhvr>
                                      <p:to>
                                        <p:strVal val="hidden"/>
                                      </p:to>
                                    </p:set>
                                  </p:childTnLst>
                                </p:cTn>
                              </p:par>
                              <p:par>
                                <p:cTn id="57" presetID="1" presetClass="exit" presetSubtype="0" fill="hold" grpId="1" nodeType="withEffect">
                                  <p:stCondLst>
                                    <p:cond delay="750"/>
                                  </p:stCondLst>
                                  <p:childTnLst>
                                    <p:set>
                                      <p:cBhvr>
                                        <p:cTn id="58" dur="1" fill="hold">
                                          <p:stCondLst>
                                            <p:cond delay="0"/>
                                          </p:stCondLst>
                                        </p:cTn>
                                        <p:tgtEl>
                                          <p:spTgt spid="38"/>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42" presetClass="path" presetSubtype="0" accel="50000" decel="50000" fill="hold" grpId="1" nodeType="clickEffect">
                                  <p:stCondLst>
                                    <p:cond delay="0"/>
                                  </p:stCondLst>
                                  <p:childTnLst>
                                    <p:animMotion origin="layout" path="M -8.33333E-7 -2.96296E-6 L 0.28906 0.00023 " pathEditMode="relative" rAng="0" ptsTypes="AA">
                                      <p:cBhvr>
                                        <p:cTn id="62" dur="2000" fill="hold"/>
                                        <p:tgtEl>
                                          <p:spTgt spid="41"/>
                                        </p:tgtEl>
                                        <p:attrNameLst>
                                          <p:attrName>ppt_x</p:attrName>
                                          <p:attrName>ppt_y</p:attrName>
                                        </p:attrNameLst>
                                      </p:cBhvr>
                                      <p:rCtr x="14444" y="0"/>
                                    </p:animMotion>
                                  </p:childTnLst>
                                </p:cTn>
                              </p:par>
                              <p:par>
                                <p:cTn id="63" presetID="1" presetClass="exit" presetSubtype="0" fill="hold" grpId="2" nodeType="withEffect">
                                  <p:stCondLst>
                                    <p:cond delay="2000"/>
                                  </p:stCondLst>
                                  <p:childTnLst>
                                    <p:set>
                                      <p:cBhvr>
                                        <p:cTn id="64" dur="1" fill="hold">
                                          <p:stCondLst>
                                            <p:cond delay="0"/>
                                          </p:stCondLst>
                                        </p:cTn>
                                        <p:tgtEl>
                                          <p:spTgt spid="41"/>
                                        </p:tgtEl>
                                        <p:attrNameLst>
                                          <p:attrName>style.visibility</p:attrName>
                                        </p:attrNameLst>
                                      </p:cBhvr>
                                      <p:to>
                                        <p:strVal val="hidden"/>
                                      </p:to>
                                    </p:set>
                                  </p:childTnLst>
                                </p:cTn>
                              </p:par>
                              <p:par>
                                <p:cTn id="65" presetID="1" presetClass="entr" presetSubtype="0" fill="hold" grpId="2" nodeType="withEffect">
                                  <p:stCondLst>
                                    <p:cond delay="2000"/>
                                  </p:stCondLst>
                                  <p:childTnLst>
                                    <p:set>
                                      <p:cBhvr>
                                        <p:cTn id="66" dur="1" fill="hold">
                                          <p:stCondLst>
                                            <p:cond delay="0"/>
                                          </p:stCondLst>
                                        </p:cTn>
                                        <p:tgtEl>
                                          <p:spTgt spid="44"/>
                                        </p:tgtEl>
                                        <p:attrNameLst>
                                          <p:attrName>style.visibility</p:attrName>
                                        </p:attrNameLst>
                                      </p:cBhvr>
                                      <p:to>
                                        <p:strVal val="visible"/>
                                      </p:to>
                                    </p:set>
                                  </p:childTnLst>
                                </p:cTn>
                              </p:par>
                              <p:par>
                                <p:cTn id="67" presetID="1" presetClass="entr" presetSubtype="0" fill="hold" grpId="0" nodeType="withEffect">
                                  <p:stCondLst>
                                    <p:cond delay="2000"/>
                                  </p:stCondLst>
                                  <p:childTnLst>
                                    <p:set>
                                      <p:cBhvr>
                                        <p:cTn id="68" dur="1" fill="hold">
                                          <p:stCondLst>
                                            <p:cond delay="0"/>
                                          </p:stCondLst>
                                        </p:cTn>
                                        <p:tgtEl>
                                          <p:spTgt spid="44"/>
                                        </p:tgtEl>
                                        <p:attrNameLst>
                                          <p:attrName>style.visibility</p:attrName>
                                        </p:attrNameLst>
                                      </p:cBhvr>
                                      <p:to>
                                        <p:strVal val="visible"/>
                                      </p:to>
                                    </p:set>
                                  </p:childTnLst>
                                </p:cTn>
                              </p:par>
                              <p:par>
                                <p:cTn id="69" presetID="42" presetClass="path" presetSubtype="0" accel="50000" decel="50000" fill="hold" grpId="1" nodeType="withEffect">
                                  <p:stCondLst>
                                    <p:cond delay="2000"/>
                                  </p:stCondLst>
                                  <p:childTnLst>
                                    <p:animMotion origin="layout" path="M -3.88889E-6 3.7037E-7 L -0.30243 3.7037E-7 " pathEditMode="relative" rAng="0" ptsTypes="AA">
                                      <p:cBhvr>
                                        <p:cTn id="70" dur="2000" fill="hold"/>
                                        <p:tgtEl>
                                          <p:spTgt spid="44"/>
                                        </p:tgtEl>
                                        <p:attrNameLst>
                                          <p:attrName>ppt_x</p:attrName>
                                          <p:attrName>ppt_y</p:attrName>
                                        </p:attrNameLst>
                                      </p:cBhvr>
                                      <p:rCtr x="-15122" y="0"/>
                                    </p:animMotion>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14" grpId="2" animBg="1"/>
      <p:bldP spid="41" grpId="0" animBg="1"/>
      <p:bldP spid="41" grpId="1" animBg="1"/>
      <p:bldP spid="41" grpId="2" animBg="1"/>
      <p:bldP spid="44" grpId="0" animBg="1"/>
      <p:bldP spid="44" grpId="1" animBg="1"/>
      <p:bldP spid="44" grpId="2" animBg="1"/>
      <p:bldP spid="45" grpId="0" animBg="1"/>
      <p:bldP spid="45" grpId="1" animBg="1"/>
      <p:bldP spid="45" grpId="2" animBg="1"/>
      <p:bldP spid="47" grpId="0" animBg="1"/>
      <p:bldP spid="38" grpId="0"/>
      <p:bldP spid="38" grpId="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6" name="Group 165"/>
          <p:cNvGrpSpPr/>
          <p:nvPr/>
        </p:nvGrpSpPr>
        <p:grpSpPr>
          <a:xfrm>
            <a:off x="304800" y="3886200"/>
            <a:ext cx="6058069" cy="2290172"/>
            <a:chOff x="304800" y="3886200"/>
            <a:chExt cx="6058069" cy="2290172"/>
          </a:xfrm>
        </p:grpSpPr>
        <p:sp>
          <p:nvSpPr>
            <p:cNvPr id="101" name="TextBox 100"/>
            <p:cNvSpPr txBox="1"/>
            <p:nvPr/>
          </p:nvSpPr>
          <p:spPr>
            <a:xfrm>
              <a:off x="4547448" y="4614704"/>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grpSp>
          <p:nvGrpSpPr>
            <p:cNvPr id="165" name="Group 164"/>
            <p:cNvGrpSpPr/>
            <p:nvPr/>
          </p:nvGrpSpPr>
          <p:grpSpPr>
            <a:xfrm>
              <a:off x="304800" y="3886200"/>
              <a:ext cx="6058069" cy="2290172"/>
              <a:chOff x="304800" y="3886200"/>
              <a:chExt cx="6058069" cy="2290172"/>
            </a:xfrm>
          </p:grpSpPr>
          <p:sp>
            <p:nvSpPr>
              <p:cNvPr id="59" name="TextBox 58"/>
              <p:cNvSpPr txBox="1"/>
              <p:nvPr/>
            </p:nvSpPr>
            <p:spPr>
              <a:xfrm>
                <a:off x="304800" y="3886200"/>
                <a:ext cx="6058069" cy="523220"/>
              </a:xfrm>
              <a:prstGeom prst="rect">
                <a:avLst/>
              </a:prstGeom>
              <a:noFill/>
            </p:spPr>
            <p:txBody>
              <a:bodyPr wrap="none" rtlCol="0">
                <a:spAutoFit/>
              </a:bodyPr>
              <a:lstStyle/>
              <a:p>
                <a:r>
                  <a:rPr lang="en-US" sz="2800" b="1" dirty="0" smtClean="0">
                    <a:solidFill>
                      <a:prstClr val="black"/>
                    </a:solidFill>
                    <a:latin typeface="Calibri"/>
                  </a:rPr>
                  <a:t>Per-bank refresh </a:t>
                </a:r>
                <a:r>
                  <a:rPr lang="en-US" sz="2400" dirty="0" smtClean="0">
                    <a:solidFill>
                      <a:prstClr val="black"/>
                    </a:solidFill>
                    <a:latin typeface="Calibri"/>
                  </a:rPr>
                  <a:t>in mobile DRAM (</a:t>
                </a:r>
                <a:r>
                  <a:rPr lang="en-US" sz="2400" dirty="0" err="1" smtClean="0">
                    <a:solidFill>
                      <a:prstClr val="black"/>
                    </a:solidFill>
                    <a:latin typeface="Calibri"/>
                  </a:rPr>
                  <a:t>LPDDRx</a:t>
                </a:r>
                <a:r>
                  <a:rPr lang="en-US" sz="2400" dirty="0" smtClean="0">
                    <a:solidFill>
                      <a:prstClr val="black"/>
                    </a:solidFill>
                    <a:latin typeface="Calibri"/>
                  </a:rPr>
                  <a:t>)</a:t>
                </a:r>
                <a:endParaRPr lang="en-US" sz="2400" dirty="0">
                  <a:solidFill>
                    <a:prstClr val="black"/>
                  </a:solidFill>
                  <a:latin typeface="Calibri"/>
                </a:endParaRPr>
              </a:p>
            </p:txBody>
          </p:sp>
          <p:cxnSp>
            <p:nvCxnSpPr>
              <p:cNvPr id="103" name="timeline"/>
              <p:cNvCxnSpPr/>
              <p:nvPr/>
            </p:nvCxnSpPr>
            <p:spPr>
              <a:xfrm flipV="1">
                <a:off x="534524" y="482548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3" name="timeline"/>
              <p:cNvCxnSpPr/>
              <p:nvPr/>
            </p:nvCxnSpPr>
            <p:spPr>
              <a:xfrm flipV="1">
                <a:off x="534524" y="56992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27" name="timeline"/>
              <p:cNvCxnSpPr/>
              <p:nvPr/>
            </p:nvCxnSpPr>
            <p:spPr>
              <a:xfrm flipV="1">
                <a:off x="534524" y="6168423"/>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158" name="timeline"/>
              <p:cNvCxnSpPr/>
              <p:nvPr/>
            </p:nvCxnSpPr>
            <p:spPr>
              <a:xfrm flipV="1">
                <a:off x="533400" y="5249851"/>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sp>
        <p:nvSpPr>
          <p:cNvPr id="2" name="Title 1"/>
          <p:cNvSpPr>
            <a:spLocks noGrp="1"/>
          </p:cNvSpPr>
          <p:nvPr>
            <p:ph type="title"/>
          </p:nvPr>
        </p:nvSpPr>
        <p:spPr/>
        <p:txBody>
          <a:bodyPr/>
          <a:lstStyle/>
          <a:p>
            <a:r>
              <a:rPr lang="en-US" dirty="0" smtClean="0"/>
              <a:t>Existing Refresh Modes</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175</a:t>
            </a:fld>
            <a:endParaRPr lang="en-US" dirty="0">
              <a:solidFill>
                <a:prstClr val="black"/>
              </a:solidFill>
              <a:latin typeface="Calibri"/>
            </a:endParaRPr>
          </a:p>
        </p:txBody>
      </p:sp>
      <p:sp>
        <p:nvSpPr>
          <p:cNvPr id="7" name="TextBox 6"/>
          <p:cNvSpPr txBox="1"/>
          <p:nvPr/>
        </p:nvSpPr>
        <p:spPr>
          <a:xfrm>
            <a:off x="4546324" y="1905000"/>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5" name="timeline"/>
          <p:cNvCxnSpPr/>
          <p:nvPr/>
        </p:nvCxnSpPr>
        <p:spPr>
          <a:xfrm flipV="1">
            <a:off x="533400" y="211578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304800" y="1219200"/>
            <a:ext cx="6365845" cy="523220"/>
          </a:xfrm>
          <a:prstGeom prst="rect">
            <a:avLst/>
          </a:prstGeom>
          <a:noFill/>
        </p:spPr>
        <p:txBody>
          <a:bodyPr wrap="none" rtlCol="0">
            <a:spAutoFit/>
          </a:bodyPr>
          <a:lstStyle/>
          <a:p>
            <a:r>
              <a:rPr lang="en-US" sz="2800" b="1" dirty="0" smtClean="0">
                <a:solidFill>
                  <a:prstClr val="black"/>
                </a:solidFill>
                <a:latin typeface="Calibri"/>
              </a:rPr>
              <a:t>All-bank refresh </a:t>
            </a:r>
            <a:r>
              <a:rPr lang="en-US" sz="2400" dirty="0" smtClean="0">
                <a:solidFill>
                  <a:prstClr val="black"/>
                </a:solidFill>
                <a:latin typeface="Calibri"/>
              </a:rPr>
              <a:t>in commodity DRAM (</a:t>
            </a:r>
            <a:r>
              <a:rPr lang="en-US" sz="2400" dirty="0" err="1" smtClean="0">
                <a:solidFill>
                  <a:prstClr val="black"/>
                </a:solidFill>
                <a:latin typeface="Calibri"/>
              </a:rPr>
              <a:t>DDRx</a:t>
            </a:r>
            <a:r>
              <a:rPr lang="en-US" sz="2400" dirty="0" smtClean="0">
                <a:solidFill>
                  <a:prstClr val="black"/>
                </a:solidFill>
                <a:latin typeface="Calibri"/>
              </a:rPr>
              <a:t>)</a:t>
            </a:r>
            <a:endParaRPr lang="en-US" sz="2400" dirty="0">
              <a:solidFill>
                <a:prstClr val="black"/>
              </a:solidFill>
              <a:latin typeface="Calibri"/>
            </a:endParaRPr>
          </a:p>
        </p:txBody>
      </p:sp>
      <p:sp>
        <p:nvSpPr>
          <p:cNvPr id="38" name="DRAM"/>
          <p:cNvSpPr/>
          <p:nvPr/>
        </p:nvSpPr>
        <p:spPr>
          <a:xfrm>
            <a:off x="5332877" y="1842572"/>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39" name="DRAM"/>
          <p:cNvSpPr/>
          <p:nvPr/>
        </p:nvSpPr>
        <p:spPr>
          <a:xfrm>
            <a:off x="5332877" y="1842572"/>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7</a:t>
            </a:r>
            <a:endParaRPr lang="en-US" sz="2800" b="1" i="1" dirty="0">
              <a:solidFill>
                <a:prstClr val="black"/>
              </a:solidFill>
              <a:latin typeface="Calibri"/>
            </a:endParaRPr>
          </a:p>
        </p:txBody>
      </p:sp>
      <p:sp>
        <p:nvSpPr>
          <p:cNvPr id="40" name="DRAM"/>
          <p:cNvSpPr/>
          <p:nvPr/>
        </p:nvSpPr>
        <p:spPr>
          <a:xfrm>
            <a:off x="5332875" y="2281081"/>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41" name="DRAM"/>
          <p:cNvSpPr/>
          <p:nvPr/>
        </p:nvSpPr>
        <p:spPr>
          <a:xfrm>
            <a:off x="5332876" y="27195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1</a:t>
            </a:r>
            <a:endParaRPr lang="en-US" sz="2800" b="1" i="1" dirty="0">
              <a:solidFill>
                <a:prstClr val="black"/>
              </a:solidFill>
              <a:latin typeface="Calibri"/>
            </a:endParaRPr>
          </a:p>
        </p:txBody>
      </p:sp>
      <p:sp>
        <p:nvSpPr>
          <p:cNvPr id="42" name="DRAM"/>
          <p:cNvSpPr/>
          <p:nvPr/>
        </p:nvSpPr>
        <p:spPr>
          <a:xfrm>
            <a:off x="5332876" y="315769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sp>
        <p:nvSpPr>
          <p:cNvPr id="43" name="TextBox 42"/>
          <p:cNvSpPr txBox="1"/>
          <p:nvPr/>
        </p:nvSpPr>
        <p:spPr>
          <a:xfrm rot="5400000">
            <a:off x="6772803" y="2269503"/>
            <a:ext cx="397866" cy="461665"/>
          </a:xfrm>
          <a:prstGeom prst="rect">
            <a:avLst/>
          </a:prstGeom>
          <a:noFill/>
        </p:spPr>
        <p:txBody>
          <a:bodyPr wrap="none" rtlCol="0">
            <a:spAutoFit/>
          </a:bodyPr>
          <a:lstStyle/>
          <a:p>
            <a:r>
              <a:rPr lang="en-US" sz="2400" dirty="0" smtClean="0">
                <a:solidFill>
                  <a:prstClr val="black"/>
                </a:solidFill>
                <a:latin typeface="Calibri"/>
              </a:rPr>
              <a:t>…</a:t>
            </a:r>
            <a:endParaRPr lang="en-US" sz="2400" dirty="0">
              <a:solidFill>
                <a:prstClr val="black"/>
              </a:solidFill>
              <a:latin typeface="Calibri"/>
            </a:endParaRPr>
          </a:p>
        </p:txBody>
      </p:sp>
      <p:grpSp>
        <p:nvGrpSpPr>
          <p:cNvPr id="6" name="Group 5"/>
          <p:cNvGrpSpPr/>
          <p:nvPr/>
        </p:nvGrpSpPr>
        <p:grpSpPr>
          <a:xfrm>
            <a:off x="5332874" y="1828800"/>
            <a:ext cx="3277723" cy="1769207"/>
            <a:chOff x="5332874" y="1828800"/>
            <a:chExt cx="3277723" cy="1769207"/>
          </a:xfrm>
        </p:grpSpPr>
        <p:sp>
          <p:nvSpPr>
            <p:cNvPr id="47" name="DRAM"/>
            <p:cNvSpPr/>
            <p:nvPr/>
          </p:nvSpPr>
          <p:spPr>
            <a:xfrm>
              <a:off x="5332874" y="1828800"/>
              <a:ext cx="3277723" cy="1769207"/>
            </a:xfrm>
            <a:prstGeom prst="roundRect">
              <a:avLst>
                <a:gd name="adj" fmla="val 988"/>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56"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620000" y="2209800"/>
              <a:ext cx="989474" cy="989474"/>
            </a:xfrm>
            <a:prstGeom prst="rect">
              <a:avLst/>
            </a:prstGeom>
          </p:spPr>
        </p:pic>
      </p:grpSp>
      <p:cxnSp>
        <p:nvCxnSpPr>
          <p:cNvPr id="58" name="Straight Connector 57"/>
          <p:cNvCxnSpPr/>
          <p:nvPr/>
        </p:nvCxnSpPr>
        <p:spPr>
          <a:xfrm>
            <a:off x="0" y="3810000"/>
            <a:ext cx="9144000" cy="0"/>
          </a:xfrm>
          <a:prstGeom prst="line">
            <a:avLst/>
          </a:prstGeom>
          <a:ln w="12700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93" name="timeline"/>
          <p:cNvCxnSpPr/>
          <p:nvPr/>
        </p:nvCxnSpPr>
        <p:spPr>
          <a:xfrm flipV="1">
            <a:off x="533400" y="301107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97" name="timeline"/>
          <p:cNvCxnSpPr/>
          <p:nvPr/>
        </p:nvCxnSpPr>
        <p:spPr>
          <a:xfrm flipV="1">
            <a:off x="533400" y="345871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nvGrpSpPr>
          <p:cNvPr id="172" name="Group 171"/>
          <p:cNvGrpSpPr/>
          <p:nvPr/>
        </p:nvGrpSpPr>
        <p:grpSpPr>
          <a:xfrm>
            <a:off x="5333999" y="4552276"/>
            <a:ext cx="3277725" cy="1754842"/>
            <a:chOff x="5333999" y="4552276"/>
            <a:chExt cx="3277725" cy="1754842"/>
          </a:xfrm>
        </p:grpSpPr>
        <p:sp>
          <p:nvSpPr>
            <p:cNvPr id="106" name="DRAM"/>
            <p:cNvSpPr/>
            <p:nvPr/>
          </p:nvSpPr>
          <p:spPr>
            <a:xfrm>
              <a:off x="5334001" y="4552276"/>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107" name="DRAM"/>
            <p:cNvSpPr/>
            <p:nvPr/>
          </p:nvSpPr>
          <p:spPr>
            <a:xfrm>
              <a:off x="5334001" y="4552276"/>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7</a:t>
              </a:r>
              <a:endParaRPr lang="en-US" sz="2800" b="1" i="1" dirty="0">
                <a:solidFill>
                  <a:prstClr val="black"/>
                </a:solidFill>
                <a:latin typeface="Calibri"/>
              </a:endParaRPr>
            </a:p>
          </p:txBody>
        </p:sp>
        <p:sp>
          <p:nvSpPr>
            <p:cNvPr id="108" name="DRAM"/>
            <p:cNvSpPr/>
            <p:nvPr/>
          </p:nvSpPr>
          <p:spPr>
            <a:xfrm>
              <a:off x="5333999" y="4990785"/>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109" name="DRAM"/>
            <p:cNvSpPr/>
            <p:nvPr/>
          </p:nvSpPr>
          <p:spPr>
            <a:xfrm>
              <a:off x="5334000" y="5429294"/>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1</a:t>
              </a:r>
              <a:endParaRPr lang="en-US" sz="2800" b="1" i="1" dirty="0">
                <a:solidFill>
                  <a:prstClr val="black"/>
                </a:solidFill>
                <a:latin typeface="Calibri"/>
              </a:endParaRPr>
            </a:p>
          </p:txBody>
        </p:sp>
        <p:sp>
          <p:nvSpPr>
            <p:cNvPr id="110" name="DRAM"/>
            <p:cNvSpPr/>
            <p:nvPr/>
          </p:nvSpPr>
          <p:spPr>
            <a:xfrm>
              <a:off x="5334000" y="586740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sp>
          <p:nvSpPr>
            <p:cNvPr id="111" name="TextBox 110"/>
            <p:cNvSpPr txBox="1"/>
            <p:nvPr/>
          </p:nvSpPr>
          <p:spPr>
            <a:xfrm rot="5400000">
              <a:off x="6773927" y="4979207"/>
              <a:ext cx="397866" cy="461665"/>
            </a:xfrm>
            <a:prstGeom prst="rect">
              <a:avLst/>
            </a:prstGeom>
            <a:noFill/>
          </p:spPr>
          <p:txBody>
            <a:bodyPr wrap="none" rtlCol="0">
              <a:spAutoFit/>
            </a:bodyPr>
            <a:lstStyle/>
            <a:p>
              <a:r>
                <a:rPr lang="en-US" sz="2400" dirty="0" smtClean="0">
                  <a:solidFill>
                    <a:prstClr val="black"/>
                  </a:solidFill>
                  <a:latin typeface="Calibri"/>
                </a:rPr>
                <a:t>…</a:t>
              </a:r>
              <a:endParaRPr lang="en-US" sz="2400" dirty="0">
                <a:solidFill>
                  <a:prstClr val="black"/>
                </a:solidFill>
                <a:latin typeface="Calibri"/>
              </a:endParaRPr>
            </a:p>
          </p:txBody>
        </p:sp>
      </p:grpSp>
      <p:cxnSp>
        <p:nvCxnSpPr>
          <p:cNvPr id="155" name="timeline"/>
          <p:cNvCxnSpPr/>
          <p:nvPr/>
        </p:nvCxnSpPr>
        <p:spPr>
          <a:xfrm flipV="1">
            <a:off x="533400" y="2563429"/>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64" name="ref1"/>
          <p:cNvSpPr/>
          <p:nvPr/>
        </p:nvSpPr>
        <p:spPr>
          <a:xfrm>
            <a:off x="1981200" y="1981200"/>
            <a:ext cx="1143000" cy="1609344"/>
          </a:xfrm>
          <a:prstGeom prst="roundRect">
            <a:avLst>
              <a:gd name="adj" fmla="val 4273"/>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Refresh</a:t>
            </a:r>
            <a:endParaRPr lang="en-US" sz="2000" b="1" dirty="0">
              <a:solidFill>
                <a:prstClr val="white"/>
              </a:solidFill>
              <a:latin typeface="Calibri"/>
            </a:endParaRPr>
          </a:p>
        </p:txBody>
      </p:sp>
      <p:grpSp>
        <p:nvGrpSpPr>
          <p:cNvPr id="188" name="Group 187"/>
          <p:cNvGrpSpPr/>
          <p:nvPr/>
        </p:nvGrpSpPr>
        <p:grpSpPr>
          <a:xfrm>
            <a:off x="1981200" y="5716126"/>
            <a:ext cx="6630523" cy="684674"/>
            <a:chOff x="1981200" y="5716126"/>
            <a:chExt cx="6630523" cy="684674"/>
          </a:xfrm>
        </p:grpSpPr>
        <p:sp>
          <p:nvSpPr>
            <p:cNvPr id="128" name="ref1"/>
            <p:cNvSpPr/>
            <p:nvPr/>
          </p:nvSpPr>
          <p:spPr>
            <a:xfrm>
              <a:off x="1981200" y="60433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4" name="Group 183"/>
            <p:cNvGrpSpPr/>
            <p:nvPr/>
          </p:nvGrpSpPr>
          <p:grpSpPr>
            <a:xfrm>
              <a:off x="5334000" y="5716126"/>
              <a:ext cx="3277723" cy="684674"/>
              <a:chOff x="5334000" y="5716126"/>
              <a:chExt cx="3277723" cy="684674"/>
            </a:xfrm>
          </p:grpSpPr>
          <p:sp>
            <p:nvSpPr>
              <p:cNvPr id="174" name="DRAM"/>
              <p:cNvSpPr/>
              <p:nvPr/>
            </p:nvSpPr>
            <p:spPr>
              <a:xfrm>
                <a:off x="5334000" y="5867400"/>
                <a:ext cx="3277723" cy="457200"/>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78"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716126"/>
                <a:ext cx="684674" cy="684674"/>
              </a:xfrm>
              <a:prstGeom prst="rect">
                <a:avLst/>
              </a:prstGeom>
            </p:spPr>
          </p:pic>
        </p:grpSp>
      </p:grpSp>
      <p:grpSp>
        <p:nvGrpSpPr>
          <p:cNvPr id="189" name="Group 188"/>
          <p:cNvGrpSpPr/>
          <p:nvPr/>
        </p:nvGrpSpPr>
        <p:grpSpPr>
          <a:xfrm>
            <a:off x="2362200" y="5335126"/>
            <a:ext cx="6249523" cy="684674"/>
            <a:chOff x="2362200" y="5335126"/>
            <a:chExt cx="6249523" cy="684674"/>
          </a:xfrm>
        </p:grpSpPr>
        <p:sp>
          <p:nvSpPr>
            <p:cNvPr id="130"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5" name="Group 184"/>
            <p:cNvGrpSpPr/>
            <p:nvPr/>
          </p:nvGrpSpPr>
          <p:grpSpPr>
            <a:xfrm>
              <a:off x="5334000" y="5335126"/>
              <a:ext cx="3277723" cy="684674"/>
              <a:chOff x="5334000" y="5335126"/>
              <a:chExt cx="3277723" cy="684674"/>
            </a:xfrm>
          </p:grpSpPr>
          <p:sp>
            <p:nvSpPr>
              <p:cNvPr id="175" name="DRAM"/>
              <p:cNvSpPr/>
              <p:nvPr/>
            </p:nvSpPr>
            <p:spPr>
              <a:xfrm>
                <a:off x="5334000" y="5410200"/>
                <a:ext cx="3277723" cy="453625"/>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79"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5335126"/>
                <a:ext cx="684674" cy="684674"/>
              </a:xfrm>
              <a:prstGeom prst="rect">
                <a:avLst/>
              </a:prstGeom>
            </p:spPr>
          </p:pic>
        </p:grpSp>
      </p:grpSp>
      <p:grpSp>
        <p:nvGrpSpPr>
          <p:cNvPr id="190" name="Group 189"/>
          <p:cNvGrpSpPr/>
          <p:nvPr/>
        </p:nvGrpSpPr>
        <p:grpSpPr>
          <a:xfrm>
            <a:off x="2771756" y="4877926"/>
            <a:ext cx="5839967" cy="684674"/>
            <a:chOff x="2771756" y="4877926"/>
            <a:chExt cx="5839967" cy="684674"/>
          </a:xfrm>
        </p:grpSpPr>
        <p:sp>
          <p:nvSpPr>
            <p:cNvPr id="160" name="ref1"/>
            <p:cNvSpPr/>
            <p:nvPr/>
          </p:nvSpPr>
          <p:spPr>
            <a:xfrm>
              <a:off x="2771756"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6" name="Group 185"/>
            <p:cNvGrpSpPr/>
            <p:nvPr/>
          </p:nvGrpSpPr>
          <p:grpSpPr>
            <a:xfrm>
              <a:off x="5334000" y="4877926"/>
              <a:ext cx="3277723" cy="684674"/>
              <a:chOff x="5334000" y="4877926"/>
              <a:chExt cx="3277723" cy="684674"/>
            </a:xfrm>
          </p:grpSpPr>
          <p:sp>
            <p:nvSpPr>
              <p:cNvPr id="176" name="DRAM"/>
              <p:cNvSpPr/>
              <p:nvPr/>
            </p:nvSpPr>
            <p:spPr>
              <a:xfrm>
                <a:off x="5334000" y="4974336"/>
                <a:ext cx="3277723" cy="450049"/>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82"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877926"/>
                <a:ext cx="684674" cy="684674"/>
              </a:xfrm>
              <a:prstGeom prst="rect">
                <a:avLst/>
              </a:prstGeom>
            </p:spPr>
          </p:pic>
        </p:grpSp>
      </p:grpSp>
      <p:grpSp>
        <p:nvGrpSpPr>
          <p:cNvPr id="191" name="Group 190"/>
          <p:cNvGrpSpPr/>
          <p:nvPr/>
        </p:nvGrpSpPr>
        <p:grpSpPr>
          <a:xfrm>
            <a:off x="3533756" y="4420726"/>
            <a:ext cx="5077967" cy="684674"/>
            <a:chOff x="3533756" y="4420726"/>
            <a:chExt cx="5077967" cy="684674"/>
          </a:xfrm>
        </p:grpSpPr>
        <p:sp>
          <p:nvSpPr>
            <p:cNvPr id="161" name="ref1"/>
            <p:cNvSpPr/>
            <p:nvPr/>
          </p:nvSpPr>
          <p:spPr>
            <a:xfrm>
              <a:off x="3533756" y="467179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grpSp>
          <p:nvGrpSpPr>
            <p:cNvPr id="187" name="Group 186"/>
            <p:cNvGrpSpPr/>
            <p:nvPr/>
          </p:nvGrpSpPr>
          <p:grpSpPr>
            <a:xfrm>
              <a:off x="5334000" y="4420726"/>
              <a:ext cx="3277723" cy="684674"/>
              <a:chOff x="5334000" y="4420726"/>
              <a:chExt cx="3277723" cy="684674"/>
            </a:xfrm>
          </p:grpSpPr>
          <p:sp>
            <p:nvSpPr>
              <p:cNvPr id="177" name="DRAM"/>
              <p:cNvSpPr/>
              <p:nvPr/>
            </p:nvSpPr>
            <p:spPr>
              <a:xfrm>
                <a:off x="5334000" y="4562856"/>
                <a:ext cx="3277723" cy="42062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83"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924800" y="4420726"/>
                <a:ext cx="684674" cy="684674"/>
              </a:xfrm>
              <a:prstGeom prst="rect">
                <a:avLst/>
              </a:prstGeom>
            </p:spPr>
          </p:pic>
        </p:grpSp>
      </p:grpSp>
      <p:grpSp>
        <p:nvGrpSpPr>
          <p:cNvPr id="197" name="Group 196"/>
          <p:cNvGrpSpPr/>
          <p:nvPr/>
        </p:nvGrpSpPr>
        <p:grpSpPr>
          <a:xfrm>
            <a:off x="780366" y="4343400"/>
            <a:ext cx="2767460" cy="2057400"/>
            <a:chOff x="780366" y="4343400"/>
            <a:chExt cx="2767460" cy="2057400"/>
          </a:xfrm>
        </p:grpSpPr>
        <p:sp>
          <p:nvSpPr>
            <p:cNvPr id="195" name="Circular Arrow 194"/>
            <p:cNvSpPr/>
            <p:nvPr/>
          </p:nvSpPr>
          <p:spPr>
            <a:xfrm>
              <a:off x="780366" y="4463366"/>
              <a:ext cx="822960" cy="1937434"/>
            </a:xfrm>
            <a:prstGeom prst="circularArrow">
              <a:avLst>
                <a:gd name="adj1" fmla="val 12500"/>
                <a:gd name="adj2" fmla="val 2962361"/>
                <a:gd name="adj3" fmla="val 20457681"/>
                <a:gd name="adj4" fmla="val 3523906"/>
                <a:gd name="adj5" fmla="val 19027"/>
              </a:avLst>
            </a:prstGeom>
            <a:solidFill>
              <a:srgbClr val="064FBA"/>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a:lstStyle/>
            <a:p>
              <a:endParaRPr lang="en-US">
                <a:solidFill>
                  <a:prstClr val="white"/>
                </a:solidFill>
                <a:latin typeface="Calibri"/>
              </a:endParaRPr>
            </a:p>
          </p:txBody>
        </p:sp>
        <p:sp>
          <p:nvSpPr>
            <p:cNvPr id="196" name="TextBox 195"/>
            <p:cNvSpPr txBox="1"/>
            <p:nvPr/>
          </p:nvSpPr>
          <p:spPr>
            <a:xfrm>
              <a:off x="1295400" y="4343400"/>
              <a:ext cx="2252426" cy="400110"/>
            </a:xfrm>
            <a:prstGeom prst="rect">
              <a:avLst/>
            </a:prstGeom>
            <a:noFill/>
          </p:spPr>
          <p:txBody>
            <a:bodyPr wrap="none" rtlCol="0">
              <a:spAutoFit/>
            </a:bodyPr>
            <a:lstStyle/>
            <a:p>
              <a:r>
                <a:rPr lang="en-US" sz="2000" b="1" dirty="0" smtClean="0">
                  <a:solidFill>
                    <a:srgbClr val="064FBA"/>
                  </a:solidFill>
                  <a:latin typeface="Calibri"/>
                </a:rPr>
                <a:t>Round-robin order</a:t>
              </a:r>
              <a:endParaRPr lang="en-US" sz="2000" b="1" dirty="0">
                <a:solidFill>
                  <a:srgbClr val="064FBA"/>
                </a:solidFill>
                <a:latin typeface="Calibri"/>
              </a:endParaRPr>
            </a:p>
          </p:txBody>
        </p:sp>
      </p:grpSp>
      <p:sp>
        <p:nvSpPr>
          <p:cNvPr id="66" name="ref1"/>
          <p:cNvSpPr/>
          <p:nvPr/>
        </p:nvSpPr>
        <p:spPr>
          <a:xfrm>
            <a:off x="2362200" y="55626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67" name="ref1"/>
          <p:cNvSpPr/>
          <p:nvPr/>
        </p:nvSpPr>
        <p:spPr>
          <a:xfrm>
            <a:off x="2770632" y="5105400"/>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68" name="ref1"/>
          <p:cNvSpPr/>
          <p:nvPr/>
        </p:nvSpPr>
        <p:spPr>
          <a:xfrm>
            <a:off x="3529584" y="46725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69" name="ref1"/>
          <p:cNvSpPr/>
          <p:nvPr/>
        </p:nvSpPr>
        <p:spPr>
          <a:xfrm>
            <a:off x="1981200" y="6044184"/>
            <a:ext cx="276244"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dirty="0">
              <a:solidFill>
                <a:prstClr val="white"/>
              </a:solidFill>
              <a:latin typeface="Calibri"/>
            </a:endParaRPr>
          </a:p>
        </p:txBody>
      </p:sp>
      <p:sp>
        <p:nvSpPr>
          <p:cNvPr id="70" name="TextBox 69"/>
          <p:cNvSpPr txBox="1"/>
          <p:nvPr/>
        </p:nvSpPr>
        <p:spPr>
          <a:xfrm rot="8573043">
            <a:off x="3236943" y="4875255"/>
            <a:ext cx="397866" cy="461665"/>
          </a:xfrm>
          <a:prstGeom prst="rect">
            <a:avLst/>
          </a:prstGeom>
          <a:noFill/>
        </p:spPr>
        <p:txBody>
          <a:bodyPr wrap="none" rtlCol="0">
            <a:spAutoFit/>
          </a:bodyPr>
          <a:lstStyle/>
          <a:p>
            <a:r>
              <a:rPr lang="en-US" sz="2400" dirty="0" smtClean="0">
                <a:solidFill>
                  <a:prstClr val="black"/>
                </a:solidFill>
                <a:latin typeface="Calibri"/>
              </a:rPr>
              <a:t>…</a:t>
            </a:r>
            <a:endParaRPr lang="en-US" sz="2400" dirty="0">
              <a:solidFill>
                <a:prstClr val="black"/>
              </a:solidFill>
              <a:latin typeface="Calibri"/>
            </a:endParaRPr>
          </a:p>
        </p:txBody>
      </p:sp>
      <p:grpSp>
        <p:nvGrpSpPr>
          <p:cNvPr id="3" name="punch cover"/>
          <p:cNvGrpSpPr/>
          <p:nvPr/>
        </p:nvGrpSpPr>
        <p:grpSpPr>
          <a:xfrm>
            <a:off x="0" y="1295399"/>
            <a:ext cx="9144000" cy="5410201"/>
            <a:chOff x="0" y="1295399"/>
            <a:chExt cx="9144000" cy="5410201"/>
          </a:xfrm>
        </p:grpSpPr>
        <p:sp>
          <p:nvSpPr>
            <p:cNvPr id="64" name="punchline"/>
            <p:cNvSpPr/>
            <p:nvPr/>
          </p:nvSpPr>
          <p:spPr>
            <a:xfrm>
              <a:off x="0" y="1295399"/>
              <a:ext cx="9144000" cy="5410201"/>
            </a:xfrm>
            <a:prstGeom prst="roundRect">
              <a:avLst>
                <a:gd name="adj" fmla="val 0"/>
              </a:avLst>
            </a:prstGeom>
            <a:solidFill>
              <a:srgbClr val="FFFFFF">
                <a:alpha val="7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i="1" dirty="0">
                <a:solidFill>
                  <a:prstClr val="white"/>
                </a:solidFill>
                <a:latin typeface="Calibri"/>
              </a:endParaRPr>
            </a:p>
          </p:txBody>
        </p:sp>
        <p:sp>
          <p:nvSpPr>
            <p:cNvPr id="200" name="Rectangle 199"/>
            <p:cNvSpPr/>
            <p:nvPr/>
          </p:nvSpPr>
          <p:spPr>
            <a:xfrm>
              <a:off x="914400" y="3505200"/>
              <a:ext cx="7467600" cy="1077218"/>
            </a:xfrm>
            <a:prstGeom prst="rect">
              <a:avLst/>
            </a:prstGeom>
            <a:solidFill>
              <a:srgbClr val="064FBA"/>
            </a:solidFill>
            <a:ln>
              <a:solidFill>
                <a:srgbClr val="000000"/>
              </a:solidFill>
            </a:ln>
          </p:spPr>
          <p:txBody>
            <a:bodyPr wrap="square">
              <a:spAutoFit/>
            </a:bodyPr>
            <a:lstStyle/>
            <a:p>
              <a:pPr algn="ctr"/>
              <a:r>
                <a:rPr lang="en-US" sz="3200" i="1" dirty="0" smtClean="0">
                  <a:solidFill>
                    <a:prstClr val="white"/>
                  </a:solidFill>
                  <a:latin typeface="Calibri"/>
                </a:rPr>
                <a:t>Per-bank refresh allows accesses to other banks while a bank is refreshing</a:t>
              </a:r>
              <a:endParaRPr lang="en-US" sz="3200" i="1" dirty="0">
                <a:solidFill>
                  <a:prstClr val="white"/>
                </a:solidFill>
                <a:latin typeface="Calibri"/>
              </a:endParaRPr>
            </a:p>
          </p:txBody>
        </p:sp>
      </p:grpSp>
    </p:spTree>
    <p:extLst>
      <p:ext uri="{BB962C8B-B14F-4D97-AF65-F5344CB8AC3E}">
        <p14:creationId xmlns:p14="http://schemas.microsoft.com/office/powerpoint/2010/main" val="203833526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7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8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188"/>
                                        </p:tgtEl>
                                        <p:attrNameLst>
                                          <p:attrName>style.visibility</p:attrName>
                                        </p:attrNameLst>
                                      </p:cBhvr>
                                      <p:to>
                                        <p:strVal val="hidden"/>
                                      </p:to>
                                    </p:set>
                                  </p:childTnLst>
                                </p:cTn>
                              </p:par>
                              <p:par>
                                <p:cTn id="25" presetID="1" presetClass="entr" presetSubtype="0" fill="hold" grpId="0" nodeType="withEffect">
                                  <p:stCondLst>
                                    <p:cond delay="0"/>
                                  </p:stCondLst>
                                  <p:childTnLst>
                                    <p:set>
                                      <p:cBhvr>
                                        <p:cTn id="26" dur="1" fill="hold">
                                          <p:stCondLst>
                                            <p:cond delay="0"/>
                                          </p:stCondLst>
                                        </p:cTn>
                                        <p:tgtEl>
                                          <p:spTgt spid="6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89"/>
                                        </p:tgtEl>
                                        <p:attrNameLst>
                                          <p:attrName>style.visibility</p:attrName>
                                        </p:attrNameLst>
                                      </p:cBhvr>
                                      <p:to>
                                        <p:strVal val="visible"/>
                                      </p:to>
                                    </p:set>
                                  </p:childTnLst>
                                </p:cTn>
                              </p:par>
                              <p:par>
                                <p:cTn id="29" presetID="1" presetClass="exit" presetSubtype="0" fill="hold" nodeType="withEffect">
                                  <p:stCondLst>
                                    <p:cond delay="500"/>
                                  </p:stCondLst>
                                  <p:childTnLst>
                                    <p:set>
                                      <p:cBhvr>
                                        <p:cTn id="30" dur="1" fill="hold">
                                          <p:stCondLst>
                                            <p:cond delay="0"/>
                                          </p:stCondLst>
                                        </p:cTn>
                                        <p:tgtEl>
                                          <p:spTgt spid="189"/>
                                        </p:tgtEl>
                                        <p:attrNameLst>
                                          <p:attrName>style.visibility</p:attrName>
                                        </p:attrNameLst>
                                      </p:cBhvr>
                                      <p:to>
                                        <p:strVal val="hidden"/>
                                      </p:to>
                                    </p:set>
                                  </p:childTnLst>
                                </p:cTn>
                              </p:par>
                              <p:par>
                                <p:cTn id="31" presetID="1" presetClass="entr" presetSubtype="0" fill="hold" grpId="0" nodeType="withEffect">
                                  <p:stCondLst>
                                    <p:cond delay="500"/>
                                  </p:stCondLst>
                                  <p:childTnLst>
                                    <p:set>
                                      <p:cBhvr>
                                        <p:cTn id="32" dur="1" fill="hold">
                                          <p:stCondLst>
                                            <p:cond delay="0"/>
                                          </p:stCondLst>
                                        </p:cTn>
                                        <p:tgtEl>
                                          <p:spTgt spid="66"/>
                                        </p:tgtEl>
                                        <p:attrNameLst>
                                          <p:attrName>style.visibility</p:attrName>
                                        </p:attrNameLst>
                                      </p:cBhvr>
                                      <p:to>
                                        <p:strVal val="visible"/>
                                      </p:to>
                                    </p:set>
                                  </p:childTnLst>
                                </p:cTn>
                              </p:par>
                              <p:par>
                                <p:cTn id="33" presetID="1" presetClass="entr" presetSubtype="0" fill="hold" nodeType="withEffect">
                                  <p:stCondLst>
                                    <p:cond delay="500"/>
                                  </p:stCondLst>
                                  <p:childTnLst>
                                    <p:set>
                                      <p:cBhvr>
                                        <p:cTn id="34" dur="1" fill="hold">
                                          <p:stCondLst>
                                            <p:cond delay="0"/>
                                          </p:stCondLst>
                                        </p:cTn>
                                        <p:tgtEl>
                                          <p:spTgt spid="190"/>
                                        </p:tgtEl>
                                        <p:attrNameLst>
                                          <p:attrName>style.visibility</p:attrName>
                                        </p:attrNameLst>
                                      </p:cBhvr>
                                      <p:to>
                                        <p:strVal val="visible"/>
                                      </p:to>
                                    </p:set>
                                  </p:childTnLst>
                                </p:cTn>
                              </p:par>
                              <p:par>
                                <p:cTn id="35" presetID="1" presetClass="exit" presetSubtype="0" fill="hold" nodeType="withEffect">
                                  <p:stCondLst>
                                    <p:cond delay="1000"/>
                                  </p:stCondLst>
                                  <p:childTnLst>
                                    <p:set>
                                      <p:cBhvr>
                                        <p:cTn id="36" dur="1" fill="hold">
                                          <p:stCondLst>
                                            <p:cond delay="0"/>
                                          </p:stCondLst>
                                        </p:cTn>
                                        <p:tgtEl>
                                          <p:spTgt spid="190"/>
                                        </p:tgtEl>
                                        <p:attrNameLst>
                                          <p:attrName>style.visibility</p:attrName>
                                        </p:attrNameLst>
                                      </p:cBhvr>
                                      <p:to>
                                        <p:strVal val="hidden"/>
                                      </p:to>
                                    </p:set>
                                  </p:childTnLst>
                                </p:cTn>
                              </p:par>
                              <p:par>
                                <p:cTn id="37" presetID="1" presetClass="entr" presetSubtype="0" fill="hold" grpId="0" nodeType="withEffect">
                                  <p:stCondLst>
                                    <p:cond delay="1000"/>
                                  </p:stCondLst>
                                  <p:childTnLst>
                                    <p:set>
                                      <p:cBhvr>
                                        <p:cTn id="38" dur="1" fill="hold">
                                          <p:stCondLst>
                                            <p:cond delay="0"/>
                                          </p:stCondLst>
                                        </p:cTn>
                                        <p:tgtEl>
                                          <p:spTgt spid="67"/>
                                        </p:tgtEl>
                                        <p:attrNameLst>
                                          <p:attrName>style.visibility</p:attrName>
                                        </p:attrNameLst>
                                      </p:cBhvr>
                                      <p:to>
                                        <p:strVal val="visible"/>
                                      </p:to>
                                    </p:set>
                                  </p:childTnLst>
                                </p:cTn>
                              </p:par>
                              <p:par>
                                <p:cTn id="39" presetID="1" presetClass="entr" presetSubtype="0" fill="hold" nodeType="withEffect">
                                  <p:stCondLst>
                                    <p:cond delay="1000"/>
                                  </p:stCondLst>
                                  <p:childTnLst>
                                    <p:set>
                                      <p:cBhvr>
                                        <p:cTn id="40" dur="1" fill="hold">
                                          <p:stCondLst>
                                            <p:cond delay="0"/>
                                          </p:stCondLst>
                                        </p:cTn>
                                        <p:tgtEl>
                                          <p:spTgt spid="191"/>
                                        </p:tgtEl>
                                        <p:attrNameLst>
                                          <p:attrName>style.visibility</p:attrName>
                                        </p:attrNameLst>
                                      </p:cBhvr>
                                      <p:to>
                                        <p:strVal val="visible"/>
                                      </p:to>
                                    </p:set>
                                  </p:childTnLst>
                                </p:cTn>
                              </p:par>
                              <p:par>
                                <p:cTn id="41" presetID="1" presetClass="entr" presetSubtype="0" fill="hold" grpId="0" nodeType="withEffect">
                                  <p:stCondLst>
                                    <p:cond delay="1000"/>
                                  </p:stCondLst>
                                  <p:childTnLst>
                                    <p:set>
                                      <p:cBhvr>
                                        <p:cTn id="42" dur="1" fill="hold">
                                          <p:stCondLst>
                                            <p:cond delay="0"/>
                                          </p:stCondLst>
                                        </p:cTn>
                                        <p:tgtEl>
                                          <p:spTgt spid="68"/>
                                        </p:tgtEl>
                                        <p:attrNameLst>
                                          <p:attrName>style.visibility</p:attrName>
                                        </p:attrNameLst>
                                      </p:cBhvr>
                                      <p:to>
                                        <p:strVal val="visible"/>
                                      </p:to>
                                    </p:set>
                                  </p:childTnLst>
                                </p:cTn>
                              </p:par>
                              <p:par>
                                <p:cTn id="43" presetID="1" presetClass="entr" presetSubtype="0" fill="hold" grpId="0" nodeType="withEffect">
                                  <p:stCondLst>
                                    <p:cond delay="1000"/>
                                  </p:stCondLst>
                                  <p:childTnLst>
                                    <p:set>
                                      <p:cBhvr>
                                        <p:cTn id="44" dur="1" fill="hold">
                                          <p:stCondLst>
                                            <p:cond delay="0"/>
                                          </p:stCondLst>
                                        </p:cTn>
                                        <p:tgtEl>
                                          <p:spTgt spid="70"/>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xit" presetSubtype="0" fill="hold" nodeType="clickEffect">
                                  <p:stCondLst>
                                    <p:cond delay="0"/>
                                  </p:stCondLst>
                                  <p:childTnLst>
                                    <p:set>
                                      <p:cBhvr>
                                        <p:cTn id="48" dur="1" fill="hold">
                                          <p:stCondLst>
                                            <p:cond delay="0"/>
                                          </p:stCondLst>
                                        </p:cTn>
                                        <p:tgtEl>
                                          <p:spTgt spid="191"/>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4" grpId="0" animBg="1"/>
      <p:bldP spid="66" grpId="0" animBg="1"/>
      <p:bldP spid="67" grpId="0" animBg="1"/>
      <p:bldP spid="68" grpId="0" animBg="1"/>
      <p:bldP spid="69" grpId="0" animBg="1"/>
      <p:bldP spid="70"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Shortcomings of Per-Bank Refresh</a:t>
            </a:r>
            <a:endParaRPr lang="en-US" dirty="0"/>
          </a:p>
        </p:txBody>
      </p:sp>
      <p:sp>
        <p:nvSpPr>
          <p:cNvPr id="3" name="Content Placeholder 2"/>
          <p:cNvSpPr>
            <a:spLocks noGrp="1"/>
          </p:cNvSpPr>
          <p:nvPr>
            <p:ph idx="1"/>
          </p:nvPr>
        </p:nvSpPr>
        <p:spPr/>
        <p:txBody>
          <a:bodyPr/>
          <a:lstStyle/>
          <a:p>
            <a:r>
              <a:rPr lang="en-US" u="sng" dirty="0" smtClean="0"/>
              <a:t>Problem 1</a:t>
            </a:r>
            <a:r>
              <a:rPr lang="en-US" dirty="0" smtClean="0"/>
              <a:t>: Refreshes to different banks are scheduled in a </a:t>
            </a:r>
            <a:r>
              <a:rPr lang="en-US" dirty="0" smtClean="0">
                <a:solidFill>
                  <a:srgbClr val="FF0000"/>
                </a:solidFill>
              </a:rPr>
              <a:t>strict round-robin order </a:t>
            </a:r>
          </a:p>
          <a:p>
            <a:pPr lvl="1"/>
            <a:r>
              <a:rPr lang="en-US" dirty="0" smtClean="0"/>
              <a:t>The static ordering is hardwired into DRAM chips</a:t>
            </a:r>
          </a:p>
          <a:p>
            <a:pPr lvl="1"/>
            <a:r>
              <a:rPr lang="en-US" dirty="0" smtClean="0">
                <a:solidFill>
                  <a:srgbClr val="FF0000"/>
                </a:solidFill>
              </a:rPr>
              <a:t>Refreshes busy banks with many queued requests when other banks are idle</a:t>
            </a:r>
          </a:p>
          <a:p>
            <a:pPr lvl="1"/>
            <a:endParaRPr lang="en-US" dirty="0" smtClean="0"/>
          </a:p>
          <a:p>
            <a:r>
              <a:rPr lang="en-US" u="sng" dirty="0" smtClean="0">
                <a:solidFill>
                  <a:srgbClr val="064FBA"/>
                </a:solidFill>
              </a:rPr>
              <a:t>Key idea</a:t>
            </a:r>
            <a:r>
              <a:rPr lang="en-US" dirty="0" smtClean="0">
                <a:solidFill>
                  <a:srgbClr val="064FBA"/>
                </a:solidFill>
              </a:rPr>
              <a:t>: Schedule per-bank refreshes to idle banks opportunistically in a dynamic order </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176</a:t>
            </a:fld>
            <a:endParaRPr lang="en-US" dirty="0">
              <a:solidFill>
                <a:prstClr val="black"/>
              </a:solidFill>
              <a:latin typeface="Calibri"/>
            </a:endParaRPr>
          </a:p>
        </p:txBody>
      </p:sp>
    </p:spTree>
    <p:extLst>
      <p:ext uri="{BB962C8B-B14F-4D97-AF65-F5344CB8AC3E}">
        <p14:creationId xmlns:p14="http://schemas.microsoft.com/office/powerpoint/2010/main" val="383691292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Our First Approach: DARP</a:t>
            </a:r>
            <a:endParaRPr lang="en-US" dirty="0"/>
          </a:p>
        </p:txBody>
      </p:sp>
      <p:sp>
        <p:nvSpPr>
          <p:cNvPr id="3" name="Content Placeholder 2"/>
          <p:cNvSpPr>
            <a:spLocks noGrp="1"/>
          </p:cNvSpPr>
          <p:nvPr>
            <p:ph idx="1"/>
          </p:nvPr>
        </p:nvSpPr>
        <p:spPr/>
        <p:txBody>
          <a:bodyPr>
            <a:normAutofit/>
          </a:bodyPr>
          <a:lstStyle/>
          <a:p>
            <a:r>
              <a:rPr lang="en-US" b="1" dirty="0" smtClean="0"/>
              <a:t>Dynamic Access-Refresh Parallelization (DARP)</a:t>
            </a:r>
          </a:p>
          <a:p>
            <a:pPr lvl="1"/>
            <a:r>
              <a:rPr lang="en-US" dirty="0" smtClean="0"/>
              <a:t>An improved scheduling policy for </a:t>
            </a:r>
            <a:r>
              <a:rPr lang="en-US" dirty="0" smtClean="0">
                <a:solidFill>
                  <a:srgbClr val="064FBA"/>
                </a:solidFill>
              </a:rPr>
              <a:t>per-bank refreshes</a:t>
            </a:r>
          </a:p>
          <a:p>
            <a:pPr lvl="1"/>
            <a:r>
              <a:rPr lang="en-US" dirty="0" smtClean="0">
                <a:solidFill>
                  <a:srgbClr val="000000"/>
                </a:solidFill>
              </a:rPr>
              <a:t>Exploits </a:t>
            </a:r>
            <a:r>
              <a:rPr lang="en-US" dirty="0" smtClean="0">
                <a:solidFill>
                  <a:srgbClr val="064FBA"/>
                </a:solidFill>
              </a:rPr>
              <a:t>refresh scheduling flexibility</a:t>
            </a:r>
            <a:r>
              <a:rPr lang="en-US" dirty="0" smtClean="0">
                <a:solidFill>
                  <a:srgbClr val="000000"/>
                </a:solidFill>
              </a:rPr>
              <a:t> in DDR DRAM</a:t>
            </a:r>
          </a:p>
          <a:p>
            <a:endParaRPr lang="en-US" dirty="0" smtClean="0"/>
          </a:p>
          <a:p>
            <a:r>
              <a:rPr lang="en-US" u="sng" dirty="0" smtClean="0"/>
              <a:t>Component 1</a:t>
            </a:r>
            <a:r>
              <a:rPr lang="en-US" dirty="0" smtClean="0"/>
              <a:t>: </a:t>
            </a:r>
            <a:r>
              <a:rPr lang="en-US" b="1" dirty="0" smtClean="0"/>
              <a:t>Out-of-order per-bank refresh</a:t>
            </a:r>
          </a:p>
          <a:p>
            <a:pPr lvl="1"/>
            <a:r>
              <a:rPr lang="en-US" dirty="0" smtClean="0"/>
              <a:t>Avoids poor static scheduling decisions</a:t>
            </a:r>
          </a:p>
          <a:p>
            <a:pPr lvl="1"/>
            <a:r>
              <a:rPr lang="en-US" dirty="0" smtClean="0"/>
              <a:t>Dynamically issues per-bank refreshes to idle banks</a:t>
            </a:r>
            <a:endParaRPr lang="en-US" dirty="0"/>
          </a:p>
          <a:p>
            <a:pPr lvl="1"/>
            <a:endParaRPr lang="en-US" dirty="0" smtClean="0"/>
          </a:p>
          <a:p>
            <a:r>
              <a:rPr lang="en-US" u="sng" dirty="0" smtClean="0"/>
              <a:t>Component 2</a:t>
            </a:r>
            <a:r>
              <a:rPr lang="en-US" dirty="0" smtClean="0"/>
              <a:t>: </a:t>
            </a:r>
            <a:r>
              <a:rPr lang="en-US" b="1" dirty="0" smtClean="0"/>
              <a:t>Write-Refresh Parallelization</a:t>
            </a:r>
          </a:p>
          <a:p>
            <a:pPr lvl="1"/>
            <a:r>
              <a:rPr lang="en-US" dirty="0" smtClean="0"/>
              <a:t>Avoids refresh interference on latency-critical reads</a:t>
            </a:r>
          </a:p>
          <a:p>
            <a:pPr lvl="1"/>
            <a:r>
              <a:rPr lang="en-US" dirty="0" smtClean="0"/>
              <a:t>Parallelizes refreshes with </a:t>
            </a:r>
            <a:r>
              <a:rPr lang="en-US" b="1" dirty="0" smtClean="0"/>
              <a:t>a batch of writes</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Myriad Pro"/>
              </a:rPr>
              <a:pPr/>
              <a:t>177</a:t>
            </a:fld>
            <a:endParaRPr lang="en-US">
              <a:solidFill>
                <a:prstClr val="black"/>
              </a:solidFill>
              <a:latin typeface="Myriad Pro"/>
            </a:endParaRPr>
          </a:p>
        </p:txBody>
      </p:sp>
    </p:spTree>
    <p:extLst>
      <p:ext uri="{BB962C8B-B14F-4D97-AF65-F5344CB8AC3E}">
        <p14:creationId xmlns:p14="http://schemas.microsoft.com/office/powerpoint/2010/main" val="212140690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5" end="5"/>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8" end="8"/>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Banks that are being refreshed cannot concurrently serve memory requests</a:t>
            </a:r>
          </a:p>
          <a:p>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178</a:t>
            </a:fld>
            <a:endParaRPr lang="en-US" dirty="0">
              <a:solidFill>
                <a:prstClr val="black"/>
              </a:solidFill>
              <a:latin typeface="Calibri"/>
            </a:endParaRPr>
          </a:p>
        </p:txBody>
      </p:sp>
      <p:sp>
        <p:nvSpPr>
          <p:cNvPr id="26" name="TextBox 25"/>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27"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sp>
        <p:nvSpPr>
          <p:cNvPr id="30" name="ref1"/>
          <p:cNvSpPr/>
          <p:nvPr/>
        </p:nvSpPr>
        <p:spPr>
          <a:xfrm>
            <a:off x="3429000" y="41148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RD</a:t>
            </a:r>
            <a:endParaRPr lang="en-US" sz="2000" b="1" dirty="0">
              <a:solidFill>
                <a:prstClr val="white"/>
              </a:solidFill>
              <a:latin typeface="Calibri"/>
            </a:endParaRPr>
          </a:p>
        </p:txBody>
      </p:sp>
      <p:grpSp>
        <p:nvGrpSpPr>
          <p:cNvPr id="36" name="Group 35"/>
          <p:cNvGrpSpPr/>
          <p:nvPr/>
        </p:nvGrpSpPr>
        <p:grpSpPr>
          <a:xfrm>
            <a:off x="1226036" y="3124200"/>
            <a:ext cx="2964964" cy="990600"/>
            <a:chOff x="1226036" y="3657600"/>
            <a:chExt cx="2964964" cy="990600"/>
          </a:xfrm>
        </p:grpSpPr>
        <p:sp>
          <p:nvSpPr>
            <p:cNvPr id="31" name="TextBox 30"/>
            <p:cNvSpPr txBox="1"/>
            <p:nvPr/>
          </p:nvSpPr>
          <p:spPr>
            <a:xfrm>
              <a:off x="1226036" y="3657600"/>
              <a:ext cx="2964964" cy="523220"/>
            </a:xfrm>
            <a:prstGeom prst="rect">
              <a:avLst/>
            </a:prstGeom>
            <a:noFill/>
          </p:spPr>
          <p:txBody>
            <a:bodyPr wrap="none" rtlCol="0">
              <a:spAutoFit/>
            </a:bodyPr>
            <a:lstStyle/>
            <a:p>
              <a:r>
                <a:rPr lang="en-US" sz="2800" b="1" dirty="0" smtClean="0">
                  <a:solidFill>
                    <a:srgbClr val="FF0000"/>
                  </a:solidFill>
                  <a:latin typeface="Calibri"/>
                </a:rPr>
                <a:t>Delayed by refresh</a:t>
              </a:r>
              <a:endParaRPr lang="en-US" sz="2800" b="1" dirty="0">
                <a:solidFill>
                  <a:srgbClr val="FF0000"/>
                </a:solidFill>
                <a:latin typeface="Calibri"/>
              </a:endParaRPr>
            </a:p>
          </p:txBody>
        </p:sp>
        <p:cxnSp>
          <p:nvCxnSpPr>
            <p:cNvPr id="32" name="Curved Connector 31"/>
            <p:cNvCxnSpPr/>
            <p:nvPr/>
          </p:nvCxnSpPr>
          <p:spPr>
            <a:xfrm rot="16200000" flipH="1">
              <a:off x="2933700" y="4152900"/>
              <a:ext cx="533400" cy="457200"/>
            </a:xfrm>
            <a:prstGeom prst="curvedConnector3">
              <a:avLst>
                <a:gd name="adj1" fmla="val 30866"/>
              </a:avLst>
            </a:prstGeom>
            <a:ln w="57150" cmpd="sng">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990600" y="3581402"/>
            <a:ext cx="7467600" cy="1295402"/>
            <a:chOff x="990600" y="3581402"/>
            <a:chExt cx="7467600" cy="1295402"/>
          </a:xfrm>
        </p:grpSpPr>
        <p:sp>
          <p:nvSpPr>
            <p:cNvPr id="28" name="ref1"/>
            <p:cNvSpPr/>
            <p:nvPr/>
          </p:nvSpPr>
          <p:spPr>
            <a:xfrm>
              <a:off x="990600" y="4114800"/>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Per-</a:t>
              </a:r>
              <a:r>
                <a:rPr lang="en-US" sz="2000" b="1" dirty="0">
                  <a:solidFill>
                    <a:prstClr val="white"/>
                  </a:solidFill>
                  <a:latin typeface="Calibri"/>
                </a:rPr>
                <a:t>B</a:t>
              </a:r>
              <a:r>
                <a:rPr lang="en-US" sz="2000" b="1" dirty="0" smtClean="0">
                  <a:solidFill>
                    <a:prstClr val="white"/>
                  </a:solidFill>
                  <a:latin typeface="Calibri"/>
                </a:rPr>
                <a:t>ank Refresh</a:t>
              </a:r>
              <a:endParaRPr lang="en-US" sz="2000" b="1" dirty="0">
                <a:solidFill>
                  <a:prstClr val="white"/>
                </a:solidFill>
                <a:latin typeface="Calibri"/>
              </a:endParaRPr>
            </a:p>
          </p:txBody>
        </p:sp>
        <p:grpSp>
          <p:nvGrpSpPr>
            <p:cNvPr id="39" name="Group 38"/>
            <p:cNvGrpSpPr/>
            <p:nvPr/>
          </p:nvGrpSpPr>
          <p:grpSpPr>
            <a:xfrm>
              <a:off x="5180477" y="3581402"/>
              <a:ext cx="3277723" cy="1295402"/>
              <a:chOff x="5334000" y="3745137"/>
              <a:chExt cx="3277723" cy="1252003"/>
            </a:xfrm>
          </p:grpSpPr>
          <p:sp>
            <p:nvSpPr>
              <p:cNvPr id="40" name="DRAM"/>
              <p:cNvSpPr/>
              <p:nvPr/>
            </p:nvSpPr>
            <p:spPr>
              <a:xfrm>
                <a:off x="5334000" y="3745137"/>
                <a:ext cx="3277723" cy="1252003"/>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41"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849723" y="3892431"/>
                <a:ext cx="684674" cy="684674"/>
              </a:xfrm>
              <a:prstGeom prst="rect">
                <a:avLst/>
              </a:prstGeom>
            </p:spPr>
          </p:pic>
        </p:grpSp>
      </p:grpSp>
    </p:spTree>
    <p:extLst>
      <p:ext uri="{BB962C8B-B14F-4D97-AF65-F5344CB8AC3E}">
        <p14:creationId xmlns:p14="http://schemas.microsoft.com/office/powerpoint/2010/main" val="60806516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0"/>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Shortcomings of </a:t>
            </a:r>
            <a:r>
              <a:rPr lang="en-US" dirty="0" smtClean="0"/>
              <a:t>Per-Bank Refresh</a:t>
            </a:r>
            <a:endParaRPr lang="en-US" dirty="0"/>
          </a:p>
        </p:txBody>
      </p:sp>
      <p:sp>
        <p:nvSpPr>
          <p:cNvPr id="3" name="Content Placeholder 2"/>
          <p:cNvSpPr>
            <a:spLocks noGrp="1"/>
          </p:cNvSpPr>
          <p:nvPr>
            <p:ph idx="1"/>
          </p:nvPr>
        </p:nvSpPr>
        <p:spPr/>
        <p:txBody>
          <a:bodyPr/>
          <a:lstStyle/>
          <a:p>
            <a:r>
              <a:rPr lang="en-US" u="sng" dirty="0" smtClean="0"/>
              <a:t>Problem 2</a:t>
            </a:r>
            <a:r>
              <a:rPr lang="en-US" dirty="0" smtClean="0"/>
              <a:t>: Refreshing banks cannot concurrently serve memory requests</a:t>
            </a:r>
            <a:endParaRPr lang="en-US" dirty="0"/>
          </a:p>
          <a:p>
            <a:r>
              <a:rPr lang="en-US" u="sng" dirty="0" smtClean="0">
                <a:solidFill>
                  <a:srgbClr val="064FBA"/>
                </a:solidFill>
              </a:rPr>
              <a:t>Key idea</a:t>
            </a:r>
            <a:r>
              <a:rPr lang="en-US" dirty="0" smtClean="0">
                <a:solidFill>
                  <a:srgbClr val="064FBA"/>
                </a:solidFill>
              </a:rPr>
              <a:t>: Exploit </a:t>
            </a:r>
            <a:r>
              <a:rPr lang="en-US" b="1" dirty="0" smtClean="0">
                <a:solidFill>
                  <a:srgbClr val="064FBA"/>
                </a:solidFill>
              </a:rPr>
              <a:t>subarrays</a:t>
            </a:r>
            <a:r>
              <a:rPr lang="en-US" dirty="0" smtClean="0">
                <a:solidFill>
                  <a:srgbClr val="064FBA"/>
                </a:solidFill>
              </a:rPr>
              <a:t> within a bank to parallelize refreshes and accesses across </a:t>
            </a:r>
            <a:r>
              <a:rPr lang="en-US" b="1" dirty="0" smtClean="0">
                <a:solidFill>
                  <a:srgbClr val="064FBA"/>
                </a:solidFill>
              </a:rPr>
              <a:t>subarrays</a:t>
            </a:r>
            <a:endParaRPr lang="en-US" b="1" dirty="0">
              <a:solidFill>
                <a:srgbClr val="064FBA"/>
              </a:solidFill>
            </a:endParaRP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179</a:t>
            </a:fld>
            <a:endParaRPr lang="en-US" dirty="0">
              <a:solidFill>
                <a:prstClr val="black"/>
              </a:solidFill>
              <a:latin typeface="Calibri"/>
            </a:endParaRPr>
          </a:p>
        </p:txBody>
      </p:sp>
      <p:sp>
        <p:nvSpPr>
          <p:cNvPr id="26" name="TextBox 25"/>
          <p:cNvSpPr txBox="1"/>
          <p:nvPr/>
        </p:nvSpPr>
        <p:spPr>
          <a:xfrm>
            <a:off x="4393924" y="3962400"/>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27" name="timeline"/>
          <p:cNvCxnSpPr/>
          <p:nvPr/>
        </p:nvCxnSpPr>
        <p:spPr>
          <a:xfrm flipV="1">
            <a:off x="609600" y="39636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DRAM"/>
          <p:cNvSpPr/>
          <p:nvPr/>
        </p:nvSpPr>
        <p:spPr>
          <a:xfrm>
            <a:off x="5181600" y="3581400"/>
            <a:ext cx="3277723" cy="1295400"/>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Bank 0</a:t>
            </a:r>
            <a:endParaRPr lang="en-US" sz="2800" b="1" i="1" dirty="0">
              <a:solidFill>
                <a:prstClr val="black"/>
              </a:solidFill>
              <a:latin typeface="Calibri"/>
            </a:endParaRPr>
          </a:p>
        </p:txBody>
      </p:sp>
      <p:grpSp>
        <p:nvGrpSpPr>
          <p:cNvPr id="23" name="Group 22"/>
          <p:cNvGrpSpPr/>
          <p:nvPr/>
        </p:nvGrpSpPr>
        <p:grpSpPr>
          <a:xfrm>
            <a:off x="5181600" y="3581400"/>
            <a:ext cx="3277723" cy="1295400"/>
            <a:chOff x="4419600" y="4038600"/>
            <a:chExt cx="3277723" cy="457200"/>
          </a:xfrm>
        </p:grpSpPr>
        <p:sp>
          <p:nvSpPr>
            <p:cNvPr id="19" name="DRAM"/>
            <p:cNvSpPr/>
            <p:nvPr/>
          </p:nvSpPr>
          <p:spPr>
            <a:xfrm>
              <a:off x="4419600" y="40386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latin typeface="Calibri"/>
                </a:rPr>
                <a:t>Subarray 1</a:t>
              </a:r>
              <a:endParaRPr lang="en-US" sz="3200" b="1" i="1" dirty="0">
                <a:solidFill>
                  <a:prstClr val="white"/>
                </a:solidFill>
                <a:latin typeface="Calibri"/>
              </a:endParaRPr>
            </a:p>
          </p:txBody>
        </p:sp>
        <p:sp>
          <p:nvSpPr>
            <p:cNvPr id="21" name="DRAM"/>
            <p:cNvSpPr/>
            <p:nvPr/>
          </p:nvSpPr>
          <p:spPr>
            <a:xfrm>
              <a:off x="4419600" y="4267200"/>
              <a:ext cx="3277723" cy="228600"/>
            </a:xfrm>
            <a:prstGeom prst="roundRect">
              <a:avLst>
                <a:gd name="adj" fmla="val 5494"/>
              </a:avLst>
            </a:prstGeom>
            <a:solidFill>
              <a:srgbClr val="064FBA"/>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smtClean="0">
                  <a:solidFill>
                    <a:prstClr val="white"/>
                  </a:solidFill>
                  <a:latin typeface="Calibri"/>
                </a:rPr>
                <a:t>Subarray 0</a:t>
              </a:r>
              <a:endParaRPr lang="en-US" sz="3200" b="1" i="1" dirty="0">
                <a:solidFill>
                  <a:prstClr val="white"/>
                </a:solidFill>
                <a:latin typeface="Calibri"/>
              </a:endParaRPr>
            </a:p>
          </p:txBody>
        </p:sp>
      </p:grpSp>
      <p:sp>
        <p:nvSpPr>
          <p:cNvPr id="30" name="ref1"/>
          <p:cNvSpPr/>
          <p:nvPr/>
        </p:nvSpPr>
        <p:spPr>
          <a:xfrm>
            <a:off x="2133600" y="3810000"/>
            <a:ext cx="533400" cy="281206"/>
          </a:xfrm>
          <a:prstGeom prst="roundRect">
            <a:avLst/>
          </a:prstGeom>
          <a:solidFill>
            <a:schemeClr val="bg1">
              <a:lumMod val="5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RD</a:t>
            </a:r>
            <a:endParaRPr lang="en-US" sz="2000" b="1" dirty="0">
              <a:solidFill>
                <a:prstClr val="white"/>
              </a:solidFill>
              <a:latin typeface="Calibri"/>
            </a:endParaRPr>
          </a:p>
        </p:txBody>
      </p:sp>
      <p:grpSp>
        <p:nvGrpSpPr>
          <p:cNvPr id="13" name="Group 12"/>
          <p:cNvGrpSpPr/>
          <p:nvPr/>
        </p:nvGrpSpPr>
        <p:grpSpPr>
          <a:xfrm>
            <a:off x="5181600" y="4190993"/>
            <a:ext cx="3352800" cy="708406"/>
            <a:chOff x="5335123" y="4334314"/>
            <a:chExt cx="3352800" cy="684674"/>
          </a:xfrm>
        </p:grpSpPr>
        <p:sp>
          <p:nvSpPr>
            <p:cNvPr id="14" name="DRAM"/>
            <p:cNvSpPr/>
            <p:nvPr/>
          </p:nvSpPr>
          <p:spPr>
            <a:xfrm>
              <a:off x="5335123" y="4369672"/>
              <a:ext cx="3277723" cy="627474"/>
            </a:xfrm>
            <a:prstGeom prst="roundRect">
              <a:avLst>
                <a:gd name="adj" fmla="val 5494"/>
              </a:avLst>
            </a:prstGeom>
            <a:solidFill>
              <a:srgbClr val="FF0000">
                <a:alpha val="6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pic>
          <p:nvPicPr>
            <p:cNvPr id="15" name="new lock"/>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003249" y="4334314"/>
              <a:ext cx="684674" cy="684674"/>
            </a:xfrm>
            <a:prstGeom prst="rect">
              <a:avLst/>
            </a:prstGeom>
          </p:spPr>
        </p:pic>
      </p:grpSp>
      <p:cxnSp>
        <p:nvCxnSpPr>
          <p:cNvPr id="17" name="timeline"/>
          <p:cNvCxnSpPr/>
          <p:nvPr/>
        </p:nvCxnSpPr>
        <p:spPr>
          <a:xfrm flipV="1">
            <a:off x="609600" y="4577778"/>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8" name="ref1"/>
          <p:cNvSpPr/>
          <p:nvPr/>
        </p:nvSpPr>
        <p:spPr>
          <a:xfrm>
            <a:off x="990600" y="4424084"/>
            <a:ext cx="2334768" cy="281206"/>
          </a:xfrm>
          <a:prstGeom prst="roundRect">
            <a:avLst/>
          </a:prstGeom>
          <a:solidFill>
            <a:srgbClr val="FF8C69"/>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smtClean="0">
                <a:solidFill>
                  <a:prstClr val="white"/>
                </a:solidFill>
                <a:latin typeface="Calibri"/>
              </a:rPr>
              <a:t>Subarray Refresh</a:t>
            </a:r>
            <a:endParaRPr lang="en-US" sz="2000" b="1" dirty="0">
              <a:solidFill>
                <a:prstClr val="white"/>
              </a:solidFill>
              <a:latin typeface="Calibri"/>
            </a:endParaRPr>
          </a:p>
        </p:txBody>
      </p:sp>
      <p:grpSp>
        <p:nvGrpSpPr>
          <p:cNvPr id="5" name="Group 4"/>
          <p:cNvGrpSpPr/>
          <p:nvPr/>
        </p:nvGrpSpPr>
        <p:grpSpPr>
          <a:xfrm>
            <a:off x="609600" y="4268494"/>
            <a:ext cx="4495800" cy="451422"/>
            <a:chOff x="609600" y="4268494"/>
            <a:chExt cx="4495800" cy="451422"/>
          </a:xfrm>
        </p:grpSpPr>
        <p:sp>
          <p:nvSpPr>
            <p:cNvPr id="22" name="TextBox 21"/>
            <p:cNvSpPr txBox="1"/>
            <p:nvPr/>
          </p:nvSpPr>
          <p:spPr>
            <a:xfrm>
              <a:off x="4393924" y="4319806"/>
              <a:ext cx="711476" cy="400110"/>
            </a:xfrm>
            <a:prstGeom prst="rect">
              <a:avLst/>
            </a:prstGeom>
            <a:noFill/>
          </p:spPr>
          <p:txBody>
            <a:bodyPr wrap="none" rtlCol="0">
              <a:spAutoFit/>
            </a:bodyPr>
            <a:lstStyle/>
            <a:p>
              <a:r>
                <a:rPr lang="en-US" sz="2000" dirty="0" smtClean="0">
                  <a:solidFill>
                    <a:prstClr val="black"/>
                  </a:solidFill>
                  <a:latin typeface="Calibri"/>
                </a:rPr>
                <a:t>Time</a:t>
              </a:r>
              <a:endParaRPr lang="en-US" sz="2000" dirty="0">
                <a:solidFill>
                  <a:prstClr val="black"/>
                </a:solidFill>
                <a:latin typeface="Calibri"/>
              </a:endParaRPr>
            </a:p>
          </p:txBody>
        </p:sp>
        <p:cxnSp>
          <p:nvCxnSpPr>
            <p:cNvPr id="24" name="timeline"/>
            <p:cNvCxnSpPr/>
            <p:nvPr/>
          </p:nvCxnSpPr>
          <p:spPr>
            <a:xfrm flipV="1">
              <a:off x="609600" y="4268494"/>
              <a:ext cx="4114800" cy="7949"/>
            </a:xfrm>
            <a:prstGeom prst="line">
              <a:avLst/>
            </a:prstGeom>
            <a:ln w="19050">
              <a:solidFill>
                <a:schemeClr val="tx1"/>
              </a:solidFill>
              <a:tailEnd type="arrow"/>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a:off x="1600200" y="3733800"/>
            <a:ext cx="1677330" cy="2209800"/>
            <a:chOff x="1600200" y="3733800"/>
            <a:chExt cx="1677330" cy="2209800"/>
          </a:xfrm>
        </p:grpSpPr>
        <p:cxnSp>
          <p:nvCxnSpPr>
            <p:cNvPr id="25" name="Straight Connector 24"/>
            <p:cNvCxnSpPr/>
            <p:nvPr/>
          </p:nvCxnSpPr>
          <p:spPr>
            <a:xfrm flipV="1">
              <a:off x="2667001"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cxnSp>
          <p:nvCxnSpPr>
            <p:cNvPr id="31" name="Straight Connector 30"/>
            <p:cNvCxnSpPr/>
            <p:nvPr/>
          </p:nvCxnSpPr>
          <p:spPr>
            <a:xfrm flipV="1">
              <a:off x="2133600" y="3733800"/>
              <a:ext cx="0" cy="1676400"/>
            </a:xfrm>
            <a:prstGeom prst="line">
              <a:avLst/>
            </a:prstGeom>
            <a:ln w="38100" cmpd="sng">
              <a:solidFill>
                <a:srgbClr val="77933C"/>
              </a:solidFill>
              <a:prstDash val="dash"/>
            </a:ln>
            <a:effectLst/>
          </p:spPr>
          <p:style>
            <a:lnRef idx="2">
              <a:schemeClr val="accent1"/>
            </a:lnRef>
            <a:fillRef idx="0">
              <a:schemeClr val="accent1"/>
            </a:fillRef>
            <a:effectRef idx="1">
              <a:schemeClr val="accent1"/>
            </a:effectRef>
            <a:fontRef idx="minor">
              <a:schemeClr val="tx1"/>
            </a:fontRef>
          </p:style>
        </p:cxnSp>
        <p:sp>
          <p:nvSpPr>
            <p:cNvPr id="34" name="TextBox 33"/>
            <p:cNvSpPr txBox="1"/>
            <p:nvPr/>
          </p:nvSpPr>
          <p:spPr>
            <a:xfrm>
              <a:off x="1600200" y="5420380"/>
              <a:ext cx="1677330" cy="523220"/>
            </a:xfrm>
            <a:prstGeom prst="rect">
              <a:avLst/>
            </a:prstGeom>
            <a:noFill/>
          </p:spPr>
          <p:txBody>
            <a:bodyPr wrap="none" rtlCol="0">
              <a:spAutoFit/>
            </a:bodyPr>
            <a:lstStyle/>
            <a:p>
              <a:r>
                <a:rPr lang="en-US" sz="2800" b="1" dirty="0" smtClean="0">
                  <a:solidFill>
                    <a:srgbClr val="9BBB59">
                      <a:lumMod val="75000"/>
                    </a:srgbClr>
                  </a:solidFill>
                  <a:latin typeface="Calibri"/>
                </a:rPr>
                <a:t>Parallelize</a:t>
              </a:r>
              <a:endParaRPr lang="en-US" sz="2800" b="1" dirty="0">
                <a:solidFill>
                  <a:srgbClr val="9BBB59">
                    <a:lumMod val="75000"/>
                  </a:srgbClr>
                </a:solidFill>
                <a:latin typeface="Calibri"/>
              </a:endParaRPr>
            </a:p>
          </p:txBody>
        </p:sp>
      </p:grpSp>
    </p:spTree>
    <p:extLst>
      <p:ext uri="{BB962C8B-B14F-4D97-AF65-F5344CB8AC3E}">
        <p14:creationId xmlns:p14="http://schemas.microsoft.com/office/powerpoint/2010/main" val="33401425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0" grpId="0" animBg="1"/>
      <p:bldP spid="18"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a:latin typeface="Garamond" charset="0"/>
                <a:ea typeface="ＭＳ Ｐゴシック" charset="0"/>
                <a:cs typeface="ＭＳ Ｐゴシック" charset="0"/>
              </a:rPr>
              <a:t>State of the Main Memory System</a:t>
            </a:r>
          </a:p>
        </p:txBody>
      </p:sp>
      <p:sp>
        <p:nvSpPr>
          <p:cNvPr id="3" name="Content Placeholder 2"/>
          <p:cNvSpPr>
            <a:spLocks noGrp="1"/>
          </p:cNvSpPr>
          <p:nvPr>
            <p:ph idx="1"/>
          </p:nvPr>
        </p:nvSpPr>
        <p:spPr>
          <a:xfrm>
            <a:off x="228600" y="980728"/>
            <a:ext cx="8610600" cy="5194300"/>
          </a:xfrm>
        </p:spPr>
        <p:txBody>
          <a:bodyPr/>
          <a:lstStyle/>
          <a:p>
            <a:r>
              <a:rPr lang="en-US" dirty="0">
                <a:latin typeface="Tahoma" charset="0"/>
                <a:ea typeface="ＭＳ Ｐゴシック" charset="0"/>
                <a:cs typeface="ＭＳ Ｐゴシック" charset="0"/>
              </a:rPr>
              <a:t>Recent technology, architecture, and application trends</a:t>
            </a:r>
          </a:p>
          <a:p>
            <a:pPr lvl="1"/>
            <a:r>
              <a:rPr lang="en-US" dirty="0">
                <a:solidFill>
                  <a:srgbClr val="0000FF"/>
                </a:solidFill>
                <a:latin typeface="Tahoma" charset="0"/>
                <a:ea typeface="ＭＳ Ｐゴシック" charset="0"/>
              </a:rPr>
              <a:t>lead to new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r>
              <a:rPr lang="en-US" dirty="0">
                <a:solidFill>
                  <a:srgbClr val="0000FF"/>
                </a:solidFill>
                <a:latin typeface="Tahoma" charset="0"/>
                <a:ea typeface="ＭＳ Ｐゴシック" charset="0"/>
              </a:rPr>
              <a:t>exacerbate old </a:t>
            </a:r>
            <a:r>
              <a:rPr lang="en-US" dirty="0" smtClean="0">
                <a:solidFill>
                  <a:srgbClr val="0000FF"/>
                </a:solidFill>
                <a:latin typeface="Tahoma" charset="0"/>
                <a:ea typeface="ＭＳ Ｐゴシック" charset="0"/>
              </a:rPr>
              <a:t>requirements</a:t>
            </a:r>
            <a:endParaRPr lang="en-US" dirty="0">
              <a:latin typeface="Tahoma" charset="0"/>
              <a:ea typeface="ＭＳ Ｐゴシック" charset="0"/>
            </a:endParaRPr>
          </a:p>
          <a:p>
            <a:pPr lvl="1"/>
            <a:endParaRPr lang="en-US" dirty="0">
              <a:latin typeface="Tahoma" charset="0"/>
              <a:ea typeface="ＭＳ Ｐゴシック" charset="0"/>
            </a:endParaRPr>
          </a:p>
          <a:p>
            <a:r>
              <a:rPr lang="en-US" dirty="0">
                <a:solidFill>
                  <a:srgbClr val="FF0000"/>
                </a:solidFill>
                <a:latin typeface="Tahoma" charset="0"/>
                <a:ea typeface="ＭＳ Ｐゴシック" charset="0"/>
                <a:cs typeface="ＭＳ Ｐゴシック" charset="0"/>
              </a:rPr>
              <a:t>DRAM </a:t>
            </a:r>
            <a:r>
              <a:rPr lang="en-US" dirty="0" smtClean="0">
                <a:solidFill>
                  <a:srgbClr val="FF0000"/>
                </a:solidFill>
                <a:latin typeface="Tahoma" charset="0"/>
                <a:ea typeface="ＭＳ Ｐゴシック" charset="0"/>
                <a:cs typeface="ＭＳ Ｐゴシック" charset="0"/>
              </a:rPr>
              <a:t>and memory controllers</a:t>
            </a:r>
            <a:r>
              <a:rPr lang="en-US" dirty="0" smtClean="0">
                <a:latin typeface="Tahoma" charset="0"/>
                <a:ea typeface="ＭＳ Ｐゴシック" charset="0"/>
                <a:cs typeface="ＭＳ Ｐゴシック" charset="0"/>
              </a:rPr>
              <a:t>, as we know them today, are </a:t>
            </a:r>
            <a:r>
              <a:rPr lang="en-US" dirty="0">
                <a:latin typeface="Tahoma" charset="0"/>
                <a:ea typeface="ＭＳ Ｐゴシック" charset="0"/>
                <a:cs typeface="ＭＳ Ｐゴシック" charset="0"/>
              </a:rPr>
              <a:t>(will be) </a:t>
            </a:r>
            <a:r>
              <a:rPr lang="en-US" dirty="0" smtClean="0">
                <a:solidFill>
                  <a:srgbClr val="FF0000"/>
                </a:solidFill>
                <a:latin typeface="Tahoma" charset="0"/>
                <a:ea typeface="ＭＳ Ｐゴシック" charset="0"/>
                <a:cs typeface="ＭＳ Ｐゴシック" charset="0"/>
              </a:rPr>
              <a:t>unlikely to </a:t>
            </a:r>
            <a:r>
              <a:rPr lang="en-US" dirty="0">
                <a:solidFill>
                  <a:srgbClr val="FF0000"/>
                </a:solidFill>
                <a:latin typeface="Tahoma" charset="0"/>
                <a:ea typeface="ＭＳ Ｐゴシック" charset="0"/>
                <a:cs typeface="ＭＳ Ｐゴシック" charset="0"/>
              </a:rPr>
              <a:t>satisfy </a:t>
            </a:r>
            <a:r>
              <a:rPr lang="en-US" dirty="0" smtClean="0">
                <a:solidFill>
                  <a:srgbClr val="FF0000"/>
                </a:solidFill>
                <a:latin typeface="Tahoma" charset="0"/>
                <a:ea typeface="ＭＳ Ｐゴシック" charset="0"/>
                <a:cs typeface="ＭＳ Ｐゴシック" charset="0"/>
              </a:rPr>
              <a:t>all requirements</a:t>
            </a:r>
            <a:endParaRPr lang="en-US" dirty="0">
              <a:solidFill>
                <a:srgbClr val="FF0000"/>
              </a:solidFill>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dirty="0">
                <a:latin typeface="Tahoma" charset="0"/>
                <a:ea typeface="ＭＳ Ｐゴシック" charset="0"/>
                <a:cs typeface="ＭＳ Ｐゴシック" charset="0"/>
              </a:rPr>
              <a:t>Some </a:t>
            </a:r>
            <a:r>
              <a:rPr lang="en-US" dirty="0">
                <a:solidFill>
                  <a:srgbClr val="FF0000"/>
                </a:solidFill>
                <a:latin typeface="Tahoma" charset="0"/>
                <a:ea typeface="ＭＳ Ｐゴシック" charset="0"/>
                <a:cs typeface="ＭＳ Ｐゴシック" charset="0"/>
              </a:rPr>
              <a:t>emerging non-volatile memory technologies </a:t>
            </a:r>
            <a:r>
              <a:rPr lang="en-US" dirty="0">
                <a:latin typeface="Tahoma" charset="0"/>
                <a:ea typeface="ＭＳ Ｐゴシック" charset="0"/>
                <a:cs typeface="ＭＳ Ｐゴシック" charset="0"/>
              </a:rPr>
              <a:t>(e.g., PCM) </a:t>
            </a:r>
            <a:r>
              <a:rPr lang="en-US" dirty="0" smtClean="0">
                <a:solidFill>
                  <a:srgbClr val="FF0000"/>
                </a:solidFill>
                <a:latin typeface="Tahoma" charset="0"/>
                <a:ea typeface="ＭＳ Ｐゴシック" charset="0"/>
              </a:rPr>
              <a:t>enable </a:t>
            </a:r>
            <a:r>
              <a:rPr lang="en-US" dirty="0">
                <a:solidFill>
                  <a:srgbClr val="FF0000"/>
                </a:solidFill>
                <a:latin typeface="Tahoma" charset="0"/>
                <a:ea typeface="ＭＳ Ｐゴシック" charset="0"/>
              </a:rPr>
              <a:t>new </a:t>
            </a:r>
            <a:r>
              <a:rPr lang="en-US" dirty="0" smtClean="0">
                <a:solidFill>
                  <a:srgbClr val="FF0000"/>
                </a:solidFill>
                <a:latin typeface="Tahoma" charset="0"/>
                <a:ea typeface="ＭＳ Ｐゴシック" charset="0"/>
              </a:rPr>
              <a:t>opportunities</a:t>
            </a:r>
            <a:r>
              <a:rPr lang="en-US" dirty="0" smtClean="0">
                <a:latin typeface="Tahoma" charset="0"/>
                <a:ea typeface="ＭＳ Ｐゴシック" charset="0"/>
              </a:rPr>
              <a:t>: </a:t>
            </a:r>
            <a:r>
              <a:rPr lang="en-US" dirty="0" err="1" smtClean="0">
                <a:latin typeface="Tahoma" charset="0"/>
                <a:ea typeface="ＭＳ Ｐゴシック" charset="0"/>
              </a:rPr>
              <a:t>memory+storage</a:t>
            </a:r>
            <a:r>
              <a:rPr lang="en-US" dirty="0" smtClean="0">
                <a:latin typeface="Tahoma" charset="0"/>
                <a:ea typeface="ＭＳ Ｐゴシック" charset="0"/>
              </a:rPr>
              <a:t> merging</a:t>
            </a:r>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We need to rethink the main memory </a:t>
            </a:r>
            <a:r>
              <a:rPr lang="en-US" dirty="0" smtClean="0">
                <a:solidFill>
                  <a:srgbClr val="0000FF"/>
                </a:solidFill>
                <a:latin typeface="Tahoma" charset="0"/>
                <a:ea typeface="ＭＳ Ｐゴシック" charset="0"/>
                <a:cs typeface="ＭＳ Ｐゴシック" charset="0"/>
              </a:rPr>
              <a:t>system</a:t>
            </a:r>
          </a:p>
          <a:p>
            <a:pPr lvl="1"/>
            <a:r>
              <a:rPr lang="en-US" dirty="0" smtClean="0">
                <a:solidFill>
                  <a:srgbClr val="0000FF"/>
                </a:solidFill>
                <a:latin typeface="Tahoma" charset="0"/>
                <a:ea typeface="ＭＳ Ｐゴシック" charset="0"/>
                <a:cs typeface="ＭＳ Ｐゴシック" charset="0"/>
              </a:rPr>
              <a:t>to fix DRAM issues and enable emerging technologies </a:t>
            </a:r>
          </a:p>
          <a:p>
            <a:pPr lvl="1"/>
            <a:r>
              <a:rPr lang="en-US" dirty="0">
                <a:solidFill>
                  <a:srgbClr val="0000FF"/>
                </a:solidFill>
                <a:latin typeface="Tahoma" charset="0"/>
                <a:ea typeface="ＭＳ Ｐゴシック" charset="0"/>
                <a:cs typeface="ＭＳ Ｐゴシック" charset="0"/>
              </a:rPr>
              <a:t>to satisfy all </a:t>
            </a:r>
            <a:r>
              <a:rPr lang="en-US" dirty="0" smtClean="0">
                <a:solidFill>
                  <a:srgbClr val="0000FF"/>
                </a:solidFill>
                <a:latin typeface="Tahoma" charset="0"/>
                <a:ea typeface="ＭＳ Ｐゴシック" charset="0"/>
                <a:cs typeface="ＭＳ Ｐゴシック" charset="0"/>
              </a:rPr>
              <a:t>requirements</a:t>
            </a:r>
            <a:endParaRPr lang="en-US" dirty="0">
              <a:solidFill>
                <a:srgbClr val="0000FF"/>
              </a:solidFill>
              <a:latin typeface="Tahoma" charset="0"/>
              <a:ea typeface="ＭＳ Ｐゴシック" charset="0"/>
              <a:cs typeface="ＭＳ Ｐゴシック" charset="0"/>
            </a:endParaRPr>
          </a:p>
          <a:p>
            <a:pPr lvl="1"/>
            <a:endParaRPr lang="en-US" dirty="0" smtClean="0">
              <a:solidFill>
                <a:srgbClr val="0000FF"/>
              </a:solidFill>
              <a:latin typeface="Tahoma" charset="0"/>
              <a:ea typeface="ＭＳ Ｐゴシック" charset="0"/>
              <a:cs typeface="ＭＳ Ｐゴシック" charset="0"/>
            </a:endParaRPr>
          </a:p>
          <a:p>
            <a:pPr marL="344487" lvl="1" indent="0">
              <a:buNone/>
            </a:pPr>
            <a:endParaRPr lang="en-US" dirty="0" smtClean="0">
              <a:solidFill>
                <a:srgbClr val="0000FF"/>
              </a:solidFill>
              <a:latin typeface="Tahoma" charset="0"/>
              <a:ea typeface="ＭＳ Ｐゴシック" charset="0"/>
              <a:cs typeface="ＭＳ Ｐゴシック" charset="0"/>
            </a:endParaRPr>
          </a:p>
          <a:p>
            <a:pPr lvl="1"/>
            <a:endParaRPr lang="en-US" dirty="0" smtClean="0">
              <a:latin typeface="Tahoma" charset="0"/>
              <a:ea typeface="ＭＳ Ｐゴシック" charset="0"/>
            </a:endParaRPr>
          </a:p>
          <a:p>
            <a:pPr lvl="1"/>
            <a:endParaRPr lang="en-US" dirty="0">
              <a:latin typeface="Tahoma" charset="0"/>
              <a:ea typeface="ＭＳ Ｐゴシック" charset="0"/>
            </a:endParaRPr>
          </a:p>
        </p:txBody>
      </p:sp>
      <p:sp>
        <p:nvSpPr>
          <p:cNvPr id="2048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7878BD7-8E09-7949-990F-1FFCA512AD3A}" type="slidenum">
              <a:rPr lang="en-US" sz="1600">
                <a:solidFill>
                  <a:srgbClr val="000000"/>
                </a:solidFill>
                <a:latin typeface="Garamond" charset="0"/>
              </a:rPr>
              <a:pPr eaLnBrk="1" hangingPunct="1"/>
              <a:t>18</a:t>
            </a:fld>
            <a:endParaRPr lang="en-US" sz="1600">
              <a:solidFill>
                <a:srgbClr val="000000"/>
              </a:solidFill>
              <a:latin typeface="Garamond" charset="0"/>
            </a:endParaRPr>
          </a:p>
        </p:txBody>
      </p:sp>
    </p:spTree>
    <p:extLst>
      <p:ext uri="{BB962C8B-B14F-4D97-AF65-F5344CB8AC3E}">
        <p14:creationId xmlns:p14="http://schemas.microsoft.com/office/powerpoint/2010/main" val="181887776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Methodology</a:t>
            </a:r>
            <a:endParaRPr lang="en-US" dirty="0"/>
          </a:p>
        </p:txBody>
      </p:sp>
      <p:sp>
        <p:nvSpPr>
          <p:cNvPr id="3" name="Content Placeholder 2"/>
          <p:cNvSpPr>
            <a:spLocks noGrp="1"/>
          </p:cNvSpPr>
          <p:nvPr>
            <p:ph idx="1"/>
          </p:nvPr>
        </p:nvSpPr>
        <p:spPr>
          <a:xfrm>
            <a:off x="304800" y="4971180"/>
            <a:ext cx="8534400" cy="1582020"/>
          </a:xfrm>
        </p:spPr>
        <p:txBody>
          <a:bodyPr>
            <a:noAutofit/>
          </a:bodyPr>
          <a:lstStyle/>
          <a:p>
            <a:pPr marL="457200" lvl="1" indent="0">
              <a:buNone/>
            </a:pPr>
            <a:endParaRPr lang="en-US" sz="1800" dirty="0"/>
          </a:p>
          <a:p>
            <a:r>
              <a:rPr lang="en-US" sz="2400" b="1" u="sng" dirty="0" smtClean="0"/>
              <a:t>100 workloads</a:t>
            </a:r>
            <a:r>
              <a:rPr lang="en-US" sz="2400" dirty="0" smtClean="0"/>
              <a:t>: </a:t>
            </a:r>
            <a:r>
              <a:rPr lang="en-US" sz="2000" dirty="0" smtClean="0"/>
              <a:t>SPEC </a:t>
            </a:r>
            <a:r>
              <a:rPr lang="en-US" sz="2000" dirty="0"/>
              <a:t>CPU2006, STREAM, TPC-C/H, random </a:t>
            </a:r>
            <a:r>
              <a:rPr lang="en-US" sz="2000" dirty="0" smtClean="0"/>
              <a:t>access</a:t>
            </a:r>
            <a:endParaRPr lang="en-US" sz="1800" dirty="0"/>
          </a:p>
          <a:p>
            <a:r>
              <a:rPr lang="en-US" sz="2400" b="1" u="sng" dirty="0"/>
              <a:t>System performance </a:t>
            </a:r>
            <a:r>
              <a:rPr lang="en-US" sz="2400" b="1" u="sng" dirty="0" smtClean="0"/>
              <a:t>metric</a:t>
            </a:r>
            <a:r>
              <a:rPr lang="en-US" sz="2400" dirty="0" smtClean="0"/>
              <a:t>: </a:t>
            </a:r>
            <a:r>
              <a:rPr lang="en-US" sz="2400" i="1" dirty="0" smtClean="0"/>
              <a:t>Weighted speedup</a:t>
            </a:r>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180</a:t>
            </a:fld>
            <a:endParaRPr lang="en-US">
              <a:solidFill>
                <a:prstClr val="black"/>
              </a:solidFill>
              <a:latin typeface="Calibri"/>
            </a:endParaRPr>
          </a:p>
        </p:txBody>
      </p:sp>
      <p:sp>
        <p:nvSpPr>
          <p:cNvPr id="15" name="TextBox 14"/>
          <p:cNvSpPr txBox="1"/>
          <p:nvPr/>
        </p:nvSpPr>
        <p:spPr>
          <a:xfrm>
            <a:off x="3505200" y="1676400"/>
            <a:ext cx="1457456" cy="400110"/>
          </a:xfrm>
          <a:prstGeom prst="rect">
            <a:avLst/>
          </a:prstGeom>
          <a:noFill/>
        </p:spPr>
        <p:txBody>
          <a:bodyPr wrap="none" rtlCol="0">
            <a:spAutoFit/>
          </a:bodyPr>
          <a:lstStyle/>
          <a:p>
            <a:r>
              <a:rPr lang="en-US" sz="2000" b="1" i="1" dirty="0" smtClean="0">
                <a:solidFill>
                  <a:srgbClr val="9BBB59">
                    <a:lumMod val="50000"/>
                  </a:srgbClr>
                </a:solidFill>
                <a:latin typeface="Calibri"/>
              </a:rPr>
              <a:t>DDR3 Rank</a:t>
            </a:r>
            <a:endParaRPr lang="en-US" sz="2000" b="1" i="1" dirty="0">
              <a:solidFill>
                <a:srgbClr val="9BBB59">
                  <a:lumMod val="50000"/>
                </a:srgbClr>
              </a:solidFill>
              <a:latin typeface="Calibri"/>
            </a:endParaRPr>
          </a:p>
        </p:txBody>
      </p:sp>
      <p:sp>
        <p:nvSpPr>
          <p:cNvPr id="8" name="TextBox 7"/>
          <p:cNvSpPr txBox="1"/>
          <p:nvPr/>
        </p:nvSpPr>
        <p:spPr>
          <a:xfrm>
            <a:off x="336883" y="1219200"/>
            <a:ext cx="3320717" cy="461665"/>
          </a:xfrm>
          <a:prstGeom prst="rect">
            <a:avLst/>
          </a:prstGeom>
          <a:noFill/>
        </p:spPr>
        <p:txBody>
          <a:bodyPr wrap="none" rtlCol="0">
            <a:spAutoFit/>
          </a:bodyPr>
          <a:lstStyle/>
          <a:p>
            <a:r>
              <a:rPr lang="en-US" sz="2400" b="1" u="sng" dirty="0" smtClean="0">
                <a:solidFill>
                  <a:prstClr val="black"/>
                </a:solidFill>
                <a:latin typeface="Calibri"/>
              </a:rPr>
              <a:t>Simulator configurations</a:t>
            </a:r>
            <a:endParaRPr lang="en-US" sz="2400" b="1" u="sng" dirty="0">
              <a:solidFill>
                <a:prstClr val="black"/>
              </a:solidFill>
              <a:latin typeface="Calibri"/>
            </a:endParaRPr>
          </a:p>
        </p:txBody>
      </p:sp>
      <p:grpSp>
        <p:nvGrpSpPr>
          <p:cNvPr id="11" name="Group 10"/>
          <p:cNvGrpSpPr/>
          <p:nvPr/>
        </p:nvGrpSpPr>
        <p:grpSpPr>
          <a:xfrm>
            <a:off x="671731" y="1281764"/>
            <a:ext cx="7097519" cy="3899836"/>
            <a:chOff x="671731" y="1175557"/>
            <a:chExt cx="7097519" cy="3899836"/>
          </a:xfrm>
        </p:grpSpPr>
        <p:sp>
          <p:nvSpPr>
            <p:cNvPr id="5" name="R"/>
            <p:cNvSpPr/>
            <p:nvPr/>
          </p:nvSpPr>
          <p:spPr>
            <a:xfrm>
              <a:off x="752268" y="1722602"/>
              <a:ext cx="2295732" cy="2725679"/>
            </a:xfrm>
            <a:prstGeom prst="roundRect">
              <a:avLst>
                <a:gd name="adj" fmla="val 617"/>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i="1" dirty="0">
                <a:solidFill>
                  <a:prstClr val="black"/>
                </a:solidFill>
                <a:latin typeface="Calibri"/>
              </a:endParaRPr>
            </a:p>
          </p:txBody>
        </p:sp>
        <p:sp>
          <p:nvSpPr>
            <p:cNvPr id="6" name="R"/>
            <p:cNvSpPr/>
            <p:nvPr/>
          </p:nvSpPr>
          <p:spPr>
            <a:xfrm rot="16200000">
              <a:off x="2072450" y="2088544"/>
              <a:ext cx="1338349" cy="60644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Memory Controller</a:t>
              </a:r>
              <a:endParaRPr lang="en-US" sz="2000" b="1" i="1" dirty="0">
                <a:solidFill>
                  <a:prstClr val="black"/>
                </a:solidFill>
                <a:latin typeface="Calibri"/>
              </a:endParaRPr>
            </a:p>
          </p:txBody>
        </p:sp>
        <p:sp>
          <p:nvSpPr>
            <p:cNvPr id="7" name="R"/>
            <p:cNvSpPr/>
            <p:nvPr/>
          </p:nvSpPr>
          <p:spPr>
            <a:xfrm>
              <a:off x="671731" y="2868549"/>
              <a:ext cx="1798337"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8-core</a:t>
              </a:r>
              <a:br>
                <a:rPr lang="en-US" sz="2800" b="1" i="1" dirty="0" smtClean="0">
                  <a:solidFill>
                    <a:prstClr val="black"/>
                  </a:solidFill>
                  <a:latin typeface="Calibri"/>
                </a:rPr>
              </a:br>
              <a:r>
                <a:rPr lang="en-US" sz="2800" b="1" i="1" dirty="0" smtClean="0">
                  <a:solidFill>
                    <a:prstClr val="black"/>
                  </a:solidFill>
                  <a:latin typeface="Calibri"/>
                </a:rPr>
                <a:t>processor</a:t>
              </a:r>
              <a:endParaRPr lang="en-US" sz="2800" b="1" i="1" dirty="0">
                <a:solidFill>
                  <a:prstClr val="black"/>
                </a:solidFill>
                <a:latin typeface="Calibri"/>
              </a:endParaRPr>
            </a:p>
          </p:txBody>
        </p:sp>
        <p:sp>
          <p:nvSpPr>
            <p:cNvPr id="9" name="Left-Right Arrow 8"/>
            <p:cNvSpPr/>
            <p:nvPr/>
          </p:nvSpPr>
          <p:spPr>
            <a:xfrm>
              <a:off x="3124200" y="2027393"/>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 name="R"/>
            <p:cNvSpPr/>
            <p:nvPr/>
          </p:nvSpPr>
          <p:spPr>
            <a:xfrm rot="16200000">
              <a:off x="2046385" y="3449817"/>
              <a:ext cx="1387329" cy="609599"/>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Memory Controller</a:t>
              </a:r>
              <a:endParaRPr lang="en-US" sz="2000" b="1" i="1" dirty="0">
                <a:solidFill>
                  <a:prstClr val="black"/>
                </a:solidFill>
                <a:latin typeface="Calibri"/>
              </a:endParaRPr>
            </a:p>
          </p:txBody>
        </p:sp>
        <p:grpSp>
          <p:nvGrpSpPr>
            <p:cNvPr id="26" name="DRAM"/>
            <p:cNvGrpSpPr/>
            <p:nvPr/>
          </p:nvGrpSpPr>
          <p:grpSpPr>
            <a:xfrm>
              <a:off x="5029200" y="1322983"/>
              <a:ext cx="990600" cy="1758442"/>
              <a:chOff x="4723269" y="2353890"/>
              <a:chExt cx="3277726" cy="1758442"/>
            </a:xfrm>
          </p:grpSpPr>
          <p:sp>
            <p:nvSpPr>
              <p:cNvPr id="2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2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Bank 7</a:t>
                </a:r>
                <a:endParaRPr lang="en-US" sz="2000" b="1" i="1" dirty="0">
                  <a:solidFill>
                    <a:prstClr val="black"/>
                  </a:solidFill>
                  <a:latin typeface="Calibri"/>
                </a:endParaRPr>
              </a:p>
            </p:txBody>
          </p:sp>
          <p:sp>
            <p:nvSpPr>
              <p:cNvPr id="2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3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Bank 1</a:t>
                </a:r>
                <a:endParaRPr lang="en-US" sz="2000" b="1" i="1" dirty="0">
                  <a:solidFill>
                    <a:prstClr val="black"/>
                  </a:solidFill>
                  <a:latin typeface="Calibri"/>
                </a:endParaRPr>
              </a:p>
            </p:txBody>
          </p:sp>
          <p:sp>
            <p:nvSpPr>
              <p:cNvPr id="3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i="1" dirty="0" smtClean="0">
                    <a:solidFill>
                      <a:prstClr val="black"/>
                    </a:solidFill>
                    <a:latin typeface="Calibri"/>
                  </a:rPr>
                  <a:t>Bank 0</a:t>
                </a:r>
                <a:endParaRPr lang="en-US" sz="2000" b="1" i="1" dirty="0">
                  <a:solidFill>
                    <a:prstClr val="black"/>
                  </a:solidFill>
                  <a:latin typeface="Calibri"/>
                </a:endParaRPr>
              </a:p>
            </p:txBody>
          </p:sp>
          <p:sp>
            <p:nvSpPr>
              <p:cNvPr id="32" name="TextBox 31"/>
              <p:cNvSpPr txBox="1"/>
              <p:nvPr/>
            </p:nvSpPr>
            <p:spPr>
              <a:xfrm rot="5400000">
                <a:off x="6827251" y="2515194"/>
                <a:ext cx="343364" cy="992920"/>
              </a:xfrm>
              <a:prstGeom prst="rect">
                <a:avLst/>
              </a:prstGeom>
              <a:noFill/>
            </p:spPr>
            <p:txBody>
              <a:bodyPr wrap="none" rtlCol="0">
                <a:spAutoFit/>
              </a:bodyPr>
              <a:lstStyle/>
              <a:p>
                <a:r>
                  <a:rPr lang="en-US" dirty="0" smtClean="0">
                    <a:solidFill>
                      <a:prstClr val="black"/>
                    </a:solidFill>
                    <a:latin typeface="Calibri"/>
                  </a:rPr>
                  <a:t>…</a:t>
                </a:r>
                <a:endParaRPr lang="en-US" dirty="0">
                  <a:solidFill>
                    <a:prstClr val="black"/>
                  </a:solidFill>
                  <a:latin typeface="Calibri"/>
                </a:endParaRPr>
              </a:p>
            </p:txBody>
          </p:sp>
        </p:grpSp>
        <p:grpSp>
          <p:nvGrpSpPr>
            <p:cNvPr id="47" name="DRAM"/>
            <p:cNvGrpSpPr/>
            <p:nvPr/>
          </p:nvGrpSpPr>
          <p:grpSpPr>
            <a:xfrm>
              <a:off x="6778649" y="1320780"/>
              <a:ext cx="990600" cy="1758442"/>
              <a:chOff x="4723269" y="2353890"/>
              <a:chExt cx="3277726" cy="1758442"/>
            </a:xfrm>
          </p:grpSpPr>
          <p:sp>
            <p:nvSpPr>
              <p:cNvPr id="48"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49"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50"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51"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52"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sp>
          <p:nvSpPr>
            <p:cNvPr id="54" name="Rectangle 53"/>
            <p:cNvSpPr/>
            <p:nvPr/>
          </p:nvSpPr>
          <p:spPr>
            <a:xfrm>
              <a:off x="6050279" y="2470189"/>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5" name="Left-Right Arrow 54"/>
            <p:cNvSpPr/>
            <p:nvPr/>
          </p:nvSpPr>
          <p:spPr>
            <a:xfrm>
              <a:off x="3125061" y="3437091"/>
              <a:ext cx="1743074" cy="685798"/>
            </a:xfrm>
            <a:prstGeom prst="leftRightArrow">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56" name="DRAM"/>
            <p:cNvGrpSpPr/>
            <p:nvPr/>
          </p:nvGrpSpPr>
          <p:grpSpPr>
            <a:xfrm>
              <a:off x="5029200" y="3316951"/>
              <a:ext cx="990600" cy="1758442"/>
              <a:chOff x="4723269" y="2353890"/>
              <a:chExt cx="3277726" cy="1758442"/>
            </a:xfrm>
          </p:grpSpPr>
          <p:sp>
            <p:nvSpPr>
              <p:cNvPr id="60"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1"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2"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3"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4"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grpSp>
          <p:nvGrpSpPr>
            <p:cNvPr id="66" name="DRAM"/>
            <p:cNvGrpSpPr/>
            <p:nvPr/>
          </p:nvGrpSpPr>
          <p:grpSpPr>
            <a:xfrm>
              <a:off x="6778650" y="3314748"/>
              <a:ext cx="990600" cy="1758442"/>
              <a:chOff x="4723269" y="2353890"/>
              <a:chExt cx="3277726" cy="1758442"/>
            </a:xfrm>
          </p:grpSpPr>
          <p:sp>
            <p:nvSpPr>
              <p:cNvPr id="67" name="DRAM"/>
              <p:cNvSpPr/>
              <p:nvPr/>
            </p:nvSpPr>
            <p:spPr>
              <a:xfrm>
                <a:off x="4723272" y="2353890"/>
                <a:ext cx="3277723" cy="175484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8" name="DRAM"/>
              <p:cNvSpPr/>
              <p:nvPr/>
            </p:nvSpPr>
            <p:spPr>
              <a:xfrm>
                <a:off x="4723272" y="235389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69" name="DRAM"/>
              <p:cNvSpPr/>
              <p:nvPr/>
            </p:nvSpPr>
            <p:spPr>
              <a:xfrm>
                <a:off x="4723269" y="2792399"/>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70" name="DRAM"/>
              <p:cNvSpPr/>
              <p:nvPr/>
            </p:nvSpPr>
            <p:spPr>
              <a:xfrm>
                <a:off x="4723272" y="3230908"/>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sp>
            <p:nvSpPr>
              <p:cNvPr id="71" name="DRAM"/>
              <p:cNvSpPr/>
              <p:nvPr/>
            </p:nvSpPr>
            <p:spPr>
              <a:xfrm>
                <a:off x="4723269" y="3673420"/>
                <a:ext cx="3277723" cy="438912"/>
              </a:xfrm>
              <a:prstGeom prst="roundRect">
                <a:avLst>
                  <a:gd name="adj" fmla="val 5494"/>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b="1" i="1" dirty="0">
                  <a:solidFill>
                    <a:prstClr val="black"/>
                  </a:solidFill>
                  <a:latin typeface="Calibri"/>
                </a:endParaRPr>
              </a:p>
            </p:txBody>
          </p:sp>
        </p:grpSp>
        <p:sp>
          <p:nvSpPr>
            <p:cNvPr id="72" name="Rectangle 71"/>
            <p:cNvSpPr/>
            <p:nvPr/>
          </p:nvSpPr>
          <p:spPr>
            <a:xfrm>
              <a:off x="6050279" y="4041474"/>
              <a:ext cx="728371" cy="9144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0" name="Rounded Rectangle 9"/>
            <p:cNvSpPr/>
            <p:nvPr/>
          </p:nvSpPr>
          <p:spPr>
            <a:xfrm>
              <a:off x="4876800" y="1175557"/>
              <a:ext cx="1321183" cy="2039230"/>
            </a:xfrm>
            <a:prstGeom prst="roundRect">
              <a:avLst/>
            </a:prstGeom>
            <a:noFill/>
            <a:ln>
              <a:solidFill>
                <a:schemeClr val="accent3">
                  <a:lumMod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42" name="R"/>
          <p:cNvSpPr/>
          <p:nvPr/>
        </p:nvSpPr>
        <p:spPr>
          <a:xfrm>
            <a:off x="1143000" y="4648200"/>
            <a:ext cx="2743200" cy="388936"/>
          </a:xfrm>
          <a:prstGeom prst="roundRect">
            <a:avLst>
              <a:gd name="adj" fmla="val 5494"/>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i="1" dirty="0" smtClean="0">
                <a:solidFill>
                  <a:prstClr val="black"/>
                </a:solidFill>
                <a:latin typeface="Calibri"/>
              </a:rPr>
              <a:t>L1 $: 32KB</a:t>
            </a:r>
          </a:p>
          <a:p>
            <a:r>
              <a:rPr lang="en-US" sz="2000" b="1" i="1" dirty="0" smtClean="0">
                <a:solidFill>
                  <a:prstClr val="black"/>
                </a:solidFill>
                <a:latin typeface="Calibri"/>
              </a:rPr>
              <a:t>L2 $: 512KB/core</a:t>
            </a:r>
            <a:endParaRPr lang="en-US" sz="2000" b="1" i="1" dirty="0">
              <a:solidFill>
                <a:prstClr val="black"/>
              </a:solidFill>
              <a:latin typeface="Calibri"/>
            </a:endParaRPr>
          </a:p>
        </p:txBody>
      </p:sp>
    </p:spTree>
    <p:extLst>
      <p:ext uri="{BB962C8B-B14F-4D97-AF65-F5344CB8AC3E}">
        <p14:creationId xmlns:p14="http://schemas.microsoft.com/office/powerpoint/2010/main" val="76819155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Points</a:t>
            </a:r>
            <a:endParaRPr lang="en-US" dirty="0"/>
          </a:p>
        </p:txBody>
      </p:sp>
      <p:sp>
        <p:nvSpPr>
          <p:cNvPr id="3" name="Content Placeholder 2"/>
          <p:cNvSpPr>
            <a:spLocks noGrp="1"/>
          </p:cNvSpPr>
          <p:nvPr>
            <p:ph idx="1"/>
          </p:nvPr>
        </p:nvSpPr>
        <p:spPr/>
        <p:txBody>
          <a:bodyPr>
            <a:normAutofit lnSpcReduction="10000"/>
          </a:bodyPr>
          <a:lstStyle/>
          <a:p>
            <a:r>
              <a:rPr lang="en-US" b="1" dirty="0" smtClean="0"/>
              <a:t>All-bank refresh </a:t>
            </a:r>
            <a:r>
              <a:rPr lang="en-US" dirty="0" smtClean="0"/>
              <a:t>[DDR3, LPDDR3, …]</a:t>
            </a:r>
          </a:p>
          <a:p>
            <a:endParaRPr lang="en-US" dirty="0" smtClean="0"/>
          </a:p>
          <a:p>
            <a:r>
              <a:rPr lang="en-US" b="1" dirty="0" smtClean="0"/>
              <a:t>Per-bank refresh </a:t>
            </a:r>
            <a:r>
              <a:rPr lang="en-US" dirty="0" smtClean="0"/>
              <a:t>[LPDDR3]</a:t>
            </a:r>
          </a:p>
          <a:p>
            <a:endParaRPr lang="en-US" dirty="0" smtClean="0"/>
          </a:p>
          <a:p>
            <a:r>
              <a:rPr lang="en-US" b="1" dirty="0" smtClean="0"/>
              <a:t>Elastic refresh </a:t>
            </a:r>
            <a:r>
              <a:rPr lang="en-US" dirty="0" smtClean="0"/>
              <a:t>[</a:t>
            </a:r>
            <a:r>
              <a:rPr lang="en-US" dirty="0" err="1" smtClean="0"/>
              <a:t>Stuecheli</a:t>
            </a:r>
            <a:r>
              <a:rPr lang="en-US" dirty="0" smtClean="0"/>
              <a:t> et al., MICRO ‘10]:</a:t>
            </a:r>
          </a:p>
          <a:p>
            <a:pPr lvl="1"/>
            <a:r>
              <a:rPr lang="en-US" dirty="0" smtClean="0"/>
              <a:t>Postpones refreshes by a time delay based on the predicted rank idle time to avoid interference on memory requests</a:t>
            </a:r>
          </a:p>
          <a:p>
            <a:pPr lvl="1"/>
            <a:r>
              <a:rPr lang="en-US" dirty="0" smtClean="0">
                <a:solidFill>
                  <a:srgbClr val="FF0000"/>
                </a:solidFill>
              </a:rPr>
              <a:t>Proposed to schedule all-bank refreshes without exploiting per-bank refreshes</a:t>
            </a:r>
          </a:p>
          <a:p>
            <a:pPr lvl="1"/>
            <a:r>
              <a:rPr lang="en-US" dirty="0" smtClean="0">
                <a:solidFill>
                  <a:srgbClr val="FF0000"/>
                </a:solidFill>
              </a:rPr>
              <a:t>Cannot parallelize refreshes and accesses within a rank</a:t>
            </a:r>
          </a:p>
          <a:p>
            <a:pPr marL="457200" lvl="1" indent="0">
              <a:buNone/>
            </a:pPr>
            <a:endParaRPr lang="en-US" dirty="0" smtClean="0"/>
          </a:p>
          <a:p>
            <a:r>
              <a:rPr lang="en-US" b="1" dirty="0" smtClean="0"/>
              <a:t>Ideal (</a:t>
            </a:r>
            <a:r>
              <a:rPr lang="en-US" b="1" dirty="0"/>
              <a:t>n</a:t>
            </a:r>
            <a:r>
              <a:rPr lang="en-US" b="1" dirty="0" smtClean="0"/>
              <a:t>o refresh)</a:t>
            </a:r>
            <a:endParaRPr lang="en-US" b="1"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181</a:t>
            </a:fld>
            <a:endParaRPr lang="en-US" dirty="0">
              <a:solidFill>
                <a:prstClr val="black"/>
              </a:solidFill>
              <a:latin typeface="Calibri"/>
            </a:endParaRPr>
          </a:p>
        </p:txBody>
      </p:sp>
    </p:spTree>
    <p:extLst>
      <p:ext uri="{BB962C8B-B14F-4D97-AF65-F5344CB8AC3E}">
        <p14:creationId xmlns:p14="http://schemas.microsoft.com/office/powerpoint/2010/main" val="3024106373"/>
      </p:ext>
    </p:extLst>
  </p:cSld>
  <p:clrMapOvr>
    <a:masterClrMapping/>
  </p:clrMapOvr>
  <p:timing>
    <p:tnLst>
      <p:par>
        <p:cTn xmlns:p14="http://schemas.microsoft.com/office/powerpoint/2010/main" id="1" dur="indefinite" restart="never" nodeType="tmRoot"/>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2577649842"/>
              </p:ext>
            </p:extLst>
          </p:nvPr>
        </p:nvGraphicFramePr>
        <p:xfrm>
          <a:off x="381000" y="1023945"/>
          <a:ext cx="8534400" cy="4810110"/>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lstStyle/>
          <a:p>
            <a:r>
              <a:rPr lang="en-US" dirty="0" smtClean="0"/>
              <a:t>System Performance</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182</a:t>
            </a:fld>
            <a:endParaRPr lang="en-US" dirty="0">
              <a:solidFill>
                <a:prstClr val="black"/>
              </a:solidFill>
              <a:latin typeface="Calibri"/>
            </a:endParaRPr>
          </a:p>
        </p:txBody>
      </p:sp>
      <p:grpSp>
        <p:nvGrpSpPr>
          <p:cNvPr id="20" name="DS"/>
          <p:cNvGrpSpPr/>
          <p:nvPr/>
        </p:nvGrpSpPr>
        <p:grpSpPr>
          <a:xfrm>
            <a:off x="2438400" y="1084560"/>
            <a:ext cx="4545125" cy="461665"/>
            <a:chOff x="2438400" y="1154668"/>
            <a:chExt cx="4545125" cy="461665"/>
          </a:xfrm>
        </p:grpSpPr>
        <p:sp>
          <p:nvSpPr>
            <p:cNvPr id="21" name="TextBox 20"/>
            <p:cNvSpPr txBox="1"/>
            <p:nvPr/>
          </p:nvSpPr>
          <p:spPr>
            <a:xfrm>
              <a:off x="2438400" y="1154668"/>
              <a:ext cx="806631" cy="461665"/>
            </a:xfrm>
            <a:prstGeom prst="rect">
              <a:avLst/>
            </a:prstGeom>
            <a:noFill/>
          </p:spPr>
          <p:txBody>
            <a:bodyPr wrap="none" rtlCol="0">
              <a:spAutoFit/>
            </a:bodyPr>
            <a:lstStyle/>
            <a:p>
              <a:r>
                <a:rPr lang="en-US" sz="2400" dirty="0" smtClean="0">
                  <a:solidFill>
                    <a:srgbClr val="F79646"/>
                  </a:solidFill>
                  <a:latin typeface="Calibri"/>
                </a:rPr>
                <a:t>7.9%</a:t>
              </a:r>
              <a:endParaRPr lang="en-US" sz="2400" dirty="0">
                <a:solidFill>
                  <a:srgbClr val="F79646"/>
                </a:solidFill>
                <a:latin typeface="Calibri"/>
              </a:endParaRPr>
            </a:p>
          </p:txBody>
        </p:sp>
        <p:sp>
          <p:nvSpPr>
            <p:cNvPr id="22" name="TextBox 21"/>
            <p:cNvSpPr txBox="1"/>
            <p:nvPr/>
          </p:nvSpPr>
          <p:spPr>
            <a:xfrm>
              <a:off x="4191000" y="1154668"/>
              <a:ext cx="963725" cy="461665"/>
            </a:xfrm>
            <a:prstGeom prst="rect">
              <a:avLst/>
            </a:prstGeom>
            <a:noFill/>
          </p:spPr>
          <p:txBody>
            <a:bodyPr wrap="none" rtlCol="0">
              <a:spAutoFit/>
            </a:bodyPr>
            <a:lstStyle/>
            <a:p>
              <a:r>
                <a:rPr lang="en-US" sz="2400" dirty="0" smtClean="0">
                  <a:solidFill>
                    <a:srgbClr val="F79646"/>
                  </a:solidFill>
                  <a:latin typeface="Calibri"/>
                </a:rPr>
                <a:t>12.3%</a:t>
              </a:r>
              <a:endParaRPr lang="en-US" sz="2400" dirty="0">
                <a:solidFill>
                  <a:srgbClr val="F79646"/>
                </a:solidFill>
                <a:latin typeface="Calibri"/>
              </a:endParaRPr>
            </a:p>
          </p:txBody>
        </p:sp>
        <p:sp>
          <p:nvSpPr>
            <p:cNvPr id="23" name="TextBox 22"/>
            <p:cNvSpPr txBox="1"/>
            <p:nvPr/>
          </p:nvSpPr>
          <p:spPr>
            <a:xfrm>
              <a:off x="6019800" y="1154668"/>
              <a:ext cx="963725" cy="461665"/>
            </a:xfrm>
            <a:prstGeom prst="rect">
              <a:avLst/>
            </a:prstGeom>
            <a:noFill/>
          </p:spPr>
          <p:txBody>
            <a:bodyPr wrap="none" rtlCol="0">
              <a:spAutoFit/>
            </a:bodyPr>
            <a:lstStyle/>
            <a:p>
              <a:r>
                <a:rPr lang="en-US" sz="2400" dirty="0" smtClean="0">
                  <a:solidFill>
                    <a:srgbClr val="F79646"/>
                  </a:solidFill>
                  <a:latin typeface="Calibri"/>
                </a:rPr>
                <a:t>20.2%</a:t>
              </a:r>
              <a:endParaRPr lang="en-US" sz="2400" dirty="0">
                <a:solidFill>
                  <a:srgbClr val="F79646"/>
                </a:solidFill>
                <a:latin typeface="Calibri"/>
              </a:endParaRPr>
            </a:p>
          </p:txBody>
        </p:sp>
      </p:grpSp>
      <p:sp>
        <p:nvSpPr>
          <p:cNvPr id="15" name="Rounded Rectangle 14"/>
          <p:cNvSpPr/>
          <p:nvPr/>
        </p:nvSpPr>
        <p:spPr>
          <a:xfrm>
            <a:off x="533400" y="5410200"/>
            <a:ext cx="7854167"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a:solidFill>
                  <a:prstClr val="white"/>
                </a:solidFill>
                <a:latin typeface="Calibri"/>
              </a:rPr>
              <a:t>1</a:t>
            </a:r>
            <a:r>
              <a:rPr lang="en-US" sz="2800" i="1" dirty="0" smtClean="0">
                <a:solidFill>
                  <a:prstClr val="white"/>
                </a:solidFill>
                <a:latin typeface="Calibri"/>
              </a:rPr>
              <a:t>. Both DARP &amp; SARP provide performance gains and combining them (DSARP) improves even more</a:t>
            </a:r>
            <a:endParaRPr lang="en-US" sz="2800" i="1" dirty="0">
              <a:solidFill>
                <a:prstClr val="white"/>
              </a:solidFill>
              <a:latin typeface="Calibri"/>
            </a:endParaRPr>
          </a:p>
        </p:txBody>
      </p:sp>
      <p:sp>
        <p:nvSpPr>
          <p:cNvPr id="11" name="Rounded Rectangle 10"/>
          <p:cNvSpPr/>
          <p:nvPr/>
        </p:nvSpPr>
        <p:spPr>
          <a:xfrm>
            <a:off x="533400" y="5410200"/>
            <a:ext cx="7848600" cy="8699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600" i="1" dirty="0">
                <a:solidFill>
                  <a:prstClr val="white"/>
                </a:solidFill>
                <a:latin typeface="Calibri"/>
              </a:rPr>
              <a:t>2</a:t>
            </a:r>
            <a:r>
              <a:rPr lang="en-US" sz="2600" i="1" dirty="0" smtClean="0">
                <a:solidFill>
                  <a:prstClr val="white"/>
                </a:solidFill>
                <a:latin typeface="Calibri"/>
              </a:rPr>
              <a:t>. Consistent </a:t>
            </a:r>
            <a:r>
              <a:rPr lang="en-US" sz="2600" i="1" dirty="0">
                <a:solidFill>
                  <a:prstClr val="white"/>
                </a:solidFill>
                <a:latin typeface="Calibri"/>
              </a:rPr>
              <a:t>system performance </a:t>
            </a:r>
            <a:r>
              <a:rPr lang="en-US" sz="2600" i="1" dirty="0" smtClean="0">
                <a:solidFill>
                  <a:prstClr val="white"/>
                </a:solidFill>
                <a:latin typeface="Calibri"/>
              </a:rPr>
              <a:t>improvement across DRAM densities (</a:t>
            </a:r>
            <a:r>
              <a:rPr lang="en-US" sz="2600" i="1" dirty="0">
                <a:solidFill>
                  <a:prstClr val="white"/>
                </a:solidFill>
                <a:latin typeface="Calibri"/>
              </a:rPr>
              <a:t>within </a:t>
            </a:r>
            <a:r>
              <a:rPr lang="en-US" sz="2600" b="1" i="1" dirty="0">
                <a:solidFill>
                  <a:prstClr val="white"/>
                </a:solidFill>
                <a:latin typeface="Calibri"/>
              </a:rPr>
              <a:t>0.9%, 1.2%, and 3.8% </a:t>
            </a:r>
            <a:r>
              <a:rPr lang="en-US" sz="2600" i="1" dirty="0">
                <a:solidFill>
                  <a:prstClr val="white"/>
                </a:solidFill>
                <a:latin typeface="Calibri"/>
              </a:rPr>
              <a:t>of ideal)</a:t>
            </a:r>
          </a:p>
        </p:txBody>
      </p:sp>
    </p:spTree>
    <p:extLst>
      <p:ext uri="{BB962C8B-B14F-4D97-AF65-F5344CB8AC3E}">
        <p14:creationId xmlns:p14="http://schemas.microsoft.com/office/powerpoint/2010/main" val="150144085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graphicEl>
                                              <a:chart seriesIdx="3" categoryIdx="-4" bldStep="series"/>
                                            </p:graphic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7">
                                            <p:graphicEl>
                                              <a:chart seriesIdx="4" categoryIdx="-4" bldStep="series"/>
                                            </p:graphic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7">
                                            <p:graphicEl>
                                              <a:chart seriesIdx="5" categoryIdx="-4" bldStep="series"/>
                                            </p:graphic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childTnLst>
                                </p:cTn>
                              </p:par>
                              <p:par>
                                <p:cTn id="17" presetID="1" presetClass="entr" presetSubtype="0" fill="hold" grpId="0" nodeType="withEffect">
                                  <p:stCondLst>
                                    <p:cond delay="1500"/>
                                  </p:stCondLst>
                                  <p:childTnLst>
                                    <p:set>
                                      <p:cBhvr>
                                        <p:cTn id="18" dur="1" fill="hold">
                                          <p:stCondLst>
                                            <p:cond delay="0"/>
                                          </p:stCondLst>
                                        </p:cTn>
                                        <p:tgtEl>
                                          <p:spTgt spid="27">
                                            <p:graphicEl>
                                              <a:chart seriesIdx="6" categoryIdx="-4" bldStep="series"/>
                                            </p:graphic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Sub>
          <a:bldChart bld="series"/>
        </p:bldSub>
      </p:bldGraphic>
      <p:bldP spid="15" grpId="0" animBg="1"/>
      <p:bldP spid="11"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Energy Efficiency</a:t>
            </a:r>
            <a:endParaRPr lang="en-US" dirty="0"/>
          </a:p>
        </p:txBody>
      </p:sp>
      <p:sp>
        <p:nvSpPr>
          <p:cNvPr id="4" name="Slide Number Placeholder 3"/>
          <p:cNvSpPr>
            <a:spLocks noGrp="1"/>
          </p:cNvSpPr>
          <p:nvPr>
            <p:ph type="sldNum" sz="quarter" idx="12"/>
          </p:nvPr>
        </p:nvSpPr>
        <p:spPr/>
        <p:txBody>
          <a:bodyPr/>
          <a:lstStyle/>
          <a:p>
            <a:fld id="{13F32364-6BA0-48AA-B029-3ED2192016FC}" type="slidenum">
              <a:rPr lang="en-US" smtClean="0">
                <a:solidFill>
                  <a:prstClr val="black"/>
                </a:solidFill>
                <a:latin typeface="Calibri"/>
              </a:rPr>
              <a:pPr/>
              <a:t>183</a:t>
            </a:fld>
            <a:endParaRPr lang="en-US" dirty="0">
              <a:solidFill>
                <a:prstClr val="black"/>
              </a:solidFill>
              <a:latin typeface="Calibri"/>
            </a:endParaRPr>
          </a:p>
        </p:txBody>
      </p:sp>
      <p:grpSp>
        <p:nvGrpSpPr>
          <p:cNvPr id="6" name="DS"/>
          <p:cNvGrpSpPr/>
          <p:nvPr/>
        </p:nvGrpSpPr>
        <p:grpSpPr>
          <a:xfrm>
            <a:off x="2590800" y="1367135"/>
            <a:ext cx="4495800" cy="690265"/>
            <a:chOff x="2438400" y="1302603"/>
            <a:chExt cx="4495800" cy="690265"/>
          </a:xfrm>
        </p:grpSpPr>
        <p:sp>
          <p:nvSpPr>
            <p:cNvPr id="7" name="TextBox 6"/>
            <p:cNvSpPr txBox="1"/>
            <p:nvPr/>
          </p:nvSpPr>
          <p:spPr>
            <a:xfrm>
              <a:off x="2438400" y="1531203"/>
              <a:ext cx="806631" cy="461665"/>
            </a:xfrm>
            <a:prstGeom prst="rect">
              <a:avLst/>
            </a:prstGeom>
            <a:noFill/>
          </p:spPr>
          <p:txBody>
            <a:bodyPr wrap="none" rtlCol="0">
              <a:spAutoFit/>
            </a:bodyPr>
            <a:lstStyle/>
            <a:p>
              <a:r>
                <a:rPr lang="en-US" sz="2400" dirty="0" smtClean="0">
                  <a:solidFill>
                    <a:srgbClr val="F79646"/>
                  </a:solidFill>
                  <a:latin typeface="Calibri"/>
                </a:rPr>
                <a:t>3.0%</a:t>
              </a:r>
              <a:endParaRPr lang="en-US" sz="2400" dirty="0">
                <a:solidFill>
                  <a:srgbClr val="F79646"/>
                </a:solidFill>
                <a:latin typeface="Calibri"/>
              </a:endParaRPr>
            </a:p>
          </p:txBody>
        </p:sp>
        <p:sp>
          <p:nvSpPr>
            <p:cNvPr id="8" name="TextBox 7"/>
            <p:cNvSpPr txBox="1"/>
            <p:nvPr/>
          </p:nvSpPr>
          <p:spPr>
            <a:xfrm>
              <a:off x="4298769" y="1383268"/>
              <a:ext cx="806631" cy="461665"/>
            </a:xfrm>
            <a:prstGeom prst="rect">
              <a:avLst/>
            </a:prstGeom>
            <a:noFill/>
          </p:spPr>
          <p:txBody>
            <a:bodyPr wrap="none" rtlCol="0">
              <a:spAutoFit/>
            </a:bodyPr>
            <a:lstStyle/>
            <a:p>
              <a:r>
                <a:rPr lang="en-US" sz="2400" dirty="0" smtClean="0">
                  <a:solidFill>
                    <a:srgbClr val="F79646"/>
                  </a:solidFill>
                  <a:latin typeface="Calibri"/>
                </a:rPr>
                <a:t>5.2%</a:t>
              </a:r>
              <a:endParaRPr lang="en-US" sz="2400" dirty="0">
                <a:solidFill>
                  <a:srgbClr val="F79646"/>
                </a:solidFill>
                <a:latin typeface="Calibri"/>
              </a:endParaRPr>
            </a:p>
          </p:txBody>
        </p:sp>
        <p:sp>
          <p:nvSpPr>
            <p:cNvPr id="9" name="TextBox 8"/>
            <p:cNvSpPr txBox="1"/>
            <p:nvPr/>
          </p:nvSpPr>
          <p:spPr>
            <a:xfrm>
              <a:off x="6127569" y="1302603"/>
              <a:ext cx="806631" cy="461665"/>
            </a:xfrm>
            <a:prstGeom prst="rect">
              <a:avLst/>
            </a:prstGeom>
            <a:noFill/>
          </p:spPr>
          <p:txBody>
            <a:bodyPr wrap="none" rtlCol="0">
              <a:spAutoFit/>
            </a:bodyPr>
            <a:lstStyle/>
            <a:p>
              <a:r>
                <a:rPr lang="en-US" sz="2400" dirty="0" smtClean="0">
                  <a:solidFill>
                    <a:srgbClr val="F79646"/>
                  </a:solidFill>
                  <a:latin typeface="Calibri"/>
                </a:rPr>
                <a:t>9.0%</a:t>
              </a:r>
              <a:endParaRPr lang="en-US" sz="2400" dirty="0">
                <a:solidFill>
                  <a:srgbClr val="F79646"/>
                </a:solidFill>
                <a:latin typeface="Calibri"/>
              </a:endParaRPr>
            </a:p>
          </p:txBody>
        </p:sp>
      </p:grpSp>
      <p:sp>
        <p:nvSpPr>
          <p:cNvPr id="10" name="Rounded Rectangle 9"/>
          <p:cNvSpPr/>
          <p:nvPr/>
        </p:nvSpPr>
        <p:spPr>
          <a:xfrm>
            <a:off x="990600" y="5607050"/>
            <a:ext cx="7086600" cy="717550"/>
          </a:xfrm>
          <a:prstGeom prst="roundRect">
            <a:avLst>
              <a:gd name="adj" fmla="val 0"/>
            </a:avLst>
          </a:prstGeom>
          <a:solidFill>
            <a:srgbClr val="064FB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i="1" dirty="0" smtClean="0">
                <a:solidFill>
                  <a:prstClr val="white"/>
                </a:solidFill>
                <a:latin typeface="Calibri"/>
              </a:rPr>
              <a:t>Consistent reduction on energy consumption</a:t>
            </a:r>
            <a:endParaRPr lang="en-US" sz="2800" i="1" dirty="0">
              <a:solidFill>
                <a:prstClr val="white"/>
              </a:solidFill>
              <a:latin typeface="Calibri"/>
            </a:endParaRPr>
          </a:p>
        </p:txBody>
      </p:sp>
      <p:graphicFrame>
        <p:nvGraphicFramePr>
          <p:cNvPr id="11" name="Chart 10"/>
          <p:cNvGraphicFramePr>
            <a:graphicFrameLocks/>
          </p:cNvGraphicFramePr>
          <p:nvPr>
            <p:extLst>
              <p:ext uri="{D42A27DB-BD31-4B8C-83A1-F6EECF244321}">
                <p14:modId xmlns:p14="http://schemas.microsoft.com/office/powerpoint/2010/main" val="2520128277"/>
              </p:ext>
            </p:extLst>
          </p:nvPr>
        </p:nvGraphicFramePr>
        <p:xfrm>
          <a:off x="533400" y="1219200"/>
          <a:ext cx="8068397" cy="481011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38511280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NVM</a:t>
            </a:r>
            <a:endParaRPr lang="en-US" dirty="0"/>
          </a:p>
        </p:txBody>
      </p:sp>
      <p:sp>
        <p:nvSpPr>
          <p:cNvPr id="4" name="Slide Number Placeholder 3"/>
          <p:cNvSpPr>
            <a:spLocks noGrp="1"/>
          </p:cNvSpPr>
          <p:nvPr>
            <p:ph type="sldNum" sz="quarter" idx="12"/>
          </p:nvPr>
        </p:nvSpPr>
        <p:spPr/>
        <p:txBody>
          <a:bodyPr/>
          <a:lstStyle/>
          <a:p>
            <a:fld id="{323594FA-E141-4234-AE05-360401972BE7}" type="slidenum">
              <a:rPr lang="en-US" altLang="en-US" smtClean="0">
                <a:solidFill>
                  <a:srgbClr val="000000"/>
                </a:solidFill>
              </a:rPr>
              <a:pPr/>
              <a:t>184</a:t>
            </a:fld>
            <a:endParaRPr lang="en-US" altLang="en-US">
              <a:solidFill>
                <a:srgbClr val="000000"/>
              </a:solidFill>
            </a:endParaRPr>
          </a:p>
        </p:txBody>
      </p:sp>
      <p:sp>
        <p:nvSpPr>
          <p:cNvPr id="2" name="Subtitle 1"/>
          <p:cNvSpPr>
            <a:spLocks noGrp="1"/>
          </p:cNvSpPr>
          <p:nvPr>
            <p:ph type="subTitle" idx="1"/>
          </p:nvPr>
        </p:nvSpPr>
        <p:spPr/>
        <p:txBody>
          <a:bodyPr/>
          <a:lstStyle/>
          <a:p>
            <a:endParaRPr lang="en-US"/>
          </a:p>
        </p:txBody>
      </p:sp>
    </p:spTree>
    <p:extLst>
      <p:ext uri="{BB962C8B-B14F-4D97-AF65-F5344CB8AC3E}">
        <p14:creationId xmlns:p14="http://schemas.microsoft.com/office/powerpoint/2010/main" val="23703572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Title 1"/>
          <p:cNvSpPr>
            <a:spLocks noGrp="1"/>
          </p:cNvSpPr>
          <p:nvPr>
            <p:ph type="title"/>
          </p:nvPr>
        </p:nvSpPr>
        <p:spPr/>
        <p:txBody>
          <a:bodyPr/>
          <a:lstStyle/>
          <a:p>
            <a:r>
              <a:rPr lang="en-US">
                <a:latin typeface="Garamond" charset="0"/>
                <a:ea typeface="ＭＳ Ｐゴシック" charset="0"/>
                <a:cs typeface="ＭＳ Ｐゴシック" charset="0"/>
              </a:rPr>
              <a:t>What is Phase Change Memory?</a:t>
            </a:r>
          </a:p>
        </p:txBody>
      </p:sp>
      <p:sp>
        <p:nvSpPr>
          <p:cNvPr id="3" name="Content Placeholder 2"/>
          <p:cNvSpPr>
            <a:spLocks noGrp="1"/>
          </p:cNvSpPr>
          <p:nvPr>
            <p:ph idx="1"/>
          </p:nvPr>
        </p:nvSpPr>
        <p:spPr>
          <a:xfrm>
            <a:off x="228600" y="996950"/>
            <a:ext cx="8915400" cy="5194300"/>
          </a:xfrm>
        </p:spPr>
        <p:txBody>
          <a:bodyPr/>
          <a:lstStyle/>
          <a:p>
            <a:pPr marL="457200" indent="-457200"/>
            <a:r>
              <a:rPr lang="en-US" sz="2200">
                <a:latin typeface="Tahoma" charset="0"/>
                <a:ea typeface="ＭＳ Ｐゴシック" charset="0"/>
                <a:cs typeface="ＭＳ Ｐゴシック" charset="0"/>
              </a:rPr>
              <a:t>Phase change material (chalcogenide glass) exists in two states:</a:t>
            </a:r>
          </a:p>
          <a:p>
            <a:pPr marL="784225" lvl="1" indent="-457200"/>
            <a:r>
              <a:rPr lang="en-US" sz="2000">
                <a:latin typeface="Tahoma" charset="0"/>
                <a:ea typeface="ＭＳ Ｐゴシック" charset="0"/>
              </a:rPr>
              <a:t>Amorphous: Low optical reflexivity and high electrical resistivity</a:t>
            </a:r>
          </a:p>
          <a:p>
            <a:pPr marL="784225" lvl="1" indent="-457200"/>
            <a:r>
              <a:rPr lang="en-US" sz="2000">
                <a:latin typeface="Tahoma" charset="0"/>
                <a:ea typeface="ＭＳ Ｐゴシック" charset="0"/>
              </a:rPr>
              <a:t>Crystalline: High optical reflexivity and low electrical resistivity</a:t>
            </a:r>
          </a:p>
          <a:p>
            <a:pPr marL="457200" indent="-457200"/>
            <a:endParaRPr lang="en-US">
              <a:latin typeface="Tahoma" charset="0"/>
              <a:ea typeface="ＭＳ Ｐゴシック" charset="0"/>
              <a:cs typeface="ＭＳ Ｐゴシック" charset="0"/>
            </a:endParaRPr>
          </a:p>
        </p:txBody>
      </p:sp>
      <p:sp>
        <p:nvSpPr>
          <p:cNvPr id="4198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1E6F7C3-B3F1-AB45-B64C-BA5FC23A5EEE}" type="slidenum">
              <a:rPr lang="en-US" sz="1600">
                <a:solidFill>
                  <a:srgbClr val="000000"/>
                </a:solidFill>
                <a:latin typeface="Garamond" charset="0"/>
              </a:rPr>
              <a:pPr eaLnBrk="1" hangingPunct="1"/>
              <a:t>185</a:t>
            </a:fld>
            <a:endParaRPr lang="en-US" sz="1600">
              <a:solidFill>
                <a:srgbClr val="000000"/>
              </a:solidFill>
              <a:latin typeface="Garamond" charset="0"/>
            </a:endParaRPr>
          </a:p>
        </p:txBody>
      </p:sp>
      <p:pic>
        <p:nvPicPr>
          <p:cNvPr id="4198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219200" y="2286000"/>
            <a:ext cx="6248400" cy="3198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 Box 190"/>
          <p:cNvSpPr txBox="1">
            <a:spLocks noChangeArrowheads="1"/>
          </p:cNvSpPr>
          <p:nvPr/>
        </p:nvSpPr>
        <p:spPr bwMode="auto">
          <a:xfrm>
            <a:off x="493713" y="5610225"/>
            <a:ext cx="8267700" cy="758825"/>
          </a:xfrm>
          <a:prstGeom prst="rect">
            <a:avLst/>
          </a:prstGeom>
          <a:solidFill>
            <a:srgbClr val="CCCCFF"/>
          </a:solidFill>
          <a:ln w="25400">
            <a:solidFill>
              <a:srgbClr val="FF6600"/>
            </a:solidFill>
            <a:miter lim="800000"/>
            <a:headEnd/>
            <a:tailEnd/>
          </a:ln>
          <a:effectLst/>
        </p:spPr>
        <p:txBody>
          <a:bodyPr wrap="none" lIns="64008" tIns="32004" rIns="64008" bIns="32004">
            <a:spAutoFit/>
          </a:bodyPr>
          <a:lstStyle/>
          <a:p>
            <a:pPr algn="ctr">
              <a:defRPr/>
            </a:pPr>
            <a:r>
              <a:rPr lang="en-US" sz="2200" kern="0" dirty="0">
                <a:solidFill>
                  <a:sysClr val="windowText" lastClr="000000"/>
                </a:solidFill>
                <a:latin typeface="Arial" pitchFamily="-107" charset="0"/>
                <a:ea typeface="Arial" pitchFamily="-107" charset="0"/>
                <a:cs typeface="Arial" pitchFamily="-107" charset="0"/>
              </a:rPr>
              <a:t>PCM is resistive memory:  High resistance (0), Low resistance (1)</a:t>
            </a:r>
          </a:p>
          <a:p>
            <a:pPr algn="ctr">
              <a:defRPr/>
            </a:pPr>
            <a:r>
              <a:rPr lang="en-US" sz="2200" kern="0" dirty="0">
                <a:solidFill>
                  <a:sysClr val="windowText" lastClr="000000"/>
                </a:solidFill>
                <a:latin typeface="Arial" pitchFamily="-107" charset="0"/>
                <a:ea typeface="Arial" pitchFamily="-107" charset="0"/>
                <a:cs typeface="Arial" pitchFamily="-107" charset="0"/>
              </a:rPr>
              <a:t>PCM cell can be switched between states reliably and quickly</a:t>
            </a:r>
          </a:p>
        </p:txBody>
      </p:sp>
    </p:spTree>
    <p:extLst>
      <p:ext uri="{BB962C8B-B14F-4D97-AF65-F5344CB8AC3E}">
        <p14:creationId xmlns:p14="http://schemas.microsoft.com/office/powerpoint/2010/main" val="319075336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Title 1"/>
          <p:cNvSpPr>
            <a:spLocks noGrp="1"/>
          </p:cNvSpPr>
          <p:nvPr>
            <p:ph type="title"/>
          </p:nvPr>
        </p:nvSpPr>
        <p:spPr/>
        <p:txBody>
          <a:bodyPr/>
          <a:lstStyle/>
          <a:p>
            <a:r>
              <a:rPr lang="en-US">
                <a:latin typeface="Garamond" charset="0"/>
                <a:ea typeface="ＭＳ Ｐゴシック" charset="0"/>
                <a:cs typeface="ＭＳ Ｐゴシック" charset="0"/>
              </a:rPr>
              <a:t>How Does PCM Work?</a:t>
            </a:r>
          </a:p>
        </p:txBody>
      </p:sp>
      <p:sp>
        <p:nvSpPr>
          <p:cNvPr id="43011" name="Content Placeholder 2"/>
          <p:cNvSpPr>
            <a:spLocks noGrp="1"/>
          </p:cNvSpPr>
          <p:nvPr>
            <p:ph idx="1"/>
          </p:nvPr>
        </p:nvSpPr>
        <p:spPr>
          <a:xfrm>
            <a:off x="228600" y="996950"/>
            <a:ext cx="8610600" cy="5194300"/>
          </a:xfrm>
        </p:spPr>
        <p:txBody>
          <a:bodyPr/>
          <a:lstStyle/>
          <a:p>
            <a:r>
              <a:rPr lang="en-US" sz="2000">
                <a:latin typeface="Tahoma" charset="0"/>
                <a:ea typeface="ＭＳ Ｐゴシック" charset="0"/>
                <a:cs typeface="ＭＳ Ｐゴシック" charset="0"/>
              </a:rPr>
              <a:t>Write: change phase via current injection</a:t>
            </a:r>
          </a:p>
          <a:p>
            <a:pPr lvl="1"/>
            <a:r>
              <a:rPr lang="en-US" sz="1800">
                <a:latin typeface="Tahoma" charset="0"/>
                <a:ea typeface="ＭＳ Ｐゴシック" charset="0"/>
              </a:rPr>
              <a:t>SET: sustained current to heat cell above T</a:t>
            </a:r>
            <a:r>
              <a:rPr lang="en-US" sz="1800" i="1">
                <a:latin typeface="Tahoma" charset="0"/>
                <a:ea typeface="ＭＳ Ｐゴシック" charset="0"/>
              </a:rPr>
              <a:t>cryst</a:t>
            </a:r>
            <a:r>
              <a:rPr lang="en-US" sz="1800">
                <a:latin typeface="Tahoma" charset="0"/>
                <a:ea typeface="ＭＳ Ｐゴシック" charset="0"/>
              </a:rPr>
              <a:t> </a:t>
            </a:r>
          </a:p>
          <a:p>
            <a:pPr lvl="1"/>
            <a:r>
              <a:rPr lang="en-US" sz="1800">
                <a:latin typeface="Tahoma" charset="0"/>
                <a:ea typeface="ＭＳ Ｐゴシック" charset="0"/>
              </a:rPr>
              <a:t>RESET: cell heated above T</a:t>
            </a:r>
            <a:r>
              <a:rPr lang="en-US" sz="1800" i="1">
                <a:latin typeface="Tahoma" charset="0"/>
                <a:ea typeface="ＭＳ Ｐゴシック" charset="0"/>
              </a:rPr>
              <a:t>melt</a:t>
            </a:r>
            <a:r>
              <a:rPr lang="en-US" sz="1800">
                <a:latin typeface="Tahoma" charset="0"/>
                <a:ea typeface="ＭＳ Ｐゴシック" charset="0"/>
              </a:rPr>
              <a:t> and quenched</a:t>
            </a:r>
          </a:p>
          <a:p>
            <a:r>
              <a:rPr lang="en-US" sz="2000">
                <a:latin typeface="Tahoma" charset="0"/>
                <a:ea typeface="ＭＳ Ｐゴシック" charset="0"/>
                <a:cs typeface="ＭＳ Ｐゴシック" charset="0"/>
              </a:rPr>
              <a:t>Read: detect phase via material resistance </a:t>
            </a:r>
          </a:p>
          <a:p>
            <a:pPr lvl="1"/>
            <a:r>
              <a:rPr lang="en-US" sz="1800">
                <a:latin typeface="Tahoma" charset="0"/>
                <a:ea typeface="ＭＳ Ｐゴシック" charset="0"/>
              </a:rPr>
              <a:t>amorphous/crystalline</a:t>
            </a:r>
          </a:p>
          <a:p>
            <a:endParaRPr lang="en-US">
              <a:latin typeface="Tahoma" charset="0"/>
              <a:ea typeface="ＭＳ Ｐゴシック" charset="0"/>
              <a:cs typeface="ＭＳ Ｐゴシック" charset="0"/>
            </a:endParaRPr>
          </a:p>
          <a:p>
            <a:endParaRPr lang="en-US">
              <a:latin typeface="Tahoma" charset="0"/>
              <a:ea typeface="ＭＳ Ｐゴシック" charset="0"/>
              <a:cs typeface="ＭＳ Ｐゴシック" charset="0"/>
            </a:endParaRPr>
          </a:p>
        </p:txBody>
      </p:sp>
      <p:sp>
        <p:nvSpPr>
          <p:cNvPr id="4301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969144A-7066-6447-B21E-9C90E183834E}" type="slidenum">
              <a:rPr lang="en-US" sz="1600">
                <a:solidFill>
                  <a:srgbClr val="000000"/>
                </a:solidFill>
                <a:latin typeface="Garamond" charset="0"/>
              </a:rPr>
              <a:pPr eaLnBrk="1" hangingPunct="1"/>
              <a:t>186</a:t>
            </a:fld>
            <a:endParaRPr lang="en-US" sz="1600">
              <a:solidFill>
                <a:srgbClr val="000000"/>
              </a:solidFill>
              <a:latin typeface="Garamond" charset="0"/>
            </a:endParaRPr>
          </a:p>
        </p:txBody>
      </p:sp>
      <p:grpSp>
        <p:nvGrpSpPr>
          <p:cNvPr id="2" name="Group 33"/>
          <p:cNvGrpSpPr>
            <a:grpSpLocks/>
          </p:cNvGrpSpPr>
          <p:nvPr/>
        </p:nvGrpSpPr>
        <p:grpSpPr bwMode="auto">
          <a:xfrm>
            <a:off x="-76200" y="3208338"/>
            <a:ext cx="3859213" cy="3233737"/>
            <a:chOff x="2963" y="1053"/>
            <a:chExt cx="2431" cy="2037"/>
          </a:xfrm>
        </p:grpSpPr>
        <p:grpSp>
          <p:nvGrpSpPr>
            <p:cNvPr id="43032" name="Group 34"/>
            <p:cNvGrpSpPr>
              <a:grpSpLocks/>
            </p:cNvGrpSpPr>
            <p:nvPr/>
          </p:nvGrpSpPr>
          <p:grpSpPr bwMode="auto">
            <a:xfrm>
              <a:off x="3283" y="1548"/>
              <a:ext cx="177" cy="877"/>
              <a:chOff x="3790" y="1082"/>
              <a:chExt cx="177" cy="877"/>
            </a:xfrm>
          </p:grpSpPr>
          <p:sp>
            <p:nvSpPr>
              <p:cNvPr id="47" name="Freeform 35"/>
              <p:cNvSpPr>
                <a:spLocks noChangeAspect="1"/>
              </p:cNvSpPr>
              <p:nvPr/>
            </p:nvSpPr>
            <p:spPr bwMode="auto">
              <a:xfrm>
                <a:off x="3836" y="1634"/>
                <a:ext cx="94" cy="325"/>
              </a:xfrm>
              <a:custGeom>
                <a:avLst/>
                <a:gdLst/>
                <a:ahLst/>
                <a:cxnLst>
                  <a:cxn ang="0">
                    <a:pos x="96" y="0"/>
                  </a:cxn>
                  <a:cxn ang="0">
                    <a:pos x="96" y="95"/>
                  </a:cxn>
                  <a:cxn ang="0">
                    <a:pos x="0" y="95"/>
                  </a:cxn>
                  <a:cxn ang="0">
                    <a:pos x="0" y="239"/>
                  </a:cxn>
                  <a:cxn ang="0">
                    <a:pos x="96" y="239"/>
                  </a:cxn>
                  <a:cxn ang="0">
                    <a:pos x="96" y="334"/>
                  </a:cxn>
                </a:cxnLst>
                <a:rect l="0" t="0" r="r" b="b"/>
                <a:pathLst>
                  <a:path w="96" h="334">
                    <a:moveTo>
                      <a:pt x="96" y="0"/>
                    </a:moveTo>
                    <a:lnTo>
                      <a:pt x="96" y="95"/>
                    </a:lnTo>
                    <a:lnTo>
                      <a:pt x="0" y="95"/>
                    </a:lnTo>
                    <a:lnTo>
                      <a:pt x="0" y="239"/>
                    </a:lnTo>
                    <a:lnTo>
                      <a:pt x="96" y="239"/>
                    </a:lnTo>
                    <a:lnTo>
                      <a:pt x="96" y="334"/>
                    </a:lnTo>
                  </a:path>
                </a:pathLst>
              </a:custGeom>
              <a:noFill/>
              <a:ln w="38100" cap="flat" cmpd="sng">
                <a:solidFill>
                  <a:srgbClr val="000000"/>
                </a:solidFill>
                <a:prstDash val="solid"/>
                <a:round/>
                <a:headEnd type="none" w="med" len="med"/>
                <a:tailEnd type="none" w="med" len="me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8" name="Line 36"/>
              <p:cNvSpPr>
                <a:spLocks noChangeAspect="1" noChangeShapeType="1"/>
              </p:cNvSpPr>
              <p:nvPr/>
            </p:nvSpPr>
            <p:spPr bwMode="auto">
              <a:xfrm>
                <a:off x="3790" y="1726"/>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9" name="Freeform 37"/>
              <p:cNvSpPr>
                <a:spLocks noChangeAspect="1"/>
              </p:cNvSpPr>
              <p:nvPr/>
            </p:nvSpPr>
            <p:spPr bwMode="auto">
              <a:xfrm rot="-16200000">
                <a:off x="3772" y="1348"/>
                <a:ext cx="322" cy="63"/>
              </a:xfrm>
              <a:custGeom>
                <a:avLst/>
                <a:gdLst/>
                <a:ahLst/>
                <a:cxnLst>
                  <a:cxn ang="0">
                    <a:pos x="0" y="144"/>
                  </a:cxn>
                  <a:cxn ang="0">
                    <a:pos x="384" y="144"/>
                  </a:cxn>
                  <a:cxn ang="0">
                    <a:pos x="480" y="0"/>
                  </a:cxn>
                  <a:cxn ang="0">
                    <a:pos x="528" y="240"/>
                  </a:cxn>
                  <a:cxn ang="0">
                    <a:pos x="672" y="0"/>
                  </a:cxn>
                  <a:cxn ang="0">
                    <a:pos x="720" y="240"/>
                  </a:cxn>
                  <a:cxn ang="0">
                    <a:pos x="864" y="0"/>
                  </a:cxn>
                  <a:cxn ang="0">
                    <a:pos x="912" y="144"/>
                  </a:cxn>
                  <a:cxn ang="0">
                    <a:pos x="1344" y="144"/>
                  </a:cxn>
                </a:cxnLst>
                <a:rect l="0" t="0" r="r" b="b"/>
                <a:pathLst>
                  <a:path w="1344" h="240">
                    <a:moveTo>
                      <a:pt x="0" y="144"/>
                    </a:moveTo>
                    <a:lnTo>
                      <a:pt x="384" y="144"/>
                    </a:lnTo>
                    <a:lnTo>
                      <a:pt x="480" y="0"/>
                    </a:lnTo>
                    <a:lnTo>
                      <a:pt x="528" y="240"/>
                    </a:lnTo>
                    <a:lnTo>
                      <a:pt x="672" y="0"/>
                    </a:lnTo>
                    <a:lnTo>
                      <a:pt x="720" y="240"/>
                    </a:lnTo>
                    <a:lnTo>
                      <a:pt x="864" y="0"/>
                    </a:lnTo>
                    <a:lnTo>
                      <a:pt x="912" y="144"/>
                    </a:lnTo>
                    <a:lnTo>
                      <a:pt x="1344" y="144"/>
                    </a:lnTo>
                  </a:path>
                </a:pathLst>
              </a:custGeom>
              <a:noFill/>
              <a:ln w="38100" cap="flat" cmpd="sng">
                <a:solidFill>
                  <a:srgbClr val="000000"/>
                </a:solidFill>
                <a:prstDash val="solid"/>
                <a:round/>
                <a:headEnd/>
                <a:tailEnd/>
              </a:ln>
              <a:effectLst/>
            </p:spPr>
            <p:txBody>
              <a:bodyPr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0" name="Line 38"/>
              <p:cNvSpPr>
                <a:spLocks noChangeAspect="1" noChangeShapeType="1"/>
              </p:cNvSpPr>
              <p:nvPr/>
            </p:nvSpPr>
            <p:spPr bwMode="auto">
              <a:xfrm>
                <a:off x="3929" y="1082"/>
                <a:ext cx="0" cy="177"/>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1" name="Line 39"/>
              <p:cNvSpPr>
                <a:spLocks noChangeAspect="1" noChangeShapeType="1"/>
              </p:cNvSpPr>
              <p:nvPr/>
            </p:nvSpPr>
            <p:spPr bwMode="auto">
              <a:xfrm>
                <a:off x="3930" y="1488"/>
                <a:ext cx="0" cy="19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grpSp>
        <p:pic>
          <p:nvPicPr>
            <p:cNvPr id="43033" name="Picture 40" descr="11201-cell5a"/>
            <p:cNvPicPr>
              <a:picLocks noChangeAspect="1" noChangeArrowheads="1"/>
            </p:cNvPicPr>
            <p:nvPr/>
          </p:nvPicPr>
          <p:blipFill>
            <a:blip r:embed="rId2">
              <a:extLst>
                <a:ext uri="{28A0092B-C50C-407E-A947-70E740481C1C}">
                  <a14:useLocalDpi xmlns:a14="http://schemas.microsoft.com/office/drawing/2010/main" val="0"/>
                </a:ext>
              </a:extLst>
            </a:blip>
            <a:srcRect l="24374" t="25031" r="25969" b="32062"/>
            <a:stretch>
              <a:fillRect/>
            </a:stretch>
          </p:blipFill>
          <p:spPr bwMode="auto">
            <a:xfrm>
              <a:off x="3949" y="1055"/>
              <a:ext cx="1445" cy="1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Line 41"/>
            <p:cNvSpPr>
              <a:spLocks noChangeShapeType="1"/>
            </p:cNvSpPr>
            <p:nvPr/>
          </p:nvSpPr>
          <p:spPr bwMode="auto">
            <a:xfrm flipV="1">
              <a:off x="3426" y="1053"/>
              <a:ext cx="514" cy="713"/>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0" name="Line 42"/>
            <p:cNvSpPr>
              <a:spLocks noChangeShapeType="1"/>
            </p:cNvSpPr>
            <p:nvPr/>
          </p:nvSpPr>
          <p:spPr bwMode="auto">
            <a:xfrm>
              <a:off x="3413" y="1946"/>
              <a:ext cx="534" cy="348"/>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1" name="Line 43"/>
            <p:cNvSpPr>
              <a:spLocks noChangeShapeType="1"/>
            </p:cNvSpPr>
            <p:nvPr/>
          </p:nvSpPr>
          <p:spPr bwMode="auto">
            <a:xfrm>
              <a:off x="3269" y="1417"/>
              <a:ext cx="0" cy="507"/>
            </a:xfrm>
            <a:prstGeom prst="line">
              <a:avLst/>
            </a:prstGeom>
            <a:noFill/>
            <a:ln w="38100">
              <a:solidFill>
                <a:srgbClr val="7889FB"/>
              </a:solidFill>
              <a:round/>
              <a:headEnd/>
              <a:tailEnd type="triangl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2" name="Text Box 44"/>
            <p:cNvSpPr txBox="1">
              <a:spLocks noChangeAspect="1" noChangeArrowheads="1"/>
            </p:cNvSpPr>
            <p:nvPr/>
          </p:nvSpPr>
          <p:spPr bwMode="auto">
            <a:xfrm>
              <a:off x="2963" y="1062"/>
              <a:ext cx="606" cy="366"/>
            </a:xfrm>
            <a:prstGeom prst="rect">
              <a:avLst/>
            </a:prstGeom>
            <a:noFill/>
            <a:ln w="12700">
              <a:noFill/>
              <a:miter lim="800000"/>
              <a:headEnd/>
              <a:tailEnd/>
            </a:ln>
            <a:effectLst/>
          </p:spPr>
          <p:txBody>
            <a:bodyPr wrap="none">
              <a:spAutoFit/>
            </a:bodyPr>
            <a:lstStyle/>
            <a:p>
              <a:pPr algn="ctr">
                <a:defRPr/>
              </a:pPr>
              <a:r>
                <a:rPr lang="en-US" sz="1600" b="1" kern="0">
                  <a:solidFill>
                    <a:srgbClr val="7889FB"/>
                  </a:solidFill>
                  <a:latin typeface="Tahoma" pitchFamily="-107" charset="0"/>
                  <a:ea typeface="MS PGothic" pitchFamily="34" charset="-128"/>
                  <a:cs typeface="MS PGothic" pitchFamily="34" charset="-128"/>
                </a:rPr>
                <a:t>Large</a:t>
              </a:r>
            </a:p>
            <a:p>
              <a:pPr algn="ctr">
                <a:defRPr/>
              </a:pPr>
              <a:r>
                <a:rPr lang="en-US" sz="1600" b="1" kern="0">
                  <a:solidFill>
                    <a:srgbClr val="7889FB"/>
                  </a:solidFill>
                  <a:latin typeface="Tahoma" pitchFamily="-107" charset="0"/>
                  <a:ea typeface="MS PGothic" pitchFamily="34" charset="-128"/>
                  <a:cs typeface="MS PGothic" pitchFamily="34" charset="-128"/>
                </a:rPr>
                <a:t>Current</a:t>
              </a:r>
            </a:p>
          </p:txBody>
        </p:sp>
        <p:sp>
          <p:nvSpPr>
            <p:cNvPr id="43" name="AutoShape 45"/>
            <p:cNvSpPr>
              <a:spLocks noChangeAspect="1" noChangeArrowheads="1"/>
            </p:cNvSpPr>
            <p:nvPr/>
          </p:nvSpPr>
          <p:spPr bwMode="auto">
            <a:xfrm rot="10800000" flipH="1">
              <a:off x="3375" y="2419"/>
              <a:ext cx="92" cy="76"/>
            </a:xfrm>
            <a:prstGeom prst="triangle">
              <a:avLst>
                <a:gd name="adj" fmla="val 50000"/>
              </a:avLst>
            </a:prstGeom>
            <a:noFill/>
            <a:ln w="38100">
              <a:solidFill>
                <a:srgbClr val="000000"/>
              </a:solidFill>
              <a:miter lim="800000"/>
              <a:headEnd/>
              <a:tailEn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4" name="Line 46"/>
            <p:cNvSpPr>
              <a:spLocks noChangeAspect="1" noChangeShapeType="1"/>
            </p:cNvSpPr>
            <p:nvPr/>
          </p:nvSpPr>
          <p:spPr bwMode="auto">
            <a:xfrm rot="-5400000">
              <a:off x="3217" y="2185"/>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45" name="Text Box 47"/>
            <p:cNvSpPr txBox="1">
              <a:spLocks noChangeAspect="1" noChangeArrowheads="1"/>
            </p:cNvSpPr>
            <p:nvPr/>
          </p:nvSpPr>
          <p:spPr bwMode="auto">
            <a:xfrm>
              <a:off x="3969" y="2333"/>
              <a:ext cx="1406" cy="442"/>
            </a:xfrm>
            <a:prstGeom prst="rect">
              <a:avLst/>
            </a:prstGeom>
            <a:solidFill>
              <a:srgbClr val="7889FB"/>
            </a:solidFill>
            <a:ln w="19050">
              <a:noFill/>
              <a:miter lim="800000"/>
              <a:headEnd/>
              <a:tailEnd/>
            </a:ln>
            <a:effectLst/>
          </p:spPr>
          <p:txBody>
            <a:bodyPr>
              <a:spAutoFit/>
            </a:bodyPr>
            <a:lstStyle/>
            <a:p>
              <a:pPr algn="ctr">
                <a:defRPr/>
              </a:pPr>
              <a:r>
                <a:rPr lang="en-US" sz="2000" kern="0" dirty="0">
                  <a:solidFill>
                    <a:srgbClr val="FFFFFF"/>
                  </a:solidFill>
                  <a:latin typeface="Tahoma" pitchFamily="-107" charset="0"/>
                  <a:ea typeface="MS PGothic" pitchFamily="34" charset="-128"/>
                  <a:cs typeface="Tahoma" pitchFamily="-107" charset="0"/>
                </a:rPr>
                <a:t>SET (</a:t>
              </a:r>
              <a:r>
                <a:rPr lang="en-US" sz="2000" kern="0" dirty="0" err="1">
                  <a:solidFill>
                    <a:srgbClr val="FFFFFF"/>
                  </a:solidFill>
                  <a:latin typeface="Tahoma" pitchFamily="-107" charset="0"/>
                  <a:ea typeface="MS PGothic" pitchFamily="34" charset="-128"/>
                  <a:cs typeface="Tahoma" pitchFamily="-107" charset="0"/>
                </a:rPr>
                <a:t>cryst</a:t>
              </a:r>
              <a:r>
                <a:rPr lang="en-US" sz="2000" kern="0" dirty="0">
                  <a:solidFill>
                    <a:srgbClr val="FFFFFF"/>
                  </a:solidFill>
                  <a:latin typeface="Tahoma" pitchFamily="-107" charset="0"/>
                  <a:ea typeface="MS PGothic" pitchFamily="34" charset="-128"/>
                  <a:cs typeface="Tahoma" pitchFamily="-107" charset="0"/>
                </a:rPr>
                <a:t>)</a:t>
              </a:r>
            </a:p>
            <a:p>
              <a:pPr algn="ctr">
                <a:defRPr/>
              </a:pPr>
              <a:r>
                <a:rPr lang="en-US" sz="2000" kern="0" dirty="0">
                  <a:solidFill>
                    <a:srgbClr val="FFFFFF"/>
                  </a:solidFill>
                  <a:latin typeface="Tahoma" pitchFamily="-107" charset="0"/>
                  <a:ea typeface="MS PGothic" pitchFamily="34" charset="-128"/>
                  <a:cs typeface="Tahoma" pitchFamily="-107" charset="0"/>
                </a:rPr>
                <a:t>Low resistance</a:t>
              </a:r>
            </a:p>
          </p:txBody>
        </p:sp>
        <p:sp>
          <p:nvSpPr>
            <p:cNvPr id="46" name="Text Box 48"/>
            <p:cNvSpPr txBox="1">
              <a:spLocks noChangeAspect="1" noChangeArrowheads="1"/>
            </p:cNvSpPr>
            <p:nvPr/>
          </p:nvSpPr>
          <p:spPr bwMode="auto">
            <a:xfrm>
              <a:off x="4105" y="2840"/>
              <a:ext cx="1134" cy="250"/>
            </a:xfrm>
            <a:prstGeom prst="rect">
              <a:avLst/>
            </a:prstGeom>
            <a:solidFill>
              <a:srgbClr val="7889FB"/>
            </a:solidFill>
            <a:ln w="19050">
              <a:noFill/>
              <a:miter lim="800000"/>
              <a:headEnd/>
              <a:tailEnd/>
            </a:ln>
            <a:effectLst/>
          </p:spPr>
          <p:txBody>
            <a:bodyPr>
              <a:spAutoFit/>
            </a:bodyPr>
            <a:lstStyle/>
            <a:p>
              <a:pPr algn="ctr">
                <a:defRPr/>
              </a:pPr>
              <a:r>
                <a:rPr lang="en-US" sz="2000" kern="0">
                  <a:solidFill>
                    <a:srgbClr val="FFFFFF"/>
                  </a:solidFill>
                  <a:latin typeface="Tahoma" pitchFamily="-107" charset="0"/>
                  <a:ea typeface="MS PGothic" pitchFamily="34" charset="-128"/>
                  <a:cs typeface="Tahoma" pitchFamily="-107" charset="0"/>
                </a:rPr>
                <a:t>10</a:t>
              </a:r>
              <a:r>
                <a:rPr lang="en-US" sz="2000" kern="0" baseline="30000">
                  <a:solidFill>
                    <a:srgbClr val="FFFFFF"/>
                  </a:solidFill>
                  <a:latin typeface="Tahoma" pitchFamily="-107" charset="0"/>
                  <a:ea typeface="MS PGothic" pitchFamily="34" charset="-128"/>
                  <a:cs typeface="Tahoma" pitchFamily="-107" charset="0"/>
                </a:rPr>
                <a:t>3</a:t>
              </a:r>
              <a:r>
                <a:rPr lang="en-US" sz="2000" kern="0">
                  <a:solidFill>
                    <a:srgbClr val="FFFFFF"/>
                  </a:solidFill>
                  <a:latin typeface="Tahoma" pitchFamily="-107" charset="0"/>
                  <a:ea typeface="MS PGothic" pitchFamily="34" charset="-128"/>
                  <a:cs typeface="Tahoma" pitchFamily="-107" charset="0"/>
                </a:rPr>
                <a:t>-10</a:t>
              </a:r>
              <a:r>
                <a:rPr lang="en-US" sz="2000" kern="0" baseline="30000">
                  <a:solidFill>
                    <a:srgbClr val="FFFFFF"/>
                  </a:solidFill>
                  <a:latin typeface="Tahoma" pitchFamily="-107" charset="0"/>
                  <a:ea typeface="MS PGothic" pitchFamily="34" charset="-128"/>
                  <a:cs typeface="Tahoma" pitchFamily="-107" charset="0"/>
                </a:rPr>
                <a:t>4 </a:t>
              </a:r>
              <a:r>
                <a:rPr lang="en-US" sz="2000" kern="0">
                  <a:solidFill>
                    <a:srgbClr val="FFFFFF"/>
                  </a:solidFill>
                  <a:latin typeface="Symbol" pitchFamily="-107" charset="2"/>
                  <a:ea typeface="MS PGothic" pitchFamily="34" charset="-128"/>
                  <a:cs typeface="Tahoma" pitchFamily="-107" charset="0"/>
                </a:rPr>
                <a:t>W</a:t>
              </a:r>
            </a:p>
          </p:txBody>
        </p:sp>
      </p:grpSp>
      <p:grpSp>
        <p:nvGrpSpPr>
          <p:cNvPr id="4" name="Group 49"/>
          <p:cNvGrpSpPr>
            <a:grpSpLocks/>
          </p:cNvGrpSpPr>
          <p:nvPr/>
        </p:nvGrpSpPr>
        <p:grpSpPr bwMode="auto">
          <a:xfrm>
            <a:off x="4000500" y="3243263"/>
            <a:ext cx="4264025" cy="3233737"/>
            <a:chOff x="103" y="1053"/>
            <a:chExt cx="2686" cy="2037"/>
          </a:xfrm>
        </p:grpSpPr>
        <p:sp>
          <p:nvSpPr>
            <p:cNvPr id="53" name="Freeform 50"/>
            <p:cNvSpPr>
              <a:spLocks noChangeAspect="1"/>
            </p:cNvSpPr>
            <p:nvPr/>
          </p:nvSpPr>
          <p:spPr bwMode="auto">
            <a:xfrm>
              <a:off x="747" y="2095"/>
              <a:ext cx="94" cy="325"/>
            </a:xfrm>
            <a:custGeom>
              <a:avLst/>
              <a:gdLst/>
              <a:ahLst/>
              <a:cxnLst>
                <a:cxn ang="0">
                  <a:pos x="96" y="0"/>
                </a:cxn>
                <a:cxn ang="0">
                  <a:pos x="96" y="95"/>
                </a:cxn>
                <a:cxn ang="0">
                  <a:pos x="0" y="95"/>
                </a:cxn>
                <a:cxn ang="0">
                  <a:pos x="0" y="239"/>
                </a:cxn>
                <a:cxn ang="0">
                  <a:pos x="96" y="239"/>
                </a:cxn>
                <a:cxn ang="0">
                  <a:pos x="96" y="334"/>
                </a:cxn>
              </a:cxnLst>
              <a:rect l="0" t="0" r="r" b="b"/>
              <a:pathLst>
                <a:path w="96" h="334">
                  <a:moveTo>
                    <a:pt x="96" y="0"/>
                  </a:moveTo>
                  <a:lnTo>
                    <a:pt x="96" y="95"/>
                  </a:lnTo>
                  <a:lnTo>
                    <a:pt x="0" y="95"/>
                  </a:lnTo>
                  <a:lnTo>
                    <a:pt x="0" y="239"/>
                  </a:lnTo>
                  <a:lnTo>
                    <a:pt x="96" y="239"/>
                  </a:lnTo>
                  <a:lnTo>
                    <a:pt x="96" y="334"/>
                  </a:lnTo>
                </a:path>
              </a:pathLst>
            </a:custGeom>
            <a:noFill/>
            <a:ln w="38100" cap="flat" cmpd="sng">
              <a:solidFill>
                <a:srgbClr val="000000"/>
              </a:solidFill>
              <a:prstDash val="solid"/>
              <a:round/>
              <a:headEnd type="none" w="med" len="med"/>
              <a:tailEnd type="none" w="med" len="me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4" name="Line 51"/>
            <p:cNvSpPr>
              <a:spLocks noChangeAspect="1" noChangeShapeType="1"/>
            </p:cNvSpPr>
            <p:nvPr/>
          </p:nvSpPr>
          <p:spPr bwMode="auto">
            <a:xfrm>
              <a:off x="701" y="2187"/>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5" name="Freeform 52"/>
            <p:cNvSpPr>
              <a:spLocks noChangeAspect="1"/>
            </p:cNvSpPr>
            <p:nvPr/>
          </p:nvSpPr>
          <p:spPr bwMode="auto">
            <a:xfrm rot="-16200000">
              <a:off x="535" y="1804"/>
              <a:ext cx="637" cy="125"/>
            </a:xfrm>
            <a:custGeom>
              <a:avLst/>
              <a:gdLst/>
              <a:ahLst/>
              <a:cxnLst>
                <a:cxn ang="0">
                  <a:pos x="0" y="144"/>
                </a:cxn>
                <a:cxn ang="0">
                  <a:pos x="384" y="144"/>
                </a:cxn>
                <a:cxn ang="0">
                  <a:pos x="480" y="0"/>
                </a:cxn>
                <a:cxn ang="0">
                  <a:pos x="528" y="240"/>
                </a:cxn>
                <a:cxn ang="0">
                  <a:pos x="672" y="0"/>
                </a:cxn>
                <a:cxn ang="0">
                  <a:pos x="720" y="240"/>
                </a:cxn>
                <a:cxn ang="0">
                  <a:pos x="864" y="0"/>
                </a:cxn>
                <a:cxn ang="0">
                  <a:pos x="912" y="144"/>
                </a:cxn>
                <a:cxn ang="0">
                  <a:pos x="1344" y="144"/>
                </a:cxn>
              </a:cxnLst>
              <a:rect l="0" t="0" r="r" b="b"/>
              <a:pathLst>
                <a:path w="1344" h="240">
                  <a:moveTo>
                    <a:pt x="0" y="144"/>
                  </a:moveTo>
                  <a:lnTo>
                    <a:pt x="384" y="144"/>
                  </a:lnTo>
                  <a:lnTo>
                    <a:pt x="480" y="0"/>
                  </a:lnTo>
                  <a:lnTo>
                    <a:pt x="528" y="240"/>
                  </a:lnTo>
                  <a:lnTo>
                    <a:pt x="672" y="0"/>
                  </a:lnTo>
                  <a:lnTo>
                    <a:pt x="720" y="240"/>
                  </a:lnTo>
                  <a:lnTo>
                    <a:pt x="864" y="0"/>
                  </a:lnTo>
                  <a:lnTo>
                    <a:pt x="912" y="144"/>
                  </a:lnTo>
                  <a:lnTo>
                    <a:pt x="1344" y="144"/>
                  </a:lnTo>
                </a:path>
              </a:pathLst>
            </a:custGeom>
            <a:noFill/>
            <a:ln w="38100" cap="flat" cmpd="sng">
              <a:solidFill>
                <a:srgbClr val="FF0000"/>
              </a:solidFill>
              <a:prstDash val="solid"/>
              <a:round/>
              <a:headEnd/>
              <a:tailEnd/>
            </a:ln>
            <a:effectLst/>
          </p:spPr>
          <p:txBody>
            <a:bodyPr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pic>
          <p:nvPicPr>
            <p:cNvPr id="43021" name="Picture 53" descr="11201-cell8a"/>
            <p:cNvPicPr>
              <a:picLocks noChangeAspect="1" noChangeArrowheads="1"/>
            </p:cNvPicPr>
            <p:nvPr/>
          </p:nvPicPr>
          <p:blipFill>
            <a:blip r:embed="rId3">
              <a:extLst>
                <a:ext uri="{28A0092B-C50C-407E-A947-70E740481C1C}">
                  <a14:useLocalDpi xmlns:a14="http://schemas.microsoft.com/office/drawing/2010/main" val="0"/>
                </a:ext>
              </a:extLst>
            </a:blip>
            <a:srcRect l="17062" t="21490" r="18938" b="29689"/>
            <a:stretch>
              <a:fillRect/>
            </a:stretch>
          </p:blipFill>
          <p:spPr bwMode="auto">
            <a:xfrm>
              <a:off x="1374" y="1054"/>
              <a:ext cx="1388" cy="1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pic>
        <p:sp>
          <p:nvSpPr>
            <p:cNvPr id="57" name="Line 54"/>
            <p:cNvSpPr>
              <a:spLocks noChangeShapeType="1"/>
            </p:cNvSpPr>
            <p:nvPr/>
          </p:nvSpPr>
          <p:spPr bwMode="auto">
            <a:xfrm flipV="1">
              <a:off x="853" y="1053"/>
              <a:ext cx="514" cy="652"/>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8" name="Line 55"/>
            <p:cNvSpPr>
              <a:spLocks noChangeShapeType="1"/>
            </p:cNvSpPr>
            <p:nvPr/>
          </p:nvSpPr>
          <p:spPr bwMode="auto">
            <a:xfrm>
              <a:off x="853" y="2021"/>
              <a:ext cx="521" cy="273"/>
            </a:xfrm>
            <a:prstGeom prst="line">
              <a:avLst/>
            </a:prstGeom>
            <a:noFill/>
            <a:ln w="19050">
              <a:solidFill>
                <a:srgbClr val="000000"/>
              </a:solidFill>
              <a:prstDash val="sysDot"/>
              <a:round/>
              <a:headEnd/>
              <a:tailEnd type="none" w="lg" len="lg"/>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59" name="Line 56"/>
            <p:cNvSpPr>
              <a:spLocks noChangeShapeType="1"/>
            </p:cNvSpPr>
            <p:nvPr/>
          </p:nvSpPr>
          <p:spPr bwMode="auto">
            <a:xfrm>
              <a:off x="633" y="1445"/>
              <a:ext cx="0" cy="148"/>
            </a:xfrm>
            <a:prstGeom prst="line">
              <a:avLst/>
            </a:prstGeom>
            <a:noFill/>
            <a:ln w="25400">
              <a:solidFill>
                <a:srgbClr val="7889FB"/>
              </a:solidFill>
              <a:round/>
              <a:headEnd/>
              <a:tailEnd type="triangle" w="med" len="me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0" name="Text Box 57"/>
            <p:cNvSpPr txBox="1">
              <a:spLocks noChangeAspect="1" noChangeArrowheads="1"/>
            </p:cNvSpPr>
            <p:nvPr/>
          </p:nvSpPr>
          <p:spPr bwMode="auto">
            <a:xfrm>
              <a:off x="305" y="1071"/>
              <a:ext cx="606" cy="366"/>
            </a:xfrm>
            <a:prstGeom prst="rect">
              <a:avLst/>
            </a:prstGeom>
            <a:noFill/>
            <a:ln w="12700">
              <a:noFill/>
              <a:miter lim="800000"/>
              <a:headEnd/>
              <a:tailEnd/>
            </a:ln>
            <a:effectLst/>
          </p:spPr>
          <p:txBody>
            <a:bodyPr wrap="none">
              <a:spAutoFit/>
            </a:bodyPr>
            <a:lstStyle/>
            <a:p>
              <a:pPr algn="ctr">
                <a:defRPr/>
              </a:pPr>
              <a:r>
                <a:rPr lang="en-US" sz="1600" b="1" kern="0">
                  <a:solidFill>
                    <a:srgbClr val="7889FB"/>
                  </a:solidFill>
                  <a:latin typeface="Tahoma" pitchFamily="-107" charset="0"/>
                  <a:ea typeface="MS PGothic" pitchFamily="34" charset="-128"/>
                  <a:cs typeface="MS PGothic" pitchFamily="34" charset="-128"/>
                </a:rPr>
                <a:t>Small</a:t>
              </a:r>
            </a:p>
            <a:p>
              <a:pPr algn="ctr">
                <a:defRPr/>
              </a:pPr>
              <a:r>
                <a:rPr lang="en-US" sz="1600" b="1" kern="0">
                  <a:solidFill>
                    <a:srgbClr val="7889FB"/>
                  </a:solidFill>
                  <a:latin typeface="Tahoma" pitchFamily="-107" charset="0"/>
                  <a:ea typeface="MS PGothic" pitchFamily="34" charset="-128"/>
                  <a:cs typeface="MS PGothic" pitchFamily="34" charset="-128"/>
                </a:rPr>
                <a:t>Current</a:t>
              </a:r>
            </a:p>
          </p:txBody>
        </p:sp>
        <p:sp>
          <p:nvSpPr>
            <p:cNvPr id="61" name="AutoShape 58"/>
            <p:cNvSpPr>
              <a:spLocks noChangeAspect="1" noChangeArrowheads="1"/>
            </p:cNvSpPr>
            <p:nvPr/>
          </p:nvSpPr>
          <p:spPr bwMode="auto">
            <a:xfrm rot="10800000" flipH="1">
              <a:off x="795" y="2419"/>
              <a:ext cx="92" cy="76"/>
            </a:xfrm>
            <a:prstGeom prst="triangle">
              <a:avLst>
                <a:gd name="adj" fmla="val 50000"/>
              </a:avLst>
            </a:prstGeom>
            <a:noFill/>
            <a:ln w="38100">
              <a:solidFill>
                <a:srgbClr val="000000"/>
              </a:solidFill>
              <a:miter lim="800000"/>
              <a:headEnd/>
              <a:tailEnd/>
            </a:ln>
            <a:effectLst/>
          </p:spPr>
          <p:txBody>
            <a:bodyPr wrap="none"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2" name="Line 59"/>
            <p:cNvSpPr>
              <a:spLocks noChangeAspect="1" noChangeShapeType="1"/>
            </p:cNvSpPr>
            <p:nvPr/>
          </p:nvSpPr>
          <p:spPr bwMode="auto">
            <a:xfrm rot="-5400000">
              <a:off x="629" y="2185"/>
              <a:ext cx="0" cy="141"/>
            </a:xfrm>
            <a:prstGeom prst="line">
              <a:avLst/>
            </a:prstGeom>
            <a:noFill/>
            <a:ln w="38100">
              <a:solidFill>
                <a:srgbClr val="000000"/>
              </a:solidFill>
              <a:round/>
              <a:headEnd/>
              <a:tailEnd/>
            </a:ln>
            <a:effectLst/>
          </p:spPr>
          <p:txBody>
            <a:bodyP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63" name="Text Box 60"/>
            <p:cNvSpPr txBox="1">
              <a:spLocks noChangeAspect="1" noChangeArrowheads="1"/>
            </p:cNvSpPr>
            <p:nvPr/>
          </p:nvSpPr>
          <p:spPr bwMode="auto">
            <a:xfrm>
              <a:off x="1383" y="2333"/>
              <a:ext cx="1406" cy="442"/>
            </a:xfrm>
            <a:prstGeom prst="rect">
              <a:avLst/>
            </a:prstGeom>
            <a:solidFill>
              <a:srgbClr val="7889FB"/>
            </a:solidFill>
            <a:ln w="19050">
              <a:noFill/>
              <a:miter lim="800000"/>
              <a:headEnd/>
              <a:tailEnd/>
            </a:ln>
            <a:effectLst/>
          </p:spPr>
          <p:txBody>
            <a:bodyPr>
              <a:spAutoFit/>
            </a:bodyPr>
            <a:lstStyle/>
            <a:p>
              <a:pPr algn="ctr">
                <a:defRPr/>
              </a:pPr>
              <a:r>
                <a:rPr lang="en-US" sz="2000" kern="0" dirty="0">
                  <a:solidFill>
                    <a:srgbClr val="FFFFFF"/>
                  </a:solidFill>
                  <a:latin typeface="Tahoma" pitchFamily="-107" charset="0"/>
                  <a:ea typeface="MS PGothic" pitchFamily="34" charset="-128"/>
                  <a:cs typeface="Tahoma" pitchFamily="-107" charset="0"/>
                </a:rPr>
                <a:t>RESET (</a:t>
              </a:r>
              <a:r>
                <a:rPr lang="en-US" sz="2000" kern="0" dirty="0" err="1">
                  <a:solidFill>
                    <a:srgbClr val="FFFFFF"/>
                  </a:solidFill>
                  <a:latin typeface="Tahoma" pitchFamily="-107" charset="0"/>
                  <a:ea typeface="MS PGothic" pitchFamily="34" charset="-128"/>
                  <a:cs typeface="Tahoma" pitchFamily="-107" charset="0"/>
                </a:rPr>
                <a:t>amorph</a:t>
              </a:r>
              <a:r>
                <a:rPr lang="en-US" sz="2000" kern="0" dirty="0">
                  <a:solidFill>
                    <a:srgbClr val="FFFFFF"/>
                  </a:solidFill>
                  <a:latin typeface="Tahoma" pitchFamily="-107" charset="0"/>
                  <a:ea typeface="MS PGothic" pitchFamily="34" charset="-128"/>
                  <a:cs typeface="Tahoma" pitchFamily="-107" charset="0"/>
                </a:rPr>
                <a:t>)</a:t>
              </a:r>
            </a:p>
            <a:p>
              <a:pPr algn="ctr">
                <a:defRPr/>
              </a:pPr>
              <a:r>
                <a:rPr lang="en-US" sz="2000" kern="0" dirty="0">
                  <a:solidFill>
                    <a:srgbClr val="FFFFFF"/>
                  </a:solidFill>
                  <a:latin typeface="Tahoma" pitchFamily="-107" charset="0"/>
                  <a:ea typeface="MS PGothic" pitchFamily="34" charset="-128"/>
                  <a:cs typeface="Tahoma" pitchFamily="-107" charset="0"/>
                </a:rPr>
                <a:t>High resistance</a:t>
              </a:r>
            </a:p>
          </p:txBody>
        </p:sp>
        <p:sp>
          <p:nvSpPr>
            <p:cNvPr id="64" name="Text Box 61"/>
            <p:cNvSpPr txBox="1">
              <a:spLocks noChangeAspect="1" noChangeArrowheads="1"/>
            </p:cNvSpPr>
            <p:nvPr/>
          </p:nvSpPr>
          <p:spPr bwMode="auto">
            <a:xfrm>
              <a:off x="141" y="2341"/>
              <a:ext cx="492" cy="366"/>
            </a:xfrm>
            <a:prstGeom prst="rect">
              <a:avLst/>
            </a:prstGeom>
            <a:noFill/>
            <a:ln w="12700">
              <a:noFill/>
              <a:miter lim="800000"/>
              <a:headEnd/>
              <a:tailEnd/>
            </a:ln>
            <a:effectLst/>
          </p:spPr>
          <p:txBody>
            <a:bodyPr wrap="none">
              <a:spAutoFit/>
            </a:bodyPr>
            <a:lstStyle/>
            <a:p>
              <a:pPr algn="ctr">
                <a:defRPr/>
              </a:pPr>
              <a:r>
                <a:rPr lang="en-US" sz="1600" kern="0">
                  <a:solidFill>
                    <a:sysClr val="windowText" lastClr="000000"/>
                  </a:solidFill>
                  <a:latin typeface="Tahoma" pitchFamily="-107" charset="0"/>
                  <a:ea typeface="MS PGothic" pitchFamily="34" charset="-128"/>
                  <a:cs typeface="MS PGothic" pitchFamily="34" charset="-128"/>
                </a:rPr>
                <a:t>Access</a:t>
              </a:r>
            </a:p>
            <a:p>
              <a:pPr algn="ctr">
                <a:defRPr/>
              </a:pPr>
              <a:r>
                <a:rPr lang="en-US" sz="1600" kern="0">
                  <a:solidFill>
                    <a:sysClr val="windowText" lastClr="000000"/>
                  </a:solidFill>
                  <a:latin typeface="Tahoma" pitchFamily="-107" charset="0"/>
                  <a:ea typeface="MS PGothic" pitchFamily="34" charset="-128"/>
                  <a:cs typeface="MS PGothic" pitchFamily="34" charset="-128"/>
                </a:rPr>
                <a:t>Device</a:t>
              </a:r>
            </a:p>
          </p:txBody>
        </p:sp>
        <p:sp>
          <p:nvSpPr>
            <p:cNvPr id="65" name="Text Box 62"/>
            <p:cNvSpPr txBox="1">
              <a:spLocks noChangeAspect="1" noChangeArrowheads="1"/>
            </p:cNvSpPr>
            <p:nvPr/>
          </p:nvSpPr>
          <p:spPr bwMode="auto">
            <a:xfrm>
              <a:off x="103" y="1661"/>
              <a:ext cx="573" cy="366"/>
            </a:xfrm>
            <a:prstGeom prst="rect">
              <a:avLst/>
            </a:prstGeom>
            <a:noFill/>
            <a:ln w="12700">
              <a:noFill/>
              <a:miter lim="800000"/>
              <a:headEnd/>
              <a:tailEnd/>
            </a:ln>
            <a:effectLst/>
          </p:spPr>
          <p:txBody>
            <a:bodyPr wrap="none">
              <a:spAutoFit/>
            </a:bodyPr>
            <a:lstStyle/>
            <a:p>
              <a:pPr algn="ctr">
                <a:defRPr/>
              </a:pPr>
              <a:r>
                <a:rPr lang="en-US" sz="1600" kern="0">
                  <a:solidFill>
                    <a:sysClr val="windowText" lastClr="000000"/>
                  </a:solidFill>
                  <a:latin typeface="Tahoma" pitchFamily="-107" charset="0"/>
                  <a:ea typeface="MS PGothic" pitchFamily="34" charset="-128"/>
                  <a:cs typeface="MS PGothic" pitchFamily="34" charset="-128"/>
                </a:rPr>
                <a:t>Memory</a:t>
              </a:r>
            </a:p>
            <a:p>
              <a:pPr algn="ctr">
                <a:defRPr/>
              </a:pPr>
              <a:r>
                <a:rPr lang="en-US" sz="1600" kern="0">
                  <a:solidFill>
                    <a:sysClr val="windowText" lastClr="000000"/>
                  </a:solidFill>
                  <a:latin typeface="Tahoma" pitchFamily="-107" charset="0"/>
                  <a:ea typeface="MS PGothic" pitchFamily="34" charset="-128"/>
                  <a:cs typeface="MS PGothic" pitchFamily="34" charset="-128"/>
                </a:rPr>
                <a:t>Element</a:t>
              </a:r>
            </a:p>
          </p:txBody>
        </p:sp>
        <p:sp>
          <p:nvSpPr>
            <p:cNvPr id="66" name="Text Box 63"/>
            <p:cNvSpPr txBox="1">
              <a:spLocks noChangeAspect="1" noChangeArrowheads="1"/>
            </p:cNvSpPr>
            <p:nvPr/>
          </p:nvSpPr>
          <p:spPr bwMode="auto">
            <a:xfrm>
              <a:off x="1610" y="2840"/>
              <a:ext cx="1043" cy="250"/>
            </a:xfrm>
            <a:prstGeom prst="rect">
              <a:avLst/>
            </a:prstGeom>
            <a:solidFill>
              <a:srgbClr val="7889FB"/>
            </a:solidFill>
            <a:ln w="19050">
              <a:noFill/>
              <a:miter lim="800000"/>
              <a:headEnd/>
              <a:tailEnd/>
            </a:ln>
            <a:effectLst/>
          </p:spPr>
          <p:txBody>
            <a:bodyPr>
              <a:spAutoFit/>
            </a:bodyPr>
            <a:lstStyle/>
            <a:p>
              <a:pPr algn="ctr">
                <a:defRPr/>
              </a:pPr>
              <a:r>
                <a:rPr lang="en-US" sz="2000" kern="0">
                  <a:solidFill>
                    <a:srgbClr val="FFFFFF"/>
                  </a:solidFill>
                  <a:latin typeface="Tahoma" pitchFamily="-107" charset="0"/>
                  <a:ea typeface="MS PGothic" pitchFamily="34" charset="-128"/>
                  <a:cs typeface="Tahoma" pitchFamily="-107" charset="0"/>
                </a:rPr>
                <a:t>10</a:t>
              </a:r>
              <a:r>
                <a:rPr lang="en-US" sz="2000" kern="0" baseline="30000">
                  <a:solidFill>
                    <a:srgbClr val="FFFFFF"/>
                  </a:solidFill>
                  <a:latin typeface="Tahoma" pitchFamily="-107" charset="0"/>
                  <a:ea typeface="MS PGothic" pitchFamily="34" charset="-128"/>
                  <a:cs typeface="Tahoma" pitchFamily="-107" charset="0"/>
                </a:rPr>
                <a:t>6</a:t>
              </a:r>
              <a:r>
                <a:rPr lang="en-US" sz="2000" kern="0">
                  <a:solidFill>
                    <a:srgbClr val="FFFFFF"/>
                  </a:solidFill>
                  <a:latin typeface="Tahoma" pitchFamily="-107" charset="0"/>
                  <a:ea typeface="MS PGothic" pitchFamily="34" charset="-128"/>
                  <a:cs typeface="Tahoma" pitchFamily="-107" charset="0"/>
                </a:rPr>
                <a:t>-10</a:t>
              </a:r>
              <a:r>
                <a:rPr lang="en-US" sz="2000" kern="0" baseline="30000">
                  <a:solidFill>
                    <a:srgbClr val="FFFFFF"/>
                  </a:solidFill>
                  <a:latin typeface="Tahoma" pitchFamily="-107" charset="0"/>
                  <a:ea typeface="MS PGothic" pitchFamily="34" charset="-128"/>
                  <a:cs typeface="Tahoma" pitchFamily="-107" charset="0"/>
                </a:rPr>
                <a:t>7 </a:t>
              </a:r>
              <a:r>
                <a:rPr lang="en-US" sz="2000" kern="0">
                  <a:solidFill>
                    <a:srgbClr val="FFFFFF"/>
                  </a:solidFill>
                  <a:latin typeface="Symbol" pitchFamily="-107" charset="2"/>
                  <a:ea typeface="MS PGothic" pitchFamily="34" charset="-128"/>
                  <a:cs typeface="Tahoma" pitchFamily="-107" charset="0"/>
                </a:rPr>
                <a:t>W</a:t>
              </a:r>
            </a:p>
          </p:txBody>
        </p:sp>
      </p:grpSp>
      <p:pic>
        <p:nvPicPr>
          <p:cNvPr id="43015" name="Picture 251"/>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6172200" y="914400"/>
            <a:ext cx="2628900" cy="2197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6" name="Text Box 58" descr="90%"/>
          <p:cNvSpPr txBox="1">
            <a:spLocks noChangeArrowheads="1"/>
          </p:cNvSpPr>
          <p:nvPr/>
        </p:nvSpPr>
        <p:spPr bwMode="auto">
          <a:xfrm>
            <a:off x="152400" y="6553200"/>
            <a:ext cx="34385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r>
              <a:rPr lang="en-US" sz="1400" b="1">
                <a:solidFill>
                  <a:srgbClr val="000000"/>
                </a:solidFill>
              </a:rPr>
              <a:t>Photo Courtesy: Bipin Rajendran, IBM</a:t>
            </a:r>
          </a:p>
        </p:txBody>
      </p:sp>
      <p:sp>
        <p:nvSpPr>
          <p:cNvPr id="43017" name="Text Box 58" descr="90%"/>
          <p:cNvSpPr txBox="1">
            <a:spLocks noChangeArrowheads="1"/>
          </p:cNvSpPr>
          <p:nvPr/>
        </p:nvSpPr>
        <p:spPr bwMode="auto">
          <a:xfrm>
            <a:off x="3521075" y="6553200"/>
            <a:ext cx="3565525" cy="279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r>
              <a:rPr lang="en-US" sz="1400" b="1">
                <a:solidFill>
                  <a:srgbClr val="000000"/>
                </a:solidFill>
              </a:rPr>
              <a:t>Slide Courtesy: Moinuddin Qureshi, IBM</a:t>
            </a:r>
          </a:p>
        </p:txBody>
      </p:sp>
    </p:spTree>
    <p:extLst>
      <p:ext uri="{BB962C8B-B14F-4D97-AF65-F5344CB8AC3E}">
        <p14:creationId xmlns:p14="http://schemas.microsoft.com/office/powerpoint/2010/main" val="135849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smtClean="0">
                <a:latin typeface="Garamond" charset="0"/>
              </a:rPr>
              <a:t>Memory Interference and QoS</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3945369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Many Cores on Chip</a:t>
            </a:r>
          </a:p>
        </p:txBody>
      </p:sp>
      <p:sp>
        <p:nvSpPr>
          <p:cNvPr id="3" name="Content Placeholder 2"/>
          <p:cNvSpPr>
            <a:spLocks noGrp="1"/>
          </p:cNvSpPr>
          <p:nvPr>
            <p:ph idx="1"/>
          </p:nvPr>
        </p:nvSpPr>
        <p:spPr/>
        <p:txBody>
          <a:bodyPr/>
          <a:lstStyle/>
          <a:p>
            <a:r>
              <a:rPr lang="en-US" dirty="0" smtClean="0"/>
              <a:t>What we want:</a:t>
            </a:r>
          </a:p>
          <a:p>
            <a:pPr lvl="1"/>
            <a:r>
              <a:rPr lang="en-US" dirty="0" smtClean="0"/>
              <a:t>N times the system performance with N times the cores</a:t>
            </a:r>
          </a:p>
          <a:p>
            <a:pPr lvl="1"/>
            <a:endParaRPr lang="en-US" dirty="0"/>
          </a:p>
          <a:p>
            <a:r>
              <a:rPr lang="en-US" dirty="0" smtClean="0"/>
              <a:t>What do we get today?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188</a:t>
            </a:fld>
            <a:endParaRPr lang="en-US" altLang="en-US" dirty="0">
              <a:solidFill>
                <a:srgbClr val="000000"/>
              </a:solidFill>
            </a:endParaRPr>
          </a:p>
        </p:txBody>
      </p:sp>
    </p:spTree>
    <p:extLst>
      <p:ext uri="{BB962C8B-B14F-4D97-AF65-F5344CB8AC3E}">
        <p14:creationId xmlns:p14="http://schemas.microsoft.com/office/powerpoint/2010/main" val="48297432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title"/>
          </p:nvPr>
        </p:nvSpPr>
        <p:spPr/>
        <p:txBody>
          <a:bodyPr/>
          <a:lstStyle/>
          <a:p>
            <a:r>
              <a:rPr lang="en-US" dirty="0" smtClean="0">
                <a:latin typeface="Garamond" charset="0"/>
              </a:rPr>
              <a:t>(Un)expected Slowdowns</a:t>
            </a:r>
            <a:endParaRPr lang="en-US" dirty="0">
              <a:latin typeface="Garamond" charset="0"/>
            </a:endParaRPr>
          </a:p>
        </p:txBody>
      </p:sp>
      <p:graphicFrame>
        <p:nvGraphicFramePr>
          <p:cNvPr id="15362" name="Content Placeholder 4"/>
          <p:cNvGraphicFramePr>
            <a:graphicFrameLocks noGrp="1"/>
          </p:cNvGraphicFramePr>
          <p:nvPr>
            <p:ph idx="1"/>
            <p:extLst>
              <p:ext uri="{D42A27DB-BD31-4B8C-83A1-F6EECF244321}">
                <p14:modId xmlns:p14="http://schemas.microsoft.com/office/powerpoint/2010/main" val="2664783994"/>
              </p:ext>
            </p:extLst>
          </p:nvPr>
        </p:nvGraphicFramePr>
        <p:xfrm>
          <a:off x="228600" y="823344"/>
          <a:ext cx="8610600" cy="4876800"/>
        </p:xfrm>
        <a:graphic>
          <a:graphicData uri="http://schemas.openxmlformats.org/presentationml/2006/ole">
            <mc:AlternateContent xmlns:mc="http://schemas.openxmlformats.org/markup-compatibility/2006">
              <mc:Choice xmlns:v="urn:schemas-microsoft-com:vml" Requires="v">
                <p:oleObj spid="_x0000_s14358" name="Worksheet" r:id="rId4" imgW="8608298" imgH="4877223" progId="Excel.Sheet.8">
                  <p:embed/>
                </p:oleObj>
              </mc:Choice>
              <mc:Fallback>
                <p:oleObj name="Worksheet" r:id="rId4" imgW="8608298" imgH="4877223" progId="Excel.Sheet.8">
                  <p:embed/>
                  <p:pic>
                    <p:nvPicPr>
                      <p:cNvPr id="0" name=""/>
                      <p:cNvPicPr>
                        <a:picLocks noGrp="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28600" y="823344"/>
                        <a:ext cx="8610600" cy="487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cxnSp>
        <p:nvCxnSpPr>
          <p:cNvPr id="10" name="Straight Arrow Connector 9"/>
          <p:cNvCxnSpPr>
            <a:cxnSpLocks noChangeShapeType="1"/>
          </p:cNvCxnSpPr>
          <p:nvPr/>
        </p:nvCxnSpPr>
        <p:spPr bwMode="auto">
          <a:xfrm rot="5400000">
            <a:off x="2773363" y="2975993"/>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2" name="Text Box 11"/>
          <p:cNvSpPr txBox="1">
            <a:spLocks noChangeArrowheads="1"/>
          </p:cNvSpPr>
          <p:nvPr/>
        </p:nvSpPr>
        <p:spPr bwMode="auto">
          <a:xfrm>
            <a:off x="1817688" y="2309244"/>
            <a:ext cx="3376612"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dirty="0">
                <a:solidFill>
                  <a:srgbClr val="FF0000"/>
                </a:solidFill>
                <a:cs typeface="Arial" charset="0"/>
              </a:rPr>
              <a:t>Memory Performance Hog</a:t>
            </a:r>
          </a:p>
        </p:txBody>
      </p:sp>
      <p:cxnSp>
        <p:nvCxnSpPr>
          <p:cNvPr id="11" name="Straight Arrow Connector 10"/>
          <p:cNvCxnSpPr>
            <a:cxnSpLocks noChangeShapeType="1"/>
          </p:cNvCxnSpPr>
          <p:nvPr/>
        </p:nvCxnSpPr>
        <p:spPr bwMode="auto">
          <a:xfrm rot="5400000">
            <a:off x="3463926" y="3358581"/>
            <a:ext cx="965200" cy="231775"/>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3" name="Text Box 11"/>
          <p:cNvSpPr txBox="1">
            <a:spLocks noChangeArrowheads="1"/>
          </p:cNvSpPr>
          <p:nvPr/>
        </p:nvSpPr>
        <p:spPr bwMode="auto">
          <a:xfrm>
            <a:off x="3371850" y="2601344"/>
            <a:ext cx="1649413"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dirty="0">
                <a:solidFill>
                  <a:srgbClr val="FF0000"/>
                </a:solidFill>
                <a:cs typeface="Arial" charset="0"/>
              </a:rPr>
              <a:t>Low priority</a:t>
            </a:r>
          </a:p>
        </p:txBody>
      </p:sp>
      <p:sp>
        <p:nvSpPr>
          <p:cNvPr id="15" name="Text Box 11"/>
          <p:cNvSpPr txBox="1">
            <a:spLocks noChangeArrowheads="1"/>
          </p:cNvSpPr>
          <p:nvPr/>
        </p:nvSpPr>
        <p:spPr bwMode="auto">
          <a:xfrm>
            <a:off x="7035800" y="1083148"/>
            <a:ext cx="1804988" cy="4000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2000" b="1" dirty="0">
                <a:solidFill>
                  <a:srgbClr val="FF0000"/>
                </a:solidFill>
                <a:cs typeface="Arial" charset="0"/>
              </a:rPr>
              <a:t>High priority</a:t>
            </a:r>
          </a:p>
        </p:txBody>
      </p:sp>
      <p:cxnSp>
        <p:nvCxnSpPr>
          <p:cNvPr id="20" name="Straight Arrow Connector 19"/>
          <p:cNvCxnSpPr>
            <a:cxnSpLocks noChangeShapeType="1"/>
          </p:cNvCxnSpPr>
          <p:nvPr/>
        </p:nvCxnSpPr>
        <p:spPr bwMode="auto">
          <a:xfrm flipH="1">
            <a:off x="7554914" y="1483200"/>
            <a:ext cx="113430" cy="478381"/>
          </a:xfrm>
          <a:prstGeom prst="straightConnector1">
            <a:avLst/>
          </a:prstGeom>
          <a:noFill/>
          <a:ln w="31750">
            <a:solidFill>
              <a:srgbClr val="FF0000"/>
            </a:solidFill>
            <a:round/>
            <a:headEnd/>
            <a:tailEnd type="arrow" w="med" len="med"/>
          </a:ln>
          <a:extLst>
            <a:ext uri="{909E8E84-426E-40dd-AFC4-6F175D3DCCD1}">
              <a14:hiddenFill xmlns:a14="http://schemas.microsoft.com/office/drawing/2010/main">
                <a:noFill/>
              </a14:hiddenFill>
            </a:ext>
          </a:extLst>
        </p:spPr>
      </p:cxnSp>
      <p:sp>
        <p:nvSpPr>
          <p:cNvPr id="15369" name="TextBox 13"/>
          <p:cNvSpPr txBox="1">
            <a:spLocks noChangeArrowheads="1"/>
          </p:cNvSpPr>
          <p:nvPr/>
        </p:nvSpPr>
        <p:spPr bwMode="auto">
          <a:xfrm>
            <a:off x="2754313" y="5512819"/>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dirty="0">
                <a:solidFill>
                  <a:srgbClr val="000000"/>
                </a:solidFill>
                <a:cs typeface="Arial" charset="0"/>
              </a:rPr>
              <a:t>(Core 0)</a:t>
            </a:r>
          </a:p>
        </p:txBody>
      </p:sp>
      <p:sp>
        <p:nvSpPr>
          <p:cNvPr id="15370" name="TextBox 15"/>
          <p:cNvSpPr txBox="1">
            <a:spLocks noChangeArrowheads="1"/>
          </p:cNvSpPr>
          <p:nvPr/>
        </p:nvSpPr>
        <p:spPr bwMode="auto">
          <a:xfrm>
            <a:off x="6469063" y="5511231"/>
            <a:ext cx="8397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400" dirty="0">
                <a:solidFill>
                  <a:srgbClr val="000000"/>
                </a:solidFill>
                <a:cs typeface="Arial" charset="0"/>
              </a:rPr>
              <a:t>(Core 1)</a:t>
            </a:r>
          </a:p>
        </p:txBody>
      </p:sp>
      <p:sp>
        <p:nvSpPr>
          <p:cNvPr id="15371" name="Line 14"/>
          <p:cNvSpPr>
            <a:spLocks noChangeShapeType="1"/>
          </p:cNvSpPr>
          <p:nvPr/>
        </p:nvSpPr>
        <p:spPr bwMode="auto">
          <a:xfrm>
            <a:off x="1214438" y="4050731"/>
            <a:ext cx="7497762"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5372" name="TextBox 13"/>
          <p:cNvSpPr txBox="1">
            <a:spLocks noChangeArrowheads="1"/>
          </p:cNvSpPr>
          <p:nvPr/>
        </p:nvSpPr>
        <p:spPr bwMode="auto">
          <a:xfrm>
            <a:off x="367632" y="5837783"/>
            <a:ext cx="7925667"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700" dirty="0">
                <a:solidFill>
                  <a:srgbClr val="000000"/>
                </a:solidFill>
                <a:latin typeface="Tahoma" charset="0"/>
              </a:rPr>
              <a:t>Moscibroda and Mutlu, </a:t>
            </a:r>
            <a:r>
              <a:rPr lang="ja-JP" altLang="en-US" sz="1700" dirty="0">
                <a:solidFill>
                  <a:srgbClr val="000000"/>
                </a:solidFill>
                <a:latin typeface="Tahoma" charset="0"/>
              </a:rPr>
              <a:t>“</a:t>
            </a:r>
            <a:r>
              <a:rPr lang="en-US" altLang="ja-JP" sz="1700" dirty="0">
                <a:solidFill>
                  <a:srgbClr val="0000FF"/>
                </a:solidFill>
                <a:latin typeface="Tahoma" charset="0"/>
              </a:rPr>
              <a:t>Memory performance attacks: Denial of memory service </a:t>
            </a:r>
          </a:p>
          <a:p>
            <a:pPr eaLnBrk="1" hangingPunct="1"/>
            <a:r>
              <a:rPr lang="en-US" sz="1700" dirty="0">
                <a:solidFill>
                  <a:srgbClr val="0000FF"/>
                </a:solidFill>
                <a:latin typeface="Tahoma" charset="0"/>
              </a:rPr>
              <a:t>in multi-core systems</a:t>
            </a:r>
            <a:r>
              <a:rPr lang="en-US" sz="1700" dirty="0">
                <a:solidFill>
                  <a:srgbClr val="000000"/>
                </a:solidFill>
                <a:latin typeface="Tahoma" charset="0"/>
              </a:rPr>
              <a:t>,</a:t>
            </a:r>
            <a:r>
              <a:rPr lang="ja-JP" altLang="en-US" sz="1700" dirty="0">
                <a:solidFill>
                  <a:srgbClr val="000000"/>
                </a:solidFill>
                <a:latin typeface="Tahoma" charset="0"/>
              </a:rPr>
              <a:t>”</a:t>
            </a:r>
            <a:r>
              <a:rPr lang="en-US" altLang="ja-JP" sz="1700" dirty="0">
                <a:solidFill>
                  <a:srgbClr val="000000"/>
                </a:solidFill>
                <a:latin typeface="Tahoma" charset="0"/>
              </a:rPr>
              <a:t> USENIX Security 2007.</a:t>
            </a:r>
            <a:endParaRPr lang="en-US" sz="1700" dirty="0">
              <a:solidFill>
                <a:srgbClr val="000000"/>
              </a:solidFill>
              <a:cs typeface="Arial" charset="0"/>
            </a:endParaRPr>
          </a:p>
        </p:txBody>
      </p:sp>
      <p:sp>
        <p:nvSpPr>
          <p:cNvPr id="3" name="TextBox 2"/>
          <p:cNvSpPr txBox="1"/>
          <p:nvPr/>
        </p:nvSpPr>
        <p:spPr>
          <a:xfrm>
            <a:off x="2699792" y="5230941"/>
            <a:ext cx="1019405" cy="646331"/>
          </a:xfrm>
          <a:prstGeom prst="rect">
            <a:avLst/>
          </a:prstGeom>
          <a:solidFill>
            <a:schemeClr val="bg1"/>
          </a:solidFill>
        </p:spPr>
        <p:txBody>
          <a:bodyPr wrap="none" rtlCol="0">
            <a:spAutoFit/>
          </a:bodyPr>
          <a:lstStyle/>
          <a:p>
            <a:r>
              <a:rPr lang="en-US" dirty="0" smtClean="0">
                <a:solidFill>
                  <a:srgbClr val="000000"/>
                </a:solidFill>
                <a:latin typeface="Tahoma"/>
              </a:rPr>
              <a:t>Attacker</a:t>
            </a:r>
          </a:p>
          <a:p>
            <a:r>
              <a:rPr lang="en-US" dirty="0" smtClean="0">
                <a:solidFill>
                  <a:srgbClr val="000000"/>
                </a:solidFill>
                <a:latin typeface="Tahoma"/>
              </a:rPr>
              <a:t>(Core 1)</a:t>
            </a:r>
            <a:endParaRPr lang="en-US" dirty="0">
              <a:solidFill>
                <a:srgbClr val="000000"/>
              </a:solidFill>
              <a:latin typeface="Tahoma"/>
            </a:endParaRPr>
          </a:p>
        </p:txBody>
      </p:sp>
      <p:sp>
        <p:nvSpPr>
          <p:cNvPr id="17" name="TextBox 16"/>
          <p:cNvSpPr txBox="1"/>
          <p:nvPr/>
        </p:nvSpPr>
        <p:spPr>
          <a:xfrm>
            <a:off x="6143103" y="5236109"/>
            <a:ext cx="1465628" cy="646331"/>
          </a:xfrm>
          <a:prstGeom prst="rect">
            <a:avLst/>
          </a:prstGeom>
          <a:solidFill>
            <a:schemeClr val="bg1"/>
          </a:solidFill>
        </p:spPr>
        <p:txBody>
          <a:bodyPr wrap="none" rtlCol="0">
            <a:spAutoFit/>
          </a:bodyPr>
          <a:lstStyle/>
          <a:p>
            <a:pPr algn="ctr"/>
            <a:r>
              <a:rPr lang="en-US" dirty="0" smtClean="0">
                <a:solidFill>
                  <a:srgbClr val="000000"/>
                </a:solidFill>
                <a:latin typeface="Tahoma"/>
              </a:rPr>
              <a:t>Movie player</a:t>
            </a:r>
          </a:p>
          <a:p>
            <a:pPr algn="ctr"/>
            <a:r>
              <a:rPr lang="en-US" dirty="0" smtClean="0">
                <a:solidFill>
                  <a:srgbClr val="000000"/>
                </a:solidFill>
                <a:latin typeface="Tahoma"/>
              </a:rPr>
              <a:t>(Core 2)</a:t>
            </a:r>
            <a:endParaRPr lang="en-US" dirty="0">
              <a:solidFill>
                <a:srgbClr val="000000"/>
              </a:solidFill>
              <a:latin typeface="Tahoma"/>
            </a:endParaRPr>
          </a:p>
        </p:txBody>
      </p:sp>
      <p:sp>
        <p:nvSpPr>
          <p:cNvPr id="18"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189</a:t>
            </a:fld>
            <a:endParaRPr lang="en-US" altLang="en-US" dirty="0">
              <a:solidFill>
                <a:srgbClr val="000000"/>
              </a:solidFill>
            </a:endParaRPr>
          </a:p>
        </p:txBody>
      </p:sp>
    </p:spTree>
    <p:extLst>
      <p:ext uri="{BB962C8B-B14F-4D97-AF65-F5344CB8AC3E}">
        <p14:creationId xmlns:p14="http://schemas.microsoft.com/office/powerpoint/2010/main" val="15490567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3"/>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11"/>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5"/>
                                        </p:tgtEl>
                                        <p:attrNameLst>
                                          <p:attrName>style.visibility</p:attrName>
                                        </p:attrNameLst>
                                      </p:cBhvr>
                                      <p:to>
                                        <p:strVal val="hidden"/>
                                      </p:to>
                                    </p:set>
                                  </p:childTnLst>
                                </p:cTn>
                              </p:par>
                              <p:par>
                                <p:cTn id="21" presetID="1" presetClass="exit" presetSubtype="0" fill="hold" nodeType="withEffect">
                                  <p:stCondLst>
                                    <p:cond delay="0"/>
                                  </p:stCondLst>
                                  <p:childTnLst>
                                    <p:set>
                                      <p:cBhvr>
                                        <p:cTn id="22" dur="1" fill="hold">
                                          <p:stCondLst>
                                            <p:cond delay="0"/>
                                          </p:stCondLst>
                                        </p:cTn>
                                        <p:tgtEl>
                                          <p:spTgt spid="20"/>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3" grpId="1" animBg="1"/>
      <p:bldP spid="15" grpId="0" animBg="1"/>
      <p:bldP spid="15"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solidFill>
                  <a:srgbClr val="0000FF"/>
                </a:solidFill>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19</a:t>
            </a:fld>
            <a:endParaRPr lang="en-US" sz="1600">
              <a:solidFill>
                <a:srgbClr val="000000"/>
              </a:solidFill>
              <a:latin typeface="Garamond" charset="0"/>
            </a:endParaRPr>
          </a:p>
        </p:txBody>
      </p:sp>
    </p:spTree>
    <p:extLst>
      <p:ext uri="{BB962C8B-B14F-4D97-AF65-F5344CB8AC3E}">
        <p14:creationId xmlns:p14="http://schemas.microsoft.com/office/powerpoint/2010/main" val="188813928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Rounded Rectangle 97"/>
          <p:cNvSpPr>
            <a:spLocks noChangeArrowheads="1"/>
          </p:cNvSpPr>
          <p:nvPr/>
        </p:nvSpPr>
        <p:spPr bwMode="auto">
          <a:xfrm>
            <a:off x="2160588" y="3714750"/>
            <a:ext cx="4530725" cy="2457450"/>
          </a:xfrm>
          <a:prstGeom prst="roundRect">
            <a:avLst>
              <a:gd name="adj" fmla="val 16667"/>
            </a:avLst>
          </a:prstGeom>
          <a:solidFill>
            <a:srgbClr val="9999FF">
              <a:alpha val="25098"/>
            </a:srgbClr>
          </a:solidFill>
          <a:ln w="9525">
            <a:solidFill>
              <a:schemeClr val="tx1"/>
            </a:solidFill>
            <a:round/>
            <a:headEnd/>
            <a:tailEnd/>
          </a:ln>
        </p:spPr>
        <p:txBody>
          <a:bodyPr wrap="none" anchor="ctr"/>
          <a:lstStyle/>
          <a:p>
            <a:pPr marL="381000" indent="-381000" algn="ctr">
              <a:spcBef>
                <a:spcPct val="20000"/>
              </a:spcBef>
              <a:buFontTx/>
              <a:buChar char="•"/>
            </a:pPr>
            <a:endParaRPr lang="en-US" sz="2000" dirty="0">
              <a:solidFill>
                <a:srgbClr val="000000"/>
              </a:solidFill>
              <a:latin typeface="Tahoma"/>
            </a:endParaRPr>
          </a:p>
        </p:txBody>
      </p:sp>
      <p:sp>
        <p:nvSpPr>
          <p:cNvPr id="17410" name="Rectangle 2"/>
          <p:cNvSpPr>
            <a:spLocks noGrp="1" noChangeArrowheads="1"/>
          </p:cNvSpPr>
          <p:nvPr>
            <p:ph type="title"/>
          </p:nvPr>
        </p:nvSpPr>
        <p:spPr/>
        <p:txBody>
          <a:bodyPr/>
          <a:lstStyle/>
          <a:p>
            <a:r>
              <a:rPr lang="en-US" dirty="0">
                <a:latin typeface="Garamond" charset="0"/>
              </a:rPr>
              <a:t>Why? Uncontrolled Memory Interference</a:t>
            </a:r>
          </a:p>
        </p:txBody>
      </p:sp>
      <p:sp>
        <p:nvSpPr>
          <p:cNvPr id="432133" name="Rectangle 5"/>
          <p:cNvSpPr>
            <a:spLocks noChangeArrowheads="1"/>
          </p:cNvSpPr>
          <p:nvPr/>
        </p:nvSpPr>
        <p:spPr bwMode="auto">
          <a:xfrm>
            <a:off x="27860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432134" name="Text Box 6"/>
          <p:cNvSpPr txBox="1">
            <a:spLocks noChangeArrowheads="1"/>
          </p:cNvSpPr>
          <p:nvPr/>
        </p:nvSpPr>
        <p:spPr bwMode="auto">
          <a:xfrm>
            <a:off x="3117850" y="1485900"/>
            <a:ext cx="939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000000"/>
                </a:solidFill>
              </a:rPr>
              <a:t>CORE 1</a:t>
            </a:r>
          </a:p>
        </p:txBody>
      </p:sp>
      <p:sp>
        <p:nvSpPr>
          <p:cNvPr id="17413" name="Text Box 8"/>
          <p:cNvSpPr txBox="1">
            <a:spLocks noChangeArrowheads="1"/>
          </p:cNvSpPr>
          <p:nvPr/>
        </p:nvSpPr>
        <p:spPr bwMode="auto">
          <a:xfrm>
            <a:off x="4702175" y="1485900"/>
            <a:ext cx="939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000000"/>
                </a:solidFill>
              </a:rPr>
              <a:t>CORE 2</a:t>
            </a:r>
          </a:p>
        </p:txBody>
      </p:sp>
      <p:sp>
        <p:nvSpPr>
          <p:cNvPr id="17414" name="Text Box 14"/>
          <p:cNvSpPr txBox="1">
            <a:spLocks noChangeArrowheads="1"/>
          </p:cNvSpPr>
          <p:nvPr/>
        </p:nvSpPr>
        <p:spPr bwMode="auto">
          <a:xfrm>
            <a:off x="3143250" y="2425700"/>
            <a:ext cx="892175" cy="611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rPr>
              <a:t>    </a:t>
            </a:r>
            <a:r>
              <a:rPr lang="en-US" sz="1600" dirty="0">
                <a:solidFill>
                  <a:srgbClr val="000000"/>
                </a:solidFill>
              </a:rPr>
              <a:t>L2 </a:t>
            </a:r>
          </a:p>
          <a:p>
            <a:pPr eaLnBrk="1" hangingPunct="1"/>
            <a:r>
              <a:rPr lang="en-US" sz="1600" dirty="0">
                <a:solidFill>
                  <a:srgbClr val="000000"/>
                </a:solidFill>
              </a:rPr>
              <a:t>CACHE</a:t>
            </a:r>
          </a:p>
        </p:txBody>
      </p:sp>
      <p:sp>
        <p:nvSpPr>
          <p:cNvPr id="17415" name="Text Box 16"/>
          <p:cNvSpPr txBox="1">
            <a:spLocks noChangeArrowheads="1"/>
          </p:cNvSpPr>
          <p:nvPr/>
        </p:nvSpPr>
        <p:spPr bwMode="auto">
          <a:xfrm>
            <a:off x="4714875" y="2427288"/>
            <a:ext cx="892175" cy="6111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0000"/>
                </a:solidFill>
              </a:rPr>
              <a:t>    </a:t>
            </a:r>
            <a:r>
              <a:rPr lang="en-US" sz="1600" dirty="0">
                <a:solidFill>
                  <a:srgbClr val="000000"/>
                </a:solidFill>
              </a:rPr>
              <a:t>L2 </a:t>
            </a:r>
          </a:p>
          <a:p>
            <a:pPr eaLnBrk="1" hangingPunct="1"/>
            <a:r>
              <a:rPr lang="en-US" sz="1600" dirty="0">
                <a:solidFill>
                  <a:srgbClr val="000000"/>
                </a:solidFill>
              </a:rPr>
              <a:t>CACHE</a:t>
            </a:r>
          </a:p>
        </p:txBody>
      </p:sp>
      <p:sp>
        <p:nvSpPr>
          <p:cNvPr id="17416" name="Line 20"/>
          <p:cNvSpPr>
            <a:spLocks noChangeShapeType="1"/>
          </p:cNvSpPr>
          <p:nvPr/>
        </p:nvSpPr>
        <p:spPr bwMode="auto">
          <a:xfrm>
            <a:off x="3573463" y="2055813"/>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17" name="Line 21"/>
          <p:cNvSpPr>
            <a:spLocks noChangeShapeType="1"/>
          </p:cNvSpPr>
          <p:nvPr/>
        </p:nvSpPr>
        <p:spPr bwMode="auto">
          <a:xfrm>
            <a:off x="5146675" y="2055813"/>
            <a:ext cx="0" cy="28733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18" name="Rectangle 23"/>
          <p:cNvSpPr>
            <a:spLocks noChangeArrowheads="1"/>
          </p:cNvSpPr>
          <p:nvPr/>
        </p:nvSpPr>
        <p:spPr bwMode="auto">
          <a:xfrm>
            <a:off x="2786063" y="3829050"/>
            <a:ext cx="3168650" cy="635000"/>
          </a:xfrm>
          <a:prstGeom prst="rect">
            <a:avLst/>
          </a:prstGeom>
          <a:solidFill>
            <a:schemeClr val="bg1"/>
          </a:solidFill>
          <a:ln w="9525">
            <a:solidFill>
              <a:schemeClr val="tx1"/>
            </a:solidFill>
            <a:miter lim="800000"/>
            <a:headEnd/>
            <a:tailEnd/>
          </a:ln>
        </p:spPr>
        <p:txBody>
          <a:bodyPr wrap="none" anchor="ctr"/>
          <a:lstStyle/>
          <a:p>
            <a:endParaRPr lang="en-US" dirty="0">
              <a:solidFill>
                <a:srgbClr val="000000"/>
              </a:solidFill>
              <a:latin typeface="Tahoma"/>
            </a:endParaRPr>
          </a:p>
        </p:txBody>
      </p:sp>
      <p:sp>
        <p:nvSpPr>
          <p:cNvPr id="17419" name="Text Box 24"/>
          <p:cNvSpPr txBox="1">
            <a:spLocks noChangeArrowheads="1"/>
          </p:cNvSpPr>
          <p:nvPr/>
        </p:nvSpPr>
        <p:spPr bwMode="auto">
          <a:xfrm>
            <a:off x="2759075" y="4002088"/>
            <a:ext cx="3195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000000"/>
                </a:solidFill>
              </a:rPr>
              <a:t>DRAM MEMORY CONTROLLER</a:t>
            </a:r>
          </a:p>
        </p:txBody>
      </p:sp>
      <p:sp>
        <p:nvSpPr>
          <p:cNvPr id="62" name="Rectangle 61"/>
          <p:cNvSpPr>
            <a:spLocks noChangeArrowheads="1"/>
          </p:cNvSpPr>
          <p:nvPr/>
        </p:nvSpPr>
        <p:spPr bwMode="auto">
          <a:xfrm>
            <a:off x="2614613" y="5200650"/>
            <a:ext cx="800100" cy="876300"/>
          </a:xfrm>
          <a:prstGeom prst="rect">
            <a:avLst/>
          </a:prstGeom>
          <a:solidFill>
            <a:schemeClr val="bg1"/>
          </a:solidFill>
          <a:ln w="9525">
            <a:solidFill>
              <a:schemeClr val="tx1"/>
            </a:solidFill>
            <a:round/>
            <a:headEnd/>
            <a:tailEnd/>
          </a:ln>
        </p:spPr>
        <p:txBody>
          <a:bodyPr wrap="none" anchor="ctr"/>
          <a:lstStyle/>
          <a:p>
            <a:pPr marL="381000" indent="-381000" algn="ctr">
              <a:spcBef>
                <a:spcPct val="20000"/>
              </a:spcBef>
            </a:pPr>
            <a:r>
              <a:rPr lang="en-US" dirty="0">
                <a:solidFill>
                  <a:srgbClr val="000000"/>
                </a:solidFill>
                <a:latin typeface="Tahoma"/>
              </a:rPr>
              <a:t>DRAM </a:t>
            </a:r>
          </a:p>
          <a:p>
            <a:pPr marL="381000" indent="-381000" algn="ctr">
              <a:spcBef>
                <a:spcPct val="20000"/>
              </a:spcBef>
            </a:pPr>
            <a:r>
              <a:rPr lang="en-US" dirty="0">
                <a:solidFill>
                  <a:srgbClr val="000000"/>
                </a:solidFill>
                <a:latin typeface="Tahoma"/>
              </a:rPr>
              <a:t>Bank 0</a:t>
            </a:r>
          </a:p>
        </p:txBody>
      </p:sp>
      <p:sp>
        <p:nvSpPr>
          <p:cNvPr id="63" name="Rectangle 62"/>
          <p:cNvSpPr>
            <a:spLocks noChangeArrowheads="1"/>
          </p:cNvSpPr>
          <p:nvPr/>
        </p:nvSpPr>
        <p:spPr bwMode="auto">
          <a:xfrm>
            <a:off x="3529013" y="5200650"/>
            <a:ext cx="762000" cy="876300"/>
          </a:xfrm>
          <a:prstGeom prst="rect">
            <a:avLst/>
          </a:prstGeom>
          <a:solidFill>
            <a:schemeClr val="bg1"/>
          </a:solidFill>
          <a:ln w="9525">
            <a:solidFill>
              <a:schemeClr val="tx1"/>
            </a:solidFill>
            <a:round/>
            <a:headEnd/>
            <a:tailEnd/>
          </a:ln>
        </p:spPr>
        <p:txBody>
          <a:bodyPr wrap="none" anchor="ctr"/>
          <a:lstStyle/>
          <a:p>
            <a:pPr marL="381000" indent="-381000" algn="ctr">
              <a:spcBef>
                <a:spcPct val="20000"/>
              </a:spcBef>
            </a:pPr>
            <a:r>
              <a:rPr lang="en-US" dirty="0">
                <a:solidFill>
                  <a:srgbClr val="000000"/>
                </a:solidFill>
                <a:latin typeface="Tahoma"/>
              </a:rPr>
              <a:t>DRAM </a:t>
            </a:r>
          </a:p>
          <a:p>
            <a:pPr marL="381000" indent="-381000" algn="ctr">
              <a:spcBef>
                <a:spcPct val="20000"/>
              </a:spcBef>
            </a:pPr>
            <a:r>
              <a:rPr lang="en-US" dirty="0">
                <a:solidFill>
                  <a:srgbClr val="000000"/>
                </a:solidFill>
                <a:latin typeface="Tahoma"/>
              </a:rPr>
              <a:t>Bank 1</a:t>
            </a:r>
          </a:p>
        </p:txBody>
      </p:sp>
      <p:sp>
        <p:nvSpPr>
          <p:cNvPr id="64" name="Rectangle 63"/>
          <p:cNvSpPr>
            <a:spLocks noChangeArrowheads="1"/>
          </p:cNvSpPr>
          <p:nvPr/>
        </p:nvSpPr>
        <p:spPr bwMode="auto">
          <a:xfrm>
            <a:off x="4405313" y="5200650"/>
            <a:ext cx="800100" cy="876300"/>
          </a:xfrm>
          <a:prstGeom prst="rect">
            <a:avLst/>
          </a:prstGeom>
          <a:solidFill>
            <a:schemeClr val="bg1"/>
          </a:solidFill>
          <a:ln w="9525">
            <a:solidFill>
              <a:schemeClr val="tx1"/>
            </a:solidFill>
            <a:round/>
            <a:headEnd/>
            <a:tailEnd/>
          </a:ln>
        </p:spPr>
        <p:txBody>
          <a:bodyPr wrap="none" anchor="ctr"/>
          <a:lstStyle/>
          <a:p>
            <a:pPr marL="381000" indent="-381000" algn="ctr">
              <a:spcBef>
                <a:spcPct val="20000"/>
              </a:spcBef>
            </a:pPr>
            <a:r>
              <a:rPr lang="en-US" dirty="0">
                <a:solidFill>
                  <a:srgbClr val="000000"/>
                </a:solidFill>
                <a:latin typeface="Tahoma"/>
              </a:rPr>
              <a:t>DRAM </a:t>
            </a:r>
          </a:p>
          <a:p>
            <a:pPr marL="381000" indent="-381000" algn="ctr">
              <a:spcBef>
                <a:spcPct val="20000"/>
              </a:spcBef>
            </a:pPr>
            <a:r>
              <a:rPr lang="en-US" dirty="0">
                <a:solidFill>
                  <a:srgbClr val="000000"/>
                </a:solidFill>
                <a:latin typeface="Tahoma"/>
              </a:rPr>
              <a:t>Bank 2</a:t>
            </a:r>
          </a:p>
        </p:txBody>
      </p:sp>
      <p:sp>
        <p:nvSpPr>
          <p:cNvPr id="17423" name="Line 40"/>
          <p:cNvSpPr>
            <a:spLocks noChangeShapeType="1"/>
          </p:cNvSpPr>
          <p:nvPr/>
        </p:nvSpPr>
        <p:spPr bwMode="auto">
          <a:xfrm>
            <a:off x="2946400" y="4867275"/>
            <a:ext cx="2771775"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24" name="Line 43"/>
          <p:cNvSpPr>
            <a:spLocks noChangeShapeType="1"/>
          </p:cNvSpPr>
          <p:nvPr/>
        </p:nvSpPr>
        <p:spPr bwMode="auto">
          <a:xfrm>
            <a:off x="2946400"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25" name="Line 44"/>
          <p:cNvSpPr>
            <a:spLocks noChangeShapeType="1"/>
          </p:cNvSpPr>
          <p:nvPr/>
        </p:nvSpPr>
        <p:spPr bwMode="auto">
          <a:xfrm>
            <a:off x="39258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26" name="Line 45"/>
          <p:cNvSpPr>
            <a:spLocks noChangeShapeType="1"/>
          </p:cNvSpPr>
          <p:nvPr/>
        </p:nvSpPr>
        <p:spPr bwMode="auto">
          <a:xfrm>
            <a:off x="4789488"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17427" name="Line 48"/>
          <p:cNvSpPr>
            <a:spLocks noChangeShapeType="1"/>
          </p:cNvSpPr>
          <p:nvPr/>
        </p:nvSpPr>
        <p:spPr bwMode="auto">
          <a:xfrm flipV="1">
            <a:off x="4341813" y="4464050"/>
            <a:ext cx="0"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432178" name="Text Box 50"/>
          <p:cNvSpPr txBox="1">
            <a:spLocks noChangeArrowheads="1"/>
          </p:cNvSpPr>
          <p:nvPr/>
        </p:nvSpPr>
        <p:spPr bwMode="auto">
          <a:xfrm>
            <a:off x="6737350" y="3613150"/>
            <a:ext cx="18351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003399"/>
                </a:solidFill>
              </a:rPr>
              <a:t>Shared DRAM</a:t>
            </a:r>
          </a:p>
          <a:p>
            <a:pPr eaLnBrk="1" hangingPunct="1"/>
            <a:r>
              <a:rPr lang="en-US" sz="1800" dirty="0">
                <a:solidFill>
                  <a:srgbClr val="003399"/>
                </a:solidFill>
              </a:rPr>
              <a:t>Memory System</a:t>
            </a:r>
          </a:p>
        </p:txBody>
      </p:sp>
      <p:sp>
        <p:nvSpPr>
          <p:cNvPr id="17429" name="Rounded Rectangle 97"/>
          <p:cNvSpPr>
            <a:spLocks noChangeArrowheads="1"/>
          </p:cNvSpPr>
          <p:nvPr/>
        </p:nvSpPr>
        <p:spPr bwMode="auto">
          <a:xfrm>
            <a:off x="2493963" y="1143000"/>
            <a:ext cx="3760787" cy="3543300"/>
          </a:xfrm>
          <a:prstGeom prst="roundRect">
            <a:avLst>
              <a:gd name="adj" fmla="val 16667"/>
            </a:avLst>
          </a:prstGeom>
          <a:noFill/>
          <a:ln w="25400">
            <a:solidFill>
              <a:srgbClr val="008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381000" indent="-381000" algn="ctr">
              <a:spcBef>
                <a:spcPct val="20000"/>
              </a:spcBef>
              <a:buFontTx/>
              <a:buChar char="•"/>
            </a:pPr>
            <a:endParaRPr lang="en-US" sz="2000" dirty="0">
              <a:solidFill>
                <a:srgbClr val="000000"/>
              </a:solidFill>
              <a:latin typeface="Tahoma"/>
            </a:endParaRPr>
          </a:p>
        </p:txBody>
      </p:sp>
      <p:sp>
        <p:nvSpPr>
          <p:cNvPr id="17430" name="Text Box 52"/>
          <p:cNvSpPr txBox="1">
            <a:spLocks noChangeArrowheads="1"/>
          </p:cNvSpPr>
          <p:nvPr/>
        </p:nvSpPr>
        <p:spPr bwMode="auto">
          <a:xfrm>
            <a:off x="6350000" y="1412875"/>
            <a:ext cx="1238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3B812F"/>
                </a:solidFill>
              </a:rPr>
              <a:t>Multi-Core</a:t>
            </a:r>
          </a:p>
          <a:p>
            <a:pPr eaLnBrk="1" hangingPunct="1"/>
            <a:r>
              <a:rPr lang="en-US" sz="1800" dirty="0">
                <a:solidFill>
                  <a:srgbClr val="3B812F"/>
                </a:solidFill>
              </a:rPr>
              <a:t>Chip</a:t>
            </a:r>
          </a:p>
        </p:txBody>
      </p:sp>
      <p:sp>
        <p:nvSpPr>
          <p:cNvPr id="432182" name="Line 54"/>
          <p:cNvSpPr>
            <a:spLocks noChangeShapeType="1"/>
          </p:cNvSpPr>
          <p:nvPr/>
        </p:nvSpPr>
        <p:spPr bwMode="auto">
          <a:xfrm>
            <a:off x="1230313" y="3371850"/>
            <a:ext cx="1555750" cy="633413"/>
          </a:xfrm>
          <a:prstGeom prst="line">
            <a:avLst/>
          </a:prstGeom>
          <a:noFill/>
          <a:ln w="50800">
            <a:solidFill>
              <a:srgbClr val="FF0000"/>
            </a:solidFill>
            <a:round/>
            <a:headEnd/>
            <a:tailEnd type="stealth" w="lg" len="lg"/>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sp>
        <p:nvSpPr>
          <p:cNvPr id="432183" name="Text Box 55"/>
          <p:cNvSpPr txBox="1">
            <a:spLocks noChangeArrowheads="1"/>
          </p:cNvSpPr>
          <p:nvPr/>
        </p:nvSpPr>
        <p:spPr bwMode="auto">
          <a:xfrm>
            <a:off x="366713" y="3005138"/>
            <a:ext cx="12382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800" dirty="0">
                <a:solidFill>
                  <a:srgbClr val="FF0000"/>
                </a:solidFill>
              </a:rPr>
              <a:t>unfairness</a:t>
            </a:r>
          </a:p>
        </p:txBody>
      </p:sp>
      <p:sp>
        <p:nvSpPr>
          <p:cNvPr id="432184" name="Rectangle 56"/>
          <p:cNvSpPr>
            <a:spLocks noChangeArrowheads="1"/>
          </p:cNvSpPr>
          <p:nvPr/>
        </p:nvSpPr>
        <p:spPr bwMode="auto">
          <a:xfrm>
            <a:off x="2786063" y="3829050"/>
            <a:ext cx="3168650" cy="635000"/>
          </a:xfrm>
          <a:prstGeom prst="rect">
            <a:avLst/>
          </a:prstGeom>
          <a:noFill/>
          <a:ln w="508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17434" name="Rectangle 11"/>
          <p:cNvSpPr>
            <a:spLocks noChangeArrowheads="1"/>
          </p:cNvSpPr>
          <p:nvPr/>
        </p:nvSpPr>
        <p:spPr bwMode="auto">
          <a:xfrm>
            <a:off x="2686050" y="3376613"/>
            <a:ext cx="3465513" cy="22860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17435" name="Text Box 6"/>
          <p:cNvSpPr txBox="1">
            <a:spLocks noChangeArrowheads="1"/>
          </p:cNvSpPr>
          <p:nvPr/>
        </p:nvSpPr>
        <p:spPr bwMode="auto">
          <a:xfrm>
            <a:off x="3505200" y="3319463"/>
            <a:ext cx="18097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000000"/>
                </a:solidFill>
              </a:rPr>
              <a:t>INTERCONNECT</a:t>
            </a:r>
          </a:p>
        </p:txBody>
      </p:sp>
      <p:cxnSp>
        <p:nvCxnSpPr>
          <p:cNvPr id="17436" name="Straight Arrow Connector 53"/>
          <p:cNvCxnSpPr>
            <a:cxnSpLocks noChangeShapeType="1"/>
          </p:cNvCxnSpPr>
          <p:nvPr/>
        </p:nvCxnSpPr>
        <p:spPr bwMode="auto">
          <a:xfrm rot="5400000">
            <a:off x="3466307" y="3256756"/>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7437" name="Straight Arrow Connector 54"/>
          <p:cNvCxnSpPr>
            <a:cxnSpLocks noChangeShapeType="1"/>
          </p:cNvCxnSpPr>
          <p:nvPr/>
        </p:nvCxnSpPr>
        <p:spPr bwMode="auto">
          <a:xfrm rot="5400000">
            <a:off x="5052219" y="32567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7438" name="Straight Arrow Connector 57"/>
          <p:cNvCxnSpPr>
            <a:cxnSpLocks noChangeShapeType="1"/>
          </p:cNvCxnSpPr>
          <p:nvPr/>
        </p:nvCxnSpPr>
        <p:spPr bwMode="auto">
          <a:xfrm rot="5400000">
            <a:off x="3458369" y="3713956"/>
            <a:ext cx="228600" cy="1588"/>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cxnSp>
        <p:nvCxnSpPr>
          <p:cNvPr id="17439" name="Straight Arrow Connector 58"/>
          <p:cNvCxnSpPr>
            <a:cxnSpLocks noChangeShapeType="1"/>
          </p:cNvCxnSpPr>
          <p:nvPr/>
        </p:nvCxnSpPr>
        <p:spPr bwMode="auto">
          <a:xfrm rot="5400000">
            <a:off x="5053807" y="3713956"/>
            <a:ext cx="228600" cy="1587"/>
          </a:xfrm>
          <a:prstGeom prst="straightConnector1">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cxnSp>
      <p:sp>
        <p:nvSpPr>
          <p:cNvPr id="66" name="Rectangle 5"/>
          <p:cNvSpPr>
            <a:spLocks noChangeArrowheads="1"/>
          </p:cNvSpPr>
          <p:nvPr/>
        </p:nvSpPr>
        <p:spPr bwMode="auto">
          <a:xfrm>
            <a:off x="4398963" y="1257300"/>
            <a:ext cx="1555750" cy="808038"/>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17441" name="Rectangle 5"/>
          <p:cNvSpPr>
            <a:spLocks noChangeArrowheads="1"/>
          </p:cNvSpPr>
          <p:nvPr/>
        </p:nvSpPr>
        <p:spPr bwMode="auto">
          <a:xfrm>
            <a:off x="2801938"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17442" name="Rectangle 5"/>
          <p:cNvSpPr>
            <a:spLocks noChangeArrowheads="1"/>
          </p:cNvSpPr>
          <p:nvPr/>
        </p:nvSpPr>
        <p:spPr bwMode="auto">
          <a:xfrm>
            <a:off x="4398963" y="2344738"/>
            <a:ext cx="1555750" cy="808037"/>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dirty="0">
              <a:solidFill>
                <a:srgbClr val="000000"/>
              </a:solidFill>
              <a:latin typeface="Tahoma"/>
            </a:endParaRPr>
          </a:p>
        </p:txBody>
      </p:sp>
      <p:sp>
        <p:nvSpPr>
          <p:cNvPr id="69" name="Text Box 8"/>
          <p:cNvSpPr txBox="1">
            <a:spLocks noChangeArrowheads="1"/>
          </p:cNvSpPr>
          <p:nvPr/>
        </p:nvSpPr>
        <p:spPr bwMode="auto">
          <a:xfrm>
            <a:off x="3163888" y="1485900"/>
            <a:ext cx="915635" cy="338554"/>
          </a:xfrm>
          <a:prstGeom prst="rect">
            <a:avLst/>
          </a:prstGeom>
          <a:solidFill>
            <a:srgbClr val="00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smtClean="0">
                <a:solidFill>
                  <a:srgbClr val="FFFFFF"/>
                </a:solidFill>
              </a:rPr>
              <a:t>attacker</a:t>
            </a:r>
            <a:endParaRPr lang="en-US" sz="1600" dirty="0">
              <a:solidFill>
                <a:srgbClr val="FFFFFF"/>
              </a:solidFill>
            </a:endParaRPr>
          </a:p>
        </p:txBody>
      </p:sp>
      <p:sp>
        <p:nvSpPr>
          <p:cNvPr id="70" name="Text Box 8"/>
          <p:cNvSpPr txBox="1">
            <a:spLocks noChangeArrowheads="1"/>
          </p:cNvSpPr>
          <p:nvPr/>
        </p:nvSpPr>
        <p:spPr bwMode="auto">
          <a:xfrm>
            <a:off x="4499992" y="1468438"/>
            <a:ext cx="1347845" cy="338554"/>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r>
              <a:rPr lang="en-US" sz="1600" dirty="0">
                <a:solidFill>
                  <a:srgbClr val="FFFFFF"/>
                </a:solidFill>
              </a:rPr>
              <a:t>m</a:t>
            </a:r>
            <a:r>
              <a:rPr lang="en-US" sz="1600" dirty="0" smtClean="0">
                <a:solidFill>
                  <a:srgbClr val="FFFFFF"/>
                </a:solidFill>
              </a:rPr>
              <a:t>ovie player</a:t>
            </a:r>
            <a:endParaRPr lang="en-US" sz="1600" dirty="0">
              <a:solidFill>
                <a:srgbClr val="FFFFFF"/>
              </a:solidFill>
            </a:endParaRPr>
          </a:p>
        </p:txBody>
      </p:sp>
      <p:sp>
        <p:nvSpPr>
          <p:cNvPr id="71" name="Rectangle 70"/>
          <p:cNvSpPr>
            <a:spLocks noChangeArrowheads="1"/>
          </p:cNvSpPr>
          <p:nvPr/>
        </p:nvSpPr>
        <p:spPr bwMode="auto">
          <a:xfrm>
            <a:off x="5334000" y="5200650"/>
            <a:ext cx="800100" cy="876300"/>
          </a:xfrm>
          <a:prstGeom prst="rect">
            <a:avLst/>
          </a:prstGeom>
          <a:solidFill>
            <a:schemeClr val="bg1"/>
          </a:solidFill>
          <a:ln w="9525">
            <a:solidFill>
              <a:schemeClr val="tx1"/>
            </a:solidFill>
            <a:round/>
            <a:headEnd/>
            <a:tailEnd/>
          </a:ln>
        </p:spPr>
        <p:txBody>
          <a:bodyPr wrap="none" anchor="ctr"/>
          <a:lstStyle/>
          <a:p>
            <a:pPr marL="381000" indent="-381000" algn="ctr">
              <a:spcBef>
                <a:spcPct val="20000"/>
              </a:spcBef>
            </a:pPr>
            <a:r>
              <a:rPr lang="en-US" dirty="0">
                <a:solidFill>
                  <a:srgbClr val="000000"/>
                </a:solidFill>
                <a:latin typeface="Tahoma"/>
              </a:rPr>
              <a:t>DRAM </a:t>
            </a:r>
          </a:p>
          <a:p>
            <a:pPr marL="381000" indent="-381000" algn="ctr">
              <a:spcBef>
                <a:spcPct val="20000"/>
              </a:spcBef>
            </a:pPr>
            <a:r>
              <a:rPr lang="en-US" dirty="0">
                <a:solidFill>
                  <a:srgbClr val="000000"/>
                </a:solidFill>
                <a:latin typeface="Tahoma"/>
              </a:rPr>
              <a:t>Bank 3</a:t>
            </a:r>
          </a:p>
        </p:txBody>
      </p:sp>
      <p:sp>
        <p:nvSpPr>
          <p:cNvPr id="17446" name="Line 45"/>
          <p:cNvSpPr>
            <a:spLocks noChangeShapeType="1"/>
          </p:cNvSpPr>
          <p:nvPr/>
        </p:nvSpPr>
        <p:spPr bwMode="auto">
          <a:xfrm>
            <a:off x="5718175" y="4867275"/>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dirty="0">
              <a:solidFill>
                <a:srgbClr val="000000"/>
              </a:solidFill>
              <a:latin typeface="Tahoma"/>
            </a:endParaRPr>
          </a:p>
        </p:txBody>
      </p:sp>
      <p:grpSp>
        <p:nvGrpSpPr>
          <p:cNvPr id="2" name="Group 107"/>
          <p:cNvGrpSpPr>
            <a:grpSpLocks/>
          </p:cNvGrpSpPr>
          <p:nvPr/>
        </p:nvGrpSpPr>
        <p:grpSpPr bwMode="auto">
          <a:xfrm>
            <a:off x="3505200" y="1257300"/>
            <a:ext cx="176213" cy="779463"/>
            <a:chOff x="536864" y="1524322"/>
            <a:chExt cx="176645" cy="778674"/>
          </a:xfrm>
        </p:grpSpPr>
        <p:sp>
          <p:nvSpPr>
            <p:cNvPr id="17470" name="Rectangle 10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71" name="Rectangle 10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72" name="Rectangle 10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73" name="Rectangle 10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sp>
        <p:nvSpPr>
          <p:cNvPr id="107" name="Rectangle 106"/>
          <p:cNvSpPr>
            <a:spLocks noChangeArrowheads="1"/>
          </p:cNvSpPr>
          <p:nvPr/>
        </p:nvSpPr>
        <p:spPr bwMode="auto">
          <a:xfrm>
            <a:off x="5057775" y="1817688"/>
            <a:ext cx="177800" cy="169862"/>
          </a:xfrm>
          <a:prstGeom prst="rect">
            <a:avLst/>
          </a:prstGeom>
          <a:solidFill>
            <a:srgbClr val="FF0000"/>
          </a:solidFill>
          <a:ln w="9525">
            <a:solidFill>
              <a:schemeClr val="tx1"/>
            </a:solidFill>
            <a:round/>
            <a:headEnd/>
            <a:tailEnd/>
          </a:ln>
        </p:spPr>
        <p:txBody>
          <a:bodyPr/>
          <a:lstStyle/>
          <a:p>
            <a:endParaRPr lang="en-US" dirty="0">
              <a:solidFill>
                <a:srgbClr val="000000"/>
              </a:solidFill>
              <a:latin typeface="Tahoma"/>
            </a:endParaRPr>
          </a:p>
        </p:txBody>
      </p:sp>
      <p:grpSp>
        <p:nvGrpSpPr>
          <p:cNvPr id="3" name="Group 119"/>
          <p:cNvGrpSpPr>
            <a:grpSpLocks/>
          </p:cNvGrpSpPr>
          <p:nvPr/>
        </p:nvGrpSpPr>
        <p:grpSpPr bwMode="auto">
          <a:xfrm>
            <a:off x="3702050" y="1255713"/>
            <a:ext cx="176213" cy="777875"/>
            <a:chOff x="536864" y="1524322"/>
            <a:chExt cx="176645" cy="778674"/>
          </a:xfrm>
        </p:grpSpPr>
        <p:sp>
          <p:nvSpPr>
            <p:cNvPr id="17466" name="Rectangle 12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7" name="Rectangle 12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8" name="Rectangle 12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9" name="Rectangle 12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grpSp>
        <p:nvGrpSpPr>
          <p:cNvPr id="4" name="Group 124"/>
          <p:cNvGrpSpPr>
            <a:grpSpLocks/>
          </p:cNvGrpSpPr>
          <p:nvPr/>
        </p:nvGrpSpPr>
        <p:grpSpPr bwMode="auto">
          <a:xfrm>
            <a:off x="3906838" y="1262063"/>
            <a:ext cx="176212" cy="779462"/>
            <a:chOff x="536864" y="1524322"/>
            <a:chExt cx="176645" cy="778674"/>
          </a:xfrm>
        </p:grpSpPr>
        <p:sp>
          <p:nvSpPr>
            <p:cNvPr id="17462" name="Rectangle 125"/>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3" name="Rectangle 126"/>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4" name="Rectangle 127"/>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5" name="Rectangle 128"/>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grpSp>
        <p:nvGrpSpPr>
          <p:cNvPr id="5" name="Group 129"/>
          <p:cNvGrpSpPr>
            <a:grpSpLocks/>
          </p:cNvGrpSpPr>
          <p:nvPr/>
        </p:nvGrpSpPr>
        <p:grpSpPr bwMode="auto">
          <a:xfrm>
            <a:off x="3303588" y="1262063"/>
            <a:ext cx="176212" cy="779462"/>
            <a:chOff x="536864" y="1524322"/>
            <a:chExt cx="176645" cy="778674"/>
          </a:xfrm>
        </p:grpSpPr>
        <p:sp>
          <p:nvSpPr>
            <p:cNvPr id="17458" name="Rectangle 130"/>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59" name="Rectangle 131"/>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0" name="Rectangle 132"/>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61" name="Rectangle 133"/>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grpSp>
        <p:nvGrpSpPr>
          <p:cNvPr id="6" name="Group 124"/>
          <p:cNvGrpSpPr>
            <a:grpSpLocks/>
          </p:cNvGrpSpPr>
          <p:nvPr/>
        </p:nvGrpSpPr>
        <p:grpSpPr bwMode="auto">
          <a:xfrm>
            <a:off x="4111625" y="1262063"/>
            <a:ext cx="176213" cy="779462"/>
            <a:chOff x="536864" y="1524322"/>
            <a:chExt cx="176645" cy="778674"/>
          </a:xfrm>
        </p:grpSpPr>
        <p:sp>
          <p:nvSpPr>
            <p:cNvPr id="17454" name="Rectangle 72"/>
            <p:cNvSpPr>
              <a:spLocks noChangeArrowheads="1"/>
            </p:cNvSpPr>
            <p:nvPr/>
          </p:nvSpPr>
          <p:spPr bwMode="auto">
            <a:xfrm>
              <a:off x="536864" y="1524322"/>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55" name="Rectangle 73"/>
            <p:cNvSpPr>
              <a:spLocks noChangeArrowheads="1"/>
            </p:cNvSpPr>
            <p:nvPr/>
          </p:nvSpPr>
          <p:spPr bwMode="auto">
            <a:xfrm>
              <a:off x="536864" y="1726339"/>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56" name="Rectangle 74"/>
            <p:cNvSpPr>
              <a:spLocks noChangeArrowheads="1"/>
            </p:cNvSpPr>
            <p:nvPr/>
          </p:nvSpPr>
          <p:spPr bwMode="auto">
            <a:xfrm>
              <a:off x="536864" y="1931907"/>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sp>
          <p:nvSpPr>
            <p:cNvPr id="17457" name="Rectangle 75"/>
            <p:cNvSpPr>
              <a:spLocks noChangeArrowheads="1"/>
            </p:cNvSpPr>
            <p:nvPr/>
          </p:nvSpPr>
          <p:spPr bwMode="auto">
            <a:xfrm>
              <a:off x="536864" y="2132390"/>
              <a:ext cx="176645" cy="170606"/>
            </a:xfrm>
            <a:prstGeom prst="rect">
              <a:avLst/>
            </a:prstGeom>
            <a:solidFill>
              <a:srgbClr val="0000FF"/>
            </a:solidFill>
            <a:ln w="9525">
              <a:solidFill>
                <a:schemeClr val="tx1"/>
              </a:solidFill>
              <a:round/>
              <a:headEnd/>
              <a:tailEnd/>
            </a:ln>
          </p:spPr>
          <p:txBody>
            <a:bodyPr/>
            <a:lstStyle/>
            <a:p>
              <a:endParaRPr lang="en-US" dirty="0">
                <a:solidFill>
                  <a:srgbClr val="000000"/>
                </a:solidFill>
                <a:latin typeface="Tahoma"/>
              </a:endParaRPr>
            </a:p>
          </p:txBody>
        </p:sp>
      </p:grpSp>
      <p:sp>
        <p:nvSpPr>
          <p:cNvPr id="6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190</a:t>
            </a:fld>
            <a:endParaRPr lang="en-US" altLang="en-US" dirty="0">
              <a:solidFill>
                <a:srgbClr val="000000"/>
              </a:solidFill>
            </a:endParaRPr>
          </a:p>
        </p:txBody>
      </p:sp>
    </p:spTree>
    <p:extLst>
      <p:ext uri="{BB962C8B-B14F-4D97-AF65-F5344CB8AC3E}">
        <p14:creationId xmlns:p14="http://schemas.microsoft.com/office/powerpoint/2010/main" val="10221377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blinds(horizontal)">
                                      <p:cBhvr>
                                        <p:cTn id="7" dur="500"/>
                                        <p:tgtEl>
                                          <p:spTgt spid="98"/>
                                        </p:tgtEl>
                                      </p:cBhvr>
                                    </p:animEffect>
                                  </p:childTnLst>
                                </p:cTn>
                              </p:par>
                              <p:par>
                                <p:cTn id="8" presetID="1" presetClass="entr" presetSubtype="0" fill="hold" grpId="1" nodeType="withEffect">
                                  <p:stCondLst>
                                    <p:cond delay="0"/>
                                  </p:stCondLst>
                                  <p:childTnLst>
                                    <p:set>
                                      <p:cBhvr>
                                        <p:cTn id="9" dur="1" fill="hold">
                                          <p:stCondLst>
                                            <p:cond delay="0"/>
                                          </p:stCondLst>
                                        </p:cTn>
                                        <p:tgtEl>
                                          <p:spTgt spid="98"/>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432178"/>
                                        </p:tgtEl>
                                        <p:attrNameLst>
                                          <p:attrName>style.visibility</p:attrName>
                                        </p:attrNameLst>
                                      </p:cBhvr>
                                      <p:to>
                                        <p:strVal val="visible"/>
                                      </p:to>
                                    </p:se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mph" presetSubtype="2" fill="hold" nodeType="clickEffect">
                                  <p:stCondLst>
                                    <p:cond delay="0"/>
                                  </p:stCondLst>
                                  <p:childTnLst>
                                    <p:animClr clrSpc="rgb" dir="cw">
                                      <p:cBhvr>
                                        <p:cTn id="15" dur="500" fill="hold"/>
                                        <p:tgtEl>
                                          <p:spTgt spid="432133"/>
                                        </p:tgtEl>
                                        <p:attrNameLst>
                                          <p:attrName>fillcolor</p:attrName>
                                        </p:attrNameLst>
                                      </p:cBhvr>
                                      <p:to>
                                        <a:srgbClr val="0000FF"/>
                                      </p:to>
                                    </p:animClr>
                                    <p:set>
                                      <p:cBhvr>
                                        <p:cTn id="16" dur="500" fill="hold"/>
                                        <p:tgtEl>
                                          <p:spTgt spid="432133"/>
                                        </p:tgtEl>
                                        <p:attrNameLst>
                                          <p:attrName>fill.type</p:attrName>
                                        </p:attrNameLst>
                                      </p:cBhvr>
                                      <p:to>
                                        <p:strVal val="solid"/>
                                      </p:to>
                                    </p:set>
                                    <p:set>
                                      <p:cBhvr>
                                        <p:cTn id="17" dur="500" fill="hold"/>
                                        <p:tgtEl>
                                          <p:spTgt spid="432133"/>
                                        </p:tgtEl>
                                        <p:attrNameLst>
                                          <p:attrName>fill.on</p:attrName>
                                        </p:attrNameLst>
                                      </p:cBhvr>
                                      <p:to>
                                        <p:strVal val="true"/>
                                      </p:to>
                                    </p:set>
                                  </p:childTnLst>
                                </p:cTn>
                              </p:par>
                              <p:par>
                                <p:cTn id="18" presetID="1" presetClass="exit" presetSubtype="0" fill="hold" grpId="0" nodeType="withEffect">
                                  <p:stCondLst>
                                    <p:cond delay="0"/>
                                  </p:stCondLst>
                                  <p:childTnLst>
                                    <p:set>
                                      <p:cBhvr>
                                        <p:cTn id="19" dur="1" fill="hold">
                                          <p:stCondLst>
                                            <p:cond delay="0"/>
                                          </p:stCondLst>
                                        </p:cTn>
                                        <p:tgtEl>
                                          <p:spTgt spid="432134"/>
                                        </p:tgtEl>
                                        <p:attrNameLst>
                                          <p:attrName>style.visibility</p:attrName>
                                        </p:attrNameLst>
                                      </p:cBhvr>
                                      <p:to>
                                        <p:strVal val="hidden"/>
                                      </p:to>
                                    </p:set>
                                  </p:childTnLst>
                                </p:cTn>
                              </p:par>
                              <p:par>
                                <p:cTn id="20" presetID="3" presetClass="entr" presetSubtype="10" fill="hold" grpId="0" nodeType="withEffect">
                                  <p:stCondLst>
                                    <p:cond delay="0"/>
                                  </p:stCondLst>
                                  <p:childTnLst>
                                    <p:set>
                                      <p:cBhvr>
                                        <p:cTn id="21" dur="1" fill="hold">
                                          <p:stCondLst>
                                            <p:cond delay="0"/>
                                          </p:stCondLst>
                                        </p:cTn>
                                        <p:tgtEl>
                                          <p:spTgt spid="69"/>
                                        </p:tgtEl>
                                        <p:attrNameLst>
                                          <p:attrName>style.visibility</p:attrName>
                                        </p:attrNameLst>
                                      </p:cBhvr>
                                      <p:to>
                                        <p:strVal val="visible"/>
                                      </p:to>
                                    </p:set>
                                    <p:animEffect transition="in" filter="blinds(horizontal)">
                                      <p:cBhvr>
                                        <p:cTn id="22" dur="500"/>
                                        <p:tgtEl>
                                          <p:spTgt spid="69"/>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70"/>
                                        </p:tgtEl>
                                        <p:attrNameLst>
                                          <p:attrName>style.visibility</p:attrName>
                                        </p:attrNameLst>
                                      </p:cBhvr>
                                      <p:to>
                                        <p:strVal val="visible"/>
                                      </p:to>
                                    </p:set>
                                    <p:animEffect transition="in" filter="blinds(horizontal)">
                                      <p:cBhvr>
                                        <p:cTn id="25" dur="500"/>
                                        <p:tgtEl>
                                          <p:spTgt spid="70"/>
                                        </p:tgtEl>
                                      </p:cBhvr>
                                    </p:animEffect>
                                  </p:childTnLst>
                                </p:cTn>
                              </p:par>
                              <p:par>
                                <p:cTn id="26" presetID="1" presetClass="emph" presetSubtype="2" fill="hold" nodeType="withEffect">
                                  <p:stCondLst>
                                    <p:cond delay="0"/>
                                  </p:stCondLst>
                                  <p:childTnLst>
                                    <p:animClr clrSpc="rgb" dir="cw">
                                      <p:cBhvr>
                                        <p:cTn id="27" dur="500" fill="hold"/>
                                        <p:tgtEl>
                                          <p:spTgt spid="66"/>
                                        </p:tgtEl>
                                        <p:attrNameLst>
                                          <p:attrName>fillcolor</p:attrName>
                                        </p:attrNameLst>
                                      </p:cBhvr>
                                      <p:to>
                                        <a:srgbClr val="FF0000"/>
                                      </p:to>
                                    </p:animClr>
                                    <p:set>
                                      <p:cBhvr>
                                        <p:cTn id="28" dur="500" fill="hold"/>
                                        <p:tgtEl>
                                          <p:spTgt spid="66"/>
                                        </p:tgtEl>
                                        <p:attrNameLst>
                                          <p:attrName>fill.type</p:attrName>
                                        </p:attrNameLst>
                                      </p:cBhvr>
                                      <p:to>
                                        <p:strVal val="solid"/>
                                      </p:to>
                                    </p:set>
                                    <p:set>
                                      <p:cBhvr>
                                        <p:cTn id="29" dur="500" fill="hold"/>
                                        <p:tgtEl>
                                          <p:spTgt spid="66"/>
                                        </p:tgtEl>
                                        <p:attrNameLst>
                                          <p:attrName>fill.on</p:attrName>
                                        </p:attrNameLst>
                                      </p:cBhvr>
                                      <p:to>
                                        <p:strVal val="tru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 presetClass="entr" presetSubtype="0" fill="hold" nodeType="clickEffect">
                                  <p:stCondLst>
                                    <p:cond delay="0"/>
                                  </p:stCondLst>
                                  <p:childTnLst>
                                    <p:set>
                                      <p:cBhvr>
                                        <p:cTn id="33" dur="1" fill="hold">
                                          <p:stCondLst>
                                            <p:cond delay="0"/>
                                          </p:stCondLst>
                                        </p:cTn>
                                        <p:tgtEl>
                                          <p:spTgt spid="2"/>
                                        </p:tgtEl>
                                        <p:attrNameLst>
                                          <p:attrName>style.visibility</p:attrName>
                                        </p:attrNameLst>
                                      </p:cBhvr>
                                      <p:to>
                                        <p:strVal val="visible"/>
                                      </p:to>
                                    </p:set>
                                  </p:childTnLst>
                                </p:cTn>
                              </p:par>
                              <p:par>
                                <p:cTn id="34" presetID="42" presetClass="path" presetSubtype="0" accel="50000" decel="50000" fill="hold" nodeType="withEffect">
                                  <p:stCondLst>
                                    <p:cond delay="0"/>
                                  </p:stCondLst>
                                  <p:childTnLst>
                                    <p:animMotion origin="layout" path="M -1.94444E-6 3.7037E-6 L -1.94444E-6 0.36597 " pathEditMode="relative" rAng="0" ptsTypes="AA">
                                      <p:cBhvr>
                                        <p:cTn id="35" dur="1000" fill="hold"/>
                                        <p:tgtEl>
                                          <p:spTgt spid="2"/>
                                        </p:tgtEl>
                                        <p:attrNameLst>
                                          <p:attrName>ppt_x</p:attrName>
                                          <p:attrName>ppt_y</p:attrName>
                                        </p:attrNameLst>
                                      </p:cBhvr>
                                      <p:rCtr x="0" y="18300"/>
                                    </p:animMotion>
                                  </p:childTnLst>
                                </p:cTn>
                              </p:par>
                            </p:childTnLst>
                          </p:cTn>
                        </p:par>
                        <p:par>
                          <p:cTn id="36" fill="hold" nodeType="afterGroup">
                            <p:stCondLst>
                              <p:cond delay="1000"/>
                            </p:stCondLst>
                            <p:childTnLst>
                              <p:par>
                                <p:cTn id="37" presetID="1" presetClass="entr" presetSubtype="0" fill="hold" grpId="0" nodeType="afterEffect">
                                  <p:stCondLst>
                                    <p:cond delay="0"/>
                                  </p:stCondLst>
                                  <p:childTnLst>
                                    <p:set>
                                      <p:cBhvr>
                                        <p:cTn id="38" dur="1" fill="hold">
                                          <p:stCondLst>
                                            <p:cond delay="0"/>
                                          </p:stCondLst>
                                        </p:cTn>
                                        <p:tgtEl>
                                          <p:spTgt spid="107"/>
                                        </p:tgtEl>
                                        <p:attrNameLst>
                                          <p:attrName>style.visibility</p:attrName>
                                        </p:attrNameLst>
                                      </p:cBhvr>
                                      <p:to>
                                        <p:strVal val="visible"/>
                                      </p:to>
                                    </p:set>
                                  </p:childTnLst>
                                </p:cTn>
                              </p:par>
                              <p:par>
                                <p:cTn id="39" presetID="42" presetClass="path" presetSubtype="0" accel="50000" decel="50000" fill="hold" grpId="1" nodeType="withEffect">
                                  <p:stCondLst>
                                    <p:cond delay="0"/>
                                  </p:stCondLst>
                                  <p:childTnLst>
                                    <p:animMotion origin="layout" path="M 0 0  L 0 0.33333  E" pathEditMode="relative" ptsTypes="">
                                      <p:cBhvr>
                                        <p:cTn id="40" dur="1000" fill="hold"/>
                                        <p:tgtEl>
                                          <p:spTgt spid="107"/>
                                        </p:tgtEl>
                                        <p:attrNameLst>
                                          <p:attrName>ppt_x</p:attrName>
                                          <p:attrName>ppt_y</p:attrName>
                                        </p:attrNameLst>
                                      </p:cBhvr>
                                    </p:animMotion>
                                  </p:childTnLst>
                                </p:cTn>
                              </p:par>
                            </p:childTnLst>
                          </p:cTn>
                        </p:par>
                      </p:childTnLst>
                    </p:cTn>
                  </p:par>
                  <p:par>
                    <p:cTn id="41" fill="hold" nodeType="clickPar">
                      <p:stCondLst>
                        <p:cond delay="indefinite"/>
                      </p:stCondLst>
                      <p:childTnLst>
                        <p:par>
                          <p:cTn id="42" fill="hold" nodeType="withGroup">
                            <p:stCondLst>
                              <p:cond delay="0"/>
                            </p:stCondLst>
                            <p:childTnLst>
                              <p:par>
                                <p:cTn id="43" presetID="1" presetClass="emph" presetSubtype="2" fill="hold" nodeType="clickEffect">
                                  <p:stCondLst>
                                    <p:cond delay="0"/>
                                  </p:stCondLst>
                                  <p:childTnLst>
                                    <p:animClr clrSpc="rgb" dir="cw">
                                      <p:cBhvr>
                                        <p:cTn id="44" dur="500" fill="hold"/>
                                        <p:tgtEl>
                                          <p:spTgt spid="63"/>
                                        </p:tgtEl>
                                        <p:attrNameLst>
                                          <p:attrName>fillcolor</p:attrName>
                                        </p:attrNameLst>
                                      </p:cBhvr>
                                      <p:to>
                                        <a:srgbClr val="0000FF"/>
                                      </p:to>
                                    </p:animClr>
                                    <p:set>
                                      <p:cBhvr>
                                        <p:cTn id="45" dur="500" fill="hold"/>
                                        <p:tgtEl>
                                          <p:spTgt spid="63"/>
                                        </p:tgtEl>
                                        <p:attrNameLst>
                                          <p:attrName>fill.type</p:attrName>
                                        </p:attrNameLst>
                                      </p:cBhvr>
                                      <p:to>
                                        <p:strVal val="solid"/>
                                      </p:to>
                                    </p:set>
                                    <p:set>
                                      <p:cBhvr>
                                        <p:cTn id="46" dur="500" fill="hold"/>
                                        <p:tgtEl>
                                          <p:spTgt spid="63"/>
                                        </p:tgtEl>
                                        <p:attrNameLst>
                                          <p:attrName>fill.on</p:attrName>
                                        </p:attrNameLst>
                                      </p:cBhvr>
                                      <p:to>
                                        <p:strVal val="true"/>
                                      </p:to>
                                    </p:set>
                                  </p:childTnLst>
                                </p:cTn>
                              </p:par>
                              <p:par>
                                <p:cTn id="47" presetID="1" presetClass="emph" presetSubtype="2" fill="hold" nodeType="withEffect">
                                  <p:stCondLst>
                                    <p:cond delay="0"/>
                                  </p:stCondLst>
                                  <p:childTnLst>
                                    <p:animClr clrSpc="rgb" dir="cw">
                                      <p:cBhvr>
                                        <p:cTn id="48" dur="500" fill="hold"/>
                                        <p:tgtEl>
                                          <p:spTgt spid="62"/>
                                        </p:tgtEl>
                                        <p:attrNameLst>
                                          <p:attrName>fillcolor</p:attrName>
                                        </p:attrNameLst>
                                      </p:cBhvr>
                                      <p:to>
                                        <a:srgbClr val="0000FF"/>
                                      </p:to>
                                    </p:animClr>
                                    <p:set>
                                      <p:cBhvr>
                                        <p:cTn id="49" dur="500" fill="hold"/>
                                        <p:tgtEl>
                                          <p:spTgt spid="62"/>
                                        </p:tgtEl>
                                        <p:attrNameLst>
                                          <p:attrName>fill.type</p:attrName>
                                        </p:attrNameLst>
                                      </p:cBhvr>
                                      <p:to>
                                        <p:strVal val="solid"/>
                                      </p:to>
                                    </p:set>
                                    <p:set>
                                      <p:cBhvr>
                                        <p:cTn id="50" dur="500" fill="hold"/>
                                        <p:tgtEl>
                                          <p:spTgt spid="62"/>
                                        </p:tgtEl>
                                        <p:attrNameLst>
                                          <p:attrName>fill.on</p:attrName>
                                        </p:attrNameLst>
                                      </p:cBhvr>
                                      <p:to>
                                        <p:strVal val="true"/>
                                      </p:to>
                                    </p:set>
                                  </p:childTnLst>
                                </p:cTn>
                              </p:par>
                              <p:par>
                                <p:cTn id="51" presetID="1" presetClass="emph" presetSubtype="2" fill="hold" nodeType="withEffect">
                                  <p:stCondLst>
                                    <p:cond delay="0"/>
                                  </p:stCondLst>
                                  <p:childTnLst>
                                    <p:animClr clrSpc="rgb" dir="cw">
                                      <p:cBhvr>
                                        <p:cTn id="52" dur="500" fill="hold"/>
                                        <p:tgtEl>
                                          <p:spTgt spid="64"/>
                                        </p:tgtEl>
                                        <p:attrNameLst>
                                          <p:attrName>fillcolor</p:attrName>
                                        </p:attrNameLst>
                                      </p:cBhvr>
                                      <p:to>
                                        <a:srgbClr val="0000FF"/>
                                      </p:to>
                                    </p:animClr>
                                    <p:set>
                                      <p:cBhvr>
                                        <p:cTn id="53" dur="500" fill="hold"/>
                                        <p:tgtEl>
                                          <p:spTgt spid="64"/>
                                        </p:tgtEl>
                                        <p:attrNameLst>
                                          <p:attrName>fill.type</p:attrName>
                                        </p:attrNameLst>
                                      </p:cBhvr>
                                      <p:to>
                                        <p:strVal val="solid"/>
                                      </p:to>
                                    </p:set>
                                    <p:set>
                                      <p:cBhvr>
                                        <p:cTn id="54" dur="500" fill="hold"/>
                                        <p:tgtEl>
                                          <p:spTgt spid="64"/>
                                        </p:tgtEl>
                                        <p:attrNameLst>
                                          <p:attrName>fill.on</p:attrName>
                                        </p:attrNameLst>
                                      </p:cBhvr>
                                      <p:to>
                                        <p:strVal val="true"/>
                                      </p:to>
                                    </p:set>
                                  </p:childTnLst>
                                </p:cTn>
                              </p:par>
                              <p:par>
                                <p:cTn id="55" presetID="1" presetClass="emph" presetSubtype="2" fill="hold" nodeType="withEffect">
                                  <p:stCondLst>
                                    <p:cond delay="0"/>
                                  </p:stCondLst>
                                  <p:childTnLst>
                                    <p:animClr clrSpc="rgb" dir="cw">
                                      <p:cBhvr>
                                        <p:cTn id="56" dur="500" fill="hold"/>
                                        <p:tgtEl>
                                          <p:spTgt spid="71"/>
                                        </p:tgtEl>
                                        <p:attrNameLst>
                                          <p:attrName>fillcolor</p:attrName>
                                        </p:attrNameLst>
                                      </p:cBhvr>
                                      <p:to>
                                        <a:srgbClr val="0000FF"/>
                                      </p:to>
                                    </p:animClr>
                                    <p:set>
                                      <p:cBhvr>
                                        <p:cTn id="57" dur="500" fill="hold"/>
                                        <p:tgtEl>
                                          <p:spTgt spid="71"/>
                                        </p:tgtEl>
                                        <p:attrNameLst>
                                          <p:attrName>fill.type</p:attrName>
                                        </p:attrNameLst>
                                      </p:cBhvr>
                                      <p:to>
                                        <p:strVal val="solid"/>
                                      </p:to>
                                    </p:set>
                                    <p:set>
                                      <p:cBhvr>
                                        <p:cTn id="58" dur="500" fill="hold"/>
                                        <p:tgtEl>
                                          <p:spTgt spid="71"/>
                                        </p:tgtEl>
                                        <p:attrNameLst>
                                          <p:attrName>fill.on</p:attrName>
                                        </p:attrNameLst>
                                      </p:cBhvr>
                                      <p:to>
                                        <p:strVal val="true"/>
                                      </p:to>
                                    </p:set>
                                  </p:childTnLst>
                                </p:cTn>
                              </p:par>
                              <p:par>
                                <p:cTn id="59" presetID="3" presetClass="exit" presetSubtype="10" fill="hold" nodeType="withEffect">
                                  <p:stCondLst>
                                    <p:cond delay="0"/>
                                  </p:stCondLst>
                                  <p:childTnLst>
                                    <p:animEffect transition="out" filter="blinds(horizontal)">
                                      <p:cBhvr>
                                        <p:cTn id="60" dur="500"/>
                                        <p:tgtEl>
                                          <p:spTgt spid="2"/>
                                        </p:tgtEl>
                                      </p:cBhvr>
                                    </p:animEffect>
                                    <p:set>
                                      <p:cBhvr>
                                        <p:cTn id="61" dur="1" fill="hold">
                                          <p:stCondLst>
                                            <p:cond delay="499"/>
                                          </p:stCondLst>
                                        </p:cTn>
                                        <p:tgtEl>
                                          <p:spTgt spid="2"/>
                                        </p:tgtEl>
                                        <p:attrNameLst>
                                          <p:attrName>style.visibility</p:attrName>
                                        </p:attrNameLst>
                                      </p:cBhvr>
                                      <p:to>
                                        <p:strVal val="hidden"/>
                                      </p:to>
                                    </p:set>
                                  </p:childTnLst>
                                </p:cTn>
                              </p:par>
                              <p:par>
                                <p:cTn id="62" presetID="1" presetClass="entr" presetSubtype="0" fill="hold" nodeType="withEffect">
                                  <p:stCondLst>
                                    <p:cond delay="0"/>
                                  </p:stCondLst>
                                  <p:childTnLst>
                                    <p:set>
                                      <p:cBhvr>
                                        <p:cTn id="63" dur="1" fill="hold">
                                          <p:stCondLst>
                                            <p:cond delay="0"/>
                                          </p:stCondLst>
                                        </p:cTn>
                                        <p:tgtEl>
                                          <p:spTgt spid="3"/>
                                        </p:tgtEl>
                                        <p:attrNameLst>
                                          <p:attrName>style.visibility</p:attrName>
                                        </p:attrNameLst>
                                      </p:cBhvr>
                                      <p:to>
                                        <p:strVal val="visible"/>
                                      </p:to>
                                    </p:set>
                                  </p:childTnLst>
                                </p:cTn>
                              </p:par>
                              <p:par>
                                <p:cTn id="64" presetID="42" presetClass="path" presetSubtype="0" accel="50000" decel="50000" fill="hold" nodeType="withEffect">
                                  <p:stCondLst>
                                    <p:cond delay="0"/>
                                  </p:stCondLst>
                                  <p:childTnLst>
                                    <p:animMotion origin="layout" path="M -1.94444E-6 3.7037E-6 L -1.94444E-6 0.36597 " pathEditMode="relative" rAng="0" ptsTypes="AA">
                                      <p:cBhvr>
                                        <p:cTn id="65" dur="1000" fill="hold"/>
                                        <p:tgtEl>
                                          <p:spTgt spid="3"/>
                                        </p:tgtEl>
                                        <p:attrNameLst>
                                          <p:attrName>ppt_x</p:attrName>
                                          <p:attrName>ppt_y</p:attrName>
                                        </p:attrNameLst>
                                      </p:cBhvr>
                                      <p:rCtr x="0" y="18300"/>
                                    </p:animMotion>
                                  </p:childTnLst>
                                </p:cTn>
                              </p:par>
                            </p:childTnLst>
                          </p:cTn>
                        </p:par>
                      </p:childTnLst>
                    </p:cTn>
                  </p:par>
                  <p:par>
                    <p:cTn id="66" fill="hold" nodeType="clickPar">
                      <p:stCondLst>
                        <p:cond delay="indefinite"/>
                      </p:stCondLst>
                      <p:childTnLst>
                        <p:par>
                          <p:cTn id="67" fill="hold" nodeType="withGroup">
                            <p:stCondLst>
                              <p:cond delay="0"/>
                            </p:stCondLst>
                            <p:childTnLst>
                              <p:par>
                                <p:cTn id="68" presetID="1" presetClass="emph" presetSubtype="2" fill="hold" nodeType="clickEffect">
                                  <p:stCondLst>
                                    <p:cond delay="0"/>
                                  </p:stCondLst>
                                  <p:childTnLst>
                                    <p:animClr clrSpc="rgb" dir="cw">
                                      <p:cBhvr>
                                        <p:cTn id="69" dur="500" fill="hold"/>
                                        <p:tgtEl>
                                          <p:spTgt spid="62"/>
                                        </p:tgtEl>
                                        <p:attrNameLst>
                                          <p:attrName>fillcolor</p:attrName>
                                        </p:attrNameLst>
                                      </p:cBhvr>
                                      <p:to>
                                        <a:schemeClr val="bg1"/>
                                      </p:to>
                                    </p:animClr>
                                    <p:set>
                                      <p:cBhvr>
                                        <p:cTn id="70" dur="500" fill="hold"/>
                                        <p:tgtEl>
                                          <p:spTgt spid="62"/>
                                        </p:tgtEl>
                                        <p:attrNameLst>
                                          <p:attrName>fill.type</p:attrName>
                                        </p:attrNameLst>
                                      </p:cBhvr>
                                      <p:to>
                                        <p:strVal val="solid"/>
                                      </p:to>
                                    </p:set>
                                    <p:set>
                                      <p:cBhvr>
                                        <p:cTn id="71" dur="500" fill="hold"/>
                                        <p:tgtEl>
                                          <p:spTgt spid="62"/>
                                        </p:tgtEl>
                                        <p:attrNameLst>
                                          <p:attrName>fill.on</p:attrName>
                                        </p:attrNameLst>
                                      </p:cBhvr>
                                      <p:to>
                                        <p:strVal val="true"/>
                                      </p:to>
                                    </p:set>
                                  </p:childTnLst>
                                </p:cTn>
                              </p:par>
                              <p:par>
                                <p:cTn id="72" presetID="1" presetClass="emph" presetSubtype="2" fill="hold" nodeType="withEffect">
                                  <p:stCondLst>
                                    <p:cond delay="0"/>
                                  </p:stCondLst>
                                  <p:childTnLst>
                                    <p:animClr clrSpc="rgb" dir="cw">
                                      <p:cBhvr>
                                        <p:cTn id="73" dur="500" fill="hold"/>
                                        <p:tgtEl>
                                          <p:spTgt spid="63"/>
                                        </p:tgtEl>
                                        <p:attrNameLst>
                                          <p:attrName>fillcolor</p:attrName>
                                        </p:attrNameLst>
                                      </p:cBhvr>
                                      <p:to>
                                        <a:schemeClr val="bg1"/>
                                      </p:to>
                                    </p:animClr>
                                    <p:set>
                                      <p:cBhvr>
                                        <p:cTn id="74" dur="500" fill="hold"/>
                                        <p:tgtEl>
                                          <p:spTgt spid="63"/>
                                        </p:tgtEl>
                                        <p:attrNameLst>
                                          <p:attrName>fill.type</p:attrName>
                                        </p:attrNameLst>
                                      </p:cBhvr>
                                      <p:to>
                                        <p:strVal val="solid"/>
                                      </p:to>
                                    </p:set>
                                    <p:set>
                                      <p:cBhvr>
                                        <p:cTn id="75" dur="500" fill="hold"/>
                                        <p:tgtEl>
                                          <p:spTgt spid="63"/>
                                        </p:tgtEl>
                                        <p:attrNameLst>
                                          <p:attrName>fill.on</p:attrName>
                                        </p:attrNameLst>
                                      </p:cBhvr>
                                      <p:to>
                                        <p:strVal val="true"/>
                                      </p:to>
                                    </p:set>
                                  </p:childTnLst>
                                </p:cTn>
                              </p:par>
                              <p:par>
                                <p:cTn id="76" presetID="1" presetClass="emph" presetSubtype="2" fill="hold" nodeType="withEffect">
                                  <p:stCondLst>
                                    <p:cond delay="0"/>
                                  </p:stCondLst>
                                  <p:childTnLst>
                                    <p:animClr clrSpc="rgb" dir="cw">
                                      <p:cBhvr>
                                        <p:cTn id="77" dur="500" fill="hold"/>
                                        <p:tgtEl>
                                          <p:spTgt spid="64"/>
                                        </p:tgtEl>
                                        <p:attrNameLst>
                                          <p:attrName>fillcolor</p:attrName>
                                        </p:attrNameLst>
                                      </p:cBhvr>
                                      <p:to>
                                        <a:schemeClr val="bg1"/>
                                      </p:to>
                                    </p:animClr>
                                    <p:set>
                                      <p:cBhvr>
                                        <p:cTn id="78" dur="500" fill="hold"/>
                                        <p:tgtEl>
                                          <p:spTgt spid="64"/>
                                        </p:tgtEl>
                                        <p:attrNameLst>
                                          <p:attrName>fill.type</p:attrName>
                                        </p:attrNameLst>
                                      </p:cBhvr>
                                      <p:to>
                                        <p:strVal val="solid"/>
                                      </p:to>
                                    </p:set>
                                    <p:set>
                                      <p:cBhvr>
                                        <p:cTn id="79" dur="500" fill="hold"/>
                                        <p:tgtEl>
                                          <p:spTgt spid="64"/>
                                        </p:tgtEl>
                                        <p:attrNameLst>
                                          <p:attrName>fill.on</p:attrName>
                                        </p:attrNameLst>
                                      </p:cBhvr>
                                      <p:to>
                                        <p:strVal val="true"/>
                                      </p:to>
                                    </p:set>
                                  </p:childTnLst>
                                </p:cTn>
                              </p:par>
                              <p:par>
                                <p:cTn id="80" presetID="1" presetClass="emph" presetSubtype="2" fill="hold" nodeType="withEffect">
                                  <p:stCondLst>
                                    <p:cond delay="0"/>
                                  </p:stCondLst>
                                  <p:childTnLst>
                                    <p:animClr clrSpc="rgb" dir="cw">
                                      <p:cBhvr>
                                        <p:cTn id="81" dur="500" fill="hold"/>
                                        <p:tgtEl>
                                          <p:spTgt spid="71"/>
                                        </p:tgtEl>
                                        <p:attrNameLst>
                                          <p:attrName>fillcolor</p:attrName>
                                        </p:attrNameLst>
                                      </p:cBhvr>
                                      <p:to>
                                        <a:schemeClr val="bg1"/>
                                      </p:to>
                                    </p:animClr>
                                    <p:set>
                                      <p:cBhvr>
                                        <p:cTn id="82" dur="500" fill="hold"/>
                                        <p:tgtEl>
                                          <p:spTgt spid="71"/>
                                        </p:tgtEl>
                                        <p:attrNameLst>
                                          <p:attrName>fill.type</p:attrName>
                                        </p:attrNameLst>
                                      </p:cBhvr>
                                      <p:to>
                                        <p:strVal val="solid"/>
                                      </p:to>
                                    </p:set>
                                    <p:set>
                                      <p:cBhvr>
                                        <p:cTn id="83" dur="500" fill="hold"/>
                                        <p:tgtEl>
                                          <p:spTgt spid="71"/>
                                        </p:tgtEl>
                                        <p:attrNameLst>
                                          <p:attrName>fill.on</p:attrName>
                                        </p:attrNameLst>
                                      </p:cBhvr>
                                      <p:to>
                                        <p:strVal val="true"/>
                                      </p:to>
                                    </p:set>
                                  </p:childTnLst>
                                </p:cTn>
                              </p:par>
                            </p:childTnLst>
                          </p:cTn>
                        </p:par>
                      </p:childTnLst>
                    </p:cTn>
                  </p:par>
                  <p:par>
                    <p:cTn id="84" fill="hold" nodeType="clickPar">
                      <p:stCondLst>
                        <p:cond delay="indefinite"/>
                      </p:stCondLst>
                      <p:childTnLst>
                        <p:par>
                          <p:cTn id="85" fill="hold" nodeType="withGroup">
                            <p:stCondLst>
                              <p:cond delay="0"/>
                            </p:stCondLst>
                            <p:childTnLst>
                              <p:par>
                                <p:cTn id="86" presetID="3" presetClass="exit" presetSubtype="10" fill="hold" nodeType="clickEffect">
                                  <p:stCondLst>
                                    <p:cond delay="0"/>
                                  </p:stCondLst>
                                  <p:childTnLst>
                                    <p:animEffect transition="out" filter="blinds(horizontal)">
                                      <p:cBhvr>
                                        <p:cTn id="87" dur="500"/>
                                        <p:tgtEl>
                                          <p:spTgt spid="3"/>
                                        </p:tgtEl>
                                      </p:cBhvr>
                                    </p:animEffect>
                                    <p:set>
                                      <p:cBhvr>
                                        <p:cTn id="88" dur="1" fill="hold">
                                          <p:stCondLst>
                                            <p:cond delay="499"/>
                                          </p:stCondLst>
                                        </p:cTn>
                                        <p:tgtEl>
                                          <p:spTgt spid="3"/>
                                        </p:tgtEl>
                                        <p:attrNameLst>
                                          <p:attrName>style.visibility</p:attrName>
                                        </p:attrNameLst>
                                      </p:cBhvr>
                                      <p:to>
                                        <p:strVal val="hidden"/>
                                      </p:to>
                                    </p:set>
                                  </p:childTnLst>
                                </p:cTn>
                              </p:par>
                              <p:par>
                                <p:cTn id="89" presetID="1" presetClass="emph" presetSubtype="2" fill="hold" nodeType="withEffect">
                                  <p:stCondLst>
                                    <p:cond delay="0"/>
                                  </p:stCondLst>
                                  <p:childTnLst>
                                    <p:animClr clrSpc="rgb" dir="cw">
                                      <p:cBhvr>
                                        <p:cTn id="90" dur="500" fill="hold"/>
                                        <p:tgtEl>
                                          <p:spTgt spid="62"/>
                                        </p:tgtEl>
                                        <p:attrNameLst>
                                          <p:attrName>fillcolor</p:attrName>
                                        </p:attrNameLst>
                                      </p:cBhvr>
                                      <p:to>
                                        <a:srgbClr val="0000FF"/>
                                      </p:to>
                                    </p:animClr>
                                    <p:set>
                                      <p:cBhvr>
                                        <p:cTn id="91" dur="500" fill="hold"/>
                                        <p:tgtEl>
                                          <p:spTgt spid="62"/>
                                        </p:tgtEl>
                                        <p:attrNameLst>
                                          <p:attrName>fill.type</p:attrName>
                                        </p:attrNameLst>
                                      </p:cBhvr>
                                      <p:to>
                                        <p:strVal val="solid"/>
                                      </p:to>
                                    </p:set>
                                    <p:set>
                                      <p:cBhvr>
                                        <p:cTn id="92" dur="500" fill="hold"/>
                                        <p:tgtEl>
                                          <p:spTgt spid="62"/>
                                        </p:tgtEl>
                                        <p:attrNameLst>
                                          <p:attrName>fill.on</p:attrName>
                                        </p:attrNameLst>
                                      </p:cBhvr>
                                      <p:to>
                                        <p:strVal val="true"/>
                                      </p:to>
                                    </p:set>
                                  </p:childTnLst>
                                </p:cTn>
                              </p:par>
                              <p:par>
                                <p:cTn id="93" presetID="1" presetClass="emph" presetSubtype="2" fill="hold" nodeType="withEffect">
                                  <p:stCondLst>
                                    <p:cond delay="0"/>
                                  </p:stCondLst>
                                  <p:childTnLst>
                                    <p:animClr clrSpc="rgb" dir="cw">
                                      <p:cBhvr>
                                        <p:cTn id="94" dur="500" fill="hold"/>
                                        <p:tgtEl>
                                          <p:spTgt spid="63"/>
                                        </p:tgtEl>
                                        <p:attrNameLst>
                                          <p:attrName>fillcolor</p:attrName>
                                        </p:attrNameLst>
                                      </p:cBhvr>
                                      <p:to>
                                        <a:srgbClr val="0000FF"/>
                                      </p:to>
                                    </p:animClr>
                                    <p:set>
                                      <p:cBhvr>
                                        <p:cTn id="95" dur="500" fill="hold"/>
                                        <p:tgtEl>
                                          <p:spTgt spid="63"/>
                                        </p:tgtEl>
                                        <p:attrNameLst>
                                          <p:attrName>fill.type</p:attrName>
                                        </p:attrNameLst>
                                      </p:cBhvr>
                                      <p:to>
                                        <p:strVal val="solid"/>
                                      </p:to>
                                    </p:set>
                                    <p:set>
                                      <p:cBhvr>
                                        <p:cTn id="96" dur="500" fill="hold"/>
                                        <p:tgtEl>
                                          <p:spTgt spid="63"/>
                                        </p:tgtEl>
                                        <p:attrNameLst>
                                          <p:attrName>fill.on</p:attrName>
                                        </p:attrNameLst>
                                      </p:cBhvr>
                                      <p:to>
                                        <p:strVal val="true"/>
                                      </p:to>
                                    </p:set>
                                  </p:childTnLst>
                                </p:cTn>
                              </p:par>
                              <p:par>
                                <p:cTn id="97" presetID="1" presetClass="emph" presetSubtype="2" fill="hold" nodeType="withEffect">
                                  <p:stCondLst>
                                    <p:cond delay="0"/>
                                  </p:stCondLst>
                                  <p:childTnLst>
                                    <p:animClr clrSpc="rgb" dir="cw">
                                      <p:cBhvr>
                                        <p:cTn id="98" dur="500" fill="hold"/>
                                        <p:tgtEl>
                                          <p:spTgt spid="64"/>
                                        </p:tgtEl>
                                        <p:attrNameLst>
                                          <p:attrName>fillcolor</p:attrName>
                                        </p:attrNameLst>
                                      </p:cBhvr>
                                      <p:to>
                                        <a:srgbClr val="0000FF"/>
                                      </p:to>
                                    </p:animClr>
                                    <p:set>
                                      <p:cBhvr>
                                        <p:cTn id="99" dur="500" fill="hold"/>
                                        <p:tgtEl>
                                          <p:spTgt spid="64"/>
                                        </p:tgtEl>
                                        <p:attrNameLst>
                                          <p:attrName>fill.type</p:attrName>
                                        </p:attrNameLst>
                                      </p:cBhvr>
                                      <p:to>
                                        <p:strVal val="solid"/>
                                      </p:to>
                                    </p:set>
                                    <p:set>
                                      <p:cBhvr>
                                        <p:cTn id="100" dur="500" fill="hold"/>
                                        <p:tgtEl>
                                          <p:spTgt spid="64"/>
                                        </p:tgtEl>
                                        <p:attrNameLst>
                                          <p:attrName>fill.on</p:attrName>
                                        </p:attrNameLst>
                                      </p:cBhvr>
                                      <p:to>
                                        <p:strVal val="true"/>
                                      </p:to>
                                    </p:set>
                                  </p:childTnLst>
                                </p:cTn>
                              </p:par>
                              <p:par>
                                <p:cTn id="101" presetID="1" presetClass="emph" presetSubtype="2" fill="hold" nodeType="withEffect">
                                  <p:stCondLst>
                                    <p:cond delay="0"/>
                                  </p:stCondLst>
                                  <p:childTnLst>
                                    <p:animClr clrSpc="rgb" dir="cw">
                                      <p:cBhvr>
                                        <p:cTn id="102" dur="500" fill="hold"/>
                                        <p:tgtEl>
                                          <p:spTgt spid="71"/>
                                        </p:tgtEl>
                                        <p:attrNameLst>
                                          <p:attrName>fillcolor</p:attrName>
                                        </p:attrNameLst>
                                      </p:cBhvr>
                                      <p:to>
                                        <a:srgbClr val="0000FF"/>
                                      </p:to>
                                    </p:animClr>
                                    <p:set>
                                      <p:cBhvr>
                                        <p:cTn id="103" dur="500" fill="hold"/>
                                        <p:tgtEl>
                                          <p:spTgt spid="71"/>
                                        </p:tgtEl>
                                        <p:attrNameLst>
                                          <p:attrName>fill.type</p:attrName>
                                        </p:attrNameLst>
                                      </p:cBhvr>
                                      <p:to>
                                        <p:strVal val="solid"/>
                                      </p:to>
                                    </p:set>
                                    <p:set>
                                      <p:cBhvr>
                                        <p:cTn id="104" dur="500" fill="hold"/>
                                        <p:tgtEl>
                                          <p:spTgt spid="71"/>
                                        </p:tgtEl>
                                        <p:attrNameLst>
                                          <p:attrName>fill.on</p:attrName>
                                        </p:attrNameLst>
                                      </p:cBhvr>
                                      <p:to>
                                        <p:strVal val="true"/>
                                      </p:to>
                                    </p:set>
                                  </p:childTnLst>
                                </p:cTn>
                              </p:par>
                              <p:par>
                                <p:cTn id="105" presetID="1" presetClass="entr" presetSubtype="0" fill="hold" nodeType="withEffect">
                                  <p:stCondLst>
                                    <p:cond delay="0"/>
                                  </p:stCondLst>
                                  <p:childTnLst>
                                    <p:set>
                                      <p:cBhvr>
                                        <p:cTn id="106" dur="1" fill="hold">
                                          <p:stCondLst>
                                            <p:cond delay="0"/>
                                          </p:stCondLst>
                                        </p:cTn>
                                        <p:tgtEl>
                                          <p:spTgt spid="4"/>
                                        </p:tgtEl>
                                        <p:attrNameLst>
                                          <p:attrName>style.visibility</p:attrName>
                                        </p:attrNameLst>
                                      </p:cBhvr>
                                      <p:to>
                                        <p:strVal val="visible"/>
                                      </p:to>
                                    </p:set>
                                  </p:childTnLst>
                                </p:cTn>
                              </p:par>
                              <p:par>
                                <p:cTn id="107" presetID="42" presetClass="path" presetSubtype="0" accel="50000" decel="50000" fill="hold" nodeType="withEffect">
                                  <p:stCondLst>
                                    <p:cond delay="0"/>
                                  </p:stCondLst>
                                  <p:childTnLst>
                                    <p:animMotion origin="layout" path="M -1.94444E-6 3.7037E-6 L -1.94444E-6 0.36597 " pathEditMode="relative" rAng="0" ptsTypes="AA">
                                      <p:cBhvr>
                                        <p:cTn id="108" dur="1000" fill="hold"/>
                                        <p:tgtEl>
                                          <p:spTgt spid="4"/>
                                        </p:tgtEl>
                                        <p:attrNameLst>
                                          <p:attrName>ppt_x</p:attrName>
                                          <p:attrName>ppt_y</p:attrName>
                                        </p:attrNameLst>
                                      </p:cBhvr>
                                      <p:rCtr x="0" y="18300"/>
                                    </p:animMotion>
                                  </p:childTnLst>
                                </p:cTn>
                              </p:par>
                            </p:childTnLst>
                          </p:cTn>
                        </p:par>
                      </p:childTnLst>
                    </p:cTn>
                  </p:par>
                  <p:par>
                    <p:cTn id="109" fill="hold" nodeType="clickPar">
                      <p:stCondLst>
                        <p:cond delay="indefinite"/>
                      </p:stCondLst>
                      <p:childTnLst>
                        <p:par>
                          <p:cTn id="110" fill="hold" nodeType="withGroup">
                            <p:stCondLst>
                              <p:cond delay="0"/>
                            </p:stCondLst>
                            <p:childTnLst>
                              <p:par>
                                <p:cTn id="111" presetID="1" presetClass="emph" presetSubtype="2" fill="hold" nodeType="clickEffect">
                                  <p:stCondLst>
                                    <p:cond delay="0"/>
                                  </p:stCondLst>
                                  <p:childTnLst>
                                    <p:animClr clrSpc="rgb" dir="cw">
                                      <p:cBhvr>
                                        <p:cTn id="112" dur="500" fill="hold"/>
                                        <p:tgtEl>
                                          <p:spTgt spid="62"/>
                                        </p:tgtEl>
                                        <p:attrNameLst>
                                          <p:attrName>fillcolor</p:attrName>
                                        </p:attrNameLst>
                                      </p:cBhvr>
                                      <p:to>
                                        <a:schemeClr val="bg1"/>
                                      </p:to>
                                    </p:animClr>
                                    <p:set>
                                      <p:cBhvr>
                                        <p:cTn id="113" dur="500" fill="hold"/>
                                        <p:tgtEl>
                                          <p:spTgt spid="62"/>
                                        </p:tgtEl>
                                        <p:attrNameLst>
                                          <p:attrName>fill.type</p:attrName>
                                        </p:attrNameLst>
                                      </p:cBhvr>
                                      <p:to>
                                        <p:strVal val="solid"/>
                                      </p:to>
                                    </p:set>
                                    <p:set>
                                      <p:cBhvr>
                                        <p:cTn id="114" dur="500" fill="hold"/>
                                        <p:tgtEl>
                                          <p:spTgt spid="62"/>
                                        </p:tgtEl>
                                        <p:attrNameLst>
                                          <p:attrName>fill.on</p:attrName>
                                        </p:attrNameLst>
                                      </p:cBhvr>
                                      <p:to>
                                        <p:strVal val="true"/>
                                      </p:to>
                                    </p:set>
                                  </p:childTnLst>
                                </p:cTn>
                              </p:par>
                              <p:par>
                                <p:cTn id="115" presetID="1" presetClass="emph" presetSubtype="2" fill="hold" nodeType="withEffect">
                                  <p:stCondLst>
                                    <p:cond delay="0"/>
                                  </p:stCondLst>
                                  <p:childTnLst>
                                    <p:animClr clrSpc="rgb" dir="cw">
                                      <p:cBhvr>
                                        <p:cTn id="116" dur="500" fill="hold"/>
                                        <p:tgtEl>
                                          <p:spTgt spid="63"/>
                                        </p:tgtEl>
                                        <p:attrNameLst>
                                          <p:attrName>fillcolor</p:attrName>
                                        </p:attrNameLst>
                                      </p:cBhvr>
                                      <p:to>
                                        <a:schemeClr val="bg1"/>
                                      </p:to>
                                    </p:animClr>
                                    <p:set>
                                      <p:cBhvr>
                                        <p:cTn id="117" dur="500" fill="hold"/>
                                        <p:tgtEl>
                                          <p:spTgt spid="63"/>
                                        </p:tgtEl>
                                        <p:attrNameLst>
                                          <p:attrName>fill.type</p:attrName>
                                        </p:attrNameLst>
                                      </p:cBhvr>
                                      <p:to>
                                        <p:strVal val="solid"/>
                                      </p:to>
                                    </p:set>
                                    <p:set>
                                      <p:cBhvr>
                                        <p:cTn id="118" dur="500" fill="hold"/>
                                        <p:tgtEl>
                                          <p:spTgt spid="63"/>
                                        </p:tgtEl>
                                        <p:attrNameLst>
                                          <p:attrName>fill.on</p:attrName>
                                        </p:attrNameLst>
                                      </p:cBhvr>
                                      <p:to>
                                        <p:strVal val="true"/>
                                      </p:to>
                                    </p:set>
                                  </p:childTnLst>
                                </p:cTn>
                              </p:par>
                              <p:par>
                                <p:cTn id="119" presetID="1" presetClass="emph" presetSubtype="2" fill="hold" nodeType="withEffect">
                                  <p:stCondLst>
                                    <p:cond delay="0"/>
                                  </p:stCondLst>
                                  <p:childTnLst>
                                    <p:animClr clrSpc="rgb" dir="cw">
                                      <p:cBhvr>
                                        <p:cTn id="120" dur="500" fill="hold"/>
                                        <p:tgtEl>
                                          <p:spTgt spid="64"/>
                                        </p:tgtEl>
                                        <p:attrNameLst>
                                          <p:attrName>fillcolor</p:attrName>
                                        </p:attrNameLst>
                                      </p:cBhvr>
                                      <p:to>
                                        <a:schemeClr val="bg1"/>
                                      </p:to>
                                    </p:animClr>
                                    <p:set>
                                      <p:cBhvr>
                                        <p:cTn id="121" dur="500" fill="hold"/>
                                        <p:tgtEl>
                                          <p:spTgt spid="64"/>
                                        </p:tgtEl>
                                        <p:attrNameLst>
                                          <p:attrName>fill.type</p:attrName>
                                        </p:attrNameLst>
                                      </p:cBhvr>
                                      <p:to>
                                        <p:strVal val="solid"/>
                                      </p:to>
                                    </p:set>
                                    <p:set>
                                      <p:cBhvr>
                                        <p:cTn id="122" dur="500" fill="hold"/>
                                        <p:tgtEl>
                                          <p:spTgt spid="64"/>
                                        </p:tgtEl>
                                        <p:attrNameLst>
                                          <p:attrName>fill.on</p:attrName>
                                        </p:attrNameLst>
                                      </p:cBhvr>
                                      <p:to>
                                        <p:strVal val="true"/>
                                      </p:to>
                                    </p:set>
                                  </p:childTnLst>
                                </p:cTn>
                              </p:par>
                              <p:par>
                                <p:cTn id="123" presetID="1" presetClass="emph" presetSubtype="2" fill="hold" nodeType="withEffect">
                                  <p:stCondLst>
                                    <p:cond delay="0"/>
                                  </p:stCondLst>
                                  <p:childTnLst>
                                    <p:animClr clrSpc="rgb" dir="cw">
                                      <p:cBhvr>
                                        <p:cTn id="124" dur="500" fill="hold"/>
                                        <p:tgtEl>
                                          <p:spTgt spid="71"/>
                                        </p:tgtEl>
                                        <p:attrNameLst>
                                          <p:attrName>fillcolor</p:attrName>
                                        </p:attrNameLst>
                                      </p:cBhvr>
                                      <p:to>
                                        <a:schemeClr val="bg1"/>
                                      </p:to>
                                    </p:animClr>
                                    <p:set>
                                      <p:cBhvr>
                                        <p:cTn id="125" dur="500" fill="hold"/>
                                        <p:tgtEl>
                                          <p:spTgt spid="71"/>
                                        </p:tgtEl>
                                        <p:attrNameLst>
                                          <p:attrName>fill.type</p:attrName>
                                        </p:attrNameLst>
                                      </p:cBhvr>
                                      <p:to>
                                        <p:strVal val="solid"/>
                                      </p:to>
                                    </p:set>
                                    <p:set>
                                      <p:cBhvr>
                                        <p:cTn id="126" dur="500" fill="hold"/>
                                        <p:tgtEl>
                                          <p:spTgt spid="71"/>
                                        </p:tgtEl>
                                        <p:attrNameLst>
                                          <p:attrName>fill.on</p:attrName>
                                        </p:attrNameLst>
                                      </p:cBhvr>
                                      <p:to>
                                        <p:strVal val="true"/>
                                      </p:to>
                                    </p:set>
                                  </p:childTnLst>
                                </p:cTn>
                              </p:par>
                            </p:childTnLst>
                          </p:cTn>
                        </p:par>
                      </p:childTnLst>
                    </p:cTn>
                  </p:par>
                  <p:par>
                    <p:cTn id="127" fill="hold" nodeType="clickPar">
                      <p:stCondLst>
                        <p:cond delay="indefinite"/>
                      </p:stCondLst>
                      <p:childTnLst>
                        <p:par>
                          <p:cTn id="128" fill="hold" nodeType="withGroup">
                            <p:stCondLst>
                              <p:cond delay="0"/>
                            </p:stCondLst>
                            <p:childTnLst>
                              <p:par>
                                <p:cTn id="129" presetID="3" presetClass="exit" presetSubtype="10" fill="hold" nodeType="clickEffect">
                                  <p:stCondLst>
                                    <p:cond delay="0"/>
                                  </p:stCondLst>
                                  <p:childTnLst>
                                    <p:animEffect transition="out" filter="blinds(horizontal)">
                                      <p:cBhvr>
                                        <p:cTn id="130" dur="500"/>
                                        <p:tgtEl>
                                          <p:spTgt spid="4"/>
                                        </p:tgtEl>
                                      </p:cBhvr>
                                    </p:animEffect>
                                    <p:set>
                                      <p:cBhvr>
                                        <p:cTn id="131" dur="1" fill="hold">
                                          <p:stCondLst>
                                            <p:cond delay="499"/>
                                          </p:stCondLst>
                                        </p:cTn>
                                        <p:tgtEl>
                                          <p:spTgt spid="4"/>
                                        </p:tgtEl>
                                        <p:attrNameLst>
                                          <p:attrName>style.visibility</p:attrName>
                                        </p:attrNameLst>
                                      </p:cBhvr>
                                      <p:to>
                                        <p:strVal val="hidden"/>
                                      </p:to>
                                    </p:set>
                                  </p:childTnLst>
                                </p:cTn>
                              </p:par>
                              <p:par>
                                <p:cTn id="132" presetID="1" presetClass="emph" presetSubtype="2" fill="hold" nodeType="withEffect">
                                  <p:stCondLst>
                                    <p:cond delay="0"/>
                                  </p:stCondLst>
                                  <p:childTnLst>
                                    <p:animClr clrSpc="rgb" dir="cw">
                                      <p:cBhvr>
                                        <p:cTn id="133" dur="500" fill="hold"/>
                                        <p:tgtEl>
                                          <p:spTgt spid="62"/>
                                        </p:tgtEl>
                                        <p:attrNameLst>
                                          <p:attrName>fillcolor</p:attrName>
                                        </p:attrNameLst>
                                      </p:cBhvr>
                                      <p:to>
                                        <a:srgbClr val="0000FF"/>
                                      </p:to>
                                    </p:animClr>
                                    <p:set>
                                      <p:cBhvr>
                                        <p:cTn id="134" dur="500" fill="hold"/>
                                        <p:tgtEl>
                                          <p:spTgt spid="62"/>
                                        </p:tgtEl>
                                        <p:attrNameLst>
                                          <p:attrName>fill.type</p:attrName>
                                        </p:attrNameLst>
                                      </p:cBhvr>
                                      <p:to>
                                        <p:strVal val="solid"/>
                                      </p:to>
                                    </p:set>
                                    <p:set>
                                      <p:cBhvr>
                                        <p:cTn id="135" dur="500" fill="hold"/>
                                        <p:tgtEl>
                                          <p:spTgt spid="62"/>
                                        </p:tgtEl>
                                        <p:attrNameLst>
                                          <p:attrName>fill.on</p:attrName>
                                        </p:attrNameLst>
                                      </p:cBhvr>
                                      <p:to>
                                        <p:strVal val="true"/>
                                      </p:to>
                                    </p:set>
                                  </p:childTnLst>
                                </p:cTn>
                              </p:par>
                              <p:par>
                                <p:cTn id="136" presetID="1" presetClass="emph" presetSubtype="2" fill="hold" nodeType="withEffect">
                                  <p:stCondLst>
                                    <p:cond delay="0"/>
                                  </p:stCondLst>
                                  <p:childTnLst>
                                    <p:animClr clrSpc="rgb" dir="cw">
                                      <p:cBhvr>
                                        <p:cTn id="137" dur="500" fill="hold"/>
                                        <p:tgtEl>
                                          <p:spTgt spid="63"/>
                                        </p:tgtEl>
                                        <p:attrNameLst>
                                          <p:attrName>fillcolor</p:attrName>
                                        </p:attrNameLst>
                                      </p:cBhvr>
                                      <p:to>
                                        <a:srgbClr val="0000FF"/>
                                      </p:to>
                                    </p:animClr>
                                    <p:set>
                                      <p:cBhvr>
                                        <p:cTn id="138" dur="500" fill="hold"/>
                                        <p:tgtEl>
                                          <p:spTgt spid="63"/>
                                        </p:tgtEl>
                                        <p:attrNameLst>
                                          <p:attrName>fill.type</p:attrName>
                                        </p:attrNameLst>
                                      </p:cBhvr>
                                      <p:to>
                                        <p:strVal val="solid"/>
                                      </p:to>
                                    </p:set>
                                    <p:set>
                                      <p:cBhvr>
                                        <p:cTn id="139" dur="500" fill="hold"/>
                                        <p:tgtEl>
                                          <p:spTgt spid="63"/>
                                        </p:tgtEl>
                                        <p:attrNameLst>
                                          <p:attrName>fill.on</p:attrName>
                                        </p:attrNameLst>
                                      </p:cBhvr>
                                      <p:to>
                                        <p:strVal val="true"/>
                                      </p:to>
                                    </p:set>
                                  </p:childTnLst>
                                </p:cTn>
                              </p:par>
                              <p:par>
                                <p:cTn id="140" presetID="1" presetClass="emph" presetSubtype="2" fill="hold" nodeType="withEffect">
                                  <p:stCondLst>
                                    <p:cond delay="0"/>
                                  </p:stCondLst>
                                  <p:childTnLst>
                                    <p:animClr clrSpc="rgb" dir="cw">
                                      <p:cBhvr>
                                        <p:cTn id="141" dur="500" fill="hold"/>
                                        <p:tgtEl>
                                          <p:spTgt spid="64"/>
                                        </p:tgtEl>
                                        <p:attrNameLst>
                                          <p:attrName>fillcolor</p:attrName>
                                        </p:attrNameLst>
                                      </p:cBhvr>
                                      <p:to>
                                        <a:srgbClr val="0000FF"/>
                                      </p:to>
                                    </p:animClr>
                                    <p:set>
                                      <p:cBhvr>
                                        <p:cTn id="142" dur="500" fill="hold"/>
                                        <p:tgtEl>
                                          <p:spTgt spid="64"/>
                                        </p:tgtEl>
                                        <p:attrNameLst>
                                          <p:attrName>fill.type</p:attrName>
                                        </p:attrNameLst>
                                      </p:cBhvr>
                                      <p:to>
                                        <p:strVal val="solid"/>
                                      </p:to>
                                    </p:set>
                                    <p:set>
                                      <p:cBhvr>
                                        <p:cTn id="143" dur="500" fill="hold"/>
                                        <p:tgtEl>
                                          <p:spTgt spid="64"/>
                                        </p:tgtEl>
                                        <p:attrNameLst>
                                          <p:attrName>fill.on</p:attrName>
                                        </p:attrNameLst>
                                      </p:cBhvr>
                                      <p:to>
                                        <p:strVal val="true"/>
                                      </p:to>
                                    </p:set>
                                  </p:childTnLst>
                                </p:cTn>
                              </p:par>
                              <p:par>
                                <p:cTn id="144" presetID="1" presetClass="emph" presetSubtype="2" fill="hold" nodeType="withEffect">
                                  <p:stCondLst>
                                    <p:cond delay="0"/>
                                  </p:stCondLst>
                                  <p:childTnLst>
                                    <p:animClr clrSpc="rgb" dir="cw">
                                      <p:cBhvr>
                                        <p:cTn id="145" dur="500" fill="hold"/>
                                        <p:tgtEl>
                                          <p:spTgt spid="71"/>
                                        </p:tgtEl>
                                        <p:attrNameLst>
                                          <p:attrName>fillcolor</p:attrName>
                                        </p:attrNameLst>
                                      </p:cBhvr>
                                      <p:to>
                                        <a:srgbClr val="0000FF"/>
                                      </p:to>
                                    </p:animClr>
                                    <p:set>
                                      <p:cBhvr>
                                        <p:cTn id="146" dur="500" fill="hold"/>
                                        <p:tgtEl>
                                          <p:spTgt spid="71"/>
                                        </p:tgtEl>
                                        <p:attrNameLst>
                                          <p:attrName>fill.type</p:attrName>
                                        </p:attrNameLst>
                                      </p:cBhvr>
                                      <p:to>
                                        <p:strVal val="solid"/>
                                      </p:to>
                                    </p:set>
                                    <p:set>
                                      <p:cBhvr>
                                        <p:cTn id="147" dur="500" fill="hold"/>
                                        <p:tgtEl>
                                          <p:spTgt spid="71"/>
                                        </p:tgtEl>
                                        <p:attrNameLst>
                                          <p:attrName>fill.on</p:attrName>
                                        </p:attrNameLst>
                                      </p:cBhvr>
                                      <p:to>
                                        <p:strVal val="true"/>
                                      </p:to>
                                    </p:set>
                                  </p:childTnLst>
                                </p:cTn>
                              </p:par>
                              <p:par>
                                <p:cTn id="148" presetID="1" presetClass="entr" presetSubtype="0" fill="hold" nodeType="withEffect">
                                  <p:stCondLst>
                                    <p:cond delay="0"/>
                                  </p:stCondLst>
                                  <p:childTnLst>
                                    <p:set>
                                      <p:cBhvr>
                                        <p:cTn id="149" dur="1" fill="hold">
                                          <p:stCondLst>
                                            <p:cond delay="0"/>
                                          </p:stCondLst>
                                        </p:cTn>
                                        <p:tgtEl>
                                          <p:spTgt spid="6"/>
                                        </p:tgtEl>
                                        <p:attrNameLst>
                                          <p:attrName>style.visibility</p:attrName>
                                        </p:attrNameLst>
                                      </p:cBhvr>
                                      <p:to>
                                        <p:strVal val="visible"/>
                                      </p:to>
                                    </p:set>
                                  </p:childTnLst>
                                </p:cTn>
                              </p:par>
                              <p:par>
                                <p:cTn id="150" presetID="42" presetClass="path" presetSubtype="0" accel="50000" decel="50000" fill="hold" nodeType="withEffect">
                                  <p:stCondLst>
                                    <p:cond delay="0"/>
                                  </p:stCondLst>
                                  <p:childTnLst>
                                    <p:animMotion origin="layout" path="M -1.94444E-6 3.7037E-6 L -1.94444E-6 0.36597 " pathEditMode="relative" rAng="0" ptsTypes="AA">
                                      <p:cBhvr>
                                        <p:cTn id="151" dur="1000" fill="hold"/>
                                        <p:tgtEl>
                                          <p:spTgt spid="6"/>
                                        </p:tgtEl>
                                        <p:attrNameLst>
                                          <p:attrName>ppt_x</p:attrName>
                                          <p:attrName>ppt_y</p:attrName>
                                        </p:attrNameLst>
                                      </p:cBhvr>
                                      <p:rCtr x="0" y="18300"/>
                                    </p:animMotion>
                                  </p:childTnLst>
                                </p:cTn>
                              </p:par>
                            </p:childTnLst>
                          </p:cTn>
                        </p:par>
                      </p:childTnLst>
                    </p:cTn>
                  </p:par>
                  <p:par>
                    <p:cTn id="152" fill="hold" nodeType="clickPar">
                      <p:stCondLst>
                        <p:cond delay="indefinite"/>
                      </p:stCondLst>
                      <p:childTnLst>
                        <p:par>
                          <p:cTn id="153" fill="hold" nodeType="withGroup">
                            <p:stCondLst>
                              <p:cond delay="0"/>
                            </p:stCondLst>
                            <p:childTnLst>
                              <p:par>
                                <p:cTn id="154" presetID="1" presetClass="emph" presetSubtype="2" fill="hold" nodeType="clickEffect">
                                  <p:stCondLst>
                                    <p:cond delay="0"/>
                                  </p:stCondLst>
                                  <p:childTnLst>
                                    <p:animClr clrSpc="rgb" dir="cw">
                                      <p:cBhvr>
                                        <p:cTn id="155" dur="500" fill="hold"/>
                                        <p:tgtEl>
                                          <p:spTgt spid="62"/>
                                        </p:tgtEl>
                                        <p:attrNameLst>
                                          <p:attrName>fillcolor</p:attrName>
                                        </p:attrNameLst>
                                      </p:cBhvr>
                                      <p:to>
                                        <a:schemeClr val="bg1"/>
                                      </p:to>
                                    </p:animClr>
                                    <p:set>
                                      <p:cBhvr>
                                        <p:cTn id="156" dur="500" fill="hold"/>
                                        <p:tgtEl>
                                          <p:spTgt spid="62"/>
                                        </p:tgtEl>
                                        <p:attrNameLst>
                                          <p:attrName>fill.type</p:attrName>
                                        </p:attrNameLst>
                                      </p:cBhvr>
                                      <p:to>
                                        <p:strVal val="solid"/>
                                      </p:to>
                                    </p:set>
                                    <p:set>
                                      <p:cBhvr>
                                        <p:cTn id="157" dur="500" fill="hold"/>
                                        <p:tgtEl>
                                          <p:spTgt spid="62"/>
                                        </p:tgtEl>
                                        <p:attrNameLst>
                                          <p:attrName>fill.on</p:attrName>
                                        </p:attrNameLst>
                                      </p:cBhvr>
                                      <p:to>
                                        <p:strVal val="true"/>
                                      </p:to>
                                    </p:set>
                                  </p:childTnLst>
                                </p:cTn>
                              </p:par>
                              <p:par>
                                <p:cTn id="158" presetID="1" presetClass="emph" presetSubtype="2" fill="hold" nodeType="withEffect">
                                  <p:stCondLst>
                                    <p:cond delay="0"/>
                                  </p:stCondLst>
                                  <p:childTnLst>
                                    <p:animClr clrSpc="rgb" dir="cw">
                                      <p:cBhvr>
                                        <p:cTn id="159" dur="500" fill="hold"/>
                                        <p:tgtEl>
                                          <p:spTgt spid="63"/>
                                        </p:tgtEl>
                                        <p:attrNameLst>
                                          <p:attrName>fillcolor</p:attrName>
                                        </p:attrNameLst>
                                      </p:cBhvr>
                                      <p:to>
                                        <a:schemeClr val="bg1"/>
                                      </p:to>
                                    </p:animClr>
                                    <p:set>
                                      <p:cBhvr>
                                        <p:cTn id="160" dur="500" fill="hold"/>
                                        <p:tgtEl>
                                          <p:spTgt spid="63"/>
                                        </p:tgtEl>
                                        <p:attrNameLst>
                                          <p:attrName>fill.type</p:attrName>
                                        </p:attrNameLst>
                                      </p:cBhvr>
                                      <p:to>
                                        <p:strVal val="solid"/>
                                      </p:to>
                                    </p:set>
                                    <p:set>
                                      <p:cBhvr>
                                        <p:cTn id="161" dur="500" fill="hold"/>
                                        <p:tgtEl>
                                          <p:spTgt spid="63"/>
                                        </p:tgtEl>
                                        <p:attrNameLst>
                                          <p:attrName>fill.on</p:attrName>
                                        </p:attrNameLst>
                                      </p:cBhvr>
                                      <p:to>
                                        <p:strVal val="true"/>
                                      </p:to>
                                    </p:set>
                                  </p:childTnLst>
                                </p:cTn>
                              </p:par>
                              <p:par>
                                <p:cTn id="162" presetID="1" presetClass="emph" presetSubtype="2" fill="hold" nodeType="withEffect">
                                  <p:stCondLst>
                                    <p:cond delay="0"/>
                                  </p:stCondLst>
                                  <p:childTnLst>
                                    <p:animClr clrSpc="rgb" dir="cw">
                                      <p:cBhvr>
                                        <p:cTn id="163" dur="500" fill="hold"/>
                                        <p:tgtEl>
                                          <p:spTgt spid="64"/>
                                        </p:tgtEl>
                                        <p:attrNameLst>
                                          <p:attrName>fillcolor</p:attrName>
                                        </p:attrNameLst>
                                      </p:cBhvr>
                                      <p:to>
                                        <a:schemeClr val="bg1"/>
                                      </p:to>
                                    </p:animClr>
                                    <p:set>
                                      <p:cBhvr>
                                        <p:cTn id="164" dur="500" fill="hold"/>
                                        <p:tgtEl>
                                          <p:spTgt spid="64"/>
                                        </p:tgtEl>
                                        <p:attrNameLst>
                                          <p:attrName>fill.type</p:attrName>
                                        </p:attrNameLst>
                                      </p:cBhvr>
                                      <p:to>
                                        <p:strVal val="solid"/>
                                      </p:to>
                                    </p:set>
                                    <p:set>
                                      <p:cBhvr>
                                        <p:cTn id="165" dur="500" fill="hold"/>
                                        <p:tgtEl>
                                          <p:spTgt spid="64"/>
                                        </p:tgtEl>
                                        <p:attrNameLst>
                                          <p:attrName>fill.on</p:attrName>
                                        </p:attrNameLst>
                                      </p:cBhvr>
                                      <p:to>
                                        <p:strVal val="true"/>
                                      </p:to>
                                    </p:set>
                                  </p:childTnLst>
                                </p:cTn>
                              </p:par>
                              <p:par>
                                <p:cTn id="166" presetID="1" presetClass="emph" presetSubtype="2" fill="hold" nodeType="withEffect">
                                  <p:stCondLst>
                                    <p:cond delay="0"/>
                                  </p:stCondLst>
                                  <p:childTnLst>
                                    <p:animClr clrSpc="rgb" dir="cw">
                                      <p:cBhvr>
                                        <p:cTn id="167" dur="500" fill="hold"/>
                                        <p:tgtEl>
                                          <p:spTgt spid="71"/>
                                        </p:tgtEl>
                                        <p:attrNameLst>
                                          <p:attrName>fillcolor</p:attrName>
                                        </p:attrNameLst>
                                      </p:cBhvr>
                                      <p:to>
                                        <a:schemeClr val="bg1"/>
                                      </p:to>
                                    </p:animClr>
                                    <p:set>
                                      <p:cBhvr>
                                        <p:cTn id="168" dur="500" fill="hold"/>
                                        <p:tgtEl>
                                          <p:spTgt spid="71"/>
                                        </p:tgtEl>
                                        <p:attrNameLst>
                                          <p:attrName>fill.type</p:attrName>
                                        </p:attrNameLst>
                                      </p:cBhvr>
                                      <p:to>
                                        <p:strVal val="solid"/>
                                      </p:to>
                                    </p:set>
                                    <p:set>
                                      <p:cBhvr>
                                        <p:cTn id="169" dur="500" fill="hold"/>
                                        <p:tgtEl>
                                          <p:spTgt spid="71"/>
                                        </p:tgtEl>
                                        <p:attrNameLst>
                                          <p:attrName>fill.on</p:attrName>
                                        </p:attrNameLst>
                                      </p:cBhvr>
                                      <p:to>
                                        <p:strVal val="true"/>
                                      </p:to>
                                    </p:set>
                                  </p:childTnLst>
                                </p:cTn>
                              </p:par>
                            </p:childTnLst>
                          </p:cTn>
                        </p:par>
                      </p:childTnLst>
                    </p:cTn>
                  </p:par>
                  <p:par>
                    <p:cTn id="170" fill="hold" nodeType="clickPar">
                      <p:stCondLst>
                        <p:cond delay="indefinite"/>
                      </p:stCondLst>
                      <p:childTnLst>
                        <p:par>
                          <p:cTn id="171" fill="hold" nodeType="withGroup">
                            <p:stCondLst>
                              <p:cond delay="0"/>
                            </p:stCondLst>
                            <p:childTnLst>
                              <p:par>
                                <p:cTn id="172" presetID="3" presetClass="exit" presetSubtype="10" fill="hold" nodeType="clickEffect">
                                  <p:stCondLst>
                                    <p:cond delay="0"/>
                                  </p:stCondLst>
                                  <p:childTnLst>
                                    <p:animEffect transition="out" filter="blinds(horizontal)">
                                      <p:cBhvr>
                                        <p:cTn id="173" dur="500"/>
                                        <p:tgtEl>
                                          <p:spTgt spid="6"/>
                                        </p:tgtEl>
                                      </p:cBhvr>
                                    </p:animEffect>
                                    <p:set>
                                      <p:cBhvr>
                                        <p:cTn id="174" dur="1" fill="hold">
                                          <p:stCondLst>
                                            <p:cond delay="499"/>
                                          </p:stCondLst>
                                        </p:cTn>
                                        <p:tgtEl>
                                          <p:spTgt spid="6"/>
                                        </p:tgtEl>
                                        <p:attrNameLst>
                                          <p:attrName>style.visibility</p:attrName>
                                        </p:attrNameLst>
                                      </p:cBhvr>
                                      <p:to>
                                        <p:strVal val="hidden"/>
                                      </p:to>
                                    </p:set>
                                  </p:childTnLst>
                                </p:cTn>
                              </p:par>
                              <p:par>
                                <p:cTn id="175" presetID="1" presetClass="emph" presetSubtype="2" fill="hold" grpId="0" nodeType="withEffect">
                                  <p:stCondLst>
                                    <p:cond delay="0"/>
                                  </p:stCondLst>
                                  <p:childTnLst>
                                    <p:animClr clrSpc="rgb" dir="cw">
                                      <p:cBhvr>
                                        <p:cTn id="176" dur="500" fill="hold"/>
                                        <p:tgtEl>
                                          <p:spTgt spid="62"/>
                                        </p:tgtEl>
                                        <p:attrNameLst>
                                          <p:attrName>fillcolor</p:attrName>
                                        </p:attrNameLst>
                                      </p:cBhvr>
                                      <p:to>
                                        <a:srgbClr val="0033CC"/>
                                      </p:to>
                                    </p:animClr>
                                    <p:set>
                                      <p:cBhvr>
                                        <p:cTn id="177" dur="500" fill="hold"/>
                                        <p:tgtEl>
                                          <p:spTgt spid="62"/>
                                        </p:tgtEl>
                                        <p:attrNameLst>
                                          <p:attrName>fill.type</p:attrName>
                                        </p:attrNameLst>
                                      </p:cBhvr>
                                      <p:to>
                                        <p:strVal val="solid"/>
                                      </p:to>
                                    </p:set>
                                    <p:set>
                                      <p:cBhvr>
                                        <p:cTn id="178" dur="500" fill="hold"/>
                                        <p:tgtEl>
                                          <p:spTgt spid="62"/>
                                        </p:tgtEl>
                                        <p:attrNameLst>
                                          <p:attrName>fill.on</p:attrName>
                                        </p:attrNameLst>
                                      </p:cBhvr>
                                      <p:to>
                                        <p:strVal val="true"/>
                                      </p:to>
                                    </p:set>
                                  </p:childTnLst>
                                </p:cTn>
                              </p:par>
                              <p:par>
                                <p:cTn id="179" presetID="1" presetClass="emph" presetSubtype="2" fill="hold" grpId="0" nodeType="withEffect">
                                  <p:stCondLst>
                                    <p:cond delay="0"/>
                                  </p:stCondLst>
                                  <p:childTnLst>
                                    <p:animClr clrSpc="rgb" dir="cw">
                                      <p:cBhvr>
                                        <p:cTn id="180" dur="500" fill="hold"/>
                                        <p:tgtEl>
                                          <p:spTgt spid="63"/>
                                        </p:tgtEl>
                                        <p:attrNameLst>
                                          <p:attrName>fillcolor</p:attrName>
                                        </p:attrNameLst>
                                      </p:cBhvr>
                                      <p:to>
                                        <a:srgbClr val="0000FF"/>
                                      </p:to>
                                    </p:animClr>
                                    <p:set>
                                      <p:cBhvr>
                                        <p:cTn id="181" dur="500" fill="hold"/>
                                        <p:tgtEl>
                                          <p:spTgt spid="63"/>
                                        </p:tgtEl>
                                        <p:attrNameLst>
                                          <p:attrName>fill.type</p:attrName>
                                        </p:attrNameLst>
                                      </p:cBhvr>
                                      <p:to>
                                        <p:strVal val="solid"/>
                                      </p:to>
                                    </p:set>
                                    <p:set>
                                      <p:cBhvr>
                                        <p:cTn id="182" dur="500" fill="hold"/>
                                        <p:tgtEl>
                                          <p:spTgt spid="63"/>
                                        </p:tgtEl>
                                        <p:attrNameLst>
                                          <p:attrName>fill.on</p:attrName>
                                        </p:attrNameLst>
                                      </p:cBhvr>
                                      <p:to>
                                        <p:strVal val="true"/>
                                      </p:to>
                                    </p:set>
                                  </p:childTnLst>
                                </p:cTn>
                              </p:par>
                              <p:par>
                                <p:cTn id="183" presetID="1" presetClass="emph" presetSubtype="2" fill="hold" grpId="0" nodeType="withEffect">
                                  <p:stCondLst>
                                    <p:cond delay="0"/>
                                  </p:stCondLst>
                                  <p:childTnLst>
                                    <p:animClr clrSpc="rgb" dir="cw">
                                      <p:cBhvr>
                                        <p:cTn id="184" dur="500" fill="hold"/>
                                        <p:tgtEl>
                                          <p:spTgt spid="64"/>
                                        </p:tgtEl>
                                        <p:attrNameLst>
                                          <p:attrName>fillcolor</p:attrName>
                                        </p:attrNameLst>
                                      </p:cBhvr>
                                      <p:to>
                                        <a:srgbClr val="0033CC"/>
                                      </p:to>
                                    </p:animClr>
                                    <p:set>
                                      <p:cBhvr>
                                        <p:cTn id="185" dur="500" fill="hold"/>
                                        <p:tgtEl>
                                          <p:spTgt spid="64"/>
                                        </p:tgtEl>
                                        <p:attrNameLst>
                                          <p:attrName>fill.type</p:attrName>
                                        </p:attrNameLst>
                                      </p:cBhvr>
                                      <p:to>
                                        <p:strVal val="solid"/>
                                      </p:to>
                                    </p:set>
                                    <p:set>
                                      <p:cBhvr>
                                        <p:cTn id="186" dur="500" fill="hold"/>
                                        <p:tgtEl>
                                          <p:spTgt spid="64"/>
                                        </p:tgtEl>
                                        <p:attrNameLst>
                                          <p:attrName>fill.on</p:attrName>
                                        </p:attrNameLst>
                                      </p:cBhvr>
                                      <p:to>
                                        <p:strVal val="true"/>
                                      </p:to>
                                    </p:set>
                                  </p:childTnLst>
                                </p:cTn>
                              </p:par>
                              <p:par>
                                <p:cTn id="187" presetID="1" presetClass="emph" presetSubtype="2" fill="hold" grpId="0" nodeType="withEffect">
                                  <p:stCondLst>
                                    <p:cond delay="0"/>
                                  </p:stCondLst>
                                  <p:childTnLst>
                                    <p:animClr clrSpc="rgb" dir="cw">
                                      <p:cBhvr>
                                        <p:cTn id="188" dur="500" fill="hold"/>
                                        <p:tgtEl>
                                          <p:spTgt spid="71"/>
                                        </p:tgtEl>
                                        <p:attrNameLst>
                                          <p:attrName>fillcolor</p:attrName>
                                        </p:attrNameLst>
                                      </p:cBhvr>
                                      <p:to>
                                        <a:srgbClr val="0033CC"/>
                                      </p:to>
                                    </p:animClr>
                                    <p:set>
                                      <p:cBhvr>
                                        <p:cTn id="189" dur="500" fill="hold"/>
                                        <p:tgtEl>
                                          <p:spTgt spid="71"/>
                                        </p:tgtEl>
                                        <p:attrNameLst>
                                          <p:attrName>fill.type</p:attrName>
                                        </p:attrNameLst>
                                      </p:cBhvr>
                                      <p:to>
                                        <p:strVal val="solid"/>
                                      </p:to>
                                    </p:set>
                                    <p:set>
                                      <p:cBhvr>
                                        <p:cTn id="190" dur="500" fill="hold"/>
                                        <p:tgtEl>
                                          <p:spTgt spid="71"/>
                                        </p:tgtEl>
                                        <p:attrNameLst>
                                          <p:attrName>fill.on</p:attrName>
                                        </p:attrNameLst>
                                      </p:cBhvr>
                                      <p:to>
                                        <p:strVal val="true"/>
                                      </p:to>
                                    </p:set>
                                  </p:childTnLst>
                                </p:cTn>
                              </p:par>
                              <p:par>
                                <p:cTn id="191" presetID="1" presetClass="entr" presetSubtype="0" fill="hold" nodeType="withEffect">
                                  <p:stCondLst>
                                    <p:cond delay="0"/>
                                  </p:stCondLst>
                                  <p:childTnLst>
                                    <p:set>
                                      <p:cBhvr>
                                        <p:cTn id="192" dur="1" fill="hold">
                                          <p:stCondLst>
                                            <p:cond delay="0"/>
                                          </p:stCondLst>
                                        </p:cTn>
                                        <p:tgtEl>
                                          <p:spTgt spid="5"/>
                                        </p:tgtEl>
                                        <p:attrNameLst>
                                          <p:attrName>style.visibility</p:attrName>
                                        </p:attrNameLst>
                                      </p:cBhvr>
                                      <p:to>
                                        <p:strVal val="visible"/>
                                      </p:to>
                                    </p:set>
                                  </p:childTnLst>
                                </p:cTn>
                              </p:par>
                              <p:par>
                                <p:cTn id="193" presetID="42" presetClass="path" presetSubtype="0" accel="50000" decel="50000" fill="hold" nodeType="withEffect">
                                  <p:stCondLst>
                                    <p:cond delay="0"/>
                                  </p:stCondLst>
                                  <p:childTnLst>
                                    <p:animMotion origin="layout" path="M -1.94444E-6 3.7037E-6 L -1.94444E-6 0.36597 " pathEditMode="relative" rAng="0" ptsTypes="AA">
                                      <p:cBhvr>
                                        <p:cTn id="194" dur="1000" fill="hold"/>
                                        <p:tgtEl>
                                          <p:spTgt spid="5"/>
                                        </p:tgtEl>
                                        <p:attrNameLst>
                                          <p:attrName>ppt_x</p:attrName>
                                          <p:attrName>ppt_y</p:attrName>
                                        </p:attrNameLst>
                                      </p:cBhvr>
                                      <p:rCtr x="0" y="18300"/>
                                    </p:animMotion>
                                  </p:childTnLst>
                                </p:cTn>
                              </p:par>
                            </p:childTnLst>
                          </p:cTn>
                        </p:par>
                      </p:childTnLst>
                    </p:cTn>
                  </p:par>
                  <p:par>
                    <p:cTn id="195" fill="hold" nodeType="clickPar">
                      <p:stCondLst>
                        <p:cond delay="indefinite"/>
                      </p:stCondLst>
                      <p:childTnLst>
                        <p:par>
                          <p:cTn id="196" fill="hold" nodeType="withGroup">
                            <p:stCondLst>
                              <p:cond delay="0"/>
                            </p:stCondLst>
                            <p:childTnLst>
                              <p:par>
                                <p:cTn id="197" presetID="1" presetClass="exit" presetSubtype="0" fill="hold" nodeType="clickEffect">
                                  <p:stCondLst>
                                    <p:cond delay="0"/>
                                  </p:stCondLst>
                                  <p:childTnLst>
                                    <p:set>
                                      <p:cBhvr>
                                        <p:cTn id="198" dur="1" fill="hold">
                                          <p:stCondLst>
                                            <p:cond delay="0"/>
                                          </p:stCondLst>
                                        </p:cTn>
                                        <p:tgtEl>
                                          <p:spTgt spid="5"/>
                                        </p:tgtEl>
                                        <p:attrNameLst>
                                          <p:attrName>style.visibility</p:attrName>
                                        </p:attrNameLst>
                                      </p:cBhvr>
                                      <p:to>
                                        <p:strVal val="hidden"/>
                                      </p:to>
                                    </p:set>
                                  </p:childTnLst>
                                </p:cTn>
                              </p:par>
                              <p:par>
                                <p:cTn id="199" presetID="1" presetClass="exit" presetSubtype="0" fill="hold" grpId="2" nodeType="withEffect">
                                  <p:stCondLst>
                                    <p:cond delay="0"/>
                                  </p:stCondLst>
                                  <p:childTnLst>
                                    <p:set>
                                      <p:cBhvr>
                                        <p:cTn id="200" dur="1" fill="hold">
                                          <p:stCondLst>
                                            <p:cond delay="0"/>
                                          </p:stCondLst>
                                        </p:cTn>
                                        <p:tgtEl>
                                          <p:spTgt spid="107"/>
                                        </p:tgtEl>
                                        <p:attrNameLst>
                                          <p:attrName>style.visibility</p:attrName>
                                        </p:attrNameLst>
                                      </p:cBhvr>
                                      <p:to>
                                        <p:strVal val="hidden"/>
                                      </p:to>
                                    </p:set>
                                  </p:childTnLst>
                                </p:cTn>
                              </p:par>
                              <p:par>
                                <p:cTn id="201" presetID="3" presetClass="entr" presetSubtype="10" fill="hold" grpId="0" nodeType="withEffect">
                                  <p:stCondLst>
                                    <p:cond delay="0"/>
                                  </p:stCondLst>
                                  <p:childTnLst>
                                    <p:set>
                                      <p:cBhvr>
                                        <p:cTn id="202" dur="1" fill="hold">
                                          <p:stCondLst>
                                            <p:cond delay="0"/>
                                          </p:stCondLst>
                                        </p:cTn>
                                        <p:tgtEl>
                                          <p:spTgt spid="432182"/>
                                        </p:tgtEl>
                                        <p:attrNameLst>
                                          <p:attrName>style.visibility</p:attrName>
                                        </p:attrNameLst>
                                      </p:cBhvr>
                                      <p:to>
                                        <p:strVal val="visible"/>
                                      </p:to>
                                    </p:set>
                                    <p:animEffect transition="in" filter="blinds(horizontal)">
                                      <p:cBhvr>
                                        <p:cTn id="203" dur="500"/>
                                        <p:tgtEl>
                                          <p:spTgt spid="432182"/>
                                        </p:tgtEl>
                                      </p:cBhvr>
                                    </p:animEffect>
                                  </p:childTnLst>
                                </p:cTn>
                              </p:par>
                              <p:par>
                                <p:cTn id="204" presetID="3" presetClass="entr" presetSubtype="10" fill="hold" nodeType="withEffect">
                                  <p:stCondLst>
                                    <p:cond delay="0"/>
                                  </p:stCondLst>
                                  <p:childTnLst>
                                    <p:set>
                                      <p:cBhvr>
                                        <p:cTn id="205" dur="1" fill="hold">
                                          <p:stCondLst>
                                            <p:cond delay="0"/>
                                          </p:stCondLst>
                                        </p:cTn>
                                        <p:tgtEl>
                                          <p:spTgt spid="432183">
                                            <p:txEl>
                                              <p:pRg st="0" end="0"/>
                                            </p:txEl>
                                          </p:spTgt>
                                        </p:tgtEl>
                                        <p:attrNameLst>
                                          <p:attrName>style.visibility</p:attrName>
                                        </p:attrNameLst>
                                      </p:cBhvr>
                                      <p:to>
                                        <p:strVal val="visible"/>
                                      </p:to>
                                    </p:set>
                                    <p:animEffect transition="in" filter="blinds(horizontal)">
                                      <p:cBhvr>
                                        <p:cTn id="206" dur="500"/>
                                        <p:tgtEl>
                                          <p:spTgt spid="432183">
                                            <p:txEl>
                                              <p:pRg st="0" end="0"/>
                                            </p:txEl>
                                          </p:spTgt>
                                        </p:tgtEl>
                                      </p:cBhvr>
                                    </p:animEffect>
                                  </p:childTnLst>
                                </p:cTn>
                              </p:par>
                              <p:par>
                                <p:cTn id="207" presetID="1" presetClass="entr" presetSubtype="0" fill="hold" grpId="0" nodeType="withEffect">
                                  <p:stCondLst>
                                    <p:cond delay="0"/>
                                  </p:stCondLst>
                                  <p:childTnLst>
                                    <p:set>
                                      <p:cBhvr>
                                        <p:cTn id="208" dur="1" fill="hold">
                                          <p:stCondLst>
                                            <p:cond delay="0"/>
                                          </p:stCondLst>
                                        </p:cTn>
                                        <p:tgtEl>
                                          <p:spTgt spid="43218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98" grpId="1" animBg="1"/>
      <p:bldP spid="432134" grpId="0"/>
      <p:bldP spid="62" grpId="0" animBg="1"/>
      <p:bldP spid="63" grpId="0" animBg="1"/>
      <p:bldP spid="64" grpId="0" animBg="1"/>
      <p:bldP spid="432178" grpId="0"/>
      <p:bldP spid="432182" grpId="0" animBg="1"/>
      <p:bldP spid="432184" grpId="0" animBg="1"/>
      <p:bldP spid="69" grpId="0" animBg="1"/>
      <p:bldP spid="70" grpId="0" animBg="1"/>
      <p:bldP spid="71" grpId="0" animBg="1"/>
      <p:bldP spid="107" grpId="0" animBg="1"/>
      <p:bldP spid="107" grpId="1" animBg="1"/>
      <p:bldP spid="107" grpId="2" animBg="1"/>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Box 18"/>
          <p:cNvSpPr txBox="1"/>
          <p:nvPr/>
        </p:nvSpPr>
        <p:spPr>
          <a:xfrm>
            <a:off x="4789820" y="1196752"/>
            <a:ext cx="3483429" cy="2031325"/>
          </a:xfrm>
          <a:prstGeom prst="rect">
            <a:avLst/>
          </a:prstGeom>
          <a:noFill/>
          <a:ln w="19050">
            <a:solidFill>
              <a:srgbClr val="FF0000"/>
            </a:solidFill>
          </a:ln>
        </p:spPr>
        <p:txBody>
          <a:bodyPr wrap="square" rtlCol="0">
            <a:spAutoFit/>
          </a:bodyPr>
          <a:lstStyle/>
          <a:p>
            <a:r>
              <a:rPr lang="en-US" dirty="0" smtClean="0">
                <a:solidFill>
                  <a:srgbClr val="000000"/>
                </a:solidFill>
                <a:latin typeface="Tahoma"/>
              </a:rPr>
              <a:t>// initialize large arrays A, B</a:t>
            </a:r>
          </a:p>
          <a:p>
            <a:endParaRPr lang="en-US" dirty="0" smtClean="0">
              <a:solidFill>
                <a:srgbClr val="000000"/>
              </a:solidFill>
              <a:latin typeface="Tahoma"/>
            </a:endParaRPr>
          </a:p>
          <a:p>
            <a:r>
              <a:rPr lang="en-US" dirty="0" smtClean="0">
                <a:solidFill>
                  <a:srgbClr val="000000"/>
                </a:solidFill>
                <a:latin typeface="Tahoma"/>
              </a:rPr>
              <a:t>for (j=0; j&lt;N; j++) {</a:t>
            </a:r>
          </a:p>
          <a:p>
            <a:r>
              <a:rPr lang="en-US" dirty="0" smtClean="0">
                <a:solidFill>
                  <a:srgbClr val="000000"/>
                </a:solidFill>
                <a:latin typeface="Tahoma"/>
              </a:rPr>
              <a:t>     index = rand();</a:t>
            </a:r>
          </a:p>
          <a:p>
            <a:r>
              <a:rPr lang="en-US" dirty="0" smtClean="0">
                <a:solidFill>
                  <a:srgbClr val="000000"/>
                </a:solidFill>
                <a:latin typeface="Tahoma"/>
              </a:rPr>
              <a:t>     A[index] = B[index];</a:t>
            </a:r>
          </a:p>
          <a:p>
            <a:r>
              <a:rPr lang="en-US" dirty="0" smtClean="0">
                <a:solidFill>
                  <a:srgbClr val="000000"/>
                </a:solidFill>
                <a:latin typeface="Tahoma"/>
              </a:rPr>
              <a:t>     …</a:t>
            </a:r>
          </a:p>
          <a:p>
            <a:r>
              <a:rPr lang="en-US" dirty="0" smtClean="0">
                <a:solidFill>
                  <a:srgbClr val="000000"/>
                </a:solidFill>
                <a:latin typeface="Tahoma"/>
              </a:rPr>
              <a:t>}</a:t>
            </a:r>
            <a:endParaRPr lang="en-US" dirty="0">
              <a:solidFill>
                <a:srgbClr val="000000"/>
              </a:solidFill>
              <a:latin typeface="Tahoma"/>
            </a:endParaRPr>
          </a:p>
        </p:txBody>
      </p:sp>
      <p:sp>
        <p:nvSpPr>
          <p:cNvPr id="9" name="Slide Number Placeholder 4"/>
          <p:cNvSpPr>
            <a:spLocks noGrp="1"/>
          </p:cNvSpPr>
          <p:nvPr>
            <p:ph type="sldNum" sz="quarter" idx="11"/>
          </p:nvPr>
        </p:nvSpPr>
        <p:spPr/>
        <p:txBody>
          <a:bodyPr/>
          <a:lstStyle/>
          <a:p>
            <a:pPr>
              <a:defRPr/>
            </a:pPr>
            <a:fld id="{B528F238-5339-4CA5-9644-0825015C47CC}" type="slidenum">
              <a:rPr lang="en-US" altLang="en-US" smtClean="0">
                <a:solidFill>
                  <a:srgbClr val="000000"/>
                </a:solidFill>
              </a:rPr>
              <a:pPr>
                <a:defRPr/>
              </a:pPr>
              <a:t>191</a:t>
            </a:fld>
            <a:endParaRPr lang="en-US" altLang="en-US" smtClean="0">
              <a:solidFill>
                <a:srgbClr val="000000"/>
              </a:solidFill>
            </a:endParaRPr>
          </a:p>
        </p:txBody>
      </p:sp>
      <p:sp>
        <p:nvSpPr>
          <p:cNvPr id="25603" name="Rectangle 2"/>
          <p:cNvSpPr>
            <a:spLocks noGrp="1" noChangeArrowheads="1"/>
          </p:cNvSpPr>
          <p:nvPr>
            <p:ph type="title"/>
          </p:nvPr>
        </p:nvSpPr>
        <p:spPr/>
        <p:txBody>
          <a:bodyPr/>
          <a:lstStyle/>
          <a:p>
            <a:r>
              <a:rPr lang="en-US" dirty="0" smtClean="0"/>
              <a:t>A Memory Performance Hog</a:t>
            </a:r>
          </a:p>
        </p:txBody>
      </p:sp>
      <p:sp>
        <p:nvSpPr>
          <p:cNvPr id="25605" name="Text Box 5"/>
          <p:cNvSpPr txBox="1">
            <a:spLocks noChangeArrowheads="1"/>
          </p:cNvSpPr>
          <p:nvPr/>
        </p:nvSpPr>
        <p:spPr bwMode="auto">
          <a:xfrm>
            <a:off x="1576470" y="3654156"/>
            <a:ext cx="1258887" cy="396875"/>
          </a:xfrm>
          <a:prstGeom prst="rect">
            <a:avLst/>
          </a:prstGeom>
          <a:noFill/>
          <a:ln w="9525">
            <a:noFill/>
            <a:miter lim="800000"/>
            <a:headEnd/>
            <a:tailEnd/>
          </a:ln>
        </p:spPr>
        <p:txBody>
          <a:bodyPr wrap="none">
            <a:spAutoFit/>
          </a:bodyPr>
          <a:lstStyle/>
          <a:p>
            <a:r>
              <a:rPr lang="en-US" sz="2000" b="1" dirty="0">
                <a:solidFill>
                  <a:srgbClr val="003399"/>
                </a:solidFill>
                <a:latin typeface="Tahoma"/>
              </a:rPr>
              <a:t>STREAM</a:t>
            </a:r>
          </a:p>
        </p:txBody>
      </p:sp>
      <p:sp>
        <p:nvSpPr>
          <p:cNvPr id="25606" name="Text Box 6"/>
          <p:cNvSpPr txBox="1">
            <a:spLocks noChangeArrowheads="1"/>
          </p:cNvSpPr>
          <p:nvPr/>
        </p:nvSpPr>
        <p:spPr bwMode="auto">
          <a:xfrm>
            <a:off x="143061" y="4172086"/>
            <a:ext cx="4565650" cy="915987"/>
          </a:xfrm>
          <a:prstGeom prst="rect">
            <a:avLst/>
          </a:prstGeom>
          <a:noFill/>
          <a:ln w="9525">
            <a:noFill/>
            <a:miter lim="800000"/>
            <a:headEnd/>
            <a:tailEnd/>
          </a:ln>
        </p:spPr>
        <p:txBody>
          <a:bodyPr wrap="none">
            <a:spAutoFit/>
          </a:bodyPr>
          <a:lstStyle/>
          <a:p>
            <a:pPr>
              <a:buFontTx/>
              <a:buChar char="-"/>
            </a:pPr>
            <a:r>
              <a:rPr lang="en-US" dirty="0">
                <a:solidFill>
                  <a:srgbClr val="000000"/>
                </a:solidFill>
                <a:latin typeface="Tahoma"/>
              </a:rPr>
              <a:t> Sequential memory access </a:t>
            </a:r>
          </a:p>
          <a:p>
            <a:pPr>
              <a:buFontTx/>
              <a:buChar char="-"/>
            </a:pPr>
            <a:r>
              <a:rPr lang="en-US" dirty="0">
                <a:solidFill>
                  <a:srgbClr val="000000"/>
                </a:solidFill>
                <a:latin typeface="Tahoma"/>
              </a:rPr>
              <a:t> Very high row buffer locality (96% hit rate)</a:t>
            </a:r>
          </a:p>
          <a:p>
            <a:pPr>
              <a:buFontTx/>
              <a:buChar char="-"/>
            </a:pPr>
            <a:r>
              <a:rPr lang="en-US" dirty="0">
                <a:solidFill>
                  <a:srgbClr val="000000"/>
                </a:solidFill>
                <a:latin typeface="Tahoma"/>
              </a:rPr>
              <a:t> Memory intensive</a:t>
            </a:r>
          </a:p>
        </p:txBody>
      </p:sp>
      <p:sp>
        <p:nvSpPr>
          <p:cNvPr id="11" name="Rectangle 8"/>
          <p:cNvSpPr>
            <a:spLocks noChangeArrowheads="1"/>
          </p:cNvSpPr>
          <p:nvPr/>
        </p:nvSpPr>
        <p:spPr bwMode="auto">
          <a:xfrm>
            <a:off x="5119024" y="2079296"/>
            <a:ext cx="1662776" cy="253104"/>
          </a:xfrm>
          <a:prstGeom prst="rect">
            <a:avLst/>
          </a:prstGeom>
          <a:noFill/>
          <a:ln w="38100">
            <a:solidFill>
              <a:srgbClr val="FF0000"/>
            </a:solidFill>
            <a:miter lim="800000"/>
            <a:headEnd/>
            <a:tailEnd/>
          </a:ln>
        </p:spPr>
        <p:txBody>
          <a:bodyPr wrap="none" anchor="ctr"/>
          <a:lstStyle/>
          <a:p>
            <a:endParaRPr lang="en-US">
              <a:solidFill>
                <a:srgbClr val="000000"/>
              </a:solidFill>
              <a:latin typeface="Tahoma"/>
            </a:endParaRPr>
          </a:p>
        </p:txBody>
      </p:sp>
      <p:sp>
        <p:nvSpPr>
          <p:cNvPr id="13" name="Text Box 6"/>
          <p:cNvSpPr txBox="1">
            <a:spLocks noChangeArrowheads="1"/>
          </p:cNvSpPr>
          <p:nvPr/>
        </p:nvSpPr>
        <p:spPr bwMode="auto">
          <a:xfrm>
            <a:off x="5882984" y="3654156"/>
            <a:ext cx="1340432" cy="400110"/>
          </a:xfrm>
          <a:prstGeom prst="rect">
            <a:avLst/>
          </a:prstGeom>
          <a:noFill/>
          <a:ln w="9525">
            <a:noFill/>
            <a:miter lim="800000"/>
            <a:headEnd/>
            <a:tailEnd/>
          </a:ln>
        </p:spPr>
        <p:txBody>
          <a:bodyPr wrap="none">
            <a:spAutoFit/>
          </a:bodyPr>
          <a:lstStyle/>
          <a:p>
            <a:r>
              <a:rPr lang="en-US" sz="2000" b="1" dirty="0" smtClean="0">
                <a:solidFill>
                  <a:srgbClr val="FF0000"/>
                </a:solidFill>
                <a:latin typeface="Tahoma"/>
              </a:rPr>
              <a:t>RANDOM</a:t>
            </a:r>
            <a:endParaRPr lang="en-US" sz="2000" b="1" dirty="0">
              <a:solidFill>
                <a:srgbClr val="FF0000"/>
              </a:solidFill>
              <a:latin typeface="Tahoma"/>
            </a:endParaRPr>
          </a:p>
        </p:txBody>
      </p:sp>
      <p:sp>
        <p:nvSpPr>
          <p:cNvPr id="14" name="Text Box 7"/>
          <p:cNvSpPr txBox="1">
            <a:spLocks noChangeArrowheads="1"/>
          </p:cNvSpPr>
          <p:nvPr/>
        </p:nvSpPr>
        <p:spPr bwMode="auto">
          <a:xfrm>
            <a:off x="4694487" y="4171681"/>
            <a:ext cx="4349750" cy="915987"/>
          </a:xfrm>
          <a:prstGeom prst="rect">
            <a:avLst/>
          </a:prstGeom>
          <a:noFill/>
          <a:ln w="9525">
            <a:noFill/>
            <a:miter lim="800000"/>
            <a:headEnd/>
            <a:tailEnd/>
          </a:ln>
        </p:spPr>
        <p:txBody>
          <a:bodyPr wrap="none">
            <a:spAutoFit/>
          </a:bodyPr>
          <a:lstStyle/>
          <a:p>
            <a:pPr>
              <a:buFontTx/>
              <a:buChar char="-"/>
            </a:pPr>
            <a:r>
              <a:rPr lang="en-US" dirty="0">
                <a:solidFill>
                  <a:srgbClr val="000000"/>
                </a:solidFill>
                <a:latin typeface="Tahoma"/>
              </a:rPr>
              <a:t> Random memory access</a:t>
            </a:r>
          </a:p>
          <a:p>
            <a:pPr>
              <a:buFontTx/>
              <a:buChar char="-"/>
            </a:pPr>
            <a:r>
              <a:rPr lang="en-US" dirty="0">
                <a:solidFill>
                  <a:srgbClr val="000000"/>
                </a:solidFill>
                <a:latin typeface="Tahoma"/>
              </a:rPr>
              <a:t> Very low row buffer locality (3% hit rate)</a:t>
            </a:r>
          </a:p>
          <a:p>
            <a:pPr>
              <a:buFontTx/>
              <a:buChar char="-"/>
            </a:pPr>
            <a:r>
              <a:rPr lang="en-US" dirty="0">
                <a:solidFill>
                  <a:srgbClr val="000000"/>
                </a:solidFill>
                <a:latin typeface="Tahoma"/>
              </a:rPr>
              <a:t> Similarly memory intensive</a:t>
            </a:r>
          </a:p>
        </p:txBody>
      </p:sp>
      <p:sp>
        <p:nvSpPr>
          <p:cNvPr id="18" name="Rectangle 8"/>
          <p:cNvSpPr>
            <a:spLocks noChangeArrowheads="1"/>
          </p:cNvSpPr>
          <p:nvPr/>
        </p:nvSpPr>
        <p:spPr bwMode="auto">
          <a:xfrm>
            <a:off x="878107" y="2079296"/>
            <a:ext cx="2011680" cy="253104"/>
          </a:xfrm>
          <a:prstGeom prst="rect">
            <a:avLst/>
          </a:prstGeom>
          <a:noFill/>
          <a:ln w="38100">
            <a:solidFill>
              <a:srgbClr val="003399"/>
            </a:solidFill>
            <a:miter lim="800000"/>
            <a:headEnd/>
            <a:tailEnd/>
          </a:ln>
        </p:spPr>
        <p:txBody>
          <a:bodyPr wrap="none" anchor="ctr"/>
          <a:lstStyle/>
          <a:p>
            <a:endParaRPr lang="en-US">
              <a:solidFill>
                <a:srgbClr val="000000"/>
              </a:solidFill>
              <a:latin typeface="Tahoma"/>
            </a:endParaRPr>
          </a:p>
        </p:txBody>
      </p:sp>
      <p:sp>
        <p:nvSpPr>
          <p:cNvPr id="15" name="TextBox 14"/>
          <p:cNvSpPr txBox="1"/>
          <p:nvPr/>
        </p:nvSpPr>
        <p:spPr>
          <a:xfrm>
            <a:off x="566056" y="1196756"/>
            <a:ext cx="3483429" cy="2031325"/>
          </a:xfrm>
          <a:prstGeom prst="rect">
            <a:avLst/>
          </a:prstGeom>
          <a:noFill/>
          <a:ln w="19050">
            <a:solidFill>
              <a:srgbClr val="003399"/>
            </a:solidFill>
          </a:ln>
        </p:spPr>
        <p:txBody>
          <a:bodyPr wrap="square" rtlCol="0">
            <a:spAutoFit/>
          </a:bodyPr>
          <a:lstStyle/>
          <a:p>
            <a:r>
              <a:rPr lang="en-US" dirty="0" smtClean="0">
                <a:solidFill>
                  <a:srgbClr val="000000"/>
                </a:solidFill>
                <a:latin typeface="Tahoma"/>
              </a:rPr>
              <a:t>// initialize large arrays A, B</a:t>
            </a:r>
          </a:p>
          <a:p>
            <a:endParaRPr lang="en-US" dirty="0" smtClean="0">
              <a:solidFill>
                <a:srgbClr val="000000"/>
              </a:solidFill>
              <a:latin typeface="Tahoma"/>
            </a:endParaRPr>
          </a:p>
          <a:p>
            <a:r>
              <a:rPr lang="en-US" dirty="0" smtClean="0">
                <a:solidFill>
                  <a:srgbClr val="000000"/>
                </a:solidFill>
                <a:latin typeface="Tahoma"/>
              </a:rPr>
              <a:t>for (j=0; j&lt;N; j++) {</a:t>
            </a:r>
          </a:p>
          <a:p>
            <a:r>
              <a:rPr lang="en-US" dirty="0" smtClean="0">
                <a:solidFill>
                  <a:srgbClr val="000000"/>
                </a:solidFill>
                <a:latin typeface="Tahoma"/>
              </a:rPr>
              <a:t>     index = j*</a:t>
            </a:r>
            <a:r>
              <a:rPr lang="en-US" dirty="0" err="1" smtClean="0">
                <a:solidFill>
                  <a:srgbClr val="000000"/>
                </a:solidFill>
                <a:latin typeface="Tahoma"/>
              </a:rPr>
              <a:t>linesize</a:t>
            </a:r>
            <a:r>
              <a:rPr lang="en-US" dirty="0" smtClean="0">
                <a:solidFill>
                  <a:srgbClr val="000000"/>
                </a:solidFill>
                <a:latin typeface="Tahoma"/>
              </a:rPr>
              <a:t>;</a:t>
            </a:r>
          </a:p>
          <a:p>
            <a:r>
              <a:rPr lang="en-US" dirty="0" smtClean="0">
                <a:solidFill>
                  <a:srgbClr val="000000"/>
                </a:solidFill>
                <a:latin typeface="Tahoma"/>
              </a:rPr>
              <a:t>     A[index] = B[index];</a:t>
            </a:r>
          </a:p>
          <a:p>
            <a:r>
              <a:rPr lang="en-US" dirty="0" smtClean="0">
                <a:solidFill>
                  <a:srgbClr val="000000"/>
                </a:solidFill>
                <a:latin typeface="Tahoma"/>
              </a:rPr>
              <a:t>     …</a:t>
            </a:r>
          </a:p>
          <a:p>
            <a:r>
              <a:rPr lang="en-US" dirty="0" smtClean="0">
                <a:solidFill>
                  <a:srgbClr val="000000"/>
                </a:solidFill>
                <a:latin typeface="Tahoma"/>
              </a:rPr>
              <a:t>}</a:t>
            </a:r>
            <a:endParaRPr lang="en-US" dirty="0">
              <a:solidFill>
                <a:srgbClr val="000000"/>
              </a:solidFill>
              <a:latin typeface="Tahoma"/>
            </a:endParaRPr>
          </a:p>
        </p:txBody>
      </p:sp>
      <p:sp>
        <p:nvSpPr>
          <p:cNvPr id="20" name="Text Box 5"/>
          <p:cNvSpPr txBox="1">
            <a:spLocks noChangeArrowheads="1"/>
          </p:cNvSpPr>
          <p:nvPr/>
        </p:nvSpPr>
        <p:spPr bwMode="auto">
          <a:xfrm>
            <a:off x="2889787" y="2057524"/>
            <a:ext cx="1165704" cy="338554"/>
          </a:xfrm>
          <a:prstGeom prst="rect">
            <a:avLst/>
          </a:prstGeom>
          <a:noFill/>
          <a:ln w="9525">
            <a:noFill/>
            <a:miter lim="800000"/>
            <a:headEnd/>
            <a:tailEnd/>
          </a:ln>
        </p:spPr>
        <p:txBody>
          <a:bodyPr wrap="none">
            <a:spAutoFit/>
          </a:bodyPr>
          <a:lstStyle/>
          <a:p>
            <a:r>
              <a:rPr lang="en-US" sz="1600" b="1" dirty="0" smtClean="0">
                <a:solidFill>
                  <a:srgbClr val="003399"/>
                </a:solidFill>
                <a:latin typeface="Tahoma"/>
              </a:rPr>
              <a:t>streaming</a:t>
            </a:r>
            <a:endParaRPr lang="en-US" sz="1600" b="1" dirty="0">
              <a:solidFill>
                <a:srgbClr val="003399"/>
              </a:solidFill>
              <a:latin typeface="Tahoma"/>
            </a:endParaRPr>
          </a:p>
        </p:txBody>
      </p:sp>
      <p:sp>
        <p:nvSpPr>
          <p:cNvPr id="21" name="Text Box 6"/>
          <p:cNvSpPr txBox="1">
            <a:spLocks noChangeArrowheads="1"/>
          </p:cNvSpPr>
          <p:nvPr/>
        </p:nvSpPr>
        <p:spPr bwMode="auto">
          <a:xfrm>
            <a:off x="6845729" y="2050398"/>
            <a:ext cx="936475" cy="338554"/>
          </a:xfrm>
          <a:prstGeom prst="rect">
            <a:avLst/>
          </a:prstGeom>
          <a:noFill/>
          <a:ln w="9525">
            <a:noFill/>
            <a:miter lim="800000"/>
            <a:headEnd/>
            <a:tailEnd/>
          </a:ln>
        </p:spPr>
        <p:txBody>
          <a:bodyPr wrap="none">
            <a:spAutoFit/>
          </a:bodyPr>
          <a:lstStyle/>
          <a:p>
            <a:r>
              <a:rPr lang="en-US" sz="1600" b="1" dirty="0" smtClean="0">
                <a:solidFill>
                  <a:srgbClr val="FF0000"/>
                </a:solidFill>
                <a:latin typeface="Tahoma"/>
              </a:rPr>
              <a:t>random</a:t>
            </a:r>
            <a:endParaRPr lang="en-US" sz="1600" b="1" dirty="0">
              <a:solidFill>
                <a:srgbClr val="FF0000"/>
              </a:solidFill>
              <a:latin typeface="Tahoma"/>
            </a:endParaRPr>
          </a:p>
        </p:txBody>
      </p:sp>
      <p:sp>
        <p:nvSpPr>
          <p:cNvPr id="17" name="TextBox 16"/>
          <p:cNvSpPr txBox="1"/>
          <p:nvPr/>
        </p:nvSpPr>
        <p:spPr>
          <a:xfrm>
            <a:off x="233416" y="5791616"/>
            <a:ext cx="8682780" cy="661720"/>
          </a:xfrm>
          <a:prstGeom prst="rect">
            <a:avLst/>
          </a:prstGeom>
          <a:noFill/>
        </p:spPr>
        <p:txBody>
          <a:bodyPr wrap="none" rtlCol="0">
            <a:spAutoFit/>
          </a:bodyPr>
          <a:lstStyle/>
          <a:p>
            <a:pPr eaLnBrk="0" fontAlgn="base" hangingPunct="0">
              <a:spcBef>
                <a:spcPct val="20000"/>
              </a:spcBef>
              <a:spcAft>
                <a:spcPct val="0"/>
              </a:spcAft>
              <a:buClr>
                <a:srgbClr val="CC9900"/>
              </a:buClr>
              <a:buSzPct val="65000"/>
            </a:pPr>
            <a:r>
              <a:rPr lang="en-US" sz="1900" kern="0" dirty="0" err="1" smtClean="0">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and Mutlu, </a:t>
            </a:r>
            <a:r>
              <a:rPr lang="ja-JP" altLang="en-US" sz="1900" kern="0" dirty="0" smtClean="0">
                <a:solidFill>
                  <a:srgbClr val="000000"/>
                </a:solidFill>
                <a:latin typeface="Tahoma" charset="0"/>
                <a:ea typeface="ＭＳ Ｐゴシック" charset="0"/>
                <a:cs typeface="ＭＳ Ｐゴシック" charset="0"/>
              </a:rPr>
              <a:t>“</a:t>
            </a:r>
            <a:r>
              <a:rPr lang="en-US" sz="1900" kern="0" dirty="0" smtClean="0">
                <a:solidFill>
                  <a:srgbClr val="0000FF"/>
                </a:solidFill>
                <a:latin typeface="Tahoma" charset="0"/>
                <a:ea typeface="ＭＳ Ｐゴシック" charset="0"/>
                <a:cs typeface="ＭＳ Ｐゴシック" charset="0"/>
              </a:rPr>
              <a:t>Memory Performance Attacks</a:t>
            </a:r>
            <a:r>
              <a:rPr lang="en-US" sz="1900" kern="0" dirty="0" smtClean="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USENIX Security 2007.</a:t>
            </a:r>
            <a:endParaRPr lang="en-US" sz="1900" kern="0" dirty="0">
              <a:solidFill>
                <a:srgbClr val="000000"/>
              </a:solidFill>
              <a:latin typeface="Tahoma" charset="0"/>
              <a:ea typeface="ＭＳ Ｐゴシック" charset="0"/>
              <a:cs typeface="ＭＳ Ｐゴシック" charset="0"/>
            </a:endParaRPr>
          </a:p>
          <a:p>
            <a:endParaRPr lang="en-US" dirty="0">
              <a:solidFill>
                <a:srgbClr val="000000"/>
              </a:solidFill>
              <a:latin typeface="Tahoma"/>
            </a:endParaRPr>
          </a:p>
        </p:txBody>
      </p:sp>
    </p:spTree>
    <p:extLst>
      <p:ext uri="{BB962C8B-B14F-4D97-AF65-F5344CB8AC3E}">
        <p14:creationId xmlns:p14="http://schemas.microsoft.com/office/powerpoint/2010/main" val="15027109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1" grpId="0" animBg="1"/>
      <p:bldP spid="13" grpId="0"/>
      <p:bldP spid="14" grpId="0"/>
      <p:bldP spid="18" grpId="0" animBg="1"/>
      <p:bldP spid="20" grpId="0"/>
      <p:bldP spid="21"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BD2B23F8-7296-874B-859C-8819F62A534C}" type="slidenum">
              <a:rPr lang="en-US" sz="1600">
                <a:solidFill>
                  <a:srgbClr val="000000"/>
                </a:solidFill>
                <a:latin typeface="Garamond" charset="0"/>
              </a:rPr>
              <a:pPr eaLnBrk="1" hangingPunct="1"/>
              <a:t>192</a:t>
            </a:fld>
            <a:endParaRPr lang="en-US" sz="1600">
              <a:solidFill>
                <a:srgbClr val="000000"/>
              </a:solidFill>
              <a:latin typeface="Garamond" charset="0"/>
            </a:endParaRPr>
          </a:p>
        </p:txBody>
      </p:sp>
      <p:sp>
        <p:nvSpPr>
          <p:cNvPr id="45059" name="Rectangle 2"/>
          <p:cNvSpPr>
            <a:spLocks noGrp="1" noChangeArrowheads="1"/>
          </p:cNvSpPr>
          <p:nvPr>
            <p:ph type="title"/>
          </p:nvPr>
        </p:nvSpPr>
        <p:spPr/>
        <p:txBody>
          <a:bodyPr/>
          <a:lstStyle/>
          <a:p>
            <a:r>
              <a:rPr lang="en-US" dirty="0">
                <a:latin typeface="Garamond" charset="0"/>
                <a:ea typeface="ＭＳ Ｐゴシック" charset="0"/>
                <a:cs typeface="ＭＳ Ｐゴシック" charset="0"/>
              </a:rPr>
              <a:t>What </a:t>
            </a:r>
            <a:r>
              <a:rPr lang="en-US" dirty="0" smtClean="0">
                <a:latin typeface="Garamond" charset="0"/>
                <a:ea typeface="ＭＳ Ｐゴシック" charset="0"/>
                <a:cs typeface="ＭＳ Ｐゴシック" charset="0"/>
              </a:rPr>
              <a:t>Does </a:t>
            </a:r>
            <a:r>
              <a:rPr lang="en-US" dirty="0">
                <a:latin typeface="Garamond" charset="0"/>
                <a:ea typeface="ＭＳ Ｐゴシック" charset="0"/>
                <a:cs typeface="ＭＳ Ｐゴシック" charset="0"/>
              </a:rPr>
              <a:t>the </a:t>
            </a:r>
            <a:r>
              <a:rPr lang="en-US" dirty="0" smtClean="0">
                <a:latin typeface="Garamond" charset="0"/>
                <a:ea typeface="ＭＳ Ｐゴシック" charset="0"/>
                <a:cs typeface="ＭＳ Ｐゴシック" charset="0"/>
              </a:rPr>
              <a:t>Memory Hog </a:t>
            </a:r>
            <a:r>
              <a:rPr lang="en-US" dirty="0">
                <a:latin typeface="Garamond" charset="0"/>
                <a:ea typeface="ＭＳ Ｐゴシック" charset="0"/>
                <a:cs typeface="ＭＳ Ｐゴシック" charset="0"/>
              </a:rPr>
              <a:t>D</a:t>
            </a:r>
            <a:r>
              <a:rPr lang="en-US" dirty="0" smtClean="0">
                <a:latin typeface="Garamond" charset="0"/>
                <a:ea typeface="ＭＳ Ｐゴシック" charset="0"/>
                <a:cs typeface="ＭＳ Ｐゴシック" charset="0"/>
              </a:rPr>
              <a:t>o</a:t>
            </a:r>
            <a:r>
              <a:rPr lang="en-US" dirty="0">
                <a:latin typeface="Garamond" charset="0"/>
                <a:ea typeface="ＭＳ Ｐゴシック" charset="0"/>
                <a:cs typeface="ＭＳ Ｐゴシック" charset="0"/>
              </a:rPr>
              <a:t>?</a:t>
            </a:r>
          </a:p>
        </p:txBody>
      </p:sp>
      <p:sp>
        <p:nvSpPr>
          <p:cNvPr id="45060" name="Rectangle 3"/>
          <p:cNvSpPr>
            <a:spLocks noChangeArrowheads="1"/>
          </p:cNvSpPr>
          <p:nvPr/>
        </p:nvSpPr>
        <p:spPr bwMode="auto">
          <a:xfrm>
            <a:off x="5319713" y="1124744"/>
            <a:ext cx="1612900"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1" name="Line 4"/>
          <p:cNvSpPr>
            <a:spLocks noChangeShapeType="1"/>
          </p:cNvSpPr>
          <p:nvPr/>
        </p:nvSpPr>
        <p:spPr bwMode="auto">
          <a:xfrm>
            <a:off x="5319713" y="14136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2" name="Line 5"/>
          <p:cNvSpPr>
            <a:spLocks noChangeShapeType="1"/>
          </p:cNvSpPr>
          <p:nvPr/>
        </p:nvSpPr>
        <p:spPr bwMode="auto">
          <a:xfrm>
            <a:off x="5319713" y="17010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3" name="Line 6"/>
          <p:cNvSpPr>
            <a:spLocks noChangeShapeType="1"/>
          </p:cNvSpPr>
          <p:nvPr/>
        </p:nvSpPr>
        <p:spPr bwMode="auto">
          <a:xfrm>
            <a:off x="5319713" y="19899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4" name="Line 7"/>
          <p:cNvSpPr>
            <a:spLocks noChangeShapeType="1"/>
          </p:cNvSpPr>
          <p:nvPr/>
        </p:nvSpPr>
        <p:spPr bwMode="auto">
          <a:xfrm>
            <a:off x="5319713" y="2277269"/>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5" name="Line 8"/>
          <p:cNvSpPr>
            <a:spLocks noChangeShapeType="1"/>
          </p:cNvSpPr>
          <p:nvPr/>
        </p:nvSpPr>
        <p:spPr bwMode="auto">
          <a:xfrm>
            <a:off x="5319713" y="2564606"/>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6" name="Line 9"/>
          <p:cNvSpPr>
            <a:spLocks noChangeShapeType="1"/>
          </p:cNvSpPr>
          <p:nvPr/>
        </p:nvSpPr>
        <p:spPr bwMode="auto">
          <a:xfrm>
            <a:off x="5319713" y="2853531"/>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7" name="Rectangle 10"/>
          <p:cNvSpPr>
            <a:spLocks noChangeArrowheads="1"/>
          </p:cNvSpPr>
          <p:nvPr/>
        </p:nvSpPr>
        <p:spPr bwMode="auto">
          <a:xfrm>
            <a:off x="5319713" y="3947319"/>
            <a:ext cx="1612900" cy="2889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8" name="Line 11"/>
          <p:cNvSpPr>
            <a:spLocks noChangeShapeType="1"/>
          </p:cNvSpPr>
          <p:nvPr/>
        </p:nvSpPr>
        <p:spPr bwMode="auto">
          <a:xfrm>
            <a:off x="6126163" y="3371056"/>
            <a:ext cx="0" cy="576263"/>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69" name="Text Box 12"/>
          <p:cNvSpPr txBox="1">
            <a:spLocks noChangeArrowheads="1"/>
          </p:cNvSpPr>
          <p:nvPr/>
        </p:nvSpPr>
        <p:spPr bwMode="auto">
          <a:xfrm>
            <a:off x="6886575" y="3890169"/>
            <a:ext cx="13144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CC0000"/>
                </a:solidFill>
              </a:rPr>
              <a:t>Row Buffer</a:t>
            </a:r>
          </a:p>
        </p:txBody>
      </p:sp>
      <p:sp>
        <p:nvSpPr>
          <p:cNvPr id="45070" name="Rectangle 14"/>
          <p:cNvSpPr>
            <a:spLocks noChangeArrowheads="1"/>
          </p:cNvSpPr>
          <p:nvPr/>
        </p:nvSpPr>
        <p:spPr bwMode="auto">
          <a:xfrm>
            <a:off x="4397375" y="1124744"/>
            <a:ext cx="461963" cy="224631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1" name="Text Box 15"/>
          <p:cNvSpPr txBox="1">
            <a:spLocks noChangeArrowheads="1"/>
          </p:cNvSpPr>
          <p:nvPr/>
        </p:nvSpPr>
        <p:spPr bwMode="auto">
          <a:xfrm rot="-5400000">
            <a:off x="3853657" y="2078037"/>
            <a:ext cx="15303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0000"/>
                </a:solidFill>
              </a:rPr>
              <a:t>Row decoder</a:t>
            </a:r>
          </a:p>
        </p:txBody>
      </p:sp>
      <p:sp>
        <p:nvSpPr>
          <p:cNvPr id="45072" name="Text Box 17"/>
          <p:cNvSpPr txBox="1">
            <a:spLocks noChangeArrowheads="1"/>
          </p:cNvSpPr>
          <p:nvPr/>
        </p:nvSpPr>
        <p:spPr bwMode="auto">
          <a:xfrm>
            <a:off x="5391150" y="4560094"/>
            <a:ext cx="14795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0000"/>
                </a:solidFill>
              </a:rPr>
              <a:t>Column mux</a:t>
            </a:r>
          </a:p>
        </p:txBody>
      </p:sp>
      <p:sp>
        <p:nvSpPr>
          <p:cNvPr id="45073" name="Line 18"/>
          <p:cNvSpPr>
            <a:spLocks noChangeShapeType="1"/>
          </p:cNvSpPr>
          <p:nvPr/>
        </p:nvSpPr>
        <p:spPr bwMode="auto">
          <a:xfrm>
            <a:off x="554990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4" name="Line 19"/>
          <p:cNvSpPr>
            <a:spLocks noChangeShapeType="1"/>
          </p:cNvSpPr>
          <p:nvPr/>
        </p:nvSpPr>
        <p:spPr bwMode="auto">
          <a:xfrm>
            <a:off x="578008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5" name="Line 20"/>
          <p:cNvSpPr>
            <a:spLocks noChangeShapeType="1"/>
          </p:cNvSpPr>
          <p:nvPr/>
        </p:nvSpPr>
        <p:spPr bwMode="auto">
          <a:xfrm>
            <a:off x="6011863"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6" name="Line 21"/>
          <p:cNvSpPr>
            <a:spLocks noChangeShapeType="1"/>
          </p:cNvSpPr>
          <p:nvPr/>
        </p:nvSpPr>
        <p:spPr bwMode="auto">
          <a:xfrm>
            <a:off x="6242050"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7" name="Line 22"/>
          <p:cNvSpPr>
            <a:spLocks noChangeShapeType="1"/>
          </p:cNvSpPr>
          <p:nvPr/>
        </p:nvSpPr>
        <p:spPr bwMode="auto">
          <a:xfrm>
            <a:off x="6472238"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8" name="Line 23"/>
          <p:cNvSpPr>
            <a:spLocks noChangeShapeType="1"/>
          </p:cNvSpPr>
          <p:nvPr/>
        </p:nvSpPr>
        <p:spPr bwMode="auto">
          <a:xfrm>
            <a:off x="6702425" y="1124744"/>
            <a:ext cx="0" cy="2246312"/>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79" name="Line 24"/>
          <p:cNvSpPr>
            <a:spLocks noChangeShapeType="1"/>
          </p:cNvSpPr>
          <p:nvPr/>
        </p:nvSpPr>
        <p:spPr bwMode="auto">
          <a:xfrm>
            <a:off x="5319713" y="3118644"/>
            <a:ext cx="16129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0" name="Line 25"/>
          <p:cNvSpPr>
            <a:spLocks noChangeShapeType="1"/>
          </p:cNvSpPr>
          <p:nvPr/>
        </p:nvSpPr>
        <p:spPr bwMode="auto">
          <a:xfrm>
            <a:off x="4859338" y="22772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1" name="Line 26"/>
          <p:cNvSpPr>
            <a:spLocks noChangeShapeType="1"/>
          </p:cNvSpPr>
          <p:nvPr/>
        </p:nvSpPr>
        <p:spPr bwMode="auto">
          <a:xfrm>
            <a:off x="6126163" y="4236244"/>
            <a:ext cx="0" cy="287337"/>
          </a:xfrm>
          <a:prstGeom prst="line">
            <a:avLst/>
          </a:prstGeom>
          <a:noFill/>
          <a:ln w="3810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2" name="Line 27"/>
          <p:cNvSpPr>
            <a:spLocks noChangeShapeType="1"/>
          </p:cNvSpPr>
          <p:nvPr/>
        </p:nvSpPr>
        <p:spPr bwMode="auto">
          <a:xfrm>
            <a:off x="3763963" y="2277269"/>
            <a:ext cx="633412"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3" name="Line 30"/>
          <p:cNvSpPr>
            <a:spLocks noChangeShapeType="1"/>
          </p:cNvSpPr>
          <p:nvPr/>
        </p:nvSpPr>
        <p:spPr bwMode="auto">
          <a:xfrm>
            <a:off x="4919663" y="4753769"/>
            <a:ext cx="4603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4" name="Line 31"/>
          <p:cNvSpPr>
            <a:spLocks noChangeShapeType="1"/>
          </p:cNvSpPr>
          <p:nvPr/>
        </p:nvSpPr>
        <p:spPr bwMode="auto">
          <a:xfrm>
            <a:off x="6126163" y="4944269"/>
            <a:ext cx="0" cy="34607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5" name="Text Box 32"/>
          <p:cNvSpPr txBox="1">
            <a:spLocks noChangeArrowheads="1"/>
          </p:cNvSpPr>
          <p:nvPr/>
        </p:nvSpPr>
        <p:spPr bwMode="auto">
          <a:xfrm>
            <a:off x="5780088" y="5215731"/>
            <a:ext cx="6667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0000"/>
                </a:solidFill>
              </a:rPr>
              <a:t>Data</a:t>
            </a:r>
          </a:p>
        </p:txBody>
      </p:sp>
      <p:sp>
        <p:nvSpPr>
          <p:cNvPr id="45086" name="Text Box 36"/>
          <p:cNvSpPr txBox="1">
            <a:spLocks noChangeArrowheads="1"/>
          </p:cNvSpPr>
          <p:nvPr/>
        </p:nvSpPr>
        <p:spPr bwMode="auto">
          <a:xfrm>
            <a:off x="5722938" y="3902869"/>
            <a:ext cx="8318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FFFF"/>
                </a:solidFill>
              </a:rPr>
              <a:t>Row 0</a:t>
            </a:r>
          </a:p>
        </p:txBody>
      </p:sp>
      <p:sp>
        <p:nvSpPr>
          <p:cNvPr id="45087" name="Rectangle 56"/>
          <p:cNvSpPr>
            <a:spLocks noChangeArrowheads="1"/>
          </p:cNvSpPr>
          <p:nvPr/>
        </p:nvSpPr>
        <p:spPr bwMode="auto">
          <a:xfrm>
            <a:off x="654050" y="135493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8" name="Rectangle 57"/>
          <p:cNvSpPr>
            <a:spLocks noChangeArrowheads="1"/>
          </p:cNvSpPr>
          <p:nvPr/>
        </p:nvSpPr>
        <p:spPr bwMode="auto">
          <a:xfrm>
            <a:off x="654050" y="17581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89" name="Rectangle 58"/>
          <p:cNvSpPr>
            <a:spLocks noChangeArrowheads="1"/>
          </p:cNvSpPr>
          <p:nvPr/>
        </p:nvSpPr>
        <p:spPr bwMode="auto">
          <a:xfrm>
            <a:off x="654050" y="216138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0" name="Rectangle 59"/>
          <p:cNvSpPr>
            <a:spLocks noChangeArrowheads="1"/>
          </p:cNvSpPr>
          <p:nvPr/>
        </p:nvSpPr>
        <p:spPr bwMode="auto">
          <a:xfrm>
            <a:off x="654050" y="256460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1" name="Rectangle 60"/>
          <p:cNvSpPr>
            <a:spLocks noChangeArrowheads="1"/>
          </p:cNvSpPr>
          <p:nvPr/>
        </p:nvSpPr>
        <p:spPr bwMode="auto">
          <a:xfrm>
            <a:off x="654050" y="2967831"/>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2" name="Rectangle 61"/>
          <p:cNvSpPr>
            <a:spLocks noChangeArrowheads="1"/>
          </p:cNvSpPr>
          <p:nvPr/>
        </p:nvSpPr>
        <p:spPr bwMode="auto">
          <a:xfrm>
            <a:off x="654050" y="3371056"/>
            <a:ext cx="1555750" cy="403225"/>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46" name="Text Box 62"/>
          <p:cNvSpPr txBox="1">
            <a:spLocks noChangeArrowheads="1"/>
          </p:cNvSpPr>
          <p:nvPr/>
        </p:nvSpPr>
        <p:spPr bwMode="auto">
          <a:xfrm>
            <a:off x="811213" y="3371056"/>
            <a:ext cx="1225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5094" name="Rectangle 64"/>
          <p:cNvSpPr>
            <a:spLocks noChangeArrowheads="1"/>
          </p:cNvSpPr>
          <p:nvPr/>
        </p:nvSpPr>
        <p:spPr bwMode="auto">
          <a:xfrm>
            <a:off x="5321300" y="3947319"/>
            <a:ext cx="1612900" cy="288925"/>
          </a:xfrm>
          <a:prstGeom prst="rect">
            <a:avLst/>
          </a:prstGeom>
          <a:solidFill>
            <a:srgbClr val="0000FF"/>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095" name="Text Box 65"/>
          <p:cNvSpPr txBox="1">
            <a:spLocks noChangeArrowheads="1"/>
          </p:cNvSpPr>
          <p:nvPr/>
        </p:nvSpPr>
        <p:spPr bwMode="auto">
          <a:xfrm>
            <a:off x="5699125" y="3901281"/>
            <a:ext cx="831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FFFF"/>
                </a:solidFill>
              </a:rPr>
              <a:t>Row 0</a:t>
            </a:r>
          </a:p>
        </p:txBody>
      </p:sp>
      <p:sp>
        <p:nvSpPr>
          <p:cNvPr id="477250" name="Text Box 66"/>
          <p:cNvSpPr txBox="1">
            <a:spLocks noChangeArrowheads="1"/>
          </p:cNvSpPr>
          <p:nvPr/>
        </p:nvSpPr>
        <p:spPr bwMode="auto">
          <a:xfrm>
            <a:off x="742950" y="3371056"/>
            <a:ext cx="1352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0000"/>
                </a:solidFill>
              </a:rPr>
              <a:t>T1: Row 16</a:t>
            </a:r>
          </a:p>
        </p:txBody>
      </p:sp>
      <p:sp>
        <p:nvSpPr>
          <p:cNvPr id="477251" name="Text Box 67"/>
          <p:cNvSpPr txBox="1">
            <a:spLocks noChangeArrowheads="1"/>
          </p:cNvSpPr>
          <p:nvPr/>
        </p:nvSpPr>
        <p:spPr bwMode="auto">
          <a:xfrm>
            <a:off x="811213" y="3004344"/>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52" name="Text Box 68"/>
          <p:cNvSpPr txBox="1">
            <a:spLocks noChangeArrowheads="1"/>
          </p:cNvSpPr>
          <p:nvPr/>
        </p:nvSpPr>
        <p:spPr bwMode="auto">
          <a:xfrm>
            <a:off x="712788" y="3004344"/>
            <a:ext cx="1479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0000"/>
                </a:solidFill>
              </a:rPr>
              <a:t>T1: Row 111</a:t>
            </a:r>
          </a:p>
        </p:txBody>
      </p:sp>
      <p:sp>
        <p:nvSpPr>
          <p:cNvPr id="477255" name="Text Box 71"/>
          <p:cNvSpPr txBox="1">
            <a:spLocks noChangeArrowheads="1"/>
          </p:cNvSpPr>
          <p:nvPr/>
        </p:nvSpPr>
        <p:spPr bwMode="auto">
          <a:xfrm>
            <a:off x="811213" y="2623344"/>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56" name="Text Box 72"/>
          <p:cNvSpPr txBox="1">
            <a:spLocks noChangeArrowheads="1"/>
          </p:cNvSpPr>
          <p:nvPr/>
        </p:nvSpPr>
        <p:spPr bwMode="auto">
          <a:xfrm>
            <a:off x="811213" y="2623344"/>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57" name="Text Box 73"/>
          <p:cNvSpPr txBox="1">
            <a:spLocks noChangeArrowheads="1"/>
          </p:cNvSpPr>
          <p:nvPr/>
        </p:nvSpPr>
        <p:spPr bwMode="auto">
          <a:xfrm>
            <a:off x="827088" y="2623344"/>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0000"/>
                </a:solidFill>
              </a:rPr>
              <a:t>T1: Row 5</a:t>
            </a:r>
          </a:p>
        </p:txBody>
      </p:sp>
      <p:sp>
        <p:nvSpPr>
          <p:cNvPr id="477258" name="Text Box 74"/>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59" name="Text Box 75"/>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60" name="Text Box 76"/>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61" name="Text Box 77"/>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62" name="Text Box 78"/>
          <p:cNvSpPr txBox="1">
            <a:spLocks noChangeArrowheads="1"/>
          </p:cNvSpPr>
          <p:nvPr/>
        </p:nvSpPr>
        <p:spPr bwMode="auto">
          <a:xfrm>
            <a:off x="827088" y="2220119"/>
            <a:ext cx="12255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Row 0</a:t>
            </a:r>
          </a:p>
        </p:txBody>
      </p:sp>
      <p:sp>
        <p:nvSpPr>
          <p:cNvPr id="477263" name="Rectangle 79"/>
          <p:cNvSpPr>
            <a:spLocks noChangeArrowheads="1"/>
          </p:cNvSpPr>
          <p:nvPr/>
        </p:nvSpPr>
        <p:spPr bwMode="auto">
          <a:xfrm>
            <a:off x="5321300"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4" name="Rectangle 80"/>
          <p:cNvSpPr>
            <a:spLocks noChangeArrowheads="1"/>
          </p:cNvSpPr>
          <p:nvPr/>
        </p:nvSpPr>
        <p:spPr bwMode="auto">
          <a:xfrm>
            <a:off x="5435600"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5" name="Rectangle 81"/>
          <p:cNvSpPr>
            <a:spLocks noChangeArrowheads="1"/>
          </p:cNvSpPr>
          <p:nvPr/>
        </p:nvSpPr>
        <p:spPr bwMode="auto">
          <a:xfrm>
            <a:off x="5551488"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6" name="Rectangle 82"/>
          <p:cNvSpPr>
            <a:spLocks noChangeArrowheads="1"/>
          </p:cNvSpPr>
          <p:nvPr/>
        </p:nvSpPr>
        <p:spPr bwMode="auto">
          <a:xfrm>
            <a:off x="5665788"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7" name="Rectangle 83"/>
          <p:cNvSpPr>
            <a:spLocks noChangeArrowheads="1"/>
          </p:cNvSpPr>
          <p:nvPr/>
        </p:nvSpPr>
        <p:spPr bwMode="auto">
          <a:xfrm>
            <a:off x="5781675"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8" name="Rectangle 84"/>
          <p:cNvSpPr>
            <a:spLocks noChangeArrowheads="1"/>
          </p:cNvSpPr>
          <p:nvPr/>
        </p:nvSpPr>
        <p:spPr bwMode="auto">
          <a:xfrm>
            <a:off x="5897563"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69" name="Rectangle 85"/>
          <p:cNvSpPr>
            <a:spLocks noChangeArrowheads="1"/>
          </p:cNvSpPr>
          <p:nvPr/>
        </p:nvSpPr>
        <p:spPr bwMode="auto">
          <a:xfrm>
            <a:off x="6011863"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0" name="Rectangle 86"/>
          <p:cNvSpPr>
            <a:spLocks noChangeArrowheads="1"/>
          </p:cNvSpPr>
          <p:nvPr/>
        </p:nvSpPr>
        <p:spPr bwMode="auto">
          <a:xfrm>
            <a:off x="6127750"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77271" name="Rectangle 87"/>
          <p:cNvSpPr>
            <a:spLocks noChangeArrowheads="1"/>
          </p:cNvSpPr>
          <p:nvPr/>
        </p:nvSpPr>
        <p:spPr bwMode="auto">
          <a:xfrm>
            <a:off x="6242050" y="3947319"/>
            <a:ext cx="114300" cy="288925"/>
          </a:xfrm>
          <a:prstGeom prst="rect">
            <a:avLst/>
          </a:prstGeom>
          <a:solidFill>
            <a:srgbClr val="FF6600"/>
          </a:solidFill>
          <a:ln w="9525">
            <a:solidFill>
              <a:schemeClr val="tx1"/>
            </a:solidFill>
            <a:miter lim="800000"/>
            <a:headEnd/>
            <a:tailEnd/>
          </a:ln>
        </p:spPr>
        <p:txBody>
          <a:bodyPr wrap="none" anchor="ctr"/>
          <a:lstStyle/>
          <a:p>
            <a:pPr fontAlgn="base">
              <a:spcBef>
                <a:spcPct val="0"/>
              </a:spcBef>
              <a:spcAft>
                <a:spcPct val="0"/>
              </a:spcAft>
            </a:pPr>
            <a:endParaRPr lang="en-US" smtClean="0">
              <a:solidFill>
                <a:srgbClr val="000000"/>
              </a:solidFill>
              <a:latin typeface="Arial" charset="0"/>
              <a:ea typeface="ＭＳ Ｐゴシック" charset="0"/>
              <a:cs typeface="Arial" charset="0"/>
            </a:endParaRPr>
          </a:p>
        </p:txBody>
      </p:sp>
      <p:sp>
        <p:nvSpPr>
          <p:cNvPr id="45116" name="Text Box 89"/>
          <p:cNvSpPr txBox="1">
            <a:spLocks noChangeArrowheads="1"/>
          </p:cNvSpPr>
          <p:nvPr/>
        </p:nvSpPr>
        <p:spPr bwMode="auto">
          <a:xfrm>
            <a:off x="179512" y="3796506"/>
            <a:ext cx="262123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dirty="0" smtClean="0">
                <a:solidFill>
                  <a:srgbClr val="000000"/>
                </a:solidFill>
              </a:rPr>
              <a:t>Memory Request Buffer</a:t>
            </a:r>
          </a:p>
        </p:txBody>
      </p:sp>
      <p:sp>
        <p:nvSpPr>
          <p:cNvPr id="45117" name="Text Box 91"/>
          <p:cNvSpPr txBox="1">
            <a:spLocks noChangeArrowheads="1"/>
          </p:cNvSpPr>
          <p:nvPr/>
        </p:nvSpPr>
        <p:spPr bwMode="auto">
          <a:xfrm>
            <a:off x="423863" y="4949031"/>
            <a:ext cx="1544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003399"/>
                </a:solidFill>
              </a:rPr>
              <a:t>T0: STREAM</a:t>
            </a:r>
          </a:p>
        </p:txBody>
      </p:sp>
      <p:sp>
        <p:nvSpPr>
          <p:cNvPr id="45118" name="Text Box 92"/>
          <p:cNvSpPr txBox="1">
            <a:spLocks noChangeArrowheads="1"/>
          </p:cNvSpPr>
          <p:nvPr/>
        </p:nvSpPr>
        <p:spPr bwMode="auto">
          <a:xfrm>
            <a:off x="423863" y="5215731"/>
            <a:ext cx="16081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1800" smtClean="0">
                <a:solidFill>
                  <a:srgbClr val="FF0000"/>
                </a:solidFill>
              </a:rPr>
              <a:t>T1: RANDOM</a:t>
            </a:r>
          </a:p>
        </p:txBody>
      </p:sp>
      <p:sp>
        <p:nvSpPr>
          <p:cNvPr id="66" name="Trapezoid 65"/>
          <p:cNvSpPr/>
          <p:nvPr/>
        </p:nvSpPr>
        <p:spPr bwMode="auto">
          <a:xfrm rot="10800000">
            <a:off x="5314950" y="4507706"/>
            <a:ext cx="1617663" cy="422275"/>
          </a:xfrm>
          <a:prstGeom prst="trapezoid">
            <a:avLst/>
          </a:prstGeom>
          <a:noFill/>
          <a:ln w="9525" cap="flat" cmpd="sng" algn="ctr">
            <a:solidFill>
              <a:schemeClr val="tx1"/>
            </a:solidFill>
            <a:prstDash val="solid"/>
            <a:round/>
            <a:headEnd type="none" w="med" len="med"/>
            <a:tailEnd type="none" w="med" len="med"/>
          </a:ln>
          <a:effectLst/>
        </p:spPr>
        <p:txBody>
          <a:bodyPr/>
          <a:lstStyle/>
          <a:p>
            <a:pPr fontAlgn="base">
              <a:spcBef>
                <a:spcPct val="0"/>
              </a:spcBef>
              <a:spcAft>
                <a:spcPct val="0"/>
              </a:spcAft>
              <a:defRPr/>
            </a:pPr>
            <a:endParaRPr lang="en-US">
              <a:solidFill>
                <a:srgbClr val="000000"/>
              </a:solidFill>
              <a:latin typeface="Arial" pitchFamily="34" charset="0"/>
              <a:ea typeface="ＭＳ Ｐゴシック" charset="0"/>
              <a:cs typeface="Arial" charset="0"/>
            </a:endParaRPr>
          </a:p>
        </p:txBody>
      </p:sp>
      <p:sp>
        <p:nvSpPr>
          <p:cNvPr id="477272" name="Rectangle 88"/>
          <p:cNvSpPr>
            <a:spLocks noChangeArrowheads="1"/>
          </p:cNvSpPr>
          <p:nvPr/>
        </p:nvSpPr>
        <p:spPr bwMode="auto">
          <a:xfrm>
            <a:off x="423863" y="4612481"/>
            <a:ext cx="7777162" cy="8921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fontAlgn="base">
              <a:spcBef>
                <a:spcPct val="0"/>
              </a:spcBef>
              <a:spcAft>
                <a:spcPct val="0"/>
              </a:spcAft>
            </a:pPr>
            <a:r>
              <a:rPr lang="en-US" sz="2400" dirty="0" smtClean="0">
                <a:solidFill>
                  <a:srgbClr val="FF0000"/>
                </a:solidFill>
                <a:latin typeface="Arial" charset="0"/>
                <a:ea typeface="ＭＳ Ｐゴシック" charset="0"/>
                <a:cs typeface="Arial" charset="0"/>
              </a:rPr>
              <a:t>Row size: 8KB, cache block size: 64B</a:t>
            </a:r>
          </a:p>
          <a:p>
            <a:pPr algn="ctr" fontAlgn="base">
              <a:spcBef>
                <a:spcPct val="0"/>
              </a:spcBef>
              <a:spcAft>
                <a:spcPct val="0"/>
              </a:spcAft>
            </a:pPr>
            <a:r>
              <a:rPr lang="en-US" sz="2800" dirty="0" smtClean="0">
                <a:solidFill>
                  <a:srgbClr val="FF0000"/>
                </a:solidFill>
                <a:latin typeface="Arial" charset="0"/>
                <a:ea typeface="ＭＳ Ｐゴシック" charset="0"/>
                <a:cs typeface="Arial" charset="0"/>
                <a:sym typeface="Wingdings" charset="0"/>
              </a:rPr>
              <a:t>128 </a:t>
            </a:r>
            <a:r>
              <a:rPr lang="en-US" sz="2000" dirty="0" smtClean="0">
                <a:solidFill>
                  <a:srgbClr val="FF0000"/>
                </a:solidFill>
                <a:latin typeface="Arial" charset="0"/>
                <a:ea typeface="ＭＳ Ｐゴシック" charset="0"/>
                <a:cs typeface="Arial" charset="0"/>
                <a:sym typeface="Wingdings" charset="0"/>
              </a:rPr>
              <a:t>(8KB/64B) </a:t>
            </a:r>
            <a:r>
              <a:rPr lang="en-US" sz="2800" dirty="0" smtClean="0">
                <a:solidFill>
                  <a:srgbClr val="FF0000"/>
                </a:solidFill>
                <a:latin typeface="Arial" charset="0"/>
                <a:ea typeface="ＭＳ Ｐゴシック" charset="0"/>
                <a:cs typeface="Arial" charset="0"/>
                <a:sym typeface="Wingdings" charset="0"/>
              </a:rPr>
              <a:t>requests of T0 serviced before T1</a:t>
            </a:r>
          </a:p>
        </p:txBody>
      </p:sp>
      <p:sp>
        <p:nvSpPr>
          <p:cNvPr id="67" name="TextBox 66"/>
          <p:cNvSpPr txBox="1"/>
          <p:nvPr/>
        </p:nvSpPr>
        <p:spPr>
          <a:xfrm>
            <a:off x="233416" y="5791616"/>
            <a:ext cx="8682780" cy="661720"/>
          </a:xfrm>
          <a:prstGeom prst="rect">
            <a:avLst/>
          </a:prstGeom>
          <a:noFill/>
        </p:spPr>
        <p:txBody>
          <a:bodyPr wrap="none" rtlCol="0">
            <a:spAutoFit/>
          </a:bodyPr>
          <a:lstStyle/>
          <a:p>
            <a:pPr eaLnBrk="0" fontAlgn="base" hangingPunct="0">
              <a:spcBef>
                <a:spcPct val="20000"/>
              </a:spcBef>
              <a:spcAft>
                <a:spcPct val="0"/>
              </a:spcAft>
              <a:buClr>
                <a:srgbClr val="CC9900"/>
              </a:buClr>
              <a:buSzPct val="65000"/>
            </a:pPr>
            <a:r>
              <a:rPr lang="en-US" sz="1900" kern="0" dirty="0" err="1" smtClean="0">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and Mutlu, </a:t>
            </a:r>
            <a:r>
              <a:rPr lang="ja-JP" altLang="en-US" sz="1900" kern="0" dirty="0" smtClean="0">
                <a:solidFill>
                  <a:srgbClr val="000000"/>
                </a:solidFill>
                <a:latin typeface="Tahoma" charset="0"/>
                <a:ea typeface="ＭＳ Ｐゴシック" charset="0"/>
                <a:cs typeface="ＭＳ Ｐゴシック" charset="0"/>
              </a:rPr>
              <a:t>“</a:t>
            </a:r>
            <a:r>
              <a:rPr lang="en-US" sz="1900" kern="0" dirty="0" smtClean="0">
                <a:solidFill>
                  <a:srgbClr val="0000FF"/>
                </a:solidFill>
                <a:latin typeface="Tahoma" charset="0"/>
                <a:ea typeface="ＭＳ Ｐゴシック" charset="0"/>
                <a:cs typeface="ＭＳ Ｐゴシック" charset="0"/>
              </a:rPr>
              <a:t>Memory Performance Attacks</a:t>
            </a:r>
            <a:r>
              <a:rPr lang="en-US" sz="1900" kern="0" dirty="0" smtClean="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USENIX Security 2007.</a:t>
            </a:r>
            <a:endParaRPr lang="en-US" sz="1900" kern="0" dirty="0">
              <a:solidFill>
                <a:srgbClr val="000000"/>
              </a:solidFill>
              <a:latin typeface="Tahoma" charset="0"/>
              <a:ea typeface="ＭＳ Ｐゴシック" charset="0"/>
              <a:cs typeface="ＭＳ Ｐゴシック" charset="0"/>
            </a:endParaRPr>
          </a:p>
          <a:p>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272821877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0" presetClass="path" presetSubtype="0" accel="50000" decel="50000" fill="hold" grpId="0" nodeType="clickEffect">
                                  <p:stCondLst>
                                    <p:cond delay="0"/>
                                  </p:stCondLst>
                                  <p:childTnLst>
                                    <p:animMotion origin="layout" path="M 0.07344 0.03218 L 0.30642 0.175 " pathEditMode="relative" rAng="0" ptsTypes="AA">
                                      <p:cBhvr>
                                        <p:cTn id="6" dur="500" fill="hold"/>
                                        <p:tgtEl>
                                          <p:spTgt spid="477246"/>
                                        </p:tgtEl>
                                        <p:attrNameLst>
                                          <p:attrName>ppt_x</p:attrName>
                                          <p:attrName>ppt_y</p:attrName>
                                        </p:attrNameLst>
                                      </p:cBhvr>
                                      <p:rCtr x="11600" y="7100"/>
                                    </p:animMotion>
                                  </p:childTnLst>
                                </p:cTn>
                              </p:par>
                              <p:par>
                                <p:cTn id="7" presetID="1" presetClass="entr" presetSubtype="0" fill="hold" grpId="0" nodeType="withEffect">
                                  <p:stCondLst>
                                    <p:cond delay="0"/>
                                  </p:stCondLst>
                                  <p:childTnLst>
                                    <p:set>
                                      <p:cBhvr>
                                        <p:cTn id="8" dur="1" fill="hold">
                                          <p:stCondLst>
                                            <p:cond delay="0"/>
                                          </p:stCondLst>
                                        </p:cTn>
                                        <p:tgtEl>
                                          <p:spTgt spid="477263"/>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477250"/>
                                        </p:tgtEl>
                                        <p:attrNameLst>
                                          <p:attrName>style.visibility</p:attrName>
                                        </p:attrNameLst>
                                      </p:cBhvr>
                                      <p:to>
                                        <p:strVal val="visible"/>
                                      </p:to>
                                    </p:set>
                                    <p:anim calcmode="lin" valueType="num">
                                      <p:cBhvr additive="base">
                                        <p:cTn id="13" dur="500" fill="hold"/>
                                        <p:tgtEl>
                                          <p:spTgt spid="477250"/>
                                        </p:tgtEl>
                                        <p:attrNameLst>
                                          <p:attrName>ppt_x</p:attrName>
                                        </p:attrNameLst>
                                      </p:cBhvr>
                                      <p:tavLst>
                                        <p:tav tm="0">
                                          <p:val>
                                            <p:strVal val="#ppt_x"/>
                                          </p:val>
                                        </p:tav>
                                        <p:tav tm="100000">
                                          <p:val>
                                            <p:strVal val="#ppt_x"/>
                                          </p:val>
                                        </p:tav>
                                      </p:tavLst>
                                    </p:anim>
                                    <p:anim calcmode="lin" valueType="num">
                                      <p:cBhvr additive="base">
                                        <p:cTn id="14" dur="500" fill="hold"/>
                                        <p:tgtEl>
                                          <p:spTgt spid="477250"/>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1" nodeType="clickEffect">
                                  <p:stCondLst>
                                    <p:cond delay="0"/>
                                  </p:stCondLst>
                                  <p:childTnLst>
                                    <p:set>
                                      <p:cBhvr>
                                        <p:cTn id="18" dur="1" fill="hold">
                                          <p:stCondLst>
                                            <p:cond delay="0"/>
                                          </p:stCondLst>
                                        </p:cTn>
                                        <p:tgtEl>
                                          <p:spTgt spid="477251"/>
                                        </p:tgtEl>
                                        <p:attrNameLst>
                                          <p:attrName>style.visibility</p:attrName>
                                        </p:attrNameLst>
                                      </p:cBhvr>
                                      <p:to>
                                        <p:strVal val="visible"/>
                                      </p:to>
                                    </p:set>
                                    <p:anim calcmode="lin" valueType="num">
                                      <p:cBhvr additive="base">
                                        <p:cTn id="19" dur="500" fill="hold"/>
                                        <p:tgtEl>
                                          <p:spTgt spid="477251"/>
                                        </p:tgtEl>
                                        <p:attrNameLst>
                                          <p:attrName>ppt_x</p:attrName>
                                        </p:attrNameLst>
                                      </p:cBhvr>
                                      <p:tavLst>
                                        <p:tav tm="0">
                                          <p:val>
                                            <p:strVal val="#ppt_x"/>
                                          </p:val>
                                        </p:tav>
                                        <p:tav tm="100000">
                                          <p:val>
                                            <p:strVal val="#ppt_x"/>
                                          </p:val>
                                        </p:tav>
                                      </p:tavLst>
                                    </p:anim>
                                    <p:anim calcmode="lin" valueType="num">
                                      <p:cBhvr additive="base">
                                        <p:cTn id="20" dur="500" fill="hold"/>
                                        <p:tgtEl>
                                          <p:spTgt spid="477251"/>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477246"/>
                                        </p:tgtEl>
                                        <p:attrNameLst>
                                          <p:attrName>style.visibility</p:attrName>
                                        </p:attrNameLst>
                                      </p:cBhvr>
                                      <p:to>
                                        <p:strVal val="hidden"/>
                                      </p:to>
                                    </p:set>
                                  </p:childTnLst>
                                </p:cTn>
                              </p:par>
                              <p:par>
                                <p:cTn id="25" presetID="1" presetClass="exit" presetSubtype="0" fill="hold" grpId="1" nodeType="withEffect">
                                  <p:stCondLst>
                                    <p:cond delay="0"/>
                                  </p:stCondLst>
                                  <p:childTnLst>
                                    <p:set>
                                      <p:cBhvr>
                                        <p:cTn id="26" dur="1" fill="hold">
                                          <p:stCondLst>
                                            <p:cond delay="0"/>
                                          </p:stCondLst>
                                        </p:cTn>
                                        <p:tgtEl>
                                          <p:spTgt spid="47726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0" presetClass="path" presetSubtype="0" accel="50000" decel="50000" fill="hold" grpId="0" nodeType="clickEffect">
                                  <p:stCondLst>
                                    <p:cond delay="0"/>
                                  </p:stCondLst>
                                  <p:childTnLst>
                                    <p:animMotion origin="layout" path="M 0.07344 0.03217 L 0.30642 0.22847 " pathEditMode="relative" rAng="0" ptsTypes="AA">
                                      <p:cBhvr>
                                        <p:cTn id="30" dur="500" fill="hold"/>
                                        <p:tgtEl>
                                          <p:spTgt spid="477251"/>
                                        </p:tgtEl>
                                        <p:attrNameLst>
                                          <p:attrName>ppt_x</p:attrName>
                                          <p:attrName>ppt_y</p:attrName>
                                        </p:attrNameLst>
                                      </p:cBhvr>
                                      <p:rCtr x="11600" y="9800"/>
                                    </p:animMotion>
                                  </p:childTnLst>
                                </p:cTn>
                              </p:par>
                              <p:par>
                                <p:cTn id="31" presetID="1" presetClass="entr" presetSubtype="0" fill="hold" grpId="0" nodeType="withEffect">
                                  <p:stCondLst>
                                    <p:cond delay="0"/>
                                  </p:stCondLst>
                                  <p:childTnLst>
                                    <p:set>
                                      <p:cBhvr>
                                        <p:cTn id="32" dur="1" fill="hold">
                                          <p:stCondLst>
                                            <p:cond delay="0"/>
                                          </p:stCondLst>
                                        </p:cTn>
                                        <p:tgtEl>
                                          <p:spTgt spid="477264"/>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ntr" presetSubtype="1" fill="hold" grpId="0" nodeType="clickEffect">
                                  <p:stCondLst>
                                    <p:cond delay="0"/>
                                  </p:stCondLst>
                                  <p:childTnLst>
                                    <p:set>
                                      <p:cBhvr>
                                        <p:cTn id="36" dur="1" fill="hold">
                                          <p:stCondLst>
                                            <p:cond delay="0"/>
                                          </p:stCondLst>
                                        </p:cTn>
                                        <p:tgtEl>
                                          <p:spTgt spid="477252"/>
                                        </p:tgtEl>
                                        <p:attrNameLst>
                                          <p:attrName>style.visibility</p:attrName>
                                        </p:attrNameLst>
                                      </p:cBhvr>
                                      <p:to>
                                        <p:strVal val="visible"/>
                                      </p:to>
                                    </p:set>
                                    <p:anim calcmode="lin" valueType="num">
                                      <p:cBhvr additive="base">
                                        <p:cTn id="37" dur="500" fill="hold"/>
                                        <p:tgtEl>
                                          <p:spTgt spid="477252"/>
                                        </p:tgtEl>
                                        <p:attrNameLst>
                                          <p:attrName>ppt_x</p:attrName>
                                        </p:attrNameLst>
                                      </p:cBhvr>
                                      <p:tavLst>
                                        <p:tav tm="0">
                                          <p:val>
                                            <p:strVal val="#ppt_x"/>
                                          </p:val>
                                        </p:tav>
                                        <p:tav tm="100000">
                                          <p:val>
                                            <p:strVal val="#ppt_x"/>
                                          </p:val>
                                        </p:tav>
                                      </p:tavLst>
                                    </p:anim>
                                    <p:anim calcmode="lin" valueType="num">
                                      <p:cBhvr additive="base">
                                        <p:cTn id="38" dur="500" fill="hold"/>
                                        <p:tgtEl>
                                          <p:spTgt spid="477252"/>
                                        </p:tgtEl>
                                        <p:attrNameLst>
                                          <p:attrName>ppt_y</p:attrName>
                                        </p:attrNameLst>
                                      </p:cBhvr>
                                      <p:tavLst>
                                        <p:tav tm="0">
                                          <p:val>
                                            <p:strVal val="0-#ppt_h/2"/>
                                          </p:val>
                                        </p:tav>
                                        <p:tav tm="100000">
                                          <p:val>
                                            <p:strVal val="#ppt_y"/>
                                          </p:val>
                                        </p:tav>
                                      </p:tavLst>
                                    </p:anim>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ntr" presetSubtype="1" fill="hold" grpId="1" nodeType="clickEffect">
                                  <p:stCondLst>
                                    <p:cond delay="0"/>
                                  </p:stCondLst>
                                  <p:childTnLst>
                                    <p:set>
                                      <p:cBhvr>
                                        <p:cTn id="42" dur="1" fill="hold">
                                          <p:stCondLst>
                                            <p:cond delay="0"/>
                                          </p:stCondLst>
                                        </p:cTn>
                                        <p:tgtEl>
                                          <p:spTgt spid="477255"/>
                                        </p:tgtEl>
                                        <p:attrNameLst>
                                          <p:attrName>style.visibility</p:attrName>
                                        </p:attrNameLst>
                                      </p:cBhvr>
                                      <p:to>
                                        <p:strVal val="visible"/>
                                      </p:to>
                                    </p:set>
                                    <p:anim calcmode="lin" valueType="num">
                                      <p:cBhvr additive="base">
                                        <p:cTn id="43" dur="500" fill="hold"/>
                                        <p:tgtEl>
                                          <p:spTgt spid="477255"/>
                                        </p:tgtEl>
                                        <p:attrNameLst>
                                          <p:attrName>ppt_x</p:attrName>
                                        </p:attrNameLst>
                                      </p:cBhvr>
                                      <p:tavLst>
                                        <p:tav tm="0">
                                          <p:val>
                                            <p:strVal val="#ppt_x"/>
                                          </p:val>
                                        </p:tav>
                                        <p:tav tm="100000">
                                          <p:val>
                                            <p:strVal val="#ppt_x"/>
                                          </p:val>
                                        </p:tav>
                                      </p:tavLst>
                                    </p:anim>
                                    <p:anim calcmode="lin" valueType="num">
                                      <p:cBhvr additive="base">
                                        <p:cTn id="44" dur="500" fill="hold"/>
                                        <p:tgtEl>
                                          <p:spTgt spid="477255"/>
                                        </p:tgtEl>
                                        <p:attrNameLst>
                                          <p:attrName>ppt_y</p:attrName>
                                        </p:attrNameLst>
                                      </p:cBhvr>
                                      <p:tavLst>
                                        <p:tav tm="0">
                                          <p:val>
                                            <p:strVal val="0-#ppt_h/2"/>
                                          </p:val>
                                        </p:tav>
                                        <p:tav tm="100000">
                                          <p:val>
                                            <p:strVal val="#ppt_y"/>
                                          </p:val>
                                        </p:tav>
                                      </p:tavLst>
                                    </p:anim>
                                  </p:childTnLst>
                                </p:cTn>
                              </p:par>
                            </p:childTnLst>
                          </p:cTn>
                        </p:par>
                      </p:childTnLst>
                    </p:cTn>
                  </p:par>
                  <p:par>
                    <p:cTn id="45" fill="hold" nodeType="clickPar">
                      <p:stCondLst>
                        <p:cond delay="indefinite"/>
                      </p:stCondLst>
                      <p:childTnLst>
                        <p:par>
                          <p:cTn id="46" fill="hold" nodeType="withGroup">
                            <p:stCondLst>
                              <p:cond delay="0"/>
                            </p:stCondLst>
                            <p:childTnLst>
                              <p:par>
                                <p:cTn id="47" presetID="1" presetClass="exit" presetSubtype="0" fill="hold" grpId="2" nodeType="clickEffect">
                                  <p:stCondLst>
                                    <p:cond delay="0"/>
                                  </p:stCondLst>
                                  <p:childTnLst>
                                    <p:set>
                                      <p:cBhvr>
                                        <p:cTn id="48" dur="1" fill="hold">
                                          <p:stCondLst>
                                            <p:cond delay="0"/>
                                          </p:stCondLst>
                                        </p:cTn>
                                        <p:tgtEl>
                                          <p:spTgt spid="477251"/>
                                        </p:tgtEl>
                                        <p:attrNameLst>
                                          <p:attrName>style.visibility</p:attrName>
                                        </p:attrNameLst>
                                      </p:cBhvr>
                                      <p:to>
                                        <p:strVal val="hidden"/>
                                      </p:to>
                                    </p:set>
                                  </p:childTnLst>
                                </p:cTn>
                              </p:par>
                              <p:par>
                                <p:cTn id="49" presetID="1" presetClass="exit" presetSubtype="0" fill="hold" grpId="1" nodeType="withEffect">
                                  <p:stCondLst>
                                    <p:cond delay="0"/>
                                  </p:stCondLst>
                                  <p:childTnLst>
                                    <p:set>
                                      <p:cBhvr>
                                        <p:cTn id="50" dur="1" fill="hold">
                                          <p:stCondLst>
                                            <p:cond delay="0"/>
                                          </p:stCondLst>
                                        </p:cTn>
                                        <p:tgtEl>
                                          <p:spTgt spid="477264"/>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0" presetClass="path" presetSubtype="0" accel="50000" decel="50000" fill="hold" grpId="0" nodeType="clickEffect">
                                  <p:stCondLst>
                                    <p:cond delay="0"/>
                                  </p:stCondLst>
                                  <p:childTnLst>
                                    <p:animMotion origin="layout" path="M 0.07344 0.03218 L 0.30642 0.28403 " pathEditMode="relative" rAng="0" ptsTypes="AA">
                                      <p:cBhvr>
                                        <p:cTn id="54" dur="500" fill="hold"/>
                                        <p:tgtEl>
                                          <p:spTgt spid="477255"/>
                                        </p:tgtEl>
                                        <p:attrNameLst>
                                          <p:attrName>ppt_x</p:attrName>
                                          <p:attrName>ppt_y</p:attrName>
                                        </p:attrNameLst>
                                      </p:cBhvr>
                                      <p:rCtr x="11600" y="12600"/>
                                    </p:animMotion>
                                  </p:childTnLst>
                                </p:cTn>
                              </p:par>
                              <p:par>
                                <p:cTn id="55" presetID="1" presetClass="entr" presetSubtype="0" fill="hold" grpId="0" nodeType="withEffect">
                                  <p:stCondLst>
                                    <p:cond delay="0"/>
                                  </p:stCondLst>
                                  <p:childTnLst>
                                    <p:set>
                                      <p:cBhvr>
                                        <p:cTn id="56" dur="1" fill="hold">
                                          <p:stCondLst>
                                            <p:cond delay="0"/>
                                          </p:stCondLst>
                                        </p:cTn>
                                        <p:tgtEl>
                                          <p:spTgt spid="477265"/>
                                        </p:tgtEl>
                                        <p:attrNameLst>
                                          <p:attrName>style.visibility</p:attrName>
                                        </p:attrNameLst>
                                      </p:cBhvr>
                                      <p:to>
                                        <p:strVal val="visible"/>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ntr" presetSubtype="1" fill="hold" grpId="1" nodeType="clickEffect">
                                  <p:stCondLst>
                                    <p:cond delay="0"/>
                                  </p:stCondLst>
                                  <p:childTnLst>
                                    <p:set>
                                      <p:cBhvr>
                                        <p:cTn id="60" dur="1" fill="hold">
                                          <p:stCondLst>
                                            <p:cond delay="0"/>
                                          </p:stCondLst>
                                        </p:cTn>
                                        <p:tgtEl>
                                          <p:spTgt spid="477256"/>
                                        </p:tgtEl>
                                        <p:attrNameLst>
                                          <p:attrName>style.visibility</p:attrName>
                                        </p:attrNameLst>
                                      </p:cBhvr>
                                      <p:to>
                                        <p:strVal val="visible"/>
                                      </p:to>
                                    </p:set>
                                    <p:anim calcmode="lin" valueType="num">
                                      <p:cBhvr additive="base">
                                        <p:cTn id="61" dur="500" fill="hold"/>
                                        <p:tgtEl>
                                          <p:spTgt spid="477256"/>
                                        </p:tgtEl>
                                        <p:attrNameLst>
                                          <p:attrName>ppt_x</p:attrName>
                                        </p:attrNameLst>
                                      </p:cBhvr>
                                      <p:tavLst>
                                        <p:tav tm="0">
                                          <p:val>
                                            <p:strVal val="#ppt_x"/>
                                          </p:val>
                                        </p:tav>
                                        <p:tav tm="100000">
                                          <p:val>
                                            <p:strVal val="#ppt_x"/>
                                          </p:val>
                                        </p:tav>
                                      </p:tavLst>
                                    </p:anim>
                                    <p:anim calcmode="lin" valueType="num">
                                      <p:cBhvr additive="base">
                                        <p:cTn id="62" dur="500" fill="hold"/>
                                        <p:tgtEl>
                                          <p:spTgt spid="477256"/>
                                        </p:tgtEl>
                                        <p:attrNameLst>
                                          <p:attrName>ppt_y</p:attrName>
                                        </p:attrNameLst>
                                      </p:cBhvr>
                                      <p:tavLst>
                                        <p:tav tm="0">
                                          <p:val>
                                            <p:strVal val="0-#ppt_h/2"/>
                                          </p:val>
                                        </p:tav>
                                        <p:tav tm="100000">
                                          <p:val>
                                            <p:strVal val="#ppt_y"/>
                                          </p:val>
                                        </p:tav>
                                      </p:tavLst>
                                    </p:anim>
                                  </p:childTnLst>
                                </p:cTn>
                              </p:par>
                            </p:childTnLst>
                          </p:cTn>
                        </p:par>
                      </p:childTnLst>
                    </p:cTn>
                  </p:par>
                  <p:par>
                    <p:cTn id="63" fill="hold" nodeType="clickPar">
                      <p:stCondLst>
                        <p:cond delay="indefinite"/>
                      </p:stCondLst>
                      <p:childTnLst>
                        <p:par>
                          <p:cTn id="64" fill="hold" nodeType="withGroup">
                            <p:stCondLst>
                              <p:cond delay="0"/>
                            </p:stCondLst>
                            <p:childTnLst>
                              <p:par>
                                <p:cTn id="65" presetID="1" presetClass="exit" presetSubtype="0" fill="hold" grpId="2" nodeType="clickEffect">
                                  <p:stCondLst>
                                    <p:cond delay="0"/>
                                  </p:stCondLst>
                                  <p:childTnLst>
                                    <p:set>
                                      <p:cBhvr>
                                        <p:cTn id="66" dur="1" fill="hold">
                                          <p:stCondLst>
                                            <p:cond delay="0"/>
                                          </p:stCondLst>
                                        </p:cTn>
                                        <p:tgtEl>
                                          <p:spTgt spid="477255"/>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477265"/>
                                        </p:tgtEl>
                                        <p:attrNameLst>
                                          <p:attrName>style.visibility</p:attrName>
                                        </p:attrNameLst>
                                      </p:cBhvr>
                                      <p:to>
                                        <p:strVal val="hidden"/>
                                      </p:to>
                                    </p:set>
                                  </p:childTnLst>
                                </p:cTn>
                              </p:par>
                            </p:childTnLst>
                          </p:cTn>
                        </p:par>
                      </p:childTnLst>
                    </p:cTn>
                  </p:par>
                  <p:par>
                    <p:cTn id="69" fill="hold" nodeType="clickPar">
                      <p:stCondLst>
                        <p:cond delay="indefinite"/>
                      </p:stCondLst>
                      <p:childTnLst>
                        <p:par>
                          <p:cTn id="70" fill="hold" nodeType="withGroup">
                            <p:stCondLst>
                              <p:cond delay="0"/>
                            </p:stCondLst>
                            <p:childTnLst>
                              <p:par>
                                <p:cTn id="71" presetID="0" presetClass="path" presetSubtype="0" accel="50000" decel="50000" fill="hold" grpId="0" nodeType="clickEffect">
                                  <p:stCondLst>
                                    <p:cond delay="0"/>
                                  </p:stCondLst>
                                  <p:childTnLst>
                                    <p:animMotion origin="layout" path="M 0.07344 0.03218 L 0.30642 0.28403 " pathEditMode="relative" rAng="0" ptsTypes="AA">
                                      <p:cBhvr>
                                        <p:cTn id="72" dur="500" fill="hold"/>
                                        <p:tgtEl>
                                          <p:spTgt spid="477256"/>
                                        </p:tgtEl>
                                        <p:attrNameLst>
                                          <p:attrName>ppt_x</p:attrName>
                                          <p:attrName>ppt_y</p:attrName>
                                        </p:attrNameLst>
                                      </p:cBhvr>
                                      <p:rCtr x="11600" y="12600"/>
                                    </p:animMotion>
                                  </p:childTnLst>
                                </p:cTn>
                              </p:par>
                              <p:par>
                                <p:cTn id="73" presetID="1" presetClass="entr" presetSubtype="0" fill="hold" grpId="0" nodeType="withEffect">
                                  <p:stCondLst>
                                    <p:cond delay="0"/>
                                  </p:stCondLst>
                                  <p:childTnLst>
                                    <p:set>
                                      <p:cBhvr>
                                        <p:cTn id="74" dur="1" fill="hold">
                                          <p:stCondLst>
                                            <p:cond delay="0"/>
                                          </p:stCondLst>
                                        </p:cTn>
                                        <p:tgtEl>
                                          <p:spTgt spid="477266"/>
                                        </p:tgtEl>
                                        <p:attrNameLst>
                                          <p:attrName>style.visibility</p:attrName>
                                        </p:attrNameLst>
                                      </p:cBhvr>
                                      <p:to>
                                        <p:strVal val="visible"/>
                                      </p:to>
                                    </p:set>
                                  </p:childTnLst>
                                </p:cTn>
                              </p:par>
                            </p:childTnLst>
                          </p:cTn>
                        </p:par>
                      </p:childTnLst>
                    </p:cTn>
                  </p:par>
                  <p:par>
                    <p:cTn id="75" fill="hold" nodeType="clickPar">
                      <p:stCondLst>
                        <p:cond delay="indefinite"/>
                      </p:stCondLst>
                      <p:childTnLst>
                        <p:par>
                          <p:cTn id="76" fill="hold" nodeType="withGroup">
                            <p:stCondLst>
                              <p:cond delay="0"/>
                            </p:stCondLst>
                            <p:childTnLst>
                              <p:par>
                                <p:cTn id="77" presetID="2" presetClass="entr" presetSubtype="1" fill="hold" grpId="0" nodeType="clickEffect">
                                  <p:stCondLst>
                                    <p:cond delay="0"/>
                                  </p:stCondLst>
                                  <p:childTnLst>
                                    <p:set>
                                      <p:cBhvr>
                                        <p:cTn id="78" dur="1" fill="hold">
                                          <p:stCondLst>
                                            <p:cond delay="0"/>
                                          </p:stCondLst>
                                        </p:cTn>
                                        <p:tgtEl>
                                          <p:spTgt spid="477257"/>
                                        </p:tgtEl>
                                        <p:attrNameLst>
                                          <p:attrName>style.visibility</p:attrName>
                                        </p:attrNameLst>
                                      </p:cBhvr>
                                      <p:to>
                                        <p:strVal val="visible"/>
                                      </p:to>
                                    </p:set>
                                    <p:anim calcmode="lin" valueType="num">
                                      <p:cBhvr additive="base">
                                        <p:cTn id="79" dur="500" fill="hold"/>
                                        <p:tgtEl>
                                          <p:spTgt spid="477257"/>
                                        </p:tgtEl>
                                        <p:attrNameLst>
                                          <p:attrName>ppt_x</p:attrName>
                                        </p:attrNameLst>
                                      </p:cBhvr>
                                      <p:tavLst>
                                        <p:tav tm="0">
                                          <p:val>
                                            <p:strVal val="#ppt_x"/>
                                          </p:val>
                                        </p:tav>
                                        <p:tav tm="100000">
                                          <p:val>
                                            <p:strVal val="#ppt_x"/>
                                          </p:val>
                                        </p:tav>
                                      </p:tavLst>
                                    </p:anim>
                                    <p:anim calcmode="lin" valueType="num">
                                      <p:cBhvr additive="base">
                                        <p:cTn id="80" dur="500" fill="hold"/>
                                        <p:tgtEl>
                                          <p:spTgt spid="477257"/>
                                        </p:tgtEl>
                                        <p:attrNameLst>
                                          <p:attrName>ppt_y</p:attrName>
                                        </p:attrNameLst>
                                      </p:cBhvr>
                                      <p:tavLst>
                                        <p:tav tm="0">
                                          <p:val>
                                            <p:strVal val="0-#ppt_h/2"/>
                                          </p:val>
                                        </p:tav>
                                        <p:tav tm="100000">
                                          <p:val>
                                            <p:strVal val="#ppt_y"/>
                                          </p:val>
                                        </p:tav>
                                      </p:tavLst>
                                    </p:anim>
                                  </p:childTnLst>
                                </p:cTn>
                              </p:par>
                            </p:childTnLst>
                          </p:cTn>
                        </p:par>
                      </p:childTnLst>
                    </p:cTn>
                  </p:par>
                  <p:par>
                    <p:cTn id="81" fill="hold" nodeType="clickPar">
                      <p:stCondLst>
                        <p:cond delay="indefinite"/>
                      </p:stCondLst>
                      <p:childTnLst>
                        <p:par>
                          <p:cTn id="82" fill="hold" nodeType="withGroup">
                            <p:stCondLst>
                              <p:cond delay="0"/>
                            </p:stCondLst>
                            <p:childTnLst>
                              <p:par>
                                <p:cTn id="83" presetID="2" presetClass="entr" presetSubtype="1" fill="hold" grpId="1" nodeType="clickEffect">
                                  <p:stCondLst>
                                    <p:cond delay="0"/>
                                  </p:stCondLst>
                                  <p:childTnLst>
                                    <p:set>
                                      <p:cBhvr>
                                        <p:cTn id="84" dur="1" fill="hold">
                                          <p:stCondLst>
                                            <p:cond delay="0"/>
                                          </p:stCondLst>
                                        </p:cTn>
                                        <p:tgtEl>
                                          <p:spTgt spid="477258"/>
                                        </p:tgtEl>
                                        <p:attrNameLst>
                                          <p:attrName>style.visibility</p:attrName>
                                        </p:attrNameLst>
                                      </p:cBhvr>
                                      <p:to>
                                        <p:strVal val="visible"/>
                                      </p:to>
                                    </p:set>
                                    <p:anim calcmode="lin" valueType="num">
                                      <p:cBhvr additive="base">
                                        <p:cTn id="85" dur="500" fill="hold"/>
                                        <p:tgtEl>
                                          <p:spTgt spid="477258"/>
                                        </p:tgtEl>
                                        <p:attrNameLst>
                                          <p:attrName>ppt_x</p:attrName>
                                        </p:attrNameLst>
                                      </p:cBhvr>
                                      <p:tavLst>
                                        <p:tav tm="0">
                                          <p:val>
                                            <p:strVal val="#ppt_x"/>
                                          </p:val>
                                        </p:tav>
                                        <p:tav tm="100000">
                                          <p:val>
                                            <p:strVal val="#ppt_x"/>
                                          </p:val>
                                        </p:tav>
                                      </p:tavLst>
                                    </p:anim>
                                    <p:anim calcmode="lin" valueType="num">
                                      <p:cBhvr additive="base">
                                        <p:cTn id="86" dur="500" fill="hold"/>
                                        <p:tgtEl>
                                          <p:spTgt spid="477258"/>
                                        </p:tgtEl>
                                        <p:attrNameLst>
                                          <p:attrName>ppt_y</p:attrName>
                                        </p:attrNameLst>
                                      </p:cBhvr>
                                      <p:tavLst>
                                        <p:tav tm="0">
                                          <p:val>
                                            <p:strVal val="0-#ppt_h/2"/>
                                          </p:val>
                                        </p:tav>
                                        <p:tav tm="100000">
                                          <p:val>
                                            <p:strVal val="#ppt_y"/>
                                          </p:val>
                                        </p:tav>
                                      </p:tavLst>
                                    </p:anim>
                                  </p:childTnLst>
                                </p:cTn>
                              </p:par>
                            </p:childTnLst>
                          </p:cTn>
                        </p:par>
                      </p:childTnLst>
                    </p:cTn>
                  </p:par>
                  <p:par>
                    <p:cTn id="87" fill="hold" nodeType="clickPar">
                      <p:stCondLst>
                        <p:cond delay="indefinite"/>
                      </p:stCondLst>
                      <p:childTnLst>
                        <p:par>
                          <p:cTn id="88" fill="hold" nodeType="withGroup">
                            <p:stCondLst>
                              <p:cond delay="0"/>
                            </p:stCondLst>
                            <p:childTnLst>
                              <p:par>
                                <p:cTn id="89" presetID="1" presetClass="exit" presetSubtype="0" fill="hold" grpId="2" nodeType="clickEffect">
                                  <p:stCondLst>
                                    <p:cond delay="0"/>
                                  </p:stCondLst>
                                  <p:childTnLst>
                                    <p:set>
                                      <p:cBhvr>
                                        <p:cTn id="90" dur="1" fill="hold">
                                          <p:stCondLst>
                                            <p:cond delay="0"/>
                                          </p:stCondLst>
                                        </p:cTn>
                                        <p:tgtEl>
                                          <p:spTgt spid="477256"/>
                                        </p:tgtEl>
                                        <p:attrNameLst>
                                          <p:attrName>style.visibility</p:attrName>
                                        </p:attrNameLst>
                                      </p:cBhvr>
                                      <p:to>
                                        <p:strVal val="hidden"/>
                                      </p:to>
                                    </p:set>
                                  </p:childTnLst>
                                </p:cTn>
                              </p:par>
                              <p:par>
                                <p:cTn id="91" presetID="1" presetClass="exit" presetSubtype="0" fill="hold" grpId="1" nodeType="withEffect">
                                  <p:stCondLst>
                                    <p:cond delay="0"/>
                                  </p:stCondLst>
                                  <p:childTnLst>
                                    <p:set>
                                      <p:cBhvr>
                                        <p:cTn id="92" dur="1" fill="hold">
                                          <p:stCondLst>
                                            <p:cond delay="0"/>
                                          </p:stCondLst>
                                        </p:cTn>
                                        <p:tgtEl>
                                          <p:spTgt spid="477266"/>
                                        </p:tgtEl>
                                        <p:attrNameLst>
                                          <p:attrName>style.visibility</p:attrName>
                                        </p:attrNameLst>
                                      </p:cBhvr>
                                      <p:to>
                                        <p:strVal val="hidden"/>
                                      </p:to>
                                    </p:set>
                                  </p:childTnLst>
                                </p:cTn>
                              </p:par>
                            </p:childTnLst>
                          </p:cTn>
                        </p:par>
                      </p:childTnLst>
                    </p:cTn>
                  </p:par>
                  <p:par>
                    <p:cTn id="93" fill="hold" nodeType="clickPar">
                      <p:stCondLst>
                        <p:cond delay="indefinite"/>
                      </p:stCondLst>
                      <p:childTnLst>
                        <p:par>
                          <p:cTn id="94" fill="hold" nodeType="withGroup">
                            <p:stCondLst>
                              <p:cond delay="0"/>
                            </p:stCondLst>
                            <p:childTnLst>
                              <p:par>
                                <p:cTn id="95" presetID="0" presetClass="path" presetSubtype="0" accel="50000" decel="50000" fill="hold" grpId="0" nodeType="clickEffect">
                                  <p:stCondLst>
                                    <p:cond delay="0"/>
                                  </p:stCondLst>
                                  <p:childTnLst>
                                    <p:animMotion origin="layout" path="M 0.07343 0.03217 L 0.30468 0.34282 " pathEditMode="relative" rAng="0" ptsTypes="AA">
                                      <p:cBhvr>
                                        <p:cTn id="96" dur="500" fill="hold"/>
                                        <p:tgtEl>
                                          <p:spTgt spid="477258"/>
                                        </p:tgtEl>
                                        <p:attrNameLst>
                                          <p:attrName>ppt_x</p:attrName>
                                          <p:attrName>ppt_y</p:attrName>
                                        </p:attrNameLst>
                                      </p:cBhvr>
                                      <p:rCtr x="11600" y="15500"/>
                                    </p:animMotion>
                                  </p:childTnLst>
                                </p:cTn>
                              </p:par>
                              <p:par>
                                <p:cTn id="97" presetID="1" presetClass="entr" presetSubtype="0" fill="hold" grpId="0" nodeType="withEffect">
                                  <p:stCondLst>
                                    <p:cond delay="0"/>
                                  </p:stCondLst>
                                  <p:childTnLst>
                                    <p:set>
                                      <p:cBhvr>
                                        <p:cTn id="98" dur="1" fill="hold">
                                          <p:stCondLst>
                                            <p:cond delay="0"/>
                                          </p:stCondLst>
                                        </p:cTn>
                                        <p:tgtEl>
                                          <p:spTgt spid="477267"/>
                                        </p:tgtEl>
                                        <p:attrNameLst>
                                          <p:attrName>style.visibility</p:attrName>
                                        </p:attrNameLst>
                                      </p:cBhvr>
                                      <p:to>
                                        <p:strVal val="visible"/>
                                      </p:to>
                                    </p:set>
                                  </p:childTnLst>
                                </p:cTn>
                              </p:par>
                            </p:childTnLst>
                          </p:cTn>
                        </p:par>
                      </p:childTnLst>
                    </p:cTn>
                  </p:par>
                  <p:par>
                    <p:cTn id="99" fill="hold" nodeType="clickPar">
                      <p:stCondLst>
                        <p:cond delay="indefinite"/>
                      </p:stCondLst>
                      <p:childTnLst>
                        <p:par>
                          <p:cTn id="100" fill="hold" nodeType="withGroup">
                            <p:stCondLst>
                              <p:cond delay="0"/>
                            </p:stCondLst>
                            <p:childTnLst>
                              <p:par>
                                <p:cTn id="101" presetID="2" presetClass="entr" presetSubtype="1" fill="hold" grpId="1" nodeType="clickEffect">
                                  <p:stCondLst>
                                    <p:cond delay="0"/>
                                  </p:stCondLst>
                                  <p:childTnLst>
                                    <p:set>
                                      <p:cBhvr>
                                        <p:cTn id="102" dur="1" fill="hold">
                                          <p:stCondLst>
                                            <p:cond delay="0"/>
                                          </p:stCondLst>
                                        </p:cTn>
                                        <p:tgtEl>
                                          <p:spTgt spid="477259"/>
                                        </p:tgtEl>
                                        <p:attrNameLst>
                                          <p:attrName>style.visibility</p:attrName>
                                        </p:attrNameLst>
                                      </p:cBhvr>
                                      <p:to>
                                        <p:strVal val="visible"/>
                                      </p:to>
                                    </p:set>
                                    <p:anim calcmode="lin" valueType="num">
                                      <p:cBhvr additive="base">
                                        <p:cTn id="103" dur="500" fill="hold"/>
                                        <p:tgtEl>
                                          <p:spTgt spid="477259"/>
                                        </p:tgtEl>
                                        <p:attrNameLst>
                                          <p:attrName>ppt_x</p:attrName>
                                        </p:attrNameLst>
                                      </p:cBhvr>
                                      <p:tavLst>
                                        <p:tav tm="0">
                                          <p:val>
                                            <p:strVal val="#ppt_x"/>
                                          </p:val>
                                        </p:tav>
                                        <p:tav tm="100000">
                                          <p:val>
                                            <p:strVal val="#ppt_x"/>
                                          </p:val>
                                        </p:tav>
                                      </p:tavLst>
                                    </p:anim>
                                    <p:anim calcmode="lin" valueType="num">
                                      <p:cBhvr additive="base">
                                        <p:cTn id="104" dur="500" fill="hold"/>
                                        <p:tgtEl>
                                          <p:spTgt spid="477259"/>
                                        </p:tgtEl>
                                        <p:attrNameLst>
                                          <p:attrName>ppt_y</p:attrName>
                                        </p:attrNameLst>
                                      </p:cBhvr>
                                      <p:tavLst>
                                        <p:tav tm="0">
                                          <p:val>
                                            <p:strVal val="0-#ppt_h/2"/>
                                          </p:val>
                                        </p:tav>
                                        <p:tav tm="100000">
                                          <p:val>
                                            <p:strVal val="#ppt_y"/>
                                          </p:val>
                                        </p:tav>
                                      </p:tavLst>
                                    </p:anim>
                                  </p:childTnLst>
                                </p:cTn>
                              </p:par>
                            </p:childTnLst>
                          </p:cTn>
                        </p:par>
                      </p:childTnLst>
                    </p:cTn>
                  </p:par>
                  <p:par>
                    <p:cTn id="105" fill="hold" nodeType="clickPar">
                      <p:stCondLst>
                        <p:cond delay="indefinite"/>
                      </p:stCondLst>
                      <p:childTnLst>
                        <p:par>
                          <p:cTn id="106" fill="hold" nodeType="withGroup">
                            <p:stCondLst>
                              <p:cond delay="0"/>
                            </p:stCondLst>
                            <p:childTnLst>
                              <p:par>
                                <p:cTn id="107" presetID="1" presetClass="exit" presetSubtype="0" fill="hold" grpId="2" nodeType="clickEffect">
                                  <p:stCondLst>
                                    <p:cond delay="0"/>
                                  </p:stCondLst>
                                  <p:childTnLst>
                                    <p:set>
                                      <p:cBhvr>
                                        <p:cTn id="108" dur="1" fill="hold">
                                          <p:stCondLst>
                                            <p:cond delay="0"/>
                                          </p:stCondLst>
                                        </p:cTn>
                                        <p:tgtEl>
                                          <p:spTgt spid="477258"/>
                                        </p:tgtEl>
                                        <p:attrNameLst>
                                          <p:attrName>style.visibility</p:attrName>
                                        </p:attrNameLst>
                                      </p:cBhvr>
                                      <p:to>
                                        <p:strVal val="hidden"/>
                                      </p:to>
                                    </p:set>
                                  </p:childTnLst>
                                </p:cTn>
                              </p:par>
                              <p:par>
                                <p:cTn id="109" presetID="1" presetClass="exit" presetSubtype="0" fill="hold" grpId="1" nodeType="withEffect">
                                  <p:stCondLst>
                                    <p:cond delay="0"/>
                                  </p:stCondLst>
                                  <p:childTnLst>
                                    <p:set>
                                      <p:cBhvr>
                                        <p:cTn id="110" dur="1" fill="hold">
                                          <p:stCondLst>
                                            <p:cond delay="0"/>
                                          </p:stCondLst>
                                        </p:cTn>
                                        <p:tgtEl>
                                          <p:spTgt spid="477267"/>
                                        </p:tgtEl>
                                        <p:attrNameLst>
                                          <p:attrName>style.visibility</p:attrName>
                                        </p:attrNameLst>
                                      </p:cBhvr>
                                      <p:to>
                                        <p:strVal val="hidden"/>
                                      </p:to>
                                    </p:set>
                                  </p:childTnLst>
                                </p:cTn>
                              </p:par>
                            </p:childTnLst>
                          </p:cTn>
                        </p:par>
                      </p:childTnLst>
                    </p:cTn>
                  </p:par>
                  <p:par>
                    <p:cTn id="111" fill="hold" nodeType="clickPar">
                      <p:stCondLst>
                        <p:cond delay="indefinite"/>
                      </p:stCondLst>
                      <p:childTnLst>
                        <p:par>
                          <p:cTn id="112" fill="hold" nodeType="withGroup">
                            <p:stCondLst>
                              <p:cond delay="0"/>
                            </p:stCondLst>
                            <p:childTnLst>
                              <p:par>
                                <p:cTn id="113" presetID="0" presetClass="path" presetSubtype="0" accel="50000" decel="50000" fill="hold" grpId="0" nodeType="clickEffect">
                                  <p:stCondLst>
                                    <p:cond delay="0"/>
                                  </p:stCondLst>
                                  <p:childTnLst>
                                    <p:animMotion origin="layout" path="M 0.07343 0.03217 L 0.30468 0.34282 " pathEditMode="relative" rAng="0" ptsTypes="AA">
                                      <p:cBhvr>
                                        <p:cTn id="114" dur="500" fill="hold"/>
                                        <p:tgtEl>
                                          <p:spTgt spid="477259"/>
                                        </p:tgtEl>
                                        <p:attrNameLst>
                                          <p:attrName>ppt_x</p:attrName>
                                          <p:attrName>ppt_y</p:attrName>
                                        </p:attrNameLst>
                                      </p:cBhvr>
                                      <p:rCtr x="11600" y="15500"/>
                                    </p:animMotion>
                                  </p:childTnLst>
                                </p:cTn>
                              </p:par>
                              <p:par>
                                <p:cTn id="115" presetID="1" presetClass="entr" presetSubtype="0" fill="hold" grpId="0" nodeType="withEffect">
                                  <p:stCondLst>
                                    <p:cond delay="0"/>
                                  </p:stCondLst>
                                  <p:childTnLst>
                                    <p:set>
                                      <p:cBhvr>
                                        <p:cTn id="116" dur="1" fill="hold">
                                          <p:stCondLst>
                                            <p:cond delay="0"/>
                                          </p:stCondLst>
                                        </p:cTn>
                                        <p:tgtEl>
                                          <p:spTgt spid="477268"/>
                                        </p:tgtEl>
                                        <p:attrNameLst>
                                          <p:attrName>style.visibility</p:attrName>
                                        </p:attrNameLst>
                                      </p:cBhvr>
                                      <p:to>
                                        <p:strVal val="visible"/>
                                      </p:to>
                                    </p:set>
                                  </p:childTnLst>
                                </p:cTn>
                              </p:par>
                            </p:childTnLst>
                          </p:cTn>
                        </p:par>
                      </p:childTnLst>
                    </p:cTn>
                  </p:par>
                  <p:par>
                    <p:cTn id="117" fill="hold" nodeType="clickPar">
                      <p:stCondLst>
                        <p:cond delay="indefinite"/>
                      </p:stCondLst>
                      <p:childTnLst>
                        <p:par>
                          <p:cTn id="118" fill="hold" nodeType="withGroup">
                            <p:stCondLst>
                              <p:cond delay="0"/>
                            </p:stCondLst>
                            <p:childTnLst>
                              <p:par>
                                <p:cTn id="119" presetID="2" presetClass="entr" presetSubtype="1" fill="hold" grpId="1" nodeType="clickEffect">
                                  <p:stCondLst>
                                    <p:cond delay="0"/>
                                  </p:stCondLst>
                                  <p:childTnLst>
                                    <p:set>
                                      <p:cBhvr>
                                        <p:cTn id="120" dur="1" fill="hold">
                                          <p:stCondLst>
                                            <p:cond delay="0"/>
                                          </p:stCondLst>
                                        </p:cTn>
                                        <p:tgtEl>
                                          <p:spTgt spid="477260"/>
                                        </p:tgtEl>
                                        <p:attrNameLst>
                                          <p:attrName>style.visibility</p:attrName>
                                        </p:attrNameLst>
                                      </p:cBhvr>
                                      <p:to>
                                        <p:strVal val="visible"/>
                                      </p:to>
                                    </p:set>
                                    <p:anim calcmode="lin" valueType="num">
                                      <p:cBhvr additive="base">
                                        <p:cTn id="121" dur="500" fill="hold"/>
                                        <p:tgtEl>
                                          <p:spTgt spid="477260"/>
                                        </p:tgtEl>
                                        <p:attrNameLst>
                                          <p:attrName>ppt_x</p:attrName>
                                        </p:attrNameLst>
                                      </p:cBhvr>
                                      <p:tavLst>
                                        <p:tav tm="0">
                                          <p:val>
                                            <p:strVal val="#ppt_x"/>
                                          </p:val>
                                        </p:tav>
                                        <p:tav tm="100000">
                                          <p:val>
                                            <p:strVal val="#ppt_x"/>
                                          </p:val>
                                        </p:tav>
                                      </p:tavLst>
                                    </p:anim>
                                    <p:anim calcmode="lin" valueType="num">
                                      <p:cBhvr additive="base">
                                        <p:cTn id="122" dur="500" fill="hold"/>
                                        <p:tgtEl>
                                          <p:spTgt spid="477260"/>
                                        </p:tgtEl>
                                        <p:attrNameLst>
                                          <p:attrName>ppt_y</p:attrName>
                                        </p:attrNameLst>
                                      </p:cBhvr>
                                      <p:tavLst>
                                        <p:tav tm="0">
                                          <p:val>
                                            <p:strVal val="0-#ppt_h/2"/>
                                          </p:val>
                                        </p:tav>
                                        <p:tav tm="100000">
                                          <p:val>
                                            <p:strVal val="#ppt_y"/>
                                          </p:val>
                                        </p:tav>
                                      </p:tavLst>
                                    </p:anim>
                                  </p:childTnLst>
                                </p:cTn>
                              </p:par>
                            </p:childTnLst>
                          </p:cTn>
                        </p:par>
                      </p:childTnLst>
                    </p:cTn>
                  </p:par>
                  <p:par>
                    <p:cTn id="123" fill="hold" nodeType="clickPar">
                      <p:stCondLst>
                        <p:cond delay="indefinite"/>
                      </p:stCondLst>
                      <p:childTnLst>
                        <p:par>
                          <p:cTn id="124" fill="hold" nodeType="withGroup">
                            <p:stCondLst>
                              <p:cond delay="0"/>
                            </p:stCondLst>
                            <p:childTnLst>
                              <p:par>
                                <p:cTn id="125" presetID="1" presetClass="exit" presetSubtype="0" fill="hold" grpId="2" nodeType="clickEffect">
                                  <p:stCondLst>
                                    <p:cond delay="0"/>
                                  </p:stCondLst>
                                  <p:childTnLst>
                                    <p:set>
                                      <p:cBhvr>
                                        <p:cTn id="126" dur="1" fill="hold">
                                          <p:stCondLst>
                                            <p:cond delay="0"/>
                                          </p:stCondLst>
                                        </p:cTn>
                                        <p:tgtEl>
                                          <p:spTgt spid="477259"/>
                                        </p:tgtEl>
                                        <p:attrNameLst>
                                          <p:attrName>style.visibility</p:attrName>
                                        </p:attrNameLst>
                                      </p:cBhvr>
                                      <p:to>
                                        <p:strVal val="hidden"/>
                                      </p:to>
                                    </p:set>
                                  </p:childTnLst>
                                </p:cTn>
                              </p:par>
                              <p:par>
                                <p:cTn id="127" presetID="1" presetClass="exit" presetSubtype="0" fill="hold" grpId="1" nodeType="withEffect">
                                  <p:stCondLst>
                                    <p:cond delay="0"/>
                                  </p:stCondLst>
                                  <p:childTnLst>
                                    <p:set>
                                      <p:cBhvr>
                                        <p:cTn id="128" dur="1" fill="hold">
                                          <p:stCondLst>
                                            <p:cond delay="0"/>
                                          </p:stCondLst>
                                        </p:cTn>
                                        <p:tgtEl>
                                          <p:spTgt spid="477268"/>
                                        </p:tgtEl>
                                        <p:attrNameLst>
                                          <p:attrName>style.visibility</p:attrName>
                                        </p:attrNameLst>
                                      </p:cBhvr>
                                      <p:to>
                                        <p:strVal val="hidden"/>
                                      </p:to>
                                    </p:set>
                                  </p:childTnLst>
                                </p:cTn>
                              </p:par>
                            </p:childTnLst>
                          </p:cTn>
                        </p:par>
                      </p:childTnLst>
                    </p:cTn>
                  </p:par>
                  <p:par>
                    <p:cTn id="129" fill="hold" nodeType="clickPar">
                      <p:stCondLst>
                        <p:cond delay="indefinite"/>
                      </p:stCondLst>
                      <p:childTnLst>
                        <p:par>
                          <p:cTn id="130" fill="hold" nodeType="withGroup">
                            <p:stCondLst>
                              <p:cond delay="0"/>
                            </p:stCondLst>
                            <p:childTnLst>
                              <p:par>
                                <p:cTn id="131" presetID="0" presetClass="path" presetSubtype="0" accel="50000" decel="50000" fill="hold" grpId="0" nodeType="clickEffect">
                                  <p:stCondLst>
                                    <p:cond delay="0"/>
                                  </p:stCondLst>
                                  <p:childTnLst>
                                    <p:animMotion origin="layout" path="M 0.07343 0.03217 L 0.30468 0.34282 " pathEditMode="relative" rAng="0" ptsTypes="AA">
                                      <p:cBhvr>
                                        <p:cTn id="132" dur="500" fill="hold"/>
                                        <p:tgtEl>
                                          <p:spTgt spid="477260"/>
                                        </p:tgtEl>
                                        <p:attrNameLst>
                                          <p:attrName>ppt_x</p:attrName>
                                          <p:attrName>ppt_y</p:attrName>
                                        </p:attrNameLst>
                                      </p:cBhvr>
                                      <p:rCtr x="11600" y="15500"/>
                                    </p:animMotion>
                                  </p:childTnLst>
                                </p:cTn>
                              </p:par>
                              <p:par>
                                <p:cTn id="133" presetID="1" presetClass="entr" presetSubtype="0" fill="hold" grpId="0" nodeType="withEffect">
                                  <p:stCondLst>
                                    <p:cond delay="0"/>
                                  </p:stCondLst>
                                  <p:childTnLst>
                                    <p:set>
                                      <p:cBhvr>
                                        <p:cTn id="134" dur="1" fill="hold">
                                          <p:stCondLst>
                                            <p:cond delay="0"/>
                                          </p:stCondLst>
                                        </p:cTn>
                                        <p:tgtEl>
                                          <p:spTgt spid="477269"/>
                                        </p:tgtEl>
                                        <p:attrNameLst>
                                          <p:attrName>style.visibility</p:attrName>
                                        </p:attrNameLst>
                                      </p:cBhvr>
                                      <p:to>
                                        <p:strVal val="visible"/>
                                      </p:to>
                                    </p:set>
                                  </p:childTnLst>
                                </p:cTn>
                              </p:par>
                            </p:childTnLst>
                          </p:cTn>
                        </p:par>
                      </p:childTnLst>
                    </p:cTn>
                  </p:par>
                  <p:par>
                    <p:cTn id="135" fill="hold" nodeType="clickPar">
                      <p:stCondLst>
                        <p:cond delay="indefinite"/>
                      </p:stCondLst>
                      <p:childTnLst>
                        <p:par>
                          <p:cTn id="136" fill="hold" nodeType="withGroup">
                            <p:stCondLst>
                              <p:cond delay="0"/>
                            </p:stCondLst>
                            <p:childTnLst>
                              <p:par>
                                <p:cTn id="137" presetID="2" presetClass="entr" presetSubtype="1" fill="hold" grpId="1" nodeType="clickEffect">
                                  <p:stCondLst>
                                    <p:cond delay="0"/>
                                  </p:stCondLst>
                                  <p:childTnLst>
                                    <p:set>
                                      <p:cBhvr>
                                        <p:cTn id="138" dur="1" fill="hold">
                                          <p:stCondLst>
                                            <p:cond delay="0"/>
                                          </p:stCondLst>
                                        </p:cTn>
                                        <p:tgtEl>
                                          <p:spTgt spid="477261"/>
                                        </p:tgtEl>
                                        <p:attrNameLst>
                                          <p:attrName>style.visibility</p:attrName>
                                        </p:attrNameLst>
                                      </p:cBhvr>
                                      <p:to>
                                        <p:strVal val="visible"/>
                                      </p:to>
                                    </p:set>
                                    <p:anim calcmode="lin" valueType="num">
                                      <p:cBhvr additive="base">
                                        <p:cTn id="139" dur="500" fill="hold"/>
                                        <p:tgtEl>
                                          <p:spTgt spid="477261"/>
                                        </p:tgtEl>
                                        <p:attrNameLst>
                                          <p:attrName>ppt_x</p:attrName>
                                        </p:attrNameLst>
                                      </p:cBhvr>
                                      <p:tavLst>
                                        <p:tav tm="0">
                                          <p:val>
                                            <p:strVal val="#ppt_x"/>
                                          </p:val>
                                        </p:tav>
                                        <p:tav tm="100000">
                                          <p:val>
                                            <p:strVal val="#ppt_x"/>
                                          </p:val>
                                        </p:tav>
                                      </p:tavLst>
                                    </p:anim>
                                    <p:anim calcmode="lin" valueType="num">
                                      <p:cBhvr additive="base">
                                        <p:cTn id="140" dur="500" fill="hold"/>
                                        <p:tgtEl>
                                          <p:spTgt spid="477261"/>
                                        </p:tgtEl>
                                        <p:attrNameLst>
                                          <p:attrName>ppt_y</p:attrName>
                                        </p:attrNameLst>
                                      </p:cBhvr>
                                      <p:tavLst>
                                        <p:tav tm="0">
                                          <p:val>
                                            <p:strVal val="0-#ppt_h/2"/>
                                          </p:val>
                                        </p:tav>
                                        <p:tav tm="100000">
                                          <p:val>
                                            <p:strVal val="#ppt_y"/>
                                          </p:val>
                                        </p:tav>
                                      </p:tavLst>
                                    </p:anim>
                                  </p:childTnLst>
                                </p:cTn>
                              </p:par>
                            </p:childTnLst>
                          </p:cTn>
                        </p:par>
                      </p:childTnLst>
                    </p:cTn>
                  </p:par>
                  <p:par>
                    <p:cTn id="141" fill="hold" nodeType="clickPar">
                      <p:stCondLst>
                        <p:cond delay="indefinite"/>
                      </p:stCondLst>
                      <p:childTnLst>
                        <p:par>
                          <p:cTn id="142" fill="hold" nodeType="withGroup">
                            <p:stCondLst>
                              <p:cond delay="0"/>
                            </p:stCondLst>
                            <p:childTnLst>
                              <p:par>
                                <p:cTn id="143" presetID="1" presetClass="exit" presetSubtype="0" fill="hold" grpId="2" nodeType="clickEffect">
                                  <p:stCondLst>
                                    <p:cond delay="0"/>
                                  </p:stCondLst>
                                  <p:childTnLst>
                                    <p:set>
                                      <p:cBhvr>
                                        <p:cTn id="144" dur="1" fill="hold">
                                          <p:stCondLst>
                                            <p:cond delay="0"/>
                                          </p:stCondLst>
                                        </p:cTn>
                                        <p:tgtEl>
                                          <p:spTgt spid="477260"/>
                                        </p:tgtEl>
                                        <p:attrNameLst>
                                          <p:attrName>style.visibility</p:attrName>
                                        </p:attrNameLst>
                                      </p:cBhvr>
                                      <p:to>
                                        <p:strVal val="hidden"/>
                                      </p:to>
                                    </p:set>
                                  </p:childTnLst>
                                </p:cTn>
                              </p:par>
                              <p:par>
                                <p:cTn id="145" presetID="1" presetClass="exit" presetSubtype="0" fill="hold" grpId="1" nodeType="withEffect">
                                  <p:stCondLst>
                                    <p:cond delay="0"/>
                                  </p:stCondLst>
                                  <p:childTnLst>
                                    <p:set>
                                      <p:cBhvr>
                                        <p:cTn id="146" dur="1" fill="hold">
                                          <p:stCondLst>
                                            <p:cond delay="0"/>
                                          </p:stCondLst>
                                        </p:cTn>
                                        <p:tgtEl>
                                          <p:spTgt spid="477269"/>
                                        </p:tgtEl>
                                        <p:attrNameLst>
                                          <p:attrName>style.visibility</p:attrName>
                                        </p:attrNameLst>
                                      </p:cBhvr>
                                      <p:to>
                                        <p:strVal val="hidden"/>
                                      </p:to>
                                    </p:set>
                                  </p:childTnLst>
                                </p:cTn>
                              </p:par>
                            </p:childTnLst>
                          </p:cTn>
                        </p:par>
                      </p:childTnLst>
                    </p:cTn>
                  </p:par>
                  <p:par>
                    <p:cTn id="147" fill="hold" nodeType="clickPar">
                      <p:stCondLst>
                        <p:cond delay="indefinite"/>
                      </p:stCondLst>
                      <p:childTnLst>
                        <p:par>
                          <p:cTn id="148" fill="hold" nodeType="withGroup">
                            <p:stCondLst>
                              <p:cond delay="0"/>
                            </p:stCondLst>
                            <p:childTnLst>
                              <p:par>
                                <p:cTn id="149" presetID="0" presetClass="path" presetSubtype="0" accel="50000" decel="50000" fill="hold" grpId="0" nodeType="clickEffect">
                                  <p:stCondLst>
                                    <p:cond delay="0"/>
                                  </p:stCondLst>
                                  <p:childTnLst>
                                    <p:animMotion origin="layout" path="M 0.07343 0.03217 L 0.30468 0.34282 " pathEditMode="relative" rAng="0" ptsTypes="AA">
                                      <p:cBhvr>
                                        <p:cTn id="150" dur="500" fill="hold"/>
                                        <p:tgtEl>
                                          <p:spTgt spid="477261"/>
                                        </p:tgtEl>
                                        <p:attrNameLst>
                                          <p:attrName>ppt_x</p:attrName>
                                          <p:attrName>ppt_y</p:attrName>
                                        </p:attrNameLst>
                                      </p:cBhvr>
                                      <p:rCtr x="11600" y="15500"/>
                                    </p:animMotion>
                                  </p:childTnLst>
                                </p:cTn>
                              </p:par>
                              <p:par>
                                <p:cTn id="151" presetID="1" presetClass="entr" presetSubtype="0" fill="hold" grpId="0" nodeType="withEffect">
                                  <p:stCondLst>
                                    <p:cond delay="0"/>
                                  </p:stCondLst>
                                  <p:childTnLst>
                                    <p:set>
                                      <p:cBhvr>
                                        <p:cTn id="152" dur="1" fill="hold">
                                          <p:stCondLst>
                                            <p:cond delay="0"/>
                                          </p:stCondLst>
                                        </p:cTn>
                                        <p:tgtEl>
                                          <p:spTgt spid="477270"/>
                                        </p:tgtEl>
                                        <p:attrNameLst>
                                          <p:attrName>style.visibility</p:attrName>
                                        </p:attrNameLst>
                                      </p:cBhvr>
                                      <p:to>
                                        <p:strVal val="visible"/>
                                      </p:to>
                                    </p:set>
                                  </p:childTnLst>
                                </p:cTn>
                              </p:par>
                            </p:childTnLst>
                          </p:cTn>
                        </p:par>
                      </p:childTnLst>
                    </p:cTn>
                  </p:par>
                  <p:par>
                    <p:cTn id="153" fill="hold" nodeType="clickPar">
                      <p:stCondLst>
                        <p:cond delay="indefinite"/>
                      </p:stCondLst>
                      <p:childTnLst>
                        <p:par>
                          <p:cTn id="154" fill="hold" nodeType="withGroup">
                            <p:stCondLst>
                              <p:cond delay="0"/>
                            </p:stCondLst>
                            <p:childTnLst>
                              <p:par>
                                <p:cTn id="155" presetID="2" presetClass="entr" presetSubtype="1" fill="hold" grpId="1" nodeType="clickEffect">
                                  <p:stCondLst>
                                    <p:cond delay="0"/>
                                  </p:stCondLst>
                                  <p:childTnLst>
                                    <p:set>
                                      <p:cBhvr>
                                        <p:cTn id="156" dur="1" fill="hold">
                                          <p:stCondLst>
                                            <p:cond delay="0"/>
                                          </p:stCondLst>
                                        </p:cTn>
                                        <p:tgtEl>
                                          <p:spTgt spid="477262"/>
                                        </p:tgtEl>
                                        <p:attrNameLst>
                                          <p:attrName>style.visibility</p:attrName>
                                        </p:attrNameLst>
                                      </p:cBhvr>
                                      <p:to>
                                        <p:strVal val="visible"/>
                                      </p:to>
                                    </p:set>
                                    <p:anim calcmode="lin" valueType="num">
                                      <p:cBhvr additive="base">
                                        <p:cTn id="157" dur="500" fill="hold"/>
                                        <p:tgtEl>
                                          <p:spTgt spid="477262"/>
                                        </p:tgtEl>
                                        <p:attrNameLst>
                                          <p:attrName>ppt_x</p:attrName>
                                        </p:attrNameLst>
                                      </p:cBhvr>
                                      <p:tavLst>
                                        <p:tav tm="0">
                                          <p:val>
                                            <p:strVal val="#ppt_x"/>
                                          </p:val>
                                        </p:tav>
                                        <p:tav tm="100000">
                                          <p:val>
                                            <p:strVal val="#ppt_x"/>
                                          </p:val>
                                        </p:tav>
                                      </p:tavLst>
                                    </p:anim>
                                    <p:anim calcmode="lin" valueType="num">
                                      <p:cBhvr additive="base">
                                        <p:cTn id="158" dur="500" fill="hold"/>
                                        <p:tgtEl>
                                          <p:spTgt spid="477262"/>
                                        </p:tgtEl>
                                        <p:attrNameLst>
                                          <p:attrName>ppt_y</p:attrName>
                                        </p:attrNameLst>
                                      </p:cBhvr>
                                      <p:tavLst>
                                        <p:tav tm="0">
                                          <p:val>
                                            <p:strVal val="0-#ppt_h/2"/>
                                          </p:val>
                                        </p:tav>
                                        <p:tav tm="100000">
                                          <p:val>
                                            <p:strVal val="#ppt_y"/>
                                          </p:val>
                                        </p:tav>
                                      </p:tavLst>
                                    </p:anim>
                                  </p:childTnLst>
                                </p:cTn>
                              </p:par>
                            </p:childTnLst>
                          </p:cTn>
                        </p:par>
                      </p:childTnLst>
                    </p:cTn>
                  </p:par>
                  <p:par>
                    <p:cTn id="159" fill="hold" nodeType="clickPar">
                      <p:stCondLst>
                        <p:cond delay="indefinite"/>
                      </p:stCondLst>
                      <p:childTnLst>
                        <p:par>
                          <p:cTn id="160" fill="hold" nodeType="withGroup">
                            <p:stCondLst>
                              <p:cond delay="0"/>
                            </p:stCondLst>
                            <p:childTnLst>
                              <p:par>
                                <p:cTn id="161" presetID="1" presetClass="exit" presetSubtype="0" fill="hold" grpId="2" nodeType="clickEffect">
                                  <p:stCondLst>
                                    <p:cond delay="0"/>
                                  </p:stCondLst>
                                  <p:childTnLst>
                                    <p:set>
                                      <p:cBhvr>
                                        <p:cTn id="162" dur="1" fill="hold">
                                          <p:stCondLst>
                                            <p:cond delay="0"/>
                                          </p:stCondLst>
                                        </p:cTn>
                                        <p:tgtEl>
                                          <p:spTgt spid="477261"/>
                                        </p:tgtEl>
                                        <p:attrNameLst>
                                          <p:attrName>style.visibility</p:attrName>
                                        </p:attrNameLst>
                                      </p:cBhvr>
                                      <p:to>
                                        <p:strVal val="hidden"/>
                                      </p:to>
                                    </p:set>
                                  </p:childTnLst>
                                </p:cTn>
                              </p:par>
                              <p:par>
                                <p:cTn id="163" presetID="1" presetClass="exit" presetSubtype="0" fill="hold" grpId="1" nodeType="withEffect">
                                  <p:stCondLst>
                                    <p:cond delay="0"/>
                                  </p:stCondLst>
                                  <p:childTnLst>
                                    <p:set>
                                      <p:cBhvr>
                                        <p:cTn id="164" dur="1" fill="hold">
                                          <p:stCondLst>
                                            <p:cond delay="0"/>
                                          </p:stCondLst>
                                        </p:cTn>
                                        <p:tgtEl>
                                          <p:spTgt spid="477270"/>
                                        </p:tgtEl>
                                        <p:attrNameLst>
                                          <p:attrName>style.visibility</p:attrName>
                                        </p:attrNameLst>
                                      </p:cBhvr>
                                      <p:to>
                                        <p:strVal val="hidden"/>
                                      </p:to>
                                    </p:set>
                                  </p:childTnLst>
                                </p:cTn>
                              </p:par>
                            </p:childTnLst>
                          </p:cTn>
                        </p:par>
                      </p:childTnLst>
                    </p:cTn>
                  </p:par>
                  <p:par>
                    <p:cTn id="165" fill="hold" nodeType="clickPar">
                      <p:stCondLst>
                        <p:cond delay="indefinite"/>
                      </p:stCondLst>
                      <p:childTnLst>
                        <p:par>
                          <p:cTn id="166" fill="hold" nodeType="withGroup">
                            <p:stCondLst>
                              <p:cond delay="0"/>
                            </p:stCondLst>
                            <p:childTnLst>
                              <p:par>
                                <p:cTn id="167" presetID="0" presetClass="path" presetSubtype="0" accel="50000" decel="50000" fill="hold" grpId="0" nodeType="clickEffect">
                                  <p:stCondLst>
                                    <p:cond delay="0"/>
                                  </p:stCondLst>
                                  <p:childTnLst>
                                    <p:animMotion origin="layout" path="M 0.07343 0.03217 L 0.30468 0.34282 " pathEditMode="relative" rAng="0" ptsTypes="AA">
                                      <p:cBhvr>
                                        <p:cTn id="168" dur="500" fill="hold"/>
                                        <p:tgtEl>
                                          <p:spTgt spid="477262"/>
                                        </p:tgtEl>
                                        <p:attrNameLst>
                                          <p:attrName>ppt_x</p:attrName>
                                          <p:attrName>ppt_y</p:attrName>
                                        </p:attrNameLst>
                                      </p:cBhvr>
                                      <p:rCtr x="11600" y="15500"/>
                                    </p:animMotion>
                                  </p:childTnLst>
                                </p:cTn>
                              </p:par>
                              <p:par>
                                <p:cTn id="169" presetID="1" presetClass="entr" presetSubtype="0" fill="hold" grpId="0" nodeType="withEffect">
                                  <p:stCondLst>
                                    <p:cond delay="0"/>
                                  </p:stCondLst>
                                  <p:childTnLst>
                                    <p:set>
                                      <p:cBhvr>
                                        <p:cTn id="170" dur="1" fill="hold">
                                          <p:stCondLst>
                                            <p:cond delay="0"/>
                                          </p:stCondLst>
                                        </p:cTn>
                                        <p:tgtEl>
                                          <p:spTgt spid="477271"/>
                                        </p:tgtEl>
                                        <p:attrNameLst>
                                          <p:attrName>style.visibility</p:attrName>
                                        </p:attrNameLst>
                                      </p:cBhvr>
                                      <p:to>
                                        <p:strVal val="visible"/>
                                      </p:to>
                                    </p:set>
                                  </p:childTnLst>
                                </p:cTn>
                              </p:par>
                            </p:childTnLst>
                          </p:cTn>
                        </p:par>
                      </p:childTnLst>
                    </p:cTn>
                  </p:par>
                  <p:par>
                    <p:cTn id="171" fill="hold" nodeType="clickPar">
                      <p:stCondLst>
                        <p:cond delay="indefinite"/>
                      </p:stCondLst>
                      <p:childTnLst>
                        <p:par>
                          <p:cTn id="172" fill="hold" nodeType="withGroup">
                            <p:stCondLst>
                              <p:cond delay="0"/>
                            </p:stCondLst>
                            <p:childTnLst>
                              <p:par>
                                <p:cTn id="173" presetID="1" presetClass="exit" presetSubtype="0" fill="hold" grpId="2" nodeType="clickEffect">
                                  <p:stCondLst>
                                    <p:cond delay="0"/>
                                  </p:stCondLst>
                                  <p:childTnLst>
                                    <p:set>
                                      <p:cBhvr>
                                        <p:cTn id="174" dur="1" fill="hold">
                                          <p:stCondLst>
                                            <p:cond delay="0"/>
                                          </p:stCondLst>
                                        </p:cTn>
                                        <p:tgtEl>
                                          <p:spTgt spid="477262"/>
                                        </p:tgtEl>
                                        <p:attrNameLst>
                                          <p:attrName>style.visibility</p:attrName>
                                        </p:attrNameLst>
                                      </p:cBhvr>
                                      <p:to>
                                        <p:strVal val="hidden"/>
                                      </p:to>
                                    </p:set>
                                  </p:childTnLst>
                                </p:cTn>
                              </p:par>
                              <p:par>
                                <p:cTn id="175" presetID="1" presetClass="exit" presetSubtype="0" fill="hold" grpId="1" nodeType="withEffect">
                                  <p:stCondLst>
                                    <p:cond delay="0"/>
                                  </p:stCondLst>
                                  <p:childTnLst>
                                    <p:set>
                                      <p:cBhvr>
                                        <p:cTn id="176" dur="1" fill="hold">
                                          <p:stCondLst>
                                            <p:cond delay="0"/>
                                          </p:stCondLst>
                                        </p:cTn>
                                        <p:tgtEl>
                                          <p:spTgt spid="477271"/>
                                        </p:tgtEl>
                                        <p:attrNameLst>
                                          <p:attrName>style.visibility</p:attrName>
                                        </p:attrNameLst>
                                      </p:cBhvr>
                                      <p:to>
                                        <p:strVal val="hidden"/>
                                      </p:to>
                                    </p:set>
                                  </p:childTnLst>
                                </p:cTn>
                              </p:par>
                            </p:childTnLst>
                          </p:cTn>
                        </p:par>
                      </p:childTnLst>
                    </p:cTn>
                  </p:par>
                  <p:par>
                    <p:cTn id="177" fill="hold" nodeType="clickPar">
                      <p:stCondLst>
                        <p:cond delay="indefinite"/>
                      </p:stCondLst>
                      <p:childTnLst>
                        <p:par>
                          <p:cTn id="178" fill="hold" nodeType="withGroup">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4772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7246" grpId="0"/>
      <p:bldP spid="477246" grpId="1"/>
      <p:bldP spid="477250" grpId="0"/>
      <p:bldP spid="477251" grpId="0"/>
      <p:bldP spid="477251" grpId="1"/>
      <p:bldP spid="477251" grpId="2"/>
      <p:bldP spid="477252" grpId="0"/>
      <p:bldP spid="477255" grpId="0"/>
      <p:bldP spid="477255" grpId="1"/>
      <p:bldP spid="477255" grpId="2"/>
      <p:bldP spid="477256" grpId="0"/>
      <p:bldP spid="477256" grpId="1"/>
      <p:bldP spid="477256" grpId="2"/>
      <p:bldP spid="477257" grpId="0"/>
      <p:bldP spid="477258" grpId="0"/>
      <p:bldP spid="477258" grpId="1"/>
      <p:bldP spid="477258" grpId="2"/>
      <p:bldP spid="477259" grpId="0"/>
      <p:bldP spid="477259" grpId="1"/>
      <p:bldP spid="477259" grpId="2"/>
      <p:bldP spid="477260" grpId="0"/>
      <p:bldP spid="477260" grpId="1"/>
      <p:bldP spid="477260" grpId="2"/>
      <p:bldP spid="477261" grpId="0"/>
      <p:bldP spid="477261" grpId="1"/>
      <p:bldP spid="477261" grpId="2"/>
      <p:bldP spid="477262" grpId="0"/>
      <p:bldP spid="477262" grpId="1"/>
      <p:bldP spid="477262" grpId="2"/>
      <p:bldP spid="477263" grpId="0" animBg="1"/>
      <p:bldP spid="477263" grpId="1" animBg="1"/>
      <p:bldP spid="477264" grpId="0" animBg="1"/>
      <p:bldP spid="477264" grpId="1" animBg="1"/>
      <p:bldP spid="477265" grpId="0" animBg="1"/>
      <p:bldP spid="477265" grpId="1" animBg="1"/>
      <p:bldP spid="477266" grpId="0" animBg="1"/>
      <p:bldP spid="477266" grpId="1" animBg="1"/>
      <p:bldP spid="477267" grpId="0" animBg="1"/>
      <p:bldP spid="477267" grpId="1" animBg="1"/>
      <p:bldP spid="477268" grpId="0" animBg="1"/>
      <p:bldP spid="477268" grpId="1" animBg="1"/>
      <p:bldP spid="477269" grpId="0" animBg="1"/>
      <p:bldP spid="477269" grpId="1" animBg="1"/>
      <p:bldP spid="477270" grpId="0" animBg="1"/>
      <p:bldP spid="477270" grpId="1" animBg="1"/>
      <p:bldP spid="477271" grpId="0" animBg="1"/>
      <p:bldP spid="477271" grpId="1" animBg="1"/>
      <p:bldP spid="477272" grpId="0" animBg="1"/>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760" indent="-285677" eaLnBrk="0" hangingPunct="0">
              <a:defRPr sz="2400">
                <a:solidFill>
                  <a:schemeClr val="tx1"/>
                </a:solidFill>
                <a:latin typeface="Arial" charset="0"/>
                <a:ea typeface="ＭＳ Ｐゴシック" charset="0"/>
              </a:defRPr>
            </a:lvl2pPr>
            <a:lvl3pPr marL="1142706" indent="-228541" eaLnBrk="0" hangingPunct="0">
              <a:defRPr sz="2400">
                <a:solidFill>
                  <a:schemeClr val="tx1"/>
                </a:solidFill>
                <a:latin typeface="Arial" charset="0"/>
                <a:ea typeface="ＭＳ Ｐゴシック" charset="0"/>
              </a:defRPr>
            </a:lvl3pPr>
            <a:lvl4pPr marL="1599790" indent="-228541" eaLnBrk="0" hangingPunct="0">
              <a:defRPr sz="2400">
                <a:solidFill>
                  <a:schemeClr val="tx1"/>
                </a:solidFill>
                <a:latin typeface="Arial" charset="0"/>
                <a:ea typeface="ＭＳ Ｐゴシック" charset="0"/>
              </a:defRPr>
            </a:lvl4pPr>
            <a:lvl5pPr marL="2056875" indent="-228541" eaLnBrk="0" hangingPunct="0">
              <a:defRPr sz="2400">
                <a:solidFill>
                  <a:schemeClr val="tx1"/>
                </a:solidFill>
                <a:latin typeface="Arial" charset="0"/>
                <a:ea typeface="ＭＳ Ｐゴシック" charset="0"/>
              </a:defRPr>
            </a:lvl5pPr>
            <a:lvl6pPr marL="2513959" indent="-228541" eaLnBrk="0" fontAlgn="base" hangingPunct="0">
              <a:spcBef>
                <a:spcPct val="0"/>
              </a:spcBef>
              <a:spcAft>
                <a:spcPct val="0"/>
              </a:spcAft>
              <a:defRPr sz="2400">
                <a:solidFill>
                  <a:schemeClr val="tx1"/>
                </a:solidFill>
                <a:latin typeface="Arial" charset="0"/>
                <a:ea typeface="ＭＳ Ｐゴシック" charset="0"/>
              </a:defRPr>
            </a:lvl6pPr>
            <a:lvl7pPr marL="2971040" indent="-228541" eaLnBrk="0" fontAlgn="base" hangingPunct="0">
              <a:spcBef>
                <a:spcPct val="0"/>
              </a:spcBef>
              <a:spcAft>
                <a:spcPct val="0"/>
              </a:spcAft>
              <a:defRPr sz="2400">
                <a:solidFill>
                  <a:schemeClr val="tx1"/>
                </a:solidFill>
                <a:latin typeface="Arial" charset="0"/>
                <a:ea typeface="ＭＳ Ｐゴシック" charset="0"/>
              </a:defRPr>
            </a:lvl7pPr>
            <a:lvl8pPr marL="3428124" indent="-228541" eaLnBrk="0" fontAlgn="base" hangingPunct="0">
              <a:spcBef>
                <a:spcPct val="0"/>
              </a:spcBef>
              <a:spcAft>
                <a:spcPct val="0"/>
              </a:spcAft>
              <a:defRPr sz="2400">
                <a:solidFill>
                  <a:schemeClr val="tx1"/>
                </a:solidFill>
                <a:latin typeface="Arial" charset="0"/>
                <a:ea typeface="ＭＳ Ｐゴシック" charset="0"/>
              </a:defRPr>
            </a:lvl8pPr>
            <a:lvl9pPr marL="3885205" indent="-228541"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6B8245D5-B0F2-FA42-BDF2-6029CF0DAEC6}" type="slidenum">
              <a:rPr lang="en-US" sz="1600">
                <a:solidFill>
                  <a:srgbClr val="000000"/>
                </a:solidFill>
                <a:latin typeface="Garamond" charset="0"/>
                <a:cs typeface="Arial" charset="0"/>
              </a:rPr>
              <a:pPr eaLnBrk="1" hangingPunct="1"/>
              <a:t>193</a:t>
            </a:fld>
            <a:endParaRPr lang="en-US" sz="1600">
              <a:solidFill>
                <a:srgbClr val="000000"/>
              </a:solidFill>
              <a:latin typeface="Garamond" charset="0"/>
              <a:cs typeface="Arial" charset="0"/>
            </a:endParaRPr>
          </a:p>
        </p:txBody>
      </p:sp>
      <p:sp>
        <p:nvSpPr>
          <p:cNvPr id="31746" name="Rectangle 2"/>
          <p:cNvSpPr>
            <a:spLocks noGrp="1" noChangeArrowheads="1"/>
          </p:cNvSpPr>
          <p:nvPr>
            <p:ph type="title"/>
          </p:nvPr>
        </p:nvSpPr>
        <p:spPr/>
        <p:txBody>
          <a:bodyPr/>
          <a:lstStyle/>
          <a:p>
            <a:r>
              <a:rPr lang="en-US">
                <a:latin typeface="Garamond" charset="0"/>
              </a:rPr>
              <a:t>DRAM Controllers</a:t>
            </a:r>
          </a:p>
        </p:txBody>
      </p:sp>
      <p:sp>
        <p:nvSpPr>
          <p:cNvPr id="31747" name="Rectangle 3"/>
          <p:cNvSpPr>
            <a:spLocks noGrp="1" noChangeArrowheads="1"/>
          </p:cNvSpPr>
          <p:nvPr>
            <p:ph type="body" idx="1"/>
          </p:nvPr>
        </p:nvSpPr>
        <p:spPr>
          <a:xfrm>
            <a:off x="228600" y="1182688"/>
            <a:ext cx="8610600" cy="4876800"/>
          </a:xfrm>
        </p:spPr>
        <p:txBody>
          <a:bodyPr/>
          <a:lstStyle/>
          <a:p>
            <a:r>
              <a:rPr lang="en-US" dirty="0">
                <a:latin typeface="Tahoma" charset="0"/>
              </a:rPr>
              <a:t>A row-conflict memory access takes significantly longer than a row-hit access</a:t>
            </a:r>
          </a:p>
          <a:p>
            <a:endParaRPr lang="en-US" dirty="0">
              <a:latin typeface="Tahoma" charset="0"/>
            </a:endParaRPr>
          </a:p>
          <a:p>
            <a:r>
              <a:rPr lang="en-US" dirty="0">
                <a:latin typeface="Tahoma" charset="0"/>
              </a:rPr>
              <a:t>Current controllers take advantage of the row buffer</a:t>
            </a:r>
          </a:p>
          <a:p>
            <a:pPr lvl="1"/>
            <a:endParaRPr lang="en-US" sz="1600" dirty="0">
              <a:latin typeface="Tahoma" charset="0"/>
              <a:ea typeface="ＭＳ Ｐゴシック" charset="0"/>
            </a:endParaRPr>
          </a:p>
          <a:p>
            <a:r>
              <a:rPr lang="en-US" dirty="0">
                <a:latin typeface="Tahoma" charset="0"/>
              </a:rPr>
              <a:t>Commonly used scheduling policy (FR-FCFS) </a:t>
            </a:r>
            <a:r>
              <a:rPr lang="en-US" sz="1800" dirty="0">
                <a:latin typeface="Tahoma" charset="0"/>
              </a:rPr>
              <a:t>[</a:t>
            </a:r>
            <a:r>
              <a:rPr lang="en-US" sz="1800" dirty="0" err="1">
                <a:latin typeface="Tahoma" charset="0"/>
              </a:rPr>
              <a:t>Rixner</a:t>
            </a:r>
            <a:r>
              <a:rPr lang="en-US" sz="1800" dirty="0">
                <a:latin typeface="Tahoma" charset="0"/>
              </a:rPr>
              <a:t> 2000]*</a:t>
            </a:r>
          </a:p>
          <a:p>
            <a:pPr lvl="1">
              <a:buFont typeface="Wingdings" charset="0"/>
              <a:buNone/>
            </a:pPr>
            <a:r>
              <a:rPr lang="en-US" dirty="0">
                <a:solidFill>
                  <a:srgbClr val="003399"/>
                </a:solidFill>
                <a:latin typeface="Tahoma" charset="0"/>
                <a:ea typeface="ＭＳ Ｐゴシック" charset="0"/>
              </a:rPr>
              <a:t>(1) Row-hit first:</a:t>
            </a:r>
            <a:r>
              <a:rPr lang="en-US" dirty="0">
                <a:latin typeface="Tahoma" charset="0"/>
                <a:ea typeface="ＭＳ Ｐゴシック" charset="0"/>
              </a:rPr>
              <a:t> Service row-hit memory accesses first</a:t>
            </a:r>
          </a:p>
          <a:p>
            <a:pPr lvl="1">
              <a:buFont typeface="Wingdings" charset="0"/>
              <a:buNone/>
            </a:pPr>
            <a:r>
              <a:rPr lang="en-US" dirty="0">
                <a:solidFill>
                  <a:srgbClr val="003399"/>
                </a:solidFill>
                <a:latin typeface="Tahoma" charset="0"/>
                <a:ea typeface="ＭＳ Ｐゴシック" charset="0"/>
              </a:rPr>
              <a:t>(2) Oldest-first:</a:t>
            </a:r>
            <a:r>
              <a:rPr lang="en-US" dirty="0">
                <a:latin typeface="Tahoma" charset="0"/>
                <a:ea typeface="ＭＳ Ｐゴシック" charset="0"/>
              </a:rPr>
              <a:t> Then service older accesses first</a:t>
            </a:r>
          </a:p>
          <a:p>
            <a:pPr lvl="1"/>
            <a:endParaRPr lang="en-US" dirty="0">
              <a:latin typeface="Tahoma" charset="0"/>
              <a:ea typeface="ＭＳ Ｐゴシック" charset="0"/>
            </a:endParaRPr>
          </a:p>
          <a:p>
            <a:r>
              <a:rPr lang="en-US" dirty="0">
                <a:latin typeface="Tahoma" charset="0"/>
              </a:rPr>
              <a:t>This scheduling policy aims to maximize DRAM </a:t>
            </a:r>
            <a:r>
              <a:rPr lang="en-US" dirty="0" smtClean="0">
                <a:latin typeface="Tahoma" charset="0"/>
              </a:rPr>
              <a:t>throughput</a:t>
            </a:r>
          </a:p>
          <a:p>
            <a:pPr marL="695040" lvl="2" indent="-342761"/>
            <a:r>
              <a:rPr lang="en-US" dirty="0">
                <a:solidFill>
                  <a:srgbClr val="FF0000"/>
                </a:solidFill>
                <a:latin typeface="Tahoma" charset="0"/>
              </a:rPr>
              <a:t>But, it is unfair when multiple threads share the DRAM system  </a:t>
            </a:r>
          </a:p>
          <a:p>
            <a:endParaRPr lang="en-US" dirty="0">
              <a:latin typeface="Tahoma" charset="0"/>
            </a:endParaRPr>
          </a:p>
        </p:txBody>
      </p:sp>
      <p:sp>
        <p:nvSpPr>
          <p:cNvPr id="31748" name="TextBox 6"/>
          <p:cNvSpPr txBox="1">
            <a:spLocks noChangeArrowheads="1"/>
          </p:cNvSpPr>
          <p:nvPr/>
        </p:nvSpPr>
        <p:spPr bwMode="auto">
          <a:xfrm>
            <a:off x="304801" y="5847358"/>
            <a:ext cx="82327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16" tIns="45709" rIns="91416" bIns="45709">
            <a:spAutoFit/>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Rixner</a:t>
            </a:r>
            <a:r>
              <a:rPr lang="en-US" sz="1200" dirty="0">
                <a:solidFill>
                  <a:srgbClr val="000000"/>
                </a:solidFill>
                <a:cs typeface="Arial" charset="0"/>
              </a:rPr>
              <a:t> et al., </a:t>
            </a:r>
            <a:r>
              <a:rPr lang="ja-JP" altLang="en-US" sz="1200" dirty="0">
                <a:solidFill>
                  <a:srgbClr val="000000"/>
                </a:solidFill>
                <a:cs typeface="Arial" charset="0"/>
              </a:rPr>
              <a:t>“</a:t>
            </a:r>
            <a:r>
              <a:rPr lang="en-US" altLang="ja-JP" sz="1200" dirty="0">
                <a:solidFill>
                  <a:srgbClr val="000000"/>
                </a:solidFill>
                <a:cs typeface="Arial" charset="0"/>
              </a:rPr>
              <a:t>Memory Access Scheduling,</a:t>
            </a:r>
            <a:r>
              <a:rPr lang="ja-JP" altLang="en-US" sz="1200" dirty="0">
                <a:solidFill>
                  <a:srgbClr val="000000"/>
                </a:solidFill>
                <a:cs typeface="Arial" charset="0"/>
              </a:rPr>
              <a:t>”</a:t>
            </a:r>
            <a:r>
              <a:rPr lang="en-US" altLang="ja-JP" sz="1200" dirty="0">
                <a:solidFill>
                  <a:srgbClr val="000000"/>
                </a:solidFill>
                <a:cs typeface="Arial" charset="0"/>
              </a:rPr>
              <a:t> ISCA 2000.</a:t>
            </a:r>
          </a:p>
          <a:p>
            <a:pPr defTabSz="914165" eaLnBrk="1" fontAlgn="base" hangingPunct="1">
              <a:spcBef>
                <a:spcPct val="0"/>
              </a:spcBef>
              <a:spcAft>
                <a:spcPct val="0"/>
              </a:spcAft>
            </a:pPr>
            <a:r>
              <a:rPr lang="en-US" sz="1200" dirty="0">
                <a:solidFill>
                  <a:srgbClr val="000000"/>
                </a:solidFill>
                <a:cs typeface="Arial" charset="0"/>
              </a:rPr>
              <a:t>*</a:t>
            </a:r>
            <a:r>
              <a:rPr lang="en-US" sz="1200" dirty="0" err="1">
                <a:solidFill>
                  <a:srgbClr val="000000"/>
                </a:solidFill>
                <a:cs typeface="Arial" charset="0"/>
              </a:rPr>
              <a:t>Zuravleff</a:t>
            </a:r>
            <a:r>
              <a:rPr lang="en-US" sz="1200" dirty="0">
                <a:solidFill>
                  <a:srgbClr val="000000"/>
                </a:solidFill>
                <a:cs typeface="Arial" charset="0"/>
              </a:rPr>
              <a:t> and Robinson, </a:t>
            </a:r>
            <a:r>
              <a:rPr lang="ja-JP" altLang="en-US" sz="1200" dirty="0">
                <a:solidFill>
                  <a:srgbClr val="000000"/>
                </a:solidFill>
                <a:cs typeface="Arial" charset="0"/>
              </a:rPr>
              <a:t>“</a:t>
            </a:r>
            <a:r>
              <a:rPr lang="en-US" altLang="ja-JP" sz="1200" dirty="0">
                <a:solidFill>
                  <a:srgbClr val="000000"/>
                </a:solidFill>
                <a:cs typeface="Arial" charset="0"/>
              </a:rPr>
              <a:t>Controller for a synchronous DRAM …,</a:t>
            </a:r>
            <a:r>
              <a:rPr lang="ja-JP" altLang="en-US" sz="1200" dirty="0">
                <a:solidFill>
                  <a:srgbClr val="000000"/>
                </a:solidFill>
                <a:cs typeface="Arial" charset="0"/>
              </a:rPr>
              <a:t>”</a:t>
            </a:r>
            <a:r>
              <a:rPr lang="en-US" altLang="ja-JP" sz="1200" dirty="0">
                <a:solidFill>
                  <a:srgbClr val="000000"/>
                </a:solidFill>
                <a:cs typeface="Arial" charset="0"/>
              </a:rPr>
              <a:t> US Patent 5,630,096, May 1997.</a:t>
            </a:r>
            <a:endParaRPr lang="en-US" sz="1200" dirty="0">
              <a:solidFill>
                <a:srgbClr val="000000"/>
              </a:solidFill>
              <a:cs typeface="Arial" charset="0"/>
            </a:endParaRPr>
          </a:p>
        </p:txBody>
      </p:sp>
    </p:spTree>
    <p:extLst>
      <p:ext uri="{BB962C8B-B14F-4D97-AF65-F5344CB8AC3E}">
        <p14:creationId xmlns:p14="http://schemas.microsoft.com/office/powerpoint/2010/main" val="20402528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solidFill>
                  <a:srgbClr val="006633"/>
                </a:solidFill>
              </a:rPr>
              <a:t>Effect of the Memory Performance Hog</a:t>
            </a:r>
            <a:endParaRPr lang="en-US" sz="3600" dirty="0"/>
          </a:p>
        </p:txBody>
      </p:sp>
      <p:graphicFrame>
        <p:nvGraphicFramePr>
          <p:cNvPr id="5" name="Content Placeholder 4"/>
          <p:cNvGraphicFramePr>
            <a:graphicFrameLocks noGrp="1"/>
          </p:cNvGraphicFramePr>
          <p:nvPr>
            <p:ph idx="1"/>
          </p:nvPr>
        </p:nvGraphicFramePr>
        <p:xfrm>
          <a:off x="2302070" y="1158973"/>
          <a:ext cx="4317232" cy="3617205"/>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solidFill>
                  <a:srgbClr val="000000"/>
                </a:solidFill>
              </a:rPr>
              <a:pPr>
                <a:defRPr/>
              </a:pPr>
              <a:t>194</a:t>
            </a:fld>
            <a:endParaRPr lang="en-US" altLang="en-US" dirty="0">
              <a:solidFill>
                <a:srgbClr val="000000"/>
              </a:solidFill>
            </a:endParaRPr>
          </a:p>
        </p:txBody>
      </p:sp>
      <p:sp>
        <p:nvSpPr>
          <p:cNvPr id="7" name="Line 14"/>
          <p:cNvSpPr>
            <a:spLocks noChangeShapeType="1"/>
          </p:cNvSpPr>
          <p:nvPr/>
        </p:nvSpPr>
        <p:spPr bwMode="auto">
          <a:xfrm>
            <a:off x="2793095" y="3297394"/>
            <a:ext cx="3860800" cy="0"/>
          </a:xfrm>
          <a:prstGeom prst="line">
            <a:avLst/>
          </a:prstGeom>
          <a:noFill/>
          <a:ln w="25400">
            <a:solidFill>
              <a:schemeClr val="tx1"/>
            </a:solidFill>
            <a:round/>
            <a:headEnd/>
            <a:tailEnd/>
          </a:ln>
        </p:spPr>
        <p:txBody>
          <a:bodyPr/>
          <a:lstStyle/>
          <a:p>
            <a:endParaRPr lang="en-US">
              <a:solidFill>
                <a:srgbClr val="000000"/>
              </a:solidFill>
              <a:latin typeface="Tahoma"/>
            </a:endParaRPr>
          </a:p>
        </p:txBody>
      </p:sp>
      <p:sp>
        <p:nvSpPr>
          <p:cNvPr id="9" name="Oval 5"/>
          <p:cNvSpPr>
            <a:spLocks noChangeArrowheads="1"/>
          </p:cNvSpPr>
          <p:nvPr/>
        </p:nvSpPr>
        <p:spPr bwMode="auto">
          <a:xfrm>
            <a:off x="3271464" y="2898027"/>
            <a:ext cx="1009046" cy="519113"/>
          </a:xfrm>
          <a:prstGeom prst="ellipse">
            <a:avLst/>
          </a:prstGeom>
          <a:solidFill>
            <a:schemeClr val="accent1">
              <a:alpha val="0"/>
            </a:schemeClr>
          </a:solidFill>
          <a:ln w="34925">
            <a:solidFill>
              <a:srgbClr val="CC0000"/>
            </a:solidFill>
            <a:round/>
            <a:headEnd/>
            <a:tailEnd/>
          </a:ln>
        </p:spPr>
        <p:txBody>
          <a:bodyPr wrap="none" anchor="ctr"/>
          <a:lstStyle/>
          <a:p>
            <a:endParaRPr lang="en-US">
              <a:solidFill>
                <a:srgbClr val="000000"/>
              </a:solidFill>
              <a:latin typeface="Tahoma"/>
            </a:endParaRPr>
          </a:p>
        </p:txBody>
      </p:sp>
      <p:sp>
        <p:nvSpPr>
          <p:cNvPr id="10" name="Text Box 7"/>
          <p:cNvSpPr txBox="1">
            <a:spLocks noChangeArrowheads="1"/>
          </p:cNvSpPr>
          <p:nvPr/>
        </p:nvSpPr>
        <p:spPr bwMode="auto">
          <a:xfrm>
            <a:off x="2974576" y="2516204"/>
            <a:ext cx="1847850" cy="366713"/>
          </a:xfrm>
          <a:prstGeom prst="rect">
            <a:avLst/>
          </a:prstGeom>
          <a:noFill/>
          <a:ln w="9525">
            <a:noFill/>
            <a:miter lim="800000"/>
            <a:headEnd/>
            <a:tailEnd/>
          </a:ln>
        </p:spPr>
        <p:txBody>
          <a:bodyPr wrap="none">
            <a:spAutoFit/>
          </a:bodyPr>
          <a:lstStyle/>
          <a:p>
            <a:r>
              <a:rPr lang="en-US" dirty="0">
                <a:solidFill>
                  <a:srgbClr val="CC0000"/>
                </a:solidFill>
                <a:latin typeface="Tahoma"/>
              </a:rPr>
              <a:t>1.18X slowdown</a:t>
            </a:r>
          </a:p>
        </p:txBody>
      </p:sp>
      <p:sp>
        <p:nvSpPr>
          <p:cNvPr id="11" name="Text Box 8"/>
          <p:cNvSpPr txBox="1">
            <a:spLocks noChangeArrowheads="1"/>
          </p:cNvSpPr>
          <p:nvPr/>
        </p:nvSpPr>
        <p:spPr bwMode="auto">
          <a:xfrm>
            <a:off x="6172497" y="1304585"/>
            <a:ext cx="1847850" cy="366712"/>
          </a:xfrm>
          <a:prstGeom prst="rect">
            <a:avLst/>
          </a:prstGeom>
          <a:noFill/>
          <a:ln w="9525">
            <a:noFill/>
            <a:miter lim="800000"/>
            <a:headEnd/>
            <a:tailEnd/>
          </a:ln>
        </p:spPr>
        <p:txBody>
          <a:bodyPr wrap="none">
            <a:spAutoFit/>
          </a:bodyPr>
          <a:lstStyle/>
          <a:p>
            <a:r>
              <a:rPr lang="en-US" dirty="0">
                <a:solidFill>
                  <a:srgbClr val="CC0000"/>
                </a:solidFill>
                <a:latin typeface="Tahoma"/>
              </a:rPr>
              <a:t>2.82X slowdown</a:t>
            </a:r>
          </a:p>
        </p:txBody>
      </p:sp>
      <p:sp>
        <p:nvSpPr>
          <p:cNvPr id="14" name="Oval 5"/>
          <p:cNvSpPr>
            <a:spLocks noChangeArrowheads="1"/>
          </p:cNvSpPr>
          <p:nvPr/>
        </p:nvSpPr>
        <p:spPr bwMode="auto">
          <a:xfrm>
            <a:off x="5146604" y="1214624"/>
            <a:ext cx="1009046" cy="519113"/>
          </a:xfrm>
          <a:prstGeom prst="ellipse">
            <a:avLst/>
          </a:prstGeom>
          <a:solidFill>
            <a:schemeClr val="accent1">
              <a:alpha val="0"/>
            </a:schemeClr>
          </a:solidFill>
          <a:ln w="34925">
            <a:solidFill>
              <a:srgbClr val="CC0000"/>
            </a:solidFill>
            <a:round/>
            <a:headEnd/>
            <a:tailEnd/>
          </a:ln>
        </p:spPr>
        <p:txBody>
          <a:bodyPr wrap="none" anchor="ctr"/>
          <a:lstStyle/>
          <a:p>
            <a:endParaRPr lang="en-US">
              <a:solidFill>
                <a:srgbClr val="000000"/>
              </a:solidFill>
              <a:latin typeface="Tahoma"/>
            </a:endParaRPr>
          </a:p>
        </p:txBody>
      </p:sp>
      <p:sp>
        <p:nvSpPr>
          <p:cNvPr id="15" name="Text Box 9"/>
          <p:cNvSpPr txBox="1">
            <a:spLocks noChangeArrowheads="1"/>
          </p:cNvSpPr>
          <p:nvPr/>
        </p:nvSpPr>
        <p:spPr bwMode="auto">
          <a:xfrm>
            <a:off x="251520" y="4941168"/>
            <a:ext cx="7699672" cy="1169551"/>
          </a:xfrm>
          <a:prstGeom prst="rect">
            <a:avLst/>
          </a:prstGeom>
          <a:noFill/>
          <a:ln w="9525">
            <a:noFill/>
            <a:miter lim="800000"/>
            <a:headEnd/>
            <a:tailEnd/>
          </a:ln>
        </p:spPr>
        <p:txBody>
          <a:bodyPr wrap="none">
            <a:spAutoFit/>
          </a:bodyPr>
          <a:lstStyle/>
          <a:p>
            <a:r>
              <a:rPr lang="en-US" dirty="0">
                <a:solidFill>
                  <a:srgbClr val="000000"/>
                </a:solidFill>
                <a:latin typeface="Tahoma"/>
              </a:rPr>
              <a:t>Results on Intel Pentium D running Windows XP</a:t>
            </a:r>
          </a:p>
          <a:p>
            <a:r>
              <a:rPr lang="en-US" dirty="0">
                <a:solidFill>
                  <a:srgbClr val="000000"/>
                </a:solidFill>
                <a:latin typeface="Tahoma"/>
              </a:rPr>
              <a:t>(Similar results for Intel Core Duo and AMD </a:t>
            </a:r>
            <a:r>
              <a:rPr lang="en-US" dirty="0" err="1">
                <a:solidFill>
                  <a:srgbClr val="000000"/>
                </a:solidFill>
                <a:latin typeface="Tahoma"/>
              </a:rPr>
              <a:t>Turion</a:t>
            </a:r>
            <a:r>
              <a:rPr lang="en-US" dirty="0">
                <a:solidFill>
                  <a:srgbClr val="000000"/>
                </a:solidFill>
                <a:latin typeface="Tahoma"/>
              </a:rPr>
              <a:t>, and on </a:t>
            </a:r>
            <a:r>
              <a:rPr lang="en-US" dirty="0" smtClean="0">
                <a:solidFill>
                  <a:srgbClr val="000000"/>
                </a:solidFill>
                <a:latin typeface="Tahoma"/>
              </a:rPr>
              <a:t>Fedora Linux) </a:t>
            </a:r>
            <a:endParaRPr lang="en-US" dirty="0">
              <a:solidFill>
                <a:srgbClr val="000000"/>
              </a:solidFill>
              <a:latin typeface="Tahoma"/>
            </a:endParaRPr>
          </a:p>
          <a:p>
            <a:endParaRPr lang="en-US" dirty="0">
              <a:solidFill>
                <a:srgbClr val="000000"/>
              </a:solidFill>
              <a:latin typeface="Tahoma"/>
            </a:endParaRPr>
          </a:p>
          <a:p>
            <a:endParaRPr lang="en-US" sz="1600" dirty="0">
              <a:solidFill>
                <a:srgbClr val="000000"/>
              </a:solidFill>
              <a:latin typeface="Tahoma"/>
            </a:endParaRPr>
          </a:p>
        </p:txBody>
      </p:sp>
      <p:sp>
        <p:nvSpPr>
          <p:cNvPr id="18" name="TextBox 17"/>
          <p:cNvSpPr txBox="1"/>
          <p:nvPr/>
        </p:nvSpPr>
        <p:spPr>
          <a:xfrm rot="16200000">
            <a:off x="857586" y="2628410"/>
            <a:ext cx="2681047" cy="400110"/>
          </a:xfrm>
          <a:prstGeom prst="rect">
            <a:avLst/>
          </a:prstGeom>
          <a:noFill/>
        </p:spPr>
        <p:txBody>
          <a:bodyPr wrap="square" rtlCol="0">
            <a:spAutoFit/>
          </a:bodyPr>
          <a:lstStyle/>
          <a:p>
            <a:pPr algn="ctr"/>
            <a:r>
              <a:rPr lang="en-US" sz="2000" dirty="0" smtClean="0">
                <a:solidFill>
                  <a:srgbClr val="000000"/>
                </a:solidFill>
                <a:latin typeface="Tahoma"/>
              </a:rPr>
              <a:t>Slowdown</a:t>
            </a:r>
            <a:endParaRPr lang="en-US" sz="2000" dirty="0">
              <a:solidFill>
                <a:srgbClr val="000000"/>
              </a:solidFill>
              <a:latin typeface="Tahoma"/>
            </a:endParaRPr>
          </a:p>
        </p:txBody>
      </p:sp>
      <p:graphicFrame>
        <p:nvGraphicFramePr>
          <p:cNvPr id="16" name="Content Placeholder 4"/>
          <p:cNvGraphicFramePr>
            <a:graphicFrameLocks/>
          </p:cNvGraphicFramePr>
          <p:nvPr/>
        </p:nvGraphicFramePr>
        <p:xfrm>
          <a:off x="2305608" y="1162511"/>
          <a:ext cx="4317232" cy="3617205"/>
        </p:xfrm>
        <a:graphic>
          <a:graphicData uri="http://schemas.openxmlformats.org/drawingml/2006/chart">
            <c:chart xmlns:c="http://schemas.openxmlformats.org/drawingml/2006/chart" xmlns:r="http://schemas.openxmlformats.org/officeDocument/2006/relationships" r:id="rId4"/>
          </a:graphicData>
        </a:graphic>
      </p:graphicFrame>
      <p:sp>
        <p:nvSpPr>
          <p:cNvPr id="17" name="Line 14"/>
          <p:cNvSpPr>
            <a:spLocks noChangeShapeType="1"/>
          </p:cNvSpPr>
          <p:nvPr/>
        </p:nvSpPr>
        <p:spPr bwMode="auto">
          <a:xfrm>
            <a:off x="2796633" y="3300932"/>
            <a:ext cx="3860800" cy="0"/>
          </a:xfrm>
          <a:prstGeom prst="line">
            <a:avLst/>
          </a:prstGeom>
          <a:noFill/>
          <a:ln w="25400">
            <a:solidFill>
              <a:schemeClr val="tx1"/>
            </a:solidFill>
            <a:round/>
            <a:headEnd/>
            <a:tailEnd/>
          </a:ln>
        </p:spPr>
        <p:txBody>
          <a:bodyPr/>
          <a:lstStyle/>
          <a:p>
            <a:endParaRPr lang="en-US">
              <a:solidFill>
                <a:srgbClr val="000000"/>
              </a:solidFill>
              <a:latin typeface="Tahoma"/>
            </a:endParaRPr>
          </a:p>
        </p:txBody>
      </p:sp>
      <p:graphicFrame>
        <p:nvGraphicFramePr>
          <p:cNvPr id="19" name="Content Placeholder 4"/>
          <p:cNvGraphicFramePr>
            <a:graphicFrameLocks/>
          </p:cNvGraphicFramePr>
          <p:nvPr/>
        </p:nvGraphicFramePr>
        <p:xfrm>
          <a:off x="2302070" y="1162511"/>
          <a:ext cx="4317232" cy="3617205"/>
        </p:xfrm>
        <a:graphic>
          <a:graphicData uri="http://schemas.openxmlformats.org/drawingml/2006/chart">
            <c:chart xmlns:c="http://schemas.openxmlformats.org/drawingml/2006/chart" xmlns:r="http://schemas.openxmlformats.org/officeDocument/2006/relationships" r:id="rId5"/>
          </a:graphicData>
        </a:graphic>
      </p:graphicFrame>
      <p:sp>
        <p:nvSpPr>
          <p:cNvPr id="20" name="Line 14"/>
          <p:cNvSpPr>
            <a:spLocks noChangeShapeType="1"/>
          </p:cNvSpPr>
          <p:nvPr/>
        </p:nvSpPr>
        <p:spPr bwMode="auto">
          <a:xfrm>
            <a:off x="2800171" y="3304470"/>
            <a:ext cx="3860800" cy="0"/>
          </a:xfrm>
          <a:prstGeom prst="line">
            <a:avLst/>
          </a:prstGeom>
          <a:noFill/>
          <a:ln w="25400">
            <a:solidFill>
              <a:schemeClr val="tx1"/>
            </a:solidFill>
            <a:round/>
            <a:headEnd/>
            <a:tailEnd/>
          </a:ln>
        </p:spPr>
        <p:txBody>
          <a:bodyPr/>
          <a:lstStyle/>
          <a:p>
            <a:endParaRPr lang="en-US">
              <a:solidFill>
                <a:srgbClr val="000000"/>
              </a:solidFill>
              <a:latin typeface="Tahoma"/>
            </a:endParaRPr>
          </a:p>
        </p:txBody>
      </p:sp>
      <p:sp>
        <p:nvSpPr>
          <p:cNvPr id="21" name="TextBox 20"/>
          <p:cNvSpPr txBox="1"/>
          <p:nvPr/>
        </p:nvSpPr>
        <p:spPr>
          <a:xfrm>
            <a:off x="233416" y="5805264"/>
            <a:ext cx="8682780" cy="661720"/>
          </a:xfrm>
          <a:prstGeom prst="rect">
            <a:avLst/>
          </a:prstGeom>
          <a:noFill/>
        </p:spPr>
        <p:txBody>
          <a:bodyPr wrap="none" rtlCol="0">
            <a:spAutoFit/>
          </a:bodyPr>
          <a:lstStyle/>
          <a:p>
            <a:pPr eaLnBrk="0" fontAlgn="base" hangingPunct="0">
              <a:spcBef>
                <a:spcPct val="20000"/>
              </a:spcBef>
              <a:spcAft>
                <a:spcPct val="0"/>
              </a:spcAft>
              <a:buClr>
                <a:srgbClr val="CC9900"/>
              </a:buClr>
              <a:buSzPct val="65000"/>
            </a:pPr>
            <a:r>
              <a:rPr lang="en-US" sz="1900" kern="0" dirty="0" err="1" smtClean="0">
                <a:solidFill>
                  <a:srgbClr val="000000"/>
                </a:solidFill>
                <a:latin typeface="Tahoma" charset="0"/>
                <a:ea typeface="ＭＳ Ｐゴシック" charset="0"/>
                <a:cs typeface="ＭＳ Ｐゴシック" charset="0"/>
              </a:rPr>
              <a:t>Moscibroda</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and Mutlu, </a:t>
            </a:r>
            <a:r>
              <a:rPr lang="ja-JP" altLang="en-US" sz="1900" kern="0" dirty="0" smtClean="0">
                <a:solidFill>
                  <a:srgbClr val="000000"/>
                </a:solidFill>
                <a:latin typeface="Tahoma" charset="0"/>
                <a:ea typeface="ＭＳ Ｐゴシック" charset="0"/>
                <a:cs typeface="ＭＳ Ｐゴシック" charset="0"/>
              </a:rPr>
              <a:t>“</a:t>
            </a:r>
            <a:r>
              <a:rPr lang="en-US" sz="1900" kern="0" dirty="0" smtClean="0">
                <a:solidFill>
                  <a:srgbClr val="0000FF"/>
                </a:solidFill>
                <a:latin typeface="Tahoma" charset="0"/>
                <a:ea typeface="ＭＳ Ｐゴシック" charset="0"/>
                <a:cs typeface="ＭＳ Ｐゴシック" charset="0"/>
              </a:rPr>
              <a:t>Memory Performance Attacks</a:t>
            </a:r>
            <a:r>
              <a:rPr lang="en-US" sz="1900" kern="0" dirty="0" smtClean="0">
                <a:solidFill>
                  <a:srgbClr val="000000"/>
                </a:solidFill>
                <a:latin typeface="Tahoma" charset="0"/>
                <a:ea typeface="ＭＳ Ｐゴシック" charset="0"/>
                <a:cs typeface="ＭＳ Ｐゴシック" charset="0"/>
              </a:rPr>
              <a:t>,</a:t>
            </a:r>
            <a:r>
              <a:rPr lang="ja-JP" altLang="en-US" sz="1900" kern="0" dirty="0">
                <a:solidFill>
                  <a:srgbClr val="000000"/>
                </a:solidFill>
                <a:latin typeface="Tahoma" charset="0"/>
                <a:ea typeface="ＭＳ Ｐゴシック" charset="0"/>
                <a:cs typeface="ＭＳ Ｐゴシック" charset="0"/>
              </a:rPr>
              <a:t>”</a:t>
            </a:r>
            <a:r>
              <a:rPr lang="en-US" sz="1900" kern="0" dirty="0">
                <a:solidFill>
                  <a:srgbClr val="000000"/>
                </a:solidFill>
                <a:latin typeface="Tahoma" charset="0"/>
                <a:ea typeface="ＭＳ Ｐゴシック" charset="0"/>
                <a:cs typeface="ＭＳ Ｐゴシック" charset="0"/>
              </a:rPr>
              <a:t> </a:t>
            </a:r>
            <a:r>
              <a:rPr lang="en-US" sz="1900" kern="0" dirty="0" smtClean="0">
                <a:solidFill>
                  <a:srgbClr val="000000"/>
                </a:solidFill>
                <a:latin typeface="Tahoma" charset="0"/>
                <a:ea typeface="ＭＳ Ｐゴシック" charset="0"/>
                <a:cs typeface="ＭＳ Ｐゴシック" charset="0"/>
              </a:rPr>
              <a:t>USENIX Security 2007.</a:t>
            </a:r>
            <a:endParaRPr lang="en-US" sz="1900" kern="0" dirty="0">
              <a:solidFill>
                <a:srgbClr val="000000"/>
              </a:solidFill>
              <a:latin typeface="Tahoma" charset="0"/>
              <a:ea typeface="ＭＳ Ｐゴシック" charset="0"/>
              <a:cs typeface="ＭＳ Ｐゴシック" charset="0"/>
            </a:endParaRPr>
          </a:p>
          <a:p>
            <a:endParaRPr lang="en-US" dirty="0">
              <a:solidFill>
                <a:srgbClr val="000000"/>
              </a:solidFill>
              <a:latin typeface="Tahoma"/>
            </a:endParaRPr>
          </a:p>
        </p:txBody>
      </p:sp>
    </p:spTree>
    <p:extLst>
      <p:ext uri="{BB962C8B-B14F-4D97-AF65-F5344CB8AC3E}">
        <p14:creationId xmlns:p14="http://schemas.microsoft.com/office/powerpoint/2010/main" val="239791778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1"/>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4"/>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0"/>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9"/>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0" grpId="0"/>
      <p:bldP spid="10" grpId="1"/>
      <p:bldP spid="11" grpId="0"/>
      <p:bldP spid="11" grpId="1"/>
      <p:bldP spid="14" grpId="0" animBg="1"/>
      <p:bldP spid="14" grpId="1" animBg="1"/>
      <p:bldGraphic spid="16" grpId="0">
        <p:bldAsOne/>
      </p:bldGraphic>
      <p:bldP spid="17" grpId="0" animBg="1"/>
      <p:bldGraphic spid="19" grpId="0">
        <p:bldAsOne/>
      </p:bldGraphic>
      <p:bldP spid="20" grpId="0" animBg="1"/>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graphicFrame>
        <p:nvGraphicFramePr>
          <p:cNvPr id="19458" name="Content Placeholder 4"/>
          <p:cNvGraphicFramePr>
            <a:graphicFrameLocks/>
          </p:cNvGraphicFramePr>
          <p:nvPr/>
        </p:nvGraphicFramePr>
        <p:xfrm>
          <a:off x="911225" y="933450"/>
          <a:ext cx="6816725" cy="3295650"/>
        </p:xfrm>
        <a:graphic>
          <a:graphicData uri="http://schemas.openxmlformats.org/presentationml/2006/ole">
            <mc:AlternateContent xmlns:mc="http://schemas.openxmlformats.org/markup-compatibility/2006">
              <mc:Choice xmlns:v="urn:schemas-microsoft-com:vml" Requires="v">
                <p:oleObj spid="_x0000_s15382" name="Worksheet" r:id="rId5" imgW="6814765" imgH="3297663" progId="Excel.Sheet.8">
                  <p:embed/>
                </p:oleObj>
              </mc:Choice>
              <mc:Fallback>
                <p:oleObj name="Worksheet" r:id="rId5" imgW="6814765" imgH="3297663" progId="Excel.Sheet.8">
                  <p:embed/>
                  <p:pic>
                    <p:nvPicPr>
                      <p:cNvPr id="0" name=""/>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11225" y="933450"/>
                        <a:ext cx="6816725" cy="32956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a:t>
            </a:r>
            <a:r>
              <a:rPr lang="en-US" dirty="0" err="1" smtClean="0"/>
              <a:t>DoS</a:t>
            </a:r>
            <a:r>
              <a:rPr lang="en-US" dirty="0" smtClean="0"/>
              <a:t>)</a:t>
            </a:r>
            <a:endParaRPr lang="en-US" sz="1400" dirty="0">
              <a:solidFill>
                <a:schemeClr val="accent2">
                  <a:lumMod val="75000"/>
                </a:schemeClr>
              </a:solidFill>
            </a:endParaRPr>
          </a:p>
          <a:p>
            <a:pPr eaLnBrk="1" hangingPunct="1">
              <a:lnSpc>
                <a:spcPct val="90000"/>
              </a:lnSpc>
              <a:defRPr/>
            </a:pPr>
            <a:r>
              <a:rPr lang="en-US" dirty="0" smtClean="0"/>
              <a:t>Unable to enforce priorities or SLAs </a:t>
            </a:r>
          </a:p>
          <a:p>
            <a:pPr eaLnBrk="1" hangingPunct="1">
              <a:lnSpc>
                <a:spcPct val="90000"/>
              </a:lnSpc>
              <a:defRPr/>
            </a:pPr>
            <a:r>
              <a:rPr lang="en-US" dirty="0" smtClean="0"/>
              <a:t>Low </a:t>
            </a:r>
            <a:r>
              <a:rPr lang="en-US" smtClean="0"/>
              <a:t>system performance</a:t>
            </a:r>
            <a:endParaRPr lang="en-US" sz="1400" dirty="0" smtClean="0">
              <a:solidFill>
                <a:srgbClr val="2C6123"/>
              </a:solidFill>
            </a:endParaRPr>
          </a:p>
          <a:p>
            <a:pPr marL="0" indent="0" eaLnBrk="1" hangingPunct="1">
              <a:lnSpc>
                <a:spcPct val="90000"/>
              </a:lnSpc>
              <a:buNone/>
              <a:defRPr/>
            </a:pPr>
            <a:endParaRPr lang="en-US" sz="1100" dirty="0" smtClean="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19460" name="Line 14"/>
          <p:cNvSpPr>
            <a:spLocks noChangeShapeType="1"/>
          </p:cNvSpPr>
          <p:nvPr/>
        </p:nvSpPr>
        <p:spPr bwMode="auto">
          <a:xfrm>
            <a:off x="1666875" y="3392488"/>
            <a:ext cx="5943600" cy="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lIns="91402" tIns="45702" rIns="91402" bIns="45702"/>
          <a:lstStyle/>
          <a:p>
            <a:endParaRPr lang="en-US" dirty="0">
              <a:solidFill>
                <a:srgbClr val="000000"/>
              </a:solidFill>
              <a:latin typeface="Tahoma"/>
            </a:endParaRPr>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195</a:t>
            </a:fld>
            <a:endParaRPr lang="en-US" altLang="en-US" dirty="0">
              <a:solidFill>
                <a:srgbClr val="000000"/>
              </a:solidFill>
            </a:endParaRPr>
          </a:p>
        </p:txBody>
      </p:sp>
    </p:spTree>
    <p:custDataLst>
      <p:tags r:id="rId2"/>
    </p:custDataLst>
    <p:extLst>
      <p:ext uri="{BB962C8B-B14F-4D97-AF65-F5344CB8AC3E}">
        <p14:creationId xmlns:p14="http://schemas.microsoft.com/office/powerpoint/2010/main" val="3015250880"/>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9766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97667">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97667">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49766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2"/>
          <p:cNvSpPr>
            <a:spLocks noGrp="1" noChangeArrowheads="1"/>
          </p:cNvSpPr>
          <p:nvPr>
            <p:ph type="title"/>
          </p:nvPr>
        </p:nvSpPr>
        <p:spPr/>
        <p:txBody>
          <a:bodyPr/>
          <a:lstStyle/>
          <a:p>
            <a:pPr eaLnBrk="1" hangingPunct="1"/>
            <a:r>
              <a:rPr lang="en-US" dirty="0">
                <a:latin typeface="Garamond" charset="0"/>
              </a:rPr>
              <a:t>Greater Problem with More Cores</a:t>
            </a:r>
          </a:p>
        </p:txBody>
      </p:sp>
      <p:sp>
        <p:nvSpPr>
          <p:cNvPr id="497667" name="Rectangle 3"/>
          <p:cNvSpPr>
            <a:spLocks noGrp="1" noChangeArrowheads="1"/>
          </p:cNvSpPr>
          <p:nvPr>
            <p:ph type="body" idx="1"/>
          </p:nvPr>
        </p:nvSpPr>
        <p:spPr>
          <a:xfrm>
            <a:off x="127000" y="4359275"/>
            <a:ext cx="9017000" cy="2070100"/>
          </a:xfrm>
        </p:spPr>
        <p:txBody>
          <a:bodyPr/>
          <a:lstStyle/>
          <a:p>
            <a:pPr eaLnBrk="1" hangingPunct="1">
              <a:lnSpc>
                <a:spcPct val="90000"/>
              </a:lnSpc>
              <a:defRPr/>
            </a:pPr>
            <a:r>
              <a:rPr lang="en-US" dirty="0" smtClean="0"/>
              <a:t>Vulnerable to denial of service (DoS) </a:t>
            </a:r>
            <a:r>
              <a:rPr lang="en-US" sz="1400" dirty="0">
                <a:solidFill>
                  <a:schemeClr val="accent2">
                    <a:lumMod val="75000"/>
                  </a:schemeClr>
                </a:solidFill>
              </a:rPr>
              <a:t>[Usenix Security’07]</a:t>
            </a:r>
          </a:p>
          <a:p>
            <a:pPr eaLnBrk="1" hangingPunct="1">
              <a:lnSpc>
                <a:spcPct val="90000"/>
              </a:lnSpc>
              <a:defRPr/>
            </a:pPr>
            <a:r>
              <a:rPr lang="en-US" dirty="0" smtClean="0"/>
              <a:t>Unable to enforce priorities or SLAs </a:t>
            </a:r>
            <a:r>
              <a:rPr lang="en-US" sz="1400" dirty="0">
                <a:solidFill>
                  <a:srgbClr val="2C6123"/>
                </a:solidFill>
              </a:rPr>
              <a:t>[MICRO’07,’10,’11, ISCA’08’11’12, ASPLOS’10]</a:t>
            </a:r>
          </a:p>
          <a:p>
            <a:pPr eaLnBrk="1" hangingPunct="1">
              <a:lnSpc>
                <a:spcPct val="90000"/>
              </a:lnSpc>
              <a:defRPr/>
            </a:pPr>
            <a:r>
              <a:rPr lang="en-US" dirty="0" smtClean="0"/>
              <a:t>Low system performance </a:t>
            </a:r>
            <a:r>
              <a:rPr lang="en-US" sz="1400" dirty="0">
                <a:solidFill>
                  <a:srgbClr val="2C6123"/>
                </a:solidFill>
              </a:rPr>
              <a:t>[IEEE Micro Top Picks ’09,’11a,’11b,’12]</a:t>
            </a:r>
          </a:p>
          <a:p>
            <a:pPr marL="0" indent="0" eaLnBrk="1" hangingPunct="1">
              <a:lnSpc>
                <a:spcPct val="90000"/>
              </a:lnSpc>
              <a:buNone/>
              <a:defRPr/>
            </a:pPr>
            <a:endParaRPr lang="en-US" sz="1100" dirty="0">
              <a:solidFill>
                <a:schemeClr val="tx1">
                  <a:lumMod val="60000"/>
                  <a:lumOff val="40000"/>
                </a:schemeClr>
              </a:solidFill>
              <a:sym typeface="Wingdings"/>
            </a:endParaRPr>
          </a:p>
          <a:p>
            <a:pPr marL="0" indent="0" algn="ctr" eaLnBrk="1" hangingPunct="1">
              <a:lnSpc>
                <a:spcPct val="90000"/>
              </a:lnSpc>
              <a:buNone/>
              <a:defRPr/>
            </a:pPr>
            <a:r>
              <a:rPr lang="en-US" b="1" dirty="0" smtClean="0">
                <a:solidFill>
                  <a:srgbClr val="FF0000"/>
                </a:solidFill>
                <a:sym typeface="Wingdings"/>
              </a:rPr>
              <a:t>Uncontrollable, unpredictable system</a:t>
            </a:r>
            <a:endParaRPr lang="en-US" b="1" dirty="0" smtClean="0">
              <a:solidFill>
                <a:srgbClr val="FF0000"/>
              </a:solidFill>
            </a:endParaRPr>
          </a:p>
        </p:txBody>
      </p:sp>
      <p:sp>
        <p:nvSpPr>
          <p:cNvPr id="7" name="Slide Number Placeholder 3"/>
          <p:cNvSpPr>
            <a:spLocks noGrp="1"/>
          </p:cNvSpPr>
          <p:nvPr>
            <p:ph type="sldNum" sz="quarter" idx="11"/>
          </p:nvPr>
        </p:nvSpPr>
        <p:spPr>
          <a:xfrm>
            <a:off x="6553200" y="6363164"/>
            <a:ext cx="2133600" cy="457200"/>
          </a:xfrm>
        </p:spPr>
        <p:txBody>
          <a:bodyPr/>
          <a:lstStyle/>
          <a:p>
            <a:fld id="{323594FA-E141-4234-AE05-360401972BE7}" type="slidenum">
              <a:rPr lang="en-US" altLang="en-US" smtClean="0">
                <a:solidFill>
                  <a:srgbClr val="000000"/>
                </a:solidFill>
              </a:rPr>
              <a:pPr/>
              <a:t>196</a:t>
            </a:fld>
            <a:endParaRPr lang="en-US" altLang="en-US" dirty="0">
              <a:solidFill>
                <a:srgbClr val="000000"/>
              </a:solidFill>
            </a:endParaRPr>
          </a:p>
        </p:txBody>
      </p:sp>
      <p:pic>
        <p:nvPicPr>
          <p:cNvPr id="8" name="Picture 7"/>
          <p:cNvPicPr>
            <a:picLocks noChangeAspect="1"/>
          </p:cNvPicPr>
          <p:nvPr/>
        </p:nvPicPr>
        <p:blipFill>
          <a:blip r:embed="rId4"/>
          <a:stretch>
            <a:fillRect/>
          </a:stretch>
        </p:blipFill>
        <p:spPr>
          <a:xfrm>
            <a:off x="1447800" y="1000968"/>
            <a:ext cx="6038850" cy="3286448"/>
          </a:xfrm>
          <a:prstGeom prst="rect">
            <a:avLst/>
          </a:prstGeom>
        </p:spPr>
      </p:pic>
    </p:spTree>
    <p:custDataLst>
      <p:tags r:id="rId1"/>
    </p:custDataLst>
    <p:extLst>
      <p:ext uri="{BB962C8B-B14F-4D97-AF65-F5344CB8AC3E}">
        <p14:creationId xmlns:p14="http://schemas.microsoft.com/office/powerpoint/2010/main" val="2224036533"/>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400" dirty="0" smtClean="0"/>
              <a:t>Distributed DoS in Networked Multi-Core Systems</a:t>
            </a:r>
            <a:endParaRPr lang="en-US" sz="3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197</a:t>
            </a:fld>
            <a:endParaRPr lang="en-US" altLang="en-US" dirty="0">
              <a:solidFill>
                <a:srgbClr val="000000"/>
              </a:solidFill>
            </a:endParaRPr>
          </a:p>
        </p:txBody>
      </p:sp>
      <p:pic>
        <p:nvPicPr>
          <p:cNvPr id="5" name="Picture 4"/>
          <p:cNvPicPr>
            <a:picLocks noChangeAspect="1"/>
          </p:cNvPicPr>
          <p:nvPr/>
        </p:nvPicPr>
        <p:blipFill>
          <a:blip r:embed="rId2"/>
          <a:stretch>
            <a:fillRect/>
          </a:stretch>
        </p:blipFill>
        <p:spPr>
          <a:xfrm>
            <a:off x="3635895" y="1028742"/>
            <a:ext cx="5244947" cy="5352586"/>
          </a:xfrm>
          <a:prstGeom prst="rect">
            <a:avLst/>
          </a:prstGeom>
        </p:spPr>
      </p:pic>
      <p:sp>
        <p:nvSpPr>
          <p:cNvPr id="6" name="TextBox 5"/>
          <p:cNvSpPr txBox="1"/>
          <p:nvPr/>
        </p:nvSpPr>
        <p:spPr>
          <a:xfrm>
            <a:off x="3563888" y="945280"/>
            <a:ext cx="1211590" cy="584776"/>
          </a:xfrm>
          <a:prstGeom prst="rect">
            <a:avLst/>
          </a:prstGeom>
          <a:solidFill>
            <a:schemeClr val="bg1"/>
          </a:solidFill>
        </p:spPr>
        <p:txBody>
          <a:bodyPr wrap="none" rtlCol="0">
            <a:spAutoFit/>
          </a:bodyPr>
          <a:lstStyle/>
          <a:p>
            <a:pPr algn="ctr"/>
            <a:r>
              <a:rPr lang="en-US" sz="1600" dirty="0" smtClean="0">
                <a:solidFill>
                  <a:srgbClr val="000000"/>
                </a:solidFill>
                <a:latin typeface="Tahoma"/>
              </a:rPr>
              <a:t>Attackers</a:t>
            </a:r>
          </a:p>
          <a:p>
            <a:pPr algn="ctr"/>
            <a:r>
              <a:rPr lang="en-US" sz="1600" dirty="0" smtClean="0">
                <a:solidFill>
                  <a:srgbClr val="000000"/>
                </a:solidFill>
                <a:latin typeface="Tahoma"/>
              </a:rPr>
              <a:t>(Cores 1-8)</a:t>
            </a:r>
            <a:endParaRPr lang="en-US" sz="1600" dirty="0">
              <a:solidFill>
                <a:srgbClr val="000000"/>
              </a:solidFill>
              <a:latin typeface="Tahoma"/>
            </a:endParaRPr>
          </a:p>
        </p:txBody>
      </p:sp>
      <p:sp>
        <p:nvSpPr>
          <p:cNvPr id="7" name="TextBox 6"/>
          <p:cNvSpPr txBox="1"/>
          <p:nvPr/>
        </p:nvSpPr>
        <p:spPr>
          <a:xfrm>
            <a:off x="5004048" y="972016"/>
            <a:ext cx="3168352" cy="584776"/>
          </a:xfrm>
          <a:prstGeom prst="rect">
            <a:avLst/>
          </a:prstGeom>
          <a:solidFill>
            <a:schemeClr val="bg1"/>
          </a:solidFill>
        </p:spPr>
        <p:txBody>
          <a:bodyPr wrap="square" rtlCol="0">
            <a:spAutoFit/>
          </a:bodyPr>
          <a:lstStyle/>
          <a:p>
            <a:pPr algn="ctr"/>
            <a:r>
              <a:rPr lang="en-US" sz="1600" dirty="0" smtClean="0">
                <a:solidFill>
                  <a:srgbClr val="000000"/>
                </a:solidFill>
                <a:latin typeface="Tahoma"/>
              </a:rPr>
              <a:t>Stock option pricing application</a:t>
            </a:r>
          </a:p>
          <a:p>
            <a:pPr algn="ctr"/>
            <a:r>
              <a:rPr lang="en-US" sz="1600" dirty="0" smtClean="0">
                <a:solidFill>
                  <a:srgbClr val="000000"/>
                </a:solidFill>
                <a:latin typeface="Tahoma"/>
              </a:rPr>
              <a:t>(Cores 9-64)</a:t>
            </a:r>
            <a:endParaRPr lang="en-US" sz="1600" dirty="0">
              <a:solidFill>
                <a:srgbClr val="000000"/>
              </a:solidFill>
              <a:latin typeface="Tahoma"/>
            </a:endParaRPr>
          </a:p>
        </p:txBody>
      </p:sp>
      <p:sp>
        <p:nvSpPr>
          <p:cNvPr id="8" name="Rectangle 3"/>
          <p:cNvSpPr txBox="1">
            <a:spLocks noChangeArrowheads="1"/>
          </p:cNvSpPr>
          <p:nvPr/>
        </p:nvSpPr>
        <p:spPr bwMode="auto">
          <a:xfrm>
            <a:off x="-180528" y="2060848"/>
            <a:ext cx="3744416" cy="20701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Clr>
                <a:srgbClr val="CC9900"/>
              </a:buClr>
              <a:buFont typeface="Wingdings" pitchFamily="2" charset="2"/>
              <a:buNone/>
              <a:defRPr/>
            </a:pPr>
            <a:r>
              <a:rPr lang="en-US" dirty="0" smtClean="0">
                <a:solidFill>
                  <a:srgbClr val="000000"/>
                </a:solidFill>
                <a:latin typeface="Tahoma"/>
              </a:rPr>
              <a:t>    Cores connected via </a:t>
            </a:r>
          </a:p>
          <a:p>
            <a:pPr marL="0" indent="0" eaLnBrk="1" hangingPunct="1">
              <a:lnSpc>
                <a:spcPct val="90000"/>
              </a:lnSpc>
              <a:buClr>
                <a:srgbClr val="CC9900"/>
              </a:buClr>
              <a:buFont typeface="Wingdings" pitchFamily="2" charset="2"/>
              <a:buNone/>
              <a:defRPr/>
            </a:pPr>
            <a:r>
              <a:rPr lang="en-US" dirty="0">
                <a:solidFill>
                  <a:srgbClr val="000000"/>
                </a:solidFill>
                <a:latin typeface="Tahoma"/>
              </a:rPr>
              <a:t> </a:t>
            </a:r>
            <a:r>
              <a:rPr lang="en-US" dirty="0" smtClean="0">
                <a:solidFill>
                  <a:srgbClr val="000000"/>
                </a:solidFill>
                <a:latin typeface="Tahoma"/>
              </a:rPr>
              <a:t>   packet-switched</a:t>
            </a:r>
          </a:p>
          <a:p>
            <a:pPr marL="0" indent="0" eaLnBrk="1" hangingPunct="1">
              <a:lnSpc>
                <a:spcPct val="90000"/>
              </a:lnSpc>
              <a:buClr>
                <a:srgbClr val="CC9900"/>
              </a:buClr>
              <a:buFont typeface="Wingdings" pitchFamily="2" charset="2"/>
              <a:buNone/>
              <a:defRPr/>
            </a:pPr>
            <a:r>
              <a:rPr lang="en-US" dirty="0">
                <a:solidFill>
                  <a:srgbClr val="000000"/>
                </a:solidFill>
                <a:latin typeface="Tahoma"/>
              </a:rPr>
              <a:t> </a:t>
            </a:r>
            <a:r>
              <a:rPr lang="en-US" dirty="0" smtClean="0">
                <a:solidFill>
                  <a:srgbClr val="000000"/>
                </a:solidFill>
                <a:latin typeface="Tahoma"/>
              </a:rPr>
              <a:t>   routers on chip</a:t>
            </a:r>
          </a:p>
        </p:txBody>
      </p:sp>
      <p:sp>
        <p:nvSpPr>
          <p:cNvPr id="10" name="Rectangle 3"/>
          <p:cNvSpPr txBox="1">
            <a:spLocks noChangeArrowheads="1"/>
          </p:cNvSpPr>
          <p:nvPr/>
        </p:nvSpPr>
        <p:spPr bwMode="auto">
          <a:xfrm>
            <a:off x="-324544" y="3807172"/>
            <a:ext cx="3744416" cy="20701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lr>
                <a:schemeClr val="accent1"/>
              </a:buClr>
              <a:buSzPct val="65000"/>
              <a:buFont typeface="Wingdings" pitchFamily="2" charset="2"/>
              <a:buChar char="n"/>
              <a:defRPr sz="2400">
                <a:solidFill>
                  <a:schemeClr val="tx1"/>
                </a:solidFill>
                <a:latin typeface="+mn-lt"/>
                <a:ea typeface="+mn-ea"/>
                <a:cs typeface="+mn-cs"/>
              </a:defRPr>
            </a:lvl1pPr>
            <a:lvl2pPr marL="669925" indent="-325438" algn="l" rtl="0" eaLnBrk="0" fontAlgn="base" hangingPunct="0">
              <a:spcBef>
                <a:spcPct val="20000"/>
              </a:spcBef>
              <a:spcAft>
                <a:spcPct val="0"/>
              </a:spcAft>
              <a:buClr>
                <a:schemeClr val="accent2"/>
              </a:buClr>
              <a:buSzPct val="60000"/>
              <a:buFont typeface="Wingdings" pitchFamily="2" charset="2"/>
              <a:buChar char="q"/>
              <a:defRPr sz="2200">
                <a:solidFill>
                  <a:schemeClr val="tx1"/>
                </a:solidFill>
                <a:latin typeface="+mn-lt"/>
              </a:defRPr>
            </a:lvl2pPr>
            <a:lvl3pPr marL="1022350" indent="-350838" algn="l" rtl="0" eaLnBrk="0" fontAlgn="base" hangingPunct="0">
              <a:spcBef>
                <a:spcPct val="20000"/>
              </a:spcBef>
              <a:spcAft>
                <a:spcPct val="0"/>
              </a:spcAft>
              <a:buClr>
                <a:schemeClr val="accent1"/>
              </a:buClr>
              <a:buSzPct val="65000"/>
              <a:buFont typeface="Wingdings" pitchFamily="2" charset="2"/>
              <a:buChar char="n"/>
              <a:defRPr sz="2000">
                <a:solidFill>
                  <a:schemeClr val="tx1"/>
                </a:solidFill>
                <a:latin typeface="+mn-lt"/>
              </a:defRPr>
            </a:lvl3pPr>
            <a:lvl4pPr marL="1339850" indent="-315913" algn="l" rtl="0" eaLnBrk="0" fontAlgn="base" hangingPunct="0">
              <a:spcBef>
                <a:spcPct val="20000"/>
              </a:spcBef>
              <a:spcAft>
                <a:spcPct val="0"/>
              </a:spcAft>
              <a:buClr>
                <a:schemeClr val="accent2"/>
              </a:buClr>
              <a:buSzPct val="70000"/>
              <a:buFont typeface="Wingdings" pitchFamily="2" charset="2"/>
              <a:buChar char="q"/>
              <a:defRPr>
                <a:solidFill>
                  <a:schemeClr val="tx1"/>
                </a:solidFill>
                <a:latin typeface="+mn-lt"/>
              </a:defRPr>
            </a:lvl4pPr>
            <a:lvl5pPr marL="1681163" indent="-339725" algn="l" rtl="0" eaLnBrk="0" fontAlgn="base" hangingPunct="0">
              <a:spcBef>
                <a:spcPct val="20000"/>
              </a:spcBef>
              <a:spcAft>
                <a:spcPct val="0"/>
              </a:spcAft>
              <a:buClr>
                <a:schemeClr val="accent1"/>
              </a:buClr>
              <a:buSzPct val="75000"/>
              <a:buFont typeface="Wingdings" pitchFamily="2" charset="2"/>
              <a:buChar char="§"/>
              <a:defRPr sz="1600">
                <a:solidFill>
                  <a:schemeClr val="tx1"/>
                </a:solidFill>
                <a:latin typeface="+mn-lt"/>
              </a:defRPr>
            </a:lvl5pPr>
            <a:lvl6pPr marL="21383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6pPr>
            <a:lvl7pPr marL="25955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7pPr>
            <a:lvl8pPr marL="30527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8pPr>
            <a:lvl9pPr marL="3509963" indent="-339725" algn="l" rtl="0" fontAlgn="base">
              <a:spcBef>
                <a:spcPct val="20000"/>
              </a:spcBef>
              <a:spcAft>
                <a:spcPct val="0"/>
              </a:spcAft>
              <a:buClr>
                <a:schemeClr val="accent1"/>
              </a:buClr>
              <a:buSzPct val="75000"/>
              <a:buFont typeface="Wingdings" pitchFamily="2" charset="2"/>
              <a:buChar char="§"/>
              <a:defRPr sz="1600">
                <a:solidFill>
                  <a:schemeClr val="tx1"/>
                </a:solidFill>
                <a:latin typeface="+mn-lt"/>
              </a:defRPr>
            </a:lvl9pPr>
          </a:lstStyle>
          <a:p>
            <a:pPr marL="0" indent="0" eaLnBrk="1" hangingPunct="1">
              <a:lnSpc>
                <a:spcPct val="90000"/>
              </a:lnSpc>
              <a:buClr>
                <a:srgbClr val="CC9900"/>
              </a:buClr>
              <a:buFont typeface="Wingdings" pitchFamily="2" charset="2"/>
              <a:buNone/>
              <a:defRPr/>
            </a:pPr>
            <a:r>
              <a:rPr lang="en-US" dirty="0" smtClean="0">
                <a:solidFill>
                  <a:srgbClr val="FF0000"/>
                </a:solidFill>
                <a:latin typeface="Tahoma"/>
              </a:rPr>
              <a:t>     ~5000X slowdown</a:t>
            </a:r>
          </a:p>
        </p:txBody>
      </p:sp>
      <p:sp>
        <p:nvSpPr>
          <p:cNvPr id="11" name="Rectangle 10"/>
          <p:cNvSpPr/>
          <p:nvPr/>
        </p:nvSpPr>
        <p:spPr>
          <a:xfrm>
            <a:off x="179512" y="5157192"/>
            <a:ext cx="3672408" cy="1323439"/>
          </a:xfrm>
          <a:prstGeom prst="rect">
            <a:avLst/>
          </a:prstGeom>
        </p:spPr>
        <p:txBody>
          <a:bodyPr wrap="square">
            <a:spAutoFit/>
          </a:bodyPr>
          <a:lstStyle/>
          <a:p>
            <a:r>
              <a:rPr lang="en-US" sz="1600" dirty="0" smtClean="0">
                <a:solidFill>
                  <a:srgbClr val="000000"/>
                </a:solidFill>
                <a:latin typeface="Tahoma" charset="0"/>
              </a:rPr>
              <a:t>Grot, Hestness, Keckler, Mutlu, </a:t>
            </a:r>
          </a:p>
          <a:p>
            <a:r>
              <a:rPr lang="ja-JP" altLang="en-US" sz="1600" dirty="0" smtClean="0">
                <a:solidFill>
                  <a:srgbClr val="000000"/>
                </a:solidFill>
                <a:latin typeface="Tahoma" charset="0"/>
              </a:rPr>
              <a:t>“</a:t>
            </a:r>
            <a:r>
              <a:rPr lang="en-US" altLang="ja-JP" sz="1600" dirty="0" smtClean="0">
                <a:solidFill>
                  <a:srgbClr val="0000FF"/>
                </a:solidFill>
                <a:latin typeface="Tahoma" charset="0"/>
              </a:rPr>
              <a:t>Preemptive virtual clock</a:t>
            </a:r>
            <a:r>
              <a:rPr lang="en-US" altLang="ja-JP" sz="1600" dirty="0">
                <a:solidFill>
                  <a:srgbClr val="0000FF"/>
                </a:solidFill>
                <a:latin typeface="Tahoma" charset="0"/>
              </a:rPr>
              <a:t>: A Flexible, </a:t>
            </a:r>
            <a:endParaRPr lang="en-US" altLang="ja-JP" sz="1600" dirty="0" smtClean="0">
              <a:solidFill>
                <a:srgbClr val="0000FF"/>
              </a:solidFill>
              <a:latin typeface="Tahoma" charset="0"/>
            </a:endParaRPr>
          </a:p>
          <a:p>
            <a:r>
              <a:rPr lang="en-US" altLang="ja-JP" sz="1600" dirty="0" smtClean="0">
                <a:solidFill>
                  <a:srgbClr val="0000FF"/>
                </a:solidFill>
                <a:latin typeface="Tahoma" charset="0"/>
              </a:rPr>
              <a:t>Efficient</a:t>
            </a:r>
            <a:r>
              <a:rPr lang="en-US" altLang="ja-JP" sz="1600" dirty="0">
                <a:solidFill>
                  <a:srgbClr val="0000FF"/>
                </a:solidFill>
                <a:latin typeface="Tahoma" charset="0"/>
              </a:rPr>
              <a:t>, and Cost-effective QOS </a:t>
            </a:r>
            <a:endParaRPr lang="en-US" altLang="ja-JP" sz="1600" dirty="0" smtClean="0">
              <a:solidFill>
                <a:srgbClr val="0000FF"/>
              </a:solidFill>
              <a:latin typeface="Tahoma" charset="0"/>
            </a:endParaRPr>
          </a:p>
          <a:p>
            <a:r>
              <a:rPr lang="en-US" altLang="ja-JP" sz="1600" dirty="0" smtClean="0">
                <a:solidFill>
                  <a:srgbClr val="0000FF"/>
                </a:solidFill>
                <a:latin typeface="Tahoma" charset="0"/>
              </a:rPr>
              <a:t>Scheme </a:t>
            </a:r>
            <a:r>
              <a:rPr lang="en-US" altLang="ja-JP" sz="1600" dirty="0">
                <a:solidFill>
                  <a:srgbClr val="0000FF"/>
                </a:solidFill>
                <a:latin typeface="Tahoma" charset="0"/>
              </a:rPr>
              <a:t>for Networks-on-</a:t>
            </a:r>
            <a:r>
              <a:rPr lang="en-US" altLang="ja-JP" sz="1600" dirty="0" smtClean="0">
                <a:solidFill>
                  <a:srgbClr val="0000FF"/>
                </a:solidFill>
                <a:latin typeface="Tahoma" charset="0"/>
              </a:rPr>
              <a:t>Chip,“</a:t>
            </a:r>
          </a:p>
          <a:p>
            <a:r>
              <a:rPr lang="en-US" altLang="ja-JP" sz="1600" dirty="0" smtClean="0">
                <a:solidFill>
                  <a:srgbClr val="000000"/>
                </a:solidFill>
                <a:latin typeface="Tahoma" charset="0"/>
              </a:rPr>
              <a:t>MICRO 2009.</a:t>
            </a:r>
            <a:endParaRPr lang="en-US" sz="1600" dirty="0">
              <a:solidFill>
                <a:srgbClr val="000000"/>
              </a:solidFill>
              <a:latin typeface="Tahoma"/>
              <a:cs typeface="Arial" charset="0"/>
            </a:endParaRPr>
          </a:p>
        </p:txBody>
      </p:sp>
    </p:spTree>
    <p:extLst>
      <p:ext uri="{BB962C8B-B14F-4D97-AF65-F5344CB8AC3E}">
        <p14:creationId xmlns:p14="http://schemas.microsoft.com/office/powerpoint/2010/main" val="17786632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11"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a:xfrm>
            <a:off x="228600" y="1196752"/>
            <a:ext cx="8915400" cy="5051648"/>
          </a:xfrm>
        </p:spPr>
        <p:txBody>
          <a:bodyPr/>
          <a:lstStyle/>
          <a:p>
            <a:r>
              <a:rPr lang="en-US" dirty="0" smtClean="0"/>
              <a:t>Inter-thread interference is uncontrolled in all memory resources</a:t>
            </a:r>
          </a:p>
          <a:p>
            <a:pPr lvl="1"/>
            <a:r>
              <a:rPr lang="en-US" dirty="0" smtClean="0"/>
              <a:t>Memory controller</a:t>
            </a:r>
          </a:p>
          <a:p>
            <a:pPr lvl="1"/>
            <a:r>
              <a:rPr lang="en-US" dirty="0" smtClean="0"/>
              <a:t>Interconnect</a:t>
            </a:r>
          </a:p>
          <a:p>
            <a:pPr lvl="1"/>
            <a:r>
              <a:rPr lang="en-US" dirty="0" smtClean="0"/>
              <a:t>Caches</a:t>
            </a:r>
          </a:p>
          <a:p>
            <a:pPr lvl="1"/>
            <a:endParaRPr lang="en-US" dirty="0" smtClean="0"/>
          </a:p>
          <a:p>
            <a:r>
              <a:rPr lang="en-US" dirty="0" smtClean="0"/>
              <a:t>We need to control it</a:t>
            </a:r>
          </a:p>
          <a:p>
            <a:pPr lvl="1"/>
            <a:r>
              <a:rPr lang="en-US" dirty="0" smtClean="0"/>
              <a:t>i.e., design an interference-aware (</a:t>
            </a:r>
            <a:r>
              <a:rPr lang="en-US" dirty="0" err="1" smtClean="0"/>
              <a:t>QoS</a:t>
            </a:r>
            <a:r>
              <a:rPr lang="en-US" dirty="0" smtClean="0"/>
              <a:t>-aware) memory system</a:t>
            </a:r>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198</a:t>
            </a:fld>
            <a:endParaRPr lang="en-US" altLang="en-US">
              <a:solidFill>
                <a:srgbClr val="000000"/>
              </a:solidFill>
            </a:endParaRPr>
          </a:p>
        </p:txBody>
      </p:sp>
    </p:spTree>
    <p:extLst>
      <p:ext uri="{BB962C8B-B14F-4D97-AF65-F5344CB8AC3E}">
        <p14:creationId xmlns:p14="http://schemas.microsoft.com/office/powerpoint/2010/main" val="140678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r>
              <a:rPr lang="en-US" smtClean="0">
                <a:ea typeface="ＭＳ Ｐゴシック" pitchFamily="30" charset="-128"/>
                <a:cs typeface="ＭＳ Ｐゴシック" pitchFamily="30" charset="-128"/>
              </a:rPr>
              <a:t>QoS-Aware Memory Systems: Challenges</a:t>
            </a:r>
          </a:p>
        </p:txBody>
      </p:sp>
      <p:sp>
        <p:nvSpPr>
          <p:cNvPr id="3" name="Content Placeholder 2"/>
          <p:cNvSpPr>
            <a:spLocks noGrp="1"/>
          </p:cNvSpPr>
          <p:nvPr>
            <p:ph idx="1"/>
          </p:nvPr>
        </p:nvSpPr>
        <p:spPr>
          <a:xfrm>
            <a:off x="228600" y="1136104"/>
            <a:ext cx="8610600" cy="5029200"/>
          </a:xfrm>
        </p:spPr>
        <p:txBody>
          <a:bodyPr/>
          <a:lstStyle/>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reduce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Improve system performance and core utilization</a:t>
            </a:r>
          </a:p>
          <a:p>
            <a:pPr lvl="1"/>
            <a:r>
              <a:rPr lang="en-US" dirty="0" smtClean="0"/>
              <a:t>Reduce request serialization and core starvation</a:t>
            </a:r>
          </a:p>
          <a:p>
            <a:pPr lvl="1">
              <a:buFont typeface="Wingdings" pitchFamily="30" charset="2"/>
              <a:buNone/>
            </a:pPr>
            <a:endParaRPr lang="en-US" dirty="0" smtClean="0"/>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control inter-thread interference</a:t>
            </a:r>
            <a:r>
              <a:rPr lang="en-US" dirty="0" smtClean="0">
                <a:ea typeface="ＭＳ Ｐゴシック" pitchFamily="30" charset="-128"/>
                <a:cs typeface="ＭＳ Ｐゴシック" pitchFamily="30" charset="-128"/>
              </a:rPr>
              <a:t>?</a:t>
            </a:r>
          </a:p>
          <a:p>
            <a:pPr lvl="1"/>
            <a:r>
              <a:rPr lang="en-US" dirty="0" smtClean="0">
                <a:solidFill>
                  <a:srgbClr val="0000FF"/>
                </a:solidFill>
              </a:rPr>
              <a:t>Provide mechanisms to enable </a:t>
            </a:r>
            <a:r>
              <a:rPr lang="en-US" dirty="0" smtClean="0">
                <a:solidFill>
                  <a:srgbClr val="000000"/>
                </a:solidFill>
              </a:rPr>
              <a:t>system software </a:t>
            </a:r>
            <a:r>
              <a:rPr lang="en-US" dirty="0" smtClean="0"/>
              <a:t>to enforce </a:t>
            </a:r>
            <a:r>
              <a:rPr lang="en-US" dirty="0" err="1" smtClean="0">
                <a:solidFill>
                  <a:srgbClr val="0000FF"/>
                </a:solidFill>
              </a:rPr>
              <a:t>QoS</a:t>
            </a:r>
            <a:r>
              <a:rPr lang="en-US" dirty="0" smtClean="0">
                <a:solidFill>
                  <a:srgbClr val="0000FF"/>
                </a:solidFill>
              </a:rPr>
              <a:t> policies </a:t>
            </a:r>
          </a:p>
          <a:p>
            <a:pPr lvl="1"/>
            <a:r>
              <a:rPr lang="en-US" dirty="0" smtClean="0">
                <a:solidFill>
                  <a:srgbClr val="0000FF"/>
                </a:solidFill>
              </a:rPr>
              <a:t>While providing high system performance</a:t>
            </a:r>
          </a:p>
          <a:p>
            <a:pPr lvl="1"/>
            <a:endParaRPr lang="en-US" dirty="0" smtClean="0">
              <a:solidFill>
                <a:srgbClr val="0000FF"/>
              </a:solidFill>
            </a:endParaRPr>
          </a:p>
          <a:p>
            <a:r>
              <a:rPr lang="en-US" dirty="0" smtClean="0">
                <a:ea typeface="ＭＳ Ｐゴシック" pitchFamily="30" charset="-128"/>
                <a:cs typeface="ＭＳ Ｐゴシック" pitchFamily="30" charset="-128"/>
              </a:rPr>
              <a:t>How do we </a:t>
            </a:r>
            <a:r>
              <a:rPr lang="en-US" dirty="0" smtClean="0">
                <a:solidFill>
                  <a:srgbClr val="FF0000"/>
                </a:solidFill>
                <a:ea typeface="ＭＳ Ｐゴシック" pitchFamily="30" charset="-128"/>
                <a:cs typeface="ＭＳ Ｐゴシック" pitchFamily="30" charset="-128"/>
              </a:rPr>
              <a:t>make the memory system configurable/flexible</a:t>
            </a:r>
            <a:r>
              <a:rPr lang="en-US" dirty="0" smtClean="0">
                <a:ea typeface="ＭＳ Ｐゴシック" pitchFamily="30" charset="-128"/>
                <a:cs typeface="ＭＳ Ｐゴシック" pitchFamily="30" charset="-128"/>
              </a:rPr>
              <a:t>? </a:t>
            </a:r>
          </a:p>
          <a:p>
            <a:pPr lvl="1"/>
            <a:r>
              <a:rPr lang="en-US" dirty="0" smtClean="0"/>
              <a:t>Enable flexible mechanisms that can achieve many goals</a:t>
            </a:r>
          </a:p>
          <a:p>
            <a:pPr lvl="2"/>
            <a:r>
              <a:rPr lang="en-US" dirty="0" smtClean="0"/>
              <a:t>Provide fairness or throughput when needed</a:t>
            </a:r>
          </a:p>
          <a:p>
            <a:pPr lvl="2"/>
            <a:r>
              <a:rPr lang="en-US" dirty="0" smtClean="0"/>
              <a:t>Satisfy performance guarantees when needed</a:t>
            </a:r>
          </a:p>
          <a:p>
            <a:pPr lvl="1"/>
            <a:endParaRPr lang="en-US" dirty="0" smtClean="0"/>
          </a:p>
        </p:txBody>
      </p:sp>
      <p:sp>
        <p:nvSpPr>
          <p:cNvPr id="4" name="Slide Number Placeholder 3"/>
          <p:cNvSpPr>
            <a:spLocks noGrp="1"/>
          </p:cNvSpPr>
          <p:nvPr>
            <p:ph type="sldNum" sz="quarter" idx="11"/>
          </p:nvPr>
        </p:nvSpPr>
        <p:spPr/>
        <p:txBody>
          <a:bodyPr/>
          <a:lstStyle/>
          <a:p>
            <a:pPr>
              <a:defRPr/>
            </a:pPr>
            <a:fld id="{7A541A9A-AFF6-FB4F-BAA6-4B5658B19D03}" type="slidenum">
              <a:rPr lang="en-US" smtClean="0">
                <a:solidFill>
                  <a:srgbClr val="000000"/>
                </a:solidFill>
              </a:rPr>
              <a:pPr>
                <a:defRPr/>
              </a:pPr>
              <a:t>199</a:t>
            </a:fld>
            <a:endParaRPr lang="en-US">
              <a:solidFill>
                <a:srgbClr val="000000"/>
              </a:solidFill>
            </a:endParaRPr>
          </a:p>
        </p:txBody>
      </p:sp>
    </p:spTree>
    <p:extLst>
      <p:ext uri="{BB962C8B-B14F-4D97-AF65-F5344CB8AC3E}">
        <p14:creationId xmlns:p14="http://schemas.microsoft.com/office/powerpoint/2010/main" val="146824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smtClean="0">
                <a:latin typeface="Garamond" charset="0"/>
              </a:rPr>
              <a:t>First, A Brief Research Overview</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207897140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endParaRPr lang="en-US" dirty="0">
              <a:latin typeface="Tahoma" charset="0"/>
              <a:ea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355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6CDE87C-4DFB-8147-A2EF-37268286C75D}" type="slidenum">
              <a:rPr lang="en-US" sz="1600">
                <a:solidFill>
                  <a:srgbClr val="000000"/>
                </a:solidFill>
                <a:latin typeface="Garamond" charset="0"/>
              </a:rPr>
              <a:pPr eaLnBrk="1" hangingPunct="1"/>
              <a:t>20</a:t>
            </a:fld>
            <a:endParaRPr lang="en-US" sz="1600" dirty="0">
              <a:solidFill>
                <a:srgbClr val="000000"/>
              </a:solidFill>
              <a:latin typeface="Garamond" charset="0"/>
            </a:endParaRPr>
          </a:p>
        </p:txBody>
      </p:sp>
    </p:spTree>
    <p:extLst>
      <p:ext uri="{BB962C8B-B14F-4D97-AF65-F5344CB8AC3E}">
        <p14:creationId xmlns:p14="http://schemas.microsoft.com/office/powerpoint/2010/main" val="14888302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79500"/>
            <a:ext cx="8801100" cy="5046663"/>
          </a:xfrm>
        </p:spPr>
        <p:txBody>
          <a:bodyPr/>
          <a:lstStyle/>
          <a:p>
            <a:r>
              <a:rPr lang="en-US" dirty="0">
                <a:latin typeface="Tahoma" charset="0"/>
              </a:rPr>
              <a:t>Problem: Memory interference is uncontrolled </a:t>
            </a:r>
            <a:r>
              <a:rPr lang="en-US" dirty="0">
                <a:latin typeface="Tahoma" charset="0"/>
                <a:sym typeface="Wingdings" charset="0"/>
              </a:rPr>
              <a:t> uncontrollable, </a:t>
            </a:r>
            <a:r>
              <a:rPr lang="en-US" dirty="0" smtClean="0">
                <a:latin typeface="Tahoma" charset="0"/>
                <a:sym typeface="Wingdings" charset="0"/>
              </a:rPr>
              <a:t>unpredictable, vulnerable </a:t>
            </a:r>
            <a:r>
              <a:rPr lang="en-US" dirty="0">
                <a:latin typeface="Tahoma" charset="0"/>
                <a:sym typeface="Wingdings" charset="0"/>
              </a:rPr>
              <a:t>system</a:t>
            </a:r>
            <a:endParaRPr lang="en-US" dirty="0">
              <a:latin typeface="Tahoma" charset="0"/>
            </a:endParaRPr>
          </a:p>
          <a:p>
            <a:endParaRPr lang="en-US" sz="1800" dirty="0">
              <a:latin typeface="Tahoma" charset="0"/>
            </a:endParaRPr>
          </a:p>
          <a:p>
            <a:r>
              <a:rPr lang="en-US" dirty="0">
                <a:latin typeface="Tahoma" charset="0"/>
              </a:rPr>
              <a:t>Goal: We need to control it </a:t>
            </a:r>
            <a:r>
              <a:rPr lang="en-US" dirty="0">
                <a:latin typeface="Tahoma" charset="0"/>
                <a:sym typeface="Wingdings" charset="0"/>
              </a:rPr>
              <a:t> Design a QoS-aware system </a:t>
            </a:r>
          </a:p>
          <a:p>
            <a:endParaRPr lang="en-US" sz="1800" dirty="0">
              <a:latin typeface="Tahoma" charset="0"/>
              <a:sym typeface="Wingdings" charset="0"/>
            </a:endParaRPr>
          </a:p>
          <a:p>
            <a:r>
              <a:rPr lang="en-US" dirty="0">
                <a:latin typeface="Tahoma" charset="0"/>
                <a:sym typeface="Wingdings" charset="0"/>
              </a:rPr>
              <a:t>Solution: </a:t>
            </a:r>
            <a:r>
              <a:rPr lang="en-US" dirty="0">
                <a:solidFill>
                  <a:srgbClr val="0000FF"/>
                </a:solidFill>
                <a:latin typeface="Tahoma" charset="0"/>
                <a:sym typeface="Wingdings" charset="0"/>
              </a:rPr>
              <a:t>Hardware/software cooperative </a:t>
            </a:r>
            <a:r>
              <a:rPr lang="en-US" dirty="0" smtClean="0">
                <a:solidFill>
                  <a:srgbClr val="0000FF"/>
                </a:solidFill>
                <a:latin typeface="Tahoma" charset="0"/>
                <a:sym typeface="Wingdings" charset="0"/>
              </a:rPr>
              <a:t>memory QoS</a:t>
            </a:r>
            <a:endParaRPr lang="en-US" dirty="0">
              <a:solidFill>
                <a:srgbClr val="0000FF"/>
              </a:solidFill>
              <a:latin typeface="Tahoma" charset="0"/>
              <a:sym typeface="Wingdings" charset="0"/>
            </a:endParaRPr>
          </a:p>
          <a:p>
            <a:pPr lvl="1"/>
            <a:r>
              <a:rPr lang="en-US" dirty="0">
                <a:latin typeface="Tahoma" charset="0"/>
                <a:ea typeface="ＭＳ Ｐゴシック" charset="0"/>
                <a:sym typeface="Wingdings" charset="0"/>
              </a:rPr>
              <a:t>Hardware </a:t>
            </a:r>
            <a:r>
              <a:rPr lang="en-US" dirty="0" smtClean="0">
                <a:latin typeface="Tahoma" charset="0"/>
                <a:ea typeface="ＭＳ Ｐゴシック" charset="0"/>
                <a:sym typeface="Wingdings" charset="0"/>
              </a:rPr>
              <a:t>designed </a:t>
            </a:r>
            <a:r>
              <a:rPr lang="en-US" dirty="0">
                <a:latin typeface="Tahoma" charset="0"/>
                <a:ea typeface="ＭＳ Ｐゴシック" charset="0"/>
                <a:sym typeface="Wingdings" charset="0"/>
              </a:rPr>
              <a:t>to provide a configurable fairness substrate </a:t>
            </a:r>
          </a:p>
          <a:p>
            <a:pPr lvl="2"/>
            <a:r>
              <a:rPr lang="en-US" sz="1800" dirty="0">
                <a:latin typeface="Tahoma" charset="0"/>
                <a:ea typeface="ＭＳ Ｐゴシック" charset="0"/>
                <a:sym typeface="Wingdings" charset="0"/>
              </a:rPr>
              <a:t>Application-aware memory scheduling, partitioning, throttling</a:t>
            </a:r>
          </a:p>
          <a:p>
            <a:pPr lvl="1"/>
            <a:r>
              <a:rPr lang="en-US" dirty="0">
                <a:latin typeface="Tahoma" charset="0"/>
                <a:ea typeface="ＭＳ Ｐゴシック" charset="0"/>
                <a:sym typeface="Wingdings" charset="0"/>
              </a:rPr>
              <a:t>Software designed to configure the resources to satisfy different QoS </a:t>
            </a:r>
            <a:r>
              <a:rPr lang="en-US" dirty="0" smtClean="0">
                <a:latin typeface="Tahoma" charset="0"/>
                <a:ea typeface="ＭＳ Ｐゴシック" charset="0"/>
                <a:sym typeface="Wingdings" charset="0"/>
              </a:rPr>
              <a:t>goals</a:t>
            </a:r>
          </a:p>
          <a:p>
            <a:pPr lvl="1"/>
            <a:endParaRPr lang="en-US" dirty="0">
              <a:latin typeface="Tahoma" charset="0"/>
              <a:ea typeface="ＭＳ Ｐゴシック" charset="0"/>
              <a:sym typeface="Wingdings" charset="0"/>
            </a:endParaRPr>
          </a:p>
          <a:p>
            <a:pPr lvl="1"/>
            <a:r>
              <a:rPr lang="en-US" dirty="0">
                <a:latin typeface="Tahoma" charset="0"/>
                <a:ea typeface="ＭＳ Ｐゴシック" charset="0"/>
                <a:sym typeface="Wingdings" charset="0"/>
              </a:rPr>
              <a:t>E.g., </a:t>
            </a:r>
            <a:r>
              <a:rPr lang="en-US" dirty="0">
                <a:solidFill>
                  <a:srgbClr val="0000FF"/>
                </a:solidFill>
                <a:latin typeface="Tahoma" charset="0"/>
                <a:ea typeface="ＭＳ Ｐゴシック" charset="0"/>
                <a:sym typeface="Wingdings" charset="0"/>
              </a:rPr>
              <a:t>fair, programmable memory </a:t>
            </a:r>
            <a:r>
              <a:rPr lang="en-US" dirty="0" smtClean="0">
                <a:solidFill>
                  <a:srgbClr val="0000FF"/>
                </a:solidFill>
                <a:latin typeface="Tahoma" charset="0"/>
                <a:ea typeface="ＭＳ Ｐゴシック" charset="0"/>
                <a:sym typeface="Wingdings" charset="0"/>
              </a:rPr>
              <a:t>controllers and on-chip networks </a:t>
            </a:r>
            <a:r>
              <a:rPr lang="en-US" dirty="0">
                <a:solidFill>
                  <a:srgbClr val="0000FF"/>
                </a:solidFill>
                <a:latin typeface="Tahoma" charset="0"/>
                <a:ea typeface="ＭＳ Ｐゴシック" charset="0"/>
                <a:sym typeface="Wingdings" charset="0"/>
              </a:rPr>
              <a:t>provide QoS and predictable performance </a:t>
            </a:r>
            <a:endParaRPr lang="en-US" dirty="0" smtClean="0">
              <a:solidFill>
                <a:srgbClr val="0000FF"/>
              </a:solidFill>
              <a:latin typeface="Tahoma" charset="0"/>
              <a:ea typeface="ＭＳ Ｐゴシック" charset="0"/>
              <a:sym typeface="Wingdings" charset="0"/>
            </a:endParaRPr>
          </a:p>
          <a:p>
            <a:pPr marL="344487" lvl="1" indent="0">
              <a:buNone/>
            </a:pPr>
            <a:r>
              <a:rPr lang="en-US" sz="1600" b="1" dirty="0">
                <a:solidFill>
                  <a:srgbClr val="2C6123"/>
                </a:solidFill>
                <a:latin typeface="Tahoma" charset="0"/>
                <a:ea typeface="ＭＳ Ｐゴシック" charset="0"/>
                <a:sym typeface="Wingdings" charset="0"/>
              </a:rPr>
              <a:t> </a:t>
            </a:r>
            <a:r>
              <a:rPr lang="en-US" sz="1600" b="1" dirty="0" smtClean="0">
                <a:solidFill>
                  <a:srgbClr val="2C6123"/>
                </a:solidFill>
                <a:latin typeface="Tahoma" charset="0"/>
                <a:ea typeface="ＭＳ Ｐゴシック" charset="0"/>
                <a:sym typeface="Wingdings" charset="0"/>
              </a:rPr>
              <a:t>     [</a:t>
            </a:r>
            <a:r>
              <a:rPr lang="en-US" sz="1600" b="1" dirty="0">
                <a:solidFill>
                  <a:srgbClr val="2C6123"/>
                </a:solidFill>
                <a:latin typeface="Tahoma" charset="0"/>
                <a:ea typeface="ＭＳ Ｐゴシック" charset="0"/>
                <a:sym typeface="Wingdings" charset="0"/>
              </a:rPr>
              <a:t>2007-</a:t>
            </a:r>
            <a:r>
              <a:rPr lang="en-US" sz="1600" b="1" dirty="0" smtClean="0">
                <a:solidFill>
                  <a:srgbClr val="2C6123"/>
                </a:solidFill>
                <a:latin typeface="Tahoma" charset="0"/>
                <a:ea typeface="ＭＳ Ｐゴシック" charset="0"/>
                <a:sym typeface="Wingdings" charset="0"/>
              </a:rPr>
              <a:t>2012, </a:t>
            </a:r>
            <a:r>
              <a:rPr lang="en-US" sz="1600" b="1" dirty="0">
                <a:solidFill>
                  <a:srgbClr val="2C6123"/>
                </a:solidFill>
                <a:latin typeface="Tahoma" charset="0"/>
                <a:ea typeface="ＭＳ Ｐゴシック" charset="0"/>
                <a:sym typeface="Wingdings" charset="0"/>
              </a:rPr>
              <a:t>Top Picks’</a:t>
            </a:r>
            <a:r>
              <a:rPr lang="en-US" sz="1600" b="1" dirty="0" smtClean="0">
                <a:solidFill>
                  <a:srgbClr val="2C6123"/>
                </a:solidFill>
                <a:latin typeface="Tahoma" charset="0"/>
                <a:ea typeface="ＭＳ Ｐゴシック" charset="0"/>
                <a:sym typeface="Wingdings" charset="0"/>
              </a:rPr>
              <a:t>09,’11a,’11b,’12]</a:t>
            </a:r>
            <a:endParaRPr lang="en-US" sz="1600" b="1" dirty="0">
              <a:solidFill>
                <a:srgbClr val="2C6123"/>
              </a:solidFill>
              <a:latin typeface="Tahoma" charset="0"/>
              <a:ea typeface="ＭＳ Ｐゴシック" charset="0"/>
              <a:sym typeface="Wingdings" charset="0"/>
            </a:endParaRPr>
          </a:p>
          <a:p>
            <a:endParaRPr lang="en-US" dirty="0">
              <a:latin typeface="Tahoma" charset="0"/>
              <a:sym typeface="Wingdings" charset="0"/>
            </a:endParaRPr>
          </a:p>
          <a:p>
            <a:endParaRPr lang="en-US" dirty="0">
              <a:latin typeface="Tahoma" charset="0"/>
            </a:endParaRPr>
          </a:p>
        </p:txBody>
      </p:sp>
      <p:sp>
        <p:nvSpPr>
          <p:cNvPr id="20482" name="Title 3"/>
          <p:cNvSpPr>
            <a:spLocks noGrp="1"/>
          </p:cNvSpPr>
          <p:nvPr>
            <p:ph type="title"/>
          </p:nvPr>
        </p:nvSpPr>
        <p:spPr>
          <a:xfrm>
            <a:off x="228600" y="152400"/>
            <a:ext cx="8915400" cy="1066800"/>
          </a:xfrm>
        </p:spPr>
        <p:txBody>
          <a:bodyPr/>
          <a:lstStyle/>
          <a:p>
            <a:r>
              <a:rPr lang="en-US" dirty="0" smtClean="0">
                <a:latin typeface="Garamond" charset="0"/>
              </a:rPr>
              <a:t>Solution: </a:t>
            </a:r>
            <a:r>
              <a:rPr lang="en-US" dirty="0">
                <a:latin typeface="Garamond" charset="0"/>
              </a:rPr>
              <a:t>QoS-</a:t>
            </a:r>
            <a:r>
              <a:rPr lang="en-US" dirty="0" smtClean="0">
                <a:latin typeface="Garamond" charset="0"/>
              </a:rPr>
              <a:t>Aware, Predictable Memory</a:t>
            </a:r>
            <a:endParaRPr lang="en-US" dirty="0">
              <a:latin typeface="Garamond" charset="0"/>
            </a:endParaRPr>
          </a:p>
        </p:txBody>
      </p:sp>
    </p:spTree>
    <p:extLst>
      <p:ext uri="{BB962C8B-B14F-4D97-AF65-F5344CB8AC3E}">
        <p14:creationId xmlns:p14="http://schemas.microsoft.com/office/powerpoint/2010/main" val="343607615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201</a:t>
            </a:fld>
            <a:endParaRPr lang="en-US">
              <a:solidFill>
                <a:srgbClr val="000000"/>
              </a:solidFill>
            </a:endParaRPr>
          </a:p>
        </p:txBody>
      </p:sp>
      <p:sp>
        <p:nvSpPr>
          <p:cNvPr id="7" name="Rectangle 6"/>
          <p:cNvSpPr/>
          <p:nvPr/>
        </p:nvSpPr>
        <p:spPr>
          <a:xfrm>
            <a:off x="899592" y="5180494"/>
            <a:ext cx="5544616"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358600103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Content Placeholder 2"/>
          <p:cNvSpPr>
            <a:spLocks noGrp="1"/>
          </p:cNvSpPr>
          <p:nvPr>
            <p:ph idx="1"/>
          </p:nvPr>
        </p:nvSpPr>
        <p:spPr>
          <a:xfrm>
            <a:off x="228600" y="793422"/>
            <a:ext cx="8915400" cy="5195664"/>
          </a:xfrm>
        </p:spPr>
        <p:txBody>
          <a:bodyPr/>
          <a:lstStyle/>
          <a:p>
            <a:r>
              <a:rPr lang="en-US" dirty="0" smtClean="0">
                <a:solidFill>
                  <a:srgbClr val="0000FF"/>
                </a:solidFill>
              </a:rPr>
              <a:t>Memory Channel Partitioning</a:t>
            </a:r>
          </a:p>
          <a:p>
            <a:pPr lvl="1"/>
            <a:r>
              <a:rPr lang="en-US" dirty="0" smtClean="0"/>
              <a:t>Idea: System software maps badly-interfering applications’ pages to different channels </a:t>
            </a:r>
            <a:r>
              <a:rPr lang="en-US" sz="1800" dirty="0" smtClean="0">
                <a:solidFill>
                  <a:srgbClr val="008000"/>
                </a:solidFill>
              </a:rPr>
              <a:t>[</a:t>
            </a:r>
            <a:r>
              <a:rPr lang="en-US" sz="1800" dirty="0" err="1" smtClean="0">
                <a:solidFill>
                  <a:srgbClr val="008000"/>
                </a:solidFill>
              </a:rPr>
              <a:t>Muralidhara</a:t>
            </a:r>
            <a:r>
              <a:rPr lang="en-US" sz="1800" dirty="0" smtClean="0">
                <a:solidFill>
                  <a:srgbClr val="008000"/>
                </a:solidFill>
              </a:rPr>
              <a:t>+, MICRO’11]</a:t>
            </a:r>
          </a:p>
          <a:p>
            <a:pPr lvl="1"/>
            <a:endParaRPr lang="en-US" dirty="0"/>
          </a:p>
          <a:p>
            <a:pPr lvl="1"/>
            <a:endParaRPr lang="en-US" dirty="0" smtClean="0"/>
          </a:p>
          <a:p>
            <a:pPr lvl="1"/>
            <a:endParaRPr lang="en-US" dirty="0"/>
          </a:p>
          <a:p>
            <a:pPr lvl="1"/>
            <a:endParaRPr lang="en-US" dirty="0" smtClean="0"/>
          </a:p>
          <a:p>
            <a:pPr lvl="1"/>
            <a:endParaRPr lang="en-US" dirty="0"/>
          </a:p>
          <a:p>
            <a:pPr lvl="1"/>
            <a:endParaRPr lang="en-US" dirty="0" smtClean="0"/>
          </a:p>
          <a:p>
            <a:pPr lvl="1"/>
            <a:endParaRPr lang="en-US" dirty="0"/>
          </a:p>
          <a:p>
            <a:pPr marL="0" indent="0">
              <a:buNone/>
            </a:pPr>
            <a:endParaRPr lang="en-US" sz="2000" dirty="0" smtClean="0"/>
          </a:p>
          <a:p>
            <a:r>
              <a:rPr lang="en-US" sz="2000" dirty="0" smtClean="0"/>
              <a:t>Separate data of low/high intensity and low/high row-locality applications</a:t>
            </a:r>
          </a:p>
          <a:p>
            <a:r>
              <a:rPr lang="en-US" sz="2000" dirty="0" smtClean="0"/>
              <a:t>Especially effective in reducing interference of threads with “medium” and “heavy” memory intensity </a:t>
            </a:r>
          </a:p>
          <a:p>
            <a:pPr lvl="1"/>
            <a:r>
              <a:rPr lang="en-US" sz="1800" dirty="0" smtClean="0"/>
              <a:t>11% higher performance over existing systems (200 workloads)</a:t>
            </a:r>
            <a:endParaRPr lang="en-US" sz="1800" dirty="0"/>
          </a:p>
        </p:txBody>
      </p:sp>
      <p:sp>
        <p:nvSpPr>
          <p:cNvPr id="2" name="Title 1"/>
          <p:cNvSpPr>
            <a:spLocks noGrp="1"/>
          </p:cNvSpPr>
          <p:nvPr>
            <p:ph type="title"/>
          </p:nvPr>
        </p:nvSpPr>
        <p:spPr/>
        <p:txBody>
          <a:bodyPr/>
          <a:lstStyle/>
          <a:p>
            <a:r>
              <a:rPr lang="en-US" sz="3600" dirty="0" smtClean="0"/>
              <a:t>A Mechanism to Reduce Memory Interference</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202</a:t>
            </a:fld>
            <a:endParaRPr lang="en-US" altLang="en-US"/>
          </a:p>
        </p:txBody>
      </p:sp>
      <p:grpSp>
        <p:nvGrpSpPr>
          <p:cNvPr id="12" name="Group 11"/>
          <p:cNvGrpSpPr/>
          <p:nvPr/>
        </p:nvGrpSpPr>
        <p:grpSpPr>
          <a:xfrm>
            <a:off x="160512" y="1988840"/>
            <a:ext cx="4125504" cy="3105636"/>
            <a:chOff x="160512" y="1988840"/>
            <a:chExt cx="4125504" cy="3105636"/>
          </a:xfrm>
        </p:grpSpPr>
        <p:sp>
          <p:nvSpPr>
            <p:cNvPr id="8" name="Rectangle 7"/>
            <p:cNvSpPr/>
            <p:nvPr/>
          </p:nvSpPr>
          <p:spPr>
            <a:xfrm>
              <a:off x="160512" y="2696843"/>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0</a:t>
              </a:r>
            </a:p>
            <a:p>
              <a:pPr algn="ctr"/>
              <a:r>
                <a:rPr lang="en-US" dirty="0" smtClean="0">
                  <a:solidFill>
                    <a:srgbClr val="FFFFFF"/>
                  </a:solidFill>
                  <a:latin typeface="Tahoma"/>
                </a:rPr>
                <a:t>App A</a:t>
              </a:r>
              <a:endParaRPr lang="en-US" dirty="0">
                <a:solidFill>
                  <a:srgbClr val="FFFFFF"/>
                </a:solidFill>
                <a:latin typeface="Tahoma"/>
              </a:endParaRPr>
            </a:p>
          </p:txBody>
        </p:sp>
        <p:sp>
          <p:nvSpPr>
            <p:cNvPr id="9" name="Rectangle 8"/>
            <p:cNvSpPr/>
            <p:nvPr/>
          </p:nvSpPr>
          <p:spPr>
            <a:xfrm>
              <a:off x="160512" y="3826815"/>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1</a:t>
              </a:r>
            </a:p>
            <a:p>
              <a:pPr algn="ctr"/>
              <a:r>
                <a:rPr lang="en-US" dirty="0" smtClean="0">
                  <a:solidFill>
                    <a:srgbClr val="FFFFFF"/>
                  </a:solidFill>
                  <a:latin typeface="Tahoma"/>
                </a:rPr>
                <a:t>App B</a:t>
              </a:r>
              <a:endParaRPr lang="en-US" dirty="0">
                <a:solidFill>
                  <a:srgbClr val="FFFFFF"/>
                </a:solidFill>
                <a:latin typeface="Tahoma"/>
              </a:endParaRPr>
            </a:p>
          </p:txBody>
        </p:sp>
        <p:sp>
          <p:nvSpPr>
            <p:cNvPr id="10" name="Rectangle 9"/>
            <p:cNvSpPr/>
            <p:nvPr/>
          </p:nvSpPr>
          <p:spPr>
            <a:xfrm>
              <a:off x="3002058" y="2430968"/>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1" name="TextBox 10"/>
            <p:cNvSpPr txBox="1"/>
            <p:nvPr/>
          </p:nvSpPr>
          <p:spPr>
            <a:xfrm>
              <a:off x="3067587" y="2093084"/>
              <a:ext cx="1216381" cy="369332"/>
            </a:xfrm>
            <a:prstGeom prst="rect">
              <a:avLst/>
            </a:prstGeom>
            <a:noFill/>
          </p:spPr>
          <p:txBody>
            <a:bodyPr wrap="square" rtlCol="0">
              <a:spAutoFit/>
            </a:bodyPr>
            <a:lstStyle/>
            <a:p>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962719"/>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sp>
          <p:nvSpPr>
            <p:cNvPr id="15" name="Rectangle 14"/>
            <p:cNvSpPr/>
            <p:nvPr/>
          </p:nvSpPr>
          <p:spPr>
            <a:xfrm>
              <a:off x="3002058" y="3627408"/>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6" name="TextBox 15"/>
            <p:cNvSpPr txBox="1"/>
            <p:nvPr/>
          </p:nvSpPr>
          <p:spPr>
            <a:xfrm>
              <a:off x="3067587" y="4416458"/>
              <a:ext cx="1216381" cy="369332"/>
            </a:xfrm>
            <a:prstGeom prst="rect">
              <a:avLst/>
            </a:prstGeom>
            <a:noFill/>
          </p:spPr>
          <p:txBody>
            <a:bodyPr wrap="square" rtlCol="0">
              <a:spAutoFit/>
            </a:bodyPr>
            <a:lstStyle/>
            <a:p>
              <a:r>
                <a:rPr lang="en-US" dirty="0" smtClean="0">
                  <a:solidFill>
                    <a:srgbClr val="000000"/>
                  </a:solidFill>
                  <a:latin typeface="Tahoma"/>
                </a:rPr>
                <a:t>Channel 1</a:t>
              </a:r>
              <a:endParaRPr lang="en-US" dirty="0">
                <a:solidFill>
                  <a:srgbClr val="000000"/>
                </a:solidFill>
                <a:latin typeface="Tahoma"/>
              </a:endParaRPr>
            </a:p>
          </p:txBody>
        </p:sp>
        <p:sp>
          <p:nvSpPr>
            <p:cNvPr id="17" name="Rectangle 16"/>
            <p:cNvSpPr/>
            <p:nvPr/>
          </p:nvSpPr>
          <p:spPr>
            <a:xfrm>
              <a:off x="3069635" y="369387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18" name="Rectangle 17"/>
            <p:cNvSpPr/>
            <p:nvPr/>
          </p:nvSpPr>
          <p:spPr>
            <a:xfrm>
              <a:off x="3069635" y="4092691"/>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cxnSp>
          <p:nvCxnSpPr>
            <p:cNvPr id="20" name="Straight Connector 19"/>
            <p:cNvCxnSpPr/>
            <p:nvPr/>
          </p:nvCxnSpPr>
          <p:spPr>
            <a:xfrm>
              <a:off x="2664174"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364499"/>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069635" y="2497437"/>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3342"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9" name="Rectangle 28"/>
            <p:cNvSpPr/>
            <p:nvPr/>
          </p:nvSpPr>
          <p:spPr>
            <a:xfrm>
              <a:off x="237618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0" name="Rectangle 29"/>
            <p:cNvSpPr/>
            <p:nvPr/>
          </p:nvSpPr>
          <p:spPr>
            <a:xfrm>
              <a:off x="1367408"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1" name="Rectangle 30"/>
            <p:cNvSpPr/>
            <p:nvPr/>
          </p:nvSpPr>
          <p:spPr>
            <a:xfrm>
              <a:off x="270259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238105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2052448"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4" name="Rectangle 33"/>
            <p:cNvSpPr/>
            <p:nvPr/>
          </p:nvSpPr>
          <p:spPr>
            <a:xfrm>
              <a:off x="203476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p:nvPr/>
          </p:nvSpPr>
          <p:spPr>
            <a:xfrm>
              <a:off x="2729469" y="3120628"/>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4" name="Rectangle 43"/>
            <p:cNvSpPr/>
            <p:nvPr/>
          </p:nvSpPr>
          <p:spPr>
            <a:xfrm>
              <a:off x="1705292" y="2696843"/>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21" name="TextBox 120"/>
            <p:cNvSpPr txBox="1"/>
            <p:nvPr/>
          </p:nvSpPr>
          <p:spPr>
            <a:xfrm>
              <a:off x="611560" y="4725144"/>
              <a:ext cx="3456384" cy="369332"/>
            </a:xfrm>
            <a:prstGeom prst="rect">
              <a:avLst/>
            </a:prstGeom>
            <a:noFill/>
          </p:spPr>
          <p:txBody>
            <a:bodyPr wrap="square" rtlCol="0">
              <a:spAutoFit/>
            </a:bodyPr>
            <a:lstStyle/>
            <a:p>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6" name="Group 131"/>
            <p:cNvGrpSpPr/>
            <p:nvPr/>
          </p:nvGrpSpPr>
          <p:grpSpPr>
            <a:xfrm>
              <a:off x="1187624" y="1988840"/>
              <a:ext cx="1872208" cy="642490"/>
              <a:chOff x="1187624" y="1731288"/>
              <a:chExt cx="1872208" cy="642490"/>
            </a:xfrm>
          </p:grpSpPr>
          <p:cxnSp>
            <p:nvCxnSpPr>
              <p:cNvPr id="125" name="Straight Arrow Connector 124"/>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691680" y="1731288"/>
                <a:ext cx="1368152" cy="276999"/>
              </a:xfrm>
              <a:prstGeom prst="rect">
                <a:avLst/>
              </a:prstGeom>
              <a:noFill/>
            </p:spPr>
            <p:txBody>
              <a:bodyPr wrap="square" rtlCol="0">
                <a:spAutoFit/>
              </a:bodyPr>
              <a:lstStyle/>
              <a:p>
                <a:r>
                  <a:rPr lang="en-US" sz="1200" dirty="0" smtClean="0">
                    <a:solidFill>
                      <a:srgbClr val="000000"/>
                    </a:solidFill>
                    <a:latin typeface="Tahoma"/>
                  </a:rPr>
                  <a:t>Time Units</a:t>
                </a:r>
                <a:endParaRPr lang="en-US" sz="1200" dirty="0">
                  <a:solidFill>
                    <a:srgbClr val="000000"/>
                  </a:solidFill>
                  <a:latin typeface="Tahoma"/>
                </a:endParaRPr>
              </a:p>
            </p:txBody>
          </p:sp>
          <p:sp>
            <p:nvSpPr>
              <p:cNvPr id="127" name="TextBox 126"/>
              <p:cNvSpPr txBox="1"/>
              <p:nvPr/>
            </p:nvSpPr>
            <p:spPr>
              <a:xfrm>
                <a:off x="2673288" y="2015344"/>
                <a:ext cx="288032" cy="338554"/>
              </a:xfrm>
              <a:prstGeom prst="rect">
                <a:avLst/>
              </a:prstGeom>
              <a:noFill/>
            </p:spPr>
            <p:txBody>
              <a:bodyPr wrap="square" rtlCol="0">
                <a:spAutoFit/>
              </a:bodyPr>
              <a:lstStyle/>
              <a:p>
                <a:r>
                  <a:rPr lang="en-US" sz="1600" dirty="0" smtClean="0">
                    <a:solidFill>
                      <a:srgbClr val="000000"/>
                    </a:solidFill>
                    <a:latin typeface="Tahoma"/>
                  </a:rPr>
                  <a:t>1</a:t>
                </a:r>
                <a:endParaRPr lang="en-US" sz="1600" dirty="0">
                  <a:solidFill>
                    <a:srgbClr val="000000"/>
                  </a:solidFill>
                  <a:latin typeface="Tahoma"/>
                </a:endParaRPr>
              </a:p>
            </p:txBody>
          </p:sp>
          <p:sp>
            <p:nvSpPr>
              <p:cNvPr id="128" name="TextBox 127"/>
              <p:cNvSpPr txBox="1"/>
              <p:nvPr/>
            </p:nvSpPr>
            <p:spPr>
              <a:xfrm>
                <a:off x="2339752" y="2023578"/>
                <a:ext cx="288032" cy="338554"/>
              </a:xfrm>
              <a:prstGeom prst="rect">
                <a:avLst/>
              </a:prstGeom>
              <a:noFill/>
            </p:spPr>
            <p:txBody>
              <a:bodyPr wrap="square" rtlCol="0">
                <a:spAutoFit/>
              </a:bodyPr>
              <a:lstStyle/>
              <a:p>
                <a:r>
                  <a:rPr lang="en-US" sz="1600" dirty="0" smtClean="0">
                    <a:solidFill>
                      <a:srgbClr val="000000"/>
                    </a:solidFill>
                    <a:latin typeface="Tahoma"/>
                  </a:rPr>
                  <a:t>2</a:t>
                </a:r>
                <a:endParaRPr lang="en-US" sz="1600" dirty="0">
                  <a:solidFill>
                    <a:srgbClr val="000000"/>
                  </a:solidFill>
                  <a:latin typeface="Tahoma"/>
                </a:endParaRPr>
              </a:p>
            </p:txBody>
          </p:sp>
          <p:sp>
            <p:nvSpPr>
              <p:cNvPr id="129" name="TextBox 128"/>
              <p:cNvSpPr txBox="1"/>
              <p:nvPr/>
            </p:nvSpPr>
            <p:spPr>
              <a:xfrm>
                <a:off x="1992964" y="2015344"/>
                <a:ext cx="288032" cy="338554"/>
              </a:xfrm>
              <a:prstGeom prst="rect">
                <a:avLst/>
              </a:prstGeom>
              <a:noFill/>
            </p:spPr>
            <p:txBody>
              <a:bodyPr wrap="square" rtlCol="0">
                <a:spAutoFit/>
              </a:bodyPr>
              <a:lstStyle/>
              <a:p>
                <a:r>
                  <a:rPr lang="en-US" sz="1600" dirty="0" smtClean="0">
                    <a:solidFill>
                      <a:srgbClr val="000000"/>
                    </a:solidFill>
                    <a:latin typeface="Tahoma"/>
                  </a:rPr>
                  <a:t>3</a:t>
                </a:r>
                <a:endParaRPr lang="en-US" sz="1600" dirty="0">
                  <a:solidFill>
                    <a:srgbClr val="000000"/>
                  </a:solidFill>
                  <a:latin typeface="Tahoma"/>
                </a:endParaRPr>
              </a:p>
            </p:txBody>
          </p:sp>
          <p:sp>
            <p:nvSpPr>
              <p:cNvPr id="130" name="TextBox 129"/>
              <p:cNvSpPr txBox="1"/>
              <p:nvPr/>
            </p:nvSpPr>
            <p:spPr>
              <a:xfrm>
                <a:off x="1651924" y="2021092"/>
                <a:ext cx="288032" cy="338554"/>
              </a:xfrm>
              <a:prstGeom prst="rect">
                <a:avLst/>
              </a:prstGeom>
              <a:noFill/>
            </p:spPr>
            <p:txBody>
              <a:bodyPr wrap="square" rtlCol="0">
                <a:spAutoFit/>
              </a:bodyPr>
              <a:lstStyle/>
              <a:p>
                <a:r>
                  <a:rPr lang="en-US" sz="1600" dirty="0" smtClean="0">
                    <a:solidFill>
                      <a:srgbClr val="000000"/>
                    </a:solidFill>
                    <a:latin typeface="Tahoma"/>
                  </a:rPr>
                  <a:t>4</a:t>
                </a:r>
                <a:endParaRPr lang="en-US" sz="1600" dirty="0">
                  <a:solidFill>
                    <a:srgbClr val="000000"/>
                  </a:solidFill>
                  <a:latin typeface="Tahoma"/>
                </a:endParaRPr>
              </a:p>
            </p:txBody>
          </p:sp>
          <p:sp>
            <p:nvSpPr>
              <p:cNvPr id="131" name="TextBox 130"/>
              <p:cNvSpPr txBox="1"/>
              <p:nvPr/>
            </p:nvSpPr>
            <p:spPr>
              <a:xfrm>
                <a:off x="1331640" y="2035224"/>
                <a:ext cx="288032" cy="338554"/>
              </a:xfrm>
              <a:prstGeom prst="rect">
                <a:avLst/>
              </a:prstGeom>
              <a:noFill/>
            </p:spPr>
            <p:txBody>
              <a:bodyPr wrap="square" rtlCol="0">
                <a:spAutoFit/>
              </a:bodyPr>
              <a:lstStyle/>
              <a:p>
                <a:r>
                  <a:rPr lang="en-US" sz="1600" dirty="0" smtClean="0">
                    <a:solidFill>
                      <a:srgbClr val="000000"/>
                    </a:solidFill>
                    <a:latin typeface="Tahoma"/>
                  </a:rPr>
                  <a:t>5</a:t>
                </a:r>
                <a:endParaRPr lang="en-US" sz="1600" dirty="0">
                  <a:solidFill>
                    <a:srgbClr val="000000"/>
                  </a:solidFill>
                  <a:latin typeface="Tahoma"/>
                </a:endParaRPr>
              </a:p>
            </p:txBody>
          </p:sp>
        </p:grpSp>
      </p:grpSp>
      <p:grpSp>
        <p:nvGrpSpPr>
          <p:cNvPr id="13" name="Group 12"/>
          <p:cNvGrpSpPr/>
          <p:nvPr/>
        </p:nvGrpSpPr>
        <p:grpSpPr>
          <a:xfrm>
            <a:off x="4804312" y="1939922"/>
            <a:ext cx="4160176" cy="3154554"/>
            <a:chOff x="4804312" y="1939922"/>
            <a:chExt cx="4160176" cy="3154554"/>
          </a:xfrm>
        </p:grpSpPr>
        <p:sp>
          <p:nvSpPr>
            <p:cNvPr id="122" name="TextBox 121"/>
            <p:cNvSpPr txBox="1"/>
            <p:nvPr/>
          </p:nvSpPr>
          <p:spPr>
            <a:xfrm>
              <a:off x="4932040" y="4725144"/>
              <a:ext cx="3024336" cy="369332"/>
            </a:xfrm>
            <a:prstGeom prst="rect">
              <a:avLst/>
            </a:prstGeom>
            <a:noFill/>
          </p:spPr>
          <p:txBody>
            <a:bodyPr wrap="square" rtlCol="0">
              <a:spAutoFit/>
            </a:bodyPr>
            <a:lstStyle/>
            <a:p>
              <a:pPr algn="ctr"/>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661279"/>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0</a:t>
              </a:r>
            </a:p>
            <a:p>
              <a:pPr algn="ctr"/>
              <a:r>
                <a:rPr lang="en-US" dirty="0" smtClean="0">
                  <a:solidFill>
                    <a:srgbClr val="FFFFFF"/>
                  </a:solidFill>
                  <a:latin typeface="Tahoma"/>
                </a:rPr>
                <a:t>App A</a:t>
              </a:r>
              <a:endParaRPr lang="en-US" dirty="0">
                <a:solidFill>
                  <a:srgbClr val="FFFFFF"/>
                </a:solidFill>
                <a:latin typeface="Tahoma"/>
              </a:endParaRPr>
            </a:p>
          </p:txBody>
        </p:sp>
        <p:sp>
          <p:nvSpPr>
            <p:cNvPr id="74" name="Rectangle 73"/>
            <p:cNvSpPr/>
            <p:nvPr/>
          </p:nvSpPr>
          <p:spPr>
            <a:xfrm>
              <a:off x="4804312" y="3791251"/>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1</a:t>
              </a:r>
            </a:p>
            <a:p>
              <a:pPr algn="ctr"/>
              <a:r>
                <a:rPr lang="en-US" dirty="0" smtClean="0">
                  <a:solidFill>
                    <a:srgbClr val="FFFFFF"/>
                  </a:solidFill>
                  <a:latin typeface="Tahoma"/>
                </a:rPr>
                <a:t>App B</a:t>
              </a:r>
              <a:endParaRPr lang="en-US" dirty="0">
                <a:solidFill>
                  <a:srgbClr val="FFFFFF"/>
                </a:solidFill>
                <a:latin typeface="Tahoma"/>
              </a:endParaRPr>
            </a:p>
          </p:txBody>
        </p:sp>
        <p:sp>
          <p:nvSpPr>
            <p:cNvPr id="75" name="Rectangle 74"/>
            <p:cNvSpPr/>
            <p:nvPr/>
          </p:nvSpPr>
          <p:spPr>
            <a:xfrm>
              <a:off x="7645858" y="2395404"/>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6" name="TextBox 75"/>
            <p:cNvSpPr txBox="1"/>
            <p:nvPr/>
          </p:nvSpPr>
          <p:spPr>
            <a:xfrm>
              <a:off x="7711387" y="2057520"/>
              <a:ext cx="1216381" cy="369332"/>
            </a:xfrm>
            <a:prstGeom prst="rect">
              <a:avLst/>
            </a:prstGeom>
            <a:noFill/>
          </p:spPr>
          <p:txBody>
            <a:bodyPr wrap="square" rtlCol="0">
              <a:spAutoFit/>
            </a:bodyPr>
            <a:lstStyle/>
            <a:p>
              <a:r>
                <a:rPr lang="en-US" dirty="0" smtClean="0">
                  <a:solidFill>
                    <a:srgbClr val="000000"/>
                  </a:solidFill>
                  <a:latin typeface="Tahoma"/>
                </a:rPr>
                <a:t>Channel 0</a:t>
              </a:r>
              <a:endParaRPr lang="en-US" dirty="0">
                <a:solidFill>
                  <a:srgbClr val="000000"/>
                </a:solidFill>
                <a:latin typeface="Tahoma"/>
              </a:endParaRPr>
            </a:p>
          </p:txBody>
        </p:sp>
        <p:sp>
          <p:nvSpPr>
            <p:cNvPr id="77" name="Rectangle 76"/>
            <p:cNvSpPr/>
            <p:nvPr/>
          </p:nvSpPr>
          <p:spPr>
            <a:xfrm>
              <a:off x="7713435" y="2927155"/>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sp>
          <p:nvSpPr>
            <p:cNvPr id="78" name="Rectangle 77"/>
            <p:cNvSpPr/>
            <p:nvPr/>
          </p:nvSpPr>
          <p:spPr>
            <a:xfrm>
              <a:off x="7645858" y="3591844"/>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9" name="Rectangle 78"/>
            <p:cNvSpPr/>
            <p:nvPr/>
          </p:nvSpPr>
          <p:spPr>
            <a:xfrm>
              <a:off x="7713435" y="3658313"/>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80" name="Rectangle 79"/>
            <p:cNvSpPr/>
            <p:nvPr/>
          </p:nvSpPr>
          <p:spPr>
            <a:xfrm>
              <a:off x="7713435" y="405712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cxnSp>
          <p:nvCxnSpPr>
            <p:cNvPr id="81" name="Straight Connector 80"/>
            <p:cNvCxnSpPr/>
            <p:nvPr/>
          </p:nvCxnSpPr>
          <p:spPr>
            <a:xfrm>
              <a:off x="7307974"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328935"/>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86" name="Rectangle 85"/>
            <p:cNvSpPr/>
            <p:nvPr/>
          </p:nvSpPr>
          <p:spPr>
            <a:xfrm>
              <a:off x="7713435" y="2461873"/>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87" name="Rectangle 86"/>
            <p:cNvSpPr/>
            <p:nvPr/>
          </p:nvSpPr>
          <p:spPr>
            <a:xfrm>
              <a:off x="7367142"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8" name="Rectangle 87"/>
            <p:cNvSpPr/>
            <p:nvPr/>
          </p:nvSpPr>
          <p:spPr>
            <a:xfrm>
              <a:off x="701998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9" name="Rectangle 88"/>
            <p:cNvSpPr/>
            <p:nvPr/>
          </p:nvSpPr>
          <p:spPr>
            <a:xfrm>
              <a:off x="6346488"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3" name="Rectangle 92"/>
            <p:cNvSpPr/>
            <p:nvPr/>
          </p:nvSpPr>
          <p:spPr>
            <a:xfrm>
              <a:off x="667856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5" name="Rectangle 94"/>
            <p:cNvSpPr/>
            <p:nvPr/>
          </p:nvSpPr>
          <p:spPr>
            <a:xfrm>
              <a:off x="7354932" y="3762752"/>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nvGrpSpPr>
            <p:cNvPr id="96" name="Group 131"/>
            <p:cNvGrpSpPr/>
            <p:nvPr/>
          </p:nvGrpSpPr>
          <p:grpSpPr>
            <a:xfrm>
              <a:off x="5831424" y="1939922"/>
              <a:ext cx="1894645" cy="655844"/>
              <a:chOff x="1187624" y="1717934"/>
              <a:chExt cx="1894645" cy="655844"/>
            </a:xfrm>
          </p:grpSpPr>
          <p:cxnSp>
            <p:nvCxnSpPr>
              <p:cNvPr id="123" name="Straight Arrow Connector 122"/>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1714117" y="1717934"/>
                <a:ext cx="1368152" cy="276999"/>
              </a:xfrm>
              <a:prstGeom prst="rect">
                <a:avLst/>
              </a:prstGeom>
              <a:noFill/>
            </p:spPr>
            <p:txBody>
              <a:bodyPr wrap="square" rtlCol="0">
                <a:spAutoFit/>
              </a:bodyPr>
              <a:lstStyle/>
              <a:p>
                <a:r>
                  <a:rPr lang="en-US" sz="1200" dirty="0" smtClean="0">
                    <a:solidFill>
                      <a:srgbClr val="000000"/>
                    </a:solidFill>
                    <a:latin typeface="Tahoma"/>
                  </a:rPr>
                  <a:t>Time Units</a:t>
                </a:r>
                <a:endParaRPr lang="en-US" sz="1200" dirty="0">
                  <a:solidFill>
                    <a:srgbClr val="000000"/>
                  </a:solidFill>
                  <a:latin typeface="Tahoma"/>
                </a:endParaRPr>
              </a:p>
            </p:txBody>
          </p:sp>
          <p:sp>
            <p:nvSpPr>
              <p:cNvPr id="132" name="TextBox 131"/>
              <p:cNvSpPr txBox="1"/>
              <p:nvPr/>
            </p:nvSpPr>
            <p:spPr>
              <a:xfrm>
                <a:off x="2673288" y="2015344"/>
                <a:ext cx="288032" cy="338554"/>
              </a:xfrm>
              <a:prstGeom prst="rect">
                <a:avLst/>
              </a:prstGeom>
              <a:noFill/>
            </p:spPr>
            <p:txBody>
              <a:bodyPr wrap="square" rtlCol="0">
                <a:spAutoFit/>
              </a:bodyPr>
              <a:lstStyle/>
              <a:p>
                <a:r>
                  <a:rPr lang="en-US" sz="1600" dirty="0" smtClean="0">
                    <a:solidFill>
                      <a:srgbClr val="000000"/>
                    </a:solidFill>
                    <a:latin typeface="Tahoma"/>
                  </a:rPr>
                  <a:t>1</a:t>
                </a:r>
                <a:endParaRPr lang="en-US" sz="1600" dirty="0">
                  <a:solidFill>
                    <a:srgbClr val="000000"/>
                  </a:solidFill>
                  <a:latin typeface="Tahoma"/>
                </a:endParaRPr>
              </a:p>
            </p:txBody>
          </p:sp>
          <p:sp>
            <p:nvSpPr>
              <p:cNvPr id="133" name="TextBox 132"/>
              <p:cNvSpPr txBox="1"/>
              <p:nvPr/>
            </p:nvSpPr>
            <p:spPr>
              <a:xfrm>
                <a:off x="2339752" y="2023578"/>
                <a:ext cx="288032" cy="338554"/>
              </a:xfrm>
              <a:prstGeom prst="rect">
                <a:avLst/>
              </a:prstGeom>
              <a:noFill/>
            </p:spPr>
            <p:txBody>
              <a:bodyPr wrap="square" rtlCol="0">
                <a:spAutoFit/>
              </a:bodyPr>
              <a:lstStyle/>
              <a:p>
                <a:r>
                  <a:rPr lang="en-US" sz="1600" dirty="0" smtClean="0">
                    <a:solidFill>
                      <a:srgbClr val="000000"/>
                    </a:solidFill>
                    <a:latin typeface="Tahoma"/>
                  </a:rPr>
                  <a:t>2</a:t>
                </a:r>
                <a:endParaRPr lang="en-US" sz="1600" dirty="0">
                  <a:solidFill>
                    <a:srgbClr val="000000"/>
                  </a:solidFill>
                  <a:latin typeface="Tahoma"/>
                </a:endParaRPr>
              </a:p>
            </p:txBody>
          </p:sp>
          <p:sp>
            <p:nvSpPr>
              <p:cNvPr id="141" name="TextBox 140"/>
              <p:cNvSpPr txBox="1"/>
              <p:nvPr/>
            </p:nvSpPr>
            <p:spPr>
              <a:xfrm>
                <a:off x="1992964" y="2015344"/>
                <a:ext cx="288032" cy="338554"/>
              </a:xfrm>
              <a:prstGeom prst="rect">
                <a:avLst/>
              </a:prstGeom>
              <a:noFill/>
            </p:spPr>
            <p:txBody>
              <a:bodyPr wrap="square" rtlCol="0">
                <a:spAutoFit/>
              </a:bodyPr>
              <a:lstStyle/>
              <a:p>
                <a:r>
                  <a:rPr lang="en-US" sz="1600" dirty="0" smtClean="0">
                    <a:solidFill>
                      <a:srgbClr val="000000"/>
                    </a:solidFill>
                    <a:latin typeface="Tahoma"/>
                  </a:rPr>
                  <a:t>3</a:t>
                </a:r>
                <a:endParaRPr lang="en-US" sz="1600" dirty="0">
                  <a:solidFill>
                    <a:srgbClr val="000000"/>
                  </a:solidFill>
                  <a:latin typeface="Tahoma"/>
                </a:endParaRPr>
              </a:p>
            </p:txBody>
          </p:sp>
          <p:sp>
            <p:nvSpPr>
              <p:cNvPr id="142" name="TextBox 141"/>
              <p:cNvSpPr txBox="1"/>
              <p:nvPr/>
            </p:nvSpPr>
            <p:spPr>
              <a:xfrm>
                <a:off x="1651924" y="2021092"/>
                <a:ext cx="288032" cy="338554"/>
              </a:xfrm>
              <a:prstGeom prst="rect">
                <a:avLst/>
              </a:prstGeom>
              <a:noFill/>
            </p:spPr>
            <p:txBody>
              <a:bodyPr wrap="square" rtlCol="0">
                <a:spAutoFit/>
              </a:bodyPr>
              <a:lstStyle/>
              <a:p>
                <a:r>
                  <a:rPr lang="en-US" sz="1600" dirty="0" smtClean="0">
                    <a:solidFill>
                      <a:srgbClr val="000000"/>
                    </a:solidFill>
                    <a:latin typeface="Tahoma"/>
                  </a:rPr>
                  <a:t>4</a:t>
                </a:r>
                <a:endParaRPr lang="en-US" sz="1600" dirty="0">
                  <a:solidFill>
                    <a:srgbClr val="000000"/>
                  </a:solidFill>
                  <a:latin typeface="Tahoma"/>
                </a:endParaRPr>
              </a:p>
            </p:txBody>
          </p:sp>
          <p:sp>
            <p:nvSpPr>
              <p:cNvPr id="143" name="TextBox 142"/>
              <p:cNvSpPr txBox="1"/>
              <p:nvPr/>
            </p:nvSpPr>
            <p:spPr>
              <a:xfrm>
                <a:off x="1331640" y="2035224"/>
                <a:ext cx="288032" cy="338554"/>
              </a:xfrm>
              <a:prstGeom prst="rect">
                <a:avLst/>
              </a:prstGeom>
              <a:noFill/>
            </p:spPr>
            <p:txBody>
              <a:bodyPr wrap="square" rtlCol="0">
                <a:spAutoFit/>
              </a:bodyPr>
              <a:lstStyle/>
              <a:p>
                <a:r>
                  <a:rPr lang="en-US" sz="1600" dirty="0" smtClean="0">
                    <a:solidFill>
                      <a:srgbClr val="000000"/>
                    </a:solidFill>
                    <a:latin typeface="Tahoma"/>
                  </a:rPr>
                  <a:t>5</a:t>
                </a:r>
                <a:endParaRPr lang="en-US" sz="1600" dirty="0">
                  <a:solidFill>
                    <a:srgbClr val="000000"/>
                  </a:solidFill>
                  <a:latin typeface="Tahoma"/>
                </a:endParaRPr>
              </a:p>
            </p:txBody>
          </p:sp>
        </p:grpSp>
        <p:sp>
          <p:nvSpPr>
            <p:cNvPr id="145" name="Rectangle 144"/>
            <p:cNvSpPr/>
            <p:nvPr/>
          </p:nvSpPr>
          <p:spPr>
            <a:xfrm>
              <a:off x="7366902"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6" name="Rectangle 145"/>
            <p:cNvSpPr/>
            <p:nvPr/>
          </p:nvSpPr>
          <p:spPr>
            <a:xfrm>
              <a:off x="701974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7" name="Rectangle 146"/>
            <p:cNvSpPr/>
            <p:nvPr/>
          </p:nvSpPr>
          <p:spPr>
            <a:xfrm>
              <a:off x="6346248"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8" name="Rectangle 147"/>
            <p:cNvSpPr/>
            <p:nvPr/>
          </p:nvSpPr>
          <p:spPr>
            <a:xfrm>
              <a:off x="667832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51" name="TextBox 150"/>
            <p:cNvSpPr txBox="1"/>
            <p:nvPr/>
          </p:nvSpPr>
          <p:spPr>
            <a:xfrm>
              <a:off x="7748107" y="4397340"/>
              <a:ext cx="1216381" cy="369332"/>
            </a:xfrm>
            <a:prstGeom prst="rect">
              <a:avLst/>
            </a:prstGeom>
            <a:noFill/>
          </p:spPr>
          <p:txBody>
            <a:bodyPr wrap="square" rtlCol="0">
              <a:spAutoFit/>
            </a:bodyPr>
            <a:lstStyle/>
            <a:p>
              <a:r>
                <a:rPr lang="en-US" dirty="0" smtClean="0">
                  <a:solidFill>
                    <a:srgbClr val="000000"/>
                  </a:solidFill>
                  <a:latin typeface="Tahoma"/>
                </a:rPr>
                <a:t>Channel 1</a:t>
              </a:r>
              <a:endParaRPr lang="en-US" dirty="0">
                <a:solidFill>
                  <a:srgbClr val="000000"/>
                </a:solidFill>
                <a:latin typeface="Tahoma"/>
              </a:endParaRPr>
            </a:p>
          </p:txBody>
        </p:sp>
      </p:grpSp>
    </p:spTree>
    <p:extLst>
      <p:ext uri="{BB962C8B-B14F-4D97-AF65-F5344CB8AC3E}">
        <p14:creationId xmlns:p14="http://schemas.microsoft.com/office/powerpoint/2010/main" val="41234912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1">
                                            <p:txEl>
                                              <p:pRg st="10" end="1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1">
                                            <p:txEl>
                                              <p:pRg st="11" end="1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1">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Memory Channel Partitioning</a:t>
            </a:r>
            <a:endParaRPr lang="en-US" dirty="0"/>
          </a:p>
        </p:txBody>
      </p:sp>
      <p:sp>
        <p:nvSpPr>
          <p:cNvPr id="3" name="Content Placeholder 2"/>
          <p:cNvSpPr>
            <a:spLocks noGrp="1"/>
          </p:cNvSpPr>
          <p:nvPr>
            <p:ph idx="1"/>
          </p:nvPr>
        </p:nvSpPr>
        <p:spPr/>
        <p:txBody>
          <a:bodyPr/>
          <a:lstStyle/>
          <a:p>
            <a:r>
              <a:rPr lang="en-US" sz="2000" dirty="0" err="1"/>
              <a:t>Sai</a:t>
            </a:r>
            <a:r>
              <a:rPr lang="en-US" sz="2000" dirty="0"/>
              <a:t> </a:t>
            </a:r>
            <a:r>
              <a:rPr lang="en-US" sz="2000" dirty="0" err="1"/>
              <a:t>Prashanth</a:t>
            </a:r>
            <a:r>
              <a:rPr lang="en-US" sz="2000" dirty="0"/>
              <a:t> </a:t>
            </a:r>
            <a:r>
              <a:rPr lang="en-US" sz="2000" dirty="0" err="1"/>
              <a:t>Muralidhara</a:t>
            </a:r>
            <a:r>
              <a:rPr lang="en-US" sz="2000" dirty="0"/>
              <a:t>, Lavanya Subramanian, </a:t>
            </a:r>
            <a:r>
              <a:rPr lang="en-US" sz="2000" u="sng" dirty="0"/>
              <a:t>Onur Mutlu</a:t>
            </a:r>
            <a:r>
              <a:rPr lang="en-US" sz="2000" dirty="0"/>
              <a:t>, </a:t>
            </a:r>
            <a:r>
              <a:rPr lang="en-US" sz="2000" dirty="0" err="1"/>
              <a:t>Mahmut</a:t>
            </a:r>
            <a:r>
              <a:rPr lang="en-US" sz="2000" dirty="0"/>
              <a:t> </a:t>
            </a:r>
            <a:r>
              <a:rPr lang="en-US" sz="2000" dirty="0" err="1"/>
              <a:t>Kandemir</a:t>
            </a:r>
            <a:r>
              <a:rPr lang="en-US" sz="2000" dirty="0"/>
              <a:t>, and Thomas Moscibroda, </a:t>
            </a:r>
            <a:br>
              <a:rPr lang="en-US" sz="2000" dirty="0"/>
            </a:br>
            <a:r>
              <a:rPr lang="en-US" sz="2000" b="1" dirty="0">
                <a:hlinkClick r:id="rId2"/>
              </a:rPr>
              <a:t>"Reducing Memory Interference in Multicore Systems via Application-Aware Memory Channel Partitioning"</a:t>
            </a:r>
            <a:r>
              <a:rPr lang="en-US" sz="2000" dirty="0"/>
              <a:t/>
            </a:r>
            <a:br>
              <a:rPr lang="en-US" sz="2000" dirty="0"/>
            </a:br>
            <a:r>
              <a:rPr lang="en-US" sz="2000" i="1" dirty="0"/>
              <a:t>Proceedings of the </a:t>
            </a:r>
            <a:r>
              <a:rPr lang="en-US" sz="2000" i="1" dirty="0">
                <a:hlinkClick r:id="rId3"/>
              </a:rPr>
              <a:t>44th International Symposium on Microarchitecture</a:t>
            </a:r>
            <a:r>
              <a:rPr lang="en-US" sz="2000" i="1" dirty="0"/>
              <a:t> (</a:t>
            </a:r>
            <a:r>
              <a:rPr lang="en-US" sz="2000" b="1" i="1" dirty="0"/>
              <a:t>MICRO</a:t>
            </a:r>
            <a:r>
              <a:rPr lang="en-US" sz="2000" i="1" dirty="0"/>
              <a:t>)</a:t>
            </a:r>
            <a:r>
              <a:rPr lang="en-US" sz="2000" dirty="0"/>
              <a:t>, Porto </a:t>
            </a:r>
            <a:r>
              <a:rPr lang="en-US" sz="2000" dirty="0" err="1"/>
              <a:t>Alegre</a:t>
            </a:r>
            <a:r>
              <a:rPr lang="en-US" sz="2000" dirty="0"/>
              <a:t>, Brazil, December 2011. </a:t>
            </a:r>
            <a:r>
              <a:rPr lang="en-US" sz="2000" dirty="0">
                <a:hlinkClick r:id="rId4"/>
              </a:rPr>
              <a:t>Slides (pptx)</a:t>
            </a:r>
            <a:r>
              <a:rPr lang="en-US" sz="2000" dirty="0"/>
              <a:t> </a:t>
            </a:r>
          </a:p>
        </p:txBody>
      </p:sp>
      <p:sp>
        <p:nvSpPr>
          <p:cNvPr id="4" name="Slide Number Placeholder 3"/>
          <p:cNvSpPr>
            <a:spLocks noGrp="1"/>
          </p:cNvSpPr>
          <p:nvPr>
            <p:ph type="sldNum" sz="quarter" idx="11"/>
          </p:nvPr>
        </p:nvSpPr>
        <p:spPr/>
        <p:txBody>
          <a:bodyPr/>
          <a:lstStyle/>
          <a:p>
            <a:fld id="{27F28456-B93E-5440-A8F9-7EDDF5DA4557}" type="slidenum">
              <a:rPr lang="en-US" smtClean="0"/>
              <a:pPr/>
              <a:t>203</a:t>
            </a:fld>
            <a:endParaRPr lang="en-US"/>
          </a:p>
        </p:txBody>
      </p:sp>
    </p:spTree>
    <p:extLst>
      <p:ext uri="{BB962C8B-B14F-4D97-AF65-F5344CB8AC3E}">
        <p14:creationId xmlns:p14="http://schemas.microsoft.com/office/powerpoint/2010/main" val="33103416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204</a:t>
            </a:fld>
            <a:endParaRPr lang="en-US"/>
          </a:p>
        </p:txBody>
      </p:sp>
      <p:sp>
        <p:nvSpPr>
          <p:cNvPr id="6" name="Rectangle 5"/>
          <p:cNvSpPr/>
          <p:nvPr/>
        </p:nvSpPr>
        <p:spPr>
          <a:xfrm>
            <a:off x="899592" y="1844824"/>
            <a:ext cx="3600400"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394979972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a:latin typeface="Garamond" charset="0"/>
              </a:rPr>
              <a:t>QoS-Aware Memory Scheduling:</a:t>
            </a:r>
            <a:br>
              <a:rPr lang="en-US" sz="4000" dirty="0">
                <a:latin typeface="Garamond" charset="0"/>
              </a:rPr>
            </a:br>
            <a:r>
              <a:rPr lang="en-US" sz="4000" dirty="0">
                <a:latin typeface="Garamond" charset="0"/>
              </a:rPr>
              <a:t>Evolution</a:t>
            </a: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26364177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QoS</a:t>
            </a:r>
            <a:r>
              <a:rPr lang="en-US" dirty="0" smtClean="0"/>
              <a:t>-Aware Memory Scheduling</a:t>
            </a:r>
            <a:endParaRPr lang="en-US" dirty="0"/>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r>
              <a:rPr lang="en-US" dirty="0" smtClean="0"/>
              <a:t>How to schedule requests to provide</a:t>
            </a:r>
          </a:p>
          <a:p>
            <a:pPr lvl="1"/>
            <a:r>
              <a:rPr lang="en-US" dirty="0" smtClean="0"/>
              <a:t>High system performance</a:t>
            </a:r>
          </a:p>
          <a:p>
            <a:pPr lvl="1"/>
            <a:r>
              <a:rPr lang="en-US" dirty="0" smtClean="0"/>
              <a:t>High fairness to applications</a:t>
            </a:r>
          </a:p>
          <a:p>
            <a:pPr lvl="1"/>
            <a:r>
              <a:rPr lang="en-US" dirty="0" smtClean="0"/>
              <a:t>Configurability to system software </a:t>
            </a:r>
          </a:p>
          <a:p>
            <a:pPr lvl="1"/>
            <a:endParaRPr lang="en-US" dirty="0"/>
          </a:p>
          <a:p>
            <a:r>
              <a:rPr lang="en-US" dirty="0" smtClean="0"/>
              <a:t>Memory controller needs to be aware of threads</a:t>
            </a:r>
            <a:endParaRPr lang="en-US" dirty="0"/>
          </a:p>
          <a:p>
            <a:endParaRPr lang="en-US" dirty="0" smtClean="0"/>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206</a:t>
            </a:fld>
            <a:endParaRPr lang="en-US" altLang="en-US">
              <a:solidFill>
                <a:srgbClr val="000000"/>
              </a:solidFill>
            </a:endParaRPr>
          </a:p>
        </p:txBody>
      </p:sp>
      <p:sp>
        <p:nvSpPr>
          <p:cNvPr id="15" name="Rounded Rectangle 14"/>
          <p:cNvSpPr/>
          <p:nvPr/>
        </p:nvSpPr>
        <p:spPr>
          <a:xfrm>
            <a:off x="2209800" y="1981201"/>
            <a:ext cx="1447800" cy="838200"/>
          </a:xfrm>
          <a:prstGeom prst="roundRect">
            <a:avLst/>
          </a:prstGeom>
          <a:noFill/>
          <a:ln w="31750" cap="flat" cmpd="sng" algn="ctr">
            <a:solidFill>
              <a:sysClr val="windowText" lastClr="000000"/>
            </a:solidFill>
            <a:prstDash val="sysDot"/>
          </a:ln>
          <a:effectLst/>
        </p:spPr>
        <p:txBody>
          <a:bodyPr lIns="91425" tIns="45713" rIns="91425" bIns="45713" rtlCol="0" anchor="ctr"/>
          <a:lstStyle/>
          <a:p>
            <a:pPr algn="ctr" defTabSz="914259">
              <a:defRPr/>
            </a:pPr>
            <a:endParaRPr lang="en-US" kern="0">
              <a:solidFill>
                <a:sysClr val="window" lastClr="FFFFFF"/>
              </a:solidFill>
              <a:latin typeface="Calibri"/>
            </a:endParaRPr>
          </a:p>
        </p:txBody>
      </p:sp>
      <p:sp>
        <p:nvSpPr>
          <p:cNvPr id="16" name="Rectangle 15"/>
          <p:cNvSpPr/>
          <p:nvPr/>
        </p:nvSpPr>
        <p:spPr>
          <a:xfrm>
            <a:off x="2286000" y="2095501"/>
            <a:ext cx="1295400" cy="6096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45713" rIns="0" bIns="45713" rtlCol="0" anchor="ctr"/>
          <a:lstStyle/>
          <a:p>
            <a:pPr algn="ctr" defTabSz="914259">
              <a:lnSpc>
                <a:spcPct val="90000"/>
              </a:lnSpc>
              <a:defRPr/>
            </a:pPr>
            <a:r>
              <a:rPr lang="en-US" sz="2200" kern="0" dirty="0">
                <a:solidFill>
                  <a:sysClr val="window" lastClr="FFFFFF"/>
                </a:solidFill>
                <a:latin typeface="Calibri"/>
              </a:rPr>
              <a:t>Memory Controller</a:t>
            </a:r>
          </a:p>
        </p:txBody>
      </p:sp>
      <p:sp>
        <p:nvSpPr>
          <p:cNvPr id="17" name="Rectangle 16"/>
          <p:cNvSpPr/>
          <p:nvPr/>
        </p:nvSpPr>
        <p:spPr>
          <a:xfrm>
            <a:off x="7620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18" name="Rectangle 17"/>
          <p:cNvSpPr/>
          <p:nvPr/>
        </p:nvSpPr>
        <p:spPr>
          <a:xfrm>
            <a:off x="14478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19" name="Rectangle 18"/>
          <p:cNvSpPr/>
          <p:nvPr/>
        </p:nvSpPr>
        <p:spPr>
          <a:xfrm>
            <a:off x="7620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20" name="Rectangle 19"/>
          <p:cNvSpPr/>
          <p:nvPr/>
        </p:nvSpPr>
        <p:spPr>
          <a:xfrm>
            <a:off x="14478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grpSp>
        <p:nvGrpSpPr>
          <p:cNvPr id="21" name="Group 20"/>
          <p:cNvGrpSpPr/>
          <p:nvPr/>
        </p:nvGrpSpPr>
        <p:grpSpPr>
          <a:xfrm>
            <a:off x="3759696" y="2132856"/>
            <a:ext cx="1676400" cy="457200"/>
            <a:chOff x="5105400" y="1866900"/>
            <a:chExt cx="1676400" cy="457200"/>
          </a:xfrm>
        </p:grpSpPr>
        <p:sp>
          <p:nvSpPr>
            <p:cNvPr id="22" name="Left-Right Arrow 21"/>
            <p:cNvSpPr/>
            <p:nvPr/>
          </p:nvSpPr>
          <p:spPr>
            <a:xfrm>
              <a:off x="5105400" y="1978270"/>
              <a:ext cx="457200" cy="234460"/>
            </a:xfrm>
            <a:prstGeom prst="leftRightArrow">
              <a:avLst/>
            </a:prstGeom>
            <a:solidFill>
              <a:sysClr val="window" lastClr="FFFFFF">
                <a:lumMod val="50000"/>
              </a:sysClr>
            </a:solidFill>
            <a:ln w="25400" cap="flat" cmpd="sng" algn="ctr">
              <a:solidFill>
                <a:sysClr val="window" lastClr="FFFFFF">
                  <a:lumMod val="50000"/>
                </a:sysClr>
              </a:solidFill>
              <a:prstDash val="solid"/>
            </a:ln>
            <a:effectLst/>
          </p:spPr>
          <p:txBody>
            <a:bodyPr rtlCol="0" anchor="ctr"/>
            <a:lstStyle/>
            <a:p>
              <a:pPr algn="ctr" defTabSz="914259">
                <a:defRPr/>
              </a:pPr>
              <a:endParaRPr lang="en-US" kern="0">
                <a:solidFill>
                  <a:sysClr val="window" lastClr="FFFFFF"/>
                </a:solidFill>
                <a:latin typeface="Calibri"/>
              </a:endParaRPr>
            </a:p>
          </p:txBody>
        </p:sp>
        <p:sp>
          <p:nvSpPr>
            <p:cNvPr id="23" name="Rectangle 22"/>
            <p:cNvSpPr/>
            <p:nvPr/>
          </p:nvSpPr>
          <p:spPr>
            <a:xfrm>
              <a:off x="5715000" y="1866900"/>
              <a:ext cx="1066800" cy="4572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000" kern="0" dirty="0">
                  <a:solidFill>
                    <a:sysClr val="window" lastClr="FFFFFF"/>
                  </a:solidFill>
                  <a:latin typeface="Calibri"/>
                </a:rPr>
                <a:t>Memory</a:t>
              </a:r>
            </a:p>
          </p:txBody>
        </p:sp>
      </p:grpSp>
      <p:cxnSp>
        <p:nvCxnSpPr>
          <p:cNvPr id="24" name="Curved Connector 23"/>
          <p:cNvCxnSpPr>
            <a:stCxn id="16" idx="0"/>
          </p:cNvCxnSpPr>
          <p:nvPr/>
        </p:nvCxnSpPr>
        <p:spPr>
          <a:xfrm rot="5400000" flipH="1" flipV="1">
            <a:off x="3011020" y="1525117"/>
            <a:ext cx="493067" cy="647700"/>
          </a:xfrm>
          <a:prstGeom prst="curvedConnector2">
            <a:avLst/>
          </a:prstGeom>
          <a:noFill/>
          <a:ln w="19050" cap="flat" cmpd="sng" algn="ctr">
            <a:solidFill>
              <a:srgbClr val="FF0000"/>
            </a:solidFill>
            <a:prstDash val="solid"/>
            <a:tailEnd type="arrow" w="lg" len="lg"/>
          </a:ln>
          <a:effectLst/>
        </p:spPr>
      </p:cxnSp>
      <p:sp>
        <p:nvSpPr>
          <p:cNvPr id="26" name="TextBox 25"/>
          <p:cNvSpPr txBox="1"/>
          <p:nvPr/>
        </p:nvSpPr>
        <p:spPr>
          <a:xfrm>
            <a:off x="3635896" y="1196752"/>
            <a:ext cx="4086944" cy="830997"/>
          </a:xfrm>
          <a:prstGeom prst="rect">
            <a:avLst/>
          </a:prstGeom>
          <a:noFill/>
        </p:spPr>
        <p:txBody>
          <a:bodyPr wrap="square" lIns="91425" tIns="45713" rIns="91425" bIns="45713" rtlCol="0">
            <a:spAutoFit/>
          </a:bodyPr>
          <a:lstStyle/>
          <a:p>
            <a:pPr defTabSz="914259">
              <a:defRPr/>
            </a:pPr>
            <a:r>
              <a:rPr lang="en-US" sz="2400" i="1" kern="0" dirty="0">
                <a:solidFill>
                  <a:srgbClr val="FF0000"/>
                </a:solidFill>
                <a:latin typeface="Tahoma"/>
              </a:rPr>
              <a:t>Resolves memory contention by scheduling requests</a:t>
            </a:r>
          </a:p>
        </p:txBody>
      </p:sp>
    </p:spTree>
    <p:extLst>
      <p:ext uri="{BB962C8B-B14F-4D97-AF65-F5344CB8AC3E}">
        <p14:creationId xmlns:p14="http://schemas.microsoft.com/office/powerpoint/2010/main" val="5668943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26" grpId="0"/>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endParaRPr lang="en-US" sz="1500" dirty="0"/>
          </a:p>
          <a:p>
            <a:pPr lvl="1"/>
            <a:endParaRPr lang="en-US" sz="1500" dirty="0"/>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207</a:t>
            </a:fld>
            <a:endParaRPr lang="en-US" altLang="en-US">
              <a:solidFill>
                <a:srgbClr val="000000"/>
              </a:solidFill>
            </a:endParaRPr>
          </a:p>
        </p:txBody>
      </p:sp>
    </p:spTree>
    <p:extLst>
      <p:ext uri="{BB962C8B-B14F-4D97-AF65-F5344CB8AC3E}">
        <p14:creationId xmlns:p14="http://schemas.microsoft.com/office/powerpoint/2010/main" val="12664170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 name="Rounded Rectangle 89"/>
          <p:cNvSpPr/>
          <p:nvPr/>
        </p:nvSpPr>
        <p:spPr>
          <a:xfrm>
            <a:off x="6365067" y="2237626"/>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defTabSz="914024"/>
            <a:endParaRPr lang="en-US">
              <a:solidFill>
                <a:prstClr val="white"/>
              </a:solidFill>
              <a:latin typeface="Calibri"/>
            </a:endParaRPr>
          </a:p>
        </p:txBody>
      </p:sp>
      <p:sp>
        <p:nvSpPr>
          <p:cNvPr id="92" name="Rounded Rectangle 91"/>
          <p:cNvSpPr/>
          <p:nvPr/>
        </p:nvSpPr>
        <p:spPr>
          <a:xfrm>
            <a:off x="5747376" y="2237625"/>
            <a:ext cx="541493" cy="1191383"/>
          </a:xfrm>
          <a:prstGeom prst="roundRect">
            <a:avLst/>
          </a:prstGeom>
          <a:noFill/>
          <a:ln w="25400">
            <a:solidFill>
              <a:schemeClr val="tx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02" tIns="45702" rIns="91402" bIns="45702" rtlCol="0" anchor="ctr"/>
          <a:lstStyle/>
          <a:p>
            <a:pPr algn="ctr" defTabSz="914024"/>
            <a:endParaRPr lang="en-US">
              <a:solidFill>
                <a:prstClr val="white"/>
              </a:solidFill>
              <a:latin typeface="Calibri"/>
            </a:endParaRPr>
          </a:p>
        </p:txBody>
      </p:sp>
      <p:sp>
        <p:nvSpPr>
          <p:cNvPr id="47" name="Q"/>
          <p:cNvSpPr/>
          <p:nvPr/>
        </p:nvSpPr>
        <p:spPr>
          <a:xfrm>
            <a:off x="2743200" y="38099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48" name="Q"/>
          <p:cNvSpPr/>
          <p:nvPr/>
        </p:nvSpPr>
        <p:spPr>
          <a:xfrm>
            <a:off x="1636614" y="38099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2" name="Title 1"/>
          <p:cNvSpPr>
            <a:spLocks noGrp="1"/>
          </p:cNvSpPr>
          <p:nvPr>
            <p:ph type="title"/>
          </p:nvPr>
        </p:nvSpPr>
        <p:spPr>
          <a:xfrm>
            <a:off x="457200" y="44624"/>
            <a:ext cx="8229600" cy="1143000"/>
          </a:xfrm>
        </p:spPr>
        <p:txBody>
          <a:bodyPr>
            <a:normAutofit/>
          </a:bodyPr>
          <a:lstStyle/>
          <a:p>
            <a:r>
              <a:rPr lang="en-US" sz="4000" kern="0" dirty="0">
                <a:solidFill>
                  <a:srgbClr val="006633"/>
                </a:solidFill>
                <a:latin typeface="Garamond"/>
              </a:rPr>
              <a:t>Within-Thread Bank Parallelism</a:t>
            </a:r>
            <a:endParaRPr lang="en-US" dirty="0"/>
          </a:p>
        </p:txBody>
      </p:sp>
      <p:sp>
        <p:nvSpPr>
          <p:cNvPr id="4" name="Slide Number Placeholder 3"/>
          <p:cNvSpPr>
            <a:spLocks noGrp="1"/>
          </p:cNvSpPr>
          <p:nvPr>
            <p:ph type="sldNum" sz="quarter" idx="12"/>
          </p:nvPr>
        </p:nvSpPr>
        <p:spPr/>
        <p:txBody>
          <a:bodyPr/>
          <a:lstStyle/>
          <a:p>
            <a:fld id="{1887C4A9-9BF4-4191-9AAE-9BDA7C4A68C3}" type="slidenum">
              <a:rPr lang="en-US" smtClean="0">
                <a:solidFill>
                  <a:prstClr val="black">
                    <a:tint val="75000"/>
                  </a:prstClr>
                </a:solidFill>
                <a:latin typeface="Calibri"/>
              </a:rPr>
              <a:pPr/>
              <a:t>208</a:t>
            </a:fld>
            <a:endParaRPr lang="en-US">
              <a:solidFill>
                <a:prstClr val="black">
                  <a:tint val="75000"/>
                </a:prstClr>
              </a:solidFill>
              <a:latin typeface="Calibri"/>
            </a:endParaRPr>
          </a:p>
        </p:txBody>
      </p:sp>
      <p:sp>
        <p:nvSpPr>
          <p:cNvPr id="5" name="Rectangle 4"/>
          <p:cNvSpPr/>
          <p:nvPr/>
        </p:nvSpPr>
        <p:spPr>
          <a:xfrm>
            <a:off x="2667000" y="29234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defTabSz="914024"/>
            <a:r>
              <a:rPr lang="en-US" sz="2000" b="1" dirty="0">
                <a:solidFill>
                  <a:prstClr val="white"/>
                </a:solidFill>
                <a:latin typeface="Calibri"/>
              </a:rPr>
              <a:t>Bank 0</a:t>
            </a:r>
          </a:p>
        </p:txBody>
      </p:sp>
      <p:sp>
        <p:nvSpPr>
          <p:cNvPr id="6" name="Rectangle 5"/>
          <p:cNvSpPr/>
          <p:nvPr/>
        </p:nvSpPr>
        <p:spPr>
          <a:xfrm>
            <a:off x="2667000" y="2237624"/>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defTabSz="914024"/>
            <a:r>
              <a:rPr lang="en-US" sz="2000" b="1" dirty="0">
                <a:solidFill>
                  <a:prstClr val="white"/>
                </a:solidFill>
                <a:latin typeface="Calibri"/>
              </a:rPr>
              <a:t>Bank 1</a:t>
            </a:r>
          </a:p>
        </p:txBody>
      </p:sp>
      <p:sp>
        <p:nvSpPr>
          <p:cNvPr id="7" name="B"/>
          <p:cNvSpPr/>
          <p:nvPr/>
        </p:nvSpPr>
        <p:spPr>
          <a:xfrm>
            <a:off x="1981200" y="305163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8" name="A"/>
          <p:cNvSpPr/>
          <p:nvPr/>
        </p:nvSpPr>
        <p:spPr>
          <a:xfrm>
            <a:off x="1981200" y="2365831"/>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9" name="A"/>
          <p:cNvSpPr/>
          <p:nvPr/>
        </p:nvSpPr>
        <p:spPr>
          <a:xfrm>
            <a:off x="1371600" y="2362207"/>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10" name="A"/>
          <p:cNvSpPr/>
          <p:nvPr/>
        </p:nvSpPr>
        <p:spPr>
          <a:xfrm>
            <a:off x="1371600" y="3048007"/>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11" name="TextBox 10"/>
          <p:cNvSpPr txBox="1"/>
          <p:nvPr/>
        </p:nvSpPr>
        <p:spPr>
          <a:xfrm>
            <a:off x="1143000" y="4552889"/>
            <a:ext cx="2971800" cy="400110"/>
          </a:xfrm>
          <a:prstGeom prst="rect">
            <a:avLst/>
          </a:prstGeom>
          <a:noFill/>
        </p:spPr>
        <p:txBody>
          <a:bodyPr wrap="square" lIns="91402" tIns="45702" rIns="91402" bIns="45702" rtlCol="0">
            <a:spAutoFit/>
          </a:bodyPr>
          <a:lstStyle/>
          <a:p>
            <a:pPr algn="ctr" defTabSz="914024"/>
            <a:r>
              <a:rPr lang="en-US" sz="2000" i="1" dirty="0">
                <a:solidFill>
                  <a:prstClr val="black"/>
                </a:solidFill>
                <a:latin typeface="Calibri"/>
              </a:rPr>
              <a:t>memory service timeline</a:t>
            </a:r>
          </a:p>
        </p:txBody>
      </p:sp>
      <p:cxnSp>
        <p:nvCxnSpPr>
          <p:cNvPr id="12" name="Straight Arrow Connector 11"/>
          <p:cNvCxnSpPr/>
          <p:nvPr/>
        </p:nvCxnSpPr>
        <p:spPr>
          <a:xfrm flipV="1">
            <a:off x="1143000" y="4552896"/>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13" name="A"/>
          <p:cNvSpPr/>
          <p:nvPr/>
        </p:nvSpPr>
        <p:spPr>
          <a:xfrm>
            <a:off x="381000" y="52578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4F81BD"/>
                </a:solidFill>
                <a:latin typeface="Calibri"/>
              </a:rPr>
              <a:t>thread A </a:t>
            </a:r>
          </a:p>
        </p:txBody>
      </p:sp>
      <p:sp>
        <p:nvSpPr>
          <p:cNvPr id="15" name="A"/>
          <p:cNvSpPr/>
          <p:nvPr/>
        </p:nvSpPr>
        <p:spPr>
          <a:xfrm>
            <a:off x="381000" y="57150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C0504D"/>
                </a:solidFill>
                <a:latin typeface="Calibri"/>
              </a:rPr>
              <a:t>thread B </a:t>
            </a:r>
          </a:p>
        </p:txBody>
      </p:sp>
      <p:sp>
        <p:nvSpPr>
          <p:cNvPr id="17" name="Q"/>
          <p:cNvSpPr/>
          <p:nvPr/>
        </p:nvSpPr>
        <p:spPr>
          <a:xfrm>
            <a:off x="1447800" y="4038599"/>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20" name="Q"/>
          <p:cNvSpPr/>
          <p:nvPr/>
        </p:nvSpPr>
        <p:spPr>
          <a:xfrm>
            <a:off x="2554387" y="4038599"/>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23" name="TextBox 22"/>
          <p:cNvSpPr txBox="1"/>
          <p:nvPr/>
        </p:nvSpPr>
        <p:spPr>
          <a:xfrm>
            <a:off x="1143000" y="6153091"/>
            <a:ext cx="2971800" cy="400110"/>
          </a:xfrm>
          <a:prstGeom prst="rect">
            <a:avLst/>
          </a:prstGeom>
          <a:noFill/>
        </p:spPr>
        <p:txBody>
          <a:bodyPr wrap="square" lIns="91402" tIns="45702" rIns="91402" bIns="45702" rtlCol="0">
            <a:spAutoFit/>
          </a:bodyPr>
          <a:lstStyle/>
          <a:p>
            <a:pPr algn="ctr" defTabSz="914024"/>
            <a:r>
              <a:rPr lang="en-US" sz="2000" i="1" dirty="0">
                <a:solidFill>
                  <a:prstClr val="black"/>
                </a:solidFill>
                <a:latin typeface="Calibri"/>
              </a:rPr>
              <a:t>thread execution timeline</a:t>
            </a:r>
          </a:p>
        </p:txBody>
      </p:sp>
      <p:cxnSp>
        <p:nvCxnSpPr>
          <p:cNvPr id="24" name="Straight Arrow Connector 23"/>
          <p:cNvCxnSpPr/>
          <p:nvPr/>
        </p:nvCxnSpPr>
        <p:spPr>
          <a:xfrm flipV="1">
            <a:off x="1143000" y="6153097"/>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25" name="Q"/>
          <p:cNvSpPr/>
          <p:nvPr/>
        </p:nvSpPr>
        <p:spPr>
          <a:xfrm>
            <a:off x="1520628" y="5265050"/>
            <a:ext cx="22131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defTabSz="914024"/>
            <a:r>
              <a:rPr lang="en-US" sz="2000" b="1" dirty="0">
                <a:solidFill>
                  <a:prstClr val="white"/>
                </a:solidFill>
                <a:latin typeface="Calibri"/>
              </a:rPr>
              <a:t>WAIT</a:t>
            </a:r>
          </a:p>
        </p:txBody>
      </p:sp>
      <p:sp>
        <p:nvSpPr>
          <p:cNvPr id="28" name="Q"/>
          <p:cNvSpPr/>
          <p:nvPr/>
        </p:nvSpPr>
        <p:spPr>
          <a:xfrm>
            <a:off x="1520628" y="5715000"/>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defTabSz="914024"/>
            <a:r>
              <a:rPr lang="en-US" sz="2000" b="1" dirty="0">
                <a:solidFill>
                  <a:prstClr val="white"/>
                </a:solidFill>
                <a:latin typeface="Calibri"/>
              </a:rPr>
              <a:t>WAIT</a:t>
            </a:r>
          </a:p>
        </p:txBody>
      </p:sp>
      <p:sp>
        <p:nvSpPr>
          <p:cNvPr id="31" name="A"/>
          <p:cNvSpPr/>
          <p:nvPr/>
        </p:nvSpPr>
        <p:spPr>
          <a:xfrm>
            <a:off x="2133600" y="17526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C0504D"/>
                </a:solidFill>
                <a:latin typeface="Calibri"/>
              </a:rPr>
              <a:t>thread B </a:t>
            </a:r>
          </a:p>
        </p:txBody>
      </p:sp>
      <p:sp>
        <p:nvSpPr>
          <p:cNvPr id="32" name="A"/>
          <p:cNvSpPr/>
          <p:nvPr/>
        </p:nvSpPr>
        <p:spPr>
          <a:xfrm>
            <a:off x="228600" y="2667006"/>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4F81BD"/>
                </a:solidFill>
                <a:latin typeface="Calibri"/>
              </a:rPr>
              <a:t>thread A </a:t>
            </a:r>
          </a:p>
        </p:txBody>
      </p:sp>
      <p:cxnSp>
        <p:nvCxnSpPr>
          <p:cNvPr id="34" name="Curved Connector 33"/>
          <p:cNvCxnSpPr>
            <a:stCxn id="8" idx="0"/>
            <a:endCxn id="31" idx="2"/>
          </p:cNvCxnSpPr>
          <p:nvPr/>
        </p:nvCxnSpPr>
        <p:spPr>
          <a:xfrm rot="5400000" flipH="1" flipV="1">
            <a:off x="2265138" y="2002061"/>
            <a:ext cx="308424" cy="419100"/>
          </a:xfrm>
          <a:prstGeom prst="curvedConnector3">
            <a:avLst>
              <a:gd name="adj1" fmla="val 50000"/>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5" name="Curved Connector 34"/>
          <p:cNvCxnSpPr>
            <a:stCxn id="10" idx="0"/>
            <a:endCxn id="31" idx="1"/>
          </p:cNvCxnSpPr>
          <p:nvPr/>
        </p:nvCxnSpPr>
        <p:spPr>
          <a:xfrm rot="5400000" flipH="1" flipV="1">
            <a:off x="1295400" y="2209799"/>
            <a:ext cx="1143000" cy="533400"/>
          </a:xfrm>
          <a:prstGeom prst="curvedConnector2">
            <a:avLst/>
          </a:prstGeom>
          <a:ln w="12700">
            <a:solidFill>
              <a:srgbClr val="C00000"/>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38" name="Curved Connector 37"/>
          <p:cNvCxnSpPr>
            <a:stCxn id="7" idx="0"/>
            <a:endCxn id="32" idx="3"/>
          </p:cNvCxnSpPr>
          <p:nvPr/>
        </p:nvCxnSpPr>
        <p:spPr>
          <a:xfrm rot="16200000" flipV="1">
            <a:off x="1598388" y="2440211"/>
            <a:ext cx="232224" cy="990600"/>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cxnSp>
        <p:nvCxnSpPr>
          <p:cNvPr id="44" name="Curved Connector 43"/>
          <p:cNvCxnSpPr>
            <a:stCxn id="9" idx="1"/>
            <a:endCxn id="32" idx="0"/>
          </p:cNvCxnSpPr>
          <p:nvPr/>
        </p:nvCxnSpPr>
        <p:spPr>
          <a:xfrm rot="10800000" flipV="1">
            <a:off x="723900" y="2486782"/>
            <a:ext cx="647700" cy="180215"/>
          </a:xfrm>
          <a:prstGeom prst="curvedConnector2">
            <a:avLst/>
          </a:prstGeom>
          <a:ln w="12700">
            <a:solidFill>
              <a:schemeClr val="accent1"/>
            </a:solidFill>
            <a:tailEnd type="triangle" w="lg" len="lg"/>
          </a:ln>
        </p:spPr>
        <p:style>
          <a:lnRef idx="1">
            <a:schemeClr val="accent1"/>
          </a:lnRef>
          <a:fillRef idx="0">
            <a:schemeClr val="accent1"/>
          </a:fillRef>
          <a:effectRef idx="0">
            <a:schemeClr val="accent1"/>
          </a:effectRef>
          <a:fontRef idx="minor">
            <a:schemeClr val="tx1"/>
          </a:fontRef>
        </p:style>
      </p:cxnSp>
      <p:sp>
        <p:nvSpPr>
          <p:cNvPr id="49" name="Q"/>
          <p:cNvSpPr/>
          <p:nvPr/>
        </p:nvSpPr>
        <p:spPr>
          <a:xfrm>
            <a:off x="6056214" y="38100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50" name="Q"/>
          <p:cNvSpPr/>
          <p:nvPr/>
        </p:nvSpPr>
        <p:spPr>
          <a:xfrm>
            <a:off x="7162800" y="38100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51" name="Rectangle 50"/>
          <p:cNvSpPr/>
          <p:nvPr/>
        </p:nvSpPr>
        <p:spPr>
          <a:xfrm>
            <a:off x="7086600" y="29234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defTabSz="914024"/>
            <a:r>
              <a:rPr lang="en-US" sz="2000" b="1" dirty="0">
                <a:solidFill>
                  <a:prstClr val="white"/>
                </a:solidFill>
                <a:latin typeface="Calibri"/>
              </a:rPr>
              <a:t>Bank 0</a:t>
            </a:r>
          </a:p>
        </p:txBody>
      </p:sp>
      <p:sp>
        <p:nvSpPr>
          <p:cNvPr id="52" name="Rectangle 51"/>
          <p:cNvSpPr/>
          <p:nvPr/>
        </p:nvSpPr>
        <p:spPr>
          <a:xfrm>
            <a:off x="7086600" y="2237626"/>
            <a:ext cx="990600" cy="505583"/>
          </a:xfrm>
          <a:prstGeom prst="rect">
            <a:avLst/>
          </a:prstGeom>
        </p:spPr>
        <p:style>
          <a:lnRef idx="2">
            <a:schemeClr val="accent3">
              <a:shade val="50000"/>
            </a:schemeClr>
          </a:lnRef>
          <a:fillRef idx="1">
            <a:schemeClr val="accent3"/>
          </a:fillRef>
          <a:effectRef idx="0">
            <a:schemeClr val="accent3"/>
          </a:effectRef>
          <a:fontRef idx="minor">
            <a:schemeClr val="lt1"/>
          </a:fontRef>
        </p:style>
        <p:txBody>
          <a:bodyPr lIns="91402" tIns="45702" rIns="91402" bIns="45702" rtlCol="0" anchor="ctr"/>
          <a:lstStyle/>
          <a:p>
            <a:pPr algn="ctr" defTabSz="914024"/>
            <a:r>
              <a:rPr lang="en-US" sz="2000" b="1" dirty="0">
                <a:solidFill>
                  <a:prstClr val="white"/>
                </a:solidFill>
                <a:latin typeface="Calibri"/>
              </a:rPr>
              <a:t>Bank 1</a:t>
            </a:r>
          </a:p>
        </p:txBody>
      </p:sp>
      <p:sp>
        <p:nvSpPr>
          <p:cNvPr id="53" name="B"/>
          <p:cNvSpPr/>
          <p:nvPr/>
        </p:nvSpPr>
        <p:spPr>
          <a:xfrm>
            <a:off x="6400800" y="3051633"/>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54" name="A"/>
          <p:cNvSpPr/>
          <p:nvPr/>
        </p:nvSpPr>
        <p:spPr>
          <a:xfrm>
            <a:off x="6400800" y="2365833"/>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55" name="A"/>
          <p:cNvSpPr/>
          <p:nvPr/>
        </p:nvSpPr>
        <p:spPr>
          <a:xfrm>
            <a:off x="5791200" y="2370301"/>
            <a:ext cx="457200" cy="249167"/>
          </a:xfrm>
          <a:prstGeom prst="rect">
            <a:avLst/>
          </a:prstGeom>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56" name="A"/>
          <p:cNvSpPr/>
          <p:nvPr/>
        </p:nvSpPr>
        <p:spPr>
          <a:xfrm>
            <a:off x="5791200" y="3048009"/>
            <a:ext cx="457200" cy="249167"/>
          </a:xfrm>
          <a:prstGeom prst="rect">
            <a:avLst/>
          </a:prstGeom>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dirty="0" err="1" smtClean="0">
                <a:solidFill>
                  <a:prstClr val="white"/>
                </a:solidFill>
                <a:latin typeface="Calibri"/>
              </a:rPr>
              <a:t>req</a:t>
            </a:r>
            <a:endParaRPr lang="en-US" dirty="0" smtClean="0">
              <a:solidFill>
                <a:prstClr val="white"/>
              </a:solidFill>
              <a:latin typeface="Calibri"/>
            </a:endParaRPr>
          </a:p>
        </p:txBody>
      </p:sp>
      <p:sp>
        <p:nvSpPr>
          <p:cNvPr id="57" name="TextBox 56"/>
          <p:cNvSpPr txBox="1"/>
          <p:nvPr/>
        </p:nvSpPr>
        <p:spPr>
          <a:xfrm>
            <a:off x="5562600" y="4552891"/>
            <a:ext cx="2971800" cy="400110"/>
          </a:xfrm>
          <a:prstGeom prst="rect">
            <a:avLst/>
          </a:prstGeom>
          <a:noFill/>
        </p:spPr>
        <p:txBody>
          <a:bodyPr wrap="square" lIns="91402" tIns="45702" rIns="91402" bIns="45702" rtlCol="0">
            <a:spAutoFit/>
          </a:bodyPr>
          <a:lstStyle/>
          <a:p>
            <a:pPr algn="ctr" defTabSz="914024"/>
            <a:r>
              <a:rPr lang="en-US" sz="2000" i="1" dirty="0">
                <a:solidFill>
                  <a:prstClr val="black"/>
                </a:solidFill>
                <a:latin typeface="Calibri"/>
              </a:rPr>
              <a:t>memory service timeline</a:t>
            </a:r>
          </a:p>
        </p:txBody>
      </p:sp>
      <p:cxnSp>
        <p:nvCxnSpPr>
          <p:cNvPr id="58" name="Straight Arrow Connector 57"/>
          <p:cNvCxnSpPr/>
          <p:nvPr/>
        </p:nvCxnSpPr>
        <p:spPr>
          <a:xfrm flipV="1">
            <a:off x="5562600" y="4552898"/>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1" name="Q"/>
          <p:cNvSpPr/>
          <p:nvPr/>
        </p:nvSpPr>
        <p:spPr>
          <a:xfrm>
            <a:off x="5867401" y="4038601"/>
            <a:ext cx="1106586" cy="361844"/>
          </a:xfrm>
          <a:prstGeom prst="rect">
            <a:avLst/>
          </a:prstGeom>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62" name="Q"/>
          <p:cNvSpPr/>
          <p:nvPr/>
        </p:nvSpPr>
        <p:spPr>
          <a:xfrm>
            <a:off x="6973986" y="4038601"/>
            <a:ext cx="1106586" cy="361844"/>
          </a:xfrm>
          <a:prstGeom prst="rect">
            <a:avLst/>
          </a:prstGeom>
          <a:solidFill>
            <a:schemeClr val="accent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endParaRPr lang="en-US" dirty="0" smtClean="0">
              <a:solidFill>
                <a:prstClr val="white"/>
              </a:solidFill>
              <a:latin typeface="Calibri"/>
            </a:endParaRPr>
          </a:p>
        </p:txBody>
      </p:sp>
      <p:sp>
        <p:nvSpPr>
          <p:cNvPr id="63" name="TextBox 62"/>
          <p:cNvSpPr txBox="1"/>
          <p:nvPr/>
        </p:nvSpPr>
        <p:spPr>
          <a:xfrm>
            <a:off x="5562600" y="6153092"/>
            <a:ext cx="2971800" cy="400110"/>
          </a:xfrm>
          <a:prstGeom prst="rect">
            <a:avLst/>
          </a:prstGeom>
          <a:noFill/>
        </p:spPr>
        <p:txBody>
          <a:bodyPr wrap="square" lIns="91402" tIns="45702" rIns="91402" bIns="45702" rtlCol="0">
            <a:spAutoFit/>
          </a:bodyPr>
          <a:lstStyle/>
          <a:p>
            <a:pPr algn="ctr" defTabSz="914024"/>
            <a:r>
              <a:rPr lang="en-US" sz="2000" i="1" dirty="0">
                <a:solidFill>
                  <a:prstClr val="black"/>
                </a:solidFill>
                <a:latin typeface="Calibri"/>
              </a:rPr>
              <a:t>thread execution timeline</a:t>
            </a:r>
          </a:p>
        </p:txBody>
      </p:sp>
      <p:cxnSp>
        <p:nvCxnSpPr>
          <p:cNvPr id="64" name="Straight Arrow Connector 63"/>
          <p:cNvCxnSpPr/>
          <p:nvPr/>
        </p:nvCxnSpPr>
        <p:spPr>
          <a:xfrm flipV="1">
            <a:off x="5562600" y="6153099"/>
            <a:ext cx="3124200" cy="1"/>
          </a:xfrm>
          <a:prstGeom prst="straightConnector1">
            <a:avLst/>
          </a:prstGeom>
          <a:ln w="2540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sp>
        <p:nvSpPr>
          <p:cNvPr id="65" name="Q"/>
          <p:cNvSpPr/>
          <p:nvPr/>
        </p:nvSpPr>
        <p:spPr>
          <a:xfrm>
            <a:off x="5940228" y="5265052"/>
            <a:ext cx="1146372" cy="297550"/>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defTabSz="914024"/>
            <a:r>
              <a:rPr lang="en-US" sz="2000" b="1" dirty="0">
                <a:solidFill>
                  <a:prstClr val="white"/>
                </a:solidFill>
                <a:latin typeface="Calibri"/>
              </a:rPr>
              <a:t>WAIT</a:t>
            </a:r>
          </a:p>
        </p:txBody>
      </p:sp>
      <p:sp>
        <p:nvSpPr>
          <p:cNvPr id="66" name="Q"/>
          <p:cNvSpPr/>
          <p:nvPr/>
        </p:nvSpPr>
        <p:spPr>
          <a:xfrm>
            <a:off x="5940228" y="5715002"/>
            <a:ext cx="2213172" cy="285644"/>
          </a:xfrm>
          <a:prstGeom prst="rect">
            <a:avLst/>
          </a:prstGeom>
          <a:solidFill>
            <a:schemeClr val="bg1">
              <a:lumMod val="50000"/>
            </a:schemeClr>
          </a:solidFill>
          <a:ln/>
        </p:spPr>
        <p:style>
          <a:lnRef idx="2">
            <a:schemeClr val="dk1">
              <a:shade val="50000"/>
            </a:schemeClr>
          </a:lnRef>
          <a:fillRef idx="1">
            <a:schemeClr val="dk1"/>
          </a:fillRef>
          <a:effectRef idx="0">
            <a:schemeClr val="dk1"/>
          </a:effectRef>
          <a:fontRef idx="minor">
            <a:schemeClr val="lt1"/>
          </a:fontRef>
        </p:style>
        <p:txBody>
          <a:bodyPr lIns="0" tIns="45702" rIns="0" bIns="45702" rtlCol="0" anchor="ctr"/>
          <a:lstStyle/>
          <a:p>
            <a:pPr algn="ctr" defTabSz="914024"/>
            <a:r>
              <a:rPr lang="en-US" sz="2000" b="1" dirty="0">
                <a:solidFill>
                  <a:prstClr val="white"/>
                </a:solidFill>
                <a:latin typeface="Calibri"/>
              </a:rPr>
              <a:t>WAIT</a:t>
            </a:r>
          </a:p>
        </p:txBody>
      </p:sp>
      <p:sp>
        <p:nvSpPr>
          <p:cNvPr id="76" name="Rectangle 75"/>
          <p:cNvSpPr/>
          <p:nvPr/>
        </p:nvSpPr>
        <p:spPr>
          <a:xfrm rot="16200000">
            <a:off x="6874997" y="1339593"/>
            <a:ext cx="818381" cy="398906"/>
          </a:xfrm>
          <a:prstGeom prst="rect">
            <a:avLst/>
          </a:prstGeom>
        </p:spPr>
        <p:txBody>
          <a:bodyPr wrap="none" lIns="91402" tIns="45702" rIns="91402" bIns="45702">
            <a:spAutoFit/>
          </a:bodyPr>
          <a:lstStyle/>
          <a:p>
            <a:pPr algn="ctr" defTabSz="914024">
              <a:lnSpc>
                <a:spcPct val="80000"/>
              </a:lnSpc>
              <a:defRPr/>
            </a:pPr>
            <a:r>
              <a:rPr lang="en-US" sz="2400" i="1" kern="0" dirty="0">
                <a:solidFill>
                  <a:srgbClr val="FF0000"/>
                </a:solidFill>
                <a:latin typeface="Calibri"/>
              </a:rPr>
              <a:t>rank</a:t>
            </a:r>
          </a:p>
        </p:txBody>
      </p:sp>
      <p:sp>
        <p:nvSpPr>
          <p:cNvPr id="77" name="A"/>
          <p:cNvSpPr/>
          <p:nvPr/>
        </p:nvSpPr>
        <p:spPr>
          <a:xfrm>
            <a:off x="7557975" y="1600207"/>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C0504D"/>
                </a:solidFill>
                <a:latin typeface="Calibri"/>
              </a:rPr>
              <a:t>thread B </a:t>
            </a:r>
          </a:p>
        </p:txBody>
      </p:sp>
      <p:sp>
        <p:nvSpPr>
          <p:cNvPr id="78" name="A"/>
          <p:cNvSpPr/>
          <p:nvPr/>
        </p:nvSpPr>
        <p:spPr>
          <a:xfrm>
            <a:off x="7557975" y="1143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4F81BD"/>
                </a:solidFill>
                <a:latin typeface="Calibri"/>
              </a:rPr>
              <a:t>thread A </a:t>
            </a:r>
          </a:p>
        </p:txBody>
      </p:sp>
      <p:cxnSp>
        <p:nvCxnSpPr>
          <p:cNvPr id="79" name="Straight Arrow Connector 78"/>
          <p:cNvCxnSpPr/>
          <p:nvPr/>
        </p:nvCxnSpPr>
        <p:spPr>
          <a:xfrm>
            <a:off x="7481775" y="990600"/>
            <a:ext cx="0" cy="1020690"/>
          </a:xfrm>
          <a:prstGeom prst="straightConnector1">
            <a:avLst/>
          </a:prstGeom>
          <a:ln w="3810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88" name="A"/>
          <p:cNvSpPr/>
          <p:nvPr/>
        </p:nvSpPr>
        <p:spPr>
          <a:xfrm>
            <a:off x="4800600" y="52578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4F81BD"/>
                </a:solidFill>
                <a:latin typeface="Calibri"/>
              </a:rPr>
              <a:t>thread A </a:t>
            </a:r>
          </a:p>
        </p:txBody>
      </p:sp>
      <p:sp>
        <p:nvSpPr>
          <p:cNvPr id="89" name="A"/>
          <p:cNvSpPr/>
          <p:nvPr/>
        </p:nvSpPr>
        <p:spPr>
          <a:xfrm>
            <a:off x="4800600" y="5715008"/>
            <a:ext cx="990600" cy="304801"/>
          </a:xfrm>
          <a:prstGeom prst="rect">
            <a:avLst/>
          </a:prstGeom>
          <a:noFill/>
          <a:ln>
            <a:noFill/>
          </a:ln>
        </p:spPr>
        <p:style>
          <a:lnRef idx="2">
            <a:schemeClr val="accent2">
              <a:shade val="50000"/>
            </a:schemeClr>
          </a:lnRef>
          <a:fillRef idx="1">
            <a:schemeClr val="accent2"/>
          </a:fillRef>
          <a:effectRef idx="0">
            <a:schemeClr val="accent2"/>
          </a:effectRef>
          <a:fontRef idx="minor">
            <a:schemeClr val="lt1"/>
          </a:fontRef>
        </p:style>
        <p:txBody>
          <a:bodyPr lIns="0" tIns="45702" rIns="0" bIns="45702" rtlCol="0" anchor="ctr"/>
          <a:lstStyle/>
          <a:p>
            <a:pPr algn="ctr" defTabSz="914024"/>
            <a:r>
              <a:rPr lang="en-US" sz="2000" b="1" dirty="0">
                <a:solidFill>
                  <a:srgbClr val="C0504D"/>
                </a:solidFill>
                <a:latin typeface="Calibri"/>
              </a:rPr>
              <a:t>thread B </a:t>
            </a:r>
          </a:p>
        </p:txBody>
      </p:sp>
      <p:cxnSp>
        <p:nvCxnSpPr>
          <p:cNvPr id="93" name="Straight Arrow Connector 92"/>
          <p:cNvCxnSpPr/>
          <p:nvPr/>
        </p:nvCxnSpPr>
        <p:spPr>
          <a:xfrm flipH="1">
            <a:off x="7162800" y="5410200"/>
            <a:ext cx="917772" cy="0"/>
          </a:xfrm>
          <a:prstGeom prst="straightConnector1">
            <a:avLst/>
          </a:pr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cxnSp>
      <p:sp>
        <p:nvSpPr>
          <p:cNvPr id="98" name="Rectangle 97"/>
          <p:cNvSpPr/>
          <p:nvPr/>
        </p:nvSpPr>
        <p:spPr>
          <a:xfrm>
            <a:off x="6690638" y="4970824"/>
            <a:ext cx="1919962" cy="371855"/>
          </a:xfrm>
          <a:prstGeom prst="rect">
            <a:avLst/>
          </a:prstGeom>
        </p:spPr>
        <p:txBody>
          <a:bodyPr wrap="square" lIns="91402" tIns="45702" rIns="91402" bIns="45702">
            <a:spAutoFit/>
          </a:bodyPr>
          <a:lstStyle/>
          <a:p>
            <a:pPr algn="ctr" defTabSz="914024">
              <a:lnSpc>
                <a:spcPct val="80000"/>
              </a:lnSpc>
              <a:defRPr/>
            </a:pPr>
            <a:r>
              <a:rPr lang="en-US" sz="2200" i="1" kern="0" dirty="0">
                <a:solidFill>
                  <a:srgbClr val="FF0000"/>
                </a:solidFill>
                <a:latin typeface="Calibri"/>
              </a:rPr>
              <a:t>SAVED CYCLES</a:t>
            </a:r>
          </a:p>
        </p:txBody>
      </p:sp>
      <p:sp>
        <p:nvSpPr>
          <p:cNvPr id="100" name="Rectangle 99"/>
          <p:cNvSpPr/>
          <p:nvPr/>
        </p:nvSpPr>
        <p:spPr>
          <a:xfrm>
            <a:off x="5484889" y="1303287"/>
            <a:ext cx="1564670" cy="453007"/>
          </a:xfrm>
          <a:prstGeom prst="rect">
            <a:avLst/>
          </a:prstGeom>
        </p:spPr>
        <p:txBody>
          <a:bodyPr wrap="none" lIns="91402" tIns="45702" rIns="91402" bIns="45702" anchor="ctr">
            <a:spAutoFit/>
          </a:bodyPr>
          <a:lstStyle/>
          <a:p>
            <a:pPr algn="ctr" defTabSz="914024">
              <a:lnSpc>
                <a:spcPct val="80000"/>
              </a:lnSpc>
              <a:defRPr/>
            </a:pPr>
            <a:r>
              <a:rPr lang="en-US" sz="2800" b="1" kern="0" dirty="0">
                <a:solidFill>
                  <a:prstClr val="black"/>
                </a:solidFill>
                <a:latin typeface="Calibri"/>
              </a:rPr>
              <a:t>Key Idea:</a:t>
            </a:r>
          </a:p>
        </p:txBody>
      </p:sp>
    </p:spTree>
    <p:custDataLst>
      <p:tags r:id="rId1"/>
    </p:custDataLst>
    <p:extLst>
      <p:ext uri="{BB962C8B-B14F-4D97-AF65-F5344CB8AC3E}">
        <p14:creationId xmlns:p14="http://schemas.microsoft.com/office/powerpoint/2010/main" val="1693739525"/>
      </p:ext>
    </p:extLst>
  </p:cSld>
  <p:clrMapOvr>
    <a:masterClrMapping/>
  </p:clrMapOvr>
  <mc:AlternateContent xmlns:mc="http://schemas.openxmlformats.org/markup-compatibility/2006" xmlns:p14="http://schemas.microsoft.com/office/powerpoint/2010/main">
    <mc:Choice Requires="p14">
      <p:transition spd="slow" p14:dur="2000" advTm="130211"/>
    </mc:Choice>
    <mc:Fallback xmlns="">
      <p:transition spd="slow" advTm="130212"/>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4"/>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7"/>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4"/>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76"/>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7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78"/>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79"/>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1"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51"/>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52"/>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53"/>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56"/>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37" presetClass="path" presetSubtype="0" accel="50000" decel="50000" fill="hold" grpId="0" nodeType="clickEffect">
                                  <p:stCondLst>
                                    <p:cond delay="0"/>
                                  </p:stCondLst>
                                  <p:childTnLst>
                                    <p:animMotion origin="layout" path="M 1.11022E-16 0.00023 L -0.01788 0.0273 C -0.0217 0.03354 -0.02726 0.03701 -0.03316 0.03701 C -0.03976 0.03701 -0.04514 0.03354 -0.04896 0.0273 L -0.06667 0.00023 " pathEditMode="relative" rAng="0" ptsTypes="FffFF">
                                      <p:cBhvr>
                                        <p:cTn id="86" dur="2000" fill="hold"/>
                                        <p:tgtEl>
                                          <p:spTgt spid="54"/>
                                        </p:tgtEl>
                                        <p:attrNameLst>
                                          <p:attrName>ppt_x</p:attrName>
                                          <p:attrName>ppt_y</p:attrName>
                                        </p:attrNameLst>
                                      </p:cBhvr>
                                      <p:rCtr x="-3333" y="1827"/>
                                    </p:animMotion>
                                  </p:childTnLst>
                                </p:cTn>
                              </p:par>
                              <p:par>
                                <p:cTn id="87" presetID="44" presetClass="path" presetSubtype="0" accel="50000" decel="50000" fill="hold" grpId="0" nodeType="withEffect">
                                  <p:stCondLst>
                                    <p:cond delay="0"/>
                                  </p:stCondLst>
                                  <p:childTnLst>
                                    <p:animMotion origin="layout" path="M -3.33333E-6 0.00069 L 0.01771 -0.02984 C 0.02153 -0.03678 0.02709 -0.04025 0.03299 -0.04025 C 0.03959 -0.04025 0.04497 -0.03678 0.04879 -0.02984 L 0.06667 0.00069 " pathEditMode="relative" rAng="0" ptsTypes="FffFF">
                                      <p:cBhvr>
                                        <p:cTn id="88" dur="2000" fill="hold"/>
                                        <p:tgtEl>
                                          <p:spTgt spid="55"/>
                                        </p:tgtEl>
                                        <p:attrNameLst>
                                          <p:attrName>ppt_x</p:attrName>
                                          <p:attrName>ppt_y</p:attrName>
                                        </p:attrNameLst>
                                      </p:cBhvr>
                                      <p:rCtr x="3333" y="-2059"/>
                                    </p:animMotion>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90"/>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0" nodeType="clickEffect">
                                  <p:stCondLst>
                                    <p:cond delay="0"/>
                                  </p:stCondLst>
                                  <p:childTnLst>
                                    <p:set>
                                      <p:cBhvr>
                                        <p:cTn id="96" dur="1" fill="hold">
                                          <p:stCondLst>
                                            <p:cond delay="0"/>
                                          </p:stCondLst>
                                        </p:cTn>
                                        <p:tgtEl>
                                          <p:spTgt spid="92"/>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49"/>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50"/>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7"/>
                                        </p:tgtEl>
                                        <p:attrNameLst>
                                          <p:attrName>style.visibility</p:attrName>
                                        </p:attrNameLst>
                                      </p:cBhvr>
                                      <p:to>
                                        <p:strVal val="visible"/>
                                      </p:to>
                                    </p:set>
                                  </p:childTnLst>
                                </p:cTn>
                              </p:par>
                              <p:par>
                                <p:cTn id="105" presetID="1" presetClass="entr" presetSubtype="0" fill="hold" nodeType="withEffect">
                                  <p:stCondLst>
                                    <p:cond delay="0"/>
                                  </p:stCondLst>
                                  <p:childTnLst>
                                    <p:set>
                                      <p:cBhvr>
                                        <p:cTn id="106" dur="1" fill="hold">
                                          <p:stCondLst>
                                            <p:cond delay="0"/>
                                          </p:stCondLst>
                                        </p:cTn>
                                        <p:tgtEl>
                                          <p:spTgt spid="58"/>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61"/>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2"/>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64"/>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65"/>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66"/>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88"/>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89"/>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63"/>
                                        </p:tgtEl>
                                        <p:attrNameLst>
                                          <p:attrName>style.visibility</p:attrName>
                                        </p:attrNameLst>
                                      </p:cBhvr>
                                      <p:to>
                                        <p:strVal val="visible"/>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nodeType="clickEffect">
                                  <p:stCondLst>
                                    <p:cond delay="0"/>
                                  </p:stCondLst>
                                  <p:childTnLst>
                                    <p:set>
                                      <p:cBhvr>
                                        <p:cTn id="128" dur="1" fill="hold">
                                          <p:stCondLst>
                                            <p:cond delay="0"/>
                                          </p:stCondLst>
                                        </p:cTn>
                                        <p:tgtEl>
                                          <p:spTgt spid="93"/>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animBg="1"/>
      <p:bldP spid="92" grpId="0" animBg="1"/>
      <p:bldP spid="47" grpId="0" animBg="1"/>
      <p:bldP spid="48" grpId="0" animBg="1"/>
      <p:bldP spid="5" grpId="0" animBg="1"/>
      <p:bldP spid="6" grpId="0" animBg="1"/>
      <p:bldP spid="7" grpId="0" animBg="1"/>
      <p:bldP spid="8" grpId="0" animBg="1"/>
      <p:bldP spid="9" grpId="0" animBg="1"/>
      <p:bldP spid="10" grpId="0" animBg="1"/>
      <p:bldP spid="11" grpId="0"/>
      <p:bldP spid="13" grpId="0"/>
      <p:bldP spid="15" grpId="0"/>
      <p:bldP spid="17" grpId="0" animBg="1"/>
      <p:bldP spid="20" grpId="0" animBg="1"/>
      <p:bldP spid="23" grpId="0"/>
      <p:bldP spid="25" grpId="0" animBg="1"/>
      <p:bldP spid="28" grpId="0" animBg="1"/>
      <p:bldP spid="31" grpId="0"/>
      <p:bldP spid="32" grpId="0"/>
      <p:bldP spid="49" grpId="0" animBg="1"/>
      <p:bldP spid="50" grpId="0" animBg="1"/>
      <p:bldP spid="51" grpId="0" animBg="1"/>
      <p:bldP spid="52" grpId="0" animBg="1"/>
      <p:bldP spid="53" grpId="0" animBg="1"/>
      <p:bldP spid="54" grpId="0" animBg="1"/>
      <p:bldP spid="54" grpId="1" animBg="1"/>
      <p:bldP spid="55" grpId="0" animBg="1"/>
      <p:bldP spid="55" grpId="1" animBg="1"/>
      <p:bldP spid="56" grpId="0" animBg="1"/>
      <p:bldP spid="57" grpId="0"/>
      <p:bldP spid="61" grpId="0" animBg="1"/>
      <p:bldP spid="62" grpId="0" animBg="1"/>
      <p:bldP spid="63" grpId="0"/>
      <p:bldP spid="65" grpId="0" animBg="1"/>
      <p:bldP spid="66" grpId="0" animBg="1"/>
      <p:bldP spid="76" grpId="0"/>
      <p:bldP spid="77" grpId="0"/>
      <p:bldP spid="78" grpId="0"/>
      <p:bldP spid="88" grpId="0"/>
      <p:bldP spid="89" grpId="0"/>
      <p:bldP spid="98" grpId="0"/>
      <p:bldP spid="100" grpId="0"/>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Parallelism-Aware Batch Scheduling </a:t>
            </a:r>
            <a:r>
              <a:rPr lang="en-US" sz="2400" dirty="0"/>
              <a:t>[ISCA’08]</a:t>
            </a:r>
          </a:p>
        </p:txBody>
      </p:sp>
      <p:sp>
        <p:nvSpPr>
          <p:cNvPr id="3" name="Content Placeholder 2"/>
          <p:cNvSpPr>
            <a:spLocks noGrp="1"/>
          </p:cNvSpPr>
          <p:nvPr>
            <p:ph idx="1"/>
          </p:nvPr>
        </p:nvSpPr>
        <p:spPr>
          <a:xfrm>
            <a:off x="103524" y="1186157"/>
            <a:ext cx="5957649" cy="4554451"/>
          </a:xfrm>
        </p:spPr>
        <p:txBody>
          <a:bodyPr/>
          <a:lstStyle/>
          <a:p>
            <a:r>
              <a:rPr lang="en-US" sz="2200" dirty="0"/>
              <a:t>Principle 1: </a:t>
            </a:r>
            <a:r>
              <a:rPr lang="en-US" sz="2200" dirty="0">
                <a:solidFill>
                  <a:srgbClr val="FF0000"/>
                </a:solidFill>
              </a:rPr>
              <a:t>Schedule</a:t>
            </a:r>
            <a:r>
              <a:rPr lang="en-US" sz="2200" dirty="0"/>
              <a:t> </a:t>
            </a:r>
            <a:r>
              <a:rPr lang="en-US" sz="2200" dirty="0">
                <a:solidFill>
                  <a:srgbClr val="FF0000"/>
                </a:solidFill>
              </a:rPr>
              <a:t>requests from a thread back to back</a:t>
            </a:r>
          </a:p>
          <a:p>
            <a:pPr lvl="1"/>
            <a:r>
              <a:rPr lang="en-US" sz="1800" dirty="0">
                <a:solidFill>
                  <a:srgbClr val="003399"/>
                </a:solidFill>
              </a:rPr>
              <a:t>Preserves each thread’s bank parallelism</a:t>
            </a:r>
          </a:p>
          <a:p>
            <a:pPr lvl="1"/>
            <a:r>
              <a:rPr lang="en-US" sz="1800" dirty="0"/>
              <a:t>But, this can cause starvation…</a:t>
            </a:r>
          </a:p>
          <a:p>
            <a:pPr lvl="1"/>
            <a:endParaRPr lang="en-US" dirty="0" smtClean="0"/>
          </a:p>
          <a:p>
            <a:pPr lvl="1"/>
            <a:endParaRPr lang="en-US" dirty="0" smtClean="0"/>
          </a:p>
          <a:p>
            <a:r>
              <a:rPr lang="en-US" sz="2200" dirty="0"/>
              <a:t>Principle 2: Group a fixed number of oldest requests from each thread into a “batch”</a:t>
            </a:r>
          </a:p>
          <a:p>
            <a:pPr lvl="1"/>
            <a:r>
              <a:rPr lang="en-US" sz="1800" dirty="0">
                <a:solidFill>
                  <a:srgbClr val="FF0000"/>
                </a:solidFill>
              </a:rPr>
              <a:t>Service the batch before all other requests</a:t>
            </a:r>
          </a:p>
          <a:p>
            <a:pPr lvl="1"/>
            <a:r>
              <a:rPr lang="en-US" sz="1800" dirty="0"/>
              <a:t>Form a new batch when the current batch is done</a:t>
            </a:r>
          </a:p>
          <a:p>
            <a:pPr lvl="1"/>
            <a:r>
              <a:rPr lang="en-US" sz="1800" dirty="0">
                <a:solidFill>
                  <a:srgbClr val="003399"/>
                </a:solidFill>
              </a:rPr>
              <a:t>Eliminates starvation, provides fairness</a:t>
            </a:r>
            <a:endParaRPr lang="en-US" sz="1800" dirty="0"/>
          </a:p>
          <a:p>
            <a:pPr lvl="1"/>
            <a:endParaRPr lang="en-US" sz="1800" dirty="0">
              <a:solidFill>
                <a:srgbClr val="003399"/>
              </a:solidFill>
            </a:endParaRPr>
          </a:p>
          <a:p>
            <a:pPr lvl="1"/>
            <a:endParaRPr lang="en-US" dirty="0" smtClean="0">
              <a:solidFill>
                <a:srgbClr val="003399"/>
              </a:solidFill>
            </a:endParaRPr>
          </a:p>
          <a:p>
            <a:endParaRPr lang="en-US" dirty="0" smtClean="0"/>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pPr>
              <a:defRPr/>
            </a:pPr>
            <a:fld id="{D8B2FBAE-2788-454F-856A-052983D7F618}" type="slidenum">
              <a:rPr lang="en-US" altLang="en-US" smtClean="0">
                <a:solidFill>
                  <a:srgbClr val="000000"/>
                </a:solidFill>
              </a:rPr>
              <a:pPr>
                <a:defRPr/>
              </a:pPr>
              <a:t>209</a:t>
            </a:fld>
            <a:endParaRPr lang="en-US" altLang="en-US">
              <a:solidFill>
                <a:srgbClr val="000000"/>
              </a:solidFill>
            </a:endParaRPr>
          </a:p>
        </p:txBody>
      </p:sp>
      <p:sp>
        <p:nvSpPr>
          <p:cNvPr id="5" name="Rectangle 3"/>
          <p:cNvSpPr>
            <a:spLocks noChangeArrowheads="1"/>
          </p:cNvSpPr>
          <p:nvPr/>
        </p:nvSpPr>
        <p:spPr bwMode="auto">
          <a:xfrm>
            <a:off x="6539677" y="4801392"/>
            <a:ext cx="762000" cy="939208"/>
          </a:xfrm>
          <a:prstGeom prst="rect">
            <a:avLst/>
          </a:prstGeom>
          <a:noFill/>
          <a:ln w="9525">
            <a:solidFill>
              <a:schemeClr val="tx1"/>
            </a:solidFill>
            <a:miter lim="800000"/>
            <a:headEnd/>
            <a:tailEnd/>
          </a:ln>
        </p:spPr>
        <p:txBody>
          <a:bodyPr wrap="none" lIns="91402" tIns="45702" rIns="91402" bIns="45702" anchor="ctr"/>
          <a:lstStyle/>
          <a:p>
            <a:pPr defTabSz="914024"/>
            <a:endParaRPr lang="en-US">
              <a:solidFill>
                <a:srgbClr val="FFFFFF"/>
              </a:solidFill>
              <a:latin typeface="Tahoma"/>
            </a:endParaRPr>
          </a:p>
        </p:txBody>
      </p:sp>
      <p:sp>
        <p:nvSpPr>
          <p:cNvPr id="6" name="Text Box 80"/>
          <p:cNvSpPr txBox="1">
            <a:spLocks noChangeArrowheads="1"/>
          </p:cNvSpPr>
          <p:nvPr/>
        </p:nvSpPr>
        <p:spPr bwMode="auto">
          <a:xfrm>
            <a:off x="6511681" y="5070794"/>
            <a:ext cx="822661" cy="338554"/>
          </a:xfrm>
          <a:prstGeom prst="rect">
            <a:avLst/>
          </a:prstGeom>
          <a:noFill/>
          <a:ln w="9525">
            <a:noFill/>
            <a:miter lim="800000"/>
            <a:headEnd/>
            <a:tailEnd/>
          </a:ln>
        </p:spPr>
        <p:txBody>
          <a:bodyPr wrap="none" lIns="91402" tIns="45702" rIns="91402" bIns="45702">
            <a:spAutoFit/>
          </a:bodyPr>
          <a:lstStyle/>
          <a:p>
            <a:pPr defTabSz="914024"/>
            <a:r>
              <a:rPr lang="en-US" sz="1600" dirty="0">
                <a:solidFill>
                  <a:srgbClr val="000000"/>
                </a:solidFill>
                <a:latin typeface="Tahoma"/>
              </a:rPr>
              <a:t>Bank 0</a:t>
            </a:r>
          </a:p>
        </p:txBody>
      </p:sp>
      <p:sp>
        <p:nvSpPr>
          <p:cNvPr id="7" name="Rectangle 3"/>
          <p:cNvSpPr>
            <a:spLocks noChangeArrowheads="1"/>
          </p:cNvSpPr>
          <p:nvPr/>
        </p:nvSpPr>
        <p:spPr bwMode="auto">
          <a:xfrm>
            <a:off x="7454077" y="4801392"/>
            <a:ext cx="762000" cy="939208"/>
          </a:xfrm>
          <a:prstGeom prst="rect">
            <a:avLst/>
          </a:prstGeom>
          <a:noFill/>
          <a:ln w="9525">
            <a:solidFill>
              <a:schemeClr val="tx1"/>
            </a:solidFill>
            <a:miter lim="800000"/>
            <a:headEnd/>
            <a:tailEnd/>
          </a:ln>
        </p:spPr>
        <p:txBody>
          <a:bodyPr wrap="none" lIns="91402" tIns="45702" rIns="91402" bIns="45702" anchor="ctr"/>
          <a:lstStyle/>
          <a:p>
            <a:pPr defTabSz="914024"/>
            <a:endParaRPr lang="en-US">
              <a:solidFill>
                <a:srgbClr val="FFFFFF"/>
              </a:solidFill>
              <a:latin typeface="Tahoma"/>
            </a:endParaRPr>
          </a:p>
        </p:txBody>
      </p:sp>
      <p:sp>
        <p:nvSpPr>
          <p:cNvPr id="8" name="Text Box 80"/>
          <p:cNvSpPr txBox="1">
            <a:spLocks noChangeArrowheads="1"/>
          </p:cNvSpPr>
          <p:nvPr/>
        </p:nvSpPr>
        <p:spPr bwMode="auto">
          <a:xfrm>
            <a:off x="7454084" y="5070794"/>
            <a:ext cx="822661" cy="338554"/>
          </a:xfrm>
          <a:prstGeom prst="rect">
            <a:avLst/>
          </a:prstGeom>
          <a:noFill/>
          <a:ln w="9525">
            <a:noFill/>
            <a:miter lim="800000"/>
            <a:headEnd/>
            <a:tailEnd/>
          </a:ln>
        </p:spPr>
        <p:txBody>
          <a:bodyPr wrap="none" lIns="91402" tIns="45702" rIns="91402" bIns="45702">
            <a:spAutoFit/>
          </a:bodyPr>
          <a:lstStyle/>
          <a:p>
            <a:pPr defTabSz="914024"/>
            <a:r>
              <a:rPr lang="en-US" sz="1600" dirty="0">
                <a:solidFill>
                  <a:srgbClr val="000000"/>
                </a:solidFill>
                <a:latin typeface="Tahoma"/>
              </a:rPr>
              <a:t>Bank 1</a:t>
            </a:r>
          </a:p>
        </p:txBody>
      </p:sp>
      <p:sp>
        <p:nvSpPr>
          <p:cNvPr id="9" name="Rectangle 8"/>
          <p:cNvSpPr/>
          <p:nvPr/>
        </p:nvSpPr>
        <p:spPr bwMode="auto">
          <a:xfrm>
            <a:off x="6539677" y="4224674"/>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T0</a:t>
            </a:r>
          </a:p>
        </p:txBody>
      </p:sp>
      <p:sp>
        <p:nvSpPr>
          <p:cNvPr id="10" name="Rectangle 9"/>
          <p:cNvSpPr/>
          <p:nvPr/>
        </p:nvSpPr>
        <p:spPr bwMode="auto">
          <a:xfrm>
            <a:off x="7454077" y="3829058"/>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T0</a:t>
            </a:r>
          </a:p>
        </p:txBody>
      </p:sp>
      <p:sp>
        <p:nvSpPr>
          <p:cNvPr id="11" name="Rectangle 10"/>
          <p:cNvSpPr/>
          <p:nvPr/>
        </p:nvSpPr>
        <p:spPr bwMode="auto">
          <a:xfrm>
            <a:off x="7454077" y="4224674"/>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T1</a:t>
            </a:r>
          </a:p>
        </p:txBody>
      </p:sp>
      <p:sp>
        <p:nvSpPr>
          <p:cNvPr id="12" name="Rectangle 11"/>
          <p:cNvSpPr/>
          <p:nvPr/>
        </p:nvSpPr>
        <p:spPr bwMode="auto">
          <a:xfrm>
            <a:off x="6539677" y="3429010"/>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T1</a:t>
            </a:r>
          </a:p>
        </p:txBody>
      </p:sp>
      <p:sp>
        <p:nvSpPr>
          <p:cNvPr id="13" name="Rectangle 12"/>
          <p:cNvSpPr/>
          <p:nvPr/>
        </p:nvSpPr>
        <p:spPr bwMode="auto">
          <a:xfrm>
            <a:off x="6539677" y="3829058"/>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14" name="Rectangle 13"/>
          <p:cNvSpPr/>
          <p:nvPr/>
        </p:nvSpPr>
        <p:spPr bwMode="auto">
          <a:xfrm>
            <a:off x="7454077" y="3012632"/>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15" name="Rectangle 14"/>
          <p:cNvSpPr/>
          <p:nvPr/>
        </p:nvSpPr>
        <p:spPr bwMode="auto">
          <a:xfrm>
            <a:off x="7454077" y="3429010"/>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T2</a:t>
            </a:r>
          </a:p>
        </p:txBody>
      </p:sp>
      <p:sp>
        <p:nvSpPr>
          <p:cNvPr id="16" name="Rectangle 15"/>
          <p:cNvSpPr/>
          <p:nvPr/>
        </p:nvSpPr>
        <p:spPr bwMode="auto">
          <a:xfrm>
            <a:off x="6539677" y="3012632"/>
            <a:ext cx="762000" cy="253093"/>
          </a:xfrm>
          <a:prstGeom prst="rect">
            <a:avLst/>
          </a:prstGeom>
          <a:solidFill>
            <a:schemeClr val="tx1"/>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T2</a:t>
            </a:r>
          </a:p>
        </p:txBody>
      </p:sp>
      <p:sp>
        <p:nvSpPr>
          <p:cNvPr id="17" name="Rectangle 16"/>
          <p:cNvSpPr/>
          <p:nvPr/>
        </p:nvSpPr>
        <p:spPr bwMode="auto">
          <a:xfrm>
            <a:off x="65396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18" name="Rectangle 17"/>
          <p:cNvSpPr/>
          <p:nvPr/>
        </p:nvSpPr>
        <p:spPr bwMode="auto">
          <a:xfrm>
            <a:off x="7454077" y="2566317"/>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19" name="Rectangle 18"/>
          <p:cNvSpPr/>
          <p:nvPr/>
        </p:nvSpPr>
        <p:spPr bwMode="auto">
          <a:xfrm>
            <a:off x="6539677" y="2120001"/>
            <a:ext cx="762000" cy="253093"/>
          </a:xfrm>
          <a:prstGeom prst="rect">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lumMod val="50000"/>
                  </a:srgbClr>
                </a:solidFill>
                <a:latin typeface="Arial" pitchFamily="34" charset="0"/>
              </a:rPr>
              <a:t>T3</a:t>
            </a:r>
          </a:p>
        </p:txBody>
      </p:sp>
      <p:sp>
        <p:nvSpPr>
          <p:cNvPr id="20" name="Rounded Rectangle 19"/>
          <p:cNvSpPr/>
          <p:nvPr/>
        </p:nvSpPr>
        <p:spPr bwMode="auto">
          <a:xfrm>
            <a:off x="6256656" y="2917384"/>
            <a:ext cx="2188029" cy="1675234"/>
          </a:xfrm>
          <a:prstGeom prst="roundRect">
            <a:avLst/>
          </a:prstGeom>
          <a:noFill/>
          <a:ln w="25400" cap="flat" cmpd="sng" algn="ctr">
            <a:solidFill>
              <a:schemeClr val="tx1"/>
            </a:solidFill>
            <a:prstDash val="sysDash"/>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endParaRPr lang="en-US" dirty="0" smtClean="0">
              <a:solidFill>
                <a:srgbClr val="FF6600"/>
              </a:solidFill>
              <a:latin typeface="Arial" pitchFamily="34" charset="0"/>
            </a:endParaRPr>
          </a:p>
        </p:txBody>
      </p:sp>
      <p:sp>
        <p:nvSpPr>
          <p:cNvPr id="21" name="TextBox 20"/>
          <p:cNvSpPr txBox="1"/>
          <p:nvPr/>
        </p:nvSpPr>
        <p:spPr>
          <a:xfrm>
            <a:off x="8418352" y="2917384"/>
            <a:ext cx="764350" cy="373659"/>
          </a:xfrm>
          <a:prstGeom prst="rect">
            <a:avLst/>
          </a:prstGeom>
          <a:noFill/>
        </p:spPr>
        <p:txBody>
          <a:bodyPr wrap="none" lIns="91402" tIns="45702" rIns="91402" bIns="45702" rtlCol="0">
            <a:spAutoFit/>
          </a:bodyPr>
          <a:lstStyle/>
          <a:p>
            <a:pPr defTabSz="914024"/>
            <a:r>
              <a:rPr lang="en-US" dirty="0" smtClean="0">
                <a:solidFill>
                  <a:srgbClr val="000000"/>
                </a:solidFill>
                <a:latin typeface="Tahoma"/>
              </a:rPr>
              <a:t>Batch</a:t>
            </a:r>
            <a:endParaRPr lang="en-US" dirty="0">
              <a:solidFill>
                <a:srgbClr val="000000"/>
              </a:solidFill>
              <a:latin typeface="Tahoma"/>
            </a:endParaRPr>
          </a:p>
        </p:txBody>
      </p:sp>
      <p:sp>
        <p:nvSpPr>
          <p:cNvPr id="22" name="Rectangle 21"/>
          <p:cNvSpPr/>
          <p:nvPr/>
        </p:nvSpPr>
        <p:spPr bwMode="auto">
          <a:xfrm>
            <a:off x="7454077" y="2120001"/>
            <a:ext cx="762000" cy="253093"/>
          </a:xfrm>
          <a:prstGeom prst="rect">
            <a:avLst/>
          </a:prstGeom>
          <a:solidFill>
            <a:srgbClr val="0000FF"/>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T1</a:t>
            </a:r>
          </a:p>
        </p:txBody>
      </p:sp>
      <p:sp>
        <p:nvSpPr>
          <p:cNvPr id="23" name="Rectangle 22"/>
          <p:cNvSpPr/>
          <p:nvPr/>
        </p:nvSpPr>
        <p:spPr bwMode="auto">
          <a:xfrm>
            <a:off x="65396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T0</a:t>
            </a:r>
          </a:p>
        </p:txBody>
      </p:sp>
      <p:sp>
        <p:nvSpPr>
          <p:cNvPr id="24" name="Rectangle 23"/>
          <p:cNvSpPr/>
          <p:nvPr/>
        </p:nvSpPr>
        <p:spPr bwMode="auto">
          <a:xfrm>
            <a:off x="7454077" y="1713731"/>
            <a:ext cx="762000" cy="253093"/>
          </a:xfrm>
          <a:prstGeom prst="rect">
            <a:avLst/>
          </a:prstGeom>
          <a:solidFill>
            <a:srgbClr val="FF0000"/>
          </a:solidFill>
          <a:ln w="9525" cap="flat" cmpd="sng" algn="ctr">
            <a:solidFill>
              <a:schemeClr val="tx1"/>
            </a:solidFill>
            <a:prstDash val="solid"/>
            <a:round/>
            <a:headEnd type="none" w="med" len="med"/>
            <a:tailEnd type="none" w="med" len="med"/>
          </a:ln>
          <a:effectLst/>
        </p:spPr>
        <p:txBody>
          <a:bodyPr vert="horz" wrap="square" lIns="91402" tIns="45702" rIns="91402" bIns="45702" numCol="1" rtlCol="0" anchor="t" anchorCtr="0" compatLnSpc="1">
            <a:prstTxWarp prst="textNoShape">
              <a:avLst/>
            </a:prstTxWarp>
          </a:bodyPr>
          <a:lstStyle/>
          <a:p>
            <a:pPr defTabSz="914024" fontAlgn="base">
              <a:spcBef>
                <a:spcPct val="0"/>
              </a:spcBef>
              <a:spcAft>
                <a:spcPct val="0"/>
              </a:spcAft>
            </a:pPr>
            <a:r>
              <a:rPr lang="en-US" sz="1400" dirty="0">
                <a:solidFill>
                  <a:srgbClr val="FFFFFF"/>
                </a:solidFill>
                <a:latin typeface="Arial" pitchFamily="34" charset="0"/>
              </a:rPr>
              <a:t>T0</a:t>
            </a:r>
          </a:p>
        </p:txBody>
      </p:sp>
    </p:spTree>
    <p:extLst>
      <p:ext uri="{BB962C8B-B14F-4D97-AF65-F5344CB8AC3E}">
        <p14:creationId xmlns:p14="http://schemas.microsoft.com/office/powerpoint/2010/main" val="120193970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1" fill="hold" grpId="0" nodeType="clickEffect">
                                  <p:stCondLst>
                                    <p:cond delay="0"/>
                                  </p:stCondLst>
                                  <p:childTnLst>
                                    <p:set>
                                      <p:cBhvr>
                                        <p:cTn id="32" dur="1" fill="hold">
                                          <p:stCondLst>
                                            <p:cond delay="0"/>
                                          </p:stCondLst>
                                        </p:cTn>
                                        <p:tgtEl>
                                          <p:spTgt spid="9"/>
                                        </p:tgtEl>
                                        <p:attrNameLst>
                                          <p:attrName>style.visibility</p:attrName>
                                        </p:attrNameLst>
                                      </p:cBhvr>
                                      <p:to>
                                        <p:strVal val="visible"/>
                                      </p:to>
                                    </p:set>
                                    <p:anim calcmode="lin" valueType="num">
                                      <p:cBhvr additive="base">
                                        <p:cTn id="33" dur="500" fill="hold"/>
                                        <p:tgtEl>
                                          <p:spTgt spid="9"/>
                                        </p:tgtEl>
                                        <p:attrNameLst>
                                          <p:attrName>ppt_x</p:attrName>
                                        </p:attrNameLst>
                                      </p:cBhvr>
                                      <p:tavLst>
                                        <p:tav tm="0">
                                          <p:val>
                                            <p:strVal val="#ppt_x"/>
                                          </p:val>
                                        </p:tav>
                                        <p:tav tm="100000">
                                          <p:val>
                                            <p:strVal val="#ppt_x"/>
                                          </p:val>
                                        </p:tav>
                                      </p:tavLst>
                                    </p:anim>
                                    <p:anim calcmode="lin" valueType="num">
                                      <p:cBhvr additive="base">
                                        <p:cTn id="34" dur="500" fill="hold"/>
                                        <p:tgtEl>
                                          <p:spTgt spid="9"/>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ppt_x"/>
                                          </p:val>
                                        </p:tav>
                                        <p:tav tm="100000">
                                          <p:val>
                                            <p:strVal val="#ppt_x"/>
                                          </p:val>
                                        </p:tav>
                                      </p:tavLst>
                                    </p:anim>
                                    <p:anim calcmode="lin" valueType="num">
                                      <p:cBhvr additive="base">
                                        <p:cTn id="38" dur="500" fill="hold"/>
                                        <p:tgtEl>
                                          <p:spTgt spid="11"/>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0"/>
                                  </p:stCondLst>
                                  <p:childTnLst>
                                    <p:set>
                                      <p:cBhvr>
                                        <p:cTn id="40" dur="1" fill="hold">
                                          <p:stCondLst>
                                            <p:cond delay="0"/>
                                          </p:stCondLst>
                                        </p:cTn>
                                        <p:tgtEl>
                                          <p:spTgt spid="13"/>
                                        </p:tgtEl>
                                        <p:attrNameLst>
                                          <p:attrName>style.visibility</p:attrName>
                                        </p:attrNameLst>
                                      </p:cBhvr>
                                      <p:to>
                                        <p:strVal val="visible"/>
                                      </p:to>
                                    </p:set>
                                    <p:anim calcmode="lin" valueType="num">
                                      <p:cBhvr additive="base">
                                        <p:cTn id="41" dur="500" fill="hold"/>
                                        <p:tgtEl>
                                          <p:spTgt spid="13"/>
                                        </p:tgtEl>
                                        <p:attrNameLst>
                                          <p:attrName>ppt_x</p:attrName>
                                        </p:attrNameLst>
                                      </p:cBhvr>
                                      <p:tavLst>
                                        <p:tav tm="0">
                                          <p:val>
                                            <p:strVal val="#ppt_x"/>
                                          </p:val>
                                        </p:tav>
                                        <p:tav tm="100000">
                                          <p:val>
                                            <p:strVal val="#ppt_x"/>
                                          </p:val>
                                        </p:tav>
                                      </p:tavLst>
                                    </p:anim>
                                    <p:anim calcmode="lin" valueType="num">
                                      <p:cBhvr additive="base">
                                        <p:cTn id="42" dur="500" fill="hold"/>
                                        <p:tgtEl>
                                          <p:spTgt spid="13"/>
                                        </p:tgtEl>
                                        <p:attrNameLst>
                                          <p:attrName>ppt_y</p:attrName>
                                        </p:attrNameLst>
                                      </p:cBhvr>
                                      <p:tavLst>
                                        <p:tav tm="0">
                                          <p:val>
                                            <p:strVal val="0-#ppt_h/2"/>
                                          </p:val>
                                        </p:tav>
                                        <p:tav tm="100000">
                                          <p:val>
                                            <p:strVal val="#ppt_y"/>
                                          </p:val>
                                        </p:tav>
                                      </p:tavLst>
                                    </p:anim>
                                  </p:childTnLst>
                                </p:cTn>
                              </p:par>
                              <p:par>
                                <p:cTn id="43" presetID="2" presetClass="entr" presetSubtype="1" fill="hold" grpId="0" nodeType="withEffect">
                                  <p:stCondLst>
                                    <p:cond delay="0"/>
                                  </p:stCondLst>
                                  <p:childTnLst>
                                    <p:set>
                                      <p:cBhvr>
                                        <p:cTn id="44" dur="1" fill="hold">
                                          <p:stCondLst>
                                            <p:cond delay="0"/>
                                          </p:stCondLst>
                                        </p:cTn>
                                        <p:tgtEl>
                                          <p:spTgt spid="10"/>
                                        </p:tgtEl>
                                        <p:attrNameLst>
                                          <p:attrName>style.visibility</p:attrName>
                                        </p:attrNameLst>
                                      </p:cBhvr>
                                      <p:to>
                                        <p:strVal val="visible"/>
                                      </p:to>
                                    </p:set>
                                    <p:anim calcmode="lin" valueType="num">
                                      <p:cBhvr additive="base">
                                        <p:cTn id="45" dur="500" fill="hold"/>
                                        <p:tgtEl>
                                          <p:spTgt spid="10"/>
                                        </p:tgtEl>
                                        <p:attrNameLst>
                                          <p:attrName>ppt_x</p:attrName>
                                        </p:attrNameLst>
                                      </p:cBhvr>
                                      <p:tavLst>
                                        <p:tav tm="0">
                                          <p:val>
                                            <p:strVal val="#ppt_x"/>
                                          </p:val>
                                        </p:tav>
                                        <p:tav tm="100000">
                                          <p:val>
                                            <p:strVal val="#ppt_x"/>
                                          </p:val>
                                        </p:tav>
                                      </p:tavLst>
                                    </p:anim>
                                    <p:anim calcmode="lin" valueType="num">
                                      <p:cBhvr additive="base">
                                        <p:cTn id="46" dur="500" fill="hold"/>
                                        <p:tgtEl>
                                          <p:spTgt spid="10"/>
                                        </p:tgtEl>
                                        <p:attrNameLst>
                                          <p:attrName>ppt_y</p:attrName>
                                        </p:attrNameLst>
                                      </p:cBhvr>
                                      <p:tavLst>
                                        <p:tav tm="0">
                                          <p:val>
                                            <p:strVal val="0-#ppt_h/2"/>
                                          </p:val>
                                        </p:tav>
                                        <p:tav tm="100000">
                                          <p:val>
                                            <p:strVal val="#ppt_y"/>
                                          </p:val>
                                        </p:tav>
                                      </p:tavLst>
                                    </p:anim>
                                  </p:childTnLst>
                                </p:cTn>
                              </p:par>
                              <p:par>
                                <p:cTn id="47" presetID="2" presetClass="entr" presetSubtype="1" fill="hold" grpId="0" nodeType="withEffect">
                                  <p:stCondLst>
                                    <p:cond delay="0"/>
                                  </p:stCondLst>
                                  <p:childTnLst>
                                    <p:set>
                                      <p:cBhvr>
                                        <p:cTn id="48" dur="1" fill="hold">
                                          <p:stCondLst>
                                            <p:cond delay="0"/>
                                          </p:stCondLst>
                                        </p:cTn>
                                        <p:tgtEl>
                                          <p:spTgt spid="12"/>
                                        </p:tgtEl>
                                        <p:attrNameLst>
                                          <p:attrName>style.visibility</p:attrName>
                                        </p:attrNameLst>
                                      </p:cBhvr>
                                      <p:to>
                                        <p:strVal val="visible"/>
                                      </p:to>
                                    </p:set>
                                    <p:anim calcmode="lin" valueType="num">
                                      <p:cBhvr additive="base">
                                        <p:cTn id="49" dur="500" fill="hold"/>
                                        <p:tgtEl>
                                          <p:spTgt spid="12"/>
                                        </p:tgtEl>
                                        <p:attrNameLst>
                                          <p:attrName>ppt_x</p:attrName>
                                        </p:attrNameLst>
                                      </p:cBhvr>
                                      <p:tavLst>
                                        <p:tav tm="0">
                                          <p:val>
                                            <p:strVal val="#ppt_x"/>
                                          </p:val>
                                        </p:tav>
                                        <p:tav tm="100000">
                                          <p:val>
                                            <p:strVal val="#ppt_x"/>
                                          </p:val>
                                        </p:tav>
                                      </p:tavLst>
                                    </p:anim>
                                    <p:anim calcmode="lin" valueType="num">
                                      <p:cBhvr additive="base">
                                        <p:cTn id="50" dur="500" fill="hold"/>
                                        <p:tgtEl>
                                          <p:spTgt spid="12"/>
                                        </p:tgtEl>
                                        <p:attrNameLst>
                                          <p:attrName>ppt_y</p:attrName>
                                        </p:attrNameLst>
                                      </p:cBhvr>
                                      <p:tavLst>
                                        <p:tav tm="0">
                                          <p:val>
                                            <p:strVal val="0-#ppt_h/2"/>
                                          </p:val>
                                        </p:tav>
                                        <p:tav tm="100000">
                                          <p:val>
                                            <p:strVal val="#ppt_y"/>
                                          </p:val>
                                        </p:tav>
                                      </p:tavLst>
                                    </p:anim>
                                  </p:childTnLst>
                                </p:cTn>
                              </p:par>
                              <p:par>
                                <p:cTn id="51" presetID="2" presetClass="entr" presetSubtype="1" fill="hold" grpId="0" nodeType="with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additive="base">
                                        <p:cTn id="53" dur="500" fill="hold"/>
                                        <p:tgtEl>
                                          <p:spTgt spid="15"/>
                                        </p:tgtEl>
                                        <p:attrNameLst>
                                          <p:attrName>ppt_x</p:attrName>
                                        </p:attrNameLst>
                                      </p:cBhvr>
                                      <p:tavLst>
                                        <p:tav tm="0">
                                          <p:val>
                                            <p:strVal val="#ppt_x"/>
                                          </p:val>
                                        </p:tav>
                                        <p:tav tm="100000">
                                          <p:val>
                                            <p:strVal val="#ppt_x"/>
                                          </p:val>
                                        </p:tav>
                                      </p:tavLst>
                                    </p:anim>
                                    <p:anim calcmode="lin" valueType="num">
                                      <p:cBhvr additive="base">
                                        <p:cTn id="54" dur="500" fill="hold"/>
                                        <p:tgtEl>
                                          <p:spTgt spid="15"/>
                                        </p:tgtEl>
                                        <p:attrNameLst>
                                          <p:attrName>ppt_y</p:attrName>
                                        </p:attrNameLst>
                                      </p:cBhvr>
                                      <p:tavLst>
                                        <p:tav tm="0">
                                          <p:val>
                                            <p:strVal val="0-#ppt_h/2"/>
                                          </p:val>
                                        </p:tav>
                                        <p:tav tm="100000">
                                          <p:val>
                                            <p:strVal val="#ppt_y"/>
                                          </p:val>
                                        </p:tav>
                                      </p:tavLst>
                                    </p:anim>
                                  </p:childTnLst>
                                </p:cTn>
                              </p:par>
                              <p:par>
                                <p:cTn id="55" presetID="2" presetClass="entr" presetSubtype="1" fill="hold" grpId="0" nodeType="withEffect">
                                  <p:stCondLst>
                                    <p:cond delay="0"/>
                                  </p:stCondLst>
                                  <p:childTnLst>
                                    <p:set>
                                      <p:cBhvr>
                                        <p:cTn id="56" dur="1" fill="hold">
                                          <p:stCondLst>
                                            <p:cond delay="0"/>
                                          </p:stCondLst>
                                        </p:cTn>
                                        <p:tgtEl>
                                          <p:spTgt spid="16"/>
                                        </p:tgtEl>
                                        <p:attrNameLst>
                                          <p:attrName>style.visibility</p:attrName>
                                        </p:attrNameLst>
                                      </p:cBhvr>
                                      <p:to>
                                        <p:strVal val="visible"/>
                                      </p:to>
                                    </p:set>
                                    <p:anim calcmode="lin" valueType="num">
                                      <p:cBhvr additive="base">
                                        <p:cTn id="57" dur="500" fill="hold"/>
                                        <p:tgtEl>
                                          <p:spTgt spid="16"/>
                                        </p:tgtEl>
                                        <p:attrNameLst>
                                          <p:attrName>ppt_x</p:attrName>
                                        </p:attrNameLst>
                                      </p:cBhvr>
                                      <p:tavLst>
                                        <p:tav tm="0">
                                          <p:val>
                                            <p:strVal val="#ppt_x"/>
                                          </p:val>
                                        </p:tav>
                                        <p:tav tm="100000">
                                          <p:val>
                                            <p:strVal val="#ppt_x"/>
                                          </p:val>
                                        </p:tav>
                                      </p:tavLst>
                                    </p:anim>
                                    <p:anim calcmode="lin" valueType="num">
                                      <p:cBhvr additive="base">
                                        <p:cTn id="58" dur="500" fill="hold"/>
                                        <p:tgtEl>
                                          <p:spTgt spid="1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14"/>
                                        </p:tgtEl>
                                        <p:attrNameLst>
                                          <p:attrName>style.visibility</p:attrName>
                                        </p:attrNameLst>
                                      </p:cBhvr>
                                      <p:to>
                                        <p:strVal val="visible"/>
                                      </p:to>
                                    </p:set>
                                    <p:anim calcmode="lin" valueType="num">
                                      <p:cBhvr additive="base">
                                        <p:cTn id="61" dur="500" fill="hold"/>
                                        <p:tgtEl>
                                          <p:spTgt spid="14"/>
                                        </p:tgtEl>
                                        <p:attrNameLst>
                                          <p:attrName>ppt_x</p:attrName>
                                        </p:attrNameLst>
                                      </p:cBhvr>
                                      <p:tavLst>
                                        <p:tav tm="0">
                                          <p:val>
                                            <p:strVal val="#ppt_x"/>
                                          </p:val>
                                        </p:tav>
                                        <p:tav tm="100000">
                                          <p:val>
                                            <p:strVal val="#ppt_x"/>
                                          </p:val>
                                        </p:tav>
                                      </p:tavLst>
                                    </p:anim>
                                    <p:anim calcmode="lin" valueType="num">
                                      <p:cBhvr additive="base">
                                        <p:cTn id="62" dur="500" fill="hold"/>
                                        <p:tgtEl>
                                          <p:spTgt spid="14"/>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21"/>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0"/>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42" presetClass="path" presetSubtype="0" accel="50000" decel="50000" fill="hold" grpId="1" nodeType="clickEffect">
                                  <p:stCondLst>
                                    <p:cond delay="0"/>
                                  </p:stCondLst>
                                  <p:childTnLst>
                                    <p:animMotion origin="layout" path="M 4.72222E-6 -7.40741E-7 L 4.72222E-6 0.16227 " pathEditMode="relative" rAng="0" ptsTypes="AA">
                                      <p:cBhvr>
                                        <p:cTn id="72" dur="500" fill="hold"/>
                                        <p:tgtEl>
                                          <p:spTgt spid="11"/>
                                        </p:tgtEl>
                                        <p:attrNameLst>
                                          <p:attrName>ppt_x</p:attrName>
                                          <p:attrName>ppt_y</p:attrName>
                                        </p:attrNameLst>
                                      </p:cBhvr>
                                      <p:rCtr x="0" y="81"/>
                                    </p:animMotion>
                                  </p:childTnLst>
                                </p:cTn>
                              </p:par>
                            </p:childTnLst>
                          </p:cTn>
                        </p:par>
                      </p:childTnLst>
                    </p:cTn>
                  </p:par>
                  <p:par>
                    <p:cTn id="73" fill="hold">
                      <p:stCondLst>
                        <p:cond delay="indefinite"/>
                      </p:stCondLst>
                      <p:childTnLst>
                        <p:par>
                          <p:cTn id="74" fill="hold">
                            <p:stCondLst>
                              <p:cond delay="0"/>
                            </p:stCondLst>
                            <p:childTnLst>
                              <p:par>
                                <p:cTn id="75" presetID="42" presetClass="path" presetSubtype="0" accel="50000" decel="50000" fill="hold" grpId="1" nodeType="clickEffect">
                                  <p:stCondLst>
                                    <p:cond delay="0"/>
                                  </p:stCondLst>
                                  <p:childTnLst>
                                    <p:animMotion origin="layout" path="M 4.72222E-6 2.96296E-6 L 4.72222E-6 0.27847 " pathEditMode="relative" rAng="0" ptsTypes="AA">
                                      <p:cBhvr>
                                        <p:cTn id="76" dur="500" fill="hold"/>
                                        <p:tgtEl>
                                          <p:spTgt spid="12"/>
                                        </p:tgtEl>
                                        <p:attrNameLst>
                                          <p:attrName>ppt_x</p:attrName>
                                          <p:attrName>ppt_y</p:attrName>
                                        </p:attrNameLst>
                                      </p:cBhvr>
                                      <p:rCtr x="0" y="139"/>
                                    </p:animMotion>
                                  </p:childTnLst>
                                </p:cTn>
                              </p:par>
                              <p:par>
                                <p:cTn id="77" presetID="2" presetClass="entr" presetSubtype="1" fill="hold" grpId="0" nodeType="with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0-#ppt_h/2"/>
                                          </p:val>
                                        </p:tav>
                                        <p:tav tm="100000">
                                          <p:val>
                                            <p:strVal val="#ppt_y"/>
                                          </p:val>
                                        </p:tav>
                                      </p:tavLst>
                                    </p:anim>
                                  </p:childTnLst>
                                </p:cTn>
                              </p:par>
                              <p:par>
                                <p:cTn id="81" presetID="2" presetClass="entr" presetSubtype="1" fill="hold" grpId="0" nodeType="withEffect">
                                  <p:stCondLst>
                                    <p:cond delay="0"/>
                                  </p:stCondLst>
                                  <p:childTnLst>
                                    <p:set>
                                      <p:cBhvr>
                                        <p:cTn id="82" dur="1" fill="hold">
                                          <p:stCondLst>
                                            <p:cond delay="0"/>
                                          </p:stCondLst>
                                        </p:cTn>
                                        <p:tgtEl>
                                          <p:spTgt spid="18"/>
                                        </p:tgtEl>
                                        <p:attrNameLst>
                                          <p:attrName>style.visibility</p:attrName>
                                        </p:attrNameLst>
                                      </p:cBhvr>
                                      <p:to>
                                        <p:strVal val="visible"/>
                                      </p:to>
                                    </p:set>
                                    <p:anim calcmode="lin" valueType="num">
                                      <p:cBhvr additive="base">
                                        <p:cTn id="83" dur="500" fill="hold"/>
                                        <p:tgtEl>
                                          <p:spTgt spid="18"/>
                                        </p:tgtEl>
                                        <p:attrNameLst>
                                          <p:attrName>ppt_x</p:attrName>
                                        </p:attrNameLst>
                                      </p:cBhvr>
                                      <p:tavLst>
                                        <p:tav tm="0">
                                          <p:val>
                                            <p:strVal val="#ppt_x"/>
                                          </p:val>
                                        </p:tav>
                                        <p:tav tm="100000">
                                          <p:val>
                                            <p:strVal val="#ppt_x"/>
                                          </p:val>
                                        </p:tav>
                                      </p:tavLst>
                                    </p:anim>
                                    <p:anim calcmode="lin" valueType="num">
                                      <p:cBhvr additive="base">
                                        <p:cTn id="84" dur="500" fill="hold"/>
                                        <p:tgtEl>
                                          <p:spTgt spid="18"/>
                                        </p:tgtEl>
                                        <p:attrNameLst>
                                          <p:attrName>ppt_y</p:attrName>
                                        </p:attrNameLst>
                                      </p:cBhvr>
                                      <p:tavLst>
                                        <p:tav tm="0">
                                          <p:val>
                                            <p:strVal val="0-#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2" nodeType="clickEffect">
                                  <p:stCondLst>
                                    <p:cond delay="0"/>
                                  </p:stCondLst>
                                  <p:childTnLst>
                                    <p:set>
                                      <p:cBhvr>
                                        <p:cTn id="88" dur="1" fill="hold">
                                          <p:stCondLst>
                                            <p:cond delay="0"/>
                                          </p:stCondLst>
                                        </p:cTn>
                                        <p:tgtEl>
                                          <p:spTgt spid="11"/>
                                        </p:tgtEl>
                                        <p:attrNameLst>
                                          <p:attrName>style.visibility</p:attrName>
                                        </p:attrNameLst>
                                      </p:cBhvr>
                                      <p:to>
                                        <p:strVal val="hidden"/>
                                      </p:to>
                                    </p:set>
                                  </p:childTnLst>
                                </p:cTn>
                              </p:par>
                              <p:par>
                                <p:cTn id="89" presetID="1" presetClass="exit" presetSubtype="0" fill="hold" grpId="2" nodeType="withEffect">
                                  <p:stCondLst>
                                    <p:cond delay="0"/>
                                  </p:stCondLst>
                                  <p:childTnLst>
                                    <p:set>
                                      <p:cBhvr>
                                        <p:cTn id="90" dur="1" fill="hold">
                                          <p:stCondLst>
                                            <p:cond delay="0"/>
                                          </p:stCondLst>
                                        </p:cTn>
                                        <p:tgtEl>
                                          <p:spTgt spid="12"/>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2" presetClass="entr" presetSubtype="1" fill="hold" grpId="0" nodeType="clickEffect">
                                  <p:stCondLst>
                                    <p:cond delay="0"/>
                                  </p:stCondLst>
                                  <p:childTnLst>
                                    <p:set>
                                      <p:cBhvr>
                                        <p:cTn id="94" dur="1" fill="hold">
                                          <p:stCondLst>
                                            <p:cond delay="0"/>
                                          </p:stCondLst>
                                        </p:cTn>
                                        <p:tgtEl>
                                          <p:spTgt spid="19"/>
                                        </p:tgtEl>
                                        <p:attrNameLst>
                                          <p:attrName>style.visibility</p:attrName>
                                        </p:attrNameLst>
                                      </p:cBhvr>
                                      <p:to>
                                        <p:strVal val="visible"/>
                                      </p:to>
                                    </p:set>
                                    <p:anim calcmode="lin" valueType="num">
                                      <p:cBhvr additive="base">
                                        <p:cTn id="95" dur="500" fill="hold"/>
                                        <p:tgtEl>
                                          <p:spTgt spid="19"/>
                                        </p:tgtEl>
                                        <p:attrNameLst>
                                          <p:attrName>ppt_x</p:attrName>
                                        </p:attrNameLst>
                                      </p:cBhvr>
                                      <p:tavLst>
                                        <p:tav tm="0">
                                          <p:val>
                                            <p:strVal val="#ppt_x"/>
                                          </p:val>
                                        </p:tav>
                                        <p:tav tm="100000">
                                          <p:val>
                                            <p:strVal val="#ppt_x"/>
                                          </p:val>
                                        </p:tav>
                                      </p:tavLst>
                                    </p:anim>
                                    <p:anim calcmode="lin" valueType="num">
                                      <p:cBhvr additive="base">
                                        <p:cTn id="96"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42" presetClass="path" presetSubtype="0" accel="50000" decel="50000" fill="hold" grpId="1" nodeType="clickEffect">
                                  <p:stCondLst>
                                    <p:cond delay="0"/>
                                  </p:stCondLst>
                                  <p:childTnLst>
                                    <p:animMotion origin="layout" path="M 4.72222E-6 -7.40741E-7 L 4.72222E-6 0.16227 " pathEditMode="relative" rAng="0" ptsTypes="AA">
                                      <p:cBhvr>
                                        <p:cTn id="100" dur="500" fill="hold"/>
                                        <p:tgtEl>
                                          <p:spTgt spid="9"/>
                                        </p:tgtEl>
                                        <p:attrNameLst>
                                          <p:attrName>ppt_x</p:attrName>
                                          <p:attrName>ppt_y</p:attrName>
                                        </p:attrNameLst>
                                      </p:cBhvr>
                                      <p:rCtr x="0" y="81"/>
                                    </p:animMotion>
                                  </p:childTnLst>
                                </p:cTn>
                              </p:par>
                            </p:childTnLst>
                          </p:cTn>
                        </p:par>
                      </p:childTnLst>
                    </p:cTn>
                  </p:par>
                  <p:par>
                    <p:cTn id="101" fill="hold">
                      <p:stCondLst>
                        <p:cond delay="indefinite"/>
                      </p:stCondLst>
                      <p:childTnLst>
                        <p:par>
                          <p:cTn id="102" fill="hold">
                            <p:stCondLst>
                              <p:cond delay="0"/>
                            </p:stCondLst>
                            <p:childTnLst>
                              <p:par>
                                <p:cTn id="103" presetID="42" presetClass="path" presetSubtype="0" accel="50000" decel="50000" fill="hold" grpId="1" nodeType="clickEffect">
                                  <p:stCondLst>
                                    <p:cond delay="0"/>
                                  </p:stCondLst>
                                  <p:childTnLst>
                                    <p:animMotion origin="layout" path="M 4.72222E-6 -3.7037E-7 L 4.72222E-6 0.22014 " pathEditMode="relative" rAng="0" ptsTypes="AA">
                                      <p:cBhvr>
                                        <p:cTn id="104" dur="500" fill="hold"/>
                                        <p:tgtEl>
                                          <p:spTgt spid="10"/>
                                        </p:tgtEl>
                                        <p:attrNameLst>
                                          <p:attrName>ppt_x</p:attrName>
                                          <p:attrName>ppt_y</p:attrName>
                                        </p:attrNameLst>
                                      </p:cBhvr>
                                      <p:rCtr x="0" y="110"/>
                                    </p:animMotion>
                                  </p:childTnLst>
                                </p:cTn>
                              </p:par>
                            </p:childTnLst>
                          </p:cTn>
                        </p:par>
                      </p:childTnLst>
                    </p:cTn>
                  </p:par>
                  <p:par>
                    <p:cTn id="105" fill="hold">
                      <p:stCondLst>
                        <p:cond delay="indefinite"/>
                      </p:stCondLst>
                      <p:childTnLst>
                        <p:par>
                          <p:cTn id="106" fill="hold">
                            <p:stCondLst>
                              <p:cond delay="0"/>
                            </p:stCondLst>
                            <p:childTnLst>
                              <p:par>
                                <p:cTn id="107" presetID="2" presetClass="entr" presetSubtype="1" fill="hold" grpId="0" nodeType="clickEffect">
                                  <p:stCondLst>
                                    <p:cond delay="0"/>
                                  </p:stCondLst>
                                  <p:childTnLst>
                                    <p:set>
                                      <p:cBhvr>
                                        <p:cTn id="108" dur="1" fill="hold">
                                          <p:stCondLst>
                                            <p:cond delay="0"/>
                                          </p:stCondLst>
                                        </p:cTn>
                                        <p:tgtEl>
                                          <p:spTgt spid="22"/>
                                        </p:tgtEl>
                                        <p:attrNameLst>
                                          <p:attrName>style.visibility</p:attrName>
                                        </p:attrNameLst>
                                      </p:cBhvr>
                                      <p:to>
                                        <p:strVal val="visible"/>
                                      </p:to>
                                    </p:set>
                                    <p:anim calcmode="lin" valueType="num">
                                      <p:cBhvr additive="base">
                                        <p:cTn id="109" dur="500" fill="hold"/>
                                        <p:tgtEl>
                                          <p:spTgt spid="22"/>
                                        </p:tgtEl>
                                        <p:attrNameLst>
                                          <p:attrName>ppt_x</p:attrName>
                                        </p:attrNameLst>
                                      </p:cBhvr>
                                      <p:tavLst>
                                        <p:tav tm="0">
                                          <p:val>
                                            <p:strVal val="#ppt_x"/>
                                          </p:val>
                                        </p:tav>
                                        <p:tav tm="100000">
                                          <p:val>
                                            <p:strVal val="#ppt_x"/>
                                          </p:val>
                                        </p:tav>
                                      </p:tavLst>
                                    </p:anim>
                                    <p:anim calcmode="lin" valueType="num">
                                      <p:cBhvr additive="base">
                                        <p:cTn id="110"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1" presetClass="exit" presetSubtype="0" fill="hold" grpId="2" nodeType="clickEffect">
                                  <p:stCondLst>
                                    <p:cond delay="0"/>
                                  </p:stCondLst>
                                  <p:childTnLst>
                                    <p:set>
                                      <p:cBhvr>
                                        <p:cTn id="114" dur="1" fill="hold">
                                          <p:stCondLst>
                                            <p:cond delay="0"/>
                                          </p:stCondLst>
                                        </p:cTn>
                                        <p:tgtEl>
                                          <p:spTgt spid="9"/>
                                        </p:tgtEl>
                                        <p:attrNameLst>
                                          <p:attrName>style.visibility</p:attrName>
                                        </p:attrNameLst>
                                      </p:cBhvr>
                                      <p:to>
                                        <p:strVal val="hidden"/>
                                      </p:to>
                                    </p:set>
                                  </p:childTnLst>
                                </p:cTn>
                              </p:par>
                              <p:par>
                                <p:cTn id="115" presetID="1" presetClass="exit" presetSubtype="0" fill="hold" grpId="2" nodeType="withEffect">
                                  <p:stCondLst>
                                    <p:cond delay="0"/>
                                  </p:stCondLst>
                                  <p:childTnLst>
                                    <p:set>
                                      <p:cBhvr>
                                        <p:cTn id="116" dur="1" fill="hold">
                                          <p:stCondLst>
                                            <p:cond delay="0"/>
                                          </p:stCondLst>
                                        </p:cTn>
                                        <p:tgtEl>
                                          <p:spTgt spid="10"/>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42" presetClass="path" presetSubtype="0" accel="50000" decel="50000" fill="hold" grpId="1" nodeType="clickEffect">
                                  <p:stCondLst>
                                    <p:cond delay="0"/>
                                  </p:stCondLst>
                                  <p:childTnLst>
                                    <p:animMotion origin="layout" path="M 4.72222E-6 -3.7037E-7 L 4.72222E-6 0.22014 " pathEditMode="relative" rAng="0" ptsTypes="AA">
                                      <p:cBhvr>
                                        <p:cTn id="120" dur="500" fill="hold"/>
                                        <p:tgtEl>
                                          <p:spTgt spid="13"/>
                                        </p:tgtEl>
                                        <p:attrNameLst>
                                          <p:attrName>ppt_x</p:attrName>
                                          <p:attrName>ppt_y</p:attrName>
                                        </p:attrNameLst>
                                      </p:cBhvr>
                                      <p:rCtr x="0" y="110"/>
                                    </p:animMotion>
                                  </p:childTnLst>
                                </p:cTn>
                              </p:par>
                            </p:childTnLst>
                          </p:cTn>
                        </p:par>
                      </p:childTnLst>
                    </p:cTn>
                  </p:par>
                  <p:par>
                    <p:cTn id="121" fill="hold">
                      <p:stCondLst>
                        <p:cond delay="indefinite"/>
                      </p:stCondLst>
                      <p:childTnLst>
                        <p:par>
                          <p:cTn id="122" fill="hold">
                            <p:stCondLst>
                              <p:cond delay="0"/>
                            </p:stCondLst>
                            <p:childTnLst>
                              <p:par>
                                <p:cTn id="123" presetID="42" presetClass="path" presetSubtype="0" accel="50000" decel="50000" fill="hold" grpId="1" nodeType="clickEffect">
                                  <p:stCondLst>
                                    <p:cond delay="0"/>
                                  </p:stCondLst>
                                  <p:childTnLst>
                                    <p:animMotion origin="layout" path="M 4.72222E-6 0.00347 L 4.72222E-6 0.3368 " pathEditMode="relative" rAng="0" ptsTypes="AA">
                                      <p:cBhvr>
                                        <p:cTn id="124" dur="500" fill="hold"/>
                                        <p:tgtEl>
                                          <p:spTgt spid="14"/>
                                        </p:tgtEl>
                                        <p:attrNameLst>
                                          <p:attrName>ppt_x</p:attrName>
                                          <p:attrName>ppt_y</p:attrName>
                                        </p:attrNameLst>
                                      </p:cBhvr>
                                      <p:rCtr x="0" y="167"/>
                                    </p:animMotion>
                                  </p:childTnLst>
                                </p:cTn>
                              </p:par>
                            </p:childTnLst>
                          </p:cTn>
                        </p:par>
                      </p:childTnLst>
                    </p:cTn>
                  </p:par>
                  <p:par>
                    <p:cTn id="125" fill="hold">
                      <p:stCondLst>
                        <p:cond delay="indefinite"/>
                      </p:stCondLst>
                      <p:childTnLst>
                        <p:par>
                          <p:cTn id="126" fill="hold">
                            <p:stCondLst>
                              <p:cond delay="0"/>
                            </p:stCondLst>
                            <p:childTnLst>
                              <p:par>
                                <p:cTn id="127" presetID="1" presetClass="exit" presetSubtype="0" fill="hold" grpId="2" nodeType="clickEffect">
                                  <p:stCondLst>
                                    <p:cond delay="0"/>
                                  </p:stCondLst>
                                  <p:childTnLst>
                                    <p:set>
                                      <p:cBhvr>
                                        <p:cTn id="128" dur="1" fill="hold">
                                          <p:stCondLst>
                                            <p:cond delay="0"/>
                                          </p:stCondLst>
                                        </p:cTn>
                                        <p:tgtEl>
                                          <p:spTgt spid="13"/>
                                        </p:tgtEl>
                                        <p:attrNameLst>
                                          <p:attrName>style.visibility</p:attrName>
                                        </p:attrNameLst>
                                      </p:cBhvr>
                                      <p:to>
                                        <p:strVal val="hidden"/>
                                      </p:to>
                                    </p:set>
                                  </p:childTnLst>
                                </p:cTn>
                              </p:par>
                              <p:par>
                                <p:cTn id="129" presetID="1" presetClass="exit" presetSubtype="0" fill="hold" grpId="2" nodeType="withEffect">
                                  <p:stCondLst>
                                    <p:cond delay="0"/>
                                  </p:stCondLst>
                                  <p:childTnLst>
                                    <p:set>
                                      <p:cBhvr>
                                        <p:cTn id="130" dur="1" fill="hold">
                                          <p:stCondLst>
                                            <p:cond delay="0"/>
                                          </p:stCondLst>
                                        </p:cTn>
                                        <p:tgtEl>
                                          <p:spTgt spid="14"/>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ntr" presetSubtype="1" fill="hold" grpId="0" nodeType="clickEffect">
                                  <p:stCondLst>
                                    <p:cond delay="0"/>
                                  </p:stCondLst>
                                  <p:childTnLst>
                                    <p:set>
                                      <p:cBhvr>
                                        <p:cTn id="134" dur="1" fill="hold">
                                          <p:stCondLst>
                                            <p:cond delay="0"/>
                                          </p:stCondLst>
                                        </p:cTn>
                                        <p:tgtEl>
                                          <p:spTgt spid="23"/>
                                        </p:tgtEl>
                                        <p:attrNameLst>
                                          <p:attrName>style.visibility</p:attrName>
                                        </p:attrNameLst>
                                      </p:cBhvr>
                                      <p:to>
                                        <p:strVal val="visible"/>
                                      </p:to>
                                    </p:set>
                                    <p:anim calcmode="lin" valueType="num">
                                      <p:cBhvr additive="base">
                                        <p:cTn id="135" dur="500" fill="hold"/>
                                        <p:tgtEl>
                                          <p:spTgt spid="23"/>
                                        </p:tgtEl>
                                        <p:attrNameLst>
                                          <p:attrName>ppt_x</p:attrName>
                                        </p:attrNameLst>
                                      </p:cBhvr>
                                      <p:tavLst>
                                        <p:tav tm="0">
                                          <p:val>
                                            <p:strVal val="#ppt_x"/>
                                          </p:val>
                                        </p:tav>
                                        <p:tav tm="100000">
                                          <p:val>
                                            <p:strVal val="#ppt_x"/>
                                          </p:val>
                                        </p:tav>
                                      </p:tavLst>
                                    </p:anim>
                                    <p:anim calcmode="lin" valueType="num">
                                      <p:cBhvr additive="base">
                                        <p:cTn id="136" dur="500" fill="hold"/>
                                        <p:tgtEl>
                                          <p:spTgt spid="23"/>
                                        </p:tgtEl>
                                        <p:attrNameLst>
                                          <p:attrName>ppt_y</p:attrName>
                                        </p:attrNameLst>
                                      </p:cBhvr>
                                      <p:tavLst>
                                        <p:tav tm="0">
                                          <p:val>
                                            <p:strVal val="0-#ppt_h/2"/>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42" presetClass="path" presetSubtype="0" accel="50000" decel="50000" fill="hold" grpId="1" nodeType="clickEffect">
                                  <p:stCondLst>
                                    <p:cond delay="0"/>
                                  </p:stCondLst>
                                  <p:childTnLst>
                                    <p:animMotion origin="layout" path="M 4.72222E-6 1.11111E-6 L 4.72222E-6 0.33912 " pathEditMode="relative" rAng="0" ptsTypes="AA">
                                      <p:cBhvr>
                                        <p:cTn id="140" dur="500" fill="hold"/>
                                        <p:tgtEl>
                                          <p:spTgt spid="16"/>
                                        </p:tgtEl>
                                        <p:attrNameLst>
                                          <p:attrName>ppt_x</p:attrName>
                                          <p:attrName>ppt_y</p:attrName>
                                        </p:attrNameLst>
                                      </p:cBhvr>
                                      <p:rCtr x="0" y="169"/>
                                    </p:animMotion>
                                  </p:childTnLst>
                                </p:cTn>
                              </p:par>
                            </p:childTnLst>
                          </p:cTn>
                        </p:par>
                      </p:childTnLst>
                    </p:cTn>
                  </p:par>
                  <p:par>
                    <p:cTn id="141" fill="hold">
                      <p:stCondLst>
                        <p:cond delay="indefinite"/>
                      </p:stCondLst>
                      <p:childTnLst>
                        <p:par>
                          <p:cTn id="142" fill="hold">
                            <p:stCondLst>
                              <p:cond delay="0"/>
                            </p:stCondLst>
                            <p:childTnLst>
                              <p:par>
                                <p:cTn id="143" presetID="2" presetClass="entr" presetSubtype="1" fill="hold" grpId="0" nodeType="clickEffect">
                                  <p:stCondLst>
                                    <p:cond delay="0"/>
                                  </p:stCondLst>
                                  <p:childTnLst>
                                    <p:set>
                                      <p:cBhvr>
                                        <p:cTn id="144" dur="1" fill="hold">
                                          <p:stCondLst>
                                            <p:cond delay="0"/>
                                          </p:stCondLst>
                                        </p:cTn>
                                        <p:tgtEl>
                                          <p:spTgt spid="24"/>
                                        </p:tgtEl>
                                        <p:attrNameLst>
                                          <p:attrName>style.visibility</p:attrName>
                                        </p:attrNameLst>
                                      </p:cBhvr>
                                      <p:to>
                                        <p:strVal val="visible"/>
                                      </p:to>
                                    </p:set>
                                    <p:anim calcmode="lin" valueType="num">
                                      <p:cBhvr additive="base">
                                        <p:cTn id="145" dur="500" fill="hold"/>
                                        <p:tgtEl>
                                          <p:spTgt spid="24"/>
                                        </p:tgtEl>
                                        <p:attrNameLst>
                                          <p:attrName>ppt_x</p:attrName>
                                        </p:attrNameLst>
                                      </p:cBhvr>
                                      <p:tavLst>
                                        <p:tav tm="0">
                                          <p:val>
                                            <p:strVal val="#ppt_x"/>
                                          </p:val>
                                        </p:tav>
                                        <p:tav tm="100000">
                                          <p:val>
                                            <p:strVal val="#ppt_x"/>
                                          </p:val>
                                        </p:tav>
                                      </p:tavLst>
                                    </p:anim>
                                    <p:anim calcmode="lin" valueType="num">
                                      <p:cBhvr additive="base">
                                        <p:cTn id="146"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42" presetClass="path" presetSubtype="0" accel="50000" decel="50000" fill="hold" grpId="1" nodeType="clickEffect">
                                  <p:stCondLst>
                                    <p:cond delay="0"/>
                                  </p:stCondLst>
                                  <p:childTnLst>
                                    <p:animMotion origin="layout" path="M 4.72222E-6 2.96296E-6 L 4.72222E-6 0.27615 " pathEditMode="relative" rAng="0" ptsTypes="AA">
                                      <p:cBhvr>
                                        <p:cTn id="150" dur="500" fill="hold"/>
                                        <p:tgtEl>
                                          <p:spTgt spid="15"/>
                                        </p:tgtEl>
                                        <p:attrNameLst>
                                          <p:attrName>ppt_x</p:attrName>
                                          <p:attrName>ppt_y</p:attrName>
                                        </p:attrNameLst>
                                      </p:cBhvr>
                                      <p:rCtr x="0" y="138"/>
                                    </p:animMotion>
                                  </p:childTnLst>
                                </p:cTn>
                              </p:par>
                              <p:par>
                                <p:cTn id="151" presetID="64" presetClass="path" presetSubtype="0" accel="50000" decel="50000" fill="hold" grpId="1" nodeType="withEffect">
                                  <p:stCondLst>
                                    <p:cond delay="0"/>
                                  </p:stCondLst>
                                  <p:childTnLst>
                                    <p:animMotion origin="layout" path="M 0.00035 -3.7037E-6 L 0.00035 -0.22546 " pathEditMode="relative" rAng="0" ptsTypes="AA">
                                      <p:cBhvr>
                                        <p:cTn id="152" dur="1000" fill="hold"/>
                                        <p:tgtEl>
                                          <p:spTgt spid="20"/>
                                        </p:tgtEl>
                                        <p:attrNameLst>
                                          <p:attrName>ppt_x</p:attrName>
                                          <p:attrName>ppt_y</p:attrName>
                                        </p:attrNameLst>
                                      </p:cBhvr>
                                      <p:rCtr x="0" y="-113"/>
                                    </p:animMotion>
                                  </p:childTnLst>
                                </p:cTn>
                              </p:par>
                              <p:par>
                                <p:cTn id="153" presetID="64" presetClass="path" presetSubtype="0" accel="50000" decel="50000" fill="hold" grpId="1" nodeType="withEffect">
                                  <p:stCondLst>
                                    <p:cond delay="0"/>
                                  </p:stCondLst>
                                  <p:childTnLst>
                                    <p:animMotion origin="layout" path="M 0.00087 -4.81481E-6 L 0.00087 -0.22592 " pathEditMode="relative" rAng="0" ptsTypes="AA">
                                      <p:cBhvr>
                                        <p:cTn id="154" dur="1000" fill="hold"/>
                                        <p:tgtEl>
                                          <p:spTgt spid="21"/>
                                        </p:tgtEl>
                                        <p:attrNameLst>
                                          <p:attrName>ppt_x</p:attrName>
                                          <p:attrName>ppt_y</p:attrName>
                                        </p:attrNameLst>
                                      </p:cBhvr>
                                      <p:rCtr x="0" y="-113"/>
                                    </p:animMotion>
                                  </p:childTnLst>
                                </p:cTn>
                              </p:par>
                            </p:childTnLst>
                          </p:cTn>
                        </p:par>
                      </p:childTnLst>
                    </p:cTn>
                  </p:par>
                  <p:par>
                    <p:cTn id="155" fill="hold">
                      <p:stCondLst>
                        <p:cond delay="indefinite"/>
                      </p:stCondLst>
                      <p:childTnLst>
                        <p:par>
                          <p:cTn id="156" fill="hold">
                            <p:stCondLst>
                              <p:cond delay="0"/>
                            </p:stCondLst>
                            <p:childTnLst>
                              <p:par>
                                <p:cTn id="157" presetID="1" presetClass="exit" presetSubtype="0" fill="hold" grpId="2" nodeType="clickEffect">
                                  <p:stCondLst>
                                    <p:cond delay="0"/>
                                  </p:stCondLst>
                                  <p:childTnLst>
                                    <p:set>
                                      <p:cBhvr>
                                        <p:cTn id="158" dur="1" fill="hold">
                                          <p:stCondLst>
                                            <p:cond delay="0"/>
                                          </p:stCondLst>
                                        </p:cTn>
                                        <p:tgtEl>
                                          <p:spTgt spid="16"/>
                                        </p:tgtEl>
                                        <p:attrNameLst>
                                          <p:attrName>style.visibility</p:attrName>
                                        </p:attrNameLst>
                                      </p:cBhvr>
                                      <p:to>
                                        <p:strVal val="hidden"/>
                                      </p:to>
                                    </p:set>
                                  </p:childTnLst>
                                </p:cTn>
                              </p:par>
                              <p:par>
                                <p:cTn id="159" presetID="1" presetClass="exit" presetSubtype="0" fill="hold" grpId="2" nodeType="withEffect">
                                  <p:stCondLst>
                                    <p:cond delay="0"/>
                                  </p:stCondLst>
                                  <p:childTnLst>
                                    <p:set>
                                      <p:cBhvr>
                                        <p:cTn id="160" dur="1" fill="hold">
                                          <p:stCondLst>
                                            <p:cond delay="0"/>
                                          </p:stCondLst>
                                        </p:cTn>
                                        <p:tgtEl>
                                          <p:spTgt spid="1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8" grpId="0"/>
      <p:bldP spid="9" grpId="0" animBg="1"/>
      <p:bldP spid="9" grpId="1" animBg="1"/>
      <p:bldP spid="9" grpId="2" animBg="1"/>
      <p:bldP spid="10" grpId="0" animBg="1"/>
      <p:bldP spid="10" grpId="1" animBg="1"/>
      <p:bldP spid="10" grpId="2" animBg="1"/>
      <p:bldP spid="11" grpId="0" animBg="1"/>
      <p:bldP spid="11" grpId="1" animBg="1"/>
      <p:bldP spid="11" grpId="2" animBg="1"/>
      <p:bldP spid="12" grpId="0" animBg="1"/>
      <p:bldP spid="12" grpId="1" animBg="1"/>
      <p:bldP spid="12" grpId="2" animBg="1"/>
      <p:bldP spid="13" grpId="0" animBg="1"/>
      <p:bldP spid="13" grpId="1" animBg="1"/>
      <p:bldP spid="13" grpId="2" animBg="1"/>
      <p:bldP spid="14" grpId="0" animBg="1"/>
      <p:bldP spid="14" grpId="1" animBg="1"/>
      <p:bldP spid="14" grpId="2" animBg="1"/>
      <p:bldP spid="15" grpId="0" animBg="1"/>
      <p:bldP spid="15" grpId="1" animBg="1"/>
      <p:bldP spid="15" grpId="2" animBg="1"/>
      <p:bldP spid="16" grpId="0" animBg="1"/>
      <p:bldP spid="16" grpId="1" animBg="1"/>
      <p:bldP spid="16" grpId="2" animBg="1"/>
      <p:bldP spid="17" grpId="0" animBg="1"/>
      <p:bldP spid="18" grpId="0" animBg="1"/>
      <p:bldP spid="19" grpId="0" animBg="1"/>
      <p:bldP spid="20" grpId="0" animBg="1"/>
      <p:bldP spid="20" grpId="1" animBg="1"/>
      <p:bldP spid="21" grpId="0"/>
      <p:bldP spid="21" grpId="1"/>
      <p:bldP spid="22" grpId="0" animBg="1"/>
      <p:bldP spid="23" grpId="0" animBg="1"/>
      <p:bldP spid="2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6" name="Title 1"/>
          <p:cNvSpPr>
            <a:spLocks noGrp="1"/>
          </p:cNvSpPr>
          <p:nvPr>
            <p:ph type="title"/>
          </p:nvPr>
        </p:nvSpPr>
        <p:spPr/>
        <p:txBody>
          <a:bodyPr/>
          <a:lstStyle/>
          <a:p>
            <a:r>
              <a:rPr lang="en-US" dirty="0">
                <a:latin typeface="Garamond" charset="0"/>
                <a:ea typeface="ＭＳ Ｐゴシック" charset="0"/>
                <a:cs typeface="ＭＳ Ｐゴシック" charset="0"/>
              </a:rPr>
              <a:t>Major Trends Affecting Main Memory (II)</a:t>
            </a:r>
          </a:p>
        </p:txBody>
      </p:sp>
      <p:sp>
        <p:nvSpPr>
          <p:cNvPr id="3" name="Content Placeholder 2"/>
          <p:cNvSpPr>
            <a:spLocks noGrp="1"/>
          </p:cNvSpPr>
          <p:nvPr>
            <p:ph idx="1"/>
          </p:nvPr>
        </p:nvSpPr>
        <p:spPr>
          <a:xfrm>
            <a:off x="228600" y="996950"/>
            <a:ext cx="8915400" cy="5194300"/>
          </a:xfrm>
        </p:spPr>
        <p:txBody>
          <a:bodyPr/>
          <a:lstStyle/>
          <a:p>
            <a:r>
              <a:rPr lang="en-US" dirty="0">
                <a:solidFill>
                  <a:srgbClr val="0000FF"/>
                </a:solidFill>
                <a:latin typeface="Tahoma" charset="0"/>
                <a:ea typeface="ＭＳ Ｐゴシック" charset="0"/>
                <a:cs typeface="ＭＳ Ｐゴシック" charset="0"/>
              </a:rPr>
              <a:t>Need for main memory </a:t>
            </a:r>
            <a:r>
              <a:rPr lang="en-US" dirty="0" smtClean="0">
                <a:solidFill>
                  <a:srgbClr val="0000FF"/>
                </a:solidFill>
                <a:latin typeface="Tahoma" charset="0"/>
                <a:ea typeface="ＭＳ Ｐゴシック" charset="0"/>
                <a:cs typeface="ＭＳ Ｐゴシック" charset="0"/>
              </a:rPr>
              <a:t>capacity, bandwidth, QoS </a:t>
            </a:r>
            <a:r>
              <a:rPr lang="en-US" dirty="0">
                <a:solidFill>
                  <a:srgbClr val="0000FF"/>
                </a:solidFill>
                <a:latin typeface="Tahoma" charset="0"/>
                <a:ea typeface="ＭＳ Ｐゴシック" charset="0"/>
                <a:cs typeface="ＭＳ Ｐゴシック" charset="0"/>
              </a:rPr>
              <a:t>increasing </a:t>
            </a:r>
          </a:p>
          <a:p>
            <a:pPr lvl="1"/>
            <a:r>
              <a:rPr lang="en-US" dirty="0">
                <a:solidFill>
                  <a:srgbClr val="FF0000"/>
                </a:solidFill>
                <a:latin typeface="Tahoma" charset="0"/>
                <a:ea typeface="ＭＳ Ｐゴシック" charset="0"/>
              </a:rPr>
              <a:t>Multi-core</a:t>
            </a:r>
            <a:r>
              <a:rPr lang="en-US" dirty="0">
                <a:latin typeface="Tahoma" charset="0"/>
                <a:ea typeface="ＭＳ Ｐゴシック" charset="0"/>
              </a:rPr>
              <a:t>: increasing number of </a:t>
            </a:r>
            <a:r>
              <a:rPr lang="en-US" dirty="0" smtClean="0">
                <a:latin typeface="Tahoma" charset="0"/>
                <a:ea typeface="ＭＳ Ｐゴシック" charset="0"/>
              </a:rPr>
              <a:t>cores/agents</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Data-intensive applications</a:t>
            </a:r>
            <a:r>
              <a:rPr lang="en-US" dirty="0">
                <a:latin typeface="Tahoma" charset="0"/>
                <a:ea typeface="ＭＳ Ｐゴシック" charset="0"/>
              </a:rPr>
              <a:t>: increasing demand/hunger for data</a:t>
            </a:r>
          </a:p>
          <a:p>
            <a:pPr lvl="1"/>
            <a:r>
              <a:rPr lang="en-US" dirty="0">
                <a:solidFill>
                  <a:srgbClr val="FF0000"/>
                </a:solidFill>
                <a:latin typeface="Tahoma" charset="0"/>
                <a:ea typeface="ＭＳ Ｐゴシック" charset="0"/>
              </a:rPr>
              <a:t>Consolidation</a:t>
            </a:r>
            <a:r>
              <a:rPr lang="en-US" dirty="0">
                <a:latin typeface="Tahoma" charset="0"/>
                <a:ea typeface="ＭＳ Ｐゴシック" charset="0"/>
              </a:rPr>
              <a:t>: </a:t>
            </a:r>
            <a:r>
              <a:rPr lang="en-US" dirty="0" smtClean="0">
                <a:latin typeface="Tahoma" charset="0"/>
                <a:ea typeface="ＭＳ Ｐゴシック" charset="0"/>
              </a:rPr>
              <a:t>cloud </a:t>
            </a:r>
            <a:r>
              <a:rPr lang="en-US" dirty="0">
                <a:latin typeface="Tahoma" charset="0"/>
                <a:ea typeface="ＭＳ Ｐゴシック" charset="0"/>
              </a:rPr>
              <a:t>computing, GPUs, </a:t>
            </a:r>
            <a:r>
              <a:rPr lang="en-US" dirty="0" smtClean="0">
                <a:latin typeface="Tahoma" charset="0"/>
                <a:ea typeface="ＭＳ Ｐゴシック" charset="0"/>
              </a:rPr>
              <a:t>mobile, heterogeneity</a:t>
            </a:r>
            <a:endParaRPr lang="en-US" dirty="0">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sz="2200"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66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E096BAB-925E-464D-8476-CD2FB2182577}" type="slidenum">
              <a:rPr lang="en-US" sz="1600">
                <a:solidFill>
                  <a:srgbClr val="000000"/>
                </a:solidFill>
                <a:latin typeface="Garamond" charset="0"/>
              </a:rPr>
              <a:pPr eaLnBrk="1" hangingPunct="1"/>
              <a:t>21</a:t>
            </a:fld>
            <a:endParaRPr lang="en-US" sz="1600" dirty="0">
              <a:solidFill>
                <a:srgbClr val="000000"/>
              </a:solidFill>
              <a:latin typeface="Garamond" charset="0"/>
            </a:endParaRPr>
          </a:p>
        </p:txBody>
      </p:sp>
    </p:spTree>
    <p:extLst>
      <p:ext uri="{BB962C8B-B14F-4D97-AF65-F5344CB8AC3E}">
        <p14:creationId xmlns:p14="http://schemas.microsoft.com/office/powerpoint/2010/main" val="1807772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err="1" smtClean="0"/>
              <a:t>QoS</a:t>
            </a:r>
            <a:r>
              <a:rPr lang="en-US" dirty="0" smtClean="0"/>
              <a:t>-Aware Memory Scheduling: Evolution</a:t>
            </a:r>
            <a:endParaRPr lang="en-US" dirty="0"/>
          </a:p>
        </p:txBody>
      </p:sp>
      <p:sp>
        <p:nvSpPr>
          <p:cNvPr id="3" name="Content Placeholder 2"/>
          <p:cNvSpPr>
            <a:spLocks noGrp="1"/>
          </p:cNvSpPr>
          <p:nvPr>
            <p:ph idx="1"/>
          </p:nvPr>
        </p:nvSpPr>
        <p:spPr>
          <a:xfrm>
            <a:off x="228600" y="980728"/>
            <a:ext cx="8610600" cy="5051648"/>
          </a:xfrm>
        </p:spPr>
        <p:txBody>
          <a:bodyPr/>
          <a:lstStyle/>
          <a:p>
            <a:r>
              <a:rPr lang="en-US" dirty="0" smtClean="0">
                <a:solidFill>
                  <a:srgbClr val="0000FF"/>
                </a:solidFill>
              </a:rPr>
              <a:t>Stall-time fair memory scheduling </a:t>
            </a:r>
            <a:r>
              <a:rPr lang="en-US" sz="1800" dirty="0">
                <a:solidFill>
                  <a:srgbClr val="008000"/>
                </a:solidFill>
              </a:rPr>
              <a:t>[Mutlu+ MICRO’07]</a:t>
            </a:r>
          </a:p>
          <a:p>
            <a:pPr lvl="1"/>
            <a:r>
              <a:rPr lang="en-US" sz="2000" dirty="0"/>
              <a:t>Idea: Estimate and balance thread slowdowns</a:t>
            </a:r>
          </a:p>
          <a:p>
            <a:pPr lvl="1"/>
            <a:r>
              <a:rPr lang="en-US" sz="2000" dirty="0"/>
              <a:t>Takeaway: </a:t>
            </a:r>
            <a:r>
              <a:rPr lang="en-US" sz="2000" dirty="0">
                <a:solidFill>
                  <a:srgbClr val="FF0000"/>
                </a:solidFill>
              </a:rPr>
              <a:t>Proportional thread progress improves performa</a:t>
            </a:r>
            <a:r>
              <a:rPr lang="en-US" dirty="0" smtClean="0">
                <a:solidFill>
                  <a:srgbClr val="FF0000"/>
                </a:solidFill>
              </a:rPr>
              <a:t>nce, </a:t>
            </a:r>
            <a:r>
              <a:rPr lang="en-US" sz="2000" dirty="0">
                <a:solidFill>
                  <a:srgbClr val="FF0000"/>
                </a:solidFill>
              </a:rPr>
              <a:t>especially when threads are “heavy” </a:t>
            </a:r>
            <a:r>
              <a:rPr lang="en-US" sz="2000" dirty="0"/>
              <a:t>(memory intensive)</a:t>
            </a:r>
          </a:p>
          <a:p>
            <a:pPr lvl="1"/>
            <a:endParaRPr lang="en-US" sz="1500" dirty="0"/>
          </a:p>
          <a:p>
            <a:r>
              <a:rPr lang="en-US" dirty="0" smtClean="0">
                <a:solidFill>
                  <a:srgbClr val="0000FF"/>
                </a:solidFill>
              </a:rPr>
              <a:t>Parallelism-aware batch scheduling </a:t>
            </a:r>
            <a:r>
              <a:rPr lang="en-US" sz="1800" dirty="0">
                <a:solidFill>
                  <a:srgbClr val="008000"/>
                </a:solidFill>
              </a:rPr>
              <a:t>[Mutlu+ ISCA’08, Top Picks’09]</a:t>
            </a:r>
          </a:p>
          <a:p>
            <a:pPr lvl="1"/>
            <a:r>
              <a:rPr lang="en-US" sz="2000" dirty="0"/>
              <a:t>Idea: Rank threads and service in rank order (to preserve bank parallelism); batch requests to prevent starvation</a:t>
            </a:r>
          </a:p>
          <a:p>
            <a:pPr lvl="1"/>
            <a:r>
              <a:rPr lang="en-US" sz="2000" dirty="0"/>
              <a:t>Takeaway: </a:t>
            </a:r>
            <a:r>
              <a:rPr lang="en-US" sz="2000" dirty="0">
                <a:solidFill>
                  <a:srgbClr val="FF0000"/>
                </a:solidFill>
              </a:rPr>
              <a:t>Preserving within-thread bank-parallelism improves performance</a:t>
            </a:r>
            <a:r>
              <a:rPr lang="en-US" sz="2000" dirty="0"/>
              <a:t>; request batching improves fairness</a:t>
            </a:r>
          </a:p>
          <a:p>
            <a:pPr lvl="1"/>
            <a:endParaRPr lang="en-US" sz="1500" dirty="0"/>
          </a:p>
          <a:p>
            <a:r>
              <a:rPr lang="en-US" dirty="0" smtClean="0">
                <a:solidFill>
                  <a:srgbClr val="0000FF"/>
                </a:solidFill>
              </a:rPr>
              <a:t>ATLAS memory scheduler </a:t>
            </a:r>
            <a:r>
              <a:rPr lang="en-US" sz="1800" dirty="0">
                <a:solidFill>
                  <a:srgbClr val="008000"/>
                </a:solidFill>
              </a:rPr>
              <a:t>[Kim+ HPCA’10]</a:t>
            </a:r>
          </a:p>
          <a:p>
            <a:pPr lvl="1"/>
            <a:r>
              <a:rPr lang="en-US" sz="2000" dirty="0"/>
              <a:t>Idea: Prioritize threads that have attained the least service from the memory scheduler </a:t>
            </a:r>
          </a:p>
          <a:p>
            <a:pPr lvl="1"/>
            <a:r>
              <a:rPr lang="en-US" sz="2000" dirty="0"/>
              <a:t>Takeaway: </a:t>
            </a:r>
            <a:r>
              <a:rPr lang="en-US" sz="2000" dirty="0">
                <a:solidFill>
                  <a:srgbClr val="FF0000"/>
                </a:solidFill>
              </a:rPr>
              <a:t>Prioritizing “light” threads improves performance</a:t>
            </a:r>
          </a:p>
          <a:p>
            <a:pPr lvl="1"/>
            <a:endParaRPr lang="en-US" sz="1800" dirty="0"/>
          </a:p>
          <a:p>
            <a:pPr lvl="1"/>
            <a:endParaRPr lang="en-US"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210</a:t>
            </a:fld>
            <a:endParaRPr lang="en-US" altLang="en-US">
              <a:solidFill>
                <a:srgbClr val="000000"/>
              </a:solidFill>
            </a:endParaRPr>
          </a:p>
        </p:txBody>
      </p:sp>
    </p:spTree>
    <p:extLst>
      <p:ext uri="{BB962C8B-B14F-4D97-AF65-F5344CB8AC3E}">
        <p14:creationId xmlns:p14="http://schemas.microsoft.com/office/powerpoint/2010/main" val="199994533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Rectangle 79"/>
          <p:cNvSpPr/>
          <p:nvPr/>
        </p:nvSpPr>
        <p:spPr>
          <a:xfrm>
            <a:off x="5181601" y="1828800"/>
            <a:ext cx="33528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115870" lvl="1" defTabSz="914259"/>
            <a:r>
              <a:rPr lang="en-US" sz="2000" dirty="0">
                <a:solidFill>
                  <a:prstClr val="black"/>
                </a:solidFill>
                <a:latin typeface="Calibri"/>
              </a:rPr>
              <a:t>Take turns accessing memory</a:t>
            </a:r>
            <a:endParaRPr lang="en-US" sz="2000" b="1" dirty="0">
              <a:solidFill>
                <a:srgbClr val="FF0000"/>
              </a:solidFill>
              <a:latin typeface="Calibri"/>
              <a:sym typeface="Wingdings" pitchFamily="2" charset="2"/>
            </a:endParaRPr>
          </a:p>
        </p:txBody>
      </p:sp>
      <p:sp>
        <p:nvSpPr>
          <p:cNvPr id="2" name="Title 1"/>
          <p:cNvSpPr>
            <a:spLocks noGrp="1"/>
          </p:cNvSpPr>
          <p:nvPr>
            <p:ph type="title"/>
          </p:nvPr>
        </p:nvSpPr>
        <p:spPr/>
        <p:txBody>
          <a:bodyPr/>
          <a:lstStyle/>
          <a:p>
            <a:r>
              <a:rPr lang="en-US" dirty="0" smtClean="0"/>
              <a:t>Throughput vs. Fairness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211</a:t>
            </a:fld>
            <a:endParaRPr lang="en-US" dirty="0">
              <a:solidFill>
                <a:prstClr val="black">
                  <a:tint val="75000"/>
                </a:prstClr>
              </a:solidFill>
              <a:latin typeface="Calibri"/>
            </a:endParaRPr>
          </a:p>
        </p:txBody>
      </p:sp>
      <p:sp>
        <p:nvSpPr>
          <p:cNvPr id="12" name="TextBox 11"/>
          <p:cNvSpPr txBox="1"/>
          <p:nvPr/>
        </p:nvSpPr>
        <p:spPr>
          <a:xfrm>
            <a:off x="5181601" y="1397916"/>
            <a:ext cx="3124200" cy="430887"/>
          </a:xfrm>
          <a:prstGeom prst="rect">
            <a:avLst/>
          </a:prstGeom>
        </p:spPr>
        <p:style>
          <a:lnRef idx="2">
            <a:schemeClr val="dk1">
              <a:shade val="50000"/>
            </a:schemeClr>
          </a:lnRef>
          <a:fillRef idx="1">
            <a:schemeClr val="dk1"/>
          </a:fillRef>
          <a:effectRef idx="0">
            <a:schemeClr val="dk1"/>
          </a:effectRef>
          <a:fontRef idx="minor">
            <a:schemeClr val="lt1"/>
          </a:fontRef>
        </p:style>
        <p:txBody>
          <a:bodyPr wrap="square" lIns="91425" tIns="45713" rIns="91425" bIns="45713" rtlCol="0">
            <a:spAutoFit/>
          </a:bodyPr>
          <a:lstStyle/>
          <a:p>
            <a:pPr algn="ctr" defTabSz="914259"/>
            <a:r>
              <a:rPr lang="en-US" sz="2200" b="1" i="1" dirty="0">
                <a:solidFill>
                  <a:prstClr val="white"/>
                </a:solidFill>
                <a:latin typeface="Calibri"/>
              </a:rPr>
              <a:t>Fairness biased </a:t>
            </a:r>
            <a:r>
              <a:rPr lang="en-US" sz="2200" i="1" dirty="0">
                <a:solidFill>
                  <a:prstClr val="white"/>
                </a:solidFill>
                <a:latin typeface="Calibri"/>
              </a:rPr>
              <a:t>approach</a:t>
            </a:r>
          </a:p>
        </p:txBody>
      </p:sp>
      <p:sp>
        <p:nvSpPr>
          <p:cNvPr id="14" name="Rounded Rectangle 13"/>
          <p:cNvSpPr/>
          <p:nvPr/>
        </p:nvSpPr>
        <p:spPr>
          <a:xfrm>
            <a:off x="2114551" y="3957938"/>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2000" dirty="0">
                <a:solidFill>
                  <a:prstClr val="white"/>
                </a:solidFill>
                <a:latin typeface="Calibri"/>
              </a:rPr>
              <a:t>thread C</a:t>
            </a:r>
          </a:p>
        </p:txBody>
      </p:sp>
      <p:sp>
        <p:nvSpPr>
          <p:cNvPr id="15" name="Rounded Rectangle 14"/>
          <p:cNvSpPr/>
          <p:nvPr/>
        </p:nvSpPr>
        <p:spPr>
          <a:xfrm>
            <a:off x="2242333" y="348168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 B</a:t>
            </a:r>
          </a:p>
        </p:txBody>
      </p:sp>
      <p:sp>
        <p:nvSpPr>
          <p:cNvPr id="16" name="Rounded Rectangle 15"/>
          <p:cNvSpPr/>
          <p:nvPr/>
        </p:nvSpPr>
        <p:spPr>
          <a:xfrm>
            <a:off x="2362201" y="3195935"/>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 A</a:t>
            </a:r>
          </a:p>
        </p:txBody>
      </p:sp>
      <p:sp>
        <p:nvSpPr>
          <p:cNvPr id="33" name="TextBox 32"/>
          <p:cNvSpPr txBox="1"/>
          <p:nvPr/>
        </p:nvSpPr>
        <p:spPr>
          <a:xfrm>
            <a:off x="152400" y="3443645"/>
            <a:ext cx="1676400" cy="769441"/>
          </a:xfrm>
          <a:prstGeom prst="rect">
            <a:avLst/>
          </a:prstGeom>
          <a:noFill/>
        </p:spPr>
        <p:txBody>
          <a:bodyPr wrap="square" lIns="91425" tIns="45713" rIns="91425" bIns="45713" rtlCol="0">
            <a:spAutoFit/>
          </a:bodyPr>
          <a:lstStyle/>
          <a:p>
            <a:pPr algn="ctr" defTabSz="914259"/>
            <a:r>
              <a:rPr lang="en-US" sz="2200" i="1" dirty="0">
                <a:solidFill>
                  <a:prstClr val="black"/>
                </a:solidFill>
                <a:latin typeface="Calibri"/>
              </a:rPr>
              <a:t>less memory </a:t>
            </a:r>
            <a:br>
              <a:rPr lang="en-US" sz="2200" i="1" dirty="0">
                <a:solidFill>
                  <a:prstClr val="black"/>
                </a:solidFill>
                <a:latin typeface="Calibri"/>
              </a:rPr>
            </a:br>
            <a:r>
              <a:rPr lang="en-US" sz="2200" i="1" dirty="0">
                <a:solidFill>
                  <a:prstClr val="black"/>
                </a:solidFill>
                <a:latin typeface="Calibri"/>
              </a:rPr>
              <a:t>intensive</a:t>
            </a:r>
          </a:p>
        </p:txBody>
      </p:sp>
      <p:cxnSp>
        <p:nvCxnSpPr>
          <p:cNvPr id="34" name="Straight Arrow Connector 33"/>
          <p:cNvCxnSpPr/>
          <p:nvPr/>
        </p:nvCxnSpPr>
        <p:spPr>
          <a:xfrm rot="5400000" flipH="1" flipV="1">
            <a:off x="1179912" y="3767039"/>
            <a:ext cx="1294607" cy="1588"/>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cxnSp>
        <p:nvCxnSpPr>
          <p:cNvPr id="43" name="Straight Arrow Connector 42"/>
          <p:cNvCxnSpPr/>
          <p:nvPr/>
        </p:nvCxnSpPr>
        <p:spPr>
          <a:xfrm rot="16200000" flipV="1">
            <a:off x="2933700" y="3767436"/>
            <a:ext cx="1295401"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81404" y="3443645"/>
            <a:ext cx="1066799" cy="769441"/>
          </a:xfrm>
          <a:prstGeom prst="rect">
            <a:avLst/>
          </a:prstGeom>
          <a:noFill/>
        </p:spPr>
        <p:txBody>
          <a:bodyPr wrap="square" lIns="91425" tIns="45713" rIns="91425" bIns="45713" rtlCol="0">
            <a:spAutoFit/>
          </a:bodyPr>
          <a:lstStyle/>
          <a:p>
            <a:pPr algn="ctr" defTabSz="914259"/>
            <a:r>
              <a:rPr lang="en-US" sz="2200" i="1" dirty="0">
                <a:solidFill>
                  <a:prstClr val="black"/>
                </a:solidFill>
                <a:latin typeface="Calibri"/>
              </a:rPr>
              <a:t>higher</a:t>
            </a:r>
          </a:p>
          <a:p>
            <a:pPr algn="ctr" defTabSz="914259"/>
            <a:r>
              <a:rPr lang="en-US" sz="2200" i="1" dirty="0">
                <a:solidFill>
                  <a:prstClr val="black"/>
                </a:solidFill>
                <a:latin typeface="Calibri"/>
              </a:rPr>
              <a:t>priority</a:t>
            </a:r>
          </a:p>
        </p:txBody>
      </p:sp>
      <p:sp>
        <p:nvSpPr>
          <p:cNvPr id="47" name="Rectangle 46"/>
          <p:cNvSpPr/>
          <p:nvPr/>
        </p:nvSpPr>
        <p:spPr>
          <a:xfrm>
            <a:off x="533400" y="1828800"/>
            <a:ext cx="4343400" cy="533400"/>
          </a:xfrm>
          <a:prstGeom prst="rect">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115870" lvl="1" defTabSz="914259"/>
            <a:r>
              <a:rPr lang="en-US" sz="2000" dirty="0">
                <a:solidFill>
                  <a:prstClr val="black"/>
                </a:solidFill>
                <a:latin typeface="Calibri"/>
              </a:rPr>
              <a:t>Prioritize less memory-intensive threads</a:t>
            </a:r>
            <a:endParaRPr lang="en-US" sz="2000" b="1" dirty="0">
              <a:solidFill>
                <a:srgbClr val="FF0000"/>
              </a:solidFill>
              <a:latin typeface="Calibri"/>
              <a:sym typeface="Wingdings" pitchFamily="2" charset="2"/>
            </a:endParaRPr>
          </a:p>
        </p:txBody>
      </p:sp>
      <p:sp>
        <p:nvSpPr>
          <p:cNvPr id="11" name="TextBox 10"/>
          <p:cNvSpPr txBox="1"/>
          <p:nvPr/>
        </p:nvSpPr>
        <p:spPr>
          <a:xfrm>
            <a:off x="533401" y="1397916"/>
            <a:ext cx="3733800" cy="430887"/>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25" tIns="45713" rIns="91425" bIns="45713" rtlCol="0">
            <a:spAutoFit/>
          </a:bodyPr>
          <a:lstStyle/>
          <a:p>
            <a:pPr algn="ctr" defTabSz="914259"/>
            <a:r>
              <a:rPr lang="en-US" sz="2200" b="1" i="1" dirty="0">
                <a:solidFill>
                  <a:prstClr val="white"/>
                </a:solidFill>
                <a:latin typeface="Calibri"/>
              </a:rPr>
              <a:t>Throughput biased </a:t>
            </a:r>
            <a:r>
              <a:rPr lang="en-US" sz="2200" i="1" dirty="0">
                <a:solidFill>
                  <a:prstClr val="white"/>
                </a:solidFill>
                <a:latin typeface="Calibri"/>
              </a:rPr>
              <a:t>approach</a:t>
            </a:r>
          </a:p>
        </p:txBody>
      </p:sp>
      <p:sp>
        <p:nvSpPr>
          <p:cNvPr id="49" name="Rectangle 48"/>
          <p:cNvSpPr/>
          <p:nvPr/>
        </p:nvSpPr>
        <p:spPr>
          <a:xfrm>
            <a:off x="1371602" y="2605445"/>
            <a:ext cx="2666998" cy="2857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defTabSz="914259">
              <a:lnSpc>
                <a:spcPct val="80000"/>
              </a:lnSpc>
            </a:pPr>
            <a:r>
              <a:rPr lang="en-US" sz="2400" b="1" dirty="0">
                <a:solidFill>
                  <a:srgbClr val="006633"/>
                </a:solidFill>
                <a:latin typeface="Calibri"/>
              </a:rPr>
              <a:t>Good for throughput</a:t>
            </a:r>
            <a:endParaRPr lang="en-US" sz="2400" b="1" dirty="0">
              <a:solidFill>
                <a:srgbClr val="006633"/>
              </a:solidFill>
              <a:latin typeface="Calibri"/>
              <a:sym typeface="Wingdings" pitchFamily="2" charset="2"/>
            </a:endParaRPr>
          </a:p>
        </p:txBody>
      </p:sp>
      <p:cxnSp>
        <p:nvCxnSpPr>
          <p:cNvPr id="51" name="Shape 50"/>
          <p:cNvCxnSpPr>
            <a:stCxn id="49" idx="2"/>
            <a:endCxn id="16" idx="0"/>
          </p:cNvCxnSpPr>
          <p:nvPr/>
        </p:nvCxnSpPr>
        <p:spPr>
          <a:xfrm rot="5400000">
            <a:off x="2552731" y="3043565"/>
            <a:ext cx="304740" cy="1588"/>
          </a:xfrm>
          <a:prstGeom prst="curvedConnector3">
            <a:avLst>
              <a:gd name="adj1" fmla="val 5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62" name="Explosion 1 61"/>
          <p:cNvSpPr/>
          <p:nvPr/>
        </p:nvSpPr>
        <p:spPr>
          <a:xfrm>
            <a:off x="1905000" y="4205645"/>
            <a:ext cx="457200" cy="380939"/>
          </a:xfrm>
          <a:prstGeom prst="irregularSeal1">
            <a:avLst/>
          </a:prstGeom>
          <a:solidFill>
            <a:srgbClr val="FFFF00"/>
          </a:solid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66" name="TextBox 65"/>
          <p:cNvSpPr txBox="1"/>
          <p:nvPr/>
        </p:nvSpPr>
        <p:spPr>
          <a:xfrm>
            <a:off x="914400" y="4567538"/>
            <a:ext cx="3429000" cy="492443"/>
          </a:xfrm>
          <a:prstGeom prst="rect">
            <a:avLst/>
          </a:prstGeom>
          <a:noFill/>
        </p:spPr>
        <p:txBody>
          <a:bodyPr wrap="square" lIns="0" tIns="45713" rIns="0" bIns="45713" rtlCol="0">
            <a:spAutoFit/>
          </a:bodyPr>
          <a:lstStyle/>
          <a:p>
            <a:pPr algn="ctr" defTabSz="914259"/>
            <a:r>
              <a:rPr lang="en-US" sz="2600" b="1" i="1" dirty="0">
                <a:solidFill>
                  <a:srgbClr val="FF0000"/>
                </a:solidFill>
                <a:latin typeface="Calibri"/>
              </a:rPr>
              <a:t>starvation </a:t>
            </a:r>
            <a:r>
              <a:rPr lang="en-US" sz="2600" b="1" dirty="0">
                <a:solidFill>
                  <a:srgbClr val="FF0000"/>
                </a:solidFill>
                <a:latin typeface="Calibri"/>
                <a:sym typeface="Wingdings" pitchFamily="2" charset="2"/>
              </a:rPr>
              <a:t></a:t>
            </a:r>
            <a:r>
              <a:rPr lang="en-US" sz="2600" b="1" i="1" dirty="0">
                <a:solidFill>
                  <a:srgbClr val="FF0000"/>
                </a:solidFill>
                <a:latin typeface="Calibri"/>
                <a:sym typeface="Wingdings" pitchFamily="2" charset="2"/>
              </a:rPr>
              <a:t> unfairness</a:t>
            </a:r>
            <a:endParaRPr lang="en-US" sz="2600" b="1" i="1" dirty="0">
              <a:solidFill>
                <a:srgbClr val="FF0000"/>
              </a:solidFill>
              <a:latin typeface="Calibri"/>
            </a:endParaRPr>
          </a:p>
        </p:txBody>
      </p:sp>
      <p:sp>
        <p:nvSpPr>
          <p:cNvPr id="84" name="Rounded Rectangle 83"/>
          <p:cNvSpPr/>
          <p:nvPr/>
        </p:nvSpPr>
        <p:spPr>
          <a:xfrm>
            <a:off x="5257801" y="3576937"/>
            <a:ext cx="1181101" cy="457201"/>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2000" dirty="0">
                <a:solidFill>
                  <a:prstClr val="white"/>
                </a:solidFill>
                <a:latin typeface="Calibri"/>
              </a:rPr>
              <a:t>thread C</a:t>
            </a:r>
          </a:p>
        </p:txBody>
      </p:sp>
      <p:sp>
        <p:nvSpPr>
          <p:cNvPr id="85" name="Rounded Rectangle 84"/>
          <p:cNvSpPr/>
          <p:nvPr/>
        </p:nvSpPr>
        <p:spPr>
          <a:xfrm>
            <a:off x="7532664" y="3653135"/>
            <a:ext cx="925536" cy="3048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 B</a:t>
            </a:r>
          </a:p>
        </p:txBody>
      </p:sp>
      <p:sp>
        <p:nvSpPr>
          <p:cNvPr id="86" name="Rounded Rectangle 85"/>
          <p:cNvSpPr/>
          <p:nvPr/>
        </p:nvSpPr>
        <p:spPr>
          <a:xfrm>
            <a:off x="6642883" y="3748384"/>
            <a:ext cx="685800" cy="11430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 A</a:t>
            </a:r>
          </a:p>
        </p:txBody>
      </p:sp>
      <p:sp>
        <p:nvSpPr>
          <p:cNvPr id="87" name="Oval 86"/>
          <p:cNvSpPr/>
          <p:nvPr/>
        </p:nvSpPr>
        <p:spPr>
          <a:xfrm>
            <a:off x="5757863" y="3119736"/>
            <a:ext cx="2395537" cy="30480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cxnSp>
        <p:nvCxnSpPr>
          <p:cNvPr id="89" name="Straight Arrow Connector 88"/>
          <p:cNvCxnSpPr/>
          <p:nvPr/>
        </p:nvCxnSpPr>
        <p:spPr>
          <a:xfrm rot="10800000">
            <a:off x="6917531" y="3119738"/>
            <a:ext cx="76200" cy="1"/>
          </a:xfrm>
          <a:prstGeom prst="straightConnector1">
            <a:avLst/>
          </a:prstGeom>
          <a:ln w="31750">
            <a:solidFill>
              <a:schemeClr val="tx1"/>
            </a:solidFill>
            <a:tailEnd type="arrow" w="lg" len="lg"/>
          </a:ln>
        </p:spPr>
        <p:style>
          <a:lnRef idx="1">
            <a:schemeClr val="accent1"/>
          </a:lnRef>
          <a:fillRef idx="0">
            <a:schemeClr val="accent1"/>
          </a:fillRef>
          <a:effectRef idx="0">
            <a:schemeClr val="accent1"/>
          </a:effectRef>
          <a:fontRef idx="minor">
            <a:schemeClr val="tx1"/>
          </a:fontRef>
        </p:style>
      </p:cxnSp>
      <p:cxnSp>
        <p:nvCxnSpPr>
          <p:cNvPr id="92" name="Straight Arrow Connector 91"/>
          <p:cNvCxnSpPr/>
          <p:nvPr/>
        </p:nvCxnSpPr>
        <p:spPr>
          <a:xfrm rot="10800000">
            <a:off x="6917531" y="3424538"/>
            <a:ext cx="76200" cy="1"/>
          </a:xfrm>
          <a:prstGeom prst="straightConnector1">
            <a:avLst/>
          </a:prstGeom>
          <a:ln w="31750">
            <a:solidFill>
              <a:schemeClr val="tx1"/>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94" name="Rectangle 93"/>
          <p:cNvSpPr/>
          <p:nvPr/>
        </p:nvSpPr>
        <p:spPr>
          <a:xfrm>
            <a:off x="4191000" y="2738735"/>
            <a:ext cx="2171700" cy="247650"/>
          </a:xfrm>
          <a:prstGeom prst="rect">
            <a:avLst/>
          </a:prstGeom>
          <a:noFill/>
          <a:ln>
            <a:noFill/>
          </a:ln>
        </p:spPr>
        <p:style>
          <a:lnRef idx="2">
            <a:schemeClr val="dk1">
              <a:shade val="50000"/>
            </a:schemeClr>
          </a:lnRef>
          <a:fillRef idx="1">
            <a:schemeClr val="dk1"/>
          </a:fillRef>
          <a:effectRef idx="0">
            <a:schemeClr val="dk1"/>
          </a:effectRef>
          <a:fontRef idx="minor">
            <a:schemeClr val="lt1"/>
          </a:fontRef>
        </p:style>
        <p:txBody>
          <a:bodyPr lIns="0" tIns="0" rIns="0" bIns="0" rtlCol="0" anchor="ctr"/>
          <a:lstStyle/>
          <a:p>
            <a:pPr marL="3174" lvl="1" algn="ctr" defTabSz="914259">
              <a:lnSpc>
                <a:spcPct val="80000"/>
              </a:lnSpc>
            </a:pPr>
            <a:r>
              <a:rPr lang="en-US" sz="2400" b="1" dirty="0">
                <a:solidFill>
                  <a:srgbClr val="006633"/>
                </a:solidFill>
                <a:latin typeface="Calibri"/>
                <a:sym typeface="Wingdings" pitchFamily="2" charset="2"/>
              </a:rPr>
              <a:t>Does not starve</a:t>
            </a:r>
          </a:p>
        </p:txBody>
      </p:sp>
      <p:cxnSp>
        <p:nvCxnSpPr>
          <p:cNvPr id="95" name="Shape 50"/>
          <p:cNvCxnSpPr>
            <a:stCxn id="94" idx="2"/>
            <a:endCxn id="84" idx="1"/>
          </p:cNvCxnSpPr>
          <p:nvPr/>
        </p:nvCxnSpPr>
        <p:spPr>
          <a:xfrm rot="5400000">
            <a:off x="4857750" y="3386435"/>
            <a:ext cx="819150" cy="19050"/>
          </a:xfrm>
          <a:prstGeom prst="curvedConnector4">
            <a:avLst>
              <a:gd name="adj1" fmla="val 36046"/>
              <a:gd name="adj2" fmla="val 1300000"/>
            </a:avLst>
          </a:prstGeom>
          <a:ln w="19050">
            <a:solidFill>
              <a:srgbClr val="006633"/>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104" name="Explosion 1 103"/>
          <p:cNvSpPr/>
          <p:nvPr/>
        </p:nvSpPr>
        <p:spPr>
          <a:xfrm>
            <a:off x="6553201" y="3748445"/>
            <a:ext cx="381000" cy="323910"/>
          </a:xfrm>
          <a:prstGeom prst="irregularSeal1">
            <a:avLst/>
          </a:prstGeom>
          <a:solidFill>
            <a:srgbClr val="FFFF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05" name="TextBox 104"/>
          <p:cNvSpPr txBox="1"/>
          <p:nvPr/>
        </p:nvSpPr>
        <p:spPr>
          <a:xfrm>
            <a:off x="5334001" y="4212848"/>
            <a:ext cx="3048000" cy="892552"/>
          </a:xfrm>
          <a:prstGeom prst="rect">
            <a:avLst/>
          </a:prstGeom>
          <a:noFill/>
        </p:spPr>
        <p:txBody>
          <a:bodyPr wrap="square" lIns="0" tIns="45713" rIns="0" bIns="45713" rtlCol="0">
            <a:spAutoFit/>
          </a:bodyPr>
          <a:lstStyle/>
          <a:p>
            <a:pPr algn="ctr" defTabSz="914259"/>
            <a:r>
              <a:rPr lang="en-US" sz="2600" b="1" i="1" dirty="0">
                <a:solidFill>
                  <a:srgbClr val="FF0000"/>
                </a:solidFill>
                <a:latin typeface="Calibri"/>
              </a:rPr>
              <a:t>not prioritized </a:t>
            </a:r>
            <a:r>
              <a:rPr lang="en-US" sz="2600" b="1" dirty="0">
                <a:solidFill>
                  <a:srgbClr val="FF0000"/>
                </a:solidFill>
                <a:latin typeface="Calibri"/>
                <a:sym typeface="Wingdings" pitchFamily="2" charset="2"/>
              </a:rPr>
              <a:t> </a:t>
            </a:r>
          </a:p>
          <a:p>
            <a:pPr algn="ctr" defTabSz="914259"/>
            <a:r>
              <a:rPr lang="en-US" sz="2600" b="1" i="1" dirty="0">
                <a:solidFill>
                  <a:srgbClr val="FF0000"/>
                </a:solidFill>
                <a:latin typeface="Calibri"/>
                <a:sym typeface="Wingdings" pitchFamily="2" charset="2"/>
              </a:rPr>
              <a:t>reduced throughput</a:t>
            </a:r>
            <a:endParaRPr lang="en-US" sz="2600" b="1" i="1" dirty="0">
              <a:solidFill>
                <a:srgbClr val="FF0000"/>
              </a:solidFill>
              <a:latin typeface="Calibri"/>
            </a:endParaRPr>
          </a:p>
        </p:txBody>
      </p:sp>
      <p:sp>
        <p:nvSpPr>
          <p:cNvPr id="106" name="TextBox 105"/>
          <p:cNvSpPr txBox="1"/>
          <p:nvPr/>
        </p:nvSpPr>
        <p:spPr>
          <a:xfrm>
            <a:off x="762001" y="5486400"/>
            <a:ext cx="7620000" cy="609600"/>
          </a:xfrm>
          <a:prstGeom prst="rect">
            <a:avLst/>
          </a:prstGeom>
          <a:ln/>
        </p:spPr>
        <p:style>
          <a:lnRef idx="1">
            <a:schemeClr val="accent2"/>
          </a:lnRef>
          <a:fillRef idx="3">
            <a:schemeClr val="accent2"/>
          </a:fillRef>
          <a:effectRef idx="2">
            <a:schemeClr val="accent2"/>
          </a:effectRef>
          <a:fontRef idx="minor">
            <a:schemeClr val="lt1"/>
          </a:fontRef>
        </p:style>
        <p:txBody>
          <a:bodyPr wrap="square" lIns="91425" tIns="45713" rIns="91425" bIns="45713" rtlCol="0" anchor="ctr" anchorCtr="0">
            <a:noAutofit/>
          </a:bodyPr>
          <a:lstStyle/>
          <a:p>
            <a:pPr algn="ctr" defTabSz="914259"/>
            <a:r>
              <a:rPr lang="en-US" sz="3200" b="1" dirty="0">
                <a:solidFill>
                  <a:prstClr val="white"/>
                </a:solidFill>
                <a:latin typeface="Calibri"/>
              </a:rPr>
              <a:t>Single policy for all threads is insufficient</a:t>
            </a:r>
          </a:p>
        </p:txBody>
      </p:sp>
    </p:spTree>
    <p:extLst>
      <p:ext uri="{BB962C8B-B14F-4D97-AF65-F5344CB8AC3E}">
        <p14:creationId xmlns:p14="http://schemas.microsoft.com/office/powerpoint/2010/main" val="38159651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5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2"/>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89"/>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9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84"/>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94"/>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9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104"/>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5"/>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1" presetClass="entr" presetSubtype="0" fill="hold" grpId="0" nodeType="clickEffect">
                                  <p:stCondLst>
                                    <p:cond delay="0"/>
                                  </p:stCondLst>
                                  <p:childTnLst>
                                    <p:set>
                                      <p:cBhvr>
                                        <p:cTn id="64" dur="1" fill="hold">
                                          <p:stCondLst>
                                            <p:cond delay="0"/>
                                          </p:stCondLst>
                                        </p:cTn>
                                        <p:tgtEl>
                                          <p:spTgt spid="10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animBg="1"/>
      <p:bldP spid="14" grpId="0" animBg="1"/>
      <p:bldP spid="15" grpId="0" animBg="1"/>
      <p:bldP spid="16" grpId="0" animBg="1"/>
      <p:bldP spid="33" grpId="0"/>
      <p:bldP spid="45" grpId="0"/>
      <p:bldP spid="47" grpId="0" animBg="1"/>
      <p:bldP spid="49" grpId="0"/>
      <p:bldP spid="62" grpId="0" animBg="1"/>
      <p:bldP spid="66" grpId="0"/>
      <p:bldP spid="84" grpId="0" animBg="1"/>
      <p:bldP spid="85" grpId="0" animBg="1"/>
      <p:bldP spid="86" grpId="0" animBg="1"/>
      <p:bldP spid="87" grpId="0" animBg="1"/>
      <p:bldP spid="94" grpId="0"/>
      <p:bldP spid="104" grpId="0" animBg="1"/>
      <p:bldP spid="105" grpId="0"/>
      <p:bldP spid="106" grpId="0" animBg="1"/>
    </p:bld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4" name="Chart 13"/>
          <p:cNvGraphicFramePr/>
          <p:nvPr/>
        </p:nvGraphicFramePr>
        <p:xfrm>
          <a:off x="1339948" y="1059766"/>
          <a:ext cx="6858000" cy="3817034"/>
        </p:xfrm>
        <a:graphic>
          <a:graphicData uri="http://schemas.openxmlformats.org/drawingml/2006/chart">
            <c:chart xmlns:c="http://schemas.openxmlformats.org/drawingml/2006/chart" xmlns:r="http://schemas.openxmlformats.org/officeDocument/2006/relationships" r:id="rId3"/>
          </a:graphicData>
        </a:graphic>
      </p:graphicFrame>
      <p:sp>
        <p:nvSpPr>
          <p:cNvPr id="2" name="Title 1"/>
          <p:cNvSpPr>
            <a:spLocks noGrp="1"/>
          </p:cNvSpPr>
          <p:nvPr>
            <p:ph type="title"/>
          </p:nvPr>
        </p:nvSpPr>
        <p:spPr/>
        <p:txBody>
          <a:bodyPr>
            <a:noAutofit/>
          </a:bodyPr>
          <a:lstStyle/>
          <a:p>
            <a:r>
              <a:rPr lang="en-US" sz="3600" dirty="0" smtClean="0"/>
              <a:t>Previous Scheduling Algorithms are Biased</a:t>
            </a:r>
            <a:endParaRPr lang="en-US" sz="3600" dirty="0"/>
          </a:p>
        </p:txBody>
      </p:sp>
      <p:sp>
        <p:nvSpPr>
          <p:cNvPr id="13" name="Slide Number Placeholder 12"/>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212</a:t>
            </a:fld>
            <a:endParaRPr lang="en-US" dirty="0">
              <a:solidFill>
                <a:prstClr val="black">
                  <a:tint val="75000"/>
                </a:prstClr>
              </a:solidFill>
              <a:latin typeface="Calibri"/>
            </a:endParaRPr>
          </a:p>
        </p:txBody>
      </p:sp>
      <p:sp>
        <p:nvSpPr>
          <p:cNvPr id="24" name="TextBox 23"/>
          <p:cNvSpPr txBox="1"/>
          <p:nvPr/>
        </p:nvSpPr>
        <p:spPr>
          <a:xfrm>
            <a:off x="4419600" y="1447800"/>
            <a:ext cx="2209800" cy="707886"/>
          </a:xfrm>
          <a:prstGeom prst="rect">
            <a:avLst/>
          </a:prstGeom>
          <a:noFill/>
        </p:spPr>
        <p:txBody>
          <a:bodyPr wrap="square" rtlCol="0">
            <a:spAutoFit/>
          </a:bodyPr>
          <a:lstStyle/>
          <a:p>
            <a:pPr algn="ctr"/>
            <a:r>
              <a:rPr lang="en-US" sz="2000" i="1" dirty="0" smtClean="0">
                <a:solidFill>
                  <a:srgbClr val="FF0000"/>
                </a:solidFill>
                <a:latin typeface="Calibri"/>
              </a:rPr>
              <a:t>System throughput </a:t>
            </a:r>
          </a:p>
          <a:p>
            <a:pPr algn="ctr"/>
            <a:r>
              <a:rPr lang="en-US" sz="2000" i="1" dirty="0" smtClean="0">
                <a:solidFill>
                  <a:srgbClr val="FF0000"/>
                </a:solidFill>
                <a:latin typeface="Calibri"/>
              </a:rPr>
              <a:t>bias</a:t>
            </a:r>
            <a:endParaRPr lang="en-US" sz="2000" i="1" dirty="0">
              <a:solidFill>
                <a:srgbClr val="FF0000"/>
              </a:solidFill>
              <a:latin typeface="Calibri"/>
            </a:endParaRPr>
          </a:p>
        </p:txBody>
      </p:sp>
      <p:sp>
        <p:nvSpPr>
          <p:cNvPr id="28" name="TextBox 27"/>
          <p:cNvSpPr txBox="1"/>
          <p:nvPr/>
        </p:nvSpPr>
        <p:spPr>
          <a:xfrm>
            <a:off x="3887958" y="3048000"/>
            <a:ext cx="1143000" cy="707886"/>
          </a:xfrm>
          <a:prstGeom prst="rect">
            <a:avLst/>
          </a:prstGeom>
          <a:noFill/>
        </p:spPr>
        <p:txBody>
          <a:bodyPr wrap="square" rtlCol="0">
            <a:spAutoFit/>
          </a:bodyPr>
          <a:lstStyle/>
          <a:p>
            <a:pPr algn="ctr"/>
            <a:r>
              <a:rPr lang="en-US" sz="2000" i="1" dirty="0" smtClean="0">
                <a:solidFill>
                  <a:srgbClr val="1F497D"/>
                </a:solidFill>
                <a:latin typeface="Calibri"/>
              </a:rPr>
              <a:t>Fairness </a:t>
            </a:r>
          </a:p>
          <a:p>
            <a:pPr algn="ctr"/>
            <a:r>
              <a:rPr lang="en-US" sz="2000" i="1" dirty="0" smtClean="0">
                <a:solidFill>
                  <a:srgbClr val="1F497D"/>
                </a:solidFill>
                <a:latin typeface="Calibri"/>
              </a:rPr>
              <a:t>bias</a:t>
            </a:r>
            <a:endParaRPr lang="en-US" sz="2000" i="1" dirty="0">
              <a:solidFill>
                <a:srgbClr val="1F497D"/>
              </a:solidFill>
              <a:latin typeface="Calibri"/>
            </a:endParaRPr>
          </a:p>
        </p:txBody>
      </p:sp>
      <p:sp>
        <p:nvSpPr>
          <p:cNvPr id="12" name="TextBox 11"/>
          <p:cNvSpPr txBox="1"/>
          <p:nvPr/>
        </p:nvSpPr>
        <p:spPr>
          <a:xfrm>
            <a:off x="533400" y="5257800"/>
            <a:ext cx="8305800" cy="1015663"/>
          </a:xfrm>
          <a:prstGeom prst="rect">
            <a:avLst/>
          </a:prstGeom>
          <a:noFill/>
        </p:spPr>
        <p:txBody>
          <a:bodyPr wrap="square" rtlCol="0">
            <a:spAutoFit/>
          </a:bodyPr>
          <a:lstStyle/>
          <a:p>
            <a:r>
              <a:rPr lang="en-US" sz="3000" i="1" dirty="0" smtClean="0">
                <a:solidFill>
                  <a:srgbClr val="FF0000"/>
                </a:solidFill>
                <a:latin typeface="Calibri"/>
              </a:rPr>
              <a:t>No previous memory scheduling algorithm provides both the best fairness and system throughput</a:t>
            </a:r>
            <a:endParaRPr lang="en-US" sz="3000" i="1" dirty="0">
              <a:solidFill>
                <a:srgbClr val="FF0000"/>
              </a:solidFill>
              <a:latin typeface="Calibri"/>
            </a:endParaRPr>
          </a:p>
        </p:txBody>
      </p:sp>
      <p:sp>
        <p:nvSpPr>
          <p:cNvPr id="15" name="Right Arrow 14"/>
          <p:cNvSpPr/>
          <p:nvPr/>
        </p:nvSpPr>
        <p:spPr>
          <a:xfrm rot="2700000">
            <a:off x="5580094" y="2937591"/>
            <a:ext cx="1158452" cy="969868"/>
          </a:xfrm>
          <a:prstGeom prst="rightArrow">
            <a:avLst/>
          </a:prstGeom>
          <a:solidFill>
            <a:srgbClr val="FFFF00"/>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en-US" sz="2800" b="1" dirty="0" smtClean="0">
                <a:solidFill>
                  <a:prstClr val="black"/>
                </a:solidFill>
                <a:latin typeface="Calibri"/>
              </a:rPr>
              <a:t>  Ideal</a:t>
            </a:r>
            <a:endParaRPr lang="en-US" sz="2800" b="1" dirty="0">
              <a:solidFill>
                <a:prstClr val="black"/>
              </a:solidFill>
              <a:latin typeface="Calibri"/>
            </a:endParaRPr>
          </a:p>
        </p:txBody>
      </p:sp>
      <p:sp>
        <p:nvSpPr>
          <p:cNvPr id="16" name="Down Arrow 15"/>
          <p:cNvSpPr/>
          <p:nvPr/>
        </p:nvSpPr>
        <p:spPr>
          <a:xfrm rot="16200000">
            <a:off x="4267200" y="2590800"/>
            <a:ext cx="609600" cy="45720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rtlCol="0" anchor="ctr"/>
          <a:lstStyle/>
          <a:p>
            <a:pPr algn="ctr"/>
            <a:r>
              <a:rPr lang="en-US" sz="2400" dirty="0" smtClean="0">
                <a:solidFill>
                  <a:prstClr val="white"/>
                </a:solidFill>
                <a:latin typeface="Calibri"/>
              </a:rPr>
              <a:t>Better</a:t>
            </a:r>
            <a:r>
              <a:rPr lang="en-US" sz="2400" b="1" dirty="0" smtClean="0">
                <a:solidFill>
                  <a:prstClr val="white"/>
                </a:solidFill>
                <a:latin typeface="Calibri"/>
              </a:rPr>
              <a:t> system throughput</a:t>
            </a:r>
            <a:endParaRPr lang="en-US" sz="2400" b="1" dirty="0">
              <a:solidFill>
                <a:prstClr val="white"/>
              </a:solidFill>
              <a:latin typeface="Calibri"/>
            </a:endParaRPr>
          </a:p>
        </p:txBody>
      </p:sp>
      <p:sp>
        <p:nvSpPr>
          <p:cNvPr id="20" name="Down Arrow 19"/>
          <p:cNvSpPr/>
          <p:nvPr/>
        </p:nvSpPr>
        <p:spPr>
          <a:xfrm>
            <a:off x="914400" y="12954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rtlCol="0" anchor="ctr"/>
          <a:lstStyle/>
          <a:p>
            <a:pPr algn="ctr"/>
            <a:r>
              <a:rPr lang="en-US" sz="2400" dirty="0" smtClean="0">
                <a:solidFill>
                  <a:prstClr val="white"/>
                </a:solidFill>
                <a:latin typeface="Calibri"/>
              </a:rPr>
              <a:t>Better</a:t>
            </a:r>
            <a:r>
              <a:rPr lang="en-US" sz="2400" b="1" dirty="0" smtClean="0">
                <a:solidFill>
                  <a:prstClr val="white"/>
                </a:solidFill>
                <a:latin typeface="Calibri"/>
              </a:rPr>
              <a:t> fairness</a:t>
            </a:r>
            <a:endParaRPr lang="en-US" sz="2400" b="1" dirty="0">
              <a:solidFill>
                <a:prstClr val="white"/>
              </a:solidFill>
              <a:latin typeface="Calibri"/>
            </a:endParaRPr>
          </a:p>
        </p:txBody>
      </p:sp>
      <p:sp>
        <p:nvSpPr>
          <p:cNvPr id="21" name="Rectangle 20"/>
          <p:cNvSpPr/>
          <p:nvPr/>
        </p:nvSpPr>
        <p:spPr>
          <a:xfrm>
            <a:off x="5257800" y="2133600"/>
            <a:ext cx="5334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3" name="Rectangle 22"/>
          <p:cNvSpPr/>
          <p:nvPr/>
        </p:nvSpPr>
        <p:spPr>
          <a:xfrm>
            <a:off x="4267200" y="2743200"/>
            <a:ext cx="381000" cy="381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Rectangle 24"/>
          <p:cNvSpPr/>
          <p:nvPr/>
        </p:nvSpPr>
        <p:spPr>
          <a:xfrm>
            <a:off x="3129995" y="251704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6" name="Rectangle 25"/>
          <p:cNvSpPr/>
          <p:nvPr/>
        </p:nvSpPr>
        <p:spPr>
          <a:xfrm>
            <a:off x="2743200" y="1676400"/>
            <a:ext cx="381000" cy="3048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Rectangle 16"/>
          <p:cNvSpPr/>
          <p:nvPr/>
        </p:nvSpPr>
        <p:spPr>
          <a:xfrm>
            <a:off x="7010400" y="28194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 name="Rectangle 18"/>
          <p:cNvSpPr/>
          <p:nvPr/>
        </p:nvSpPr>
        <p:spPr>
          <a:xfrm>
            <a:off x="7010400" y="25146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2" name="Rectangle 21"/>
          <p:cNvSpPr/>
          <p:nvPr/>
        </p:nvSpPr>
        <p:spPr>
          <a:xfrm>
            <a:off x="7010400" y="22098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7" name="Rectangle 26"/>
          <p:cNvSpPr/>
          <p:nvPr/>
        </p:nvSpPr>
        <p:spPr>
          <a:xfrm>
            <a:off x="7010400" y="1981200"/>
            <a:ext cx="990600" cy="38100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42871740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xit"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par>
                                <p:cTn id="19" presetID="1" presetClass="exit" presetSubtype="0" fill="hold" grpId="0" nodeType="withEffect">
                                  <p:stCondLst>
                                    <p:cond delay="0"/>
                                  </p:stCondLst>
                                  <p:childTnLst>
                                    <p:set>
                                      <p:cBhvr>
                                        <p:cTn id="20" dur="1" fill="hold">
                                          <p:stCondLst>
                                            <p:cond delay="0"/>
                                          </p:stCondLst>
                                        </p:cTn>
                                        <p:tgtEl>
                                          <p:spTgt spid="23"/>
                                        </p:tgtEl>
                                        <p:attrNameLst>
                                          <p:attrName>style.visibility</p:attrName>
                                        </p:attrNameLst>
                                      </p:cBhvr>
                                      <p:to>
                                        <p:strVal val="hidden"/>
                                      </p:to>
                                    </p:set>
                                  </p:childTnLst>
                                </p:cTn>
                              </p:par>
                              <p:par>
                                <p:cTn id="21" presetID="1" presetClass="exit" presetSubtype="0" fill="hold" grpId="0" nodeType="withEffect">
                                  <p:stCondLst>
                                    <p:cond delay="0"/>
                                  </p:stCondLst>
                                  <p:childTnLst>
                                    <p:set>
                                      <p:cBhvr>
                                        <p:cTn id="22" dur="1" fill="hold">
                                          <p:stCondLst>
                                            <p:cond delay="0"/>
                                          </p:stCondLst>
                                        </p:cTn>
                                        <p:tgtEl>
                                          <p:spTgt spid="19"/>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22"/>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0" nodeType="clickEffect">
                                  <p:stCondLst>
                                    <p:cond delay="0"/>
                                  </p:stCondLst>
                                  <p:childTnLst>
                                    <p:set>
                                      <p:cBhvr>
                                        <p:cTn id="32" dur="1" fill="hold">
                                          <p:stCondLst>
                                            <p:cond delay="0"/>
                                          </p:stCondLst>
                                        </p:cTn>
                                        <p:tgtEl>
                                          <p:spTgt spid="26"/>
                                        </p:tgtEl>
                                        <p:attrNameLst>
                                          <p:attrName>style.visibility</p:attrName>
                                        </p:attrNameLst>
                                      </p:cBhvr>
                                      <p:to>
                                        <p:strVal val="hidden"/>
                                      </p:to>
                                    </p:set>
                                  </p:childTnLst>
                                </p:cTn>
                              </p:par>
                              <p:par>
                                <p:cTn id="33" presetID="1" presetClass="exit" presetSubtype="0" fill="hold" grpId="0" nodeType="withEffect">
                                  <p:stCondLst>
                                    <p:cond delay="0"/>
                                  </p:stCondLst>
                                  <p:childTnLst>
                                    <p:set>
                                      <p:cBhvr>
                                        <p:cTn id="34" dur="1" fill="hold">
                                          <p:stCondLst>
                                            <p:cond delay="0"/>
                                          </p:stCondLst>
                                        </p:cTn>
                                        <p:tgtEl>
                                          <p:spTgt spid="27"/>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8" grpId="0"/>
      <p:bldP spid="12" grpId="0"/>
      <p:bldP spid="15" grpId="0" animBg="1"/>
      <p:bldP spid="21" grpId="0" animBg="1"/>
      <p:bldP spid="23" grpId="0" animBg="1"/>
      <p:bldP spid="25" grpId="0" animBg="1"/>
      <p:bldP spid="26" grpId="0" animBg="1"/>
      <p:bldP spid="17" grpId="0" animBg="1"/>
      <p:bldP spid="19" grpId="0" animBg="1"/>
      <p:bldP spid="22" grpId="0" animBg="1"/>
      <p:bldP spid="27" grpId="0" animBg="1"/>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Achieving the Best of Both Worlds</a:t>
            </a:r>
            <a:endParaRPr lang="en-US"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213</a:t>
            </a:fld>
            <a:endParaRPr lang="en-US" dirty="0">
              <a:solidFill>
                <a:prstClr val="black">
                  <a:tint val="75000"/>
                </a:prstClr>
              </a:solidFill>
              <a:latin typeface="Calibri"/>
            </a:endParaRPr>
          </a:p>
        </p:txBody>
      </p:sp>
      <p:sp>
        <p:nvSpPr>
          <p:cNvPr id="6" name="Rounded Rectangle 5"/>
          <p:cNvSpPr/>
          <p:nvPr/>
        </p:nvSpPr>
        <p:spPr>
          <a:xfrm>
            <a:off x="937382" y="3709307"/>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7" name="Rounded Rectangle 6"/>
          <p:cNvSpPr/>
          <p:nvPr/>
        </p:nvSpPr>
        <p:spPr>
          <a:xfrm>
            <a:off x="1242182" y="215121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a:t>
            </a:r>
          </a:p>
        </p:txBody>
      </p:sp>
      <p:cxnSp>
        <p:nvCxnSpPr>
          <p:cNvPr id="8" name="Straight Arrow Connector 7"/>
          <p:cNvCxnSpPr/>
          <p:nvPr/>
        </p:nvCxnSpPr>
        <p:spPr>
          <a:xfrm rot="16200000" flipV="1">
            <a:off x="-1828795" y="3657604"/>
            <a:ext cx="4876801"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828781" y="1290562"/>
            <a:ext cx="923820" cy="690638"/>
          </a:xfrm>
          <a:prstGeom prst="rect">
            <a:avLst/>
          </a:prstGeom>
          <a:noFill/>
        </p:spPr>
        <p:txBody>
          <a:bodyPr wrap="square" lIns="0" tIns="45713" rIns="0" bIns="45713" rtlCol="0">
            <a:spAutoFit/>
          </a:bodyPr>
          <a:lstStyle/>
          <a:p>
            <a:pPr algn="ctr" defTabSz="914259">
              <a:lnSpc>
                <a:spcPct val="80000"/>
              </a:lnSpc>
            </a:pPr>
            <a:r>
              <a:rPr lang="en-US" sz="2400" i="1" dirty="0">
                <a:solidFill>
                  <a:prstClr val="black"/>
                </a:solidFill>
                <a:latin typeface="Calibri"/>
              </a:rPr>
              <a:t>higher</a:t>
            </a:r>
          </a:p>
          <a:p>
            <a:pPr algn="ctr" defTabSz="914259">
              <a:lnSpc>
                <a:spcPct val="80000"/>
              </a:lnSpc>
            </a:pPr>
            <a:r>
              <a:rPr lang="en-US" sz="2400" i="1" dirty="0">
                <a:solidFill>
                  <a:prstClr val="black"/>
                </a:solidFill>
                <a:latin typeface="Calibri"/>
              </a:rPr>
              <a:t>priority</a:t>
            </a:r>
          </a:p>
        </p:txBody>
      </p:sp>
      <p:sp>
        <p:nvSpPr>
          <p:cNvPr id="10" name="Rounded Rectangle 9"/>
          <p:cNvSpPr/>
          <p:nvPr/>
        </p:nvSpPr>
        <p:spPr>
          <a:xfrm>
            <a:off x="937382" y="4754333"/>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11" name="Rounded Rectangle 10"/>
          <p:cNvSpPr/>
          <p:nvPr/>
        </p:nvSpPr>
        <p:spPr>
          <a:xfrm>
            <a:off x="1242182" y="244513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a:t>
            </a:r>
          </a:p>
        </p:txBody>
      </p:sp>
      <p:sp>
        <p:nvSpPr>
          <p:cNvPr id="12" name="Rounded Rectangle 11"/>
          <p:cNvSpPr/>
          <p:nvPr/>
        </p:nvSpPr>
        <p:spPr>
          <a:xfrm>
            <a:off x="1242182" y="2739045"/>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 </a:t>
            </a:r>
          </a:p>
        </p:txBody>
      </p:sp>
      <p:sp>
        <p:nvSpPr>
          <p:cNvPr id="13" name="Rounded Rectangle 12"/>
          <p:cNvSpPr/>
          <p:nvPr/>
        </p:nvSpPr>
        <p:spPr>
          <a:xfrm>
            <a:off x="1242182" y="3032960"/>
            <a:ext cx="533400" cy="133352"/>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sz="1200" dirty="0">
                <a:solidFill>
                  <a:prstClr val="white"/>
                </a:solidFill>
                <a:latin typeface="Calibri"/>
              </a:rPr>
              <a:t>thread</a:t>
            </a:r>
          </a:p>
        </p:txBody>
      </p:sp>
      <p:sp>
        <p:nvSpPr>
          <p:cNvPr id="14" name="Rounded Rectangle 13"/>
          <p:cNvSpPr/>
          <p:nvPr/>
        </p:nvSpPr>
        <p:spPr>
          <a:xfrm>
            <a:off x="937382" y="4231821"/>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15" name="Rounded Rectangle 14"/>
          <p:cNvSpPr/>
          <p:nvPr/>
        </p:nvSpPr>
        <p:spPr>
          <a:xfrm>
            <a:off x="937382" y="5276849"/>
            <a:ext cx="1143000" cy="361950"/>
          </a:xfrm>
          <a:prstGeom prst="roundRect">
            <a:avLst/>
          </a:prstGeom>
          <a:ln/>
        </p:spPr>
        <p:style>
          <a:lnRef idx="1">
            <a:schemeClr val="accent1"/>
          </a:lnRef>
          <a:fillRef idx="3">
            <a:schemeClr val="accent1"/>
          </a:fillRef>
          <a:effectRef idx="2">
            <a:schemeClr val="accent1"/>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18" name="Rectangular Callout 17"/>
          <p:cNvSpPr/>
          <p:nvPr/>
        </p:nvSpPr>
        <p:spPr>
          <a:xfrm>
            <a:off x="2667000" y="1600200"/>
            <a:ext cx="6248400" cy="762000"/>
          </a:xfrm>
          <a:prstGeom prst="wedgeRectCallout">
            <a:avLst>
              <a:gd name="adj1" fmla="val -56496"/>
              <a:gd name="adj2" fmla="val 89999"/>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574587" lvl="1" defTabSz="914259"/>
            <a:r>
              <a:rPr lang="en-US" sz="2600" b="1" dirty="0">
                <a:solidFill>
                  <a:srgbClr val="FF0000"/>
                </a:solidFill>
                <a:latin typeface="Calibri"/>
              </a:rPr>
              <a:t>Prioritize memory-non-intensive threads</a:t>
            </a:r>
          </a:p>
        </p:txBody>
      </p:sp>
      <p:sp>
        <p:nvSpPr>
          <p:cNvPr id="17" name="TextBox 16"/>
          <p:cNvSpPr txBox="1"/>
          <p:nvPr/>
        </p:nvSpPr>
        <p:spPr>
          <a:xfrm>
            <a:off x="2667000" y="12192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25" tIns="0" rIns="91425" bIns="0" rtlCol="0" anchor="ctr">
            <a:noAutofit/>
          </a:bodyPr>
          <a:lstStyle/>
          <a:p>
            <a:pPr algn="ctr" defTabSz="914259"/>
            <a:r>
              <a:rPr lang="en-US" sz="2400" b="1" i="1" dirty="0">
                <a:solidFill>
                  <a:prstClr val="white"/>
                </a:solidFill>
                <a:latin typeface="Calibri"/>
              </a:rPr>
              <a:t>For Throughput</a:t>
            </a:r>
            <a:endParaRPr lang="en-US" sz="2400" i="1" dirty="0">
              <a:solidFill>
                <a:prstClr val="white"/>
              </a:solidFill>
              <a:latin typeface="Calibri"/>
            </a:endParaRPr>
          </a:p>
        </p:txBody>
      </p:sp>
      <p:pic>
        <p:nvPicPr>
          <p:cNvPr id="1027"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1752600"/>
            <a:ext cx="533400" cy="533400"/>
          </a:xfrm>
          <a:prstGeom prst="rect">
            <a:avLst/>
          </a:prstGeom>
          <a:noFill/>
        </p:spPr>
      </p:pic>
      <p:sp>
        <p:nvSpPr>
          <p:cNvPr id="23" name="Rectangular Callout 22"/>
          <p:cNvSpPr/>
          <p:nvPr/>
        </p:nvSpPr>
        <p:spPr>
          <a:xfrm>
            <a:off x="2667000" y="3284160"/>
            <a:ext cx="6248400" cy="3116641"/>
          </a:xfrm>
          <a:prstGeom prst="wedgeRectCallout">
            <a:avLst>
              <a:gd name="adj1" fmla="val -55436"/>
              <a:gd name="adj2" fmla="val 16411"/>
            </a:avLst>
          </a:prstGeom>
          <a:solidFill>
            <a:schemeClr val="bg1">
              <a:lumMod val="85000"/>
            </a:schemeClr>
          </a:solidFill>
          <a:ln>
            <a:no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marL="574587" lvl="1" defTabSz="914259"/>
            <a:r>
              <a:rPr lang="en-US" sz="2600" b="1" dirty="0">
                <a:solidFill>
                  <a:srgbClr val="FF0000"/>
                </a:solidFill>
                <a:latin typeface="Calibri"/>
              </a:rPr>
              <a:t>Unfairness caused by memory-intensive being prioritized over each other </a:t>
            </a:r>
          </a:p>
          <a:p>
            <a:pPr marL="914259" lvl="2" defTabSz="914259">
              <a:buFont typeface="Arial" pitchFamily="34" charset="0"/>
              <a:buChar char="•"/>
            </a:pPr>
            <a:r>
              <a:rPr lang="en-US" sz="2600" dirty="0">
                <a:solidFill>
                  <a:prstClr val="black"/>
                </a:solidFill>
                <a:latin typeface="Calibri"/>
              </a:rPr>
              <a:t> Shuffle thread ranking</a:t>
            </a:r>
            <a:endParaRPr lang="en-US" sz="2600" dirty="0">
              <a:solidFill>
                <a:prstClr val="black"/>
              </a:solidFill>
              <a:latin typeface="Calibri"/>
              <a:sym typeface="Wingdings" pitchFamily="2" charset="2"/>
            </a:endParaRPr>
          </a:p>
          <a:p>
            <a:pPr marL="625379" lvl="1" indent="-228564" defTabSz="914259">
              <a:buFont typeface="Arial" pitchFamily="34" charset="0"/>
              <a:buChar char="•"/>
              <a:tabLst>
                <a:tab pos="746011" algn="l"/>
              </a:tabLst>
            </a:pPr>
            <a:endParaRPr lang="en-US" dirty="0" smtClean="0">
              <a:solidFill>
                <a:prstClr val="black"/>
              </a:solidFill>
              <a:latin typeface="Calibri"/>
              <a:sym typeface="Wingdings" pitchFamily="2" charset="2"/>
            </a:endParaRPr>
          </a:p>
          <a:p>
            <a:pPr marL="571413" lvl="1" defTabSz="914259">
              <a:tabLst>
                <a:tab pos="688869" algn="l"/>
                <a:tab pos="746011" algn="l"/>
              </a:tabLst>
            </a:pPr>
            <a:r>
              <a:rPr lang="en-US" sz="2600" b="1" dirty="0">
                <a:solidFill>
                  <a:srgbClr val="FF0000"/>
                </a:solidFill>
                <a:latin typeface="Calibri"/>
                <a:sym typeface="Wingdings" pitchFamily="2" charset="2"/>
              </a:rPr>
              <a:t>Memory-intensive threads have </a:t>
            </a:r>
            <a:br>
              <a:rPr lang="en-US" sz="2600" b="1" dirty="0">
                <a:solidFill>
                  <a:srgbClr val="FF0000"/>
                </a:solidFill>
                <a:latin typeface="Calibri"/>
                <a:sym typeface="Wingdings" pitchFamily="2" charset="2"/>
              </a:rPr>
            </a:br>
            <a:r>
              <a:rPr lang="en-US" sz="2600" b="1" dirty="0">
                <a:solidFill>
                  <a:srgbClr val="FF0000"/>
                </a:solidFill>
                <a:latin typeface="Calibri"/>
                <a:sym typeface="Wingdings" pitchFamily="2" charset="2"/>
              </a:rPr>
              <a:t>different vulnerability to interference</a:t>
            </a:r>
          </a:p>
          <a:p>
            <a:pPr marL="917434" lvl="2" defTabSz="914259">
              <a:buFont typeface="Arial" pitchFamily="34" charset="0"/>
              <a:buChar char="•"/>
              <a:tabLst>
                <a:tab pos="688869" algn="l"/>
                <a:tab pos="746011" algn="l"/>
              </a:tabLst>
            </a:pPr>
            <a:r>
              <a:rPr lang="en-US" sz="2600" b="1" dirty="0">
                <a:solidFill>
                  <a:prstClr val="black"/>
                </a:solidFill>
                <a:latin typeface="Calibri"/>
                <a:sym typeface="Wingdings" pitchFamily="2" charset="2"/>
              </a:rPr>
              <a:t> </a:t>
            </a:r>
            <a:r>
              <a:rPr lang="en-US" sz="2600" dirty="0">
                <a:solidFill>
                  <a:prstClr val="black"/>
                </a:solidFill>
                <a:latin typeface="Calibri"/>
                <a:sym typeface="Wingdings" pitchFamily="2" charset="2"/>
              </a:rPr>
              <a:t>Shuffle </a:t>
            </a:r>
            <a:r>
              <a:rPr lang="en-US" sz="2600" u="sng" dirty="0">
                <a:solidFill>
                  <a:prstClr val="black"/>
                </a:solidFill>
                <a:latin typeface="Calibri"/>
                <a:sym typeface="Wingdings" pitchFamily="2" charset="2"/>
              </a:rPr>
              <a:t>asymmetrically</a:t>
            </a:r>
          </a:p>
        </p:txBody>
      </p:sp>
      <p:pic>
        <p:nvPicPr>
          <p:cNvPr id="25"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3657600"/>
            <a:ext cx="533400" cy="533400"/>
          </a:xfrm>
          <a:prstGeom prst="rect">
            <a:avLst/>
          </a:prstGeom>
          <a:noFill/>
        </p:spPr>
      </p:pic>
      <p:sp>
        <p:nvSpPr>
          <p:cNvPr id="37" name="TextBox 36"/>
          <p:cNvSpPr txBox="1"/>
          <p:nvPr/>
        </p:nvSpPr>
        <p:spPr>
          <a:xfrm>
            <a:off x="2667000" y="2895600"/>
            <a:ext cx="2362200" cy="445532"/>
          </a:xfrm>
          <a:prstGeom prst="rect">
            <a:avLst/>
          </a:prstGeom>
          <a:ln>
            <a:noFill/>
          </a:ln>
        </p:spPr>
        <p:style>
          <a:lnRef idx="2">
            <a:schemeClr val="dk1">
              <a:shade val="50000"/>
            </a:schemeClr>
          </a:lnRef>
          <a:fillRef idx="1">
            <a:schemeClr val="dk1"/>
          </a:fillRef>
          <a:effectRef idx="0">
            <a:schemeClr val="dk1"/>
          </a:effectRef>
          <a:fontRef idx="minor">
            <a:schemeClr val="lt1"/>
          </a:fontRef>
        </p:style>
        <p:txBody>
          <a:bodyPr wrap="square" lIns="91425" tIns="0" rIns="91425" bIns="0" rtlCol="0" anchor="ctr" anchorCtr="0">
            <a:noAutofit/>
          </a:bodyPr>
          <a:lstStyle/>
          <a:p>
            <a:pPr algn="ctr" defTabSz="914259"/>
            <a:r>
              <a:rPr lang="en-US" sz="2400" b="1" i="1" dirty="0">
                <a:solidFill>
                  <a:prstClr val="white"/>
                </a:solidFill>
                <a:latin typeface="Calibri"/>
              </a:rPr>
              <a:t>For Fairness</a:t>
            </a:r>
            <a:endParaRPr lang="en-US" sz="2400" i="1" dirty="0">
              <a:solidFill>
                <a:prstClr val="white"/>
              </a:solidFill>
              <a:latin typeface="Calibri"/>
            </a:endParaRPr>
          </a:p>
        </p:txBody>
      </p:sp>
      <p:pic>
        <p:nvPicPr>
          <p:cNvPr id="38" name="Picture 3" descr="C:\Users\yoonguk\AppData\Local\Microsoft\Windows\Temporary Internet Files\Content.IE5\IYRAVN1D\MC900432617[1].png"/>
          <p:cNvPicPr>
            <a:picLocks noChangeAspect="1" noChangeArrowheads="1"/>
          </p:cNvPicPr>
          <p:nvPr/>
        </p:nvPicPr>
        <p:blipFill>
          <a:blip r:embed="rId3"/>
          <a:srcRect/>
          <a:stretch>
            <a:fillRect/>
          </a:stretch>
        </p:blipFill>
        <p:spPr bwMode="auto">
          <a:xfrm>
            <a:off x="2667000" y="5105401"/>
            <a:ext cx="533400" cy="533400"/>
          </a:xfrm>
          <a:prstGeom prst="rect">
            <a:avLst/>
          </a:prstGeom>
          <a:noFill/>
        </p:spPr>
      </p:pic>
      <p:cxnSp>
        <p:nvCxnSpPr>
          <p:cNvPr id="27" name="Straight Arrow Connector 26"/>
          <p:cNvCxnSpPr/>
          <p:nvPr/>
        </p:nvCxnSpPr>
        <p:spPr>
          <a:xfrm rot="5400000">
            <a:off x="733320" y="4674057"/>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rot="5400000">
            <a:off x="1051685" y="4674057"/>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sp>
        <p:nvSpPr>
          <p:cNvPr id="32" name="Right Brace 31"/>
          <p:cNvSpPr/>
          <p:nvPr/>
        </p:nvSpPr>
        <p:spPr>
          <a:xfrm>
            <a:off x="1914421" y="2143570"/>
            <a:ext cx="152400" cy="1018736"/>
          </a:xfrm>
          <a:prstGeom prst="rightBrace">
            <a:avLst/>
          </a:prstGeom>
          <a:ln w="25400">
            <a:solidFill>
              <a:schemeClr val="tx1"/>
            </a:solidFill>
          </a:ln>
        </p:spPr>
        <p:style>
          <a:lnRef idx="1">
            <a:schemeClr val="accent1"/>
          </a:lnRef>
          <a:fillRef idx="0">
            <a:schemeClr val="accent1"/>
          </a:fillRef>
          <a:effectRef idx="0">
            <a:schemeClr val="accent1"/>
          </a:effectRef>
          <a:fontRef idx="minor">
            <a:schemeClr val="tx1"/>
          </a:fontRef>
        </p:style>
        <p:txBody>
          <a:bodyPr lIns="91425" tIns="45713" rIns="91425" bIns="45713" rtlCol="0" anchor="ctr"/>
          <a:lstStyle/>
          <a:p>
            <a:pPr algn="ctr" defTabSz="914259"/>
            <a:endParaRPr lang="en-US">
              <a:solidFill>
                <a:prstClr val="black"/>
              </a:solidFill>
              <a:latin typeface="Calibri"/>
            </a:endParaRPr>
          </a:p>
        </p:txBody>
      </p:sp>
      <p:sp>
        <p:nvSpPr>
          <p:cNvPr id="26" name="Oval 25"/>
          <p:cNvSpPr/>
          <p:nvPr/>
        </p:nvSpPr>
        <p:spPr>
          <a:xfrm rot="16200000">
            <a:off x="-34138" y="4514876"/>
            <a:ext cx="1929491"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45" name="Explosion 1 44"/>
          <p:cNvSpPr/>
          <p:nvPr/>
        </p:nvSpPr>
        <p:spPr>
          <a:xfrm>
            <a:off x="1857272" y="5154014"/>
            <a:ext cx="428728" cy="410019"/>
          </a:xfrm>
          <a:prstGeom prst="irregularSeal1">
            <a:avLst/>
          </a:prstGeom>
          <a:solidFill>
            <a:srgbClr val="FFFF00"/>
          </a:solid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43" name="Parallelogram 42"/>
          <p:cNvSpPr/>
          <p:nvPr/>
        </p:nvSpPr>
        <p:spPr>
          <a:xfrm>
            <a:off x="923820" y="4754333"/>
            <a:ext cx="1143000" cy="361950"/>
          </a:xfrm>
          <a:prstGeom prst="parallelogram">
            <a:avLst/>
          </a:prstGeom>
          <a:ln/>
        </p:spPr>
        <p:style>
          <a:lnRef idx="1">
            <a:schemeClr val="accent4"/>
          </a:lnRef>
          <a:fillRef idx="3">
            <a:schemeClr val="accent4"/>
          </a:fillRef>
          <a:effectRef idx="2">
            <a:schemeClr val="accent4"/>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44" name="Flowchart: Preparation 43"/>
          <p:cNvSpPr/>
          <p:nvPr/>
        </p:nvSpPr>
        <p:spPr>
          <a:xfrm>
            <a:off x="923820" y="4231821"/>
            <a:ext cx="1143000" cy="361950"/>
          </a:xfrm>
          <a:prstGeom prst="flowChartPreparation">
            <a:avLst/>
          </a:prstGeom>
          <a:ln/>
        </p:spPr>
        <p:style>
          <a:lnRef idx="1">
            <a:schemeClr val="accent6"/>
          </a:lnRef>
          <a:fillRef idx="3">
            <a:schemeClr val="accent6"/>
          </a:fillRef>
          <a:effectRef idx="2">
            <a:schemeClr val="accent6"/>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46" name="Flowchart: Punched Tape 45"/>
          <p:cNvSpPr/>
          <p:nvPr/>
        </p:nvSpPr>
        <p:spPr>
          <a:xfrm>
            <a:off x="936520" y="3713452"/>
            <a:ext cx="1143000" cy="361950"/>
          </a:xfrm>
          <a:prstGeom prst="flowChartPunchedTape">
            <a:avLst/>
          </a:prstGeom>
          <a:ln/>
        </p:spPr>
        <p:style>
          <a:lnRef idx="1">
            <a:schemeClr val="accent3"/>
          </a:lnRef>
          <a:fillRef idx="3">
            <a:schemeClr val="accent3"/>
          </a:fillRef>
          <a:effectRef idx="2">
            <a:schemeClr val="accent3"/>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
        <p:nvSpPr>
          <p:cNvPr id="47" name="Trapezoid 46"/>
          <p:cNvSpPr/>
          <p:nvPr/>
        </p:nvSpPr>
        <p:spPr>
          <a:xfrm>
            <a:off x="923820" y="5276849"/>
            <a:ext cx="1143000" cy="361950"/>
          </a:xfrm>
          <a:prstGeom prst="trapezoid">
            <a:avLst/>
          </a:prstGeom>
          <a:ln/>
        </p:spPr>
        <p:style>
          <a:lnRef idx="1">
            <a:schemeClr val="accent2"/>
          </a:lnRef>
          <a:fillRef idx="3">
            <a:schemeClr val="accent2"/>
          </a:fillRef>
          <a:effectRef idx="2">
            <a:schemeClr val="accent2"/>
          </a:effectRef>
          <a:fontRef idx="minor">
            <a:schemeClr val="lt1"/>
          </a:fontRef>
        </p:style>
        <p:txBody>
          <a:bodyPr lIns="0" tIns="45713" rIns="0" bIns="45713" rtlCol="0" anchor="ctr"/>
          <a:lstStyle/>
          <a:p>
            <a:pPr algn="ctr" defTabSz="914259"/>
            <a:r>
              <a:rPr lang="en-US" dirty="0" smtClean="0">
                <a:solidFill>
                  <a:prstClr val="white"/>
                </a:solidFill>
                <a:latin typeface="Calibri"/>
              </a:rPr>
              <a:t>thread</a:t>
            </a:r>
            <a:endParaRPr lang="en-US" dirty="0">
              <a:solidFill>
                <a:prstClr val="white"/>
              </a:solidFill>
              <a:latin typeface="Calibri"/>
            </a:endParaRPr>
          </a:p>
        </p:txBody>
      </p:sp>
    </p:spTree>
    <p:extLst>
      <p:ext uri="{BB962C8B-B14F-4D97-AF65-F5344CB8AC3E}">
        <p14:creationId xmlns:p14="http://schemas.microsoft.com/office/powerpoint/2010/main" val="17240213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027"/>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8">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5"/>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23">
                                            <p:bg/>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3">
                                            <p:txEl>
                                              <p:pRg st="0" end="0"/>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5"/>
                                        </p:tgtEl>
                                        <p:attrNameLst>
                                          <p:attrName>style.visibility</p:attrName>
                                        </p:attrNameLst>
                                      </p:cBhvr>
                                      <p:to>
                                        <p:strVal val="visible"/>
                                      </p:to>
                                    </p:set>
                                  </p:childTnLst>
                                </p:cTn>
                              </p:par>
                              <p:par>
                                <p:cTn id="39" presetID="1" presetClass="entr" presetSubtype="0" fill="hold" grpId="1" nodeType="withEffect">
                                  <p:stCondLst>
                                    <p:cond delay="0"/>
                                  </p:stCondLst>
                                  <p:childTnLst>
                                    <p:set>
                                      <p:cBhvr>
                                        <p:cTn id="40" dur="1" fill="hold">
                                          <p:stCondLst>
                                            <p:cond delay="0"/>
                                          </p:stCondLst>
                                        </p:cTn>
                                        <p:tgtEl>
                                          <p:spTgt spid="6"/>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0"/>
                                        </p:tgtEl>
                                        <p:attrNameLst>
                                          <p:attrName>style.visibility</p:attrName>
                                        </p:attrNameLst>
                                      </p:cBhvr>
                                      <p:to>
                                        <p:strVal val="visible"/>
                                      </p:to>
                                    </p:set>
                                  </p:childTnLst>
                                </p:cTn>
                              </p:par>
                              <p:par>
                                <p:cTn id="43" presetID="1" presetClass="entr" presetSubtype="0" fill="hold" grpId="1" nodeType="withEffect">
                                  <p:stCondLst>
                                    <p:cond delay="0"/>
                                  </p:stCondLst>
                                  <p:childTnLst>
                                    <p:set>
                                      <p:cBhvr>
                                        <p:cTn id="44" dur="1" fill="hold">
                                          <p:stCondLst>
                                            <p:cond delay="0"/>
                                          </p:stCondLst>
                                        </p:cTn>
                                        <p:tgtEl>
                                          <p:spTgt spid="14"/>
                                        </p:tgtEl>
                                        <p:attrNameLst>
                                          <p:attrName>style.visibility</p:attrName>
                                        </p:attrNameLst>
                                      </p:cBhvr>
                                      <p:to>
                                        <p:strVal val="visible"/>
                                      </p:to>
                                    </p:set>
                                  </p:childTnLst>
                                </p:cTn>
                              </p:par>
                              <p:par>
                                <p:cTn id="45" presetID="1" presetClass="entr" presetSubtype="0" fill="hold" grpId="1" nodeType="withEffect">
                                  <p:stCondLst>
                                    <p:cond delay="0"/>
                                  </p:stCondLst>
                                  <p:childTnLst>
                                    <p:set>
                                      <p:cBhvr>
                                        <p:cTn id="46" dur="1" fill="hold">
                                          <p:stCondLst>
                                            <p:cond delay="0"/>
                                          </p:stCondLst>
                                        </p:cTn>
                                        <p:tgtEl>
                                          <p:spTgt spid="15"/>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23">
                                            <p:txEl>
                                              <p:pRg st="1" end="1"/>
                                            </p:txEl>
                                          </p:spTgt>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28"/>
                                        </p:tgtEl>
                                        <p:attrNameLst>
                                          <p:attrName>style.visibility</p:attrName>
                                        </p:attrNameLst>
                                      </p:cBhvr>
                                      <p:to>
                                        <p:strVal val="visible"/>
                                      </p:to>
                                    </p:set>
                                  </p:childTnLst>
                                </p:cTn>
                              </p:par>
                              <p:par>
                                <p:cTn id="57" presetID="42" presetClass="path" presetSubtype="0" accel="50000" decel="50000" fill="hold" grpId="2" nodeType="withEffect">
                                  <p:stCondLst>
                                    <p:cond delay="0"/>
                                  </p:stCondLst>
                                  <p:childTnLst>
                                    <p:animMotion origin="layout" path="M -2.5E-6 4.07407E-6 L -2.5E-6 0.07638 " pathEditMode="relative" rAng="0" ptsTypes="AA">
                                      <p:cBhvr>
                                        <p:cTn id="58" dur="1000" fill="hold"/>
                                        <p:tgtEl>
                                          <p:spTgt spid="6"/>
                                        </p:tgtEl>
                                        <p:attrNameLst>
                                          <p:attrName>ppt_x</p:attrName>
                                          <p:attrName>ppt_y</p:attrName>
                                        </p:attrNameLst>
                                      </p:cBhvr>
                                      <p:rCtr x="0" y="38"/>
                                    </p:animMotion>
                                  </p:childTnLst>
                                </p:cTn>
                              </p:par>
                              <p:par>
                                <p:cTn id="59" presetID="42" presetClass="path" presetSubtype="0" accel="50000" decel="50000" fill="hold" grpId="2" nodeType="withEffect">
                                  <p:stCondLst>
                                    <p:cond delay="0"/>
                                  </p:stCondLst>
                                  <p:childTnLst>
                                    <p:animMotion origin="layout" path="M -2.5E-6 -4.81481E-6 L -2.5E-6 0.07616 " pathEditMode="relative" rAng="0" ptsTypes="AA">
                                      <p:cBhvr>
                                        <p:cTn id="60" dur="1000" fill="hold"/>
                                        <p:tgtEl>
                                          <p:spTgt spid="14"/>
                                        </p:tgtEl>
                                        <p:attrNameLst>
                                          <p:attrName>ppt_x</p:attrName>
                                          <p:attrName>ppt_y</p:attrName>
                                        </p:attrNameLst>
                                      </p:cBhvr>
                                      <p:rCtr x="0" y="38"/>
                                    </p:animMotion>
                                  </p:childTnLst>
                                </p:cTn>
                              </p:par>
                              <p:par>
                                <p:cTn id="61" presetID="42" presetClass="path" presetSubtype="0" accel="50000" decel="50000" fill="hold" grpId="2" nodeType="withEffect">
                                  <p:stCondLst>
                                    <p:cond delay="0"/>
                                  </p:stCondLst>
                                  <p:childTnLst>
                                    <p:animMotion origin="layout" path="M -2.5E-6 -2.22222E-6 L -2.5E-6 0.07616 " pathEditMode="relative" rAng="0" ptsTypes="AA">
                                      <p:cBhvr>
                                        <p:cTn id="62" dur="1000" fill="hold"/>
                                        <p:tgtEl>
                                          <p:spTgt spid="10"/>
                                        </p:tgtEl>
                                        <p:attrNameLst>
                                          <p:attrName>ppt_x</p:attrName>
                                          <p:attrName>ppt_y</p:attrName>
                                        </p:attrNameLst>
                                      </p:cBhvr>
                                      <p:rCtr x="0" y="38"/>
                                    </p:animMotion>
                                  </p:childTnLst>
                                </p:cTn>
                              </p:par>
                              <p:par>
                                <p:cTn id="63" presetID="58" presetClass="path" presetSubtype="0" accel="50000" decel="50000" fill="hold" grpId="2" nodeType="withEffect">
                                  <p:stCondLst>
                                    <p:cond delay="0"/>
                                  </p:stCondLst>
                                  <p:childTnLst>
                                    <p:animMotion origin="layout" path="M -2.5E-6 3.7037E-7 L 0.03993 -0.06134 C 0.04896 -0.07431 0.054 -0.09352 0.054 -0.11343 C 0.054 -0.13634 0.04896 -0.15463 0.03993 -0.16759 L -2.5E-6 -0.2287 " pathEditMode="relative" rAng="0" ptsTypes="FffFF">
                                      <p:cBhvr>
                                        <p:cTn id="64" dur="1000" fill="hold"/>
                                        <p:tgtEl>
                                          <p:spTgt spid="15"/>
                                        </p:tgtEl>
                                        <p:attrNameLst>
                                          <p:attrName>ppt_x</p:attrName>
                                          <p:attrName>ppt_y</p:attrName>
                                        </p:attrNameLst>
                                      </p:cBhvr>
                                      <p:rCtr x="27" y="-114"/>
                                    </p:animMotion>
                                  </p:childTnLst>
                                </p:cTn>
                              </p:par>
                            </p:childTnLst>
                          </p:cTn>
                        </p:par>
                        <p:par>
                          <p:cTn id="65" fill="hold">
                            <p:stCondLst>
                              <p:cond delay="1000"/>
                            </p:stCondLst>
                            <p:childTnLst>
                              <p:par>
                                <p:cTn id="66" presetID="42" presetClass="path" presetSubtype="0" accel="50000" decel="50000" fill="hold" grpId="3" nodeType="afterEffect">
                                  <p:stCondLst>
                                    <p:cond delay="500"/>
                                  </p:stCondLst>
                                  <p:childTnLst>
                                    <p:animMotion origin="layout" path="M -2.5E-6 0.07638 L -2.5E-6 0.15254 " pathEditMode="relative" rAng="0" ptsTypes="AA">
                                      <p:cBhvr>
                                        <p:cTn id="67" dur="1000" fill="hold"/>
                                        <p:tgtEl>
                                          <p:spTgt spid="6"/>
                                        </p:tgtEl>
                                        <p:attrNameLst>
                                          <p:attrName>ppt_x</p:attrName>
                                          <p:attrName>ppt_y</p:attrName>
                                        </p:attrNameLst>
                                      </p:cBhvr>
                                      <p:rCtr x="0" y="38"/>
                                    </p:animMotion>
                                  </p:childTnLst>
                                </p:cTn>
                              </p:par>
                              <p:par>
                                <p:cTn id="68" presetID="42" presetClass="path" presetSubtype="0" accel="50000" decel="50000" fill="hold" grpId="3" nodeType="withEffect">
                                  <p:stCondLst>
                                    <p:cond delay="500"/>
                                  </p:stCondLst>
                                  <p:childTnLst>
                                    <p:animMotion origin="layout" path="M -2.5E-6 0.07616 L -2.5E-6 0.15232 " pathEditMode="relative" rAng="0" ptsTypes="AA">
                                      <p:cBhvr>
                                        <p:cTn id="69" dur="1000" fill="hold"/>
                                        <p:tgtEl>
                                          <p:spTgt spid="14"/>
                                        </p:tgtEl>
                                        <p:attrNameLst>
                                          <p:attrName>ppt_x</p:attrName>
                                          <p:attrName>ppt_y</p:attrName>
                                        </p:attrNameLst>
                                      </p:cBhvr>
                                      <p:rCtr x="0" y="38"/>
                                    </p:animMotion>
                                  </p:childTnLst>
                                </p:cTn>
                              </p:par>
                              <p:par>
                                <p:cTn id="70" presetID="42" presetClass="path" presetSubtype="0" accel="50000" decel="50000" fill="hold" grpId="3" nodeType="withEffect">
                                  <p:stCondLst>
                                    <p:cond delay="500"/>
                                  </p:stCondLst>
                                  <p:childTnLst>
                                    <p:animMotion origin="layout" path="M -2.5E-6 -0.2287 L -2.5E-6 -0.15232 " pathEditMode="relative" rAng="0" ptsTypes="AA">
                                      <p:cBhvr>
                                        <p:cTn id="71" dur="1000" fill="hold"/>
                                        <p:tgtEl>
                                          <p:spTgt spid="15"/>
                                        </p:tgtEl>
                                        <p:attrNameLst>
                                          <p:attrName>ppt_x</p:attrName>
                                          <p:attrName>ppt_y</p:attrName>
                                        </p:attrNameLst>
                                      </p:cBhvr>
                                      <p:rCtr x="0" y="38"/>
                                    </p:animMotion>
                                  </p:childTnLst>
                                </p:cTn>
                              </p:par>
                              <p:par>
                                <p:cTn id="72" presetID="58" presetClass="path" presetSubtype="0" accel="50000" decel="50000" fill="hold" grpId="3" nodeType="withEffect">
                                  <p:stCondLst>
                                    <p:cond delay="500"/>
                                  </p:stCondLst>
                                  <p:childTnLst>
                                    <p:animMotion origin="layout" path="M -2.5E-6 0.07616 L 0.03993 0.01482 C 0.04896 0.00185 0.054 -0.01713 0.054 -0.03727 C 0.054 -0.05995 0.04896 -0.07824 0.03993 -0.0912 L -2.5E-6 -0.15254 " pathEditMode="relative" rAng="0" ptsTypes="FffFF">
                                      <p:cBhvr>
                                        <p:cTn id="73" dur="1000" fill="hold"/>
                                        <p:tgtEl>
                                          <p:spTgt spid="10"/>
                                        </p:tgtEl>
                                        <p:attrNameLst>
                                          <p:attrName>ppt_x</p:attrName>
                                          <p:attrName>ppt_y</p:attrName>
                                        </p:attrNameLst>
                                      </p:cBhvr>
                                      <p:rCtr x="27" y="-114"/>
                                    </p:animMotion>
                                  </p:childTnLst>
                                </p:cTn>
                              </p:par>
                            </p:childTnLst>
                          </p:cTn>
                        </p:par>
                        <p:par>
                          <p:cTn id="74" fill="hold">
                            <p:stCondLst>
                              <p:cond delay="2500"/>
                            </p:stCondLst>
                            <p:childTnLst>
                              <p:par>
                                <p:cTn id="75" presetID="42" presetClass="path" presetSubtype="0" accel="50000" decel="50000" fill="hold" grpId="4" nodeType="afterEffect">
                                  <p:stCondLst>
                                    <p:cond delay="500"/>
                                  </p:stCondLst>
                                  <p:childTnLst>
                                    <p:animMotion origin="layout" path="M -2.5E-6 0.15254 L -2.5E-6 0.2287 " pathEditMode="relative" rAng="0" ptsTypes="AA">
                                      <p:cBhvr>
                                        <p:cTn id="76" dur="1000" fill="hold"/>
                                        <p:tgtEl>
                                          <p:spTgt spid="6"/>
                                        </p:tgtEl>
                                        <p:attrNameLst>
                                          <p:attrName>ppt_x</p:attrName>
                                          <p:attrName>ppt_y</p:attrName>
                                        </p:attrNameLst>
                                      </p:cBhvr>
                                      <p:rCtr x="0" y="38"/>
                                    </p:animMotion>
                                  </p:childTnLst>
                                </p:cTn>
                              </p:par>
                              <p:par>
                                <p:cTn id="77" presetID="42" presetClass="path" presetSubtype="0" accel="50000" decel="50000" fill="hold" grpId="4" nodeType="withEffect">
                                  <p:stCondLst>
                                    <p:cond delay="500"/>
                                  </p:stCondLst>
                                  <p:childTnLst>
                                    <p:animMotion origin="layout" path="M -2.5E-6 -0.15254 L -2.5E-6 -0.07616 " pathEditMode="relative" rAng="0" ptsTypes="AA">
                                      <p:cBhvr>
                                        <p:cTn id="78" dur="1000" fill="hold"/>
                                        <p:tgtEl>
                                          <p:spTgt spid="10"/>
                                        </p:tgtEl>
                                        <p:attrNameLst>
                                          <p:attrName>ppt_x</p:attrName>
                                          <p:attrName>ppt_y</p:attrName>
                                        </p:attrNameLst>
                                      </p:cBhvr>
                                      <p:rCtr x="0" y="38"/>
                                    </p:animMotion>
                                  </p:childTnLst>
                                </p:cTn>
                              </p:par>
                              <p:par>
                                <p:cTn id="79" presetID="42" presetClass="path" presetSubtype="0" accel="50000" decel="50000" fill="hold" grpId="4" nodeType="withEffect">
                                  <p:stCondLst>
                                    <p:cond delay="500"/>
                                  </p:stCondLst>
                                  <p:childTnLst>
                                    <p:animMotion origin="layout" path="M -2.5E-6 -0.15232 L -2.5E-6 -0.07616 " pathEditMode="relative" rAng="0" ptsTypes="AA">
                                      <p:cBhvr>
                                        <p:cTn id="80" dur="1000" fill="hold"/>
                                        <p:tgtEl>
                                          <p:spTgt spid="15"/>
                                        </p:tgtEl>
                                        <p:attrNameLst>
                                          <p:attrName>ppt_x</p:attrName>
                                          <p:attrName>ppt_y</p:attrName>
                                        </p:attrNameLst>
                                      </p:cBhvr>
                                      <p:rCtr x="0" y="38"/>
                                    </p:animMotion>
                                  </p:childTnLst>
                                </p:cTn>
                              </p:par>
                              <p:par>
                                <p:cTn id="81" presetID="58" presetClass="path" presetSubtype="0" accel="50000" decel="50000" fill="hold" grpId="4" nodeType="withEffect">
                                  <p:stCondLst>
                                    <p:cond delay="500"/>
                                  </p:stCondLst>
                                  <p:childTnLst>
                                    <p:animMotion origin="layout" path="M -2.5E-6 0.15232 L 0.03993 0.09098 C 0.04896 0.07825 0.054 0.0588 0.054 0.03913 C 0.054 0.01621 0.04896 -0.00231 0.03993 -0.01504 L -2.5E-6 -0.07638 " pathEditMode="relative" rAng="0" ptsTypes="FffFF">
                                      <p:cBhvr>
                                        <p:cTn id="82" dur="1000" fill="hold"/>
                                        <p:tgtEl>
                                          <p:spTgt spid="14"/>
                                        </p:tgtEl>
                                        <p:attrNameLst>
                                          <p:attrName>ppt_x</p:attrName>
                                          <p:attrName>ppt_y</p:attrName>
                                        </p:attrNameLst>
                                      </p:cBhvr>
                                      <p:rCtr x="27" y="-114"/>
                                    </p:animMotion>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nodeType="clickEffect">
                                  <p:stCondLst>
                                    <p:cond delay="0"/>
                                  </p:stCondLst>
                                  <p:childTnLst>
                                    <p:set>
                                      <p:cBhvr>
                                        <p:cTn id="86" dur="1" fill="hold">
                                          <p:stCondLst>
                                            <p:cond delay="0"/>
                                          </p:stCondLst>
                                        </p:cTn>
                                        <p:tgtEl>
                                          <p:spTgt spid="38"/>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
                                            <p:txEl>
                                              <p:pRg st="3" end="3"/>
                                            </p:txEl>
                                          </p:spTgt>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6"/>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14"/>
                                        </p:tgtEl>
                                        <p:attrNameLst>
                                          <p:attrName>style.visibility</p:attrName>
                                        </p:attrNameLst>
                                      </p:cBhvr>
                                      <p:to>
                                        <p:strVal val="hidden"/>
                                      </p:to>
                                    </p:set>
                                  </p:childTnLst>
                                </p:cTn>
                              </p:par>
                              <p:par>
                                <p:cTn id="93" presetID="1" presetClass="exit" presetSubtype="0" fill="hold" grpId="0" nodeType="withEffect">
                                  <p:stCondLst>
                                    <p:cond delay="0"/>
                                  </p:stCondLst>
                                  <p:childTnLst>
                                    <p:set>
                                      <p:cBhvr>
                                        <p:cTn id="94" dur="1" fill="hold">
                                          <p:stCondLst>
                                            <p:cond delay="0"/>
                                          </p:stCondLst>
                                        </p:cTn>
                                        <p:tgtEl>
                                          <p:spTgt spid="10"/>
                                        </p:tgtEl>
                                        <p:attrNameLst>
                                          <p:attrName>style.visibility</p:attrName>
                                        </p:attrNameLst>
                                      </p:cBhvr>
                                      <p:to>
                                        <p:strVal val="hidden"/>
                                      </p:to>
                                    </p:set>
                                  </p:childTnLst>
                                </p:cTn>
                              </p:par>
                              <p:par>
                                <p:cTn id="95" presetID="1" presetClass="exit" presetSubtype="0" fill="hold" grpId="0" nodeType="withEffect">
                                  <p:stCondLst>
                                    <p:cond delay="0"/>
                                  </p:stCondLst>
                                  <p:childTnLst>
                                    <p:set>
                                      <p:cBhvr>
                                        <p:cTn id="96" dur="1" fill="hold">
                                          <p:stCondLst>
                                            <p:cond delay="0"/>
                                          </p:stCondLst>
                                        </p:cTn>
                                        <p:tgtEl>
                                          <p:spTgt spid="15"/>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46"/>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43"/>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nodeType="clickEffect">
                                  <p:stCondLst>
                                    <p:cond delay="0"/>
                                  </p:stCondLst>
                                  <p:childTnLst>
                                    <p:set>
                                      <p:cBhvr>
                                        <p:cTn id="108" dur="1" fill="hold">
                                          <p:stCondLst>
                                            <p:cond delay="0"/>
                                          </p:stCondLst>
                                        </p:cTn>
                                        <p:tgtEl>
                                          <p:spTgt spid="2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6" grpId="1" animBg="1"/>
      <p:bldP spid="6" grpId="2" animBg="1"/>
      <p:bldP spid="6" grpId="3" animBg="1"/>
      <p:bldP spid="6" grpId="4" animBg="1"/>
      <p:bldP spid="7" grpId="0" animBg="1"/>
      <p:bldP spid="9" grpId="0"/>
      <p:bldP spid="10" grpId="0" animBg="1"/>
      <p:bldP spid="10" grpId="1" animBg="1"/>
      <p:bldP spid="10" grpId="2" animBg="1"/>
      <p:bldP spid="10" grpId="3" animBg="1"/>
      <p:bldP spid="10" grpId="4" animBg="1"/>
      <p:bldP spid="11" grpId="0" animBg="1"/>
      <p:bldP spid="12" grpId="0" animBg="1"/>
      <p:bldP spid="13" grpId="0" animBg="1"/>
      <p:bldP spid="14" grpId="0" animBg="1"/>
      <p:bldP spid="14" grpId="1" animBg="1"/>
      <p:bldP spid="14" grpId="2" animBg="1"/>
      <p:bldP spid="14" grpId="3" animBg="1"/>
      <p:bldP spid="14" grpId="4" animBg="1"/>
      <p:bldP spid="15" grpId="0" animBg="1"/>
      <p:bldP spid="15" grpId="1" animBg="1"/>
      <p:bldP spid="15" grpId="2" animBg="1"/>
      <p:bldP spid="15" grpId="3" animBg="1"/>
      <p:bldP spid="15" grpId="4" animBg="1"/>
      <p:bldP spid="18" grpId="0" build="allAtOnce" animBg="1"/>
      <p:bldP spid="17" grpId="0" animBg="1"/>
      <p:bldP spid="23" grpId="0" build="allAtOnce" animBg="1"/>
      <p:bldP spid="37" grpId="0" animBg="1"/>
      <p:bldP spid="32" grpId="0" animBg="1"/>
      <p:bldP spid="26" grpId="0" animBg="1"/>
      <p:bldP spid="45" grpId="0" animBg="1"/>
      <p:bldP spid="43" grpId="0" animBg="1"/>
      <p:bldP spid="44" grpId="0" animBg="1"/>
      <p:bldP spid="46" grpId="0" animBg="1"/>
      <p:bldP spid="47"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ounded Rectangle 57"/>
          <p:cNvSpPr/>
          <p:nvPr/>
        </p:nvSpPr>
        <p:spPr>
          <a:xfrm>
            <a:off x="4038601" y="2514600"/>
            <a:ext cx="1752600" cy="1981200"/>
          </a:xfrm>
          <a:prstGeom prst="roundRect">
            <a:avLst/>
          </a:prstGeom>
          <a:solidFill>
            <a:srgbClr val="FF0000">
              <a:alpha val="2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cxnSp>
        <p:nvCxnSpPr>
          <p:cNvPr id="66" name="Straight Connector 65"/>
          <p:cNvCxnSpPr>
            <a:stCxn id="62" idx="2"/>
            <a:endCxn id="15" idx="2"/>
          </p:cNvCxnSpPr>
          <p:nvPr/>
        </p:nvCxnSpPr>
        <p:spPr>
          <a:xfrm rot="5400000">
            <a:off x="6017830" y="2474530"/>
            <a:ext cx="381000"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7" name="Straight Connector 76"/>
          <p:cNvCxnSpPr>
            <a:stCxn id="69" idx="2"/>
            <a:endCxn id="21" idx="2"/>
          </p:cNvCxnSpPr>
          <p:nvPr/>
        </p:nvCxnSpPr>
        <p:spPr>
          <a:xfrm rot="5400000" flipH="1">
            <a:off x="6173344" y="4877944"/>
            <a:ext cx="204822"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 name="Straight Connector 79"/>
          <p:cNvCxnSpPr>
            <a:stCxn id="69" idx="0"/>
            <a:endCxn id="21" idx="0"/>
          </p:cNvCxnSpPr>
          <p:nvPr/>
        </p:nvCxnSpPr>
        <p:spPr>
          <a:xfrm rot="16200000" flipH="1" flipV="1">
            <a:off x="5818555" y="3151555"/>
            <a:ext cx="914400" cy="253609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a:stCxn id="62" idx="0"/>
            <a:endCxn id="15" idx="0"/>
          </p:cNvCxnSpPr>
          <p:nvPr/>
        </p:nvCxnSpPr>
        <p:spPr>
          <a:xfrm rot="16200000" flipH="1" flipV="1">
            <a:off x="5552683" y="1263276"/>
            <a:ext cx="1311294" cy="259474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2" name="Rounded Rectangle 61"/>
          <p:cNvSpPr/>
          <p:nvPr/>
        </p:nvSpPr>
        <p:spPr>
          <a:xfrm>
            <a:off x="6781800" y="1905001"/>
            <a:ext cx="1447800" cy="16764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 name="Title 1"/>
          <p:cNvSpPr>
            <a:spLocks noGrp="1"/>
          </p:cNvSpPr>
          <p:nvPr>
            <p:ph type="title"/>
          </p:nvPr>
        </p:nvSpPr>
        <p:spPr>
          <a:xfrm>
            <a:off x="457200" y="274638"/>
            <a:ext cx="8579296" cy="792162"/>
          </a:xfrm>
        </p:spPr>
        <p:txBody>
          <a:bodyPr>
            <a:noAutofit/>
          </a:bodyPr>
          <a:lstStyle/>
          <a:p>
            <a:r>
              <a:rPr lang="en-US" sz="3400" dirty="0"/>
              <a:t>Thread Cluster Memory Scheduling </a:t>
            </a:r>
            <a:r>
              <a:rPr lang="en-US" sz="2200" dirty="0"/>
              <a:t>[Kim+ MICRO’10]</a:t>
            </a:r>
          </a:p>
        </p:txBody>
      </p:sp>
      <p:sp>
        <p:nvSpPr>
          <p:cNvPr id="3" name="Content Placeholder 2"/>
          <p:cNvSpPr>
            <a:spLocks noGrp="1"/>
          </p:cNvSpPr>
          <p:nvPr>
            <p:ph idx="1"/>
          </p:nvPr>
        </p:nvSpPr>
        <p:spPr>
          <a:xfrm>
            <a:off x="457200" y="1143000"/>
            <a:ext cx="5791200" cy="1371600"/>
          </a:xfrm>
        </p:spPr>
        <p:txBody>
          <a:bodyPr>
            <a:noAutofit/>
          </a:bodyPr>
          <a:lstStyle/>
          <a:p>
            <a:pPr marL="457130" indent="-457130">
              <a:lnSpc>
                <a:spcPct val="80000"/>
              </a:lnSpc>
              <a:buFont typeface="+mj-lt"/>
              <a:buAutoNum type="arabicPeriod"/>
            </a:pPr>
            <a:r>
              <a:rPr lang="en-US" sz="2800" b="1" kern="0" dirty="0">
                <a:solidFill>
                  <a:sysClr val="windowText" lastClr="000000"/>
                </a:solidFill>
              </a:rPr>
              <a:t>Group threads into two </a:t>
            </a:r>
            <a:r>
              <a:rPr lang="en-US" sz="2800" b="1" i="1" kern="0" dirty="0">
                <a:solidFill>
                  <a:srgbClr val="FF0000"/>
                </a:solidFill>
              </a:rPr>
              <a:t>clusters</a:t>
            </a:r>
          </a:p>
          <a:p>
            <a:pPr marL="457130" indent="-457130">
              <a:lnSpc>
                <a:spcPct val="80000"/>
              </a:lnSpc>
              <a:buFont typeface="+mj-lt"/>
              <a:buAutoNum type="arabicPeriod"/>
            </a:pPr>
            <a:r>
              <a:rPr lang="en-US" sz="2800" b="1" kern="0" dirty="0"/>
              <a:t>Prioritize </a:t>
            </a:r>
            <a:r>
              <a:rPr lang="en-US" sz="2800" b="1" kern="0" dirty="0">
                <a:solidFill>
                  <a:schemeClr val="accent1"/>
                </a:solidFill>
              </a:rPr>
              <a:t>non-intensive cluster</a:t>
            </a:r>
          </a:p>
          <a:p>
            <a:pPr marL="457130" indent="-457130">
              <a:lnSpc>
                <a:spcPct val="80000"/>
              </a:lnSpc>
              <a:buFont typeface="+mj-lt"/>
              <a:buAutoNum type="arabicPeriod"/>
            </a:pPr>
            <a:r>
              <a:rPr lang="en-US" sz="2800" b="1" kern="0" dirty="0"/>
              <a:t>Different policies for each cluster</a:t>
            </a:r>
            <a:endParaRPr lang="en-US" sz="3600" dirty="0"/>
          </a:p>
        </p:txBody>
      </p:sp>
      <p:sp>
        <p:nvSpPr>
          <p:cNvPr id="4" name="Slide Number Placeholder 3"/>
          <p:cNvSpPr>
            <a:spLocks noGrp="1"/>
          </p:cNvSpPr>
          <p:nvPr>
            <p:ph type="sldNum" sz="quarter" idx="12"/>
          </p:nvPr>
        </p:nvSpPr>
        <p:spPr>
          <a:xfrm>
            <a:off x="8305801" y="6416678"/>
            <a:ext cx="533400" cy="365125"/>
          </a:xfrm>
        </p:spPr>
        <p:txBody>
          <a:bodyPr/>
          <a:lstStyle/>
          <a:p>
            <a:fld id="{58161B50-6D0B-48B4-A1D4-BAD8C599CC84}" type="slidenum">
              <a:rPr lang="en-US" smtClean="0">
                <a:solidFill>
                  <a:prstClr val="black">
                    <a:tint val="75000"/>
                  </a:prstClr>
                </a:solidFill>
                <a:latin typeface="Calibri"/>
              </a:rPr>
              <a:pPr/>
              <a:t>214</a:t>
            </a:fld>
            <a:endParaRPr lang="en-US" dirty="0">
              <a:solidFill>
                <a:prstClr val="black">
                  <a:tint val="75000"/>
                </a:prstClr>
              </a:solidFill>
              <a:latin typeface="Calibri"/>
            </a:endParaRPr>
          </a:p>
        </p:txBody>
      </p:sp>
      <p:sp>
        <p:nvSpPr>
          <p:cNvPr id="5" name="Rectangle 4"/>
          <p:cNvSpPr/>
          <p:nvPr/>
        </p:nvSpPr>
        <p:spPr>
          <a:xfrm>
            <a:off x="740511" y="3300377"/>
            <a:ext cx="2438400" cy="2001949"/>
          </a:xfrm>
          <a:prstGeom prst="rect">
            <a:avLst/>
          </a:prstGeom>
          <a:solidFill>
            <a:schemeClr val="bg1">
              <a:lumMod val="85000"/>
            </a:schemeClr>
          </a:solidFill>
          <a:ln>
            <a:noFill/>
            <a:prstDash val="sysDash"/>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dirty="0">
              <a:solidFill>
                <a:prstClr val="white"/>
              </a:solidFill>
              <a:latin typeface="Calibri"/>
            </a:endParaRPr>
          </a:p>
        </p:txBody>
      </p:sp>
      <p:sp>
        <p:nvSpPr>
          <p:cNvPr id="6" name="Rounded Rectangle 5"/>
          <p:cNvSpPr/>
          <p:nvPr/>
        </p:nvSpPr>
        <p:spPr>
          <a:xfrm>
            <a:off x="1578710" y="4462464"/>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sp>
        <p:nvSpPr>
          <p:cNvPr id="7" name="TextBox 6"/>
          <p:cNvSpPr txBox="1"/>
          <p:nvPr/>
        </p:nvSpPr>
        <p:spPr>
          <a:xfrm>
            <a:off x="822960" y="4953003"/>
            <a:ext cx="2514600" cy="307777"/>
          </a:xfrm>
          <a:prstGeom prst="rect">
            <a:avLst/>
          </a:prstGeom>
          <a:noFill/>
        </p:spPr>
        <p:txBody>
          <a:bodyPr wrap="square" lIns="0" tIns="0" rIns="0" bIns="0" rtlCol="0">
            <a:spAutoFit/>
          </a:bodyPr>
          <a:lstStyle/>
          <a:p>
            <a:pPr defTabSz="914259"/>
            <a:r>
              <a:rPr lang="en-US" sz="2000" b="1" dirty="0">
                <a:solidFill>
                  <a:prstClr val="black">
                    <a:lumMod val="85000"/>
                    <a:lumOff val="15000"/>
                  </a:prstClr>
                </a:solidFill>
                <a:latin typeface="Calibri"/>
              </a:rPr>
              <a:t>Threads in the system</a:t>
            </a:r>
          </a:p>
        </p:txBody>
      </p:sp>
      <p:sp>
        <p:nvSpPr>
          <p:cNvPr id="8" name="Rounded Rectangle 7"/>
          <p:cNvSpPr/>
          <p:nvPr/>
        </p:nvSpPr>
        <p:spPr>
          <a:xfrm>
            <a:off x="2188310" y="43434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9" name="Rounded Rectangle 8"/>
          <p:cNvSpPr/>
          <p:nvPr/>
        </p:nvSpPr>
        <p:spPr>
          <a:xfrm>
            <a:off x="1162772" y="3539532"/>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sp>
        <p:nvSpPr>
          <p:cNvPr id="10" name="Rounded Rectangle 9"/>
          <p:cNvSpPr/>
          <p:nvPr/>
        </p:nvSpPr>
        <p:spPr>
          <a:xfrm>
            <a:off x="892910" y="3760768"/>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11" name="Rounded Rectangle 10"/>
          <p:cNvSpPr/>
          <p:nvPr/>
        </p:nvSpPr>
        <p:spPr>
          <a:xfrm>
            <a:off x="2035910" y="3429000"/>
            <a:ext cx="838200" cy="533400"/>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12" name="Rounded Rectangle 11"/>
          <p:cNvSpPr/>
          <p:nvPr/>
        </p:nvSpPr>
        <p:spPr>
          <a:xfrm>
            <a:off x="2188310" y="411480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sp>
        <p:nvSpPr>
          <p:cNvPr id="13" name="Rounded Rectangle 12"/>
          <p:cNvSpPr/>
          <p:nvPr/>
        </p:nvSpPr>
        <p:spPr>
          <a:xfrm>
            <a:off x="981781" y="4657725"/>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000" dirty="0">
                <a:solidFill>
                  <a:prstClr val="white"/>
                </a:solidFill>
                <a:latin typeface="Calibri"/>
              </a:rPr>
              <a:t>thread</a:t>
            </a:r>
            <a:endParaRPr lang="en-US" sz="1200" dirty="0">
              <a:solidFill>
                <a:prstClr val="white"/>
              </a:solidFill>
              <a:latin typeface="Calibri"/>
            </a:endParaRPr>
          </a:p>
        </p:txBody>
      </p:sp>
      <p:grpSp>
        <p:nvGrpSpPr>
          <p:cNvPr id="46" name="Group 45"/>
          <p:cNvGrpSpPr/>
          <p:nvPr/>
        </p:nvGrpSpPr>
        <p:grpSpPr>
          <a:xfrm>
            <a:off x="4093310" y="4876800"/>
            <a:ext cx="1828800" cy="1166778"/>
            <a:chOff x="3581400" y="4167223"/>
            <a:chExt cx="1828800" cy="1166778"/>
          </a:xfrm>
        </p:grpSpPr>
        <p:sp>
          <p:nvSpPr>
            <p:cNvPr id="21" name="Rectangle 20"/>
            <p:cNvSpPr/>
            <p:nvPr/>
          </p:nvSpPr>
          <p:spPr>
            <a:xfrm>
              <a:off x="3581400" y="4167223"/>
              <a:ext cx="1828800" cy="1166778"/>
            </a:xfrm>
            <a:prstGeom prst="rect">
              <a:avLst/>
            </a:prstGeom>
            <a:no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dirty="0">
                <a:solidFill>
                  <a:prstClr val="white"/>
                </a:solidFill>
                <a:latin typeface="Calibri"/>
              </a:endParaRPr>
            </a:p>
          </p:txBody>
        </p:sp>
        <p:sp>
          <p:nvSpPr>
            <p:cNvPr id="22" name="Rounded Rectangle 21"/>
            <p:cNvSpPr/>
            <p:nvPr/>
          </p:nvSpPr>
          <p:spPr>
            <a:xfrm>
              <a:off x="3697956" y="4267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259"/>
              <a:endParaRPr lang="en-US" sz="1600" dirty="0">
                <a:solidFill>
                  <a:prstClr val="white"/>
                </a:solidFill>
                <a:latin typeface="Calibri"/>
              </a:endParaRPr>
            </a:p>
          </p:txBody>
        </p:sp>
        <p:sp>
          <p:nvSpPr>
            <p:cNvPr id="23" name="Rounded Rectangle 22"/>
            <p:cNvSpPr/>
            <p:nvPr/>
          </p:nvSpPr>
          <p:spPr>
            <a:xfrm>
              <a:off x="4572000" y="439885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259"/>
              <a:endParaRPr lang="en-US" sz="1600" dirty="0">
                <a:solidFill>
                  <a:prstClr val="white"/>
                </a:solidFill>
                <a:latin typeface="Calibri"/>
              </a:endParaRPr>
            </a:p>
          </p:txBody>
        </p:sp>
        <p:sp>
          <p:nvSpPr>
            <p:cNvPr id="24" name="Rounded Rectangle 23"/>
            <p:cNvSpPr/>
            <p:nvPr/>
          </p:nvSpPr>
          <p:spPr>
            <a:xfrm>
              <a:off x="3810000" y="481889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rIns="0" rtlCol="0" anchor="ctr"/>
            <a:lstStyle/>
            <a:p>
              <a:pPr algn="ctr" defTabSz="914259"/>
              <a:endParaRPr lang="en-US" sz="1600" dirty="0">
                <a:solidFill>
                  <a:prstClr val="white"/>
                </a:solidFill>
                <a:latin typeface="Calibri"/>
              </a:endParaRPr>
            </a:p>
          </p:txBody>
        </p:sp>
      </p:grpSp>
      <p:sp>
        <p:nvSpPr>
          <p:cNvPr id="25" name="TextBox 24"/>
          <p:cNvSpPr txBox="1"/>
          <p:nvPr/>
        </p:nvSpPr>
        <p:spPr>
          <a:xfrm>
            <a:off x="4108550" y="2625603"/>
            <a:ext cx="1600200" cy="498598"/>
          </a:xfrm>
          <a:prstGeom prst="rect">
            <a:avLst/>
          </a:prstGeom>
          <a:noFill/>
        </p:spPr>
        <p:txBody>
          <a:bodyPr wrap="square" lIns="0" tIns="0" rIns="0" bIns="0" rtlCol="0">
            <a:spAutoFit/>
          </a:bodyPr>
          <a:lstStyle/>
          <a:p>
            <a:pPr algn="ctr" defTabSz="914259">
              <a:lnSpc>
                <a:spcPct val="80000"/>
              </a:lnSpc>
            </a:pPr>
            <a:r>
              <a:rPr lang="en-US" sz="2000" b="1" dirty="0">
                <a:solidFill>
                  <a:srgbClr val="4F81BD">
                    <a:lumMod val="75000"/>
                  </a:srgbClr>
                </a:solidFill>
                <a:latin typeface="Calibri"/>
              </a:rPr>
              <a:t>Non-intensive </a:t>
            </a:r>
          </a:p>
          <a:p>
            <a:pPr algn="ctr" defTabSz="914259">
              <a:lnSpc>
                <a:spcPct val="80000"/>
              </a:lnSpc>
            </a:pPr>
            <a:r>
              <a:rPr lang="en-US" sz="2000" b="1" dirty="0">
                <a:solidFill>
                  <a:srgbClr val="4F81BD">
                    <a:lumMod val="75000"/>
                  </a:srgbClr>
                </a:solidFill>
                <a:latin typeface="Calibri"/>
              </a:rPr>
              <a:t>cluster</a:t>
            </a:r>
          </a:p>
        </p:txBody>
      </p:sp>
      <p:sp>
        <p:nvSpPr>
          <p:cNvPr id="26" name="TextBox 25"/>
          <p:cNvSpPr txBox="1"/>
          <p:nvPr/>
        </p:nvSpPr>
        <p:spPr>
          <a:xfrm>
            <a:off x="3962401" y="6148424"/>
            <a:ext cx="2133600" cy="279524"/>
          </a:xfrm>
          <a:prstGeom prst="rect">
            <a:avLst/>
          </a:prstGeom>
          <a:noFill/>
        </p:spPr>
        <p:txBody>
          <a:bodyPr wrap="square" lIns="0" tIns="0" rIns="0" bIns="0" rtlCol="0">
            <a:spAutoFit/>
          </a:bodyPr>
          <a:lstStyle/>
          <a:p>
            <a:pPr algn="ctr" defTabSz="914259">
              <a:lnSpc>
                <a:spcPct val="80000"/>
              </a:lnSpc>
            </a:pPr>
            <a:r>
              <a:rPr lang="en-US" sz="2200" b="1" dirty="0">
                <a:solidFill>
                  <a:srgbClr val="C0504D">
                    <a:lumMod val="75000"/>
                  </a:srgbClr>
                </a:solidFill>
                <a:latin typeface="Calibri"/>
              </a:rPr>
              <a:t>Intensive cluster</a:t>
            </a:r>
          </a:p>
        </p:txBody>
      </p:sp>
      <p:sp>
        <p:nvSpPr>
          <p:cNvPr id="27" name="Right Arrow 26"/>
          <p:cNvSpPr/>
          <p:nvPr/>
        </p:nvSpPr>
        <p:spPr>
          <a:xfrm rot="18900000">
            <a:off x="3426000" y="36391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endParaRPr lang="en-US" dirty="0">
              <a:solidFill>
                <a:prstClr val="white"/>
              </a:solidFill>
              <a:latin typeface="Calibri"/>
            </a:endParaRPr>
          </a:p>
        </p:txBody>
      </p:sp>
      <p:sp>
        <p:nvSpPr>
          <p:cNvPr id="29" name="Rounded Rectangle 28"/>
          <p:cNvSpPr/>
          <p:nvPr/>
        </p:nvSpPr>
        <p:spPr>
          <a:xfrm>
            <a:off x="892910" y="3760768"/>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30" name="Rounded Rectangle 29"/>
          <p:cNvSpPr/>
          <p:nvPr/>
        </p:nvSpPr>
        <p:spPr>
          <a:xfrm>
            <a:off x="2188310" y="43434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31" name="Rounded Rectangle 30"/>
          <p:cNvSpPr/>
          <p:nvPr/>
        </p:nvSpPr>
        <p:spPr>
          <a:xfrm>
            <a:off x="2035910" y="3429000"/>
            <a:ext cx="838200" cy="533400"/>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45713" rIns="0" bIns="45713" rtlCol="0" anchor="ctr"/>
          <a:lstStyle/>
          <a:p>
            <a:pPr algn="ctr" defTabSz="914259"/>
            <a:r>
              <a:rPr lang="en-US" sz="1600" dirty="0">
                <a:solidFill>
                  <a:prstClr val="white"/>
                </a:solidFill>
                <a:latin typeface="Calibri"/>
              </a:rPr>
              <a:t>thread</a:t>
            </a:r>
          </a:p>
        </p:txBody>
      </p:sp>
      <p:sp>
        <p:nvSpPr>
          <p:cNvPr id="32" name="TextBox 31"/>
          <p:cNvSpPr txBox="1"/>
          <p:nvPr/>
        </p:nvSpPr>
        <p:spPr>
          <a:xfrm>
            <a:off x="685800" y="2743200"/>
            <a:ext cx="2917090" cy="369332"/>
          </a:xfrm>
          <a:prstGeom prst="rect">
            <a:avLst/>
          </a:prstGeom>
          <a:noFill/>
        </p:spPr>
        <p:txBody>
          <a:bodyPr wrap="square" lIns="0" tIns="0" rIns="0" bIns="0" rtlCol="0">
            <a:spAutoFit/>
          </a:bodyPr>
          <a:lstStyle/>
          <a:p>
            <a:pPr algn="ctr" defTabSz="914259"/>
            <a:r>
              <a:rPr lang="en-US" sz="2400" b="1" dirty="0">
                <a:solidFill>
                  <a:srgbClr val="4F81BD">
                    <a:lumMod val="75000"/>
                  </a:srgbClr>
                </a:solidFill>
                <a:latin typeface="Calibri"/>
              </a:rPr>
              <a:t>Memory-non-intensive </a:t>
            </a:r>
          </a:p>
        </p:txBody>
      </p:sp>
      <p:cxnSp>
        <p:nvCxnSpPr>
          <p:cNvPr id="33" name="Curved Connector 32"/>
          <p:cNvCxnSpPr>
            <a:stCxn id="9" idx="0"/>
            <a:endCxn id="32" idx="2"/>
          </p:cNvCxnSpPr>
          <p:nvPr/>
        </p:nvCxnSpPr>
        <p:spPr>
          <a:xfrm rot="5400000" flipH="1" flipV="1">
            <a:off x="1554363" y="2949548"/>
            <a:ext cx="426997" cy="752973"/>
          </a:xfrm>
          <a:prstGeom prst="curvedConnector3">
            <a:avLst>
              <a:gd name="adj1" fmla="val 50000"/>
            </a:avLst>
          </a:prstGeom>
          <a:ln w="19050">
            <a:solidFill>
              <a:schemeClr val="accent1">
                <a:lumMod val="75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6" name="Curved Connector 35"/>
          <p:cNvCxnSpPr>
            <a:stCxn id="30" idx="2"/>
            <a:endCxn id="37" idx="0"/>
          </p:cNvCxnSpPr>
          <p:nvPr/>
        </p:nvCxnSpPr>
        <p:spPr>
          <a:xfrm rot="5400000">
            <a:off x="1978299" y="4792760"/>
            <a:ext cx="545068" cy="713155"/>
          </a:xfrm>
          <a:prstGeom prst="curvedConnector3">
            <a:avLst>
              <a:gd name="adj1" fmla="val 50000"/>
            </a:avLst>
          </a:prstGeom>
          <a:ln w="19050">
            <a:solidFill>
              <a:schemeClr val="accent2">
                <a:lumMod val="75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609600" y="5421868"/>
            <a:ext cx="2569310" cy="369332"/>
          </a:xfrm>
          <a:prstGeom prst="rect">
            <a:avLst/>
          </a:prstGeom>
          <a:noFill/>
        </p:spPr>
        <p:txBody>
          <a:bodyPr wrap="square" lIns="0" tIns="0" rIns="0" bIns="0" rtlCol="0">
            <a:spAutoFit/>
          </a:bodyPr>
          <a:lstStyle/>
          <a:p>
            <a:pPr algn="ctr" defTabSz="914259"/>
            <a:r>
              <a:rPr lang="en-US" sz="2400" b="1" dirty="0">
                <a:solidFill>
                  <a:srgbClr val="C0504D">
                    <a:lumMod val="75000"/>
                  </a:srgbClr>
                </a:solidFill>
                <a:latin typeface="Calibri"/>
              </a:rPr>
              <a:t>Memory-intensive </a:t>
            </a:r>
          </a:p>
        </p:txBody>
      </p:sp>
      <p:sp>
        <p:nvSpPr>
          <p:cNvPr id="43" name="Right Arrow 42"/>
          <p:cNvSpPr/>
          <p:nvPr/>
        </p:nvSpPr>
        <p:spPr>
          <a:xfrm rot="2700000">
            <a:off x="3426000" y="4477310"/>
            <a:ext cx="457200" cy="457200"/>
          </a:xfrm>
          <a:prstGeom prst="rightArrow">
            <a:avLst/>
          </a:prstGeom>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endParaRPr lang="en-US" dirty="0">
              <a:solidFill>
                <a:prstClr val="white"/>
              </a:solidFill>
              <a:latin typeface="Calibri"/>
            </a:endParaRPr>
          </a:p>
        </p:txBody>
      </p:sp>
      <p:sp>
        <p:nvSpPr>
          <p:cNvPr id="48" name="Rectangle 47"/>
          <p:cNvSpPr/>
          <p:nvPr/>
        </p:nvSpPr>
        <p:spPr>
          <a:xfrm>
            <a:off x="4157107" y="4114801"/>
            <a:ext cx="1563711" cy="398906"/>
          </a:xfrm>
          <a:prstGeom prst="rect">
            <a:avLst/>
          </a:prstGeom>
        </p:spPr>
        <p:txBody>
          <a:bodyPr wrap="none" lIns="91425" tIns="45713" rIns="91425" bIns="45713">
            <a:spAutoFit/>
          </a:bodyPr>
          <a:lstStyle/>
          <a:p>
            <a:pPr algn="ctr" defTabSz="914259">
              <a:lnSpc>
                <a:spcPct val="80000"/>
              </a:lnSpc>
              <a:defRPr/>
            </a:pPr>
            <a:r>
              <a:rPr lang="en-US" sz="2400" b="1" i="1" kern="0" dirty="0">
                <a:solidFill>
                  <a:srgbClr val="FF0000"/>
                </a:solidFill>
                <a:latin typeface="Calibri"/>
              </a:rPr>
              <a:t>Prioritized</a:t>
            </a:r>
          </a:p>
        </p:txBody>
      </p:sp>
      <p:sp>
        <p:nvSpPr>
          <p:cNvPr id="49" name="Rounded Rectangle 48"/>
          <p:cNvSpPr/>
          <p:nvPr/>
        </p:nvSpPr>
        <p:spPr>
          <a:xfrm>
            <a:off x="7586589" y="2573333"/>
            <a:ext cx="232117" cy="57155"/>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000" kern="0" dirty="0">
              <a:solidFill>
                <a:sysClr val="window" lastClr="FFFFFF"/>
              </a:solidFill>
              <a:latin typeface="Calibri"/>
            </a:endParaRPr>
          </a:p>
        </p:txBody>
      </p:sp>
      <p:sp>
        <p:nvSpPr>
          <p:cNvPr id="50" name="Rounded Rectangle 49"/>
          <p:cNvSpPr/>
          <p:nvPr/>
        </p:nvSpPr>
        <p:spPr>
          <a:xfrm>
            <a:off x="7563146" y="2745933"/>
            <a:ext cx="279009" cy="93528"/>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100" kern="0" dirty="0">
              <a:solidFill>
                <a:sysClr val="window" lastClr="FFFFFF"/>
              </a:solidFill>
              <a:latin typeface="Calibri"/>
            </a:endParaRPr>
          </a:p>
        </p:txBody>
      </p:sp>
      <p:sp>
        <p:nvSpPr>
          <p:cNvPr id="51" name="Rounded Rectangle 50"/>
          <p:cNvSpPr/>
          <p:nvPr/>
        </p:nvSpPr>
        <p:spPr>
          <a:xfrm>
            <a:off x="7525043" y="2954909"/>
            <a:ext cx="355209" cy="130042"/>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200" kern="0" dirty="0">
              <a:solidFill>
                <a:sysClr val="window" lastClr="FFFFFF"/>
              </a:solidFill>
              <a:latin typeface="Calibri"/>
            </a:endParaRPr>
          </a:p>
        </p:txBody>
      </p:sp>
      <p:sp>
        <p:nvSpPr>
          <p:cNvPr id="52" name="Rounded Rectangle 51"/>
          <p:cNvSpPr/>
          <p:nvPr/>
        </p:nvSpPr>
        <p:spPr>
          <a:xfrm>
            <a:off x="7480495" y="3200401"/>
            <a:ext cx="444305" cy="166693"/>
          </a:xfrm>
          <a:prstGeom prst="roundRect">
            <a:avLst/>
          </a:prstGeom>
          <a:solidFill>
            <a:srgbClr val="4F81BD">
              <a:lumMod val="75000"/>
            </a:srgbClr>
          </a:solidFill>
          <a:ln w="25400" cap="flat" cmpd="sng" algn="ctr">
            <a:solidFill>
              <a:srgbClr val="4F81BD">
                <a:lumMod val="75000"/>
              </a:srgbClr>
            </a:solidFill>
            <a:prstDash val="solid"/>
          </a:ln>
          <a:effectLst/>
        </p:spPr>
        <p:txBody>
          <a:bodyPr lIns="0" tIns="45713" rIns="0" bIns="45713" rtlCol="0" anchor="ctr"/>
          <a:lstStyle/>
          <a:p>
            <a:pPr algn="ctr" defTabSz="914259">
              <a:defRPr/>
            </a:pPr>
            <a:endParaRPr lang="en-US" sz="1200" kern="0" dirty="0">
              <a:solidFill>
                <a:sysClr val="window" lastClr="FFFFFF"/>
              </a:solidFill>
              <a:latin typeface="Calibri"/>
            </a:endParaRPr>
          </a:p>
        </p:txBody>
      </p:sp>
      <p:cxnSp>
        <p:nvCxnSpPr>
          <p:cNvPr id="55" name="Straight Arrow Connector 54"/>
          <p:cNvCxnSpPr/>
          <p:nvPr/>
        </p:nvCxnSpPr>
        <p:spPr>
          <a:xfrm rot="5400000" flipH="1" flipV="1">
            <a:off x="6785138" y="2933702"/>
            <a:ext cx="990600" cy="1"/>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56" name="TextBox 55"/>
          <p:cNvSpPr txBox="1"/>
          <p:nvPr/>
        </p:nvSpPr>
        <p:spPr>
          <a:xfrm>
            <a:off x="6885372" y="1973553"/>
            <a:ext cx="787831" cy="551832"/>
          </a:xfrm>
          <a:prstGeom prst="rect">
            <a:avLst/>
          </a:prstGeom>
          <a:noFill/>
        </p:spPr>
        <p:txBody>
          <a:bodyPr wrap="square" lIns="0" tIns="45713" rIns="0" bIns="45713" rtlCol="0">
            <a:spAutoFit/>
          </a:bodyPr>
          <a:lstStyle/>
          <a:p>
            <a:pPr algn="ctr" defTabSz="914259">
              <a:lnSpc>
                <a:spcPct val="80000"/>
              </a:lnSpc>
            </a:pPr>
            <a:r>
              <a:rPr lang="en-US" i="1" dirty="0" smtClean="0">
                <a:solidFill>
                  <a:prstClr val="black"/>
                </a:solidFill>
                <a:latin typeface="Calibri"/>
              </a:rPr>
              <a:t>higher</a:t>
            </a:r>
          </a:p>
          <a:p>
            <a:pPr algn="ctr" defTabSz="914259">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69" name="Rounded Rectangle 68"/>
          <p:cNvSpPr/>
          <p:nvPr/>
        </p:nvSpPr>
        <p:spPr>
          <a:xfrm>
            <a:off x="6629400" y="3962400"/>
            <a:ext cx="1828800" cy="2286000"/>
          </a:xfrm>
          <a:prstGeom prst="roundRect">
            <a:avLst/>
          </a:prstGeom>
          <a:solidFill>
            <a:schemeClr val="bg1">
              <a:lumMod val="95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70" name="Rounded Rectangle 69"/>
          <p:cNvSpPr/>
          <p:nvPr/>
        </p:nvSpPr>
        <p:spPr>
          <a:xfrm>
            <a:off x="7522310" y="4648200"/>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endParaRPr lang="en-US" sz="1600" dirty="0">
              <a:solidFill>
                <a:prstClr val="white"/>
              </a:solidFill>
              <a:latin typeface="Calibri"/>
            </a:endParaRPr>
          </a:p>
        </p:txBody>
      </p:sp>
      <p:sp>
        <p:nvSpPr>
          <p:cNvPr id="71" name="Rounded Rectangle 70"/>
          <p:cNvSpPr/>
          <p:nvPr/>
        </p:nvSpPr>
        <p:spPr>
          <a:xfrm>
            <a:off x="7522315" y="5143501"/>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endParaRPr lang="en-US" sz="1600" dirty="0">
              <a:solidFill>
                <a:prstClr val="white"/>
              </a:solidFill>
              <a:latin typeface="Calibri"/>
            </a:endParaRPr>
          </a:p>
        </p:txBody>
      </p:sp>
      <p:cxnSp>
        <p:nvCxnSpPr>
          <p:cNvPr id="74" name="Straight Arrow Connector 73"/>
          <p:cNvCxnSpPr/>
          <p:nvPr/>
        </p:nvCxnSpPr>
        <p:spPr>
          <a:xfrm rot="16200000" flipV="1">
            <a:off x="6413069" y="5295901"/>
            <a:ext cx="1447802" cy="2"/>
          </a:xfrm>
          <a:prstGeom prst="straightConnector1">
            <a:avLst/>
          </a:prstGeom>
          <a:ln w="44450">
            <a:solidFill>
              <a:schemeClr val="tx1"/>
            </a:solidFill>
            <a:headEnd type="none" w="lg" len="lg"/>
            <a:tailEnd type="triangle" w="lg" len="lg"/>
          </a:ln>
        </p:spPr>
        <p:style>
          <a:lnRef idx="1">
            <a:schemeClr val="accent1"/>
          </a:lnRef>
          <a:fillRef idx="0">
            <a:schemeClr val="accent1"/>
          </a:fillRef>
          <a:effectRef idx="0">
            <a:schemeClr val="accent1"/>
          </a:effectRef>
          <a:fontRef idx="minor">
            <a:schemeClr val="tx1"/>
          </a:fontRef>
        </p:style>
      </p:cxnSp>
      <p:sp>
        <p:nvSpPr>
          <p:cNvPr id="75" name="TextBox 74"/>
          <p:cNvSpPr txBox="1"/>
          <p:nvPr/>
        </p:nvSpPr>
        <p:spPr>
          <a:xfrm>
            <a:off x="6741904" y="4096046"/>
            <a:ext cx="787831" cy="551832"/>
          </a:xfrm>
          <a:prstGeom prst="rect">
            <a:avLst/>
          </a:prstGeom>
          <a:noFill/>
        </p:spPr>
        <p:txBody>
          <a:bodyPr wrap="square" lIns="0" tIns="45713" rIns="0" bIns="45713" rtlCol="0">
            <a:spAutoFit/>
          </a:bodyPr>
          <a:lstStyle/>
          <a:p>
            <a:pPr algn="ctr" defTabSz="914259">
              <a:lnSpc>
                <a:spcPct val="80000"/>
              </a:lnSpc>
            </a:pPr>
            <a:r>
              <a:rPr lang="en-US" i="1" dirty="0" smtClean="0">
                <a:solidFill>
                  <a:prstClr val="black"/>
                </a:solidFill>
                <a:latin typeface="Calibri"/>
              </a:rPr>
              <a:t>higher</a:t>
            </a:r>
          </a:p>
          <a:p>
            <a:pPr algn="ctr" defTabSz="914259">
              <a:lnSpc>
                <a:spcPct val="80000"/>
              </a:lnSpc>
            </a:pPr>
            <a:r>
              <a:rPr lang="en-US" i="1" dirty="0" smtClean="0">
                <a:solidFill>
                  <a:prstClr val="black"/>
                </a:solidFill>
                <a:latin typeface="Calibri"/>
              </a:rPr>
              <a:t>priority</a:t>
            </a:r>
            <a:endParaRPr lang="en-US" i="1" dirty="0">
              <a:solidFill>
                <a:prstClr val="black"/>
              </a:solidFill>
              <a:latin typeface="Calibri"/>
            </a:endParaRPr>
          </a:p>
        </p:txBody>
      </p:sp>
      <p:sp>
        <p:nvSpPr>
          <p:cNvPr id="76" name="Rounded Rectangle 75"/>
          <p:cNvSpPr/>
          <p:nvPr/>
        </p:nvSpPr>
        <p:spPr>
          <a:xfrm>
            <a:off x="7522310" y="5638802"/>
            <a:ext cx="707290" cy="401749"/>
          </a:xfrm>
          <a:prstGeom prst="roundRect">
            <a:avLst/>
          </a:prstGeom>
          <a:solidFill>
            <a:schemeClr val="accent2">
              <a:lumMod val="75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lIns="0" tIns="45713" rIns="0" bIns="45713" rtlCol="0" anchor="ctr"/>
          <a:lstStyle/>
          <a:p>
            <a:pPr algn="ctr" defTabSz="914259"/>
            <a:endParaRPr lang="en-US" sz="1600" dirty="0">
              <a:solidFill>
                <a:prstClr val="white"/>
              </a:solidFill>
              <a:latin typeface="Calibri"/>
            </a:endParaRPr>
          </a:p>
        </p:txBody>
      </p:sp>
      <p:sp>
        <p:nvSpPr>
          <p:cNvPr id="83" name="Oval 82"/>
          <p:cNvSpPr/>
          <p:nvPr/>
        </p:nvSpPr>
        <p:spPr>
          <a:xfrm rot="16200000">
            <a:off x="6813118" y="5212921"/>
            <a:ext cx="1447800" cy="318363"/>
          </a:xfrm>
          <a:prstGeom prst="ellipse">
            <a:avLst/>
          </a:prstGeom>
          <a:noFill/>
          <a:ln w="317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cxnSp>
        <p:nvCxnSpPr>
          <p:cNvPr id="84" name="Straight Arrow Connector 83"/>
          <p:cNvCxnSpPr/>
          <p:nvPr/>
        </p:nvCxnSpPr>
        <p:spPr>
          <a:xfrm rot="5400000">
            <a:off x="7353299" y="5372102"/>
            <a:ext cx="76200" cy="1"/>
          </a:xfrm>
          <a:prstGeom prst="straightConnector1">
            <a:avLst/>
          </a:prstGeom>
          <a:ln w="31750">
            <a:solidFill>
              <a:srgbClr val="FF0000"/>
            </a:solidFill>
            <a:tailEnd type="arrow" w="lg" len="lg"/>
          </a:ln>
        </p:spPr>
        <p:style>
          <a:lnRef idx="1">
            <a:schemeClr val="accent1"/>
          </a:lnRef>
          <a:fillRef idx="0">
            <a:schemeClr val="accent1"/>
          </a:fillRef>
          <a:effectRef idx="0">
            <a:schemeClr val="accent1"/>
          </a:effectRef>
          <a:fontRef idx="minor">
            <a:schemeClr val="tx1"/>
          </a:fontRef>
        </p:style>
      </p:cxnSp>
      <p:cxnSp>
        <p:nvCxnSpPr>
          <p:cNvPr id="85" name="Straight Arrow Connector 84"/>
          <p:cNvCxnSpPr/>
          <p:nvPr/>
        </p:nvCxnSpPr>
        <p:spPr>
          <a:xfrm rot="5400000">
            <a:off x="7658100" y="5372102"/>
            <a:ext cx="76200" cy="1"/>
          </a:xfrm>
          <a:prstGeom prst="straightConnector1">
            <a:avLst/>
          </a:prstGeom>
          <a:ln w="31750">
            <a:solidFill>
              <a:srgbClr val="FF0000"/>
            </a:solidFill>
            <a:headEnd type="arrow" w="lg" len="lg"/>
            <a:tailEnd type="none" w="lg" len="lg"/>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4474310" y="3216295"/>
            <a:ext cx="873297" cy="746106"/>
            <a:chOff x="2271681" y="4560903"/>
            <a:chExt cx="1260486" cy="990600"/>
          </a:xfrm>
        </p:grpSpPr>
        <p:sp>
          <p:nvSpPr>
            <p:cNvPr id="15" name="Rectangle 14"/>
            <p:cNvSpPr/>
            <p:nvPr/>
          </p:nvSpPr>
          <p:spPr>
            <a:xfrm>
              <a:off x="2271681" y="4560903"/>
              <a:ext cx="1260486" cy="990600"/>
            </a:xfrm>
            <a:prstGeom prst="rect">
              <a:avLst/>
            </a:prstGeom>
            <a:solidFill>
              <a:schemeClr val="bg1"/>
            </a:solid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259"/>
              <a:endParaRPr lang="en-US" dirty="0">
                <a:solidFill>
                  <a:prstClr val="white"/>
                </a:solidFill>
                <a:latin typeface="Calibri"/>
              </a:endParaRPr>
            </a:p>
          </p:txBody>
        </p:sp>
        <p:sp>
          <p:nvSpPr>
            <p:cNvPr id="16" name="Rounded Rectangle 15"/>
            <p:cNvSpPr/>
            <p:nvPr/>
          </p:nvSpPr>
          <p:spPr>
            <a:xfrm>
              <a:off x="2436776" y="4695858"/>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sp>
          <p:nvSpPr>
            <p:cNvPr id="17" name="Rounded Rectangle 16"/>
            <p:cNvSpPr/>
            <p:nvPr/>
          </p:nvSpPr>
          <p:spPr>
            <a:xfrm>
              <a:off x="2527271" y="5097501"/>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sp>
          <p:nvSpPr>
            <p:cNvPr id="18" name="Rounded Rectangle 17"/>
            <p:cNvSpPr/>
            <p:nvPr/>
          </p:nvSpPr>
          <p:spPr>
            <a:xfrm>
              <a:off x="2947958" y="4878423"/>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sp>
          <p:nvSpPr>
            <p:cNvPr id="19" name="Rounded Rectangle 18"/>
            <p:cNvSpPr/>
            <p:nvPr/>
          </p:nvSpPr>
          <p:spPr>
            <a:xfrm>
              <a:off x="2727305" y="5316579"/>
              <a:ext cx="457200" cy="109539"/>
            </a:xfrm>
            <a:prstGeom prst="roundRect">
              <a:avLst/>
            </a:prstGeom>
            <a:solidFill>
              <a:schemeClr val="accent1">
                <a:lumMod val="75000"/>
              </a:schemeClr>
            </a:solidFill>
            <a:ln>
              <a:solidFill>
                <a:schemeClr val="accent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914259"/>
              <a:endParaRPr lang="en-US" sz="1200" dirty="0">
                <a:solidFill>
                  <a:prstClr val="white"/>
                </a:solidFill>
                <a:latin typeface="Calibri"/>
              </a:endParaRPr>
            </a:p>
          </p:txBody>
        </p:sp>
      </p:grpSp>
      <p:sp>
        <p:nvSpPr>
          <p:cNvPr id="59" name="Wave 58"/>
          <p:cNvSpPr/>
          <p:nvPr/>
        </p:nvSpPr>
        <p:spPr>
          <a:xfrm>
            <a:off x="6781800" y="3359191"/>
            <a:ext cx="1447800" cy="457200"/>
          </a:xfrm>
          <a:prstGeom prst="wave">
            <a:avLst/>
          </a:prstGeom>
          <a:solidFill>
            <a:schemeClr val="tx1"/>
          </a:solidFill>
          <a:ln>
            <a:solidFill>
              <a:schemeClr val="tx1"/>
            </a:solidFill>
          </a:ln>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r>
              <a:rPr lang="en-US" sz="2000" b="1" dirty="0">
                <a:solidFill>
                  <a:prstClr val="white"/>
                </a:solidFill>
                <a:latin typeface="Calibri"/>
              </a:rPr>
              <a:t>Throughput</a:t>
            </a:r>
          </a:p>
        </p:txBody>
      </p:sp>
      <p:sp>
        <p:nvSpPr>
          <p:cNvPr id="60" name="Wave 59"/>
          <p:cNvSpPr/>
          <p:nvPr/>
        </p:nvSpPr>
        <p:spPr>
          <a:xfrm>
            <a:off x="6781800" y="6085325"/>
            <a:ext cx="1447800" cy="457200"/>
          </a:xfrm>
          <a:prstGeom prst="wave">
            <a:avLst/>
          </a:prstGeom>
        </p:spPr>
        <p:style>
          <a:lnRef idx="2">
            <a:schemeClr val="dk1">
              <a:shade val="50000"/>
            </a:schemeClr>
          </a:lnRef>
          <a:fillRef idx="1">
            <a:schemeClr val="dk1"/>
          </a:fillRef>
          <a:effectRef idx="0">
            <a:schemeClr val="dk1"/>
          </a:effectRef>
          <a:fontRef idx="minor">
            <a:schemeClr val="lt1"/>
          </a:fontRef>
        </p:style>
        <p:txBody>
          <a:bodyPr lIns="91425" tIns="45713" rIns="91425" bIns="45713" rtlCol="0" anchor="ctr"/>
          <a:lstStyle/>
          <a:p>
            <a:pPr algn="ctr" defTabSz="914259"/>
            <a:r>
              <a:rPr lang="en-US" sz="2000" b="1" dirty="0">
                <a:solidFill>
                  <a:prstClr val="white"/>
                </a:solidFill>
                <a:latin typeface="Calibri"/>
              </a:rPr>
              <a:t>Fairness</a:t>
            </a:r>
          </a:p>
        </p:txBody>
      </p:sp>
    </p:spTree>
    <p:extLst>
      <p:ext uri="{BB962C8B-B14F-4D97-AF65-F5344CB8AC3E}">
        <p14:creationId xmlns:p14="http://schemas.microsoft.com/office/powerpoint/2010/main" val="2738743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1"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childTnLst>
                                </p:cTn>
                              </p:par>
                              <p:par>
                                <p:cTn id="15" presetID="1" presetClass="entr" presetSubtype="0" fill="hold" grpId="1" nodeType="withEffect">
                                  <p:stCondLst>
                                    <p:cond delay="0"/>
                                  </p:stCondLst>
                                  <p:childTnLst>
                                    <p:set>
                                      <p:cBhvr>
                                        <p:cTn id="16" dur="1" fill="hold">
                                          <p:stCondLst>
                                            <p:cond delay="0"/>
                                          </p:stCondLst>
                                        </p:cTn>
                                        <p:tgtEl>
                                          <p:spTgt spid="10"/>
                                        </p:tgtEl>
                                        <p:attrNameLst>
                                          <p:attrName>style.visibility</p:attrName>
                                        </p:attrNameLst>
                                      </p:cBhvr>
                                      <p:to>
                                        <p:strVal val="visible"/>
                                      </p:to>
                                    </p:set>
                                  </p:childTnLst>
                                </p:cTn>
                              </p:par>
                              <p:par>
                                <p:cTn id="17" presetID="1" presetClass="entr" presetSubtype="0" fill="hold" grpId="1"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grpId="1"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1"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par>
                                <p:cTn id="27" presetID="1" presetClass="entr" presetSubtype="0" fill="hold" grpId="1" nodeType="with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2"/>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33"/>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0" nodeType="clickEffect">
                                  <p:stCondLst>
                                    <p:cond delay="0"/>
                                  </p:stCondLst>
                                  <p:childTnLst>
                                    <p:set>
                                      <p:cBhvr>
                                        <p:cTn id="38" dur="1" fill="hold">
                                          <p:stCondLst>
                                            <p:cond delay="0"/>
                                          </p:stCondLst>
                                        </p:cTn>
                                        <p:tgtEl>
                                          <p:spTgt spid="31"/>
                                        </p:tgtEl>
                                        <p:attrNameLst>
                                          <p:attrName>style.visibility</p:attrName>
                                        </p:attrNameLst>
                                      </p:cBhvr>
                                      <p:to>
                                        <p:strVal val="hidden"/>
                                      </p:to>
                                    </p:set>
                                  </p:childTnLst>
                                </p:cTn>
                              </p:par>
                              <p:par>
                                <p:cTn id="39" presetID="1" presetClass="exit" presetSubtype="0" fill="hold" grpId="0" nodeType="withEffect">
                                  <p:stCondLst>
                                    <p:cond delay="0"/>
                                  </p:stCondLst>
                                  <p:childTnLst>
                                    <p:set>
                                      <p:cBhvr>
                                        <p:cTn id="40" dur="1" fill="hold">
                                          <p:stCondLst>
                                            <p:cond delay="0"/>
                                          </p:stCondLst>
                                        </p:cTn>
                                        <p:tgtEl>
                                          <p:spTgt spid="30"/>
                                        </p:tgtEl>
                                        <p:attrNameLst>
                                          <p:attrName>style.visibility</p:attrName>
                                        </p:attrNameLst>
                                      </p:cBhvr>
                                      <p:to>
                                        <p:strVal val="hidden"/>
                                      </p:to>
                                    </p:set>
                                  </p:childTnLst>
                                </p:cTn>
                              </p:par>
                              <p:par>
                                <p:cTn id="41" presetID="1" presetClass="exit"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hidden"/>
                                      </p:to>
                                    </p:set>
                                  </p:childTnLst>
                                </p:cTn>
                              </p:par>
                            </p:childTnLst>
                          </p:cTn>
                        </p:par>
                        <p:par>
                          <p:cTn id="43" fill="hold">
                            <p:stCondLst>
                              <p:cond delay="0"/>
                            </p:stCondLst>
                            <p:childTnLst>
                              <p:par>
                                <p:cTn id="44" presetID="1" presetClass="entr" presetSubtype="0" fill="hold" grpId="0" nodeType="afterEffect">
                                  <p:stCondLst>
                                    <p:cond delay="0"/>
                                  </p:stCondLst>
                                  <p:childTnLst>
                                    <p:set>
                                      <p:cBhvr>
                                        <p:cTn id="45" dur="1" fill="hold">
                                          <p:stCondLst>
                                            <p:cond delay="0"/>
                                          </p:stCondLst>
                                        </p:cTn>
                                        <p:tgtEl>
                                          <p:spTgt spid="11"/>
                                        </p:tgtEl>
                                        <p:attrNameLst>
                                          <p:attrName>style.visibility</p:attrName>
                                        </p:attrNameLst>
                                      </p:cBhvr>
                                      <p:to>
                                        <p:strVal val="visible"/>
                                      </p:to>
                                    </p:set>
                                  </p:childTnLst>
                                </p:cTn>
                              </p:par>
                              <p:par>
                                <p:cTn id="46" presetID="1"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0"/>
                                        </p:tgtEl>
                                        <p:attrNameLst>
                                          <p:attrName>style.visibility</p:attrName>
                                        </p:attrNameLst>
                                      </p:cBhvr>
                                      <p:to>
                                        <p:strVal val="visible"/>
                                      </p:to>
                                    </p:set>
                                  </p:childTnLst>
                                </p:cTn>
                              </p:par>
                              <p:par>
                                <p:cTn id="50" presetID="1" presetClass="entr" presetSubtype="0" fill="hold" grpId="0" nodeType="withEffect">
                                  <p:stCondLst>
                                    <p:cond delay="0"/>
                                  </p:stCondLst>
                                  <p:childTnLst>
                                    <p:set>
                                      <p:cBhvr>
                                        <p:cTn id="51" dur="1" fill="hold">
                                          <p:stCondLst>
                                            <p:cond delay="0"/>
                                          </p:stCondLst>
                                        </p:cTn>
                                        <p:tgtEl>
                                          <p:spTgt spid="37"/>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36"/>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5"/>
                                        </p:tgtEl>
                                        <p:attrNameLst>
                                          <p:attrName>style.visibility</p:attrName>
                                        </p:attrNameLst>
                                      </p:cBhvr>
                                      <p:to>
                                        <p:strVal val="visible"/>
                                      </p:to>
                                    </p:set>
                                  </p:childTnLst>
                                </p:cTn>
                              </p:par>
                              <p:par>
                                <p:cTn id="58" presetID="1" presetClass="entr" presetSubtype="0" fill="hold" nodeType="withEffect">
                                  <p:stCondLst>
                                    <p:cond delay="0"/>
                                  </p:stCondLst>
                                  <p:childTnLst>
                                    <p:set>
                                      <p:cBhvr>
                                        <p:cTn id="59" dur="1" fill="hold">
                                          <p:stCondLst>
                                            <p:cond delay="0"/>
                                          </p:stCondLst>
                                        </p:cTn>
                                        <p:tgtEl>
                                          <p:spTgt spid="1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27"/>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26"/>
                                        </p:tgtEl>
                                        <p:attrNameLst>
                                          <p:attrName>style.visibility</p:attrName>
                                        </p:attrNameLst>
                                      </p:cBhvr>
                                      <p:to>
                                        <p:strVal val="visible"/>
                                      </p:to>
                                    </p:set>
                                  </p:childTnLst>
                                </p:cTn>
                              </p:par>
                              <p:par>
                                <p:cTn id="66" presetID="1" presetClass="entr" presetSubtype="0" fill="hold" nodeType="withEffect">
                                  <p:stCondLst>
                                    <p:cond delay="0"/>
                                  </p:stCondLst>
                                  <p:childTnLst>
                                    <p:set>
                                      <p:cBhvr>
                                        <p:cTn id="67" dur="1" fill="hold">
                                          <p:stCondLst>
                                            <p:cond delay="0"/>
                                          </p:stCondLst>
                                        </p:cTn>
                                        <p:tgtEl>
                                          <p:spTgt spid="46"/>
                                        </p:tgtEl>
                                        <p:attrNameLst>
                                          <p:attrName>style.visibility</p:attrName>
                                        </p:attrNameLst>
                                      </p:cBhvr>
                                      <p:to>
                                        <p:strVal val="visible"/>
                                      </p:to>
                                    </p:set>
                                  </p:childTnLst>
                                </p:cTn>
                              </p:par>
                              <p:par>
                                <p:cTn id="68" presetID="1" presetClass="entr" presetSubtype="0" fill="hold" grpId="0" nodeType="withEffect">
                                  <p:stCondLst>
                                    <p:cond delay="0"/>
                                  </p:stCondLst>
                                  <p:childTnLst>
                                    <p:set>
                                      <p:cBhvr>
                                        <p:cTn id="69" dur="1" fill="hold">
                                          <p:stCondLst>
                                            <p:cond delay="0"/>
                                          </p:stCondLst>
                                        </p:cTn>
                                        <p:tgtEl>
                                          <p:spTgt spid="43"/>
                                        </p:tgtEl>
                                        <p:attrNameLst>
                                          <p:attrName>style.visibility</p:attrName>
                                        </p:attrNameLst>
                                      </p:cBhvr>
                                      <p:to>
                                        <p:strVal val="visible"/>
                                      </p:to>
                                    </p:set>
                                  </p:childTnLst>
                                </p:cTn>
                              </p:par>
                            </p:childTnLst>
                          </p:cTn>
                        </p:par>
                      </p:childTnLst>
                    </p:cTn>
                  </p:par>
                  <p:par>
                    <p:cTn id="70" fill="hold">
                      <p:stCondLst>
                        <p:cond delay="indefinite"/>
                      </p:stCondLst>
                      <p:childTnLst>
                        <p:par>
                          <p:cTn id="71" fill="hold">
                            <p:stCondLst>
                              <p:cond delay="0"/>
                            </p:stCondLst>
                            <p:childTnLst>
                              <p:par>
                                <p:cTn id="72" presetID="1" presetClass="entr" presetSubtype="0" fill="hold" nodeType="clickEffect">
                                  <p:stCondLst>
                                    <p:cond delay="0"/>
                                  </p:stCondLst>
                                  <p:childTnLst>
                                    <p:set>
                                      <p:cBhvr>
                                        <p:cTn id="73" dur="1" fill="hold">
                                          <p:stCondLst>
                                            <p:cond delay="0"/>
                                          </p:stCondLst>
                                        </p:cTn>
                                        <p:tgtEl>
                                          <p:spTgt spid="3">
                                            <p:txEl>
                                              <p:pRg st="1" end="1"/>
                                            </p:txEl>
                                          </p:spTgt>
                                        </p:tgtEl>
                                        <p:attrNameLst>
                                          <p:attrName>style.visibility</p:attrName>
                                        </p:attrNameLst>
                                      </p:cBhvr>
                                      <p:to>
                                        <p:strVal val="visible"/>
                                      </p:to>
                                    </p:set>
                                  </p:childTnLst>
                                </p:cTn>
                              </p:par>
                              <p:par>
                                <p:cTn id="74" presetID="1" presetClass="entr" presetSubtype="0"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childTnLst>
                                </p:cTn>
                              </p:par>
                              <p:par>
                                <p:cTn id="76" presetID="1" presetClass="entr" presetSubtype="0" fill="hold" grpId="0" nodeType="withEffect">
                                  <p:stCondLst>
                                    <p:cond delay="0"/>
                                  </p:stCondLst>
                                  <p:childTnLst>
                                    <p:set>
                                      <p:cBhvr>
                                        <p:cTn id="77" dur="1" fill="hold">
                                          <p:stCondLst>
                                            <p:cond delay="0"/>
                                          </p:stCondLst>
                                        </p:cTn>
                                        <p:tgtEl>
                                          <p:spTgt spid="58"/>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1" presetClass="entr" presetSubtype="0" fill="hold" nodeType="clickEffect">
                                  <p:stCondLst>
                                    <p:cond delay="0"/>
                                  </p:stCondLst>
                                  <p:childTnLst>
                                    <p:set>
                                      <p:cBhvr>
                                        <p:cTn id="81" dur="1" fill="hold">
                                          <p:stCondLst>
                                            <p:cond delay="0"/>
                                          </p:stCondLst>
                                        </p:cTn>
                                        <p:tgtEl>
                                          <p:spTgt spid="3">
                                            <p:txEl>
                                              <p:pRg st="2" end="2"/>
                                            </p:txEl>
                                          </p:spTgt>
                                        </p:tgtEl>
                                        <p:attrNameLst>
                                          <p:attrName>style.visibility</p:attrName>
                                        </p:attrNameLst>
                                      </p:cBhvr>
                                      <p:to>
                                        <p:strVal val="visible"/>
                                      </p:to>
                                    </p:set>
                                  </p:childTnLst>
                                </p:cTn>
                              </p:par>
                              <p:par>
                                <p:cTn id="82" presetID="1" presetClass="entr" presetSubtype="0" fill="hold" grpId="0" nodeType="withEffect">
                                  <p:stCondLst>
                                    <p:cond delay="0"/>
                                  </p:stCondLst>
                                  <p:childTnLst>
                                    <p:set>
                                      <p:cBhvr>
                                        <p:cTn id="83" dur="1" fill="hold">
                                          <p:stCondLst>
                                            <p:cond delay="0"/>
                                          </p:stCondLst>
                                        </p:cTn>
                                        <p:tgtEl>
                                          <p:spTgt spid="6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49"/>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50"/>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51"/>
                                        </p:tgtEl>
                                        <p:attrNameLst>
                                          <p:attrName>style.visibility</p:attrName>
                                        </p:attrNameLst>
                                      </p:cBhvr>
                                      <p:to>
                                        <p:strVal val="visible"/>
                                      </p:to>
                                    </p:set>
                                  </p:childTnLst>
                                </p:cTn>
                              </p:par>
                              <p:par>
                                <p:cTn id="90" presetID="1" presetClass="entr" presetSubtype="0" fill="hold" grpId="0" nodeType="withEffect">
                                  <p:stCondLst>
                                    <p:cond delay="0"/>
                                  </p:stCondLst>
                                  <p:childTnLst>
                                    <p:set>
                                      <p:cBhvr>
                                        <p:cTn id="91" dur="1" fill="hold">
                                          <p:stCondLst>
                                            <p:cond delay="0"/>
                                          </p:stCondLst>
                                        </p:cTn>
                                        <p:tgtEl>
                                          <p:spTgt spid="52"/>
                                        </p:tgtEl>
                                        <p:attrNameLst>
                                          <p:attrName>style.visibility</p:attrName>
                                        </p:attrNameLst>
                                      </p:cBhvr>
                                      <p:to>
                                        <p:strVal val="visible"/>
                                      </p:to>
                                    </p:set>
                                  </p:childTnLst>
                                </p:cTn>
                              </p:par>
                              <p:par>
                                <p:cTn id="92" presetID="1" presetClass="entr" presetSubtype="0" fill="hold" nodeType="withEffect">
                                  <p:stCondLst>
                                    <p:cond delay="0"/>
                                  </p:stCondLst>
                                  <p:childTnLst>
                                    <p:set>
                                      <p:cBhvr>
                                        <p:cTn id="93" dur="1" fill="hold">
                                          <p:stCondLst>
                                            <p:cond delay="0"/>
                                          </p:stCondLst>
                                        </p:cTn>
                                        <p:tgtEl>
                                          <p:spTgt spid="55"/>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56"/>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63"/>
                                        </p:tgtEl>
                                        <p:attrNameLst>
                                          <p:attrName>style.visibility</p:attrName>
                                        </p:attrNameLst>
                                      </p:cBhvr>
                                      <p:to>
                                        <p:strVal val="visible"/>
                                      </p:to>
                                    </p:set>
                                  </p:childTnLst>
                                </p:cTn>
                              </p:par>
                              <p:par>
                                <p:cTn id="98" presetID="1" presetClass="entr" presetSubtype="0" fill="hold" nodeType="withEffect">
                                  <p:stCondLst>
                                    <p:cond delay="0"/>
                                  </p:stCondLst>
                                  <p:childTnLst>
                                    <p:set>
                                      <p:cBhvr>
                                        <p:cTn id="99" dur="1" fill="hold">
                                          <p:stCondLst>
                                            <p:cond delay="0"/>
                                          </p:stCondLst>
                                        </p:cTn>
                                        <p:tgtEl>
                                          <p:spTgt spid="66"/>
                                        </p:tgtEl>
                                        <p:attrNameLst>
                                          <p:attrName>style.visibility</p:attrName>
                                        </p:attrNameLst>
                                      </p:cBhvr>
                                      <p:to>
                                        <p:strVal val="visible"/>
                                      </p:to>
                                    </p:set>
                                  </p:childTnLst>
                                </p:cTn>
                              </p:par>
                              <p:par>
                                <p:cTn id="100" presetID="1" presetClass="entr" presetSubtype="0" fill="hold" grpId="0" nodeType="withEffect">
                                  <p:stCondLst>
                                    <p:cond delay="0"/>
                                  </p:stCondLst>
                                  <p:childTnLst>
                                    <p:set>
                                      <p:cBhvr>
                                        <p:cTn id="101" dur="1" fill="hold">
                                          <p:stCondLst>
                                            <p:cond delay="0"/>
                                          </p:stCondLst>
                                        </p:cTn>
                                        <p:tgtEl>
                                          <p:spTgt spid="69"/>
                                        </p:tgtEl>
                                        <p:attrNameLst>
                                          <p:attrName>style.visibility</p:attrName>
                                        </p:attrNameLst>
                                      </p:cBhvr>
                                      <p:to>
                                        <p:strVal val="visible"/>
                                      </p:to>
                                    </p:set>
                                  </p:childTnLst>
                                </p:cTn>
                              </p:par>
                              <p:par>
                                <p:cTn id="102" presetID="1" presetClass="entr" presetSubtype="0" fill="hold" grpId="0" nodeType="withEffect">
                                  <p:stCondLst>
                                    <p:cond delay="0"/>
                                  </p:stCondLst>
                                  <p:childTnLst>
                                    <p:set>
                                      <p:cBhvr>
                                        <p:cTn id="103" dur="1" fill="hold">
                                          <p:stCondLst>
                                            <p:cond delay="0"/>
                                          </p:stCondLst>
                                        </p:cTn>
                                        <p:tgtEl>
                                          <p:spTgt spid="70"/>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0"/>
                                          </p:stCondLst>
                                        </p:cTn>
                                        <p:tgtEl>
                                          <p:spTgt spid="71"/>
                                        </p:tgtEl>
                                        <p:attrNameLst>
                                          <p:attrName>style.visibility</p:attrName>
                                        </p:attrNameLst>
                                      </p:cBhvr>
                                      <p:to>
                                        <p:strVal val="visible"/>
                                      </p:to>
                                    </p:set>
                                  </p:childTnLst>
                                </p:cTn>
                              </p:par>
                              <p:par>
                                <p:cTn id="106" presetID="1" presetClass="entr" presetSubtype="0" fill="hold" nodeType="withEffect">
                                  <p:stCondLst>
                                    <p:cond delay="0"/>
                                  </p:stCondLst>
                                  <p:childTnLst>
                                    <p:set>
                                      <p:cBhvr>
                                        <p:cTn id="107" dur="1" fill="hold">
                                          <p:stCondLst>
                                            <p:cond delay="0"/>
                                          </p:stCondLst>
                                        </p:cTn>
                                        <p:tgtEl>
                                          <p:spTgt spid="74"/>
                                        </p:tgtEl>
                                        <p:attrNameLst>
                                          <p:attrName>style.visibility</p:attrName>
                                        </p:attrNameLst>
                                      </p:cBhvr>
                                      <p:to>
                                        <p:strVal val="visible"/>
                                      </p:to>
                                    </p:set>
                                  </p:childTnLst>
                                </p:cTn>
                              </p:par>
                              <p:par>
                                <p:cTn id="108" presetID="1" presetClass="entr" presetSubtype="0" fill="hold" grpId="0" nodeType="withEffect">
                                  <p:stCondLst>
                                    <p:cond delay="0"/>
                                  </p:stCondLst>
                                  <p:childTnLst>
                                    <p:set>
                                      <p:cBhvr>
                                        <p:cTn id="109" dur="1" fill="hold">
                                          <p:stCondLst>
                                            <p:cond delay="0"/>
                                          </p:stCondLst>
                                        </p:cTn>
                                        <p:tgtEl>
                                          <p:spTgt spid="75"/>
                                        </p:tgtEl>
                                        <p:attrNameLst>
                                          <p:attrName>style.visibility</p:attrName>
                                        </p:attrNameLst>
                                      </p:cBhvr>
                                      <p:to>
                                        <p:strVal val="visible"/>
                                      </p:to>
                                    </p:set>
                                  </p:childTnLst>
                                </p:cTn>
                              </p:par>
                              <p:par>
                                <p:cTn id="110" presetID="1" presetClass="entr" presetSubtype="0" fill="hold" grpId="0" nodeType="withEffect">
                                  <p:stCondLst>
                                    <p:cond delay="0"/>
                                  </p:stCondLst>
                                  <p:childTnLst>
                                    <p:set>
                                      <p:cBhvr>
                                        <p:cTn id="111" dur="1" fill="hold">
                                          <p:stCondLst>
                                            <p:cond delay="0"/>
                                          </p:stCondLst>
                                        </p:cTn>
                                        <p:tgtEl>
                                          <p:spTgt spid="76"/>
                                        </p:tgtEl>
                                        <p:attrNameLst>
                                          <p:attrName>style.visibility</p:attrName>
                                        </p:attrNameLst>
                                      </p:cBhvr>
                                      <p:to>
                                        <p:strVal val="visible"/>
                                      </p:to>
                                    </p:set>
                                  </p:childTnLst>
                                </p:cTn>
                              </p:par>
                              <p:par>
                                <p:cTn id="112" presetID="1" presetClass="entr" presetSubtype="0" fill="hold" nodeType="withEffect">
                                  <p:stCondLst>
                                    <p:cond delay="0"/>
                                  </p:stCondLst>
                                  <p:childTnLst>
                                    <p:set>
                                      <p:cBhvr>
                                        <p:cTn id="113" dur="1" fill="hold">
                                          <p:stCondLst>
                                            <p:cond delay="0"/>
                                          </p:stCondLst>
                                        </p:cTn>
                                        <p:tgtEl>
                                          <p:spTgt spid="80"/>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77"/>
                                        </p:tgtEl>
                                        <p:attrNameLst>
                                          <p:attrName>style.visibility</p:attrName>
                                        </p:attrNameLst>
                                      </p:cBhvr>
                                      <p:to>
                                        <p:strVal val="visible"/>
                                      </p:to>
                                    </p:set>
                                  </p:childTnLst>
                                </p:cTn>
                              </p:par>
                              <p:par>
                                <p:cTn id="116" presetID="1" presetClass="entr" presetSubtype="0" fill="hold" grpId="0" nodeType="withEffect">
                                  <p:stCondLst>
                                    <p:cond delay="0"/>
                                  </p:stCondLst>
                                  <p:childTnLst>
                                    <p:set>
                                      <p:cBhvr>
                                        <p:cTn id="117" dur="1" fill="hold">
                                          <p:stCondLst>
                                            <p:cond delay="0"/>
                                          </p:stCondLst>
                                        </p:cTn>
                                        <p:tgtEl>
                                          <p:spTgt spid="83"/>
                                        </p:tgtEl>
                                        <p:attrNameLst>
                                          <p:attrName>style.visibility</p:attrName>
                                        </p:attrNameLst>
                                      </p:cBhvr>
                                      <p:to>
                                        <p:strVal val="visible"/>
                                      </p:to>
                                    </p:set>
                                  </p:childTnLst>
                                </p:cTn>
                              </p:par>
                              <p:par>
                                <p:cTn id="118" presetID="1" presetClass="entr" presetSubtype="0" fill="hold" nodeType="withEffect">
                                  <p:stCondLst>
                                    <p:cond delay="0"/>
                                  </p:stCondLst>
                                  <p:childTnLst>
                                    <p:set>
                                      <p:cBhvr>
                                        <p:cTn id="119" dur="1" fill="hold">
                                          <p:stCondLst>
                                            <p:cond delay="0"/>
                                          </p:stCondLst>
                                        </p:cTn>
                                        <p:tgtEl>
                                          <p:spTgt spid="84"/>
                                        </p:tgtEl>
                                        <p:attrNameLst>
                                          <p:attrName>style.visibility</p:attrName>
                                        </p:attrNameLst>
                                      </p:cBhvr>
                                      <p:to>
                                        <p:strVal val="visible"/>
                                      </p:to>
                                    </p:set>
                                  </p:childTnLst>
                                </p:cTn>
                              </p:par>
                              <p:par>
                                <p:cTn id="120" presetID="1" presetClass="entr" presetSubtype="0" fill="hold" nodeType="withEffect">
                                  <p:stCondLst>
                                    <p:cond delay="0"/>
                                  </p:stCondLst>
                                  <p:childTnLst>
                                    <p:set>
                                      <p:cBhvr>
                                        <p:cTn id="121" dur="1" fill="hold">
                                          <p:stCondLst>
                                            <p:cond delay="0"/>
                                          </p:stCondLst>
                                        </p:cTn>
                                        <p:tgtEl>
                                          <p:spTgt spid="85"/>
                                        </p:tgtEl>
                                        <p:attrNameLst>
                                          <p:attrName>style.visibility</p:attrName>
                                        </p:attrNameLst>
                                      </p:cBhvr>
                                      <p:to>
                                        <p:strVal val="visible"/>
                                      </p:to>
                                    </p:set>
                                  </p:childTnLst>
                                </p:cTn>
                              </p:par>
                              <p:par>
                                <p:cTn id="122" presetID="1" presetClass="entr" presetSubtype="0" fill="hold" grpId="0" nodeType="withEffect">
                                  <p:stCondLst>
                                    <p:cond delay="0"/>
                                  </p:stCondLst>
                                  <p:childTnLst>
                                    <p:set>
                                      <p:cBhvr>
                                        <p:cTn id="123" dur="1" fill="hold">
                                          <p:stCondLst>
                                            <p:cond delay="0"/>
                                          </p:stCondLst>
                                        </p:cTn>
                                        <p:tgtEl>
                                          <p:spTgt spid="59"/>
                                        </p:tgtEl>
                                        <p:attrNameLst>
                                          <p:attrName>style.visibility</p:attrName>
                                        </p:attrNameLst>
                                      </p:cBhvr>
                                      <p:to>
                                        <p:strVal val="visible"/>
                                      </p:to>
                                    </p:set>
                                  </p:childTnLst>
                                </p:cTn>
                              </p:par>
                              <p:par>
                                <p:cTn id="124" presetID="1" presetClass="entr" presetSubtype="0" fill="hold" grpId="0" nodeType="withEffect">
                                  <p:stCondLst>
                                    <p:cond delay="0"/>
                                  </p:stCondLst>
                                  <p:childTnLst>
                                    <p:set>
                                      <p:cBhvr>
                                        <p:cTn id="125" dur="1" fill="hold">
                                          <p:stCondLst>
                                            <p:cond delay="0"/>
                                          </p:stCondLst>
                                        </p:cTn>
                                        <p:tgtEl>
                                          <p:spTgt spid="6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P spid="62" grpId="0" animBg="1"/>
      <p:bldP spid="5" grpId="0" animBg="1"/>
      <p:bldP spid="6" grpId="0" animBg="1"/>
      <p:bldP spid="7" grpId="0"/>
      <p:bldP spid="8" grpId="0" animBg="1"/>
      <p:bldP spid="8" grpId="1" animBg="1"/>
      <p:bldP spid="9" grpId="0" animBg="1"/>
      <p:bldP spid="10" grpId="0" animBg="1"/>
      <p:bldP spid="10" grpId="1" animBg="1"/>
      <p:bldP spid="11" grpId="0" animBg="1"/>
      <p:bldP spid="11" grpId="1" animBg="1"/>
      <p:bldP spid="12" grpId="0" animBg="1"/>
      <p:bldP spid="13" grpId="0" animBg="1"/>
      <p:bldP spid="25" grpId="0"/>
      <p:bldP spid="26" grpId="0"/>
      <p:bldP spid="27" grpId="0" animBg="1"/>
      <p:bldP spid="29" grpId="0" animBg="1"/>
      <p:bldP spid="29" grpId="1" animBg="1"/>
      <p:bldP spid="30" grpId="0" animBg="1"/>
      <p:bldP spid="30" grpId="1" animBg="1"/>
      <p:bldP spid="31" grpId="0" animBg="1"/>
      <p:bldP spid="31" grpId="1" animBg="1"/>
      <p:bldP spid="37" grpId="0"/>
      <p:bldP spid="43" grpId="0" animBg="1"/>
      <p:bldP spid="48" grpId="0"/>
      <p:bldP spid="49" grpId="0" animBg="1"/>
      <p:bldP spid="50" grpId="0" animBg="1"/>
      <p:bldP spid="51" grpId="0" animBg="1"/>
      <p:bldP spid="52" grpId="0" animBg="1"/>
      <p:bldP spid="56" grpId="0"/>
      <p:bldP spid="69" grpId="0" animBg="1"/>
      <p:bldP spid="70" grpId="0" animBg="1"/>
      <p:bldP spid="71" grpId="0" animBg="1"/>
      <p:bldP spid="75" grpId="0"/>
      <p:bldP spid="76" grpId="0" animBg="1"/>
      <p:bldP spid="83" grpId="0" animBg="1"/>
      <p:bldP spid="59" grpId="0" animBg="1"/>
      <p:bldP spid="60" grpId="0" animBg="1"/>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TCM: Throughput and Fairness</a:t>
            </a:r>
            <a:endParaRPr lang="en-US" dirty="0"/>
          </a:p>
        </p:txBody>
      </p:sp>
      <p:graphicFrame>
        <p:nvGraphicFramePr>
          <p:cNvPr id="5" name="Content Placeholder 4"/>
          <p:cNvGraphicFramePr>
            <a:graphicFrameLocks noGrp="1"/>
          </p:cNvGraphicFramePr>
          <p:nvPr>
            <p:ph idx="1"/>
            <p:extLst>
              <p:ext uri="{D42A27DB-BD31-4B8C-83A1-F6EECF244321}">
                <p14:modId xmlns:p14="http://schemas.microsoft.com/office/powerpoint/2010/main" val="125350276"/>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3"/>
          </a:graphicData>
        </a:graphic>
      </p:graphicFrame>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215</a:t>
            </a:fld>
            <a:endParaRPr lang="en-US" dirty="0">
              <a:solidFill>
                <a:prstClr val="black">
                  <a:tint val="75000"/>
                </a:prstClr>
              </a:solidFill>
              <a:latin typeface="Calibri"/>
            </a:endParaRPr>
          </a:p>
        </p:txBody>
      </p:sp>
      <p:sp>
        <p:nvSpPr>
          <p:cNvPr id="6" name="Down Arrow 5"/>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system throughput</a:t>
            </a:r>
          </a:p>
        </p:txBody>
      </p:sp>
      <p:sp>
        <p:nvSpPr>
          <p:cNvPr id="7" name="Down Arrow 6"/>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fairness</a:t>
            </a:r>
          </a:p>
        </p:txBody>
      </p:sp>
      <p:sp>
        <p:nvSpPr>
          <p:cNvPr id="17" name="Rectangle 16"/>
          <p:cNvSpPr/>
          <p:nvPr/>
        </p:nvSpPr>
        <p:spPr>
          <a:xfrm>
            <a:off x="5739078" y="3619499"/>
            <a:ext cx="966523" cy="4572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2" name="Rectangle 21"/>
          <p:cNvSpPr/>
          <p:nvPr/>
        </p:nvSpPr>
        <p:spPr>
          <a:xfrm>
            <a:off x="3352800" y="1801838"/>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7" name="Rectangle 26"/>
          <p:cNvSpPr/>
          <p:nvPr/>
        </p:nvSpPr>
        <p:spPr>
          <a:xfrm>
            <a:off x="3505200" y="2667000"/>
            <a:ext cx="9144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8" name="Rectangle 27"/>
          <p:cNvSpPr/>
          <p:nvPr/>
        </p:nvSpPr>
        <p:spPr>
          <a:xfrm>
            <a:off x="3733800" y="2971800"/>
            <a:ext cx="457200" cy="5334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29" name="Rectangle 28"/>
          <p:cNvSpPr/>
          <p:nvPr/>
        </p:nvSpPr>
        <p:spPr>
          <a:xfrm>
            <a:off x="4114422" y="3228975"/>
            <a:ext cx="838200" cy="742096"/>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30" name="Rectangle 29"/>
          <p:cNvSpPr/>
          <p:nvPr/>
        </p:nvSpPr>
        <p:spPr>
          <a:xfrm>
            <a:off x="4723790" y="2362200"/>
            <a:ext cx="83881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4" name="TextBox 13"/>
          <p:cNvSpPr txBox="1"/>
          <p:nvPr/>
        </p:nvSpPr>
        <p:spPr>
          <a:xfrm>
            <a:off x="2123728" y="1131515"/>
            <a:ext cx="5112568" cy="400110"/>
          </a:xfrm>
          <a:prstGeom prst="rect">
            <a:avLst/>
          </a:prstGeom>
          <a:noFill/>
        </p:spPr>
        <p:txBody>
          <a:bodyPr wrap="square" lIns="91425" tIns="45713" rIns="91425" bIns="45713" rtlCol="0">
            <a:spAutoFit/>
          </a:bodyPr>
          <a:lstStyle/>
          <a:p>
            <a:pPr algn="ctr" defTabSz="914259"/>
            <a:r>
              <a:rPr lang="en-US" sz="2000" i="1" dirty="0">
                <a:solidFill>
                  <a:prstClr val="black"/>
                </a:solidFill>
                <a:latin typeface="Calibri"/>
              </a:rPr>
              <a:t>24 cores, 4 memory controllers, 96 workloads </a:t>
            </a:r>
          </a:p>
        </p:txBody>
      </p:sp>
      <p:sp>
        <p:nvSpPr>
          <p:cNvPr id="15" name="TextBox 14"/>
          <p:cNvSpPr txBox="1"/>
          <p:nvPr/>
        </p:nvSpPr>
        <p:spPr>
          <a:xfrm>
            <a:off x="228600" y="5725180"/>
            <a:ext cx="8763000" cy="954107"/>
          </a:xfrm>
          <a:prstGeom prst="rect">
            <a:avLst/>
          </a:prstGeom>
          <a:noFill/>
        </p:spPr>
        <p:txBody>
          <a:bodyPr wrap="square" lIns="91425" tIns="45713" rIns="91425" bIns="45713" rtlCol="0">
            <a:spAutoFit/>
          </a:bodyPr>
          <a:lstStyle/>
          <a:p>
            <a:pPr algn="ctr" defTabSz="914259"/>
            <a:r>
              <a:rPr lang="en-US" sz="2800" i="1" dirty="0">
                <a:solidFill>
                  <a:srgbClr val="FF0000"/>
                </a:solidFill>
                <a:latin typeface="Calibri"/>
              </a:rPr>
              <a:t>TCM, a heterogeneous scheduling policy,</a:t>
            </a:r>
          </a:p>
          <a:p>
            <a:pPr algn="ctr" defTabSz="914259"/>
            <a:r>
              <a:rPr lang="en-US" sz="2800" i="1" dirty="0">
                <a:solidFill>
                  <a:srgbClr val="FF0000"/>
                </a:solidFill>
                <a:latin typeface="Calibri"/>
              </a:rPr>
              <a:t>provides best fairness and system throughput</a:t>
            </a:r>
          </a:p>
        </p:txBody>
      </p:sp>
    </p:spTree>
    <p:extLst>
      <p:ext uri="{BB962C8B-B14F-4D97-AF65-F5344CB8AC3E}">
        <p14:creationId xmlns:p14="http://schemas.microsoft.com/office/powerpoint/2010/main" val="7515412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27"/>
                                        </p:tgtEl>
                                        <p:attrNameLst>
                                          <p:attrName>style.visibility</p:attrName>
                                        </p:attrNameLst>
                                      </p:cBhvr>
                                      <p:to>
                                        <p:strVal val="hidden"/>
                                      </p:to>
                                    </p:set>
                                  </p:childTnLst>
                                </p:cTn>
                              </p:par>
                              <p:par>
                                <p:cTn id="11" presetID="1" presetClass="exit" presetSubtype="0" fill="hold" grpId="0" nodeType="withEffect">
                                  <p:stCondLst>
                                    <p:cond delay="0"/>
                                  </p:stCondLst>
                                  <p:childTnLst>
                                    <p:set>
                                      <p:cBhvr>
                                        <p:cTn id="12" dur="1" fill="hold">
                                          <p:stCondLst>
                                            <p:cond delay="0"/>
                                          </p:stCondLst>
                                        </p:cTn>
                                        <p:tgtEl>
                                          <p:spTgt spid="2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29"/>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0" nodeType="clickEffect">
                                  <p:stCondLst>
                                    <p:cond delay="0"/>
                                  </p:stCondLst>
                                  <p:childTnLst>
                                    <p:set>
                                      <p:cBhvr>
                                        <p:cTn id="24" dur="1" fill="hold">
                                          <p:stCondLst>
                                            <p:cond delay="0"/>
                                          </p:stCondLst>
                                        </p:cTn>
                                        <p:tgtEl>
                                          <p:spTgt spid="17"/>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22" grpId="0" animBg="1"/>
      <p:bldP spid="27" grpId="0" animBg="1"/>
      <p:bldP spid="28" grpId="0" animBg="1"/>
      <p:bldP spid="29" grpId="0" animBg="1"/>
      <p:bldP spid="30" grpId="0" animBg="1"/>
      <p:bldP spid="15" grpId="0"/>
    </p:bld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TCM: </a:t>
            </a:r>
            <a:r>
              <a:rPr lang="en-US" dirty="0"/>
              <a:t>Fairness-Throughput Tradeoff</a:t>
            </a:r>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216</a:t>
            </a:fld>
            <a:endParaRPr lang="en-US" dirty="0">
              <a:solidFill>
                <a:prstClr val="black">
                  <a:tint val="75000"/>
                </a:prstClr>
              </a:solidFill>
              <a:latin typeface="Calibri"/>
            </a:endParaRPr>
          </a:p>
        </p:txBody>
      </p:sp>
      <p:graphicFrame>
        <p:nvGraphicFramePr>
          <p:cNvPr id="5" name="Content Placeholder 4"/>
          <p:cNvGraphicFramePr>
            <a:graphicFrameLocks/>
          </p:cNvGraphicFramePr>
          <p:nvPr>
            <p:extLst>
              <p:ext uri="{D42A27DB-BD31-4B8C-83A1-F6EECF244321}">
                <p14:modId xmlns:p14="http://schemas.microsoft.com/office/powerpoint/2010/main" val="1290888138"/>
              </p:ext>
            </p:extLst>
          </p:nvPr>
        </p:nvGraphicFramePr>
        <p:xfrm>
          <a:off x="1371600" y="1600200"/>
          <a:ext cx="6705600" cy="3810000"/>
        </p:xfrm>
        <a:graphic>
          <a:graphicData uri="http://schemas.openxmlformats.org/drawingml/2006/chart">
            <c:chart xmlns:c="http://schemas.openxmlformats.org/drawingml/2006/chart" xmlns:r="http://schemas.openxmlformats.org/officeDocument/2006/relationships" r:id="rId2"/>
          </a:graphicData>
        </a:graphic>
      </p:graphicFrame>
      <p:sp>
        <p:nvSpPr>
          <p:cNvPr id="6" name="Content Placeholder 2"/>
          <p:cNvSpPr txBox="1">
            <a:spLocks/>
          </p:cNvSpPr>
          <p:nvPr/>
        </p:nvSpPr>
        <p:spPr>
          <a:xfrm>
            <a:off x="1828800" y="1143000"/>
            <a:ext cx="6477000" cy="457200"/>
          </a:xfrm>
          <a:prstGeom prst="rect">
            <a:avLst/>
          </a:prstGeom>
        </p:spPr>
        <p:txBody>
          <a:bodyPr vert="horz" lIns="91425" tIns="45713" rIns="91425" bIns="45713" rtlCol="0">
            <a:noAutofit/>
          </a:bodyPr>
          <a:lstStyle/>
          <a:p>
            <a:pPr algn="ctr" defTabSz="914259">
              <a:spcBef>
                <a:spcPct val="20000"/>
              </a:spcBef>
              <a:defRPr/>
            </a:pPr>
            <a:r>
              <a:rPr lang="en-US" sz="2800" b="1" dirty="0">
                <a:solidFill>
                  <a:prstClr val="black"/>
                </a:solidFill>
                <a:latin typeface="Calibri"/>
              </a:rPr>
              <a:t>When configuration parameter is varied…</a:t>
            </a:r>
          </a:p>
        </p:txBody>
      </p:sp>
      <p:sp>
        <p:nvSpPr>
          <p:cNvPr id="7" name="Freeform 6"/>
          <p:cNvSpPr/>
          <p:nvPr/>
        </p:nvSpPr>
        <p:spPr>
          <a:xfrm>
            <a:off x="5105400" y="3657601"/>
            <a:ext cx="1524000" cy="302299"/>
          </a:xfrm>
          <a:custGeom>
            <a:avLst/>
            <a:gdLst>
              <a:gd name="connsiteX0" fmla="*/ 0 w 1323473"/>
              <a:gd name="connsiteY0" fmla="*/ 397042 h 397042"/>
              <a:gd name="connsiteX1" fmla="*/ 421105 w 1323473"/>
              <a:gd name="connsiteY1" fmla="*/ 360947 h 397042"/>
              <a:gd name="connsiteX2" fmla="*/ 745957 w 1323473"/>
              <a:gd name="connsiteY2" fmla="*/ 288758 h 397042"/>
              <a:gd name="connsiteX3" fmla="*/ 998621 w 1323473"/>
              <a:gd name="connsiteY3" fmla="*/ 192505 h 397042"/>
              <a:gd name="connsiteX4" fmla="*/ 1323473 w 1323473"/>
              <a:gd name="connsiteY4" fmla="*/ 0 h 397042"/>
              <a:gd name="connsiteX5" fmla="*/ 1323473 w 1323473"/>
              <a:gd name="connsiteY5" fmla="*/ 0 h 397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23473" h="397042">
                <a:moveTo>
                  <a:pt x="0" y="397042"/>
                </a:moveTo>
                <a:cubicBezTo>
                  <a:pt x="148389" y="388018"/>
                  <a:pt x="296779" y="378994"/>
                  <a:pt x="421105" y="360947"/>
                </a:cubicBezTo>
                <a:cubicBezTo>
                  <a:pt x="545431" y="342900"/>
                  <a:pt x="649704" y="316832"/>
                  <a:pt x="745957" y="288758"/>
                </a:cubicBezTo>
                <a:cubicBezTo>
                  <a:pt x="842210" y="260684"/>
                  <a:pt x="902368" y="240631"/>
                  <a:pt x="998621" y="192505"/>
                </a:cubicBezTo>
                <a:cubicBezTo>
                  <a:pt x="1094874" y="144379"/>
                  <a:pt x="1323473" y="0"/>
                  <a:pt x="1323473" y="0"/>
                </a:cubicBezTo>
                <a:lnTo>
                  <a:pt x="1323473" y="0"/>
                </a:lnTo>
              </a:path>
            </a:pathLst>
          </a:custGeom>
          <a:ln w="38100">
            <a:solidFill>
              <a:srgbClr val="FF0000"/>
            </a:solidFill>
            <a:headEnd type="arrow" w="lg" len="lg"/>
            <a:tailEnd type="arrow" w="lg" len="lg"/>
          </a:ln>
        </p:spPr>
        <p:style>
          <a:lnRef idx="1">
            <a:schemeClr val="accent1"/>
          </a:lnRef>
          <a:fillRef idx="0">
            <a:schemeClr val="accent1"/>
          </a:fillRef>
          <a:effectRef idx="0">
            <a:schemeClr val="accent1"/>
          </a:effectRef>
          <a:fontRef idx="minor">
            <a:schemeClr val="tx1"/>
          </a:fontRef>
        </p:style>
        <p:txBody>
          <a:bodyPr lIns="91425" tIns="45713" rIns="91425" bIns="45713" rtlCol="0" anchor="ctr"/>
          <a:lstStyle/>
          <a:p>
            <a:pPr algn="ctr" defTabSz="914259"/>
            <a:endParaRPr lang="en-US" dirty="0">
              <a:solidFill>
                <a:prstClr val="black"/>
              </a:solidFill>
              <a:latin typeface="Calibri"/>
            </a:endParaRPr>
          </a:p>
        </p:txBody>
      </p:sp>
      <p:sp>
        <p:nvSpPr>
          <p:cNvPr id="8" name="TextBox 7"/>
          <p:cNvSpPr txBox="1"/>
          <p:nvPr/>
        </p:nvSpPr>
        <p:spPr>
          <a:xfrm>
            <a:off x="5486400" y="4191002"/>
            <a:ext cx="2362200" cy="838199"/>
          </a:xfrm>
          <a:prstGeom prst="wedgeRoundRectCallout">
            <a:avLst>
              <a:gd name="adj1" fmla="val -41285"/>
              <a:gd name="adj2" fmla="val -81300"/>
              <a:gd name="adj3" fmla="val 16667"/>
            </a:avLst>
          </a:prstGeom>
          <a:solidFill>
            <a:srgbClr val="FF0000"/>
          </a:solidFill>
          <a:ln>
            <a:noFill/>
          </a:ln>
        </p:spPr>
        <p:style>
          <a:lnRef idx="2">
            <a:schemeClr val="dk1">
              <a:shade val="50000"/>
            </a:schemeClr>
          </a:lnRef>
          <a:fillRef idx="1">
            <a:schemeClr val="dk1"/>
          </a:fillRef>
          <a:effectRef idx="0">
            <a:schemeClr val="dk1"/>
          </a:effectRef>
          <a:fontRef idx="minor">
            <a:schemeClr val="lt1"/>
          </a:fontRef>
        </p:style>
        <p:txBody>
          <a:bodyPr wrap="square" lIns="0" tIns="0" rIns="0" bIns="0" rtlCol="0" anchor="ctr" anchorCtr="0">
            <a:noAutofit/>
          </a:bodyPr>
          <a:lstStyle/>
          <a:p>
            <a:pPr algn="ctr" defTabSz="914259"/>
            <a:r>
              <a:rPr lang="en-US" sz="2400" i="1" dirty="0">
                <a:solidFill>
                  <a:prstClr val="white"/>
                </a:solidFill>
                <a:latin typeface="Calibri"/>
              </a:rPr>
              <a:t>Adjusting  </a:t>
            </a:r>
            <a:r>
              <a:rPr lang="en-US" sz="2400" b="1" i="1" dirty="0" err="1">
                <a:solidFill>
                  <a:prstClr val="white"/>
                </a:solidFill>
                <a:latin typeface="Calibri"/>
              </a:rPr>
              <a:t>ClusterThreshold</a:t>
            </a:r>
            <a:endParaRPr lang="en-US" sz="2000" dirty="0">
              <a:solidFill>
                <a:prstClr val="white"/>
              </a:solidFill>
              <a:latin typeface="Calibri"/>
            </a:endParaRPr>
          </a:p>
        </p:txBody>
      </p:sp>
      <p:sp>
        <p:nvSpPr>
          <p:cNvPr id="9" name="TextBox 8"/>
          <p:cNvSpPr txBox="1"/>
          <p:nvPr/>
        </p:nvSpPr>
        <p:spPr>
          <a:xfrm>
            <a:off x="321880" y="5728236"/>
            <a:ext cx="8305800" cy="584775"/>
          </a:xfrm>
          <a:prstGeom prst="rect">
            <a:avLst/>
          </a:prstGeom>
          <a:noFill/>
        </p:spPr>
        <p:txBody>
          <a:bodyPr wrap="square" lIns="91425" tIns="45713" rIns="91425" bIns="45713" rtlCol="0">
            <a:spAutoFit/>
          </a:bodyPr>
          <a:lstStyle/>
          <a:p>
            <a:pPr algn="ctr" defTabSz="914259"/>
            <a:r>
              <a:rPr lang="en-US" sz="3200" i="1" dirty="0">
                <a:solidFill>
                  <a:srgbClr val="FF0000"/>
                </a:solidFill>
                <a:latin typeface="Calibri"/>
                <a:sym typeface="Wingdings" pitchFamily="2" charset="2"/>
              </a:rPr>
              <a:t>TCM </a:t>
            </a:r>
            <a:r>
              <a:rPr lang="en-US" sz="3200" i="1">
                <a:solidFill>
                  <a:srgbClr val="FF0000"/>
                </a:solidFill>
                <a:latin typeface="Calibri"/>
                <a:sym typeface="Wingdings" pitchFamily="2" charset="2"/>
              </a:rPr>
              <a:t>allows robust fairness-throughput tradeoff </a:t>
            </a:r>
            <a:endParaRPr lang="en-US" sz="3200" i="1" dirty="0">
              <a:solidFill>
                <a:srgbClr val="FF0000"/>
              </a:solidFill>
              <a:latin typeface="Calibri"/>
            </a:endParaRPr>
          </a:p>
        </p:txBody>
      </p:sp>
      <p:sp>
        <p:nvSpPr>
          <p:cNvPr id="10" name="TextBox 9"/>
          <p:cNvSpPr txBox="1"/>
          <p:nvPr/>
        </p:nvSpPr>
        <p:spPr>
          <a:xfrm>
            <a:off x="3429000" y="2571690"/>
            <a:ext cx="914400" cy="400110"/>
          </a:xfrm>
          <a:prstGeom prst="rect">
            <a:avLst/>
          </a:prstGeom>
          <a:noFill/>
        </p:spPr>
        <p:txBody>
          <a:bodyPr wrap="square" lIns="91425" tIns="45713" rIns="91425" bIns="45713" rtlCol="0">
            <a:spAutoFit/>
          </a:bodyPr>
          <a:lstStyle/>
          <a:p>
            <a:pPr algn="ctr" defTabSz="914259"/>
            <a:r>
              <a:rPr lang="en-US" sz="2000" b="1" dirty="0">
                <a:solidFill>
                  <a:srgbClr val="00B050"/>
                </a:solidFill>
                <a:latin typeface="Calibri"/>
              </a:rPr>
              <a:t>STFM</a:t>
            </a:r>
          </a:p>
        </p:txBody>
      </p:sp>
      <p:sp>
        <p:nvSpPr>
          <p:cNvPr id="11" name="TextBox 10"/>
          <p:cNvSpPr txBox="1"/>
          <p:nvPr/>
        </p:nvSpPr>
        <p:spPr>
          <a:xfrm>
            <a:off x="4114800" y="2876490"/>
            <a:ext cx="1066800" cy="400110"/>
          </a:xfrm>
          <a:prstGeom prst="rect">
            <a:avLst/>
          </a:prstGeom>
          <a:noFill/>
        </p:spPr>
        <p:txBody>
          <a:bodyPr wrap="square" lIns="91425" tIns="45713" rIns="91425" bIns="45713" rtlCol="0">
            <a:spAutoFit/>
          </a:bodyPr>
          <a:lstStyle/>
          <a:p>
            <a:pPr algn="ctr" defTabSz="914259"/>
            <a:r>
              <a:rPr lang="en-US" sz="2000" b="1" dirty="0">
                <a:solidFill>
                  <a:srgbClr val="1F497D"/>
                </a:solidFill>
                <a:latin typeface="Calibri"/>
              </a:rPr>
              <a:t>PAR-BS</a:t>
            </a:r>
          </a:p>
        </p:txBody>
      </p:sp>
      <p:sp>
        <p:nvSpPr>
          <p:cNvPr id="12" name="Rectangle 11"/>
          <p:cNvSpPr/>
          <p:nvPr/>
        </p:nvSpPr>
        <p:spPr>
          <a:xfrm>
            <a:off x="4191000" y="2893770"/>
            <a:ext cx="838200" cy="990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3" name="TextBox 12"/>
          <p:cNvSpPr txBox="1"/>
          <p:nvPr/>
        </p:nvSpPr>
        <p:spPr>
          <a:xfrm>
            <a:off x="5410200" y="2495491"/>
            <a:ext cx="990600" cy="400110"/>
          </a:xfrm>
          <a:prstGeom prst="rect">
            <a:avLst/>
          </a:prstGeom>
          <a:noFill/>
        </p:spPr>
        <p:txBody>
          <a:bodyPr wrap="square" lIns="91425" tIns="45713" rIns="91425" bIns="45713" rtlCol="0">
            <a:spAutoFit/>
          </a:bodyPr>
          <a:lstStyle/>
          <a:p>
            <a:pPr algn="ctr" defTabSz="914259"/>
            <a:r>
              <a:rPr lang="en-US" sz="2000" b="1" dirty="0">
                <a:solidFill>
                  <a:srgbClr val="FF0000"/>
                </a:solidFill>
                <a:latin typeface="Calibri"/>
              </a:rPr>
              <a:t>ATLAS</a:t>
            </a:r>
          </a:p>
        </p:txBody>
      </p:sp>
      <p:sp>
        <p:nvSpPr>
          <p:cNvPr id="14" name="Rectangle 13"/>
          <p:cNvSpPr/>
          <p:nvPr/>
        </p:nvSpPr>
        <p:spPr>
          <a:xfrm>
            <a:off x="5406845" y="2515211"/>
            <a:ext cx="1066800" cy="7620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5" name="TextBox 14"/>
          <p:cNvSpPr txBox="1"/>
          <p:nvPr/>
        </p:nvSpPr>
        <p:spPr>
          <a:xfrm>
            <a:off x="6324600" y="3257490"/>
            <a:ext cx="990600" cy="400110"/>
          </a:xfrm>
          <a:prstGeom prst="rect">
            <a:avLst/>
          </a:prstGeom>
          <a:noFill/>
        </p:spPr>
        <p:txBody>
          <a:bodyPr wrap="square" lIns="91425" tIns="45713" rIns="91425" bIns="45713" rtlCol="0">
            <a:spAutoFit/>
          </a:bodyPr>
          <a:lstStyle/>
          <a:p>
            <a:pPr algn="ctr" defTabSz="914259"/>
            <a:r>
              <a:rPr lang="en-US" sz="2000" b="1" dirty="0">
                <a:solidFill>
                  <a:srgbClr val="F79646">
                    <a:lumMod val="75000"/>
                  </a:srgbClr>
                </a:solidFill>
                <a:latin typeface="Calibri"/>
              </a:rPr>
              <a:t>TCM</a:t>
            </a:r>
          </a:p>
        </p:txBody>
      </p:sp>
      <p:sp>
        <p:nvSpPr>
          <p:cNvPr id="16" name="Rectangle 15"/>
          <p:cNvSpPr/>
          <p:nvPr/>
        </p:nvSpPr>
        <p:spPr>
          <a:xfrm>
            <a:off x="4875580" y="3350665"/>
            <a:ext cx="2209800" cy="609600"/>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
        <p:nvSpPr>
          <p:cNvPr id="17" name="Down Arrow 16"/>
          <p:cNvSpPr/>
          <p:nvPr/>
        </p:nvSpPr>
        <p:spPr>
          <a:xfrm rot="16200000">
            <a:off x="4726633" y="2583882"/>
            <a:ext cx="605135" cy="56388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eaVert"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system throughput</a:t>
            </a:r>
          </a:p>
        </p:txBody>
      </p:sp>
      <p:sp>
        <p:nvSpPr>
          <p:cNvPr id="18" name="Down Arrow 17"/>
          <p:cNvSpPr/>
          <p:nvPr/>
        </p:nvSpPr>
        <p:spPr>
          <a:xfrm>
            <a:off x="914400" y="1752600"/>
            <a:ext cx="609600" cy="2705100"/>
          </a:xfrm>
          <a:prstGeom prst="downArrow">
            <a:avLst/>
          </a:prstGeom>
        </p:spPr>
        <p:style>
          <a:lnRef idx="2">
            <a:schemeClr val="dk1">
              <a:shade val="50000"/>
            </a:schemeClr>
          </a:lnRef>
          <a:fillRef idx="1">
            <a:schemeClr val="dk1"/>
          </a:fillRef>
          <a:effectRef idx="0">
            <a:schemeClr val="dk1"/>
          </a:effectRef>
          <a:fontRef idx="minor">
            <a:schemeClr val="lt1"/>
          </a:fontRef>
        </p:style>
        <p:txBody>
          <a:bodyPr vert="vert270" lIns="91425" tIns="45713" rIns="91425" bIns="45713" rtlCol="0" anchor="ctr"/>
          <a:lstStyle/>
          <a:p>
            <a:pPr algn="ctr" defTabSz="914259"/>
            <a:r>
              <a:rPr lang="en-US" sz="2400" dirty="0">
                <a:solidFill>
                  <a:prstClr val="white"/>
                </a:solidFill>
                <a:latin typeface="Calibri"/>
              </a:rPr>
              <a:t>Better</a:t>
            </a:r>
            <a:r>
              <a:rPr lang="en-US" sz="2400" b="1" dirty="0">
                <a:solidFill>
                  <a:prstClr val="white"/>
                </a:solidFill>
                <a:latin typeface="Calibri"/>
              </a:rPr>
              <a:t> fairness</a:t>
            </a:r>
          </a:p>
        </p:txBody>
      </p:sp>
      <p:sp>
        <p:nvSpPr>
          <p:cNvPr id="19" name="TextBox 18"/>
          <p:cNvSpPr txBox="1"/>
          <p:nvPr/>
        </p:nvSpPr>
        <p:spPr>
          <a:xfrm>
            <a:off x="2750520" y="1911100"/>
            <a:ext cx="990600" cy="400110"/>
          </a:xfrm>
          <a:prstGeom prst="rect">
            <a:avLst/>
          </a:prstGeom>
          <a:noFill/>
        </p:spPr>
        <p:txBody>
          <a:bodyPr wrap="square" lIns="91425" tIns="45713" rIns="91425" bIns="45713" rtlCol="0">
            <a:spAutoFit/>
          </a:bodyPr>
          <a:lstStyle/>
          <a:p>
            <a:pPr algn="ctr" defTabSz="914259"/>
            <a:r>
              <a:rPr lang="en-US" sz="2000" b="1">
                <a:solidFill>
                  <a:prstClr val="black"/>
                </a:solidFill>
                <a:latin typeface="Calibri"/>
              </a:rPr>
              <a:t>FRFCFS</a:t>
            </a:r>
            <a:endParaRPr lang="en-US" sz="2000" b="1" dirty="0">
              <a:solidFill>
                <a:prstClr val="black"/>
              </a:solidFill>
              <a:latin typeface="Calibri"/>
            </a:endParaRPr>
          </a:p>
        </p:txBody>
      </p:sp>
      <p:sp>
        <p:nvSpPr>
          <p:cNvPr id="20" name="Rectangle 19"/>
          <p:cNvSpPr/>
          <p:nvPr/>
        </p:nvSpPr>
        <p:spPr>
          <a:xfrm>
            <a:off x="2826414" y="1905002"/>
            <a:ext cx="1442005" cy="2054899"/>
          </a:xfrm>
          <a:prstGeom prst="rect">
            <a:avLst/>
          </a:pr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lIns="91425" tIns="45713" rIns="91425" bIns="45713" rtlCol="0" anchor="ctr"/>
          <a:lstStyle/>
          <a:p>
            <a:pPr algn="ctr" defTabSz="914259"/>
            <a:endParaRPr lang="en-US">
              <a:solidFill>
                <a:prstClr val="white"/>
              </a:solidFill>
              <a:latin typeface="Calibri"/>
            </a:endParaRPr>
          </a:p>
        </p:txBody>
      </p:sp>
    </p:spTree>
    <p:extLst>
      <p:ext uri="{BB962C8B-B14F-4D97-AF65-F5344CB8AC3E}">
        <p14:creationId xmlns:p14="http://schemas.microsoft.com/office/powerpoint/2010/main" val="29755566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14"/>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0"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7"/>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p:bldP spid="12" grpId="0" animBg="1"/>
      <p:bldP spid="14" grpId="0" animBg="1"/>
      <p:bldP spid="16" grpId="0" animBg="1"/>
      <p:bldP spid="20" grpId="0" animBg="1"/>
    </p:bld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TCM</a:t>
            </a:r>
            <a:endParaRPr lang="en-US" dirty="0"/>
          </a:p>
        </p:txBody>
      </p:sp>
      <p:sp>
        <p:nvSpPr>
          <p:cNvPr id="3" name="Content Placeholder 2"/>
          <p:cNvSpPr>
            <a:spLocks noGrp="1"/>
          </p:cNvSpPr>
          <p:nvPr>
            <p:ph idx="1"/>
          </p:nvPr>
        </p:nvSpPr>
        <p:spPr/>
        <p:txBody>
          <a:bodyPr>
            <a:normAutofit/>
          </a:bodyPr>
          <a:lstStyle/>
          <a:p>
            <a:r>
              <a:rPr lang="en-US" sz="2800" dirty="0" smtClean="0"/>
              <a:t>Kim et al., “</a:t>
            </a:r>
            <a:r>
              <a:rPr lang="en-US" sz="2800" dirty="0" smtClean="0">
                <a:solidFill>
                  <a:srgbClr val="0000FF"/>
                </a:solidFill>
              </a:rPr>
              <a:t>Thread Cluster Memory Scheduling: Exploiting Differences in Memory Access Behavior</a:t>
            </a:r>
            <a:r>
              <a:rPr lang="en-US" sz="2800" dirty="0" smtClean="0"/>
              <a:t>,” MICRO 2010, Top Picks 2011.</a:t>
            </a:r>
            <a:endParaRPr lang="en-US" sz="2800" dirty="0"/>
          </a:p>
        </p:txBody>
      </p:sp>
      <p:sp>
        <p:nvSpPr>
          <p:cNvPr id="4" name="Slide Number Placeholder 3"/>
          <p:cNvSpPr>
            <a:spLocks noGrp="1"/>
          </p:cNvSpPr>
          <p:nvPr>
            <p:ph type="sldNum" sz="quarter" idx="12"/>
          </p:nvPr>
        </p:nvSpPr>
        <p:spPr/>
        <p:txBody>
          <a:bodyPr/>
          <a:lstStyle/>
          <a:p>
            <a:fld id="{58161B50-6D0B-48B4-A1D4-BAD8C599CC84}" type="slidenum">
              <a:rPr lang="en-US" smtClean="0">
                <a:solidFill>
                  <a:prstClr val="black">
                    <a:tint val="75000"/>
                  </a:prstClr>
                </a:solidFill>
                <a:latin typeface="Calibri"/>
              </a:rPr>
              <a:pPr/>
              <a:t>217</a:t>
            </a:fld>
            <a:endParaRPr lang="en-US" dirty="0">
              <a:solidFill>
                <a:prstClr val="black">
                  <a:tint val="75000"/>
                </a:prstClr>
              </a:solidFill>
              <a:latin typeface="Calibri"/>
            </a:endParaRPr>
          </a:p>
        </p:txBody>
      </p:sp>
    </p:spTree>
    <p:extLst>
      <p:ext uri="{BB962C8B-B14F-4D97-AF65-F5344CB8AC3E}">
        <p14:creationId xmlns:p14="http://schemas.microsoft.com/office/powerpoint/2010/main" val="1527045723"/>
      </p:ext>
    </p:extLst>
  </p:cSld>
  <p:clrMapOvr>
    <a:masterClrMapping/>
  </p:clrMapOvr>
  <p:timing>
    <p:tnLst>
      <p:par>
        <p:cTn xmlns:p14="http://schemas.microsoft.com/office/powerpoint/2010/mai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Thread cluster memory scheduling </a:t>
            </a:r>
            <a:r>
              <a:rPr lang="en-US" sz="1800" dirty="0">
                <a:solidFill>
                  <a:srgbClr val="008000"/>
                </a:solidFill>
              </a:rPr>
              <a:t>[Kim+ MICRO’10]</a:t>
            </a:r>
          </a:p>
          <a:p>
            <a:pPr lvl="1"/>
            <a:r>
              <a:rPr lang="en-US" sz="2000" dirty="0"/>
              <a:t>Idea: Cluster threads into two groups (latency vs. bandwidth sensitive); prioritize the latency-sensitive ones; employ a fairness policy in the bandwidth sensitive group</a:t>
            </a:r>
          </a:p>
          <a:p>
            <a:pPr lvl="1"/>
            <a:r>
              <a:rPr lang="en-US" sz="2000" dirty="0"/>
              <a:t>Takeaway: </a:t>
            </a:r>
            <a:r>
              <a:rPr lang="en-US" sz="2000" dirty="0">
                <a:solidFill>
                  <a:srgbClr val="FF0000"/>
                </a:solidFill>
              </a:rPr>
              <a:t>Heterogeneous scheduling policy that is different based on thread behavior maximizes both performance and fairness</a:t>
            </a:r>
          </a:p>
          <a:p>
            <a:pPr lvl="1"/>
            <a:endParaRPr lang="en-US" sz="2000" dirty="0">
              <a:solidFill>
                <a:srgbClr val="FF0000"/>
              </a:solidFill>
            </a:endParaRPr>
          </a:p>
          <a:p>
            <a:r>
              <a:rPr lang="en-US" dirty="0" smtClean="0">
                <a:solidFill>
                  <a:srgbClr val="0000FF"/>
                </a:solidFill>
              </a:rPr>
              <a:t>Integrated Memory Channel Partitioning and Scheduling </a:t>
            </a:r>
            <a:r>
              <a:rPr lang="en-US" sz="1800" dirty="0">
                <a:solidFill>
                  <a:srgbClr val="008000"/>
                </a:solidFill>
              </a:rPr>
              <a:t>[</a:t>
            </a:r>
            <a:r>
              <a:rPr lang="en-US" sz="1800" dirty="0" err="1">
                <a:solidFill>
                  <a:srgbClr val="008000"/>
                </a:solidFill>
              </a:rPr>
              <a:t>Muralidhara</a:t>
            </a:r>
            <a:r>
              <a:rPr lang="en-US" sz="1800" dirty="0">
                <a:solidFill>
                  <a:srgbClr val="008000"/>
                </a:solidFill>
              </a:rPr>
              <a:t>+ MICRO’11]</a:t>
            </a:r>
          </a:p>
          <a:p>
            <a:pPr marL="695040" lvl="2" indent="-342761"/>
            <a:r>
              <a:rPr lang="en-US" dirty="0"/>
              <a:t>Idea: </a:t>
            </a:r>
            <a:r>
              <a:rPr lang="en-US" dirty="0" smtClean="0"/>
              <a:t>Only prioritize very latency-sensitive threads in the scheduler; mitigate all other applications’ interference via channel partitioning</a:t>
            </a:r>
          </a:p>
          <a:p>
            <a:pPr marL="695040" lvl="2" indent="-342761"/>
            <a:r>
              <a:rPr lang="en-US" dirty="0" smtClean="0"/>
              <a:t>Takeaway: </a:t>
            </a:r>
            <a:r>
              <a:rPr lang="en-US" smtClean="0">
                <a:solidFill>
                  <a:srgbClr val="FF0000"/>
                </a:solidFill>
              </a:rPr>
              <a:t>Intelligently combining </a:t>
            </a:r>
            <a:r>
              <a:rPr lang="en-US" dirty="0" smtClean="0">
                <a:solidFill>
                  <a:srgbClr val="FF0000"/>
                </a:solidFill>
              </a:rPr>
              <a:t>application-aware channel partitioning and memory scheduling provides better performance than either</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218</a:t>
            </a:fld>
            <a:endParaRPr lang="en-US" altLang="en-US">
              <a:solidFill>
                <a:srgbClr val="000000"/>
              </a:solidFill>
            </a:endParaRPr>
          </a:p>
        </p:txBody>
      </p:sp>
    </p:spTree>
    <p:extLst>
      <p:ext uri="{BB962C8B-B14F-4D97-AF65-F5344CB8AC3E}">
        <p14:creationId xmlns:p14="http://schemas.microsoft.com/office/powerpoint/2010/main" val="124973481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Memory Control in CPU-GPU Systems</a:t>
            </a:r>
            <a:endParaRPr lang="en-US" dirty="0"/>
          </a:p>
        </p:txBody>
      </p:sp>
      <p:sp>
        <p:nvSpPr>
          <p:cNvPr id="3" name="Content Placeholder 2"/>
          <p:cNvSpPr>
            <a:spLocks noGrp="1"/>
          </p:cNvSpPr>
          <p:nvPr>
            <p:ph idx="1"/>
          </p:nvPr>
        </p:nvSpPr>
        <p:spPr/>
        <p:txBody>
          <a:bodyPr/>
          <a:lstStyle/>
          <a:p>
            <a:r>
              <a:rPr lang="en-US" b="1" dirty="0" smtClean="0"/>
              <a:t>Observation: </a:t>
            </a:r>
            <a:r>
              <a:rPr lang="en-US" sz="2200" dirty="0" smtClean="0"/>
              <a:t>Heterogeneous CPU-GPU systems require memory schedulers with </a:t>
            </a:r>
            <a:r>
              <a:rPr lang="en-US" sz="2200" dirty="0" smtClean="0">
                <a:solidFill>
                  <a:srgbClr val="FF0000"/>
                </a:solidFill>
              </a:rPr>
              <a:t>large request buffers</a:t>
            </a:r>
          </a:p>
          <a:p>
            <a:endParaRPr lang="en-US" sz="800" dirty="0" smtClean="0"/>
          </a:p>
          <a:p>
            <a:r>
              <a:rPr lang="en-US" b="1" dirty="0" smtClean="0"/>
              <a:t>Problem: </a:t>
            </a:r>
            <a:r>
              <a:rPr lang="en-US" sz="2200" dirty="0" smtClean="0"/>
              <a:t>Existing monolithic application-aware memory scheduler designs are </a:t>
            </a:r>
            <a:r>
              <a:rPr lang="en-US" sz="2200" dirty="0" smtClean="0">
                <a:solidFill>
                  <a:srgbClr val="FF0000"/>
                </a:solidFill>
              </a:rPr>
              <a:t>hard to scale</a:t>
            </a:r>
            <a:r>
              <a:rPr lang="en-US" sz="2200" dirty="0" smtClean="0"/>
              <a:t> to large request buffer sizes</a:t>
            </a:r>
          </a:p>
          <a:p>
            <a:endParaRPr lang="en-US" sz="800" dirty="0" smtClean="0"/>
          </a:p>
          <a:p>
            <a:r>
              <a:rPr lang="en-US" b="1" dirty="0" smtClean="0"/>
              <a:t>Solution: </a:t>
            </a:r>
            <a:r>
              <a:rPr lang="en-US" sz="2200" dirty="0" smtClean="0"/>
              <a:t>Staged Memory Scheduling (SMS) </a:t>
            </a:r>
          </a:p>
          <a:p>
            <a:pPr lvl="1">
              <a:buNone/>
            </a:pPr>
            <a:r>
              <a:rPr lang="en-US" dirty="0" smtClean="0">
                <a:solidFill>
                  <a:srgbClr val="0000FF"/>
                </a:solidFill>
              </a:rPr>
              <a:t>decomposes the memory controller into three simple stages</a:t>
            </a:r>
            <a:r>
              <a:rPr lang="en-US" dirty="0" smtClean="0"/>
              <a:t>:</a:t>
            </a:r>
          </a:p>
          <a:p>
            <a:pPr lvl="1">
              <a:buNone/>
            </a:pPr>
            <a:r>
              <a:rPr lang="en-US" dirty="0" smtClean="0"/>
              <a:t>1) Batch formation: maintains row buffer locality</a:t>
            </a:r>
          </a:p>
          <a:p>
            <a:pPr lvl="1">
              <a:buNone/>
            </a:pPr>
            <a:r>
              <a:rPr lang="en-US" dirty="0" smtClean="0"/>
              <a:t>2) Batch scheduler: reduces interference between applications</a:t>
            </a:r>
          </a:p>
          <a:p>
            <a:pPr lvl="1">
              <a:buNone/>
            </a:pPr>
            <a:r>
              <a:rPr lang="en-US" dirty="0" smtClean="0"/>
              <a:t>3) DRAM command scheduler: issues requests to DRAM</a:t>
            </a:r>
          </a:p>
          <a:p>
            <a:endParaRPr lang="en-US" sz="800" dirty="0" smtClean="0"/>
          </a:p>
          <a:p>
            <a:r>
              <a:rPr lang="en-US" dirty="0" smtClean="0"/>
              <a:t>Compared to state-of-the-art memory schedulers:</a:t>
            </a:r>
          </a:p>
          <a:p>
            <a:pPr lvl="1"/>
            <a:r>
              <a:rPr lang="en-US" dirty="0" smtClean="0">
                <a:solidFill>
                  <a:srgbClr val="0000FF"/>
                </a:solidFill>
              </a:rPr>
              <a:t>SMS is significantly simpler and more scalable</a:t>
            </a:r>
          </a:p>
          <a:p>
            <a:pPr lvl="1"/>
            <a:r>
              <a:rPr lang="en-US" dirty="0" smtClean="0">
                <a:solidFill>
                  <a:srgbClr val="0000FF"/>
                </a:solidFill>
              </a:rPr>
              <a:t>SMS provides higher performance and fairness</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219</a:t>
            </a:fld>
            <a:endParaRPr lang="en-US" altLang="en-US">
              <a:solidFill>
                <a:srgbClr val="000000"/>
              </a:solidFill>
            </a:endParaRPr>
          </a:p>
        </p:txBody>
      </p:sp>
      <p:sp>
        <p:nvSpPr>
          <p:cNvPr id="5" name="Rectangle 4"/>
          <p:cNvSpPr/>
          <p:nvPr/>
        </p:nvSpPr>
        <p:spPr>
          <a:xfrm>
            <a:off x="179512" y="6444044"/>
            <a:ext cx="7812360" cy="338554"/>
          </a:xfrm>
          <a:prstGeom prst="rect">
            <a:avLst/>
          </a:prstGeom>
        </p:spPr>
        <p:txBody>
          <a:bodyPr wrap="square">
            <a:spAutoFit/>
          </a:bodyPr>
          <a:lstStyle/>
          <a:p>
            <a:r>
              <a:rPr lang="en-US" sz="1600" dirty="0" err="1" smtClean="0">
                <a:solidFill>
                  <a:srgbClr val="000000"/>
                </a:solidFill>
                <a:latin typeface="Tahoma" charset="0"/>
              </a:rPr>
              <a:t>Ausavarungnirun</a:t>
            </a:r>
            <a:r>
              <a:rPr lang="en-US" sz="1600" dirty="0" smtClean="0">
                <a:solidFill>
                  <a:srgbClr val="000000"/>
                </a:solidFill>
                <a:latin typeface="Tahoma" charset="0"/>
              </a:rPr>
              <a:t> </a:t>
            </a:r>
            <a:r>
              <a:rPr lang="en-US" sz="1600" dirty="0">
                <a:solidFill>
                  <a:srgbClr val="000000"/>
                </a:solidFill>
                <a:latin typeface="Tahoma" charset="0"/>
              </a:rPr>
              <a:t>et al., </a:t>
            </a:r>
            <a:r>
              <a:rPr lang="en-US" sz="1600" dirty="0" smtClean="0">
                <a:solidFill>
                  <a:srgbClr val="000000"/>
                </a:solidFill>
                <a:latin typeface="Tahoma" charset="0"/>
              </a:rPr>
              <a:t>“</a:t>
            </a:r>
            <a:r>
              <a:rPr lang="en-US" altLang="ja-JP" sz="1600" dirty="0" smtClean="0">
                <a:solidFill>
                  <a:srgbClr val="0000FF"/>
                </a:solidFill>
                <a:latin typeface="Tahoma" charset="0"/>
                <a:hlinkClick r:id="rId3" action="ppaction://hlinkpres?slideindex=1&amp;slidetitle="/>
              </a:rPr>
              <a:t>Staged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ISCA 2012.</a:t>
            </a:r>
            <a:endParaRPr lang="en-US" sz="1600" dirty="0">
              <a:solidFill>
                <a:srgbClr val="000000"/>
              </a:solidFill>
              <a:latin typeface="Tahoma"/>
            </a:endParaRPr>
          </a:p>
        </p:txBody>
      </p:sp>
    </p:spTree>
    <p:extLst>
      <p:ext uri="{BB962C8B-B14F-4D97-AF65-F5344CB8AC3E}">
        <p14:creationId xmlns:p14="http://schemas.microsoft.com/office/powerpoint/2010/main" val="14607098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p:txBody>
          <a:bodyPr/>
          <a:lstStyle/>
          <a:p>
            <a:r>
              <a:rPr lang="en-US" dirty="0" smtClean="0">
                <a:latin typeface="Garamond" charset="0"/>
                <a:ea typeface="ＭＳ Ｐゴシック" charset="0"/>
                <a:cs typeface="ＭＳ Ｐゴシック" charset="0"/>
              </a:rPr>
              <a:t>Example: The </a:t>
            </a:r>
            <a:r>
              <a:rPr lang="en-US" dirty="0">
                <a:latin typeface="Garamond" charset="0"/>
                <a:ea typeface="ＭＳ Ｐゴシック" charset="0"/>
                <a:cs typeface="ＭＳ Ｐゴシック" charset="0"/>
              </a:rPr>
              <a:t>Memory Capacity Gap</a:t>
            </a:r>
          </a:p>
        </p:txBody>
      </p:sp>
      <p:sp>
        <p:nvSpPr>
          <p:cNvPr id="25603" name="Content Placeholder 2"/>
          <p:cNvSpPr>
            <a:spLocks noGrp="1"/>
          </p:cNvSpPr>
          <p:nvPr>
            <p:ph idx="1"/>
          </p:nvPr>
        </p:nvSpPr>
        <p:spPr>
          <a:xfrm>
            <a:off x="228600" y="996950"/>
            <a:ext cx="8915400" cy="5194300"/>
          </a:xfrm>
        </p:spPr>
        <p:txBody>
          <a:bodyPr/>
          <a:lstStyle/>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marL="0" indent="0">
              <a:buNone/>
            </a:pPr>
            <a:endParaRPr lang="en-US" dirty="0">
              <a:latin typeface="Tahoma" charset="0"/>
              <a:ea typeface="ＭＳ Ｐゴシック" charset="0"/>
              <a:cs typeface="ＭＳ Ｐゴシック" charset="0"/>
            </a:endParaRPr>
          </a:p>
          <a:p>
            <a:endParaRPr lang="en-US" sz="1600" dirty="0" smtClean="0">
              <a:solidFill>
                <a:srgbClr val="0000FF"/>
              </a:solidFill>
              <a:latin typeface="Tahoma" charset="0"/>
              <a:ea typeface="ＭＳ Ｐゴシック" charset="0"/>
              <a:cs typeface="ＭＳ Ｐゴシック" charset="0"/>
            </a:endParaRPr>
          </a:p>
          <a:p>
            <a:r>
              <a:rPr lang="en-US" sz="2100" i="1" dirty="0" smtClean="0">
                <a:solidFill>
                  <a:srgbClr val="0000FF"/>
                </a:solidFill>
                <a:latin typeface="Tahoma" charset="0"/>
                <a:ea typeface="ＭＳ Ｐゴシック" charset="0"/>
                <a:cs typeface="ＭＳ Ｐゴシック" charset="0"/>
              </a:rPr>
              <a:t>Memory </a:t>
            </a:r>
            <a:r>
              <a:rPr lang="en-US" sz="2100" i="1" dirty="0">
                <a:solidFill>
                  <a:srgbClr val="0000FF"/>
                </a:solidFill>
                <a:latin typeface="Tahoma" charset="0"/>
                <a:ea typeface="ＭＳ Ｐゴシック" charset="0"/>
                <a:cs typeface="ＭＳ Ｐゴシック" charset="0"/>
              </a:rPr>
              <a:t>capacity per core </a:t>
            </a:r>
            <a:r>
              <a:rPr lang="en-US" sz="2100" dirty="0">
                <a:solidFill>
                  <a:srgbClr val="0000FF"/>
                </a:solidFill>
                <a:latin typeface="Tahoma" charset="0"/>
                <a:ea typeface="ＭＳ Ｐゴシック" charset="0"/>
                <a:cs typeface="ＭＳ Ｐゴシック" charset="0"/>
              </a:rPr>
              <a:t>expected to drop by 30% every two years</a:t>
            </a:r>
          </a:p>
          <a:p>
            <a:r>
              <a:rPr lang="en-US" sz="2100" dirty="0">
                <a:solidFill>
                  <a:srgbClr val="0000FF"/>
                </a:solidFill>
                <a:latin typeface="Tahoma" charset="0"/>
                <a:ea typeface="ＭＳ Ｐゴシック" charset="0"/>
                <a:cs typeface="ＭＳ Ｐゴシック" charset="0"/>
              </a:rPr>
              <a:t>T</a:t>
            </a:r>
            <a:r>
              <a:rPr lang="en-US" sz="2100" dirty="0" smtClean="0">
                <a:solidFill>
                  <a:srgbClr val="0000FF"/>
                </a:solidFill>
                <a:latin typeface="Tahoma" charset="0"/>
                <a:ea typeface="ＭＳ Ｐゴシック" charset="0"/>
                <a:cs typeface="ＭＳ Ｐゴシック" charset="0"/>
              </a:rPr>
              <a:t>rends worse for </a:t>
            </a:r>
            <a:r>
              <a:rPr lang="en-US" sz="2100" i="1" dirty="0" smtClean="0">
                <a:solidFill>
                  <a:srgbClr val="0000FF"/>
                </a:solidFill>
                <a:latin typeface="Tahoma" charset="0"/>
                <a:ea typeface="ＭＳ Ｐゴシック" charset="0"/>
                <a:cs typeface="ＭＳ Ｐゴシック" charset="0"/>
              </a:rPr>
              <a:t>memory bandwidth per core</a:t>
            </a:r>
            <a:r>
              <a:rPr lang="en-US" sz="2100" dirty="0" smtClean="0">
                <a:solidFill>
                  <a:srgbClr val="0000FF"/>
                </a:solidFill>
                <a:latin typeface="Tahoma" charset="0"/>
                <a:ea typeface="ＭＳ Ｐゴシック" charset="0"/>
                <a:cs typeface="ＭＳ Ｐゴシック" charset="0"/>
              </a:rPr>
              <a:t>!</a:t>
            </a:r>
            <a:endParaRPr lang="en-US" sz="2100" dirty="0">
              <a:solidFill>
                <a:srgbClr val="0000FF"/>
              </a:solidFill>
              <a:latin typeface="Tahoma" charset="0"/>
              <a:ea typeface="ＭＳ Ｐゴシック" charset="0"/>
              <a:cs typeface="ＭＳ Ｐゴシック" charset="0"/>
            </a:endParaRPr>
          </a:p>
        </p:txBody>
      </p:sp>
      <p:sp>
        <p:nvSpPr>
          <p:cNvPr id="2560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1E14D88-6476-D942-BCE2-3889B3643052}" type="slidenum">
              <a:rPr lang="en-US" sz="1600">
                <a:solidFill>
                  <a:srgbClr val="000000"/>
                </a:solidFill>
                <a:latin typeface="Garamond" charset="0"/>
              </a:rPr>
              <a:pPr eaLnBrk="1" hangingPunct="1"/>
              <a:t>22</a:t>
            </a:fld>
            <a:endParaRPr lang="en-US" sz="1600">
              <a:solidFill>
                <a:srgbClr val="000000"/>
              </a:solidFill>
              <a:latin typeface="Garamond" charset="0"/>
            </a:endParaRPr>
          </a:p>
        </p:txBody>
      </p:sp>
      <p:pic>
        <p:nvPicPr>
          <p:cNvPr id="25605" name="Picture 8" descr="9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19250" y="1700808"/>
            <a:ext cx="5857875"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
        <p:nvSpPr>
          <p:cNvPr id="25606" name="Text Box 9" descr="90%"/>
          <p:cNvSpPr txBox="1">
            <a:spLocks noChangeArrowheads="1"/>
          </p:cNvSpPr>
          <p:nvPr/>
        </p:nvSpPr>
        <p:spPr bwMode="auto">
          <a:xfrm>
            <a:off x="1692275" y="980728"/>
            <a:ext cx="6064250" cy="74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fontAlgn="base" hangingPunct="1">
              <a:spcBef>
                <a:spcPct val="0"/>
              </a:spcBef>
              <a:spcAft>
                <a:spcPct val="0"/>
              </a:spcAft>
            </a:pPr>
            <a:r>
              <a:rPr lang="en-US" sz="2200" dirty="0" smtClean="0">
                <a:solidFill>
                  <a:srgbClr val="000000"/>
                </a:solidFill>
              </a:rPr>
              <a:t>Core count doubling ~ every 2 years </a:t>
            </a:r>
          </a:p>
          <a:p>
            <a:pPr eaLnBrk="1" fontAlgn="base" hangingPunct="1">
              <a:spcBef>
                <a:spcPct val="0"/>
              </a:spcBef>
              <a:spcAft>
                <a:spcPct val="0"/>
              </a:spcAft>
            </a:pPr>
            <a:r>
              <a:rPr lang="en-US" sz="2200" dirty="0" smtClean="0">
                <a:solidFill>
                  <a:srgbClr val="000000"/>
                </a:solidFill>
              </a:rPr>
              <a:t>DRAM DIMM capacity doubling ~ every 3 years</a:t>
            </a:r>
          </a:p>
        </p:txBody>
      </p:sp>
      <p:pic>
        <p:nvPicPr>
          <p:cNvPr id="25607" name="Picture 6" descr="9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832475" y="5487988"/>
            <a:ext cx="1806575" cy="20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pic>
    </p:spTree>
    <p:extLst>
      <p:ext uri="{BB962C8B-B14F-4D97-AF65-F5344CB8AC3E}">
        <p14:creationId xmlns:p14="http://schemas.microsoft.com/office/powerpoint/2010/main" val="26070010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560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 name="Content Placeholder 73"/>
          <p:cNvSpPr>
            <a:spLocks noGrp="1"/>
          </p:cNvSpPr>
          <p:nvPr>
            <p:ph idx="1"/>
          </p:nvPr>
        </p:nvSpPr>
        <p:spPr/>
        <p:txBody>
          <a:bodyPr/>
          <a:lstStyle/>
          <a:p>
            <a:r>
              <a:rPr lang="en-US" dirty="0" smtClean="0"/>
              <a:t>Design a new memory scheduler that is:</a:t>
            </a:r>
          </a:p>
          <a:p>
            <a:pPr lvl="1"/>
            <a:r>
              <a:rPr lang="en-US" dirty="0" smtClean="0">
                <a:solidFill>
                  <a:srgbClr val="0000FF"/>
                </a:solidFill>
              </a:rPr>
              <a:t>Scalable</a:t>
            </a:r>
            <a:r>
              <a:rPr lang="en-US" dirty="0" smtClean="0"/>
              <a:t> to accommodate a large number of requests</a:t>
            </a:r>
          </a:p>
          <a:p>
            <a:pPr lvl="1"/>
            <a:r>
              <a:rPr lang="en-US" dirty="0" smtClean="0">
                <a:solidFill>
                  <a:srgbClr val="0000FF"/>
                </a:solidFill>
              </a:rPr>
              <a:t>Easy to implement</a:t>
            </a:r>
          </a:p>
          <a:p>
            <a:pPr lvl="1"/>
            <a:r>
              <a:rPr lang="en-US" dirty="0" smtClean="0">
                <a:solidFill>
                  <a:srgbClr val="0000FF"/>
                </a:solidFill>
              </a:rPr>
              <a:t>Application-aware</a:t>
            </a:r>
          </a:p>
          <a:p>
            <a:pPr lvl="1"/>
            <a:r>
              <a:rPr lang="en-US" dirty="0" smtClean="0"/>
              <a:t>Able to provide high </a:t>
            </a:r>
            <a:r>
              <a:rPr lang="en-US" dirty="0" smtClean="0">
                <a:solidFill>
                  <a:srgbClr val="0000FF"/>
                </a:solidFill>
              </a:rPr>
              <a:t>performance and fairness, </a:t>
            </a:r>
            <a:r>
              <a:rPr lang="en-US" dirty="0" smtClean="0"/>
              <a:t>especially in heterogeneous CPU-GPU systems</a:t>
            </a:r>
          </a:p>
          <a:p>
            <a:pPr lvl="1"/>
            <a:endParaRPr lang="en-US" dirty="0" smtClean="0"/>
          </a:p>
          <a:p>
            <a:endParaRPr lang="en-US" dirty="0" smtClean="0"/>
          </a:p>
        </p:txBody>
      </p:sp>
      <p:sp>
        <p:nvSpPr>
          <p:cNvPr id="2" name="Title 1"/>
          <p:cNvSpPr>
            <a:spLocks noGrp="1"/>
          </p:cNvSpPr>
          <p:nvPr>
            <p:ph type="title"/>
          </p:nvPr>
        </p:nvSpPr>
        <p:spPr/>
        <p:txBody>
          <a:bodyPr/>
          <a:lstStyle/>
          <a:p>
            <a:r>
              <a:rPr lang="en-US" dirty="0" smtClean="0"/>
              <a:t>SMS: Our Goal</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220</a:t>
            </a:fld>
            <a:endParaRPr lang="en-US" altLang="en-US">
              <a:solidFill>
                <a:srgbClr val="000000"/>
              </a:solidFill>
            </a:endParaRPr>
          </a:p>
        </p:txBody>
      </p:sp>
      <p:sp>
        <p:nvSpPr>
          <p:cNvPr id="5" name="Rectangle 4"/>
          <p:cNvSpPr/>
          <p:nvPr/>
        </p:nvSpPr>
        <p:spPr>
          <a:xfrm>
            <a:off x="179512" y="6444044"/>
            <a:ext cx="7812360" cy="338554"/>
          </a:xfrm>
          <a:prstGeom prst="rect">
            <a:avLst/>
          </a:prstGeom>
        </p:spPr>
        <p:txBody>
          <a:bodyPr wrap="square">
            <a:spAutoFit/>
          </a:bodyPr>
          <a:lstStyle/>
          <a:p>
            <a:r>
              <a:rPr lang="en-US" sz="1600" dirty="0" err="1" smtClean="0">
                <a:solidFill>
                  <a:srgbClr val="000000"/>
                </a:solidFill>
                <a:latin typeface="Tahoma" charset="0"/>
              </a:rPr>
              <a:t>Ausavarungnirun</a:t>
            </a:r>
            <a:r>
              <a:rPr lang="en-US" sz="1600" dirty="0" smtClean="0">
                <a:solidFill>
                  <a:srgbClr val="000000"/>
                </a:solidFill>
                <a:latin typeface="Tahoma" charset="0"/>
              </a:rPr>
              <a:t> </a:t>
            </a:r>
            <a:r>
              <a:rPr lang="en-US" sz="1600" dirty="0">
                <a:solidFill>
                  <a:srgbClr val="000000"/>
                </a:solidFill>
                <a:latin typeface="Tahoma" charset="0"/>
              </a:rPr>
              <a:t>et al., </a:t>
            </a:r>
            <a:r>
              <a:rPr lang="en-US" sz="1600" dirty="0" smtClean="0">
                <a:solidFill>
                  <a:srgbClr val="000000"/>
                </a:solidFill>
                <a:latin typeface="Tahoma" charset="0"/>
              </a:rPr>
              <a:t>“</a:t>
            </a:r>
            <a:r>
              <a:rPr lang="en-US" altLang="ja-JP" sz="1600" dirty="0" smtClean="0">
                <a:solidFill>
                  <a:srgbClr val="0000FF"/>
                </a:solidFill>
                <a:latin typeface="Tahoma" charset="0"/>
                <a:hlinkClick r:id="rId3" action="ppaction://hlinkpres?slideindex=1&amp;slidetitle="/>
              </a:rPr>
              <a:t>Staged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ISCA 2012.</a:t>
            </a:r>
            <a:endParaRPr lang="en-US" sz="1600" dirty="0">
              <a:solidFill>
                <a:srgbClr val="000000"/>
              </a:solidFill>
              <a:latin typeface="Tahoma"/>
            </a:endParaRPr>
          </a:p>
        </p:txBody>
      </p:sp>
    </p:spTree>
    <p:extLst>
      <p:ext uri="{BB962C8B-B14F-4D97-AF65-F5344CB8AC3E}">
        <p14:creationId xmlns:p14="http://schemas.microsoft.com/office/powerpoint/2010/main" val="330637279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7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7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build="p"/>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smtClean="0"/>
              <a:t>SMS Key Idea: Decouple Tasks into Stages</a:t>
            </a:r>
            <a:endParaRPr lang="en-US" sz="3800" dirty="0"/>
          </a:p>
        </p:txBody>
      </p:sp>
      <p:sp>
        <p:nvSpPr>
          <p:cNvPr id="3" name="Content Placeholder 2"/>
          <p:cNvSpPr>
            <a:spLocks noGrp="1"/>
          </p:cNvSpPr>
          <p:nvPr>
            <p:ph idx="1"/>
          </p:nvPr>
        </p:nvSpPr>
        <p:spPr>
          <a:xfrm>
            <a:off x="228600" y="908720"/>
            <a:ext cx="8915400" cy="5339680"/>
          </a:xfrm>
        </p:spPr>
        <p:txBody>
          <a:bodyPr/>
          <a:lstStyle/>
          <a:p>
            <a:r>
              <a:rPr lang="en-US" dirty="0" smtClean="0"/>
              <a:t>Idea: </a:t>
            </a:r>
            <a:r>
              <a:rPr lang="en-US" dirty="0" smtClean="0">
                <a:solidFill>
                  <a:srgbClr val="FF0000"/>
                </a:solidFill>
              </a:rPr>
              <a:t>Decouple the functional tasks </a:t>
            </a:r>
            <a:r>
              <a:rPr lang="en-US" dirty="0" smtClean="0"/>
              <a:t>of the memory controller</a:t>
            </a:r>
          </a:p>
          <a:p>
            <a:pPr lvl="1"/>
            <a:r>
              <a:rPr lang="en-US" dirty="0" smtClean="0">
                <a:solidFill>
                  <a:srgbClr val="0000FF"/>
                </a:solidFill>
              </a:rPr>
              <a:t>Partition tasks across several simpler HW structures (stages)</a:t>
            </a:r>
          </a:p>
          <a:p>
            <a:pPr lvl="1"/>
            <a:endParaRPr lang="en-US" sz="1600" dirty="0">
              <a:solidFill>
                <a:srgbClr val="0000FF"/>
              </a:solidFill>
            </a:endParaRPr>
          </a:p>
          <a:p>
            <a:pPr>
              <a:buNone/>
            </a:pPr>
            <a:r>
              <a:rPr lang="en-US" dirty="0" smtClean="0">
                <a:solidFill>
                  <a:schemeClr val="accent2">
                    <a:lumMod val="75000"/>
                  </a:schemeClr>
                </a:solidFill>
              </a:rPr>
              <a:t>1) Maximize row buffer hits</a:t>
            </a:r>
          </a:p>
          <a:p>
            <a:pPr lvl="1"/>
            <a:r>
              <a:rPr lang="en-US" dirty="0" smtClean="0">
                <a:solidFill>
                  <a:srgbClr val="FF0000"/>
                </a:solidFill>
              </a:rPr>
              <a:t>Stage 1:</a:t>
            </a:r>
            <a:r>
              <a:rPr lang="en-US" dirty="0" smtClean="0">
                <a:solidFill>
                  <a:srgbClr val="0000FF"/>
                </a:solidFill>
              </a:rPr>
              <a:t> </a:t>
            </a:r>
            <a:r>
              <a:rPr lang="en-US" dirty="0" smtClean="0">
                <a:solidFill>
                  <a:srgbClr val="FF0000"/>
                </a:solidFill>
              </a:rPr>
              <a:t>Batch formation </a:t>
            </a:r>
          </a:p>
          <a:p>
            <a:pPr lvl="1"/>
            <a:r>
              <a:rPr lang="en-US" dirty="0" smtClean="0"/>
              <a:t>Within each application, </a:t>
            </a:r>
            <a:r>
              <a:rPr lang="en-US" dirty="0" smtClean="0">
                <a:solidFill>
                  <a:srgbClr val="0000FF"/>
                </a:solidFill>
              </a:rPr>
              <a:t>groups requests to the same row into batches</a:t>
            </a:r>
            <a:endParaRPr lang="en-US" sz="1000" dirty="0">
              <a:solidFill>
                <a:srgbClr val="0000FF"/>
              </a:solidFill>
            </a:endParaRPr>
          </a:p>
          <a:p>
            <a:pPr>
              <a:buNone/>
            </a:pPr>
            <a:r>
              <a:rPr lang="en-US" dirty="0" smtClean="0">
                <a:solidFill>
                  <a:schemeClr val="accent2">
                    <a:lumMod val="75000"/>
                  </a:schemeClr>
                </a:solidFill>
              </a:rPr>
              <a:t>2) Manage contention between applications</a:t>
            </a:r>
          </a:p>
          <a:p>
            <a:pPr lvl="1"/>
            <a:r>
              <a:rPr lang="en-US" dirty="0" smtClean="0">
                <a:solidFill>
                  <a:srgbClr val="FF0000"/>
                </a:solidFill>
              </a:rPr>
              <a:t>Stage 2: Batch scheduler </a:t>
            </a:r>
            <a:endParaRPr lang="en-US" dirty="0" smtClean="0">
              <a:solidFill>
                <a:srgbClr val="FF0000"/>
              </a:solidFill>
              <a:sym typeface="Wingdings" pitchFamily="2" charset="2"/>
            </a:endParaRPr>
          </a:p>
          <a:p>
            <a:pPr lvl="1"/>
            <a:r>
              <a:rPr lang="en-US" dirty="0" smtClean="0">
                <a:solidFill>
                  <a:srgbClr val="0000FF"/>
                </a:solidFill>
              </a:rPr>
              <a:t>Schedules batches from different applications</a:t>
            </a:r>
            <a:endParaRPr lang="en-US" sz="1000" dirty="0">
              <a:solidFill>
                <a:srgbClr val="0000FF"/>
              </a:solidFill>
            </a:endParaRPr>
          </a:p>
          <a:p>
            <a:pPr>
              <a:buNone/>
            </a:pPr>
            <a:r>
              <a:rPr lang="en-US" dirty="0" smtClean="0">
                <a:solidFill>
                  <a:schemeClr val="accent2">
                    <a:lumMod val="75000"/>
                  </a:schemeClr>
                </a:solidFill>
              </a:rPr>
              <a:t>3) Satisfy DRAM timing constraints</a:t>
            </a:r>
          </a:p>
          <a:p>
            <a:pPr lvl="1"/>
            <a:r>
              <a:rPr lang="en-US" dirty="0" smtClean="0">
                <a:solidFill>
                  <a:srgbClr val="FF0000"/>
                </a:solidFill>
              </a:rPr>
              <a:t>Stage 3: DRAM command scheduler</a:t>
            </a:r>
          </a:p>
          <a:p>
            <a:pPr lvl="1"/>
            <a:r>
              <a:rPr lang="en-US" dirty="0" smtClean="0">
                <a:solidFill>
                  <a:srgbClr val="0000FF"/>
                </a:solidFill>
              </a:rPr>
              <a:t>Issues requests </a:t>
            </a:r>
            <a:r>
              <a:rPr lang="en-US" dirty="0" smtClean="0"/>
              <a:t>from the already-scheduled order to each bank</a:t>
            </a:r>
            <a:endParaRPr lang="en-US" dirty="0" smtClean="0">
              <a:solidFill>
                <a:srgbClr val="0000FF"/>
              </a:solidFill>
            </a:endParaRP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221</a:t>
            </a:fld>
            <a:endParaRPr lang="en-US" altLang="en-US">
              <a:solidFill>
                <a:srgbClr val="000000"/>
              </a:solidFill>
            </a:endParaRPr>
          </a:p>
        </p:txBody>
      </p:sp>
      <p:sp>
        <p:nvSpPr>
          <p:cNvPr id="5" name="Rectangle 4"/>
          <p:cNvSpPr/>
          <p:nvPr/>
        </p:nvSpPr>
        <p:spPr>
          <a:xfrm>
            <a:off x="179512" y="6444044"/>
            <a:ext cx="7812360" cy="338554"/>
          </a:xfrm>
          <a:prstGeom prst="rect">
            <a:avLst/>
          </a:prstGeom>
        </p:spPr>
        <p:txBody>
          <a:bodyPr wrap="square">
            <a:spAutoFit/>
          </a:bodyPr>
          <a:lstStyle/>
          <a:p>
            <a:r>
              <a:rPr lang="en-US" sz="1600" dirty="0" err="1" smtClean="0">
                <a:solidFill>
                  <a:srgbClr val="000000"/>
                </a:solidFill>
                <a:latin typeface="Tahoma" charset="0"/>
              </a:rPr>
              <a:t>Ausavarungnirun</a:t>
            </a:r>
            <a:r>
              <a:rPr lang="en-US" sz="1600" dirty="0" smtClean="0">
                <a:solidFill>
                  <a:srgbClr val="000000"/>
                </a:solidFill>
                <a:latin typeface="Tahoma" charset="0"/>
              </a:rPr>
              <a:t> </a:t>
            </a:r>
            <a:r>
              <a:rPr lang="en-US" sz="1600" dirty="0">
                <a:solidFill>
                  <a:srgbClr val="000000"/>
                </a:solidFill>
                <a:latin typeface="Tahoma" charset="0"/>
              </a:rPr>
              <a:t>et al., </a:t>
            </a:r>
            <a:r>
              <a:rPr lang="en-US" sz="1600" dirty="0" smtClean="0">
                <a:solidFill>
                  <a:srgbClr val="000000"/>
                </a:solidFill>
                <a:latin typeface="Tahoma" charset="0"/>
              </a:rPr>
              <a:t>“</a:t>
            </a:r>
            <a:r>
              <a:rPr lang="en-US" altLang="ja-JP" sz="1600" dirty="0" smtClean="0">
                <a:solidFill>
                  <a:srgbClr val="0000FF"/>
                </a:solidFill>
                <a:latin typeface="Tahoma" charset="0"/>
                <a:hlinkClick r:id="rId3" action="ppaction://hlinkpres?slideindex=1&amp;slidetitle="/>
              </a:rPr>
              <a:t>Staged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ISCA 2012.</a:t>
            </a:r>
            <a:endParaRPr lang="en-US" sz="1600" dirty="0">
              <a:solidFill>
                <a:srgbClr val="000000"/>
              </a:solidFill>
              <a:latin typeface="Tahoma"/>
            </a:endParaRPr>
          </a:p>
        </p:txBody>
      </p:sp>
    </p:spTree>
    <p:extLst>
      <p:ext uri="{BB962C8B-B14F-4D97-AF65-F5344CB8AC3E}">
        <p14:creationId xmlns:p14="http://schemas.microsoft.com/office/powerpoint/2010/main" val="49788030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6" end="6"/>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4" end="4"/>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
                                            <p:txEl>
                                              <p:pRg st="10" end="10"/>
                                            </p:txEl>
                                          </p:spTgt>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Rectangle 241"/>
          <p:cNvSpPr/>
          <p:nvPr/>
        </p:nvSpPr>
        <p:spPr>
          <a:xfrm>
            <a:off x="755576" y="2996953"/>
            <a:ext cx="7632848" cy="129614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 name="Title 1"/>
          <p:cNvSpPr>
            <a:spLocks noGrp="1"/>
          </p:cNvSpPr>
          <p:nvPr>
            <p:ph type="title"/>
          </p:nvPr>
        </p:nvSpPr>
        <p:spPr/>
        <p:txBody>
          <a:bodyPr/>
          <a:lstStyle/>
          <a:p>
            <a:r>
              <a:rPr lang="en-US" dirty="0" smtClean="0"/>
              <a:t>SMS: Staged Memory Scheduling</a:t>
            </a:r>
            <a:endParaRPr lang="en-US" dirty="0"/>
          </a:p>
        </p:txBody>
      </p:sp>
      <p:sp>
        <p:nvSpPr>
          <p:cNvPr id="4" name="Slide Number Placeholder 3"/>
          <p:cNvSpPr>
            <a:spLocks noGrp="1"/>
          </p:cNvSpPr>
          <p:nvPr>
            <p:ph type="sldNum" sz="quarter" idx="11"/>
          </p:nvPr>
        </p:nvSpPr>
        <p:spPr>
          <a:xfrm>
            <a:off x="6553200" y="6212160"/>
            <a:ext cx="2133600" cy="457200"/>
          </a:xfrm>
        </p:spPr>
        <p:txBody>
          <a:bodyPr/>
          <a:lstStyle/>
          <a:p>
            <a:fld id="{323594FA-E141-4234-AE05-360401972BE7}" type="slidenum">
              <a:rPr lang="en-US" altLang="en-US" smtClean="0">
                <a:solidFill>
                  <a:srgbClr val="000000"/>
                </a:solidFill>
              </a:rPr>
              <a:pPr/>
              <a:t>222</a:t>
            </a:fld>
            <a:endParaRPr lang="en-US" altLang="en-US">
              <a:solidFill>
                <a:srgbClr val="000000"/>
              </a:solidFill>
            </a:endParaRPr>
          </a:p>
        </p:txBody>
      </p:sp>
      <p:sp>
        <p:nvSpPr>
          <p:cNvPr id="119" name="TextBox 118"/>
          <p:cNvSpPr txBox="1"/>
          <p:nvPr/>
        </p:nvSpPr>
        <p:spPr>
          <a:xfrm>
            <a:off x="745700" y="4273937"/>
            <a:ext cx="7642729" cy="1384995"/>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endParaRPr lang="en-US" sz="2800" dirty="0">
              <a:solidFill>
                <a:srgbClr val="000000"/>
              </a:solidFill>
              <a:latin typeface="Tahoma"/>
            </a:endParaRPr>
          </a:p>
          <a:p>
            <a:pPr algn="ctr" defTabSz="914165"/>
            <a:r>
              <a:rPr lang="en-US" sz="2800" dirty="0">
                <a:solidFill>
                  <a:srgbClr val="000000"/>
                </a:solidFill>
                <a:latin typeface="Tahoma"/>
              </a:rPr>
              <a:t>Memory Scheduler</a:t>
            </a:r>
          </a:p>
          <a:p>
            <a:pPr algn="ctr" defTabSz="914165"/>
            <a:endParaRPr lang="en-US" sz="2800" dirty="0">
              <a:solidFill>
                <a:srgbClr val="000000"/>
              </a:solidFill>
              <a:latin typeface="Tahoma"/>
            </a:endParaRPr>
          </a:p>
        </p:txBody>
      </p:sp>
      <p:sp>
        <p:nvSpPr>
          <p:cNvPr id="120" name="TextBox 119"/>
          <p:cNvSpPr txBox="1"/>
          <p:nvPr/>
        </p:nvSpPr>
        <p:spPr>
          <a:xfrm>
            <a:off x="138354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1</a:t>
            </a:r>
          </a:p>
        </p:txBody>
      </p:sp>
      <p:sp>
        <p:nvSpPr>
          <p:cNvPr id="121" name="TextBox 120"/>
          <p:cNvSpPr txBox="1"/>
          <p:nvPr/>
        </p:nvSpPr>
        <p:spPr>
          <a:xfrm>
            <a:off x="2865002"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2</a:t>
            </a:r>
          </a:p>
        </p:txBody>
      </p:sp>
      <p:sp>
        <p:nvSpPr>
          <p:cNvPr id="122" name="TextBox 121"/>
          <p:cNvSpPr txBox="1"/>
          <p:nvPr/>
        </p:nvSpPr>
        <p:spPr>
          <a:xfrm>
            <a:off x="4346465"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3</a:t>
            </a:r>
          </a:p>
        </p:txBody>
      </p:sp>
      <p:sp>
        <p:nvSpPr>
          <p:cNvPr id="123" name="TextBox 122"/>
          <p:cNvSpPr txBox="1"/>
          <p:nvPr/>
        </p:nvSpPr>
        <p:spPr>
          <a:xfrm>
            <a:off x="5760590"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Core 4</a:t>
            </a:r>
          </a:p>
        </p:txBody>
      </p:sp>
      <p:sp>
        <p:nvSpPr>
          <p:cNvPr id="124" name="Down Arrow 123"/>
          <p:cNvSpPr/>
          <p:nvPr/>
        </p:nvSpPr>
        <p:spPr>
          <a:xfrm>
            <a:off x="1748249"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5" name="Down Arrow 124"/>
          <p:cNvSpPr/>
          <p:nvPr/>
        </p:nvSpPr>
        <p:spPr>
          <a:xfrm>
            <a:off x="326041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6" name="Down Arrow 125"/>
          <p:cNvSpPr/>
          <p:nvPr/>
        </p:nvSpPr>
        <p:spPr>
          <a:xfrm>
            <a:off x="470057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7" name="Down Arrow 126"/>
          <p:cNvSpPr/>
          <p:nvPr/>
        </p:nvSpPr>
        <p:spPr>
          <a:xfrm>
            <a:off x="6140737"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8" name="Down Arrow 127"/>
          <p:cNvSpPr/>
          <p:nvPr/>
        </p:nvSpPr>
        <p:spPr>
          <a:xfrm>
            <a:off x="3719947" y="5517232"/>
            <a:ext cx="128965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29" name="TextBox 128"/>
          <p:cNvSpPr txBox="1"/>
          <p:nvPr/>
        </p:nvSpPr>
        <p:spPr>
          <a:xfrm>
            <a:off x="2627784" y="5867980"/>
            <a:ext cx="3456384" cy="373659"/>
          </a:xfrm>
          <a:prstGeom prst="rect">
            <a:avLst/>
          </a:prstGeom>
          <a:noFill/>
        </p:spPr>
        <p:txBody>
          <a:bodyPr wrap="square" lIns="91416" tIns="45709" rIns="91416" bIns="45709" rtlCol="0">
            <a:spAutoFit/>
          </a:bodyPr>
          <a:lstStyle/>
          <a:p>
            <a:pPr algn="ctr" defTabSz="914165"/>
            <a:r>
              <a:rPr lang="en-US" dirty="0" smtClean="0">
                <a:solidFill>
                  <a:srgbClr val="000000"/>
                </a:solidFill>
                <a:latin typeface="Tahoma"/>
              </a:rPr>
              <a:t>To DRAM</a:t>
            </a:r>
            <a:endParaRPr lang="en-US" dirty="0">
              <a:solidFill>
                <a:srgbClr val="000000"/>
              </a:solidFill>
              <a:latin typeface="Tahoma"/>
            </a:endParaRPr>
          </a:p>
        </p:txBody>
      </p:sp>
      <p:sp>
        <p:nvSpPr>
          <p:cNvPr id="165" name="TextBox 164"/>
          <p:cNvSpPr txBox="1"/>
          <p:nvPr/>
        </p:nvSpPr>
        <p:spPr>
          <a:xfrm>
            <a:off x="7216189" y="908721"/>
            <a:ext cx="1100228" cy="461665"/>
          </a:xfrm>
          <a:prstGeom prst="rect">
            <a:avLst/>
          </a:prstGeom>
          <a:noFill/>
        </p:spPr>
        <p:txBody>
          <a:bodyPr wrap="square" lIns="91416" tIns="45709" rIns="91416" bIns="45709" rtlCol="0">
            <a:spAutoFit/>
          </a:bodyPr>
          <a:lstStyle/>
          <a:p>
            <a:pPr defTabSz="914165"/>
            <a:r>
              <a:rPr lang="en-US" sz="2400" dirty="0">
                <a:solidFill>
                  <a:srgbClr val="000000"/>
                </a:solidFill>
                <a:latin typeface="Tahoma"/>
              </a:rPr>
              <a:t>GPU</a:t>
            </a:r>
          </a:p>
        </p:txBody>
      </p:sp>
      <p:sp>
        <p:nvSpPr>
          <p:cNvPr id="166" name="Down Arrow 165"/>
          <p:cNvSpPr/>
          <p:nvPr/>
        </p:nvSpPr>
        <p:spPr>
          <a:xfrm>
            <a:off x="7504220" y="1412776"/>
            <a:ext cx="216024" cy="360040"/>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grpSp>
        <p:nvGrpSpPr>
          <p:cNvPr id="3" name="Group 2"/>
          <p:cNvGrpSpPr/>
          <p:nvPr/>
        </p:nvGrpSpPr>
        <p:grpSpPr>
          <a:xfrm>
            <a:off x="755576" y="1916832"/>
            <a:ext cx="7632848" cy="2376264"/>
            <a:chOff x="755576" y="1916832"/>
            <a:chExt cx="7632848" cy="2376264"/>
          </a:xfrm>
        </p:grpSpPr>
        <p:sp>
          <p:nvSpPr>
            <p:cNvPr id="118" name="Rectangle 117"/>
            <p:cNvSpPr/>
            <p:nvPr/>
          </p:nvSpPr>
          <p:spPr>
            <a:xfrm>
              <a:off x="755576" y="1916832"/>
              <a:ext cx="7632848" cy="2376264"/>
            </a:xfrm>
            <a:prstGeom prst="rect">
              <a:avLst/>
            </a:prstGeom>
            <a:solidFill>
              <a:schemeClr val="bg1">
                <a:lumMod val="7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0" name="Rectangle 129"/>
            <p:cNvSpPr/>
            <p:nvPr/>
          </p:nvSpPr>
          <p:spPr>
            <a:xfrm>
              <a:off x="82758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1" name="Rectangle 130"/>
            <p:cNvSpPr/>
            <p:nvPr/>
          </p:nvSpPr>
          <p:spPr>
            <a:xfrm>
              <a:off x="82758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2" name="Rectangle 131"/>
            <p:cNvSpPr/>
            <p:nvPr/>
          </p:nvSpPr>
          <p:spPr>
            <a:xfrm>
              <a:off x="82758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3" name="Rectangle 132"/>
            <p:cNvSpPr/>
            <p:nvPr/>
          </p:nvSpPr>
          <p:spPr>
            <a:xfrm>
              <a:off x="176368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4" name="Rectangle 133"/>
            <p:cNvSpPr/>
            <p:nvPr/>
          </p:nvSpPr>
          <p:spPr>
            <a:xfrm>
              <a:off x="176368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5" name="Rectangle 134"/>
            <p:cNvSpPr/>
            <p:nvPr/>
          </p:nvSpPr>
          <p:spPr>
            <a:xfrm>
              <a:off x="176368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6" name="Rectangle 135"/>
            <p:cNvSpPr/>
            <p:nvPr/>
          </p:nvSpPr>
          <p:spPr>
            <a:xfrm>
              <a:off x="269979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7" name="Rectangle 136"/>
            <p:cNvSpPr/>
            <p:nvPr/>
          </p:nvSpPr>
          <p:spPr>
            <a:xfrm>
              <a:off x="269979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8" name="Rectangle 137"/>
            <p:cNvSpPr/>
            <p:nvPr/>
          </p:nvSpPr>
          <p:spPr>
            <a:xfrm>
              <a:off x="269979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39" name="Rectangle 138"/>
            <p:cNvSpPr/>
            <p:nvPr/>
          </p:nvSpPr>
          <p:spPr>
            <a:xfrm>
              <a:off x="3635896"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0" name="Rectangle 139"/>
            <p:cNvSpPr/>
            <p:nvPr/>
          </p:nvSpPr>
          <p:spPr>
            <a:xfrm>
              <a:off x="3635896"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1" name="Rectangle 140"/>
            <p:cNvSpPr/>
            <p:nvPr/>
          </p:nvSpPr>
          <p:spPr>
            <a:xfrm>
              <a:off x="3635896"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2" name="Rectangle 141"/>
            <p:cNvSpPr/>
            <p:nvPr/>
          </p:nvSpPr>
          <p:spPr>
            <a:xfrm>
              <a:off x="4572000"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3" name="Rectangle 142"/>
            <p:cNvSpPr/>
            <p:nvPr/>
          </p:nvSpPr>
          <p:spPr>
            <a:xfrm>
              <a:off x="4572000"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4" name="Rectangle 143"/>
            <p:cNvSpPr/>
            <p:nvPr/>
          </p:nvSpPr>
          <p:spPr>
            <a:xfrm>
              <a:off x="4572000"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5" name="Rectangle 144"/>
            <p:cNvSpPr/>
            <p:nvPr/>
          </p:nvSpPr>
          <p:spPr>
            <a:xfrm>
              <a:off x="5508104"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6" name="Rectangle 145"/>
            <p:cNvSpPr/>
            <p:nvPr/>
          </p:nvSpPr>
          <p:spPr>
            <a:xfrm>
              <a:off x="5508104"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7" name="Rectangle 146"/>
            <p:cNvSpPr/>
            <p:nvPr/>
          </p:nvSpPr>
          <p:spPr>
            <a:xfrm>
              <a:off x="5508104"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8" name="Rectangle 147"/>
            <p:cNvSpPr/>
            <p:nvPr/>
          </p:nvSpPr>
          <p:spPr>
            <a:xfrm>
              <a:off x="6444208"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49" name="Rectangle 148"/>
            <p:cNvSpPr/>
            <p:nvPr/>
          </p:nvSpPr>
          <p:spPr>
            <a:xfrm>
              <a:off x="6444208"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0" name="Rectangle 149"/>
            <p:cNvSpPr/>
            <p:nvPr/>
          </p:nvSpPr>
          <p:spPr>
            <a:xfrm>
              <a:off x="6444208"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1" name="Rectangle 150"/>
            <p:cNvSpPr/>
            <p:nvPr/>
          </p:nvSpPr>
          <p:spPr>
            <a:xfrm>
              <a:off x="7380312" y="19888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2" name="Rectangle 151"/>
            <p:cNvSpPr/>
            <p:nvPr/>
          </p:nvSpPr>
          <p:spPr>
            <a:xfrm>
              <a:off x="7380312" y="234888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3" name="Rectangle 152"/>
            <p:cNvSpPr/>
            <p:nvPr/>
          </p:nvSpPr>
          <p:spPr>
            <a:xfrm>
              <a:off x="7380312" y="270892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165"/>
              <a:endParaRPr lang="en-US">
                <a:solidFill>
                  <a:srgbClr val="FFFFFF"/>
                </a:solidFill>
                <a:latin typeface="Tahoma"/>
              </a:endParaRPr>
            </a:p>
          </p:txBody>
        </p:sp>
        <p:sp>
          <p:nvSpPr>
            <p:cNvPr id="156" name="TextBox 155"/>
            <p:cNvSpPr txBox="1"/>
            <p:nvPr/>
          </p:nvSpPr>
          <p:spPr>
            <a:xfrm>
              <a:off x="827584"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7" name="TextBox 156"/>
            <p:cNvSpPr txBox="1"/>
            <p:nvPr/>
          </p:nvSpPr>
          <p:spPr>
            <a:xfrm>
              <a:off x="1763688" y="2339588"/>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8" name="TextBox 157"/>
            <p:cNvSpPr txBox="1"/>
            <p:nvPr/>
          </p:nvSpPr>
          <p:spPr>
            <a:xfrm>
              <a:off x="827584" y="2699628"/>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59" name="TextBox 158"/>
            <p:cNvSpPr txBox="1"/>
            <p:nvPr/>
          </p:nvSpPr>
          <p:spPr>
            <a:xfrm>
              <a:off x="3635896" y="233958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0" name="TextBox 159"/>
            <p:cNvSpPr txBox="1"/>
            <p:nvPr/>
          </p:nvSpPr>
          <p:spPr>
            <a:xfrm>
              <a:off x="4572000" y="1988840"/>
              <a:ext cx="936104" cy="369332"/>
            </a:xfrm>
            <a:prstGeom prst="rect">
              <a:avLst/>
            </a:prstGeom>
            <a:solidFill>
              <a:schemeClr val="accent1">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3" name="TextBox 162"/>
            <p:cNvSpPr txBox="1"/>
            <p:nvPr/>
          </p:nvSpPr>
          <p:spPr>
            <a:xfrm>
              <a:off x="5508104" y="2339588"/>
              <a:ext cx="936104" cy="369332"/>
            </a:xfrm>
            <a:prstGeom prst="rect">
              <a:avLst/>
            </a:prstGeom>
            <a:solidFill>
              <a:srgbClr val="FF505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4" name="TextBox 163"/>
            <p:cNvSpPr txBox="1"/>
            <p:nvPr/>
          </p:nvSpPr>
          <p:spPr>
            <a:xfrm>
              <a:off x="7380312" y="2339588"/>
              <a:ext cx="936104" cy="369332"/>
            </a:xfrm>
            <a:prstGeom prst="rect">
              <a:avLst/>
            </a:prstGeom>
            <a:solidFill>
              <a:schemeClr val="tx2">
                <a:lumMod val="60000"/>
                <a:lumOff val="40000"/>
              </a:schemeClr>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67" name="TextBox 166"/>
            <p:cNvSpPr txBox="1"/>
            <p:nvPr/>
          </p:nvSpPr>
          <p:spPr>
            <a:xfrm>
              <a:off x="176368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8" name="TextBox 167"/>
            <p:cNvSpPr txBox="1"/>
            <p:nvPr/>
          </p:nvSpPr>
          <p:spPr>
            <a:xfrm>
              <a:off x="269979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69" name="TextBox 168"/>
            <p:cNvSpPr txBox="1"/>
            <p:nvPr/>
          </p:nvSpPr>
          <p:spPr>
            <a:xfrm>
              <a:off x="3635896" y="198884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70" name="TextBox 169"/>
            <p:cNvSpPr txBox="1"/>
            <p:nvPr/>
          </p:nvSpPr>
          <p:spPr>
            <a:xfrm>
              <a:off x="3635896"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1" name="TextBox 170"/>
            <p:cNvSpPr txBox="1"/>
            <p:nvPr/>
          </p:nvSpPr>
          <p:spPr>
            <a:xfrm>
              <a:off x="269979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2" name="TextBox 171"/>
            <p:cNvSpPr txBox="1"/>
            <p:nvPr/>
          </p:nvSpPr>
          <p:spPr>
            <a:xfrm>
              <a:off x="176368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3" name="TextBox 172"/>
            <p:cNvSpPr txBox="1"/>
            <p:nvPr/>
          </p:nvSpPr>
          <p:spPr>
            <a:xfrm>
              <a:off x="827584"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4" name="TextBox 173"/>
            <p:cNvSpPr txBox="1"/>
            <p:nvPr/>
          </p:nvSpPr>
          <p:spPr>
            <a:xfrm>
              <a:off x="4572000" y="234888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5" name="TextBox 174"/>
            <p:cNvSpPr txBox="1"/>
            <p:nvPr/>
          </p:nvSpPr>
          <p:spPr>
            <a:xfrm>
              <a:off x="4572000"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6" name="TextBox 175"/>
            <p:cNvSpPr txBox="1"/>
            <p:nvPr/>
          </p:nvSpPr>
          <p:spPr>
            <a:xfrm>
              <a:off x="5508104"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7" name="TextBox 176"/>
            <p:cNvSpPr txBox="1"/>
            <p:nvPr/>
          </p:nvSpPr>
          <p:spPr>
            <a:xfrm>
              <a:off x="5508104"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8" name="TextBox 177"/>
            <p:cNvSpPr txBox="1"/>
            <p:nvPr/>
          </p:nvSpPr>
          <p:spPr>
            <a:xfrm>
              <a:off x="6444208"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79" name="TextBox 178"/>
            <p:cNvSpPr txBox="1"/>
            <p:nvPr/>
          </p:nvSpPr>
          <p:spPr>
            <a:xfrm>
              <a:off x="7380312" y="1988840"/>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0" name="TextBox 179"/>
            <p:cNvSpPr txBox="1"/>
            <p:nvPr/>
          </p:nvSpPr>
          <p:spPr>
            <a:xfrm>
              <a:off x="6444208" y="2348880"/>
              <a:ext cx="936104" cy="369332"/>
            </a:xfrm>
            <a:prstGeom prst="rect">
              <a:avLst/>
            </a:prstGeom>
            <a:solidFill>
              <a:srgbClr val="00B0F0"/>
            </a:solidFill>
            <a:ln w="22225">
              <a:solidFill>
                <a:schemeClr val="tx1"/>
              </a:solidFill>
            </a:ln>
          </p:spPr>
          <p:txBody>
            <a:bodyPr wrap="square"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181" name="TextBox 180"/>
            <p:cNvSpPr txBox="1"/>
            <p:nvPr/>
          </p:nvSpPr>
          <p:spPr>
            <a:xfrm>
              <a:off x="6444208"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182" name="TextBox 181"/>
            <p:cNvSpPr txBox="1"/>
            <p:nvPr/>
          </p:nvSpPr>
          <p:spPr>
            <a:xfrm>
              <a:off x="7380312" y="2699628"/>
              <a:ext cx="936104" cy="369332"/>
            </a:xfrm>
            <a:prstGeom prst="rect">
              <a:avLst/>
            </a:prstGeom>
            <a:solidFill>
              <a:srgbClr val="A61A9F"/>
            </a:solidFill>
            <a:ln w="22225">
              <a:solidFill>
                <a:schemeClr val="tx1"/>
              </a:solidFill>
            </a:ln>
          </p:spPr>
          <p:txBody>
            <a:bodyPr wrap="square"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grpSp>
      <p:sp>
        <p:nvSpPr>
          <p:cNvPr id="183" name="Rectangle 182"/>
          <p:cNvSpPr/>
          <p:nvPr/>
        </p:nvSpPr>
        <p:spPr>
          <a:xfrm>
            <a:off x="82758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4" name="Rectangle 183"/>
          <p:cNvSpPr/>
          <p:nvPr/>
        </p:nvSpPr>
        <p:spPr>
          <a:xfrm>
            <a:off x="82758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5" name="Rectangle 184"/>
          <p:cNvSpPr/>
          <p:nvPr/>
        </p:nvSpPr>
        <p:spPr>
          <a:xfrm>
            <a:off x="82758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6" name="Rectangle 185"/>
          <p:cNvSpPr/>
          <p:nvPr/>
        </p:nvSpPr>
        <p:spPr>
          <a:xfrm>
            <a:off x="176368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7" name="Rectangle 186"/>
          <p:cNvSpPr/>
          <p:nvPr/>
        </p:nvSpPr>
        <p:spPr>
          <a:xfrm>
            <a:off x="176368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9" name="Rectangle 188"/>
          <p:cNvSpPr/>
          <p:nvPr/>
        </p:nvSpPr>
        <p:spPr>
          <a:xfrm>
            <a:off x="269979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0" name="Rectangle 189"/>
          <p:cNvSpPr/>
          <p:nvPr/>
        </p:nvSpPr>
        <p:spPr>
          <a:xfrm>
            <a:off x="269979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2" name="Rectangle 191"/>
          <p:cNvSpPr/>
          <p:nvPr/>
        </p:nvSpPr>
        <p:spPr>
          <a:xfrm>
            <a:off x="3635896"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3" name="Rectangle 192"/>
          <p:cNvSpPr/>
          <p:nvPr/>
        </p:nvSpPr>
        <p:spPr>
          <a:xfrm>
            <a:off x="3635896"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5" name="Rectangle 194"/>
          <p:cNvSpPr/>
          <p:nvPr/>
        </p:nvSpPr>
        <p:spPr>
          <a:xfrm>
            <a:off x="4572000"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6" name="Rectangle 195"/>
          <p:cNvSpPr/>
          <p:nvPr/>
        </p:nvSpPr>
        <p:spPr>
          <a:xfrm>
            <a:off x="4572000"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8" name="Rectangle 197"/>
          <p:cNvSpPr/>
          <p:nvPr/>
        </p:nvSpPr>
        <p:spPr>
          <a:xfrm>
            <a:off x="5508104"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9" name="Rectangle 198"/>
          <p:cNvSpPr/>
          <p:nvPr/>
        </p:nvSpPr>
        <p:spPr>
          <a:xfrm>
            <a:off x="5508104"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1" name="Rectangle 200"/>
          <p:cNvSpPr/>
          <p:nvPr/>
        </p:nvSpPr>
        <p:spPr>
          <a:xfrm>
            <a:off x="6444208"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2" name="Rectangle 201"/>
          <p:cNvSpPr/>
          <p:nvPr/>
        </p:nvSpPr>
        <p:spPr>
          <a:xfrm>
            <a:off x="6444208"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4" name="Rectangle 203"/>
          <p:cNvSpPr/>
          <p:nvPr/>
        </p:nvSpPr>
        <p:spPr>
          <a:xfrm>
            <a:off x="7380312" y="306896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5" name="Rectangle 204"/>
          <p:cNvSpPr/>
          <p:nvPr/>
        </p:nvSpPr>
        <p:spPr>
          <a:xfrm>
            <a:off x="7380312" y="342900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7" name="TextBox 206"/>
          <p:cNvSpPr txBox="1"/>
          <p:nvPr/>
        </p:nvSpPr>
        <p:spPr>
          <a:xfrm>
            <a:off x="827584"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09" name="TextBox 208"/>
          <p:cNvSpPr txBox="1"/>
          <p:nvPr/>
        </p:nvSpPr>
        <p:spPr>
          <a:xfrm>
            <a:off x="827584" y="3779748"/>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0" name="TextBox 209"/>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1" name="TextBox 210"/>
          <p:cNvSpPr txBox="1"/>
          <p:nvPr/>
        </p:nvSpPr>
        <p:spPr>
          <a:xfrm>
            <a:off x="4572000" y="3068961"/>
            <a:ext cx="936104" cy="373659"/>
          </a:xfrm>
          <a:prstGeom prst="rect">
            <a:avLst/>
          </a:prstGeom>
          <a:solidFill>
            <a:schemeClr val="accent1">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4" name="TextBox 213"/>
          <p:cNvSpPr txBox="1"/>
          <p:nvPr/>
        </p:nvSpPr>
        <p:spPr>
          <a:xfrm>
            <a:off x="5508104" y="3419708"/>
            <a:ext cx="936104" cy="373659"/>
          </a:xfrm>
          <a:prstGeom prst="rect">
            <a:avLst/>
          </a:prstGeom>
          <a:solidFill>
            <a:srgbClr val="FF505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5" name="TextBox 214"/>
          <p:cNvSpPr txBox="1"/>
          <p:nvPr/>
        </p:nvSpPr>
        <p:spPr>
          <a:xfrm>
            <a:off x="7380312" y="3419708"/>
            <a:ext cx="936104" cy="373659"/>
          </a:xfrm>
          <a:prstGeom prst="rect">
            <a:avLst/>
          </a:prstGeom>
          <a:solidFill>
            <a:schemeClr val="tx2">
              <a:lumMod val="60000"/>
              <a:lumOff val="40000"/>
            </a:schemeClr>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6" name="TextBox 215"/>
          <p:cNvSpPr txBox="1"/>
          <p:nvPr/>
        </p:nvSpPr>
        <p:spPr>
          <a:xfrm>
            <a:off x="1763688"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7" name="TextBox 216"/>
          <p:cNvSpPr txBox="1"/>
          <p:nvPr/>
        </p:nvSpPr>
        <p:spPr>
          <a:xfrm>
            <a:off x="269979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18" name="TextBox 217"/>
          <p:cNvSpPr txBox="1"/>
          <p:nvPr/>
        </p:nvSpPr>
        <p:spPr>
          <a:xfrm>
            <a:off x="3635896" y="306896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19" name="TextBox 218"/>
          <p:cNvSpPr txBox="1"/>
          <p:nvPr/>
        </p:nvSpPr>
        <p:spPr>
          <a:xfrm>
            <a:off x="3635896"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0" name="TextBox 219"/>
          <p:cNvSpPr txBox="1"/>
          <p:nvPr/>
        </p:nvSpPr>
        <p:spPr>
          <a:xfrm>
            <a:off x="2699792"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1" name="TextBox 220"/>
          <p:cNvSpPr txBox="1"/>
          <p:nvPr/>
        </p:nvSpPr>
        <p:spPr>
          <a:xfrm>
            <a:off x="1763688"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2" name="TextBox 221"/>
          <p:cNvSpPr txBox="1"/>
          <p:nvPr/>
        </p:nvSpPr>
        <p:spPr>
          <a:xfrm>
            <a:off x="827584"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3" name="TextBox 222"/>
          <p:cNvSpPr txBox="1"/>
          <p:nvPr/>
        </p:nvSpPr>
        <p:spPr>
          <a:xfrm>
            <a:off x="4572000" y="342900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5" name="TextBox 224"/>
          <p:cNvSpPr txBox="1"/>
          <p:nvPr/>
        </p:nvSpPr>
        <p:spPr>
          <a:xfrm>
            <a:off x="5508104" y="3419708"/>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6" name="TextBox 225"/>
          <p:cNvSpPr txBox="1"/>
          <p:nvPr/>
        </p:nvSpPr>
        <p:spPr>
          <a:xfrm>
            <a:off x="5508104"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29" name="TextBox 228"/>
          <p:cNvSpPr txBox="1"/>
          <p:nvPr/>
        </p:nvSpPr>
        <p:spPr>
          <a:xfrm>
            <a:off x="6444208" y="3429001"/>
            <a:ext cx="936104" cy="373659"/>
          </a:xfrm>
          <a:prstGeom prst="rect">
            <a:avLst/>
          </a:prstGeom>
          <a:solidFill>
            <a:srgbClr val="00B0F0"/>
          </a:solidFill>
          <a:ln w="22225">
            <a:solidFill>
              <a:schemeClr val="tx1"/>
            </a:solidFill>
          </a:ln>
        </p:spPr>
        <p:txBody>
          <a:bodyPr wrap="square" lIns="91416" tIns="45709" rIns="91416" bIns="45709" rtlCol="0">
            <a:spAutoFit/>
          </a:bodyPr>
          <a:lstStyle/>
          <a:p>
            <a:pPr algn="ctr" defTabSz="914165"/>
            <a:r>
              <a:rPr lang="en-US" dirty="0" err="1" smtClean="0">
                <a:solidFill>
                  <a:srgbClr val="000000"/>
                </a:solidFill>
                <a:latin typeface="Tahoma"/>
              </a:rPr>
              <a:t>Req</a:t>
            </a:r>
            <a:endParaRPr lang="en-US" dirty="0">
              <a:solidFill>
                <a:srgbClr val="000000"/>
              </a:solidFill>
              <a:latin typeface="Tahoma"/>
            </a:endParaRPr>
          </a:p>
        </p:txBody>
      </p:sp>
      <p:sp>
        <p:nvSpPr>
          <p:cNvPr id="230" name="TextBox 229"/>
          <p:cNvSpPr txBox="1"/>
          <p:nvPr/>
        </p:nvSpPr>
        <p:spPr>
          <a:xfrm>
            <a:off x="6444208" y="3059669"/>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31" name="TextBox 230"/>
          <p:cNvSpPr txBox="1"/>
          <p:nvPr/>
        </p:nvSpPr>
        <p:spPr>
          <a:xfrm>
            <a:off x="7380312" y="3068961"/>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5" name="Rectangle 254"/>
          <p:cNvSpPr/>
          <p:nvPr/>
        </p:nvSpPr>
        <p:spPr bwMode="auto">
          <a:xfrm>
            <a:off x="1311537"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7" name="Rectangle 256"/>
          <p:cNvSpPr/>
          <p:nvPr/>
        </p:nvSpPr>
        <p:spPr bwMode="auto">
          <a:xfrm>
            <a:off x="4287938"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8" name="Rectangle 257"/>
          <p:cNvSpPr/>
          <p:nvPr/>
        </p:nvSpPr>
        <p:spPr bwMode="auto">
          <a:xfrm>
            <a:off x="5702062" y="1881916"/>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0" name="Rectangle 259"/>
          <p:cNvSpPr/>
          <p:nvPr/>
        </p:nvSpPr>
        <p:spPr>
          <a:xfrm>
            <a:off x="4409136" y="2512305"/>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1" name="Rectangle 260"/>
          <p:cNvSpPr/>
          <p:nvPr/>
        </p:nvSpPr>
        <p:spPr>
          <a:xfrm>
            <a:off x="4409136" y="2143594"/>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2" name="Rectangle 261"/>
          <p:cNvSpPr/>
          <p:nvPr/>
        </p:nvSpPr>
        <p:spPr>
          <a:xfrm>
            <a:off x="5823260" y="2512305"/>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3" name="Rectangle 262"/>
          <p:cNvSpPr/>
          <p:nvPr/>
        </p:nvSpPr>
        <p:spPr>
          <a:xfrm>
            <a:off x="5823260" y="2157523"/>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5" name="Rectangle 264"/>
          <p:cNvSpPr/>
          <p:nvPr/>
        </p:nvSpPr>
        <p:spPr>
          <a:xfrm>
            <a:off x="1446210" y="2512305"/>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7" name="Rectangle 266"/>
          <p:cNvSpPr/>
          <p:nvPr/>
        </p:nvSpPr>
        <p:spPr bwMode="auto">
          <a:xfrm>
            <a:off x="7072177" y="1844824"/>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68" name="Rectangle 267"/>
          <p:cNvSpPr/>
          <p:nvPr/>
        </p:nvSpPr>
        <p:spPr>
          <a:xfrm>
            <a:off x="7206850" y="2495942"/>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0" name="TextBox 269"/>
          <p:cNvSpPr txBox="1"/>
          <p:nvPr/>
        </p:nvSpPr>
        <p:spPr>
          <a:xfrm>
            <a:off x="1897828" y="3265820"/>
            <a:ext cx="5050441" cy="523220"/>
          </a:xfrm>
          <a:prstGeom prst="rect">
            <a:avLst/>
          </a:prstGeom>
          <a:solidFill>
            <a:schemeClr val="tx2">
              <a:lumMod val="60000"/>
              <a:lumOff val="40000"/>
            </a:schemeClr>
          </a:solidFill>
          <a:ln w="38100">
            <a:solidFill>
              <a:schemeClr val="tx1"/>
            </a:solidFill>
          </a:ln>
        </p:spPr>
        <p:txBody>
          <a:bodyPr wrap="square" lIns="91416" tIns="45709" rIns="91416" bIns="45709" rtlCol="0">
            <a:spAutoFit/>
          </a:bodyPr>
          <a:lstStyle/>
          <a:p>
            <a:pPr algn="ctr" defTabSz="914165"/>
            <a:r>
              <a:rPr lang="en-US" sz="2800" dirty="0">
                <a:solidFill>
                  <a:srgbClr val="000000"/>
                </a:solidFill>
                <a:latin typeface="Tahoma"/>
              </a:rPr>
              <a:t>Batch Scheduler</a:t>
            </a:r>
          </a:p>
        </p:txBody>
      </p:sp>
      <p:sp>
        <p:nvSpPr>
          <p:cNvPr id="271" name="Down Arrow 270"/>
          <p:cNvSpPr/>
          <p:nvPr/>
        </p:nvSpPr>
        <p:spPr>
          <a:xfrm>
            <a:off x="3714394" y="2924950"/>
            <a:ext cx="1289654" cy="21602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2" name="Rectangle 271"/>
          <p:cNvSpPr/>
          <p:nvPr/>
        </p:nvSpPr>
        <p:spPr>
          <a:xfrm>
            <a:off x="7204874" y="2132856"/>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3" name="Rectangle 272"/>
          <p:cNvSpPr/>
          <p:nvPr/>
        </p:nvSpPr>
        <p:spPr bwMode="auto">
          <a:xfrm>
            <a:off x="5960994" y="4160860"/>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4" name="Rectangle 273"/>
          <p:cNvSpPr/>
          <p:nvPr/>
        </p:nvSpPr>
        <p:spPr bwMode="auto">
          <a:xfrm>
            <a:off x="4546870"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5" name="Rectangle 274"/>
          <p:cNvSpPr/>
          <p:nvPr/>
        </p:nvSpPr>
        <p:spPr bwMode="auto">
          <a:xfrm>
            <a:off x="3065408"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6" name="Rectangle 275"/>
          <p:cNvSpPr/>
          <p:nvPr/>
        </p:nvSpPr>
        <p:spPr bwMode="auto">
          <a:xfrm>
            <a:off x="1570469" y="4149085"/>
            <a:ext cx="1131291" cy="12623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77" name="Rectangle 276"/>
          <p:cNvSpPr/>
          <p:nvPr/>
        </p:nvSpPr>
        <p:spPr>
          <a:xfrm>
            <a:off x="1705142" y="5063396"/>
            <a:ext cx="875410" cy="263366"/>
          </a:xfrm>
          <a:prstGeom prst="rect">
            <a:avLst/>
          </a:prstGeom>
          <a:solidFill>
            <a:schemeClr val="accent1">
              <a:lumMod val="60000"/>
              <a:lumOff val="40000"/>
            </a:schemeClr>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8" name="Rectangle 277"/>
          <p:cNvSpPr/>
          <p:nvPr/>
        </p:nvSpPr>
        <p:spPr>
          <a:xfrm>
            <a:off x="1705142" y="4317019"/>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79" name="Rectangle 278"/>
          <p:cNvSpPr/>
          <p:nvPr/>
        </p:nvSpPr>
        <p:spPr>
          <a:xfrm>
            <a:off x="1705142" y="4685732"/>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0" name="Rectangle 279"/>
          <p:cNvSpPr/>
          <p:nvPr/>
        </p:nvSpPr>
        <p:spPr>
          <a:xfrm>
            <a:off x="4668068" y="5063396"/>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1" name="Rectangle 280"/>
          <p:cNvSpPr/>
          <p:nvPr/>
        </p:nvSpPr>
        <p:spPr>
          <a:xfrm>
            <a:off x="4668068" y="4685732"/>
            <a:ext cx="875410" cy="263366"/>
          </a:xfrm>
          <a:prstGeom prst="rect">
            <a:avLst/>
          </a:prstGeom>
          <a:solidFill>
            <a:srgbClr val="FF5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2" name="Rectangle 281"/>
          <p:cNvSpPr/>
          <p:nvPr/>
        </p:nvSpPr>
        <p:spPr>
          <a:xfrm>
            <a:off x="3186605" y="5054445"/>
            <a:ext cx="875410" cy="263366"/>
          </a:xfrm>
          <a:prstGeom prst="rect">
            <a:avLst/>
          </a:prstGeom>
          <a:solidFill>
            <a:srgbClr val="A61A9F"/>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3" name="Rectangle 282"/>
          <p:cNvSpPr/>
          <p:nvPr/>
        </p:nvSpPr>
        <p:spPr>
          <a:xfrm>
            <a:off x="3192534" y="4682116"/>
            <a:ext cx="875410" cy="263366"/>
          </a:xfrm>
          <a:prstGeom prst="rect">
            <a:avLst/>
          </a:prstGeom>
          <a:solidFill>
            <a:srgbClr val="92D05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84" name="Down Arrow 283"/>
          <p:cNvSpPr/>
          <p:nvPr/>
        </p:nvSpPr>
        <p:spPr>
          <a:xfrm>
            <a:off x="3714394" y="3820399"/>
            <a:ext cx="1289654" cy="256673"/>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cxnSp>
        <p:nvCxnSpPr>
          <p:cNvPr id="285" name="Straight Connector 284"/>
          <p:cNvCxnSpPr/>
          <p:nvPr/>
        </p:nvCxnSpPr>
        <p:spPr>
          <a:xfrm>
            <a:off x="251520" y="3068960"/>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286" name="Straight Connector 285"/>
          <p:cNvCxnSpPr/>
          <p:nvPr/>
        </p:nvCxnSpPr>
        <p:spPr>
          <a:xfrm>
            <a:off x="251520" y="3933056"/>
            <a:ext cx="8352928" cy="0"/>
          </a:xfrm>
          <a:prstGeom prst="line">
            <a:avLst/>
          </a:prstGeom>
          <a:ln w="25400">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154" name="TextBox 153"/>
          <p:cNvSpPr txBox="1"/>
          <p:nvPr/>
        </p:nvSpPr>
        <p:spPr>
          <a:xfrm>
            <a:off x="-36512" y="1700813"/>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1</a:t>
            </a:r>
          </a:p>
        </p:txBody>
      </p:sp>
      <p:sp>
        <p:nvSpPr>
          <p:cNvPr id="155" name="TextBox 154"/>
          <p:cNvSpPr txBox="1"/>
          <p:nvPr/>
        </p:nvSpPr>
        <p:spPr>
          <a:xfrm>
            <a:off x="-36512" y="3356997"/>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2</a:t>
            </a:r>
          </a:p>
        </p:txBody>
      </p:sp>
      <p:sp>
        <p:nvSpPr>
          <p:cNvPr id="161" name="TextBox 160"/>
          <p:cNvSpPr txBox="1"/>
          <p:nvPr/>
        </p:nvSpPr>
        <p:spPr>
          <a:xfrm>
            <a:off x="-36512" y="4582294"/>
            <a:ext cx="1244244" cy="430887"/>
          </a:xfrm>
          <a:prstGeom prst="rect">
            <a:avLst/>
          </a:prstGeom>
          <a:noFill/>
        </p:spPr>
        <p:txBody>
          <a:bodyPr wrap="square" lIns="91416" tIns="45709" rIns="91416" bIns="45709" rtlCol="0">
            <a:spAutoFit/>
          </a:bodyPr>
          <a:lstStyle/>
          <a:p>
            <a:pPr defTabSz="914165"/>
            <a:r>
              <a:rPr lang="en-US" sz="2200" dirty="0">
                <a:solidFill>
                  <a:srgbClr val="000000"/>
                </a:solidFill>
                <a:latin typeface="Tahoma"/>
              </a:rPr>
              <a:t>Stage 3</a:t>
            </a:r>
          </a:p>
        </p:txBody>
      </p:sp>
      <p:sp>
        <p:nvSpPr>
          <p:cNvPr id="162" name="TextBox 161"/>
          <p:cNvSpPr txBox="1"/>
          <p:nvPr/>
        </p:nvSpPr>
        <p:spPr>
          <a:xfrm>
            <a:off x="2699792" y="2348880"/>
            <a:ext cx="936104" cy="373659"/>
          </a:xfrm>
          <a:prstGeom prst="rect">
            <a:avLst/>
          </a:prstGeom>
          <a:solidFill>
            <a:srgbClr val="A61A9F"/>
          </a:solidFill>
          <a:ln w="22225">
            <a:solidFill>
              <a:schemeClr val="tx1"/>
            </a:solidFill>
          </a:ln>
        </p:spPr>
        <p:txBody>
          <a:bodyPr wrap="square" lIns="91416" tIns="45709" rIns="91416" bIns="45709" rtlCol="0">
            <a:spAutoFit/>
          </a:bodyPr>
          <a:lstStyle/>
          <a:p>
            <a:pPr algn="ctr" defTabSz="914165"/>
            <a:r>
              <a:rPr lang="en-US" dirty="0" err="1" smtClean="0">
                <a:solidFill>
                  <a:srgbClr val="FFFFFF"/>
                </a:solidFill>
                <a:latin typeface="Tahoma"/>
              </a:rPr>
              <a:t>Req</a:t>
            </a:r>
            <a:endParaRPr lang="en-US" dirty="0">
              <a:solidFill>
                <a:srgbClr val="FFFFFF"/>
              </a:solidFill>
              <a:latin typeface="Tahoma"/>
            </a:endParaRPr>
          </a:p>
        </p:txBody>
      </p:sp>
      <p:sp>
        <p:nvSpPr>
          <p:cNvPr id="256" name="Rectangle 255"/>
          <p:cNvSpPr/>
          <p:nvPr/>
        </p:nvSpPr>
        <p:spPr bwMode="auto">
          <a:xfrm>
            <a:off x="2792642" y="1861188"/>
            <a:ext cx="1131291" cy="999101"/>
          </a:xfrm>
          <a:prstGeom prst="rect">
            <a:avLst/>
          </a:prstGeom>
          <a:solidFill>
            <a:schemeClr val="bg1">
              <a:lumMod val="85000"/>
            </a:schemeClr>
          </a:solidFill>
          <a:ln w="25400" algn="ctr">
            <a:solidFill>
              <a:schemeClr val="tx1"/>
            </a:solidFill>
            <a:round/>
            <a:headEnd/>
            <a:tailEnd/>
          </a:ln>
          <a:effectLst>
            <a:outerShdw blurRad="50800" dist="38100" dir="5400000" algn="t" rotWithShape="0">
              <a:prstClr val="black">
                <a:alpha val="40000"/>
              </a:prstClr>
            </a:outerShdw>
          </a:effectLst>
        </p:spPr>
        <p:txBody>
          <a:bodyPr lIns="228541" tIns="45702" rIns="228541" bIns="45702" rtlCol="0" anchor="ctr"/>
          <a:lstStyle/>
          <a:p>
            <a:pPr marL="1588" indent="-1588" algn="ctr" defTabSz="912948"/>
            <a:endParaRPr lang="en-US" b="1" dirty="0" smtClean="0">
              <a:solidFill>
                <a:srgbClr val="000000"/>
              </a:solidFill>
              <a:latin typeface="Tahoma"/>
              <a:cs typeface="Arial" charset="0"/>
            </a:endParaRPr>
          </a:p>
        </p:txBody>
      </p:sp>
      <p:sp>
        <p:nvSpPr>
          <p:cNvPr id="259" name="Rectangle 258"/>
          <p:cNvSpPr/>
          <p:nvPr/>
        </p:nvSpPr>
        <p:spPr>
          <a:xfrm>
            <a:off x="2913839" y="2143594"/>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66" name="Rectangle 265"/>
          <p:cNvSpPr/>
          <p:nvPr/>
        </p:nvSpPr>
        <p:spPr>
          <a:xfrm>
            <a:off x="2913839" y="2512305"/>
            <a:ext cx="875410" cy="263366"/>
          </a:xfrm>
          <a:prstGeom prst="rect">
            <a:avLst/>
          </a:prstGeom>
          <a:solidFill>
            <a:srgbClr val="00B0F0"/>
          </a:solidFill>
          <a:ln>
            <a:solidFill>
              <a:schemeClr val="tx1"/>
            </a:solidFill>
            <a:beve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88" name="Rectangle 187"/>
          <p:cNvSpPr/>
          <p:nvPr/>
        </p:nvSpPr>
        <p:spPr>
          <a:xfrm>
            <a:off x="176368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1" name="Rectangle 190"/>
          <p:cNvSpPr/>
          <p:nvPr/>
        </p:nvSpPr>
        <p:spPr>
          <a:xfrm>
            <a:off x="269979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4" name="Rectangle 193"/>
          <p:cNvSpPr/>
          <p:nvPr/>
        </p:nvSpPr>
        <p:spPr>
          <a:xfrm>
            <a:off x="3635896"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197" name="Rectangle 196"/>
          <p:cNvSpPr/>
          <p:nvPr/>
        </p:nvSpPr>
        <p:spPr>
          <a:xfrm>
            <a:off x="4572000"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0" name="Rectangle 199"/>
          <p:cNvSpPr/>
          <p:nvPr/>
        </p:nvSpPr>
        <p:spPr>
          <a:xfrm>
            <a:off x="5508104"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3" name="Rectangle 202"/>
          <p:cNvSpPr/>
          <p:nvPr/>
        </p:nvSpPr>
        <p:spPr>
          <a:xfrm>
            <a:off x="6444208"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6" name="Rectangle 205"/>
          <p:cNvSpPr/>
          <p:nvPr/>
        </p:nvSpPr>
        <p:spPr>
          <a:xfrm>
            <a:off x="7380312" y="3789040"/>
            <a:ext cx="936104" cy="360040"/>
          </a:xfrm>
          <a:prstGeom prst="rect">
            <a:avLst/>
          </a:prstGeom>
          <a:solidFill>
            <a:schemeClr val="bg1">
              <a:lumMod val="95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
        <p:nvSpPr>
          <p:cNvPr id="208" name="TextBox 207"/>
          <p:cNvSpPr txBox="1"/>
          <p:nvPr/>
        </p:nvSpPr>
        <p:spPr>
          <a:xfrm rot="16200000">
            <a:off x="-1082145" y="3394517"/>
            <a:ext cx="2984984" cy="461665"/>
          </a:xfrm>
          <a:prstGeom prst="rect">
            <a:avLst/>
          </a:prstGeom>
          <a:noFill/>
        </p:spPr>
        <p:txBody>
          <a:bodyPr wrap="none" lIns="91416" tIns="45709" rIns="91416" bIns="45709" rtlCol="0">
            <a:spAutoFit/>
          </a:bodyPr>
          <a:lstStyle/>
          <a:p>
            <a:pPr defTabSz="914165"/>
            <a:r>
              <a:rPr lang="en-US" sz="2400" dirty="0">
                <a:solidFill>
                  <a:srgbClr val="000000"/>
                </a:solidFill>
                <a:latin typeface="Tahoma"/>
              </a:rPr>
              <a:t>Monolithic Scheduler</a:t>
            </a:r>
          </a:p>
        </p:txBody>
      </p:sp>
      <p:sp>
        <p:nvSpPr>
          <p:cNvPr id="212" name="TextBox 211"/>
          <p:cNvSpPr txBox="1"/>
          <p:nvPr/>
        </p:nvSpPr>
        <p:spPr>
          <a:xfrm>
            <a:off x="0" y="2276873"/>
            <a:ext cx="1403648" cy="654986"/>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Batch Formation</a:t>
            </a:r>
            <a:endParaRPr lang="en-US" b="1" dirty="0">
              <a:solidFill>
                <a:srgbClr val="000000"/>
              </a:solidFill>
              <a:latin typeface="Tahoma"/>
            </a:endParaRPr>
          </a:p>
        </p:txBody>
      </p:sp>
      <p:sp>
        <p:nvSpPr>
          <p:cNvPr id="224" name="TextBox 223"/>
          <p:cNvSpPr txBox="1"/>
          <p:nvPr/>
        </p:nvSpPr>
        <p:spPr>
          <a:xfrm>
            <a:off x="0" y="5085189"/>
            <a:ext cx="1440160" cy="936313"/>
          </a:xfrm>
          <a:prstGeom prst="rect">
            <a:avLst/>
          </a:prstGeom>
          <a:noFill/>
        </p:spPr>
        <p:txBody>
          <a:bodyPr wrap="square" lIns="91416" tIns="45709" rIns="91416" bIns="45709" rtlCol="0">
            <a:spAutoFit/>
          </a:bodyPr>
          <a:lstStyle/>
          <a:p>
            <a:pPr defTabSz="914165"/>
            <a:r>
              <a:rPr lang="en-US" b="1" dirty="0" smtClean="0">
                <a:solidFill>
                  <a:srgbClr val="000000"/>
                </a:solidFill>
                <a:latin typeface="Tahoma"/>
              </a:rPr>
              <a:t>DRAM Command Scheduler</a:t>
            </a:r>
            <a:endParaRPr lang="en-US" b="1" dirty="0">
              <a:solidFill>
                <a:srgbClr val="000000"/>
              </a:solidFill>
              <a:latin typeface="Tahoma"/>
            </a:endParaRPr>
          </a:p>
        </p:txBody>
      </p:sp>
      <p:sp>
        <p:nvSpPr>
          <p:cNvPr id="213" name="TextBox 212"/>
          <p:cNvSpPr txBox="1"/>
          <p:nvPr/>
        </p:nvSpPr>
        <p:spPr>
          <a:xfrm>
            <a:off x="1724896"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1</a:t>
            </a:r>
            <a:endParaRPr lang="en-US" dirty="0">
              <a:solidFill>
                <a:srgbClr val="000000"/>
              </a:solidFill>
              <a:latin typeface="Tahoma"/>
            </a:endParaRPr>
          </a:p>
        </p:txBody>
      </p:sp>
      <p:sp>
        <p:nvSpPr>
          <p:cNvPr id="227" name="TextBox 226"/>
          <p:cNvSpPr txBox="1"/>
          <p:nvPr/>
        </p:nvSpPr>
        <p:spPr>
          <a:xfrm>
            <a:off x="3186562" y="5347848"/>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2</a:t>
            </a:r>
            <a:endParaRPr lang="en-US" dirty="0">
              <a:solidFill>
                <a:srgbClr val="000000"/>
              </a:solidFill>
              <a:latin typeface="Tahoma"/>
            </a:endParaRPr>
          </a:p>
        </p:txBody>
      </p:sp>
      <p:sp>
        <p:nvSpPr>
          <p:cNvPr id="228" name="TextBox 227"/>
          <p:cNvSpPr txBox="1"/>
          <p:nvPr/>
        </p:nvSpPr>
        <p:spPr>
          <a:xfrm>
            <a:off x="4696722" y="5361704"/>
            <a:ext cx="895765"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3</a:t>
            </a:r>
            <a:endParaRPr lang="en-US" dirty="0">
              <a:solidFill>
                <a:srgbClr val="000000"/>
              </a:solidFill>
              <a:latin typeface="Tahoma"/>
            </a:endParaRPr>
          </a:p>
        </p:txBody>
      </p:sp>
      <p:sp>
        <p:nvSpPr>
          <p:cNvPr id="232" name="TextBox 231"/>
          <p:cNvSpPr txBox="1"/>
          <p:nvPr/>
        </p:nvSpPr>
        <p:spPr>
          <a:xfrm>
            <a:off x="6089112" y="5361704"/>
            <a:ext cx="896998" cy="373659"/>
          </a:xfrm>
          <a:prstGeom prst="rect">
            <a:avLst/>
          </a:prstGeom>
          <a:noFill/>
        </p:spPr>
        <p:txBody>
          <a:bodyPr wrap="none" lIns="91416" tIns="45709" rIns="91416" bIns="45709" rtlCol="0">
            <a:spAutoFit/>
          </a:bodyPr>
          <a:lstStyle/>
          <a:p>
            <a:pPr defTabSz="914165"/>
            <a:r>
              <a:rPr lang="en-US" dirty="0" smtClean="0">
                <a:solidFill>
                  <a:srgbClr val="000000"/>
                </a:solidFill>
                <a:latin typeface="Tahoma"/>
              </a:rPr>
              <a:t>Bank 4</a:t>
            </a:r>
            <a:endParaRPr lang="en-US" dirty="0">
              <a:solidFill>
                <a:srgbClr val="000000"/>
              </a:solidFill>
              <a:latin typeface="Tahoma"/>
            </a:endParaRPr>
          </a:p>
        </p:txBody>
      </p:sp>
      <p:sp>
        <p:nvSpPr>
          <p:cNvPr id="233" name="Rectangle 232"/>
          <p:cNvSpPr/>
          <p:nvPr/>
        </p:nvSpPr>
        <p:spPr>
          <a:xfrm>
            <a:off x="179512" y="6444044"/>
            <a:ext cx="7812360" cy="338554"/>
          </a:xfrm>
          <a:prstGeom prst="rect">
            <a:avLst/>
          </a:prstGeom>
        </p:spPr>
        <p:txBody>
          <a:bodyPr wrap="square">
            <a:spAutoFit/>
          </a:bodyPr>
          <a:lstStyle/>
          <a:p>
            <a:r>
              <a:rPr lang="en-US" sz="1600" dirty="0" err="1" smtClean="0">
                <a:solidFill>
                  <a:srgbClr val="000000"/>
                </a:solidFill>
                <a:latin typeface="Tahoma" charset="0"/>
              </a:rPr>
              <a:t>Ausavarungnirun</a:t>
            </a:r>
            <a:r>
              <a:rPr lang="en-US" sz="1600" dirty="0" smtClean="0">
                <a:solidFill>
                  <a:srgbClr val="000000"/>
                </a:solidFill>
                <a:latin typeface="Tahoma" charset="0"/>
              </a:rPr>
              <a:t> </a:t>
            </a:r>
            <a:r>
              <a:rPr lang="en-US" sz="1600" dirty="0">
                <a:solidFill>
                  <a:srgbClr val="000000"/>
                </a:solidFill>
                <a:latin typeface="Tahoma" charset="0"/>
              </a:rPr>
              <a:t>et al., </a:t>
            </a:r>
            <a:r>
              <a:rPr lang="en-US" sz="1600" dirty="0" smtClean="0">
                <a:solidFill>
                  <a:srgbClr val="000000"/>
                </a:solidFill>
                <a:latin typeface="Tahoma" charset="0"/>
              </a:rPr>
              <a:t>“</a:t>
            </a:r>
            <a:r>
              <a:rPr lang="en-US" altLang="ja-JP" sz="1600" dirty="0" smtClean="0">
                <a:solidFill>
                  <a:srgbClr val="0000FF"/>
                </a:solidFill>
                <a:latin typeface="Tahoma" charset="0"/>
                <a:hlinkClick r:id="rId3" action="ppaction://hlinkpres?slideindex=1&amp;slidetitle="/>
              </a:rPr>
              <a:t>Staged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ISCA 2012.</a:t>
            </a:r>
            <a:endParaRPr lang="en-US" sz="1600" dirty="0">
              <a:solidFill>
                <a:srgbClr val="000000"/>
              </a:solidFill>
              <a:latin typeface="Tahoma"/>
            </a:endParaRPr>
          </a:p>
        </p:txBody>
      </p:sp>
    </p:spTree>
    <p:extLst>
      <p:ext uri="{BB962C8B-B14F-4D97-AF65-F5344CB8AC3E}">
        <p14:creationId xmlns:p14="http://schemas.microsoft.com/office/powerpoint/2010/main" val="24408917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par>
                                <p:cTn id="8" presetID="1" presetClass="exit" presetSubtype="0" fill="hold" grpId="0" nodeType="withEffect">
                                  <p:stCondLst>
                                    <p:cond delay="0"/>
                                  </p:stCondLst>
                                  <p:childTnLst>
                                    <p:set>
                                      <p:cBhvr>
                                        <p:cTn id="9" dur="1" fill="hold">
                                          <p:stCondLst>
                                            <p:cond delay="0"/>
                                          </p:stCondLst>
                                        </p:cTn>
                                        <p:tgtEl>
                                          <p:spTgt spid="208"/>
                                        </p:tgtEl>
                                        <p:attrNameLst>
                                          <p:attrName>style.visibility</p:attrName>
                                        </p:attrNameLst>
                                      </p:cBhvr>
                                      <p:to>
                                        <p:strVal val="hidden"/>
                                      </p:to>
                                    </p:set>
                                  </p:childTnLst>
                                </p:cTn>
                              </p:par>
                              <p:par>
                                <p:cTn id="10" presetID="10" presetClass="exit" presetSubtype="0" fill="hold" grpId="0" nodeType="withEffect">
                                  <p:stCondLst>
                                    <p:cond delay="0"/>
                                  </p:stCondLst>
                                  <p:childTnLst>
                                    <p:animEffect transition="out" filter="fade">
                                      <p:cBhvr>
                                        <p:cTn id="11" dur="500"/>
                                        <p:tgtEl>
                                          <p:spTgt spid="183"/>
                                        </p:tgtEl>
                                      </p:cBhvr>
                                    </p:animEffect>
                                    <p:set>
                                      <p:cBhvr>
                                        <p:cTn id="12" dur="1" fill="hold">
                                          <p:stCondLst>
                                            <p:cond delay="499"/>
                                          </p:stCondLst>
                                        </p:cTn>
                                        <p:tgtEl>
                                          <p:spTgt spid="183"/>
                                        </p:tgtEl>
                                        <p:attrNameLst>
                                          <p:attrName>style.visibility</p:attrName>
                                        </p:attrNameLst>
                                      </p:cBhvr>
                                      <p:to>
                                        <p:strVal val="hidden"/>
                                      </p:to>
                                    </p:set>
                                  </p:childTnLst>
                                </p:cTn>
                              </p:par>
                              <p:par>
                                <p:cTn id="13" presetID="10" presetClass="exit" presetSubtype="0" fill="hold" grpId="0" nodeType="withEffect">
                                  <p:stCondLst>
                                    <p:cond delay="0"/>
                                  </p:stCondLst>
                                  <p:childTnLst>
                                    <p:animEffect transition="out" filter="fade">
                                      <p:cBhvr>
                                        <p:cTn id="14" dur="500"/>
                                        <p:tgtEl>
                                          <p:spTgt spid="184"/>
                                        </p:tgtEl>
                                      </p:cBhvr>
                                    </p:animEffect>
                                    <p:set>
                                      <p:cBhvr>
                                        <p:cTn id="15" dur="1" fill="hold">
                                          <p:stCondLst>
                                            <p:cond delay="499"/>
                                          </p:stCondLst>
                                        </p:cTn>
                                        <p:tgtEl>
                                          <p:spTgt spid="184"/>
                                        </p:tgtEl>
                                        <p:attrNameLst>
                                          <p:attrName>style.visibility</p:attrName>
                                        </p:attrNameLst>
                                      </p:cBhvr>
                                      <p:to>
                                        <p:strVal val="hidden"/>
                                      </p:to>
                                    </p:set>
                                  </p:childTnLst>
                                </p:cTn>
                              </p:par>
                              <p:par>
                                <p:cTn id="16" presetID="10" presetClass="exit" presetSubtype="0" fill="hold" grpId="0" nodeType="withEffect">
                                  <p:stCondLst>
                                    <p:cond delay="0"/>
                                  </p:stCondLst>
                                  <p:childTnLst>
                                    <p:animEffect transition="out" filter="fade">
                                      <p:cBhvr>
                                        <p:cTn id="17" dur="500"/>
                                        <p:tgtEl>
                                          <p:spTgt spid="185"/>
                                        </p:tgtEl>
                                      </p:cBhvr>
                                    </p:animEffect>
                                    <p:set>
                                      <p:cBhvr>
                                        <p:cTn id="18" dur="1" fill="hold">
                                          <p:stCondLst>
                                            <p:cond delay="499"/>
                                          </p:stCondLst>
                                        </p:cTn>
                                        <p:tgtEl>
                                          <p:spTgt spid="185"/>
                                        </p:tgtEl>
                                        <p:attrNameLst>
                                          <p:attrName>style.visibility</p:attrName>
                                        </p:attrNameLst>
                                      </p:cBhvr>
                                      <p:to>
                                        <p:strVal val="hidden"/>
                                      </p:to>
                                    </p:set>
                                  </p:childTnLst>
                                </p:cTn>
                              </p:par>
                              <p:par>
                                <p:cTn id="19" presetID="10" presetClass="exit" presetSubtype="0" fill="hold" grpId="0" nodeType="withEffect">
                                  <p:stCondLst>
                                    <p:cond delay="0"/>
                                  </p:stCondLst>
                                  <p:childTnLst>
                                    <p:animEffect transition="out" filter="fade">
                                      <p:cBhvr>
                                        <p:cTn id="20" dur="500"/>
                                        <p:tgtEl>
                                          <p:spTgt spid="186"/>
                                        </p:tgtEl>
                                      </p:cBhvr>
                                    </p:animEffect>
                                    <p:set>
                                      <p:cBhvr>
                                        <p:cTn id="21" dur="1" fill="hold">
                                          <p:stCondLst>
                                            <p:cond delay="499"/>
                                          </p:stCondLst>
                                        </p:cTn>
                                        <p:tgtEl>
                                          <p:spTgt spid="186"/>
                                        </p:tgtEl>
                                        <p:attrNameLst>
                                          <p:attrName>style.visibility</p:attrName>
                                        </p:attrNameLst>
                                      </p:cBhvr>
                                      <p:to>
                                        <p:strVal val="hidden"/>
                                      </p:to>
                                    </p:set>
                                  </p:childTnLst>
                                </p:cTn>
                              </p:par>
                              <p:par>
                                <p:cTn id="22" presetID="10" presetClass="exit" presetSubtype="0" fill="hold" grpId="0" nodeType="withEffect">
                                  <p:stCondLst>
                                    <p:cond delay="0"/>
                                  </p:stCondLst>
                                  <p:childTnLst>
                                    <p:animEffect transition="out" filter="fade">
                                      <p:cBhvr>
                                        <p:cTn id="23" dur="500"/>
                                        <p:tgtEl>
                                          <p:spTgt spid="187"/>
                                        </p:tgtEl>
                                      </p:cBhvr>
                                    </p:animEffect>
                                    <p:set>
                                      <p:cBhvr>
                                        <p:cTn id="24" dur="1" fill="hold">
                                          <p:stCondLst>
                                            <p:cond delay="499"/>
                                          </p:stCondLst>
                                        </p:cTn>
                                        <p:tgtEl>
                                          <p:spTgt spid="187"/>
                                        </p:tgtEl>
                                        <p:attrNameLst>
                                          <p:attrName>style.visibility</p:attrName>
                                        </p:attrNameLst>
                                      </p:cBhvr>
                                      <p:to>
                                        <p:strVal val="hidden"/>
                                      </p:to>
                                    </p:set>
                                  </p:childTnLst>
                                </p:cTn>
                              </p:par>
                              <p:par>
                                <p:cTn id="25" presetID="10" presetClass="exit" presetSubtype="0" fill="hold" grpId="0" nodeType="withEffect">
                                  <p:stCondLst>
                                    <p:cond delay="0"/>
                                  </p:stCondLst>
                                  <p:childTnLst>
                                    <p:animEffect transition="out" filter="fade">
                                      <p:cBhvr>
                                        <p:cTn id="26" dur="500"/>
                                        <p:tgtEl>
                                          <p:spTgt spid="188"/>
                                        </p:tgtEl>
                                      </p:cBhvr>
                                    </p:animEffect>
                                    <p:set>
                                      <p:cBhvr>
                                        <p:cTn id="27" dur="1" fill="hold">
                                          <p:stCondLst>
                                            <p:cond delay="499"/>
                                          </p:stCondLst>
                                        </p:cTn>
                                        <p:tgtEl>
                                          <p:spTgt spid="188"/>
                                        </p:tgtEl>
                                        <p:attrNameLst>
                                          <p:attrName>style.visibility</p:attrName>
                                        </p:attrNameLst>
                                      </p:cBhvr>
                                      <p:to>
                                        <p:strVal val="hidden"/>
                                      </p:to>
                                    </p:set>
                                  </p:childTnLst>
                                </p:cTn>
                              </p:par>
                              <p:par>
                                <p:cTn id="28" presetID="10" presetClass="exit" presetSubtype="0" fill="hold" grpId="0" nodeType="withEffect">
                                  <p:stCondLst>
                                    <p:cond delay="0"/>
                                  </p:stCondLst>
                                  <p:childTnLst>
                                    <p:animEffect transition="out" filter="fade">
                                      <p:cBhvr>
                                        <p:cTn id="29" dur="500"/>
                                        <p:tgtEl>
                                          <p:spTgt spid="189"/>
                                        </p:tgtEl>
                                      </p:cBhvr>
                                    </p:animEffect>
                                    <p:set>
                                      <p:cBhvr>
                                        <p:cTn id="30" dur="1" fill="hold">
                                          <p:stCondLst>
                                            <p:cond delay="499"/>
                                          </p:stCondLst>
                                        </p:cTn>
                                        <p:tgtEl>
                                          <p:spTgt spid="189"/>
                                        </p:tgtEl>
                                        <p:attrNameLst>
                                          <p:attrName>style.visibility</p:attrName>
                                        </p:attrNameLst>
                                      </p:cBhvr>
                                      <p:to>
                                        <p:strVal val="hidden"/>
                                      </p:to>
                                    </p:set>
                                  </p:childTnLst>
                                </p:cTn>
                              </p:par>
                              <p:par>
                                <p:cTn id="31" presetID="10" presetClass="exit" presetSubtype="0" fill="hold" grpId="0" nodeType="withEffect">
                                  <p:stCondLst>
                                    <p:cond delay="0"/>
                                  </p:stCondLst>
                                  <p:childTnLst>
                                    <p:animEffect transition="out" filter="fade">
                                      <p:cBhvr>
                                        <p:cTn id="32" dur="500"/>
                                        <p:tgtEl>
                                          <p:spTgt spid="190"/>
                                        </p:tgtEl>
                                      </p:cBhvr>
                                    </p:animEffect>
                                    <p:set>
                                      <p:cBhvr>
                                        <p:cTn id="33" dur="1" fill="hold">
                                          <p:stCondLst>
                                            <p:cond delay="499"/>
                                          </p:stCondLst>
                                        </p:cTn>
                                        <p:tgtEl>
                                          <p:spTgt spid="190"/>
                                        </p:tgtEl>
                                        <p:attrNameLst>
                                          <p:attrName>style.visibility</p:attrName>
                                        </p:attrNameLst>
                                      </p:cBhvr>
                                      <p:to>
                                        <p:strVal val="hidden"/>
                                      </p:to>
                                    </p:set>
                                  </p:childTnLst>
                                </p:cTn>
                              </p:par>
                              <p:par>
                                <p:cTn id="34" presetID="10" presetClass="exit" presetSubtype="0" fill="hold" grpId="0" nodeType="withEffect">
                                  <p:stCondLst>
                                    <p:cond delay="0"/>
                                  </p:stCondLst>
                                  <p:childTnLst>
                                    <p:animEffect transition="out" filter="fade">
                                      <p:cBhvr>
                                        <p:cTn id="35" dur="500"/>
                                        <p:tgtEl>
                                          <p:spTgt spid="191"/>
                                        </p:tgtEl>
                                      </p:cBhvr>
                                    </p:animEffect>
                                    <p:set>
                                      <p:cBhvr>
                                        <p:cTn id="36" dur="1" fill="hold">
                                          <p:stCondLst>
                                            <p:cond delay="499"/>
                                          </p:stCondLst>
                                        </p:cTn>
                                        <p:tgtEl>
                                          <p:spTgt spid="191"/>
                                        </p:tgtEl>
                                        <p:attrNameLst>
                                          <p:attrName>style.visibility</p:attrName>
                                        </p:attrNameLst>
                                      </p:cBhvr>
                                      <p:to>
                                        <p:strVal val="hidden"/>
                                      </p:to>
                                    </p:set>
                                  </p:childTnLst>
                                </p:cTn>
                              </p:par>
                              <p:par>
                                <p:cTn id="37" presetID="10" presetClass="exit" presetSubtype="0" fill="hold" grpId="0" nodeType="withEffect">
                                  <p:stCondLst>
                                    <p:cond delay="0"/>
                                  </p:stCondLst>
                                  <p:childTnLst>
                                    <p:animEffect transition="out" filter="fade">
                                      <p:cBhvr>
                                        <p:cTn id="38" dur="500"/>
                                        <p:tgtEl>
                                          <p:spTgt spid="192"/>
                                        </p:tgtEl>
                                      </p:cBhvr>
                                    </p:animEffect>
                                    <p:set>
                                      <p:cBhvr>
                                        <p:cTn id="39" dur="1" fill="hold">
                                          <p:stCondLst>
                                            <p:cond delay="499"/>
                                          </p:stCondLst>
                                        </p:cTn>
                                        <p:tgtEl>
                                          <p:spTgt spid="192"/>
                                        </p:tgtEl>
                                        <p:attrNameLst>
                                          <p:attrName>style.visibility</p:attrName>
                                        </p:attrNameLst>
                                      </p:cBhvr>
                                      <p:to>
                                        <p:strVal val="hidden"/>
                                      </p:to>
                                    </p:set>
                                  </p:childTnLst>
                                </p:cTn>
                              </p:par>
                              <p:par>
                                <p:cTn id="40" presetID="10" presetClass="exit" presetSubtype="0" fill="hold" grpId="0" nodeType="withEffect">
                                  <p:stCondLst>
                                    <p:cond delay="0"/>
                                  </p:stCondLst>
                                  <p:childTnLst>
                                    <p:animEffect transition="out" filter="fade">
                                      <p:cBhvr>
                                        <p:cTn id="41" dur="500"/>
                                        <p:tgtEl>
                                          <p:spTgt spid="193"/>
                                        </p:tgtEl>
                                      </p:cBhvr>
                                    </p:animEffect>
                                    <p:set>
                                      <p:cBhvr>
                                        <p:cTn id="42" dur="1" fill="hold">
                                          <p:stCondLst>
                                            <p:cond delay="499"/>
                                          </p:stCondLst>
                                        </p:cTn>
                                        <p:tgtEl>
                                          <p:spTgt spid="193"/>
                                        </p:tgtEl>
                                        <p:attrNameLst>
                                          <p:attrName>style.visibility</p:attrName>
                                        </p:attrNameLst>
                                      </p:cBhvr>
                                      <p:to>
                                        <p:strVal val="hidden"/>
                                      </p:to>
                                    </p:set>
                                  </p:childTnLst>
                                </p:cTn>
                              </p:par>
                              <p:par>
                                <p:cTn id="43" presetID="10" presetClass="exit" presetSubtype="0" fill="hold" grpId="0" nodeType="withEffect">
                                  <p:stCondLst>
                                    <p:cond delay="0"/>
                                  </p:stCondLst>
                                  <p:childTnLst>
                                    <p:animEffect transition="out" filter="fade">
                                      <p:cBhvr>
                                        <p:cTn id="44" dur="500"/>
                                        <p:tgtEl>
                                          <p:spTgt spid="194"/>
                                        </p:tgtEl>
                                      </p:cBhvr>
                                    </p:animEffect>
                                    <p:set>
                                      <p:cBhvr>
                                        <p:cTn id="45" dur="1" fill="hold">
                                          <p:stCondLst>
                                            <p:cond delay="499"/>
                                          </p:stCondLst>
                                        </p:cTn>
                                        <p:tgtEl>
                                          <p:spTgt spid="194"/>
                                        </p:tgtEl>
                                        <p:attrNameLst>
                                          <p:attrName>style.visibility</p:attrName>
                                        </p:attrNameLst>
                                      </p:cBhvr>
                                      <p:to>
                                        <p:strVal val="hidden"/>
                                      </p:to>
                                    </p:set>
                                  </p:childTnLst>
                                </p:cTn>
                              </p:par>
                              <p:par>
                                <p:cTn id="46" presetID="10" presetClass="exit" presetSubtype="0" fill="hold" grpId="0" nodeType="withEffect">
                                  <p:stCondLst>
                                    <p:cond delay="0"/>
                                  </p:stCondLst>
                                  <p:childTnLst>
                                    <p:animEffect transition="out" filter="fade">
                                      <p:cBhvr>
                                        <p:cTn id="47" dur="500"/>
                                        <p:tgtEl>
                                          <p:spTgt spid="195"/>
                                        </p:tgtEl>
                                      </p:cBhvr>
                                    </p:animEffect>
                                    <p:set>
                                      <p:cBhvr>
                                        <p:cTn id="48" dur="1" fill="hold">
                                          <p:stCondLst>
                                            <p:cond delay="499"/>
                                          </p:stCondLst>
                                        </p:cTn>
                                        <p:tgtEl>
                                          <p:spTgt spid="195"/>
                                        </p:tgtEl>
                                        <p:attrNameLst>
                                          <p:attrName>style.visibility</p:attrName>
                                        </p:attrNameLst>
                                      </p:cBhvr>
                                      <p:to>
                                        <p:strVal val="hidden"/>
                                      </p:to>
                                    </p:set>
                                  </p:childTnLst>
                                </p:cTn>
                              </p:par>
                              <p:par>
                                <p:cTn id="49" presetID="10" presetClass="exit" presetSubtype="0" fill="hold" grpId="0" nodeType="withEffect">
                                  <p:stCondLst>
                                    <p:cond delay="0"/>
                                  </p:stCondLst>
                                  <p:childTnLst>
                                    <p:animEffect transition="out" filter="fade">
                                      <p:cBhvr>
                                        <p:cTn id="50" dur="500"/>
                                        <p:tgtEl>
                                          <p:spTgt spid="196"/>
                                        </p:tgtEl>
                                      </p:cBhvr>
                                    </p:animEffect>
                                    <p:set>
                                      <p:cBhvr>
                                        <p:cTn id="51" dur="1" fill="hold">
                                          <p:stCondLst>
                                            <p:cond delay="499"/>
                                          </p:stCondLst>
                                        </p:cTn>
                                        <p:tgtEl>
                                          <p:spTgt spid="196"/>
                                        </p:tgtEl>
                                        <p:attrNameLst>
                                          <p:attrName>style.visibility</p:attrName>
                                        </p:attrNameLst>
                                      </p:cBhvr>
                                      <p:to>
                                        <p:strVal val="hidden"/>
                                      </p:to>
                                    </p:set>
                                  </p:childTnLst>
                                </p:cTn>
                              </p:par>
                              <p:par>
                                <p:cTn id="52" presetID="10" presetClass="exit" presetSubtype="0" fill="hold" grpId="0" nodeType="withEffect">
                                  <p:stCondLst>
                                    <p:cond delay="0"/>
                                  </p:stCondLst>
                                  <p:childTnLst>
                                    <p:animEffect transition="out" filter="fade">
                                      <p:cBhvr>
                                        <p:cTn id="53" dur="500"/>
                                        <p:tgtEl>
                                          <p:spTgt spid="197"/>
                                        </p:tgtEl>
                                      </p:cBhvr>
                                    </p:animEffect>
                                    <p:set>
                                      <p:cBhvr>
                                        <p:cTn id="54" dur="1" fill="hold">
                                          <p:stCondLst>
                                            <p:cond delay="499"/>
                                          </p:stCondLst>
                                        </p:cTn>
                                        <p:tgtEl>
                                          <p:spTgt spid="197"/>
                                        </p:tgtEl>
                                        <p:attrNameLst>
                                          <p:attrName>style.visibility</p:attrName>
                                        </p:attrNameLst>
                                      </p:cBhvr>
                                      <p:to>
                                        <p:strVal val="hidden"/>
                                      </p:to>
                                    </p:set>
                                  </p:childTnLst>
                                </p:cTn>
                              </p:par>
                              <p:par>
                                <p:cTn id="55" presetID="10" presetClass="exit" presetSubtype="0" fill="hold" grpId="0" nodeType="withEffect">
                                  <p:stCondLst>
                                    <p:cond delay="0"/>
                                  </p:stCondLst>
                                  <p:childTnLst>
                                    <p:animEffect transition="out" filter="fade">
                                      <p:cBhvr>
                                        <p:cTn id="56" dur="500"/>
                                        <p:tgtEl>
                                          <p:spTgt spid="198"/>
                                        </p:tgtEl>
                                      </p:cBhvr>
                                    </p:animEffect>
                                    <p:set>
                                      <p:cBhvr>
                                        <p:cTn id="57" dur="1" fill="hold">
                                          <p:stCondLst>
                                            <p:cond delay="499"/>
                                          </p:stCondLst>
                                        </p:cTn>
                                        <p:tgtEl>
                                          <p:spTgt spid="198"/>
                                        </p:tgtEl>
                                        <p:attrNameLst>
                                          <p:attrName>style.visibility</p:attrName>
                                        </p:attrNameLst>
                                      </p:cBhvr>
                                      <p:to>
                                        <p:strVal val="hidden"/>
                                      </p:to>
                                    </p:set>
                                  </p:childTnLst>
                                </p:cTn>
                              </p:par>
                              <p:par>
                                <p:cTn id="58" presetID="10" presetClass="exit" presetSubtype="0" fill="hold" grpId="0" nodeType="withEffect">
                                  <p:stCondLst>
                                    <p:cond delay="0"/>
                                  </p:stCondLst>
                                  <p:childTnLst>
                                    <p:animEffect transition="out" filter="fade">
                                      <p:cBhvr>
                                        <p:cTn id="59" dur="500"/>
                                        <p:tgtEl>
                                          <p:spTgt spid="199"/>
                                        </p:tgtEl>
                                      </p:cBhvr>
                                    </p:animEffect>
                                    <p:set>
                                      <p:cBhvr>
                                        <p:cTn id="60" dur="1" fill="hold">
                                          <p:stCondLst>
                                            <p:cond delay="499"/>
                                          </p:stCondLst>
                                        </p:cTn>
                                        <p:tgtEl>
                                          <p:spTgt spid="199"/>
                                        </p:tgtEl>
                                        <p:attrNameLst>
                                          <p:attrName>style.visibility</p:attrName>
                                        </p:attrNameLst>
                                      </p:cBhvr>
                                      <p:to>
                                        <p:strVal val="hidden"/>
                                      </p:to>
                                    </p:set>
                                  </p:childTnLst>
                                </p:cTn>
                              </p:par>
                              <p:par>
                                <p:cTn id="61" presetID="10" presetClass="exit" presetSubtype="0" fill="hold" grpId="0" nodeType="withEffect">
                                  <p:stCondLst>
                                    <p:cond delay="0"/>
                                  </p:stCondLst>
                                  <p:childTnLst>
                                    <p:animEffect transition="out" filter="fade">
                                      <p:cBhvr>
                                        <p:cTn id="62" dur="500"/>
                                        <p:tgtEl>
                                          <p:spTgt spid="200"/>
                                        </p:tgtEl>
                                      </p:cBhvr>
                                    </p:animEffect>
                                    <p:set>
                                      <p:cBhvr>
                                        <p:cTn id="63" dur="1" fill="hold">
                                          <p:stCondLst>
                                            <p:cond delay="499"/>
                                          </p:stCondLst>
                                        </p:cTn>
                                        <p:tgtEl>
                                          <p:spTgt spid="200"/>
                                        </p:tgtEl>
                                        <p:attrNameLst>
                                          <p:attrName>style.visibility</p:attrName>
                                        </p:attrNameLst>
                                      </p:cBhvr>
                                      <p:to>
                                        <p:strVal val="hidden"/>
                                      </p:to>
                                    </p:set>
                                  </p:childTnLst>
                                </p:cTn>
                              </p:par>
                              <p:par>
                                <p:cTn id="64" presetID="10" presetClass="exit" presetSubtype="0" fill="hold" grpId="0" nodeType="withEffect">
                                  <p:stCondLst>
                                    <p:cond delay="0"/>
                                  </p:stCondLst>
                                  <p:childTnLst>
                                    <p:animEffect transition="out" filter="fade">
                                      <p:cBhvr>
                                        <p:cTn id="65" dur="500"/>
                                        <p:tgtEl>
                                          <p:spTgt spid="201"/>
                                        </p:tgtEl>
                                      </p:cBhvr>
                                    </p:animEffect>
                                    <p:set>
                                      <p:cBhvr>
                                        <p:cTn id="66" dur="1" fill="hold">
                                          <p:stCondLst>
                                            <p:cond delay="499"/>
                                          </p:stCondLst>
                                        </p:cTn>
                                        <p:tgtEl>
                                          <p:spTgt spid="201"/>
                                        </p:tgtEl>
                                        <p:attrNameLst>
                                          <p:attrName>style.visibility</p:attrName>
                                        </p:attrNameLst>
                                      </p:cBhvr>
                                      <p:to>
                                        <p:strVal val="hidden"/>
                                      </p:to>
                                    </p:set>
                                  </p:childTnLst>
                                </p:cTn>
                              </p:par>
                              <p:par>
                                <p:cTn id="67" presetID="10" presetClass="exit" presetSubtype="0" fill="hold" grpId="0" nodeType="withEffect">
                                  <p:stCondLst>
                                    <p:cond delay="0"/>
                                  </p:stCondLst>
                                  <p:childTnLst>
                                    <p:animEffect transition="out" filter="fade">
                                      <p:cBhvr>
                                        <p:cTn id="68" dur="500"/>
                                        <p:tgtEl>
                                          <p:spTgt spid="202"/>
                                        </p:tgtEl>
                                      </p:cBhvr>
                                    </p:animEffect>
                                    <p:set>
                                      <p:cBhvr>
                                        <p:cTn id="69" dur="1" fill="hold">
                                          <p:stCondLst>
                                            <p:cond delay="499"/>
                                          </p:stCondLst>
                                        </p:cTn>
                                        <p:tgtEl>
                                          <p:spTgt spid="202"/>
                                        </p:tgtEl>
                                        <p:attrNameLst>
                                          <p:attrName>style.visibility</p:attrName>
                                        </p:attrNameLst>
                                      </p:cBhvr>
                                      <p:to>
                                        <p:strVal val="hidden"/>
                                      </p:to>
                                    </p:set>
                                  </p:childTnLst>
                                </p:cTn>
                              </p:par>
                              <p:par>
                                <p:cTn id="70" presetID="10" presetClass="exit" presetSubtype="0" fill="hold" grpId="0" nodeType="withEffect">
                                  <p:stCondLst>
                                    <p:cond delay="0"/>
                                  </p:stCondLst>
                                  <p:childTnLst>
                                    <p:animEffect transition="out" filter="fade">
                                      <p:cBhvr>
                                        <p:cTn id="71" dur="500"/>
                                        <p:tgtEl>
                                          <p:spTgt spid="203"/>
                                        </p:tgtEl>
                                      </p:cBhvr>
                                    </p:animEffect>
                                    <p:set>
                                      <p:cBhvr>
                                        <p:cTn id="72" dur="1" fill="hold">
                                          <p:stCondLst>
                                            <p:cond delay="499"/>
                                          </p:stCondLst>
                                        </p:cTn>
                                        <p:tgtEl>
                                          <p:spTgt spid="203"/>
                                        </p:tgtEl>
                                        <p:attrNameLst>
                                          <p:attrName>style.visibility</p:attrName>
                                        </p:attrNameLst>
                                      </p:cBhvr>
                                      <p:to>
                                        <p:strVal val="hidden"/>
                                      </p:to>
                                    </p:set>
                                  </p:childTnLst>
                                </p:cTn>
                              </p:par>
                              <p:par>
                                <p:cTn id="73" presetID="10" presetClass="exit" presetSubtype="0" fill="hold" grpId="0" nodeType="withEffect">
                                  <p:stCondLst>
                                    <p:cond delay="0"/>
                                  </p:stCondLst>
                                  <p:childTnLst>
                                    <p:animEffect transition="out" filter="fade">
                                      <p:cBhvr>
                                        <p:cTn id="74" dur="500"/>
                                        <p:tgtEl>
                                          <p:spTgt spid="204"/>
                                        </p:tgtEl>
                                      </p:cBhvr>
                                    </p:animEffect>
                                    <p:set>
                                      <p:cBhvr>
                                        <p:cTn id="75" dur="1" fill="hold">
                                          <p:stCondLst>
                                            <p:cond delay="499"/>
                                          </p:stCondLst>
                                        </p:cTn>
                                        <p:tgtEl>
                                          <p:spTgt spid="204"/>
                                        </p:tgtEl>
                                        <p:attrNameLst>
                                          <p:attrName>style.visibility</p:attrName>
                                        </p:attrNameLst>
                                      </p:cBhvr>
                                      <p:to>
                                        <p:strVal val="hidden"/>
                                      </p:to>
                                    </p:set>
                                  </p:childTnLst>
                                </p:cTn>
                              </p:par>
                              <p:par>
                                <p:cTn id="76" presetID="10" presetClass="exit" presetSubtype="0" fill="hold" grpId="0" nodeType="withEffect">
                                  <p:stCondLst>
                                    <p:cond delay="0"/>
                                  </p:stCondLst>
                                  <p:childTnLst>
                                    <p:animEffect transition="out" filter="fade">
                                      <p:cBhvr>
                                        <p:cTn id="77" dur="500"/>
                                        <p:tgtEl>
                                          <p:spTgt spid="205"/>
                                        </p:tgtEl>
                                      </p:cBhvr>
                                    </p:animEffect>
                                    <p:set>
                                      <p:cBhvr>
                                        <p:cTn id="78" dur="1" fill="hold">
                                          <p:stCondLst>
                                            <p:cond delay="499"/>
                                          </p:stCondLst>
                                        </p:cTn>
                                        <p:tgtEl>
                                          <p:spTgt spid="205"/>
                                        </p:tgtEl>
                                        <p:attrNameLst>
                                          <p:attrName>style.visibility</p:attrName>
                                        </p:attrNameLst>
                                      </p:cBhvr>
                                      <p:to>
                                        <p:strVal val="hidden"/>
                                      </p:to>
                                    </p:set>
                                  </p:childTnLst>
                                </p:cTn>
                              </p:par>
                              <p:par>
                                <p:cTn id="79" presetID="10" presetClass="exit" presetSubtype="0" fill="hold" grpId="0" nodeType="withEffect">
                                  <p:stCondLst>
                                    <p:cond delay="0"/>
                                  </p:stCondLst>
                                  <p:childTnLst>
                                    <p:animEffect transition="out" filter="fade">
                                      <p:cBhvr>
                                        <p:cTn id="80" dur="500"/>
                                        <p:tgtEl>
                                          <p:spTgt spid="206"/>
                                        </p:tgtEl>
                                      </p:cBhvr>
                                    </p:animEffect>
                                    <p:set>
                                      <p:cBhvr>
                                        <p:cTn id="81" dur="1" fill="hold">
                                          <p:stCondLst>
                                            <p:cond delay="499"/>
                                          </p:stCondLst>
                                        </p:cTn>
                                        <p:tgtEl>
                                          <p:spTgt spid="206"/>
                                        </p:tgtEl>
                                        <p:attrNameLst>
                                          <p:attrName>style.visibility</p:attrName>
                                        </p:attrNameLst>
                                      </p:cBhvr>
                                      <p:to>
                                        <p:strVal val="hidden"/>
                                      </p:to>
                                    </p:set>
                                  </p:childTnLst>
                                </p:cTn>
                              </p:par>
                              <p:par>
                                <p:cTn id="82" presetID="10" presetClass="exit" presetSubtype="0" fill="hold" grpId="0" nodeType="withEffect">
                                  <p:stCondLst>
                                    <p:cond delay="0"/>
                                  </p:stCondLst>
                                  <p:childTnLst>
                                    <p:animEffect transition="out" filter="fade">
                                      <p:cBhvr>
                                        <p:cTn id="83" dur="500"/>
                                        <p:tgtEl>
                                          <p:spTgt spid="207"/>
                                        </p:tgtEl>
                                      </p:cBhvr>
                                    </p:animEffect>
                                    <p:set>
                                      <p:cBhvr>
                                        <p:cTn id="84" dur="1" fill="hold">
                                          <p:stCondLst>
                                            <p:cond delay="499"/>
                                          </p:stCondLst>
                                        </p:cTn>
                                        <p:tgtEl>
                                          <p:spTgt spid="207"/>
                                        </p:tgtEl>
                                        <p:attrNameLst>
                                          <p:attrName>style.visibility</p:attrName>
                                        </p:attrNameLst>
                                      </p:cBhvr>
                                      <p:to>
                                        <p:strVal val="hidden"/>
                                      </p:to>
                                    </p:set>
                                  </p:childTnLst>
                                </p:cTn>
                              </p:par>
                              <p:par>
                                <p:cTn id="85" presetID="10" presetClass="exit" presetSubtype="0" fill="hold" grpId="0" nodeType="withEffect">
                                  <p:stCondLst>
                                    <p:cond delay="0"/>
                                  </p:stCondLst>
                                  <p:childTnLst>
                                    <p:animEffect transition="out" filter="fade">
                                      <p:cBhvr>
                                        <p:cTn id="86" dur="500"/>
                                        <p:tgtEl>
                                          <p:spTgt spid="209"/>
                                        </p:tgtEl>
                                      </p:cBhvr>
                                    </p:animEffect>
                                    <p:set>
                                      <p:cBhvr>
                                        <p:cTn id="87" dur="1" fill="hold">
                                          <p:stCondLst>
                                            <p:cond delay="499"/>
                                          </p:stCondLst>
                                        </p:cTn>
                                        <p:tgtEl>
                                          <p:spTgt spid="209"/>
                                        </p:tgtEl>
                                        <p:attrNameLst>
                                          <p:attrName>style.visibility</p:attrName>
                                        </p:attrNameLst>
                                      </p:cBhvr>
                                      <p:to>
                                        <p:strVal val="hidden"/>
                                      </p:to>
                                    </p:set>
                                  </p:childTnLst>
                                </p:cTn>
                              </p:par>
                              <p:par>
                                <p:cTn id="88" presetID="10" presetClass="exit" presetSubtype="0" fill="hold" grpId="0" nodeType="withEffect">
                                  <p:stCondLst>
                                    <p:cond delay="0"/>
                                  </p:stCondLst>
                                  <p:childTnLst>
                                    <p:animEffect transition="out" filter="fade">
                                      <p:cBhvr>
                                        <p:cTn id="89" dur="500"/>
                                        <p:tgtEl>
                                          <p:spTgt spid="210"/>
                                        </p:tgtEl>
                                      </p:cBhvr>
                                    </p:animEffect>
                                    <p:set>
                                      <p:cBhvr>
                                        <p:cTn id="90" dur="1" fill="hold">
                                          <p:stCondLst>
                                            <p:cond delay="499"/>
                                          </p:stCondLst>
                                        </p:cTn>
                                        <p:tgtEl>
                                          <p:spTgt spid="210"/>
                                        </p:tgtEl>
                                        <p:attrNameLst>
                                          <p:attrName>style.visibility</p:attrName>
                                        </p:attrNameLst>
                                      </p:cBhvr>
                                      <p:to>
                                        <p:strVal val="hidden"/>
                                      </p:to>
                                    </p:set>
                                  </p:childTnLst>
                                </p:cTn>
                              </p:par>
                              <p:par>
                                <p:cTn id="91" presetID="10" presetClass="exit" presetSubtype="0" fill="hold" grpId="0" nodeType="withEffect">
                                  <p:stCondLst>
                                    <p:cond delay="0"/>
                                  </p:stCondLst>
                                  <p:childTnLst>
                                    <p:animEffect transition="out" filter="fade">
                                      <p:cBhvr>
                                        <p:cTn id="92" dur="500"/>
                                        <p:tgtEl>
                                          <p:spTgt spid="211"/>
                                        </p:tgtEl>
                                      </p:cBhvr>
                                    </p:animEffect>
                                    <p:set>
                                      <p:cBhvr>
                                        <p:cTn id="93" dur="1" fill="hold">
                                          <p:stCondLst>
                                            <p:cond delay="499"/>
                                          </p:stCondLst>
                                        </p:cTn>
                                        <p:tgtEl>
                                          <p:spTgt spid="211"/>
                                        </p:tgtEl>
                                        <p:attrNameLst>
                                          <p:attrName>style.visibility</p:attrName>
                                        </p:attrNameLst>
                                      </p:cBhvr>
                                      <p:to>
                                        <p:strVal val="hidden"/>
                                      </p:to>
                                    </p:set>
                                  </p:childTnLst>
                                </p:cTn>
                              </p:par>
                              <p:par>
                                <p:cTn id="94" presetID="10" presetClass="exit" presetSubtype="0" fill="hold" grpId="0" nodeType="withEffect">
                                  <p:stCondLst>
                                    <p:cond delay="0"/>
                                  </p:stCondLst>
                                  <p:childTnLst>
                                    <p:animEffect transition="out" filter="fade">
                                      <p:cBhvr>
                                        <p:cTn id="95" dur="500"/>
                                        <p:tgtEl>
                                          <p:spTgt spid="214"/>
                                        </p:tgtEl>
                                      </p:cBhvr>
                                    </p:animEffect>
                                    <p:set>
                                      <p:cBhvr>
                                        <p:cTn id="96" dur="1" fill="hold">
                                          <p:stCondLst>
                                            <p:cond delay="499"/>
                                          </p:stCondLst>
                                        </p:cTn>
                                        <p:tgtEl>
                                          <p:spTgt spid="214"/>
                                        </p:tgtEl>
                                        <p:attrNameLst>
                                          <p:attrName>style.visibility</p:attrName>
                                        </p:attrNameLst>
                                      </p:cBhvr>
                                      <p:to>
                                        <p:strVal val="hidden"/>
                                      </p:to>
                                    </p:set>
                                  </p:childTnLst>
                                </p:cTn>
                              </p:par>
                              <p:par>
                                <p:cTn id="97" presetID="10" presetClass="exit" presetSubtype="0" fill="hold" grpId="0" nodeType="withEffect">
                                  <p:stCondLst>
                                    <p:cond delay="0"/>
                                  </p:stCondLst>
                                  <p:childTnLst>
                                    <p:animEffect transition="out" filter="fade">
                                      <p:cBhvr>
                                        <p:cTn id="98" dur="500"/>
                                        <p:tgtEl>
                                          <p:spTgt spid="215"/>
                                        </p:tgtEl>
                                      </p:cBhvr>
                                    </p:animEffect>
                                    <p:set>
                                      <p:cBhvr>
                                        <p:cTn id="99" dur="1" fill="hold">
                                          <p:stCondLst>
                                            <p:cond delay="499"/>
                                          </p:stCondLst>
                                        </p:cTn>
                                        <p:tgtEl>
                                          <p:spTgt spid="215"/>
                                        </p:tgtEl>
                                        <p:attrNameLst>
                                          <p:attrName>style.visibility</p:attrName>
                                        </p:attrNameLst>
                                      </p:cBhvr>
                                      <p:to>
                                        <p:strVal val="hidden"/>
                                      </p:to>
                                    </p:set>
                                  </p:childTnLst>
                                </p:cTn>
                              </p:par>
                              <p:par>
                                <p:cTn id="100" presetID="10" presetClass="exit" presetSubtype="0" fill="hold" grpId="0" nodeType="withEffect">
                                  <p:stCondLst>
                                    <p:cond delay="0"/>
                                  </p:stCondLst>
                                  <p:childTnLst>
                                    <p:animEffect transition="out" filter="fade">
                                      <p:cBhvr>
                                        <p:cTn id="101" dur="500"/>
                                        <p:tgtEl>
                                          <p:spTgt spid="216"/>
                                        </p:tgtEl>
                                      </p:cBhvr>
                                    </p:animEffect>
                                    <p:set>
                                      <p:cBhvr>
                                        <p:cTn id="102" dur="1" fill="hold">
                                          <p:stCondLst>
                                            <p:cond delay="499"/>
                                          </p:stCondLst>
                                        </p:cTn>
                                        <p:tgtEl>
                                          <p:spTgt spid="216"/>
                                        </p:tgtEl>
                                        <p:attrNameLst>
                                          <p:attrName>style.visibility</p:attrName>
                                        </p:attrNameLst>
                                      </p:cBhvr>
                                      <p:to>
                                        <p:strVal val="hidden"/>
                                      </p:to>
                                    </p:set>
                                  </p:childTnLst>
                                </p:cTn>
                              </p:par>
                              <p:par>
                                <p:cTn id="103" presetID="10" presetClass="exit" presetSubtype="0" fill="hold" grpId="0" nodeType="withEffect">
                                  <p:stCondLst>
                                    <p:cond delay="0"/>
                                  </p:stCondLst>
                                  <p:childTnLst>
                                    <p:animEffect transition="out" filter="fade">
                                      <p:cBhvr>
                                        <p:cTn id="104" dur="500"/>
                                        <p:tgtEl>
                                          <p:spTgt spid="217"/>
                                        </p:tgtEl>
                                      </p:cBhvr>
                                    </p:animEffect>
                                    <p:set>
                                      <p:cBhvr>
                                        <p:cTn id="105" dur="1" fill="hold">
                                          <p:stCondLst>
                                            <p:cond delay="499"/>
                                          </p:stCondLst>
                                        </p:cTn>
                                        <p:tgtEl>
                                          <p:spTgt spid="217"/>
                                        </p:tgtEl>
                                        <p:attrNameLst>
                                          <p:attrName>style.visibility</p:attrName>
                                        </p:attrNameLst>
                                      </p:cBhvr>
                                      <p:to>
                                        <p:strVal val="hidden"/>
                                      </p:to>
                                    </p:set>
                                  </p:childTnLst>
                                </p:cTn>
                              </p:par>
                              <p:par>
                                <p:cTn id="106" presetID="10" presetClass="exit" presetSubtype="0" fill="hold" grpId="0" nodeType="withEffect">
                                  <p:stCondLst>
                                    <p:cond delay="0"/>
                                  </p:stCondLst>
                                  <p:childTnLst>
                                    <p:animEffect transition="out" filter="fade">
                                      <p:cBhvr>
                                        <p:cTn id="107" dur="500"/>
                                        <p:tgtEl>
                                          <p:spTgt spid="218"/>
                                        </p:tgtEl>
                                      </p:cBhvr>
                                    </p:animEffect>
                                    <p:set>
                                      <p:cBhvr>
                                        <p:cTn id="108" dur="1" fill="hold">
                                          <p:stCondLst>
                                            <p:cond delay="499"/>
                                          </p:stCondLst>
                                        </p:cTn>
                                        <p:tgtEl>
                                          <p:spTgt spid="218"/>
                                        </p:tgtEl>
                                        <p:attrNameLst>
                                          <p:attrName>style.visibility</p:attrName>
                                        </p:attrNameLst>
                                      </p:cBhvr>
                                      <p:to>
                                        <p:strVal val="hidden"/>
                                      </p:to>
                                    </p:set>
                                  </p:childTnLst>
                                </p:cTn>
                              </p:par>
                              <p:par>
                                <p:cTn id="109" presetID="10" presetClass="exit" presetSubtype="0" fill="hold" grpId="0" nodeType="withEffect">
                                  <p:stCondLst>
                                    <p:cond delay="0"/>
                                  </p:stCondLst>
                                  <p:childTnLst>
                                    <p:animEffect transition="out" filter="fade">
                                      <p:cBhvr>
                                        <p:cTn id="110" dur="500"/>
                                        <p:tgtEl>
                                          <p:spTgt spid="219"/>
                                        </p:tgtEl>
                                      </p:cBhvr>
                                    </p:animEffect>
                                    <p:set>
                                      <p:cBhvr>
                                        <p:cTn id="111" dur="1" fill="hold">
                                          <p:stCondLst>
                                            <p:cond delay="499"/>
                                          </p:stCondLst>
                                        </p:cTn>
                                        <p:tgtEl>
                                          <p:spTgt spid="219"/>
                                        </p:tgtEl>
                                        <p:attrNameLst>
                                          <p:attrName>style.visibility</p:attrName>
                                        </p:attrNameLst>
                                      </p:cBhvr>
                                      <p:to>
                                        <p:strVal val="hidden"/>
                                      </p:to>
                                    </p:set>
                                  </p:childTnLst>
                                </p:cTn>
                              </p:par>
                              <p:par>
                                <p:cTn id="112" presetID="10" presetClass="exit" presetSubtype="0" fill="hold" grpId="0" nodeType="withEffect">
                                  <p:stCondLst>
                                    <p:cond delay="0"/>
                                  </p:stCondLst>
                                  <p:childTnLst>
                                    <p:animEffect transition="out" filter="fade">
                                      <p:cBhvr>
                                        <p:cTn id="113" dur="500"/>
                                        <p:tgtEl>
                                          <p:spTgt spid="220"/>
                                        </p:tgtEl>
                                      </p:cBhvr>
                                    </p:animEffect>
                                    <p:set>
                                      <p:cBhvr>
                                        <p:cTn id="114" dur="1" fill="hold">
                                          <p:stCondLst>
                                            <p:cond delay="499"/>
                                          </p:stCondLst>
                                        </p:cTn>
                                        <p:tgtEl>
                                          <p:spTgt spid="220"/>
                                        </p:tgtEl>
                                        <p:attrNameLst>
                                          <p:attrName>style.visibility</p:attrName>
                                        </p:attrNameLst>
                                      </p:cBhvr>
                                      <p:to>
                                        <p:strVal val="hidden"/>
                                      </p:to>
                                    </p:set>
                                  </p:childTnLst>
                                </p:cTn>
                              </p:par>
                              <p:par>
                                <p:cTn id="115" presetID="10" presetClass="exit" presetSubtype="0" fill="hold" grpId="0" nodeType="withEffect">
                                  <p:stCondLst>
                                    <p:cond delay="0"/>
                                  </p:stCondLst>
                                  <p:childTnLst>
                                    <p:animEffect transition="out" filter="fade">
                                      <p:cBhvr>
                                        <p:cTn id="116" dur="500"/>
                                        <p:tgtEl>
                                          <p:spTgt spid="221"/>
                                        </p:tgtEl>
                                      </p:cBhvr>
                                    </p:animEffect>
                                    <p:set>
                                      <p:cBhvr>
                                        <p:cTn id="117" dur="1" fill="hold">
                                          <p:stCondLst>
                                            <p:cond delay="499"/>
                                          </p:stCondLst>
                                        </p:cTn>
                                        <p:tgtEl>
                                          <p:spTgt spid="221"/>
                                        </p:tgtEl>
                                        <p:attrNameLst>
                                          <p:attrName>style.visibility</p:attrName>
                                        </p:attrNameLst>
                                      </p:cBhvr>
                                      <p:to>
                                        <p:strVal val="hidden"/>
                                      </p:to>
                                    </p:set>
                                  </p:childTnLst>
                                </p:cTn>
                              </p:par>
                              <p:par>
                                <p:cTn id="118" presetID="10" presetClass="exit" presetSubtype="0" fill="hold" grpId="0" nodeType="withEffect">
                                  <p:stCondLst>
                                    <p:cond delay="0"/>
                                  </p:stCondLst>
                                  <p:childTnLst>
                                    <p:animEffect transition="out" filter="fade">
                                      <p:cBhvr>
                                        <p:cTn id="119" dur="500"/>
                                        <p:tgtEl>
                                          <p:spTgt spid="222"/>
                                        </p:tgtEl>
                                      </p:cBhvr>
                                    </p:animEffect>
                                    <p:set>
                                      <p:cBhvr>
                                        <p:cTn id="120" dur="1" fill="hold">
                                          <p:stCondLst>
                                            <p:cond delay="499"/>
                                          </p:stCondLst>
                                        </p:cTn>
                                        <p:tgtEl>
                                          <p:spTgt spid="222"/>
                                        </p:tgtEl>
                                        <p:attrNameLst>
                                          <p:attrName>style.visibility</p:attrName>
                                        </p:attrNameLst>
                                      </p:cBhvr>
                                      <p:to>
                                        <p:strVal val="hidden"/>
                                      </p:to>
                                    </p:set>
                                  </p:childTnLst>
                                </p:cTn>
                              </p:par>
                              <p:par>
                                <p:cTn id="121" presetID="10" presetClass="exit" presetSubtype="0" fill="hold" grpId="0" nodeType="withEffect">
                                  <p:stCondLst>
                                    <p:cond delay="0"/>
                                  </p:stCondLst>
                                  <p:childTnLst>
                                    <p:animEffect transition="out" filter="fade">
                                      <p:cBhvr>
                                        <p:cTn id="122" dur="500"/>
                                        <p:tgtEl>
                                          <p:spTgt spid="223"/>
                                        </p:tgtEl>
                                      </p:cBhvr>
                                    </p:animEffect>
                                    <p:set>
                                      <p:cBhvr>
                                        <p:cTn id="123" dur="1" fill="hold">
                                          <p:stCondLst>
                                            <p:cond delay="499"/>
                                          </p:stCondLst>
                                        </p:cTn>
                                        <p:tgtEl>
                                          <p:spTgt spid="223"/>
                                        </p:tgtEl>
                                        <p:attrNameLst>
                                          <p:attrName>style.visibility</p:attrName>
                                        </p:attrNameLst>
                                      </p:cBhvr>
                                      <p:to>
                                        <p:strVal val="hidden"/>
                                      </p:to>
                                    </p:set>
                                  </p:childTnLst>
                                </p:cTn>
                              </p:par>
                              <p:par>
                                <p:cTn id="124" presetID="10" presetClass="exit" presetSubtype="0" fill="hold" grpId="0" nodeType="withEffect">
                                  <p:stCondLst>
                                    <p:cond delay="0"/>
                                  </p:stCondLst>
                                  <p:childTnLst>
                                    <p:animEffect transition="out" filter="fade">
                                      <p:cBhvr>
                                        <p:cTn id="125" dur="500"/>
                                        <p:tgtEl>
                                          <p:spTgt spid="225"/>
                                        </p:tgtEl>
                                      </p:cBhvr>
                                    </p:animEffect>
                                    <p:set>
                                      <p:cBhvr>
                                        <p:cTn id="126" dur="1" fill="hold">
                                          <p:stCondLst>
                                            <p:cond delay="499"/>
                                          </p:stCondLst>
                                        </p:cTn>
                                        <p:tgtEl>
                                          <p:spTgt spid="225"/>
                                        </p:tgtEl>
                                        <p:attrNameLst>
                                          <p:attrName>style.visibility</p:attrName>
                                        </p:attrNameLst>
                                      </p:cBhvr>
                                      <p:to>
                                        <p:strVal val="hidden"/>
                                      </p:to>
                                    </p:set>
                                  </p:childTnLst>
                                </p:cTn>
                              </p:par>
                              <p:par>
                                <p:cTn id="127" presetID="10" presetClass="exit" presetSubtype="0" fill="hold" grpId="0" nodeType="withEffect">
                                  <p:stCondLst>
                                    <p:cond delay="0"/>
                                  </p:stCondLst>
                                  <p:childTnLst>
                                    <p:animEffect transition="out" filter="fade">
                                      <p:cBhvr>
                                        <p:cTn id="128" dur="500"/>
                                        <p:tgtEl>
                                          <p:spTgt spid="226"/>
                                        </p:tgtEl>
                                      </p:cBhvr>
                                    </p:animEffect>
                                    <p:set>
                                      <p:cBhvr>
                                        <p:cTn id="129" dur="1" fill="hold">
                                          <p:stCondLst>
                                            <p:cond delay="499"/>
                                          </p:stCondLst>
                                        </p:cTn>
                                        <p:tgtEl>
                                          <p:spTgt spid="226"/>
                                        </p:tgtEl>
                                        <p:attrNameLst>
                                          <p:attrName>style.visibility</p:attrName>
                                        </p:attrNameLst>
                                      </p:cBhvr>
                                      <p:to>
                                        <p:strVal val="hidden"/>
                                      </p:to>
                                    </p:set>
                                  </p:childTnLst>
                                </p:cTn>
                              </p:par>
                              <p:par>
                                <p:cTn id="130" presetID="10" presetClass="exit" presetSubtype="0" fill="hold" grpId="0" nodeType="withEffect">
                                  <p:stCondLst>
                                    <p:cond delay="0"/>
                                  </p:stCondLst>
                                  <p:childTnLst>
                                    <p:animEffect transition="out" filter="fade">
                                      <p:cBhvr>
                                        <p:cTn id="131" dur="500"/>
                                        <p:tgtEl>
                                          <p:spTgt spid="229"/>
                                        </p:tgtEl>
                                      </p:cBhvr>
                                    </p:animEffect>
                                    <p:set>
                                      <p:cBhvr>
                                        <p:cTn id="132" dur="1" fill="hold">
                                          <p:stCondLst>
                                            <p:cond delay="499"/>
                                          </p:stCondLst>
                                        </p:cTn>
                                        <p:tgtEl>
                                          <p:spTgt spid="229"/>
                                        </p:tgtEl>
                                        <p:attrNameLst>
                                          <p:attrName>style.visibility</p:attrName>
                                        </p:attrNameLst>
                                      </p:cBhvr>
                                      <p:to>
                                        <p:strVal val="hidden"/>
                                      </p:to>
                                    </p:set>
                                  </p:childTnLst>
                                </p:cTn>
                              </p:par>
                              <p:par>
                                <p:cTn id="133" presetID="10" presetClass="exit" presetSubtype="0" fill="hold" grpId="0" nodeType="withEffect">
                                  <p:stCondLst>
                                    <p:cond delay="0"/>
                                  </p:stCondLst>
                                  <p:childTnLst>
                                    <p:animEffect transition="out" filter="fade">
                                      <p:cBhvr>
                                        <p:cTn id="134" dur="500"/>
                                        <p:tgtEl>
                                          <p:spTgt spid="230"/>
                                        </p:tgtEl>
                                      </p:cBhvr>
                                    </p:animEffect>
                                    <p:set>
                                      <p:cBhvr>
                                        <p:cTn id="135" dur="1" fill="hold">
                                          <p:stCondLst>
                                            <p:cond delay="499"/>
                                          </p:stCondLst>
                                        </p:cTn>
                                        <p:tgtEl>
                                          <p:spTgt spid="230"/>
                                        </p:tgtEl>
                                        <p:attrNameLst>
                                          <p:attrName>style.visibility</p:attrName>
                                        </p:attrNameLst>
                                      </p:cBhvr>
                                      <p:to>
                                        <p:strVal val="hidden"/>
                                      </p:to>
                                    </p:set>
                                  </p:childTnLst>
                                </p:cTn>
                              </p:par>
                              <p:par>
                                <p:cTn id="136" presetID="10" presetClass="exit" presetSubtype="0" fill="hold" grpId="0" nodeType="withEffect">
                                  <p:stCondLst>
                                    <p:cond delay="0"/>
                                  </p:stCondLst>
                                  <p:childTnLst>
                                    <p:animEffect transition="out" filter="fade">
                                      <p:cBhvr>
                                        <p:cTn id="137" dur="500"/>
                                        <p:tgtEl>
                                          <p:spTgt spid="231"/>
                                        </p:tgtEl>
                                      </p:cBhvr>
                                    </p:animEffect>
                                    <p:set>
                                      <p:cBhvr>
                                        <p:cTn id="138" dur="1" fill="hold">
                                          <p:stCondLst>
                                            <p:cond delay="499"/>
                                          </p:stCondLst>
                                        </p:cTn>
                                        <p:tgtEl>
                                          <p:spTgt spid="231"/>
                                        </p:tgtEl>
                                        <p:attrNameLst>
                                          <p:attrName>style.visibility</p:attrName>
                                        </p:attrNameLst>
                                      </p:cBhvr>
                                      <p:to>
                                        <p:strVal val="hidden"/>
                                      </p:to>
                                    </p:set>
                                  </p:childTnLst>
                                </p:cTn>
                              </p:par>
                              <p:par>
                                <p:cTn id="139" presetID="10" presetClass="exit" presetSubtype="0" fill="hold" grpId="0" nodeType="withEffect">
                                  <p:stCondLst>
                                    <p:cond delay="0"/>
                                  </p:stCondLst>
                                  <p:childTnLst>
                                    <p:animEffect transition="out" filter="fade">
                                      <p:cBhvr>
                                        <p:cTn id="140" dur="500"/>
                                        <p:tgtEl>
                                          <p:spTgt spid="119"/>
                                        </p:tgtEl>
                                      </p:cBhvr>
                                    </p:animEffect>
                                    <p:set>
                                      <p:cBhvr>
                                        <p:cTn id="141" dur="1" fill="hold">
                                          <p:stCondLst>
                                            <p:cond delay="499"/>
                                          </p:stCondLst>
                                        </p:cTn>
                                        <p:tgtEl>
                                          <p:spTgt spid="119"/>
                                        </p:tgtEl>
                                        <p:attrNameLst>
                                          <p:attrName>style.visibility</p:attrName>
                                        </p:attrNameLst>
                                      </p:cBhvr>
                                      <p:to>
                                        <p:strVal val="hidden"/>
                                      </p:to>
                                    </p:set>
                                  </p:childTnLst>
                                </p:cTn>
                              </p:par>
                              <p:par>
                                <p:cTn id="142" presetID="10" presetClass="exit" presetSubtype="0" fill="hold" grpId="0" nodeType="withEffect">
                                  <p:stCondLst>
                                    <p:cond delay="0"/>
                                  </p:stCondLst>
                                  <p:childTnLst>
                                    <p:animEffect transition="out" filter="fade">
                                      <p:cBhvr>
                                        <p:cTn id="143" dur="500"/>
                                        <p:tgtEl>
                                          <p:spTgt spid="242"/>
                                        </p:tgtEl>
                                      </p:cBhvr>
                                    </p:animEffect>
                                    <p:set>
                                      <p:cBhvr>
                                        <p:cTn id="144" dur="1" fill="hold">
                                          <p:stCondLst>
                                            <p:cond delay="499"/>
                                          </p:stCondLst>
                                        </p:cTn>
                                        <p:tgtEl>
                                          <p:spTgt spid="242"/>
                                        </p:tgtEl>
                                        <p:attrNameLst>
                                          <p:attrName>style.visibility</p:attrName>
                                        </p:attrNameLst>
                                      </p:cBhvr>
                                      <p:to>
                                        <p:strVal val="hidden"/>
                                      </p:to>
                                    </p:set>
                                  </p:childTnLst>
                                </p:cTn>
                              </p:par>
                              <p:par>
                                <p:cTn id="145" presetID="10" presetClass="exit" presetSubtype="0" fill="hold" grpId="0" nodeType="withEffect">
                                  <p:stCondLst>
                                    <p:cond delay="0"/>
                                  </p:stCondLst>
                                  <p:childTnLst>
                                    <p:animEffect transition="out" filter="fade">
                                      <p:cBhvr>
                                        <p:cTn id="146" dur="500"/>
                                        <p:tgtEl>
                                          <p:spTgt spid="162"/>
                                        </p:tgtEl>
                                      </p:cBhvr>
                                    </p:animEffect>
                                    <p:set>
                                      <p:cBhvr>
                                        <p:cTn id="147" dur="1" fill="hold">
                                          <p:stCondLst>
                                            <p:cond delay="499"/>
                                          </p:stCondLst>
                                        </p:cTn>
                                        <p:tgtEl>
                                          <p:spTgt spid="162"/>
                                        </p:tgtEl>
                                        <p:attrNameLst>
                                          <p:attrName>style.visibility</p:attrName>
                                        </p:attrNameLst>
                                      </p:cBhvr>
                                      <p:to>
                                        <p:strVal val="hidden"/>
                                      </p:to>
                                    </p:set>
                                  </p:childTnLst>
                                </p:cTn>
                              </p:par>
                            </p:childTnLst>
                          </p:cTn>
                        </p:par>
                      </p:childTnLst>
                    </p:cTn>
                  </p:par>
                  <p:par>
                    <p:cTn id="148" fill="hold">
                      <p:stCondLst>
                        <p:cond delay="indefinite"/>
                      </p:stCondLst>
                      <p:childTnLst>
                        <p:par>
                          <p:cTn id="149" fill="hold">
                            <p:stCondLst>
                              <p:cond delay="0"/>
                            </p:stCondLst>
                            <p:childTnLst>
                              <p:par>
                                <p:cTn id="150" presetID="10" presetClass="entr" presetSubtype="0" fill="hold" grpId="0" nodeType="clickEffect">
                                  <p:stCondLst>
                                    <p:cond delay="0"/>
                                  </p:stCondLst>
                                  <p:childTnLst>
                                    <p:set>
                                      <p:cBhvr>
                                        <p:cTn id="151" dur="1" fill="hold">
                                          <p:stCondLst>
                                            <p:cond delay="0"/>
                                          </p:stCondLst>
                                        </p:cTn>
                                        <p:tgtEl>
                                          <p:spTgt spid="255"/>
                                        </p:tgtEl>
                                        <p:attrNameLst>
                                          <p:attrName>style.visibility</p:attrName>
                                        </p:attrNameLst>
                                      </p:cBhvr>
                                      <p:to>
                                        <p:strVal val="visible"/>
                                      </p:to>
                                    </p:set>
                                    <p:animEffect transition="in" filter="fade">
                                      <p:cBhvr>
                                        <p:cTn id="152" dur="500"/>
                                        <p:tgtEl>
                                          <p:spTgt spid="255"/>
                                        </p:tgtEl>
                                      </p:cBhvr>
                                    </p:animEffect>
                                  </p:childTnLst>
                                </p:cTn>
                              </p:par>
                              <p:par>
                                <p:cTn id="153" presetID="10" presetClass="entr" presetSubtype="0" fill="hold" grpId="0" nodeType="withEffect">
                                  <p:stCondLst>
                                    <p:cond delay="0"/>
                                  </p:stCondLst>
                                  <p:childTnLst>
                                    <p:set>
                                      <p:cBhvr>
                                        <p:cTn id="154" dur="1" fill="hold">
                                          <p:stCondLst>
                                            <p:cond delay="0"/>
                                          </p:stCondLst>
                                        </p:cTn>
                                        <p:tgtEl>
                                          <p:spTgt spid="154"/>
                                        </p:tgtEl>
                                        <p:attrNameLst>
                                          <p:attrName>style.visibility</p:attrName>
                                        </p:attrNameLst>
                                      </p:cBhvr>
                                      <p:to>
                                        <p:strVal val="visible"/>
                                      </p:to>
                                    </p:set>
                                    <p:animEffect transition="in" filter="fade">
                                      <p:cBhvr>
                                        <p:cTn id="155" dur="500"/>
                                        <p:tgtEl>
                                          <p:spTgt spid="154"/>
                                        </p:tgtEl>
                                      </p:cBhvr>
                                    </p:animEffect>
                                  </p:childTnLst>
                                </p:cTn>
                              </p:par>
                              <p:par>
                                <p:cTn id="156" presetID="10" presetClass="entr" presetSubtype="0" fill="hold" grpId="0" nodeType="withEffect">
                                  <p:stCondLst>
                                    <p:cond delay="0"/>
                                  </p:stCondLst>
                                  <p:childTnLst>
                                    <p:set>
                                      <p:cBhvr>
                                        <p:cTn id="157" dur="1" fill="hold">
                                          <p:stCondLst>
                                            <p:cond delay="0"/>
                                          </p:stCondLst>
                                        </p:cTn>
                                        <p:tgtEl>
                                          <p:spTgt spid="256"/>
                                        </p:tgtEl>
                                        <p:attrNameLst>
                                          <p:attrName>style.visibility</p:attrName>
                                        </p:attrNameLst>
                                      </p:cBhvr>
                                      <p:to>
                                        <p:strVal val="visible"/>
                                      </p:to>
                                    </p:set>
                                    <p:animEffect transition="in" filter="fade">
                                      <p:cBhvr>
                                        <p:cTn id="158" dur="500"/>
                                        <p:tgtEl>
                                          <p:spTgt spid="256"/>
                                        </p:tgtEl>
                                      </p:cBhvr>
                                    </p:animEffect>
                                  </p:childTnLst>
                                </p:cTn>
                              </p:par>
                              <p:par>
                                <p:cTn id="159" presetID="10" presetClass="entr" presetSubtype="0" fill="hold" grpId="0" nodeType="withEffect">
                                  <p:stCondLst>
                                    <p:cond delay="0"/>
                                  </p:stCondLst>
                                  <p:childTnLst>
                                    <p:set>
                                      <p:cBhvr>
                                        <p:cTn id="160" dur="1" fill="hold">
                                          <p:stCondLst>
                                            <p:cond delay="0"/>
                                          </p:stCondLst>
                                        </p:cTn>
                                        <p:tgtEl>
                                          <p:spTgt spid="257"/>
                                        </p:tgtEl>
                                        <p:attrNameLst>
                                          <p:attrName>style.visibility</p:attrName>
                                        </p:attrNameLst>
                                      </p:cBhvr>
                                      <p:to>
                                        <p:strVal val="visible"/>
                                      </p:to>
                                    </p:set>
                                    <p:animEffect transition="in" filter="fade">
                                      <p:cBhvr>
                                        <p:cTn id="161" dur="500"/>
                                        <p:tgtEl>
                                          <p:spTgt spid="257"/>
                                        </p:tgtEl>
                                      </p:cBhvr>
                                    </p:animEffect>
                                  </p:childTnLst>
                                </p:cTn>
                              </p:par>
                              <p:par>
                                <p:cTn id="162" presetID="10" presetClass="entr" presetSubtype="0" fill="hold" grpId="0" nodeType="withEffect">
                                  <p:stCondLst>
                                    <p:cond delay="0"/>
                                  </p:stCondLst>
                                  <p:childTnLst>
                                    <p:set>
                                      <p:cBhvr>
                                        <p:cTn id="163" dur="1" fill="hold">
                                          <p:stCondLst>
                                            <p:cond delay="0"/>
                                          </p:stCondLst>
                                        </p:cTn>
                                        <p:tgtEl>
                                          <p:spTgt spid="258"/>
                                        </p:tgtEl>
                                        <p:attrNameLst>
                                          <p:attrName>style.visibility</p:attrName>
                                        </p:attrNameLst>
                                      </p:cBhvr>
                                      <p:to>
                                        <p:strVal val="visible"/>
                                      </p:to>
                                    </p:set>
                                    <p:animEffect transition="in" filter="fade">
                                      <p:cBhvr>
                                        <p:cTn id="164" dur="500"/>
                                        <p:tgtEl>
                                          <p:spTgt spid="258"/>
                                        </p:tgtEl>
                                      </p:cBhvr>
                                    </p:animEffect>
                                  </p:childTnLst>
                                </p:cTn>
                              </p:par>
                              <p:par>
                                <p:cTn id="165" presetID="10" presetClass="entr" presetSubtype="0" fill="hold" grpId="0" nodeType="withEffect">
                                  <p:stCondLst>
                                    <p:cond delay="0"/>
                                  </p:stCondLst>
                                  <p:childTnLst>
                                    <p:set>
                                      <p:cBhvr>
                                        <p:cTn id="166" dur="1" fill="hold">
                                          <p:stCondLst>
                                            <p:cond delay="0"/>
                                          </p:stCondLst>
                                        </p:cTn>
                                        <p:tgtEl>
                                          <p:spTgt spid="259"/>
                                        </p:tgtEl>
                                        <p:attrNameLst>
                                          <p:attrName>style.visibility</p:attrName>
                                        </p:attrNameLst>
                                      </p:cBhvr>
                                      <p:to>
                                        <p:strVal val="visible"/>
                                      </p:to>
                                    </p:set>
                                    <p:animEffect transition="in" filter="fade">
                                      <p:cBhvr>
                                        <p:cTn id="167" dur="500"/>
                                        <p:tgtEl>
                                          <p:spTgt spid="259"/>
                                        </p:tgtEl>
                                      </p:cBhvr>
                                    </p:animEffect>
                                  </p:childTnLst>
                                </p:cTn>
                              </p:par>
                              <p:par>
                                <p:cTn id="168" presetID="10" presetClass="entr" presetSubtype="0" fill="hold" grpId="0" nodeType="withEffect">
                                  <p:stCondLst>
                                    <p:cond delay="0"/>
                                  </p:stCondLst>
                                  <p:childTnLst>
                                    <p:set>
                                      <p:cBhvr>
                                        <p:cTn id="169" dur="1" fill="hold">
                                          <p:stCondLst>
                                            <p:cond delay="0"/>
                                          </p:stCondLst>
                                        </p:cTn>
                                        <p:tgtEl>
                                          <p:spTgt spid="260"/>
                                        </p:tgtEl>
                                        <p:attrNameLst>
                                          <p:attrName>style.visibility</p:attrName>
                                        </p:attrNameLst>
                                      </p:cBhvr>
                                      <p:to>
                                        <p:strVal val="visible"/>
                                      </p:to>
                                    </p:set>
                                    <p:animEffect transition="in" filter="fade">
                                      <p:cBhvr>
                                        <p:cTn id="170" dur="500"/>
                                        <p:tgtEl>
                                          <p:spTgt spid="260"/>
                                        </p:tgtEl>
                                      </p:cBhvr>
                                    </p:animEffect>
                                  </p:childTnLst>
                                </p:cTn>
                              </p:par>
                              <p:par>
                                <p:cTn id="171" presetID="10" presetClass="entr" presetSubtype="0" fill="hold" grpId="0" nodeType="withEffect">
                                  <p:stCondLst>
                                    <p:cond delay="0"/>
                                  </p:stCondLst>
                                  <p:childTnLst>
                                    <p:set>
                                      <p:cBhvr>
                                        <p:cTn id="172" dur="1" fill="hold">
                                          <p:stCondLst>
                                            <p:cond delay="0"/>
                                          </p:stCondLst>
                                        </p:cTn>
                                        <p:tgtEl>
                                          <p:spTgt spid="261"/>
                                        </p:tgtEl>
                                        <p:attrNameLst>
                                          <p:attrName>style.visibility</p:attrName>
                                        </p:attrNameLst>
                                      </p:cBhvr>
                                      <p:to>
                                        <p:strVal val="visible"/>
                                      </p:to>
                                    </p:set>
                                    <p:animEffect transition="in" filter="fade">
                                      <p:cBhvr>
                                        <p:cTn id="173" dur="500"/>
                                        <p:tgtEl>
                                          <p:spTgt spid="261"/>
                                        </p:tgtEl>
                                      </p:cBhvr>
                                    </p:animEffect>
                                  </p:childTnLst>
                                </p:cTn>
                              </p:par>
                              <p:par>
                                <p:cTn id="174" presetID="10" presetClass="entr" presetSubtype="0" fill="hold" grpId="0" nodeType="withEffect">
                                  <p:stCondLst>
                                    <p:cond delay="0"/>
                                  </p:stCondLst>
                                  <p:childTnLst>
                                    <p:set>
                                      <p:cBhvr>
                                        <p:cTn id="175" dur="1" fill="hold">
                                          <p:stCondLst>
                                            <p:cond delay="0"/>
                                          </p:stCondLst>
                                        </p:cTn>
                                        <p:tgtEl>
                                          <p:spTgt spid="262"/>
                                        </p:tgtEl>
                                        <p:attrNameLst>
                                          <p:attrName>style.visibility</p:attrName>
                                        </p:attrNameLst>
                                      </p:cBhvr>
                                      <p:to>
                                        <p:strVal val="visible"/>
                                      </p:to>
                                    </p:set>
                                    <p:animEffect transition="in" filter="fade">
                                      <p:cBhvr>
                                        <p:cTn id="176" dur="500"/>
                                        <p:tgtEl>
                                          <p:spTgt spid="262"/>
                                        </p:tgtEl>
                                      </p:cBhvr>
                                    </p:animEffect>
                                  </p:childTnLst>
                                </p:cTn>
                              </p:par>
                              <p:par>
                                <p:cTn id="177" presetID="10" presetClass="entr" presetSubtype="0" fill="hold" grpId="0" nodeType="withEffect">
                                  <p:stCondLst>
                                    <p:cond delay="0"/>
                                  </p:stCondLst>
                                  <p:childTnLst>
                                    <p:set>
                                      <p:cBhvr>
                                        <p:cTn id="178" dur="1" fill="hold">
                                          <p:stCondLst>
                                            <p:cond delay="0"/>
                                          </p:stCondLst>
                                        </p:cTn>
                                        <p:tgtEl>
                                          <p:spTgt spid="263"/>
                                        </p:tgtEl>
                                        <p:attrNameLst>
                                          <p:attrName>style.visibility</p:attrName>
                                        </p:attrNameLst>
                                      </p:cBhvr>
                                      <p:to>
                                        <p:strVal val="visible"/>
                                      </p:to>
                                    </p:set>
                                    <p:animEffect transition="in" filter="fade">
                                      <p:cBhvr>
                                        <p:cTn id="179" dur="500"/>
                                        <p:tgtEl>
                                          <p:spTgt spid="263"/>
                                        </p:tgtEl>
                                      </p:cBhvr>
                                    </p:animEffect>
                                  </p:childTnLst>
                                </p:cTn>
                              </p:par>
                              <p:par>
                                <p:cTn id="180" presetID="10" presetClass="entr" presetSubtype="0" fill="hold" grpId="0" nodeType="withEffect">
                                  <p:stCondLst>
                                    <p:cond delay="0"/>
                                  </p:stCondLst>
                                  <p:childTnLst>
                                    <p:set>
                                      <p:cBhvr>
                                        <p:cTn id="181" dur="1" fill="hold">
                                          <p:stCondLst>
                                            <p:cond delay="0"/>
                                          </p:stCondLst>
                                        </p:cTn>
                                        <p:tgtEl>
                                          <p:spTgt spid="265"/>
                                        </p:tgtEl>
                                        <p:attrNameLst>
                                          <p:attrName>style.visibility</p:attrName>
                                        </p:attrNameLst>
                                      </p:cBhvr>
                                      <p:to>
                                        <p:strVal val="visible"/>
                                      </p:to>
                                    </p:set>
                                    <p:animEffect transition="in" filter="fade">
                                      <p:cBhvr>
                                        <p:cTn id="182" dur="500"/>
                                        <p:tgtEl>
                                          <p:spTgt spid="265"/>
                                        </p:tgtEl>
                                      </p:cBhvr>
                                    </p:animEffect>
                                  </p:childTnLst>
                                </p:cTn>
                              </p:par>
                              <p:par>
                                <p:cTn id="183" presetID="10" presetClass="entr" presetSubtype="0" fill="hold" grpId="0" nodeType="withEffect">
                                  <p:stCondLst>
                                    <p:cond delay="0"/>
                                  </p:stCondLst>
                                  <p:childTnLst>
                                    <p:set>
                                      <p:cBhvr>
                                        <p:cTn id="184" dur="1" fill="hold">
                                          <p:stCondLst>
                                            <p:cond delay="0"/>
                                          </p:stCondLst>
                                        </p:cTn>
                                        <p:tgtEl>
                                          <p:spTgt spid="266"/>
                                        </p:tgtEl>
                                        <p:attrNameLst>
                                          <p:attrName>style.visibility</p:attrName>
                                        </p:attrNameLst>
                                      </p:cBhvr>
                                      <p:to>
                                        <p:strVal val="visible"/>
                                      </p:to>
                                    </p:set>
                                    <p:animEffect transition="in" filter="fade">
                                      <p:cBhvr>
                                        <p:cTn id="185" dur="500"/>
                                        <p:tgtEl>
                                          <p:spTgt spid="266"/>
                                        </p:tgtEl>
                                      </p:cBhvr>
                                    </p:animEffect>
                                  </p:childTnLst>
                                </p:cTn>
                              </p:par>
                              <p:par>
                                <p:cTn id="186" presetID="10" presetClass="entr" presetSubtype="0" fill="hold" grpId="0" nodeType="withEffect">
                                  <p:stCondLst>
                                    <p:cond delay="0"/>
                                  </p:stCondLst>
                                  <p:childTnLst>
                                    <p:set>
                                      <p:cBhvr>
                                        <p:cTn id="187" dur="1" fill="hold">
                                          <p:stCondLst>
                                            <p:cond delay="0"/>
                                          </p:stCondLst>
                                        </p:cTn>
                                        <p:tgtEl>
                                          <p:spTgt spid="267"/>
                                        </p:tgtEl>
                                        <p:attrNameLst>
                                          <p:attrName>style.visibility</p:attrName>
                                        </p:attrNameLst>
                                      </p:cBhvr>
                                      <p:to>
                                        <p:strVal val="visible"/>
                                      </p:to>
                                    </p:set>
                                    <p:animEffect transition="in" filter="fade">
                                      <p:cBhvr>
                                        <p:cTn id="188" dur="500"/>
                                        <p:tgtEl>
                                          <p:spTgt spid="267"/>
                                        </p:tgtEl>
                                      </p:cBhvr>
                                    </p:animEffect>
                                  </p:childTnLst>
                                </p:cTn>
                              </p:par>
                              <p:par>
                                <p:cTn id="189" presetID="10" presetClass="entr" presetSubtype="0" fill="hold" grpId="0" nodeType="withEffect">
                                  <p:stCondLst>
                                    <p:cond delay="0"/>
                                  </p:stCondLst>
                                  <p:childTnLst>
                                    <p:set>
                                      <p:cBhvr>
                                        <p:cTn id="190" dur="1" fill="hold">
                                          <p:stCondLst>
                                            <p:cond delay="0"/>
                                          </p:stCondLst>
                                        </p:cTn>
                                        <p:tgtEl>
                                          <p:spTgt spid="268"/>
                                        </p:tgtEl>
                                        <p:attrNameLst>
                                          <p:attrName>style.visibility</p:attrName>
                                        </p:attrNameLst>
                                      </p:cBhvr>
                                      <p:to>
                                        <p:strVal val="visible"/>
                                      </p:to>
                                    </p:set>
                                    <p:animEffect transition="in" filter="fade">
                                      <p:cBhvr>
                                        <p:cTn id="191" dur="500"/>
                                        <p:tgtEl>
                                          <p:spTgt spid="268"/>
                                        </p:tgtEl>
                                      </p:cBhvr>
                                    </p:animEffect>
                                  </p:childTnLst>
                                </p:cTn>
                              </p:par>
                              <p:par>
                                <p:cTn id="192" presetID="10" presetClass="entr" presetSubtype="0" fill="hold" grpId="0" nodeType="withEffect">
                                  <p:stCondLst>
                                    <p:cond delay="0"/>
                                  </p:stCondLst>
                                  <p:childTnLst>
                                    <p:set>
                                      <p:cBhvr>
                                        <p:cTn id="193" dur="1" fill="hold">
                                          <p:stCondLst>
                                            <p:cond delay="0"/>
                                          </p:stCondLst>
                                        </p:cTn>
                                        <p:tgtEl>
                                          <p:spTgt spid="272"/>
                                        </p:tgtEl>
                                        <p:attrNameLst>
                                          <p:attrName>style.visibility</p:attrName>
                                        </p:attrNameLst>
                                      </p:cBhvr>
                                      <p:to>
                                        <p:strVal val="visible"/>
                                      </p:to>
                                    </p:set>
                                    <p:animEffect transition="in" filter="fade">
                                      <p:cBhvr>
                                        <p:cTn id="194" dur="500"/>
                                        <p:tgtEl>
                                          <p:spTgt spid="272"/>
                                        </p:tgtEl>
                                      </p:cBhvr>
                                    </p:animEffect>
                                  </p:childTnLst>
                                </p:cTn>
                              </p:par>
                              <p:par>
                                <p:cTn id="195" presetID="10" presetClass="entr" presetSubtype="0" fill="hold" grpId="0" nodeType="withEffect">
                                  <p:stCondLst>
                                    <p:cond delay="0"/>
                                  </p:stCondLst>
                                  <p:childTnLst>
                                    <p:set>
                                      <p:cBhvr>
                                        <p:cTn id="196" dur="1" fill="hold">
                                          <p:stCondLst>
                                            <p:cond delay="0"/>
                                          </p:stCondLst>
                                        </p:cTn>
                                        <p:tgtEl>
                                          <p:spTgt spid="212"/>
                                        </p:tgtEl>
                                        <p:attrNameLst>
                                          <p:attrName>style.visibility</p:attrName>
                                        </p:attrNameLst>
                                      </p:cBhvr>
                                      <p:to>
                                        <p:strVal val="visible"/>
                                      </p:to>
                                    </p:set>
                                    <p:animEffect transition="in" filter="fade">
                                      <p:cBhvr>
                                        <p:cTn id="197" dur="500"/>
                                        <p:tgtEl>
                                          <p:spTgt spid="212"/>
                                        </p:tgtEl>
                                      </p:cBhvr>
                                    </p:animEffect>
                                  </p:childTnLst>
                                </p:cTn>
                              </p:par>
                            </p:childTnLst>
                          </p:cTn>
                        </p:par>
                      </p:childTnLst>
                    </p:cTn>
                  </p:par>
                  <p:par>
                    <p:cTn id="198" fill="hold">
                      <p:stCondLst>
                        <p:cond delay="indefinite"/>
                      </p:stCondLst>
                      <p:childTnLst>
                        <p:par>
                          <p:cTn id="199" fill="hold">
                            <p:stCondLst>
                              <p:cond delay="0"/>
                            </p:stCondLst>
                            <p:childTnLst>
                              <p:par>
                                <p:cTn id="200" presetID="10" presetClass="entr" presetSubtype="0" fill="hold" nodeType="clickEffect">
                                  <p:stCondLst>
                                    <p:cond delay="0"/>
                                  </p:stCondLst>
                                  <p:childTnLst>
                                    <p:set>
                                      <p:cBhvr>
                                        <p:cTn id="201" dur="1" fill="hold">
                                          <p:stCondLst>
                                            <p:cond delay="0"/>
                                          </p:stCondLst>
                                        </p:cTn>
                                        <p:tgtEl>
                                          <p:spTgt spid="285"/>
                                        </p:tgtEl>
                                        <p:attrNameLst>
                                          <p:attrName>style.visibility</p:attrName>
                                        </p:attrNameLst>
                                      </p:cBhvr>
                                      <p:to>
                                        <p:strVal val="visible"/>
                                      </p:to>
                                    </p:set>
                                    <p:animEffect transition="in" filter="fade">
                                      <p:cBhvr>
                                        <p:cTn id="202" dur="500"/>
                                        <p:tgtEl>
                                          <p:spTgt spid="285"/>
                                        </p:tgtEl>
                                      </p:cBhvr>
                                    </p:animEffect>
                                  </p:childTnLst>
                                </p:cTn>
                              </p:par>
                              <p:par>
                                <p:cTn id="203" presetID="10" presetClass="entr" presetSubtype="0" fill="hold" grpId="0" nodeType="withEffect">
                                  <p:stCondLst>
                                    <p:cond delay="0"/>
                                  </p:stCondLst>
                                  <p:childTnLst>
                                    <p:set>
                                      <p:cBhvr>
                                        <p:cTn id="204" dur="1" fill="hold">
                                          <p:stCondLst>
                                            <p:cond delay="0"/>
                                          </p:stCondLst>
                                        </p:cTn>
                                        <p:tgtEl>
                                          <p:spTgt spid="155"/>
                                        </p:tgtEl>
                                        <p:attrNameLst>
                                          <p:attrName>style.visibility</p:attrName>
                                        </p:attrNameLst>
                                      </p:cBhvr>
                                      <p:to>
                                        <p:strVal val="visible"/>
                                      </p:to>
                                    </p:set>
                                    <p:animEffect transition="in" filter="fade">
                                      <p:cBhvr>
                                        <p:cTn id="205" dur="500"/>
                                        <p:tgtEl>
                                          <p:spTgt spid="155"/>
                                        </p:tgtEl>
                                      </p:cBhvr>
                                    </p:animEffect>
                                  </p:childTnLst>
                                </p:cTn>
                              </p:par>
                              <p:par>
                                <p:cTn id="206" presetID="10" presetClass="entr" presetSubtype="0" fill="hold" grpId="0" nodeType="withEffect">
                                  <p:stCondLst>
                                    <p:cond delay="0"/>
                                  </p:stCondLst>
                                  <p:childTnLst>
                                    <p:set>
                                      <p:cBhvr>
                                        <p:cTn id="207" dur="1" fill="hold">
                                          <p:stCondLst>
                                            <p:cond delay="0"/>
                                          </p:stCondLst>
                                        </p:cTn>
                                        <p:tgtEl>
                                          <p:spTgt spid="271"/>
                                        </p:tgtEl>
                                        <p:attrNameLst>
                                          <p:attrName>style.visibility</p:attrName>
                                        </p:attrNameLst>
                                      </p:cBhvr>
                                      <p:to>
                                        <p:strVal val="visible"/>
                                      </p:to>
                                    </p:set>
                                    <p:animEffect transition="in" filter="fade">
                                      <p:cBhvr>
                                        <p:cTn id="208" dur="500"/>
                                        <p:tgtEl>
                                          <p:spTgt spid="271"/>
                                        </p:tgtEl>
                                      </p:cBhvr>
                                    </p:animEffect>
                                  </p:childTnLst>
                                </p:cTn>
                              </p:par>
                              <p:par>
                                <p:cTn id="209" presetID="10" presetClass="entr" presetSubtype="0" fill="hold" grpId="0" nodeType="withEffect">
                                  <p:stCondLst>
                                    <p:cond delay="0"/>
                                  </p:stCondLst>
                                  <p:childTnLst>
                                    <p:set>
                                      <p:cBhvr>
                                        <p:cTn id="210" dur="1" fill="hold">
                                          <p:stCondLst>
                                            <p:cond delay="0"/>
                                          </p:stCondLst>
                                        </p:cTn>
                                        <p:tgtEl>
                                          <p:spTgt spid="270"/>
                                        </p:tgtEl>
                                        <p:attrNameLst>
                                          <p:attrName>style.visibility</p:attrName>
                                        </p:attrNameLst>
                                      </p:cBhvr>
                                      <p:to>
                                        <p:strVal val="visible"/>
                                      </p:to>
                                    </p:set>
                                    <p:animEffect transition="in" filter="fade">
                                      <p:cBhvr>
                                        <p:cTn id="211" dur="500"/>
                                        <p:tgtEl>
                                          <p:spTgt spid="270"/>
                                        </p:tgtEl>
                                      </p:cBhvr>
                                    </p:animEffect>
                                  </p:childTnLst>
                                </p:cTn>
                              </p:par>
                            </p:childTnLst>
                          </p:cTn>
                        </p:par>
                      </p:childTnLst>
                    </p:cTn>
                  </p:par>
                  <p:par>
                    <p:cTn id="212" fill="hold">
                      <p:stCondLst>
                        <p:cond delay="indefinite"/>
                      </p:stCondLst>
                      <p:childTnLst>
                        <p:par>
                          <p:cTn id="213" fill="hold">
                            <p:stCondLst>
                              <p:cond delay="0"/>
                            </p:stCondLst>
                            <p:childTnLst>
                              <p:par>
                                <p:cTn id="214" presetID="10" presetClass="entr" presetSubtype="0" fill="hold" grpId="0" nodeType="clickEffect">
                                  <p:stCondLst>
                                    <p:cond delay="0"/>
                                  </p:stCondLst>
                                  <p:childTnLst>
                                    <p:set>
                                      <p:cBhvr>
                                        <p:cTn id="215" dur="1" fill="hold">
                                          <p:stCondLst>
                                            <p:cond delay="0"/>
                                          </p:stCondLst>
                                        </p:cTn>
                                        <p:tgtEl>
                                          <p:spTgt spid="284"/>
                                        </p:tgtEl>
                                        <p:attrNameLst>
                                          <p:attrName>style.visibility</p:attrName>
                                        </p:attrNameLst>
                                      </p:cBhvr>
                                      <p:to>
                                        <p:strVal val="visible"/>
                                      </p:to>
                                    </p:set>
                                    <p:animEffect transition="in" filter="fade">
                                      <p:cBhvr>
                                        <p:cTn id="216" dur="500"/>
                                        <p:tgtEl>
                                          <p:spTgt spid="284"/>
                                        </p:tgtEl>
                                      </p:cBhvr>
                                    </p:animEffect>
                                  </p:childTnLst>
                                </p:cTn>
                              </p:par>
                              <p:par>
                                <p:cTn id="217" presetID="10" presetClass="entr" presetSubtype="0" fill="hold" grpId="0" nodeType="withEffect">
                                  <p:stCondLst>
                                    <p:cond delay="0"/>
                                  </p:stCondLst>
                                  <p:childTnLst>
                                    <p:set>
                                      <p:cBhvr>
                                        <p:cTn id="218" dur="1" fill="hold">
                                          <p:stCondLst>
                                            <p:cond delay="0"/>
                                          </p:stCondLst>
                                        </p:cTn>
                                        <p:tgtEl>
                                          <p:spTgt spid="161"/>
                                        </p:tgtEl>
                                        <p:attrNameLst>
                                          <p:attrName>style.visibility</p:attrName>
                                        </p:attrNameLst>
                                      </p:cBhvr>
                                      <p:to>
                                        <p:strVal val="visible"/>
                                      </p:to>
                                    </p:set>
                                    <p:animEffect transition="in" filter="fade">
                                      <p:cBhvr>
                                        <p:cTn id="219" dur="500"/>
                                        <p:tgtEl>
                                          <p:spTgt spid="161"/>
                                        </p:tgtEl>
                                      </p:cBhvr>
                                    </p:animEffect>
                                  </p:childTnLst>
                                </p:cTn>
                              </p:par>
                              <p:par>
                                <p:cTn id="220" presetID="10" presetClass="entr" presetSubtype="0" fill="hold" grpId="0" nodeType="withEffect">
                                  <p:stCondLst>
                                    <p:cond delay="0"/>
                                  </p:stCondLst>
                                  <p:childTnLst>
                                    <p:set>
                                      <p:cBhvr>
                                        <p:cTn id="221" dur="1" fill="hold">
                                          <p:stCondLst>
                                            <p:cond delay="0"/>
                                          </p:stCondLst>
                                        </p:cTn>
                                        <p:tgtEl>
                                          <p:spTgt spid="278"/>
                                        </p:tgtEl>
                                        <p:attrNameLst>
                                          <p:attrName>style.visibility</p:attrName>
                                        </p:attrNameLst>
                                      </p:cBhvr>
                                      <p:to>
                                        <p:strVal val="visible"/>
                                      </p:to>
                                    </p:set>
                                    <p:animEffect transition="in" filter="fade">
                                      <p:cBhvr>
                                        <p:cTn id="222" dur="500"/>
                                        <p:tgtEl>
                                          <p:spTgt spid="278"/>
                                        </p:tgtEl>
                                      </p:cBhvr>
                                    </p:animEffect>
                                  </p:childTnLst>
                                </p:cTn>
                              </p:par>
                              <p:par>
                                <p:cTn id="223" presetID="10" presetClass="entr" presetSubtype="0" fill="hold" grpId="0" nodeType="withEffect">
                                  <p:stCondLst>
                                    <p:cond delay="0"/>
                                  </p:stCondLst>
                                  <p:childTnLst>
                                    <p:set>
                                      <p:cBhvr>
                                        <p:cTn id="224" dur="1" fill="hold">
                                          <p:stCondLst>
                                            <p:cond delay="0"/>
                                          </p:stCondLst>
                                        </p:cTn>
                                        <p:tgtEl>
                                          <p:spTgt spid="273"/>
                                        </p:tgtEl>
                                        <p:attrNameLst>
                                          <p:attrName>style.visibility</p:attrName>
                                        </p:attrNameLst>
                                      </p:cBhvr>
                                      <p:to>
                                        <p:strVal val="visible"/>
                                      </p:to>
                                    </p:set>
                                    <p:animEffect transition="in" filter="fade">
                                      <p:cBhvr>
                                        <p:cTn id="225" dur="500"/>
                                        <p:tgtEl>
                                          <p:spTgt spid="273"/>
                                        </p:tgtEl>
                                      </p:cBhvr>
                                    </p:animEffect>
                                  </p:childTnLst>
                                </p:cTn>
                              </p:par>
                              <p:par>
                                <p:cTn id="226" presetID="10" presetClass="entr" presetSubtype="0" fill="hold" grpId="0" nodeType="withEffect">
                                  <p:stCondLst>
                                    <p:cond delay="0"/>
                                  </p:stCondLst>
                                  <p:childTnLst>
                                    <p:set>
                                      <p:cBhvr>
                                        <p:cTn id="227" dur="1" fill="hold">
                                          <p:stCondLst>
                                            <p:cond delay="0"/>
                                          </p:stCondLst>
                                        </p:cTn>
                                        <p:tgtEl>
                                          <p:spTgt spid="274"/>
                                        </p:tgtEl>
                                        <p:attrNameLst>
                                          <p:attrName>style.visibility</p:attrName>
                                        </p:attrNameLst>
                                      </p:cBhvr>
                                      <p:to>
                                        <p:strVal val="visible"/>
                                      </p:to>
                                    </p:set>
                                    <p:animEffect transition="in" filter="fade">
                                      <p:cBhvr>
                                        <p:cTn id="228" dur="500"/>
                                        <p:tgtEl>
                                          <p:spTgt spid="274"/>
                                        </p:tgtEl>
                                      </p:cBhvr>
                                    </p:animEffect>
                                  </p:childTnLst>
                                </p:cTn>
                              </p:par>
                              <p:par>
                                <p:cTn id="229" presetID="10" presetClass="entr" presetSubtype="0" fill="hold" grpId="0" nodeType="withEffect">
                                  <p:stCondLst>
                                    <p:cond delay="0"/>
                                  </p:stCondLst>
                                  <p:childTnLst>
                                    <p:set>
                                      <p:cBhvr>
                                        <p:cTn id="230" dur="1" fill="hold">
                                          <p:stCondLst>
                                            <p:cond delay="0"/>
                                          </p:stCondLst>
                                        </p:cTn>
                                        <p:tgtEl>
                                          <p:spTgt spid="275"/>
                                        </p:tgtEl>
                                        <p:attrNameLst>
                                          <p:attrName>style.visibility</p:attrName>
                                        </p:attrNameLst>
                                      </p:cBhvr>
                                      <p:to>
                                        <p:strVal val="visible"/>
                                      </p:to>
                                    </p:set>
                                    <p:animEffect transition="in" filter="fade">
                                      <p:cBhvr>
                                        <p:cTn id="231" dur="500"/>
                                        <p:tgtEl>
                                          <p:spTgt spid="275"/>
                                        </p:tgtEl>
                                      </p:cBhvr>
                                    </p:animEffect>
                                  </p:childTnLst>
                                </p:cTn>
                              </p:par>
                              <p:par>
                                <p:cTn id="232" presetID="10" presetClass="entr" presetSubtype="0" fill="hold" grpId="0" nodeType="withEffect">
                                  <p:stCondLst>
                                    <p:cond delay="0"/>
                                  </p:stCondLst>
                                  <p:childTnLst>
                                    <p:set>
                                      <p:cBhvr>
                                        <p:cTn id="233" dur="1" fill="hold">
                                          <p:stCondLst>
                                            <p:cond delay="0"/>
                                          </p:stCondLst>
                                        </p:cTn>
                                        <p:tgtEl>
                                          <p:spTgt spid="276"/>
                                        </p:tgtEl>
                                        <p:attrNameLst>
                                          <p:attrName>style.visibility</p:attrName>
                                        </p:attrNameLst>
                                      </p:cBhvr>
                                      <p:to>
                                        <p:strVal val="visible"/>
                                      </p:to>
                                    </p:set>
                                    <p:animEffect transition="in" filter="fade">
                                      <p:cBhvr>
                                        <p:cTn id="234" dur="500"/>
                                        <p:tgtEl>
                                          <p:spTgt spid="276"/>
                                        </p:tgtEl>
                                      </p:cBhvr>
                                    </p:animEffect>
                                  </p:childTnLst>
                                </p:cTn>
                              </p:par>
                              <p:par>
                                <p:cTn id="235" presetID="10" presetClass="entr" presetSubtype="0" fill="hold" grpId="0" nodeType="withEffect">
                                  <p:stCondLst>
                                    <p:cond delay="0"/>
                                  </p:stCondLst>
                                  <p:childTnLst>
                                    <p:set>
                                      <p:cBhvr>
                                        <p:cTn id="236" dur="1" fill="hold">
                                          <p:stCondLst>
                                            <p:cond delay="0"/>
                                          </p:stCondLst>
                                        </p:cTn>
                                        <p:tgtEl>
                                          <p:spTgt spid="277"/>
                                        </p:tgtEl>
                                        <p:attrNameLst>
                                          <p:attrName>style.visibility</p:attrName>
                                        </p:attrNameLst>
                                      </p:cBhvr>
                                      <p:to>
                                        <p:strVal val="visible"/>
                                      </p:to>
                                    </p:set>
                                    <p:animEffect transition="in" filter="fade">
                                      <p:cBhvr>
                                        <p:cTn id="237" dur="500"/>
                                        <p:tgtEl>
                                          <p:spTgt spid="277"/>
                                        </p:tgtEl>
                                      </p:cBhvr>
                                    </p:animEffect>
                                  </p:childTnLst>
                                </p:cTn>
                              </p:par>
                              <p:par>
                                <p:cTn id="238" presetID="10" presetClass="entr" presetSubtype="0" fill="hold" grpId="0" nodeType="withEffect">
                                  <p:stCondLst>
                                    <p:cond delay="0"/>
                                  </p:stCondLst>
                                  <p:childTnLst>
                                    <p:set>
                                      <p:cBhvr>
                                        <p:cTn id="239" dur="1" fill="hold">
                                          <p:stCondLst>
                                            <p:cond delay="0"/>
                                          </p:stCondLst>
                                        </p:cTn>
                                        <p:tgtEl>
                                          <p:spTgt spid="279"/>
                                        </p:tgtEl>
                                        <p:attrNameLst>
                                          <p:attrName>style.visibility</p:attrName>
                                        </p:attrNameLst>
                                      </p:cBhvr>
                                      <p:to>
                                        <p:strVal val="visible"/>
                                      </p:to>
                                    </p:set>
                                    <p:animEffect transition="in" filter="fade">
                                      <p:cBhvr>
                                        <p:cTn id="240" dur="500"/>
                                        <p:tgtEl>
                                          <p:spTgt spid="279"/>
                                        </p:tgtEl>
                                      </p:cBhvr>
                                    </p:animEffect>
                                  </p:childTnLst>
                                </p:cTn>
                              </p:par>
                              <p:par>
                                <p:cTn id="241" presetID="10" presetClass="entr" presetSubtype="0" fill="hold" grpId="0" nodeType="withEffect">
                                  <p:stCondLst>
                                    <p:cond delay="0"/>
                                  </p:stCondLst>
                                  <p:childTnLst>
                                    <p:set>
                                      <p:cBhvr>
                                        <p:cTn id="242" dur="1" fill="hold">
                                          <p:stCondLst>
                                            <p:cond delay="0"/>
                                          </p:stCondLst>
                                        </p:cTn>
                                        <p:tgtEl>
                                          <p:spTgt spid="280"/>
                                        </p:tgtEl>
                                        <p:attrNameLst>
                                          <p:attrName>style.visibility</p:attrName>
                                        </p:attrNameLst>
                                      </p:cBhvr>
                                      <p:to>
                                        <p:strVal val="visible"/>
                                      </p:to>
                                    </p:set>
                                    <p:animEffect transition="in" filter="fade">
                                      <p:cBhvr>
                                        <p:cTn id="243" dur="500"/>
                                        <p:tgtEl>
                                          <p:spTgt spid="280"/>
                                        </p:tgtEl>
                                      </p:cBhvr>
                                    </p:animEffect>
                                  </p:childTnLst>
                                </p:cTn>
                              </p:par>
                              <p:par>
                                <p:cTn id="244" presetID="10" presetClass="entr" presetSubtype="0" fill="hold" grpId="0" nodeType="withEffect">
                                  <p:stCondLst>
                                    <p:cond delay="0"/>
                                  </p:stCondLst>
                                  <p:childTnLst>
                                    <p:set>
                                      <p:cBhvr>
                                        <p:cTn id="245" dur="1" fill="hold">
                                          <p:stCondLst>
                                            <p:cond delay="0"/>
                                          </p:stCondLst>
                                        </p:cTn>
                                        <p:tgtEl>
                                          <p:spTgt spid="281"/>
                                        </p:tgtEl>
                                        <p:attrNameLst>
                                          <p:attrName>style.visibility</p:attrName>
                                        </p:attrNameLst>
                                      </p:cBhvr>
                                      <p:to>
                                        <p:strVal val="visible"/>
                                      </p:to>
                                    </p:set>
                                    <p:animEffect transition="in" filter="fade">
                                      <p:cBhvr>
                                        <p:cTn id="246" dur="500"/>
                                        <p:tgtEl>
                                          <p:spTgt spid="281"/>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282"/>
                                        </p:tgtEl>
                                        <p:attrNameLst>
                                          <p:attrName>style.visibility</p:attrName>
                                        </p:attrNameLst>
                                      </p:cBhvr>
                                      <p:to>
                                        <p:strVal val="visible"/>
                                      </p:to>
                                    </p:set>
                                    <p:animEffect transition="in" filter="fade">
                                      <p:cBhvr>
                                        <p:cTn id="249" dur="500"/>
                                        <p:tgtEl>
                                          <p:spTgt spid="282"/>
                                        </p:tgtEl>
                                      </p:cBhvr>
                                    </p:animEffect>
                                  </p:childTnLst>
                                </p:cTn>
                              </p:par>
                              <p:par>
                                <p:cTn id="250" presetID="10" presetClass="entr" presetSubtype="0" fill="hold" grpId="0" nodeType="withEffect">
                                  <p:stCondLst>
                                    <p:cond delay="0"/>
                                  </p:stCondLst>
                                  <p:childTnLst>
                                    <p:set>
                                      <p:cBhvr>
                                        <p:cTn id="251" dur="1" fill="hold">
                                          <p:stCondLst>
                                            <p:cond delay="0"/>
                                          </p:stCondLst>
                                        </p:cTn>
                                        <p:tgtEl>
                                          <p:spTgt spid="283"/>
                                        </p:tgtEl>
                                        <p:attrNameLst>
                                          <p:attrName>style.visibility</p:attrName>
                                        </p:attrNameLst>
                                      </p:cBhvr>
                                      <p:to>
                                        <p:strVal val="visible"/>
                                      </p:to>
                                    </p:set>
                                    <p:animEffect transition="in" filter="fade">
                                      <p:cBhvr>
                                        <p:cTn id="252" dur="500"/>
                                        <p:tgtEl>
                                          <p:spTgt spid="283"/>
                                        </p:tgtEl>
                                      </p:cBhvr>
                                    </p:animEffect>
                                  </p:childTnLst>
                                </p:cTn>
                              </p:par>
                              <p:par>
                                <p:cTn id="253" presetID="10" presetClass="entr" presetSubtype="0" fill="hold" nodeType="withEffect">
                                  <p:stCondLst>
                                    <p:cond delay="0"/>
                                  </p:stCondLst>
                                  <p:childTnLst>
                                    <p:set>
                                      <p:cBhvr>
                                        <p:cTn id="254" dur="1" fill="hold">
                                          <p:stCondLst>
                                            <p:cond delay="0"/>
                                          </p:stCondLst>
                                        </p:cTn>
                                        <p:tgtEl>
                                          <p:spTgt spid="286"/>
                                        </p:tgtEl>
                                        <p:attrNameLst>
                                          <p:attrName>style.visibility</p:attrName>
                                        </p:attrNameLst>
                                      </p:cBhvr>
                                      <p:to>
                                        <p:strVal val="visible"/>
                                      </p:to>
                                    </p:set>
                                    <p:animEffect transition="in" filter="fade">
                                      <p:cBhvr>
                                        <p:cTn id="255" dur="500"/>
                                        <p:tgtEl>
                                          <p:spTgt spid="286"/>
                                        </p:tgtEl>
                                      </p:cBhvr>
                                    </p:animEffect>
                                  </p:childTnLst>
                                </p:cTn>
                              </p:par>
                              <p:par>
                                <p:cTn id="256" presetID="10" presetClass="entr" presetSubtype="0" fill="hold" grpId="0" nodeType="withEffect">
                                  <p:stCondLst>
                                    <p:cond delay="0"/>
                                  </p:stCondLst>
                                  <p:childTnLst>
                                    <p:set>
                                      <p:cBhvr>
                                        <p:cTn id="257" dur="1" fill="hold">
                                          <p:stCondLst>
                                            <p:cond delay="0"/>
                                          </p:stCondLst>
                                        </p:cTn>
                                        <p:tgtEl>
                                          <p:spTgt spid="224"/>
                                        </p:tgtEl>
                                        <p:attrNameLst>
                                          <p:attrName>style.visibility</p:attrName>
                                        </p:attrNameLst>
                                      </p:cBhvr>
                                      <p:to>
                                        <p:strVal val="visible"/>
                                      </p:to>
                                    </p:set>
                                    <p:animEffect transition="in" filter="fade">
                                      <p:cBhvr>
                                        <p:cTn id="258" dur="500"/>
                                        <p:tgtEl>
                                          <p:spTgt spid="224"/>
                                        </p:tgtEl>
                                      </p:cBhvr>
                                    </p:animEffect>
                                  </p:childTnLst>
                                </p:cTn>
                              </p:par>
                              <p:par>
                                <p:cTn id="259" presetID="10" presetClass="entr" presetSubtype="0" fill="hold" grpId="0" nodeType="withEffect">
                                  <p:stCondLst>
                                    <p:cond delay="0"/>
                                  </p:stCondLst>
                                  <p:childTnLst>
                                    <p:set>
                                      <p:cBhvr>
                                        <p:cTn id="260" dur="1" fill="hold">
                                          <p:stCondLst>
                                            <p:cond delay="0"/>
                                          </p:stCondLst>
                                        </p:cTn>
                                        <p:tgtEl>
                                          <p:spTgt spid="232"/>
                                        </p:tgtEl>
                                        <p:attrNameLst>
                                          <p:attrName>style.visibility</p:attrName>
                                        </p:attrNameLst>
                                      </p:cBhvr>
                                      <p:to>
                                        <p:strVal val="visible"/>
                                      </p:to>
                                    </p:set>
                                    <p:animEffect transition="in" filter="fade">
                                      <p:cBhvr>
                                        <p:cTn id="261" dur="500"/>
                                        <p:tgtEl>
                                          <p:spTgt spid="232"/>
                                        </p:tgtEl>
                                      </p:cBhvr>
                                    </p:animEffect>
                                  </p:childTnLst>
                                </p:cTn>
                              </p:par>
                              <p:par>
                                <p:cTn id="262" presetID="10" presetClass="entr" presetSubtype="0" fill="hold" grpId="0" nodeType="withEffect">
                                  <p:stCondLst>
                                    <p:cond delay="0"/>
                                  </p:stCondLst>
                                  <p:childTnLst>
                                    <p:set>
                                      <p:cBhvr>
                                        <p:cTn id="263" dur="1" fill="hold">
                                          <p:stCondLst>
                                            <p:cond delay="0"/>
                                          </p:stCondLst>
                                        </p:cTn>
                                        <p:tgtEl>
                                          <p:spTgt spid="228"/>
                                        </p:tgtEl>
                                        <p:attrNameLst>
                                          <p:attrName>style.visibility</p:attrName>
                                        </p:attrNameLst>
                                      </p:cBhvr>
                                      <p:to>
                                        <p:strVal val="visible"/>
                                      </p:to>
                                    </p:set>
                                    <p:animEffect transition="in" filter="fade">
                                      <p:cBhvr>
                                        <p:cTn id="264" dur="500"/>
                                        <p:tgtEl>
                                          <p:spTgt spid="228"/>
                                        </p:tgtEl>
                                      </p:cBhvr>
                                    </p:animEffect>
                                  </p:childTnLst>
                                </p:cTn>
                              </p:par>
                              <p:par>
                                <p:cTn id="265" presetID="10" presetClass="entr" presetSubtype="0" fill="hold" grpId="0" nodeType="withEffect">
                                  <p:stCondLst>
                                    <p:cond delay="0"/>
                                  </p:stCondLst>
                                  <p:childTnLst>
                                    <p:set>
                                      <p:cBhvr>
                                        <p:cTn id="266" dur="1" fill="hold">
                                          <p:stCondLst>
                                            <p:cond delay="0"/>
                                          </p:stCondLst>
                                        </p:cTn>
                                        <p:tgtEl>
                                          <p:spTgt spid="227"/>
                                        </p:tgtEl>
                                        <p:attrNameLst>
                                          <p:attrName>style.visibility</p:attrName>
                                        </p:attrNameLst>
                                      </p:cBhvr>
                                      <p:to>
                                        <p:strVal val="visible"/>
                                      </p:to>
                                    </p:set>
                                    <p:animEffect transition="in" filter="fade">
                                      <p:cBhvr>
                                        <p:cTn id="267" dur="500"/>
                                        <p:tgtEl>
                                          <p:spTgt spid="227"/>
                                        </p:tgtEl>
                                      </p:cBhvr>
                                    </p:animEffect>
                                  </p:childTnLst>
                                </p:cTn>
                              </p:par>
                              <p:par>
                                <p:cTn id="268" presetID="10" presetClass="entr" presetSubtype="0" fill="hold" grpId="0" nodeType="withEffect">
                                  <p:stCondLst>
                                    <p:cond delay="0"/>
                                  </p:stCondLst>
                                  <p:childTnLst>
                                    <p:set>
                                      <p:cBhvr>
                                        <p:cTn id="269" dur="1" fill="hold">
                                          <p:stCondLst>
                                            <p:cond delay="0"/>
                                          </p:stCondLst>
                                        </p:cTn>
                                        <p:tgtEl>
                                          <p:spTgt spid="213"/>
                                        </p:tgtEl>
                                        <p:attrNameLst>
                                          <p:attrName>style.visibility</p:attrName>
                                        </p:attrNameLst>
                                      </p:cBhvr>
                                      <p:to>
                                        <p:strVal val="visible"/>
                                      </p:to>
                                    </p:set>
                                    <p:animEffect transition="in" filter="fade">
                                      <p:cBhvr>
                                        <p:cTn id="270" dur="500"/>
                                        <p:tgtEl>
                                          <p:spTgt spid="2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2" grpId="0" animBg="1"/>
      <p:bldP spid="119" grpId="0" animBg="1"/>
      <p:bldP spid="183" grpId="0" animBg="1"/>
      <p:bldP spid="184" grpId="0" animBg="1"/>
      <p:bldP spid="185" grpId="0" animBg="1"/>
      <p:bldP spid="186" grpId="0" animBg="1"/>
      <p:bldP spid="187" grpId="0" animBg="1"/>
      <p:bldP spid="189" grpId="0" animBg="1"/>
      <p:bldP spid="190" grpId="0" animBg="1"/>
      <p:bldP spid="192" grpId="0" animBg="1"/>
      <p:bldP spid="193" grpId="0" animBg="1"/>
      <p:bldP spid="195" grpId="0" animBg="1"/>
      <p:bldP spid="196" grpId="0" animBg="1"/>
      <p:bldP spid="198" grpId="0" animBg="1"/>
      <p:bldP spid="199" grpId="0" animBg="1"/>
      <p:bldP spid="201" grpId="0" animBg="1"/>
      <p:bldP spid="202" grpId="0" animBg="1"/>
      <p:bldP spid="204" grpId="0" animBg="1"/>
      <p:bldP spid="205" grpId="0" animBg="1"/>
      <p:bldP spid="207" grpId="0" animBg="1"/>
      <p:bldP spid="209" grpId="0" animBg="1"/>
      <p:bldP spid="210" grpId="0" animBg="1"/>
      <p:bldP spid="211"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5" grpId="0" animBg="1"/>
      <p:bldP spid="226" grpId="0" animBg="1"/>
      <p:bldP spid="229" grpId="0" animBg="1"/>
      <p:bldP spid="230" grpId="0" animBg="1"/>
      <p:bldP spid="231" grpId="0" animBg="1"/>
      <p:bldP spid="255" grpId="0" animBg="1"/>
      <p:bldP spid="257" grpId="0" animBg="1"/>
      <p:bldP spid="258" grpId="0" animBg="1"/>
      <p:bldP spid="260" grpId="0" animBg="1"/>
      <p:bldP spid="261" grpId="0" animBg="1"/>
      <p:bldP spid="262" grpId="0" animBg="1"/>
      <p:bldP spid="263" grpId="0" animBg="1"/>
      <p:bldP spid="265" grpId="0" animBg="1"/>
      <p:bldP spid="267" grpId="0" animBg="1"/>
      <p:bldP spid="268" grpId="0" animBg="1"/>
      <p:bldP spid="270" grpId="0" animBg="1"/>
      <p:bldP spid="271" grpId="0" animBg="1"/>
      <p:bldP spid="272" grpId="0" animBg="1"/>
      <p:bldP spid="273" grpId="0" animBg="1"/>
      <p:bldP spid="274" grpId="0" animBg="1"/>
      <p:bldP spid="275" grpId="0" animBg="1"/>
      <p:bldP spid="276" grpId="0" animBg="1"/>
      <p:bldP spid="277" grpId="0" animBg="1"/>
      <p:bldP spid="278" grpId="0" animBg="1"/>
      <p:bldP spid="279" grpId="0" animBg="1"/>
      <p:bldP spid="280" grpId="0" animBg="1"/>
      <p:bldP spid="281" grpId="0" animBg="1"/>
      <p:bldP spid="282" grpId="0" animBg="1"/>
      <p:bldP spid="283" grpId="0" animBg="1"/>
      <p:bldP spid="284" grpId="0" animBg="1"/>
      <p:bldP spid="154" grpId="0"/>
      <p:bldP spid="155" grpId="0"/>
      <p:bldP spid="161" grpId="0"/>
      <p:bldP spid="162" grpId="0" animBg="1"/>
      <p:bldP spid="256" grpId="0" animBg="1"/>
      <p:bldP spid="259" grpId="0" animBg="1"/>
      <p:bldP spid="266" grpId="0" animBg="1"/>
      <p:bldP spid="188" grpId="0" animBg="1"/>
      <p:bldP spid="191" grpId="0" animBg="1"/>
      <p:bldP spid="194" grpId="0" animBg="1"/>
      <p:bldP spid="197" grpId="0" animBg="1"/>
      <p:bldP spid="200" grpId="0" animBg="1"/>
      <p:bldP spid="203" grpId="0" animBg="1"/>
      <p:bldP spid="206" grpId="0" animBg="1"/>
      <p:bldP spid="208" grpId="0"/>
      <p:bldP spid="212" grpId="0"/>
      <p:bldP spid="224" grpId="0"/>
      <p:bldP spid="213" grpId="0"/>
      <p:bldP spid="227" grpId="0"/>
      <p:bldP spid="228" grpId="0"/>
      <p:bldP spid="232"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smtClean="0"/>
              <a:t>Memory QoS in a Parallel Application</a:t>
            </a:r>
            <a:endParaRPr lang="en-US" dirty="0"/>
          </a:p>
        </p:txBody>
      </p:sp>
      <p:sp>
        <p:nvSpPr>
          <p:cNvPr id="3" name="Content Placeholder 2"/>
          <p:cNvSpPr>
            <a:spLocks noGrp="1"/>
          </p:cNvSpPr>
          <p:nvPr>
            <p:ph idx="1"/>
          </p:nvPr>
        </p:nvSpPr>
        <p:spPr>
          <a:xfrm>
            <a:off x="228600" y="1124744"/>
            <a:ext cx="8610600" cy="5123656"/>
          </a:xfrm>
        </p:spPr>
        <p:txBody>
          <a:bodyPr/>
          <a:lstStyle/>
          <a:p>
            <a:r>
              <a:rPr lang="en-US" dirty="0" smtClean="0"/>
              <a:t>Threads in a multithreaded application are inter-dependent</a:t>
            </a:r>
          </a:p>
          <a:p>
            <a:r>
              <a:rPr lang="en-US" dirty="0" smtClean="0"/>
              <a:t>Some threads can be on the critical path of execution due to synchronization; some threads are not</a:t>
            </a:r>
          </a:p>
          <a:p>
            <a:r>
              <a:rPr lang="en-US" dirty="0" smtClean="0"/>
              <a:t>How do we schedule requests of inter-dependent threads to maximize multithreaded application performance?</a:t>
            </a:r>
          </a:p>
          <a:p>
            <a:endParaRPr lang="en-US" dirty="0"/>
          </a:p>
          <a:p>
            <a:pPr marL="342848" lvl="1" indent="-342848">
              <a:lnSpc>
                <a:spcPct val="90000"/>
              </a:lnSpc>
              <a:buClr>
                <a:schemeClr val="accent1"/>
              </a:buClr>
              <a:buSzPct val="65000"/>
              <a:buFont typeface="Wingdings" pitchFamily="2" charset="2"/>
              <a:buChar char="n"/>
            </a:pPr>
            <a:r>
              <a:rPr lang="en-US" dirty="0" smtClean="0"/>
              <a:t>Idea: </a:t>
            </a:r>
            <a:r>
              <a:rPr lang="en-US" dirty="0">
                <a:solidFill>
                  <a:srgbClr val="0000FF"/>
                </a:solidFill>
              </a:rPr>
              <a:t>Estimate limiter threads </a:t>
            </a:r>
            <a:r>
              <a:rPr lang="en-US" dirty="0" smtClean="0"/>
              <a:t>likely to be on the critical path and prioritize their requests; </a:t>
            </a:r>
            <a:r>
              <a:rPr lang="en-US" dirty="0" smtClean="0">
                <a:solidFill>
                  <a:srgbClr val="0000FF"/>
                </a:solidFill>
              </a:rPr>
              <a:t>shuffle priorities of non-limiter threads</a:t>
            </a:r>
            <a:r>
              <a:rPr lang="en-US" dirty="0" smtClean="0"/>
              <a:t> to reduce memory interference among them </a:t>
            </a:r>
            <a:r>
              <a:rPr lang="en-US" sz="1800" dirty="0">
                <a:solidFill>
                  <a:srgbClr val="008000"/>
                </a:solidFill>
              </a:rPr>
              <a:t>[Ebrahimi+, MICRO’11]</a:t>
            </a:r>
          </a:p>
          <a:p>
            <a:pPr marL="342848" lvl="1" indent="-342848">
              <a:lnSpc>
                <a:spcPct val="90000"/>
              </a:lnSpc>
              <a:buClr>
                <a:schemeClr val="accent1"/>
              </a:buClr>
              <a:buSzPct val="65000"/>
              <a:buFont typeface="Wingdings" pitchFamily="2" charset="2"/>
              <a:buChar char="n"/>
            </a:pPr>
            <a:endParaRPr lang="en-US" sz="1800" dirty="0">
              <a:solidFill>
                <a:srgbClr val="008000"/>
              </a:solidFill>
            </a:endParaRPr>
          </a:p>
          <a:p>
            <a:pPr marL="342848" lvl="1" indent="-342848">
              <a:lnSpc>
                <a:spcPct val="90000"/>
              </a:lnSpc>
              <a:buClr>
                <a:schemeClr val="accent1"/>
              </a:buClr>
              <a:buSzPct val="65000"/>
              <a:buFont typeface="Wingdings" pitchFamily="2" charset="2"/>
              <a:buChar char="n"/>
            </a:pPr>
            <a:r>
              <a:rPr lang="en-US" dirty="0" smtClean="0"/>
              <a:t>Hardware/software cooperative limiter thread estimation:</a:t>
            </a:r>
          </a:p>
          <a:p>
            <a:pPr marL="695218" lvl="2" indent="-342848">
              <a:lnSpc>
                <a:spcPct val="90000"/>
              </a:lnSpc>
            </a:pPr>
            <a:r>
              <a:rPr lang="en-US" dirty="0" smtClean="0"/>
              <a:t>Thread </a:t>
            </a:r>
            <a:r>
              <a:rPr lang="en-US" dirty="0"/>
              <a:t>executing </a:t>
            </a:r>
            <a:r>
              <a:rPr lang="en-US" dirty="0" smtClean="0"/>
              <a:t>the </a:t>
            </a:r>
            <a:r>
              <a:rPr lang="en-US" dirty="0"/>
              <a:t>most contended critical </a:t>
            </a:r>
            <a:r>
              <a:rPr lang="en-US" dirty="0" smtClean="0"/>
              <a:t>section</a:t>
            </a:r>
          </a:p>
          <a:p>
            <a:pPr marL="695218" lvl="2" indent="-342848">
              <a:lnSpc>
                <a:spcPct val="90000"/>
              </a:lnSpc>
            </a:pPr>
            <a:r>
              <a:rPr lang="en-US" dirty="0" smtClean="0"/>
              <a:t>Thread that is falling behind the most in a </a:t>
            </a:r>
            <a:r>
              <a:rPr lang="en-US" i="1" dirty="0" smtClean="0"/>
              <a:t>parallel for </a:t>
            </a:r>
            <a:r>
              <a:rPr lang="en-US" dirty="0" smtClean="0"/>
              <a:t>loop</a:t>
            </a:r>
            <a:endParaRPr lang="en-US" dirty="0"/>
          </a:p>
          <a:p>
            <a:pPr marL="0" indent="0">
              <a:lnSpc>
                <a:spcPct val="90000"/>
              </a:lnSpc>
              <a:buNone/>
            </a:pPr>
            <a:endParaRPr lang="en-US" sz="2700" dirty="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223</a:t>
            </a:fld>
            <a:endParaRPr lang="en-US" altLang="en-US">
              <a:solidFill>
                <a:srgbClr val="000000"/>
              </a:solidFill>
            </a:endParaRPr>
          </a:p>
        </p:txBody>
      </p:sp>
      <p:sp>
        <p:nvSpPr>
          <p:cNvPr id="5" name="Rectangle 4"/>
          <p:cNvSpPr/>
          <p:nvPr/>
        </p:nvSpPr>
        <p:spPr>
          <a:xfrm>
            <a:off x="1547664" y="6402814"/>
            <a:ext cx="7812360" cy="338554"/>
          </a:xfrm>
          <a:prstGeom prst="rect">
            <a:avLst/>
          </a:prstGeom>
        </p:spPr>
        <p:txBody>
          <a:bodyPr wrap="square">
            <a:spAutoFit/>
          </a:bodyPr>
          <a:lstStyle/>
          <a:p>
            <a:r>
              <a:rPr lang="en-US" sz="1600" dirty="0" smtClean="0">
                <a:solidFill>
                  <a:srgbClr val="000000"/>
                </a:solidFill>
                <a:latin typeface="Tahoma" charset="0"/>
              </a:rPr>
              <a:t>Ebrahimi et </a:t>
            </a:r>
            <a:r>
              <a:rPr lang="en-US" sz="1600" dirty="0">
                <a:solidFill>
                  <a:srgbClr val="000000"/>
                </a:solidFill>
                <a:latin typeface="Tahoma" charset="0"/>
              </a:rPr>
              <a:t>al., </a:t>
            </a:r>
            <a:r>
              <a:rPr lang="en-US" sz="1600" dirty="0" smtClean="0">
                <a:solidFill>
                  <a:srgbClr val="000000"/>
                </a:solidFill>
                <a:latin typeface="Tahoma" charset="0"/>
              </a:rPr>
              <a:t>“</a:t>
            </a:r>
            <a:r>
              <a:rPr lang="en-US" altLang="ja-JP" sz="1600" dirty="0" smtClean="0">
                <a:solidFill>
                  <a:srgbClr val="0000FF"/>
                </a:solidFill>
                <a:latin typeface="Tahoma" charset="0"/>
                <a:hlinkClick r:id="rId2" action="ppaction://hlinkpres?slideindex=1&amp;slidetitle="/>
              </a:rPr>
              <a:t>Parallel Application Memory Scheduling</a:t>
            </a:r>
            <a:r>
              <a:rPr lang="en-US" altLang="ja-JP" sz="1600" dirty="0" smtClean="0">
                <a:solidFill>
                  <a:srgbClr val="000000"/>
                </a:solidFill>
                <a:latin typeface="Tahoma" charset="0"/>
              </a:rPr>
              <a:t>,</a:t>
            </a:r>
            <a:r>
              <a:rPr lang="en-US" sz="1600" dirty="0">
                <a:solidFill>
                  <a:srgbClr val="000000"/>
                </a:solidFill>
                <a:latin typeface="Tahoma" charset="0"/>
              </a:rPr>
              <a:t>”</a:t>
            </a:r>
            <a:r>
              <a:rPr lang="en-US" altLang="ja-JP" sz="1600" dirty="0">
                <a:solidFill>
                  <a:srgbClr val="000000"/>
                </a:solidFill>
                <a:latin typeface="Tahoma" charset="0"/>
              </a:rPr>
              <a:t> </a:t>
            </a:r>
            <a:r>
              <a:rPr lang="en-US" altLang="ja-JP" sz="1600" dirty="0" smtClean="0">
                <a:solidFill>
                  <a:srgbClr val="000000"/>
                </a:solidFill>
                <a:latin typeface="Tahoma" charset="0"/>
              </a:rPr>
              <a:t>MICRO 2011.</a:t>
            </a:r>
            <a:endParaRPr lang="en-US" sz="1600" dirty="0">
              <a:solidFill>
                <a:srgbClr val="000000"/>
              </a:solidFill>
              <a:latin typeface="Tahoma"/>
            </a:endParaRPr>
          </a:p>
        </p:txBody>
      </p:sp>
    </p:spTree>
    <p:extLst>
      <p:ext uri="{BB962C8B-B14F-4D97-AF65-F5344CB8AC3E}">
        <p14:creationId xmlns:p14="http://schemas.microsoft.com/office/powerpoint/2010/main" val="128726354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Parallel application memory scheduling </a:t>
            </a:r>
            <a:r>
              <a:rPr lang="en-US" sz="1800" dirty="0">
                <a:solidFill>
                  <a:srgbClr val="008000"/>
                </a:solidFill>
              </a:rPr>
              <a:t>[Ebrahimi+ MICRO’11]</a:t>
            </a:r>
          </a:p>
          <a:p>
            <a:pPr lvl="1"/>
            <a:r>
              <a:rPr lang="en-US" sz="2000" dirty="0"/>
              <a:t>Idea: Identify and prioritize limiter threads of a multithreaded application in the memory scheduler; provide fast and fair progress to non-limiter threads</a:t>
            </a:r>
          </a:p>
          <a:p>
            <a:pPr lvl="1"/>
            <a:r>
              <a:rPr lang="en-US" sz="2000" dirty="0"/>
              <a:t>Takeaway: </a:t>
            </a:r>
            <a:r>
              <a:rPr lang="en-US" sz="2000" dirty="0">
                <a:solidFill>
                  <a:srgbClr val="FF0000"/>
                </a:solidFill>
              </a:rPr>
              <a:t>Carefully prioritizing between limiter and non-limiter threads of a parallel application improves performance</a:t>
            </a:r>
          </a:p>
          <a:p>
            <a:pPr lvl="1"/>
            <a:endParaRPr lang="en-US" sz="2000" dirty="0">
              <a:solidFill>
                <a:srgbClr val="FF0000"/>
              </a:solidFill>
            </a:endParaRPr>
          </a:p>
          <a:p>
            <a:r>
              <a:rPr lang="en-US" dirty="0" smtClean="0">
                <a:solidFill>
                  <a:srgbClr val="0000FF"/>
                </a:solidFill>
              </a:rPr>
              <a:t>Staged memory </a:t>
            </a:r>
            <a:r>
              <a:rPr lang="en-US" dirty="0">
                <a:solidFill>
                  <a:srgbClr val="0000FF"/>
                </a:solidFill>
              </a:rPr>
              <a:t>s</a:t>
            </a:r>
            <a:r>
              <a:rPr lang="en-US" dirty="0" smtClean="0">
                <a:solidFill>
                  <a:srgbClr val="0000FF"/>
                </a:solidFill>
              </a:rPr>
              <a:t>cheduling </a:t>
            </a:r>
            <a:r>
              <a:rPr lang="en-US" sz="1800" dirty="0">
                <a:solidFill>
                  <a:srgbClr val="008000"/>
                </a:solidFill>
              </a:rPr>
              <a:t>[</a:t>
            </a:r>
            <a:r>
              <a:rPr lang="en-US" sz="1800" dirty="0" err="1">
                <a:solidFill>
                  <a:srgbClr val="008000"/>
                </a:solidFill>
              </a:rPr>
              <a:t>Ausavarungnirun</a:t>
            </a:r>
            <a:r>
              <a:rPr lang="en-US" sz="1800" dirty="0">
                <a:solidFill>
                  <a:srgbClr val="008000"/>
                </a:solidFill>
              </a:rPr>
              <a:t>+ ISCA’12]</a:t>
            </a:r>
          </a:p>
          <a:p>
            <a:pPr marL="695040" lvl="2" indent="-342761"/>
            <a:r>
              <a:rPr lang="en-US" dirty="0"/>
              <a:t>Idea: </a:t>
            </a:r>
            <a:r>
              <a:rPr lang="en-US" dirty="0" smtClean="0"/>
              <a:t>Divide the functional tasks of an application-aware memory scheduler into multiple distinct stages, where each stage is significantly simpler than a monolithic scheduler</a:t>
            </a:r>
          </a:p>
          <a:p>
            <a:pPr marL="695040" lvl="2" indent="-342761"/>
            <a:r>
              <a:rPr lang="en-US" dirty="0" smtClean="0"/>
              <a:t>Takeaway: </a:t>
            </a:r>
            <a:r>
              <a:rPr lang="en-US" dirty="0" smtClean="0">
                <a:solidFill>
                  <a:srgbClr val="FF0000"/>
                </a:solidFill>
              </a:rPr>
              <a:t>Staging enables the design of a scalable and relatively simpler application-aware memory scheduler that works on very large request buffers</a:t>
            </a:r>
            <a:endParaRPr lang="en-US" dirty="0">
              <a:solidFill>
                <a:srgbClr val="FF0000"/>
              </a:solidFill>
            </a:endParaRPr>
          </a:p>
          <a:p>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224</a:t>
            </a:fld>
            <a:endParaRPr lang="en-US" altLang="en-US">
              <a:solidFill>
                <a:srgbClr val="000000"/>
              </a:solidFill>
            </a:endParaRPr>
          </a:p>
        </p:txBody>
      </p:sp>
    </p:spTree>
    <p:extLst>
      <p:ext uri="{BB962C8B-B14F-4D97-AF65-F5344CB8AC3E}">
        <p14:creationId xmlns:p14="http://schemas.microsoft.com/office/powerpoint/2010/main" val="40348724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p:txBody>
          <a:bodyPr/>
          <a:lstStyle/>
          <a:p>
            <a:r>
              <a:rPr lang="en-US" dirty="0" smtClean="0">
                <a:solidFill>
                  <a:srgbClr val="0000FF"/>
                </a:solidFill>
              </a:rPr>
              <a:t>MISE </a:t>
            </a:r>
            <a:r>
              <a:rPr lang="en-US" sz="1800" dirty="0">
                <a:solidFill>
                  <a:srgbClr val="008000"/>
                </a:solidFill>
              </a:rPr>
              <a:t>[Subramanian+ HPCA’13]</a:t>
            </a:r>
          </a:p>
          <a:p>
            <a:pPr marL="695040" lvl="2" indent="-342761"/>
            <a:r>
              <a:rPr lang="en-US" dirty="0"/>
              <a:t>Idea: </a:t>
            </a:r>
            <a:r>
              <a:rPr lang="en-US" dirty="0" smtClean="0"/>
              <a:t>Estimate the performance of a thread by estimating its change in memory request service rate when run alone vs. shared </a:t>
            </a:r>
            <a:r>
              <a:rPr lang="en-US" dirty="0" smtClean="0">
                <a:sym typeface="Wingdings"/>
              </a:rPr>
              <a:t> use this simple model to estimate slowdown to design a scheduling policy that provides predictable performance or fairness</a:t>
            </a:r>
            <a:endParaRPr lang="en-US" dirty="0"/>
          </a:p>
          <a:p>
            <a:pPr marL="695040" lvl="2" indent="-342761"/>
            <a:r>
              <a:rPr lang="en-US" dirty="0"/>
              <a:t>Takeaway: </a:t>
            </a:r>
            <a:r>
              <a:rPr lang="en-US" dirty="0" smtClean="0">
                <a:solidFill>
                  <a:srgbClr val="FF0000"/>
                </a:solidFill>
              </a:rPr>
              <a:t>Request service rate of a thread is a good proxy for its performance; alone request service rate can be estimated by giving high priority to the thread in memory scheduling for a while</a:t>
            </a: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225</a:t>
            </a:fld>
            <a:endParaRPr lang="en-US" altLang="en-US">
              <a:solidFill>
                <a:srgbClr val="000000"/>
              </a:solidFill>
            </a:endParaRPr>
          </a:p>
        </p:txBody>
      </p:sp>
      <p:graphicFrame>
        <p:nvGraphicFramePr>
          <p:cNvPr id="5" name="Object 3"/>
          <p:cNvGraphicFramePr>
            <a:graphicFrameLocks noChangeAspect="1"/>
          </p:cNvGraphicFramePr>
          <p:nvPr>
            <p:extLst>
              <p:ext uri="{D42A27DB-BD31-4B8C-83A1-F6EECF244321}">
                <p14:modId xmlns:p14="http://schemas.microsoft.com/office/powerpoint/2010/main" val="3060855264"/>
              </p:ext>
            </p:extLst>
          </p:nvPr>
        </p:nvGraphicFramePr>
        <p:xfrm>
          <a:off x="493713" y="4807185"/>
          <a:ext cx="6804025" cy="1162050"/>
        </p:xfrm>
        <a:graphic>
          <a:graphicData uri="http://schemas.openxmlformats.org/presentationml/2006/ole">
            <mc:AlternateContent xmlns:mc="http://schemas.openxmlformats.org/markup-compatibility/2006">
              <mc:Choice xmlns:v="urn:schemas-microsoft-com:vml" Requires="v">
                <p:oleObj spid="_x0000_s16424" name="Equation" r:id="rId3" imgW="2819160" imgH="482400" progId="Equation.3">
                  <p:embed/>
                </p:oleObj>
              </mc:Choice>
              <mc:Fallback>
                <p:oleObj name="Equation" r:id="rId3" imgW="2819160" imgH="482400" progId="Equation.3">
                  <p:embed/>
                  <p:pic>
                    <p:nvPicPr>
                      <p:cNvPr id="0" nam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3713" y="4807185"/>
                        <a:ext cx="6804025" cy="1162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6" name="Object 5"/>
          <p:cNvGraphicFramePr>
            <a:graphicFrameLocks noChangeAspect="1"/>
          </p:cNvGraphicFramePr>
          <p:nvPr>
            <p:extLst>
              <p:ext uri="{D42A27DB-BD31-4B8C-83A1-F6EECF244321}">
                <p14:modId xmlns:p14="http://schemas.microsoft.com/office/powerpoint/2010/main" val="2516699038"/>
              </p:ext>
            </p:extLst>
          </p:nvPr>
        </p:nvGraphicFramePr>
        <p:xfrm>
          <a:off x="484309" y="4825488"/>
          <a:ext cx="5355646" cy="1071570"/>
        </p:xfrm>
        <a:graphic>
          <a:graphicData uri="http://schemas.openxmlformats.org/presentationml/2006/ole">
            <mc:AlternateContent xmlns:mc="http://schemas.openxmlformats.org/markup-compatibility/2006">
              <mc:Choice xmlns:v="urn:schemas-microsoft-com:vml" Requires="v">
                <p:oleObj spid="_x0000_s16425" name="Equation" r:id="rId5" imgW="2222280" imgH="457200" progId="Equation.3">
                  <p:embed/>
                </p:oleObj>
              </mc:Choice>
              <mc:Fallback>
                <p:oleObj name="Equation" r:id="rId5" imgW="222228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84309" y="4825488"/>
                        <a:ext cx="5355646" cy="107157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7" name="Straight Arrow Connector 6"/>
          <p:cNvCxnSpPr/>
          <p:nvPr/>
        </p:nvCxnSpPr>
        <p:spPr>
          <a:xfrm flipV="1">
            <a:off x="6357950" y="4506270"/>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8" name="Straight Arrow Connector 7"/>
          <p:cNvCxnSpPr/>
          <p:nvPr/>
        </p:nvCxnSpPr>
        <p:spPr>
          <a:xfrm>
            <a:off x="6372018" y="6075647"/>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9" name="TextBox 8"/>
          <p:cNvSpPr txBox="1"/>
          <p:nvPr/>
        </p:nvSpPr>
        <p:spPr>
          <a:xfrm>
            <a:off x="7000892" y="6218523"/>
            <a:ext cx="128588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Easy</a:t>
            </a:r>
          </a:p>
        </p:txBody>
      </p:sp>
      <p:sp>
        <p:nvSpPr>
          <p:cNvPr id="10" name="TextBox 9"/>
          <p:cNvSpPr txBox="1"/>
          <p:nvPr/>
        </p:nvSpPr>
        <p:spPr>
          <a:xfrm>
            <a:off x="6929454" y="4149080"/>
            <a:ext cx="1643074" cy="553998"/>
          </a:xfrm>
          <a:prstGeom prst="rect">
            <a:avLst/>
          </a:prstGeom>
          <a:noFill/>
        </p:spPr>
        <p:txBody>
          <a:bodyPr wrap="square" lIns="91416" tIns="45709" rIns="91416" bIns="45709" rtlCol="0">
            <a:spAutoFit/>
          </a:bodyPr>
          <a:lstStyle/>
          <a:p>
            <a:pPr defTabSz="914165"/>
            <a:r>
              <a:rPr lang="en-US" sz="3000" dirty="0">
                <a:solidFill>
                  <a:srgbClr val="000000"/>
                </a:solidFill>
                <a:latin typeface="Tahoma"/>
              </a:rPr>
              <a:t>Harder</a:t>
            </a:r>
          </a:p>
        </p:txBody>
      </p:sp>
      <p:sp>
        <p:nvSpPr>
          <p:cNvPr id="11" name="Oval 10"/>
          <p:cNvSpPr>
            <a:spLocks noChangeArrowheads="1"/>
          </p:cNvSpPr>
          <p:nvPr/>
        </p:nvSpPr>
        <p:spPr bwMode="auto">
          <a:xfrm>
            <a:off x="2357422" y="4810156"/>
            <a:ext cx="5179116" cy="576907"/>
          </a:xfrm>
          <a:prstGeom prst="ellipse">
            <a:avLst/>
          </a:prstGeom>
          <a:noFill/>
          <a:ln w="25400" algn="ctr">
            <a:solidFill>
              <a:srgbClr val="FF0000"/>
            </a:solidFill>
            <a:round/>
            <a:headEnd/>
            <a:tailEnd/>
          </a:ln>
        </p:spPr>
        <p:txBody>
          <a:bodyPr lIns="91416" tIns="45709" rIns="91416" bIns="45709"/>
          <a:lstStyle/>
          <a:p>
            <a:pPr defTabSz="914165"/>
            <a:endParaRPr lang="en-US">
              <a:solidFill>
                <a:srgbClr val="000000"/>
              </a:solidFill>
              <a:latin typeface="Tahoma"/>
            </a:endParaRPr>
          </a:p>
        </p:txBody>
      </p:sp>
      <p:sp>
        <p:nvSpPr>
          <p:cNvPr id="12" name="Oval 11"/>
          <p:cNvSpPr>
            <a:spLocks noChangeArrowheads="1"/>
          </p:cNvSpPr>
          <p:nvPr/>
        </p:nvSpPr>
        <p:spPr bwMode="auto">
          <a:xfrm>
            <a:off x="2285985" y="5415199"/>
            <a:ext cx="5286412" cy="571504"/>
          </a:xfrm>
          <a:prstGeom prst="ellipse">
            <a:avLst/>
          </a:prstGeom>
          <a:noFill/>
          <a:ln w="25400" algn="ctr">
            <a:solidFill>
              <a:srgbClr val="0070C0"/>
            </a:solidFill>
            <a:round/>
            <a:headEnd/>
            <a:tailEnd/>
          </a:ln>
        </p:spPr>
        <p:txBody>
          <a:bodyPr lIns="91416" tIns="45709" rIns="91416" bIns="45709"/>
          <a:lstStyle/>
          <a:p>
            <a:pPr defTabSz="914165"/>
            <a:endParaRPr lang="en-US">
              <a:solidFill>
                <a:srgbClr val="000000"/>
              </a:solidFill>
              <a:latin typeface="Tahoma"/>
            </a:endParaRPr>
          </a:p>
        </p:txBody>
      </p:sp>
      <p:sp>
        <p:nvSpPr>
          <p:cNvPr id="13" name="Rectangle 12"/>
          <p:cNvSpPr/>
          <p:nvPr/>
        </p:nvSpPr>
        <p:spPr>
          <a:xfrm>
            <a:off x="3357554" y="4343629"/>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91416" tIns="45709" rIns="91416" bIns="45709" rtlCol="0" anchor="ctr"/>
          <a:lstStyle/>
          <a:p>
            <a:pPr algn="ctr" defTabSz="914165"/>
            <a:endParaRPr lang="en-US">
              <a:solidFill>
                <a:srgbClr val="FFFFFF"/>
              </a:solidFill>
              <a:latin typeface="Tahoma"/>
            </a:endParaRPr>
          </a:p>
        </p:txBody>
      </p:sp>
    </p:spTree>
    <p:extLst>
      <p:ext uri="{BB962C8B-B14F-4D97-AF65-F5344CB8AC3E}">
        <p14:creationId xmlns:p14="http://schemas.microsoft.com/office/powerpoint/2010/main" val="12099999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childTnLst>
                                </p:cTn>
                              </p:par>
                              <p:par>
                                <p:cTn id="7" presetID="1" presetClass="exit" presetSubtype="0" fill="hold" grpId="1" nodeType="withEffect">
                                  <p:stCondLst>
                                    <p:cond delay="0"/>
                                  </p:stCondLst>
                                  <p:childTnLst>
                                    <p:set>
                                      <p:cBhvr>
                                        <p:cTn id="8" dur="1" fill="hold">
                                          <p:stCondLst>
                                            <p:cond delay="0"/>
                                          </p:stCondLst>
                                        </p:cTn>
                                        <p:tgtEl>
                                          <p:spTgt spid="13"/>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animBg="1"/>
      <p:bldP spid="12" grpId="0" animBg="1"/>
      <p:bldP spid="13" grpId="0" animBg="1"/>
      <p:bldP spid="13" grpId="1" animBg="1"/>
    </p:bld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dirty="0"/>
              <a:t>QoS-Aware Memory Scheduling: Evolution</a:t>
            </a:r>
          </a:p>
        </p:txBody>
      </p:sp>
      <p:sp>
        <p:nvSpPr>
          <p:cNvPr id="3" name="Content Placeholder 2"/>
          <p:cNvSpPr>
            <a:spLocks noGrp="1"/>
          </p:cNvSpPr>
          <p:nvPr>
            <p:ph idx="1"/>
          </p:nvPr>
        </p:nvSpPr>
        <p:spPr>
          <a:xfrm>
            <a:off x="228600" y="1124744"/>
            <a:ext cx="8610600" cy="5123656"/>
          </a:xfrm>
        </p:spPr>
        <p:txBody>
          <a:bodyPr/>
          <a:lstStyle/>
          <a:p>
            <a:r>
              <a:rPr lang="en-US" dirty="0" smtClean="0">
                <a:solidFill>
                  <a:srgbClr val="0000FF"/>
                </a:solidFill>
              </a:rPr>
              <a:t>Prefetch-aware shared resource management </a:t>
            </a:r>
            <a:r>
              <a:rPr lang="en-US" sz="1800" dirty="0">
                <a:solidFill>
                  <a:srgbClr val="008000"/>
                </a:solidFill>
              </a:rPr>
              <a:t>[Ebrahimi+ ISCA’12] [Ebrahimi+ MICRO’09] [Lee+ MICRO’08]</a:t>
            </a:r>
          </a:p>
          <a:p>
            <a:pPr lvl="1"/>
            <a:r>
              <a:rPr lang="en-US" sz="2000" dirty="0"/>
              <a:t>Idea: Prioritize prefetches depending on how they affect system performance; even accurate prefetches can degrade performance of the system </a:t>
            </a:r>
          </a:p>
          <a:p>
            <a:pPr lvl="1"/>
            <a:r>
              <a:rPr lang="en-US" sz="2000" dirty="0"/>
              <a:t>Takeaway: </a:t>
            </a:r>
            <a:r>
              <a:rPr lang="en-US" sz="2000" dirty="0">
                <a:solidFill>
                  <a:srgbClr val="FF0000"/>
                </a:solidFill>
              </a:rPr>
              <a:t>Carefully controlling and prioritizing prefetch requests improves performance and fairness</a:t>
            </a:r>
          </a:p>
          <a:p>
            <a:pPr lvl="1"/>
            <a:endParaRPr lang="en-US" sz="2000" dirty="0">
              <a:solidFill>
                <a:srgbClr val="FF0000"/>
              </a:solidFill>
            </a:endParaRPr>
          </a:p>
          <a:p>
            <a:pPr>
              <a:buClr>
                <a:srgbClr val="CC9900"/>
              </a:buClr>
            </a:pPr>
            <a:r>
              <a:rPr lang="en-US" dirty="0" smtClean="0">
                <a:solidFill>
                  <a:srgbClr val="0000FF"/>
                </a:solidFill>
              </a:rPr>
              <a:t>DRAM-Aware last-level </a:t>
            </a:r>
            <a:r>
              <a:rPr lang="en-US" dirty="0">
                <a:solidFill>
                  <a:srgbClr val="0000FF"/>
                </a:solidFill>
              </a:rPr>
              <a:t>c</a:t>
            </a:r>
            <a:r>
              <a:rPr lang="en-US" dirty="0" smtClean="0">
                <a:solidFill>
                  <a:srgbClr val="0000FF"/>
                </a:solidFill>
              </a:rPr>
              <a:t>ache policies </a:t>
            </a:r>
            <a:r>
              <a:rPr lang="en-US" sz="1800" dirty="0">
                <a:solidFill>
                  <a:srgbClr val="008000"/>
                </a:solidFill>
              </a:rPr>
              <a:t>[Lee+ HPS Tech Report’10] [Lee+ HPS Tech Report’10</a:t>
            </a:r>
            <a:r>
              <a:rPr lang="en-US" sz="1800" dirty="0" smtClean="0">
                <a:solidFill>
                  <a:srgbClr val="008000"/>
                </a:solidFill>
              </a:rPr>
              <a:t>] [Seshadri+ ISCA’14]</a:t>
            </a:r>
            <a:endParaRPr lang="en-US" sz="1800" dirty="0">
              <a:solidFill>
                <a:srgbClr val="008000"/>
              </a:solidFill>
            </a:endParaRPr>
          </a:p>
          <a:p>
            <a:pPr lvl="1"/>
            <a:r>
              <a:rPr lang="en-US" sz="2000" dirty="0"/>
              <a:t>Idea: Design cache eviction and replacement policies such that they proactively exploit the state of the memory controller and DRAM (e.g., proactively evict data from the cache that hit in open rows)</a:t>
            </a:r>
          </a:p>
          <a:p>
            <a:pPr lvl="1"/>
            <a:r>
              <a:rPr lang="en-US" sz="2000" dirty="0"/>
              <a:t>Takeaway: </a:t>
            </a:r>
            <a:r>
              <a:rPr lang="en-US" sz="2000" dirty="0">
                <a:solidFill>
                  <a:srgbClr val="FF0000"/>
                </a:solidFill>
              </a:rPr>
              <a:t>Coordination of last-level cache and DRAM policies improves performance and fairness</a:t>
            </a:r>
          </a:p>
          <a:p>
            <a:pPr lvl="0">
              <a:buClr>
                <a:srgbClr val="CC9900"/>
              </a:buClr>
            </a:pPr>
            <a:endParaRPr lang="en-US" sz="1800" dirty="0">
              <a:solidFill>
                <a:srgbClr val="008000"/>
              </a:solidFill>
            </a:endParaRPr>
          </a:p>
          <a:p>
            <a:endParaRPr lang="en-US" dirty="0" smtClean="0">
              <a:solidFill>
                <a:srgbClr val="FF0000"/>
              </a:solidFill>
            </a:endParaRPr>
          </a:p>
          <a:p>
            <a:pPr lvl="1"/>
            <a:endParaRPr lang="en-US" sz="2000" dirty="0">
              <a:solidFill>
                <a:srgbClr val="FF0000"/>
              </a:solidFill>
            </a:endParaRPr>
          </a:p>
          <a:p>
            <a:pPr marL="0" indent="0">
              <a:buNone/>
            </a:pPr>
            <a:endParaRPr lang="en-US" sz="1600" dirty="0">
              <a:solidFill>
                <a:srgbClr val="008000"/>
              </a:solidFill>
            </a:endParaRPr>
          </a:p>
          <a:p>
            <a:pPr lvl="1"/>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226</a:t>
            </a:fld>
            <a:endParaRPr lang="en-US" altLang="en-US">
              <a:solidFill>
                <a:srgbClr val="000000"/>
              </a:solidFill>
            </a:endParaRPr>
          </a:p>
        </p:txBody>
      </p:sp>
    </p:spTree>
    <p:extLst>
      <p:ext uri="{BB962C8B-B14F-4D97-AF65-F5344CB8AC3E}">
        <p14:creationId xmlns:p14="http://schemas.microsoft.com/office/powerpoint/2010/main" val="3578777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200" dirty="0"/>
              <a:t>Summary: Memory </a:t>
            </a:r>
            <a:r>
              <a:rPr lang="en-US" sz="3200" dirty="0" err="1"/>
              <a:t>QoS</a:t>
            </a:r>
            <a:r>
              <a:rPr lang="en-US" sz="3200" dirty="0"/>
              <a:t> Approaches and Techniques</a:t>
            </a:r>
          </a:p>
        </p:txBody>
      </p:sp>
      <p:sp>
        <p:nvSpPr>
          <p:cNvPr id="3" name="Content Placeholder 2"/>
          <p:cNvSpPr>
            <a:spLocks noGrp="1"/>
          </p:cNvSpPr>
          <p:nvPr>
            <p:ph idx="1"/>
          </p:nvPr>
        </p:nvSpPr>
        <p:spPr>
          <a:xfrm>
            <a:off x="228600" y="1052737"/>
            <a:ext cx="8807896" cy="5092824"/>
          </a:xfrm>
        </p:spPr>
        <p:txBody>
          <a:bodyPr/>
          <a:lstStyle/>
          <a:p>
            <a:r>
              <a:rPr lang="en-US" dirty="0" smtClean="0"/>
              <a:t>Approaches: </a:t>
            </a:r>
            <a:r>
              <a:rPr lang="en-US" dirty="0" smtClean="0">
                <a:solidFill>
                  <a:srgbClr val="0000FF"/>
                </a:solidFill>
              </a:rPr>
              <a:t>Smart</a:t>
            </a:r>
            <a:r>
              <a:rPr lang="en-US" dirty="0" smtClean="0"/>
              <a:t> vs. </a:t>
            </a:r>
            <a:r>
              <a:rPr lang="en-US" dirty="0" smtClean="0">
                <a:solidFill>
                  <a:srgbClr val="0000FF"/>
                </a:solidFill>
              </a:rPr>
              <a:t>dumb</a:t>
            </a:r>
            <a:r>
              <a:rPr lang="en-US" dirty="0" smtClean="0"/>
              <a:t> resources</a:t>
            </a:r>
          </a:p>
          <a:p>
            <a:pPr lvl="1"/>
            <a:r>
              <a:rPr lang="en-US" sz="2000" dirty="0"/>
              <a:t>Smart resources: </a:t>
            </a:r>
            <a:r>
              <a:rPr lang="en-US" sz="2000" dirty="0" err="1"/>
              <a:t>QoS</a:t>
            </a:r>
            <a:r>
              <a:rPr lang="en-US" sz="2000" dirty="0"/>
              <a:t>-aware memory scheduling</a:t>
            </a:r>
          </a:p>
          <a:p>
            <a:pPr lvl="1"/>
            <a:r>
              <a:rPr lang="en-US" sz="2000" dirty="0"/>
              <a:t>Dumb resources: Source throttling; channel partitioning</a:t>
            </a:r>
          </a:p>
          <a:p>
            <a:pPr lvl="1"/>
            <a:r>
              <a:rPr lang="en-US" sz="2000" dirty="0"/>
              <a:t>Both approaches are effective in reducing interference</a:t>
            </a:r>
          </a:p>
          <a:p>
            <a:pPr lvl="1"/>
            <a:r>
              <a:rPr lang="en-US" sz="2000" dirty="0"/>
              <a:t>No single best approach for all workloads</a:t>
            </a:r>
          </a:p>
          <a:p>
            <a:pPr lvl="1"/>
            <a:endParaRPr lang="en-US" sz="1600" dirty="0"/>
          </a:p>
          <a:p>
            <a:r>
              <a:rPr lang="en-US" dirty="0" smtClean="0"/>
              <a:t>Techniques: Request/thread </a:t>
            </a:r>
            <a:r>
              <a:rPr lang="en-US" dirty="0" smtClean="0">
                <a:solidFill>
                  <a:srgbClr val="0000FF"/>
                </a:solidFill>
              </a:rPr>
              <a:t>scheduling</a:t>
            </a:r>
            <a:r>
              <a:rPr lang="en-US" dirty="0" smtClean="0"/>
              <a:t>, source </a:t>
            </a:r>
            <a:r>
              <a:rPr lang="en-US" dirty="0" smtClean="0">
                <a:solidFill>
                  <a:srgbClr val="0000FF"/>
                </a:solidFill>
              </a:rPr>
              <a:t>throttling</a:t>
            </a:r>
            <a:r>
              <a:rPr lang="en-US" dirty="0" smtClean="0"/>
              <a:t>, memory </a:t>
            </a:r>
            <a:r>
              <a:rPr lang="en-US" dirty="0" smtClean="0">
                <a:solidFill>
                  <a:srgbClr val="0000FF"/>
                </a:solidFill>
              </a:rPr>
              <a:t>partitioning</a:t>
            </a:r>
          </a:p>
          <a:p>
            <a:pPr lvl="1"/>
            <a:r>
              <a:rPr lang="en-US" sz="2000" dirty="0"/>
              <a:t>All approaches are effective in reducing interference</a:t>
            </a:r>
          </a:p>
          <a:p>
            <a:pPr lvl="1"/>
            <a:r>
              <a:rPr lang="en-US" sz="2000" dirty="0"/>
              <a:t>Can be applied at different levels: hardware vs. software</a:t>
            </a:r>
          </a:p>
          <a:p>
            <a:pPr lvl="1"/>
            <a:r>
              <a:rPr lang="en-US" sz="2000" dirty="0"/>
              <a:t>No single best technique for all workloads</a:t>
            </a:r>
          </a:p>
          <a:p>
            <a:pPr lvl="1"/>
            <a:endParaRPr lang="en-US" sz="1600" dirty="0"/>
          </a:p>
          <a:p>
            <a:r>
              <a:rPr lang="en-US" dirty="0" smtClean="0">
                <a:solidFill>
                  <a:srgbClr val="0000FF"/>
                </a:solidFill>
              </a:rPr>
              <a:t>Combined approaches and techniques are the most powerful</a:t>
            </a:r>
          </a:p>
          <a:p>
            <a:pPr lvl="1"/>
            <a:r>
              <a:rPr lang="en-US" sz="2000" dirty="0">
                <a:solidFill>
                  <a:srgbClr val="FF0000"/>
                </a:solidFill>
              </a:rPr>
              <a:t>Integrated Memory Channel Partitioning and Scheduling [MICRO’11]</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227</a:t>
            </a:fld>
            <a:endParaRPr lang="en-US" altLang="en-US">
              <a:solidFill>
                <a:srgbClr val="000000"/>
              </a:solidFill>
            </a:endParaRPr>
          </a:p>
        </p:txBody>
      </p:sp>
      <p:sp>
        <p:nvSpPr>
          <p:cNvPr id="5" name="TextBox 4"/>
          <p:cNvSpPr txBox="1"/>
          <p:nvPr/>
        </p:nvSpPr>
        <p:spPr>
          <a:xfrm>
            <a:off x="5508105" y="6381328"/>
            <a:ext cx="2330684" cy="373659"/>
          </a:xfrm>
          <a:prstGeom prst="rect">
            <a:avLst/>
          </a:prstGeom>
          <a:noFill/>
        </p:spPr>
        <p:txBody>
          <a:bodyPr wrap="none" lIns="91416" tIns="45709" rIns="91416" bIns="45709" rtlCol="0">
            <a:spAutoFit/>
          </a:bodyPr>
          <a:lstStyle/>
          <a:p>
            <a:r>
              <a:rPr lang="en-US" dirty="0" smtClean="0">
                <a:solidFill>
                  <a:srgbClr val="000000"/>
                </a:solidFill>
                <a:latin typeface="Tahoma"/>
                <a:hlinkClick r:id="rId2" action="ppaction://hlinkpres?slideindex=1&amp;slidetitle="/>
              </a:rPr>
              <a:t>MCP Micro 2011 Talk</a:t>
            </a:r>
            <a:endParaRPr lang="en-US" dirty="0">
              <a:solidFill>
                <a:srgbClr val="000000"/>
              </a:solidFill>
              <a:latin typeface="Tahoma"/>
            </a:endParaRPr>
          </a:p>
        </p:txBody>
      </p:sp>
    </p:spTree>
    <p:extLst>
      <p:ext uri="{BB962C8B-B14F-4D97-AF65-F5344CB8AC3E}">
        <p14:creationId xmlns:p14="http://schemas.microsoft.com/office/powerpoint/2010/main" val="17127461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QoS (I)</a:t>
            </a:r>
            <a:endParaRPr lang="en-US" dirty="0"/>
          </a:p>
        </p:txBody>
      </p:sp>
      <p:sp>
        <p:nvSpPr>
          <p:cNvPr id="3" name="Content Placeholder 2"/>
          <p:cNvSpPr>
            <a:spLocks noGrp="1"/>
          </p:cNvSpPr>
          <p:nvPr>
            <p:ph idx="1"/>
          </p:nvPr>
        </p:nvSpPr>
        <p:spPr/>
        <p:txBody>
          <a:bodyPr/>
          <a:lstStyle/>
          <a:p>
            <a:r>
              <a:rPr lang="en-US" sz="2000" dirty="0" smtClean="0"/>
              <a:t>Moscibroda and Mutlu, “</a:t>
            </a:r>
            <a:r>
              <a:rPr lang="en-US" sz="2000" dirty="0" smtClean="0">
                <a:solidFill>
                  <a:srgbClr val="0000FF"/>
                </a:solidFill>
              </a:rPr>
              <a:t>Memory Performance Attacks</a:t>
            </a:r>
            <a:r>
              <a:rPr lang="en-US" sz="2000" dirty="0" smtClean="0"/>
              <a:t>,” USENIX Security 2007.</a:t>
            </a:r>
          </a:p>
          <a:p>
            <a:r>
              <a:rPr lang="en-US" sz="2000" dirty="0" smtClean="0"/>
              <a:t>Mutlu and Moscibroda, “</a:t>
            </a:r>
            <a:r>
              <a:rPr lang="en-US" sz="2000" dirty="0" smtClean="0">
                <a:solidFill>
                  <a:srgbClr val="0000FF"/>
                </a:solidFill>
              </a:rPr>
              <a:t>Stall-Time Fair Memory Access Scheduling</a:t>
            </a:r>
            <a:r>
              <a:rPr lang="en-US" sz="2000" dirty="0" smtClean="0"/>
              <a:t>,” MICRO 2007.</a:t>
            </a:r>
          </a:p>
          <a:p>
            <a:r>
              <a:rPr lang="en-US" sz="2000" dirty="0" smtClean="0"/>
              <a:t>Mutlu and Moscibroda, “</a:t>
            </a:r>
            <a:r>
              <a:rPr lang="en-US" sz="2000" dirty="0" smtClean="0">
                <a:solidFill>
                  <a:srgbClr val="0000FF"/>
                </a:solidFill>
              </a:rPr>
              <a:t>Parallelism-Aware Batch Scheduling</a:t>
            </a:r>
            <a:r>
              <a:rPr lang="en-US" sz="2000" dirty="0" smtClean="0"/>
              <a:t>,” ISCA 2008, IEEE Micro 2009.</a:t>
            </a:r>
          </a:p>
          <a:p>
            <a:r>
              <a:rPr lang="en-US" sz="2000" dirty="0" smtClean="0"/>
              <a:t>Kim et al., “</a:t>
            </a:r>
            <a:r>
              <a:rPr lang="en-US" sz="2000" dirty="0">
                <a:solidFill>
                  <a:srgbClr val="0000FF"/>
                </a:solidFill>
              </a:rPr>
              <a:t>ATLAS: A Scalable and High-Performance Scheduling Algorithm for Multiple Memory </a:t>
            </a:r>
            <a:r>
              <a:rPr lang="en-US" sz="2000" dirty="0" smtClean="0">
                <a:solidFill>
                  <a:srgbClr val="0000FF"/>
                </a:solidFill>
              </a:rPr>
              <a:t>Controllers</a:t>
            </a:r>
            <a:r>
              <a:rPr lang="en-US" sz="2000" dirty="0" smtClean="0"/>
              <a:t>,” HPCA 2010.</a:t>
            </a:r>
          </a:p>
          <a:p>
            <a:r>
              <a:rPr lang="en-US" sz="2000" dirty="0" smtClean="0"/>
              <a:t>Kim et al., “</a:t>
            </a:r>
            <a:r>
              <a:rPr lang="en-US" sz="2000" dirty="0" smtClean="0">
                <a:solidFill>
                  <a:srgbClr val="0000FF"/>
                </a:solidFill>
              </a:rPr>
              <a:t>Thread Cluster Memory Scheduling</a:t>
            </a:r>
            <a:r>
              <a:rPr lang="en-US" sz="2000" dirty="0" smtClean="0"/>
              <a:t>,” MICRO 2010, IEEE Micro 2011.</a:t>
            </a:r>
          </a:p>
          <a:p>
            <a:r>
              <a:rPr lang="en-US" sz="2000" dirty="0" err="1" smtClean="0"/>
              <a:t>Muralidhara</a:t>
            </a:r>
            <a:r>
              <a:rPr lang="en-US" sz="2000" dirty="0" smtClean="0"/>
              <a:t> et al., “</a:t>
            </a:r>
            <a:r>
              <a:rPr lang="en-US" sz="2000" dirty="0" smtClean="0">
                <a:solidFill>
                  <a:srgbClr val="0000FF"/>
                </a:solidFill>
              </a:rPr>
              <a:t>Memory Channel Partitioning</a:t>
            </a:r>
            <a:r>
              <a:rPr lang="en-US" sz="2000" dirty="0" smtClean="0"/>
              <a:t>,” MICRO 2011.</a:t>
            </a:r>
          </a:p>
          <a:p>
            <a:r>
              <a:rPr lang="en-US" sz="2000" dirty="0" err="1" smtClean="0"/>
              <a:t>Ausavarungnirun</a:t>
            </a:r>
            <a:r>
              <a:rPr lang="en-US" sz="2000" dirty="0" smtClean="0"/>
              <a:t> et al., “</a:t>
            </a:r>
            <a:r>
              <a:rPr lang="en-US" sz="2000" dirty="0" smtClean="0">
                <a:solidFill>
                  <a:srgbClr val="0000FF"/>
                </a:solidFill>
              </a:rPr>
              <a:t>Staged Memory Scheduling</a:t>
            </a:r>
            <a:r>
              <a:rPr lang="en-US" sz="2000" dirty="0" smtClean="0"/>
              <a:t>,” ISCA 2012.</a:t>
            </a:r>
          </a:p>
          <a:p>
            <a:r>
              <a:rPr lang="en-US" sz="2000" dirty="0" smtClean="0"/>
              <a:t>Subramanian et al., “</a:t>
            </a:r>
            <a:r>
              <a:rPr lang="en-US" sz="2000" dirty="0" smtClean="0">
                <a:solidFill>
                  <a:srgbClr val="0000FF"/>
                </a:solidFill>
              </a:rPr>
              <a:t>MISE: </a:t>
            </a:r>
            <a:r>
              <a:rPr lang="en-US" sz="2000" dirty="0">
                <a:solidFill>
                  <a:srgbClr val="0000FF"/>
                </a:solidFill>
              </a:rPr>
              <a:t>Providing Performance Predictability and Improving Fairness in Shared Main Memory </a:t>
            </a:r>
            <a:r>
              <a:rPr lang="en-US" sz="2000" dirty="0" smtClean="0">
                <a:solidFill>
                  <a:srgbClr val="0000FF"/>
                </a:solidFill>
              </a:rPr>
              <a:t>Systems</a:t>
            </a:r>
            <a:r>
              <a:rPr lang="en-US" sz="2000" dirty="0" smtClean="0"/>
              <a:t>,” HPCA 2013.</a:t>
            </a:r>
          </a:p>
          <a:p>
            <a:r>
              <a:rPr lang="en-US" sz="2000" dirty="0" smtClean="0"/>
              <a:t>Das et al., “</a:t>
            </a:r>
            <a:r>
              <a:rPr lang="en-US" sz="2000" dirty="0">
                <a:solidFill>
                  <a:srgbClr val="0000FF"/>
                </a:solidFill>
              </a:rPr>
              <a:t>Application-to-Core Mapping Policies to Reduce Memory System Interference in Multi-Core </a:t>
            </a:r>
            <a:r>
              <a:rPr lang="en-US" sz="2000" dirty="0" smtClean="0">
                <a:solidFill>
                  <a:srgbClr val="0000FF"/>
                </a:solidFill>
              </a:rPr>
              <a:t>Systems</a:t>
            </a:r>
            <a:r>
              <a:rPr lang="en-US" sz="2000" dirty="0" smtClean="0"/>
              <a:t>,</a:t>
            </a:r>
            <a:r>
              <a:rPr lang="en-US" sz="2000" dirty="0"/>
              <a:t>” HPCA 2013.</a:t>
            </a:r>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228</a:t>
            </a:fld>
            <a:endParaRPr lang="en-US"/>
          </a:p>
        </p:txBody>
      </p:sp>
    </p:spTree>
    <p:extLst>
      <p:ext uri="{BB962C8B-B14F-4D97-AF65-F5344CB8AC3E}">
        <p14:creationId xmlns:p14="http://schemas.microsoft.com/office/powerpoint/2010/main" val="416540011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Readings on Memory QoS (II)</a:t>
            </a:r>
            <a:endParaRPr lang="en-US" dirty="0"/>
          </a:p>
        </p:txBody>
      </p:sp>
      <p:sp>
        <p:nvSpPr>
          <p:cNvPr id="3" name="Content Placeholder 2"/>
          <p:cNvSpPr>
            <a:spLocks noGrp="1"/>
          </p:cNvSpPr>
          <p:nvPr>
            <p:ph idx="1"/>
          </p:nvPr>
        </p:nvSpPr>
        <p:spPr/>
        <p:txBody>
          <a:bodyPr/>
          <a:lstStyle/>
          <a:p>
            <a:r>
              <a:rPr lang="en-US" sz="2000" dirty="0" smtClean="0"/>
              <a:t>Ebrahimi et al., “</a:t>
            </a:r>
            <a:r>
              <a:rPr lang="en-US" sz="2000" dirty="0" smtClean="0">
                <a:solidFill>
                  <a:srgbClr val="0000FF"/>
                </a:solidFill>
              </a:rPr>
              <a:t>Fairness via Source Throttling</a:t>
            </a:r>
            <a:r>
              <a:rPr lang="en-US" sz="2000" dirty="0" smtClean="0"/>
              <a:t>,” ASPLOS 2010, ACM TOCS 2012.</a:t>
            </a:r>
          </a:p>
          <a:p>
            <a:r>
              <a:rPr lang="en-US" sz="2000" dirty="0" smtClean="0"/>
              <a:t>Lee et al., “</a:t>
            </a:r>
            <a:r>
              <a:rPr lang="en-US" sz="2000" dirty="0" smtClean="0">
                <a:solidFill>
                  <a:srgbClr val="0000FF"/>
                </a:solidFill>
              </a:rPr>
              <a:t>Prefetch-Aware DRAM Controllers</a:t>
            </a:r>
            <a:r>
              <a:rPr lang="en-US" sz="2000" dirty="0" smtClean="0"/>
              <a:t>,” MICRO 2008, IEEE TC 2011.</a:t>
            </a:r>
          </a:p>
          <a:p>
            <a:r>
              <a:rPr lang="en-US" sz="2000" dirty="0" smtClean="0"/>
              <a:t>Ebrahimi et al., “</a:t>
            </a:r>
            <a:r>
              <a:rPr lang="en-US" sz="2000" dirty="0" smtClean="0">
                <a:solidFill>
                  <a:srgbClr val="0000FF"/>
                </a:solidFill>
              </a:rPr>
              <a:t>Parallel Application Memory Scheduling</a:t>
            </a:r>
            <a:r>
              <a:rPr lang="en-US" sz="2000" dirty="0" smtClean="0"/>
              <a:t>,” MICRO 2011.</a:t>
            </a:r>
          </a:p>
          <a:p>
            <a:r>
              <a:rPr lang="en-US" sz="2000" dirty="0" smtClean="0"/>
              <a:t>Ebrahimi et al., “</a:t>
            </a:r>
            <a:r>
              <a:rPr lang="en-US" sz="2000" dirty="0">
                <a:solidFill>
                  <a:srgbClr val="0000FF"/>
                </a:solidFill>
              </a:rPr>
              <a:t>Prefetch-Aware Shared Resource Management for Multi-Core </a:t>
            </a:r>
            <a:r>
              <a:rPr lang="en-US" sz="2000" dirty="0" smtClean="0">
                <a:solidFill>
                  <a:srgbClr val="0000FF"/>
                </a:solidFill>
              </a:rPr>
              <a:t>Systems</a:t>
            </a:r>
            <a:r>
              <a:rPr lang="en-US" sz="2000" dirty="0" smtClean="0"/>
              <a:t>,” ISCA 2011.</a:t>
            </a:r>
            <a:endParaRPr lang="en-US" sz="2000" dirty="0" smtClean="0">
              <a:solidFill>
                <a:srgbClr val="0000FF"/>
              </a:solidFill>
            </a:endParaRPr>
          </a:p>
          <a:p>
            <a:pPr marL="0" indent="0">
              <a:buNone/>
            </a:pPr>
            <a:endParaRPr lang="en-US" sz="2000" dirty="0" smtClean="0"/>
          </a:p>
          <a:p>
            <a:endParaRPr lang="en-US" sz="2000" dirty="0" smtClean="0"/>
          </a:p>
        </p:txBody>
      </p:sp>
      <p:sp>
        <p:nvSpPr>
          <p:cNvPr id="4" name="Slide Number Placeholder 3"/>
          <p:cNvSpPr>
            <a:spLocks noGrp="1"/>
          </p:cNvSpPr>
          <p:nvPr>
            <p:ph type="sldNum" sz="quarter" idx="11"/>
          </p:nvPr>
        </p:nvSpPr>
        <p:spPr/>
        <p:txBody>
          <a:bodyPr/>
          <a:lstStyle/>
          <a:p>
            <a:pPr>
              <a:defRPr/>
            </a:pPr>
            <a:fld id="{FC5B7879-3FBA-B54E-968A-FC666650947C}" type="slidenum">
              <a:rPr lang="en-US" smtClean="0"/>
              <a:pPr>
                <a:defRPr/>
              </a:pPr>
              <a:t>229</a:t>
            </a:fld>
            <a:endParaRPr lang="en-US"/>
          </a:p>
        </p:txBody>
      </p:sp>
    </p:spTree>
    <p:extLst>
      <p:ext uri="{BB962C8B-B14F-4D97-AF65-F5344CB8AC3E}">
        <p14:creationId xmlns:p14="http://schemas.microsoft.com/office/powerpoint/2010/main" val="245099887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(III)</a:t>
            </a:r>
          </a:p>
        </p:txBody>
      </p:sp>
      <p:sp>
        <p:nvSpPr>
          <p:cNvPr id="27651"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0000FF"/>
              </a:solidFill>
              <a:latin typeface="Tahoma" charset="0"/>
              <a:ea typeface="ＭＳ Ｐゴシック" charset="0"/>
              <a:cs typeface="ＭＳ Ｐゴシック" charset="0"/>
            </a:endParaRP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Main memory energy/power is a key system design concern</a:t>
            </a:r>
          </a:p>
          <a:p>
            <a:pPr lvl="1"/>
            <a:r>
              <a:rPr lang="en-US" dirty="0" smtClean="0">
                <a:solidFill>
                  <a:srgbClr val="FF0000"/>
                </a:solidFill>
                <a:latin typeface="Tahoma" charset="0"/>
                <a:ea typeface="ＭＳ Ｐゴシック" charset="0"/>
              </a:rPr>
              <a:t>~40-50</a:t>
            </a:r>
            <a:r>
              <a:rPr lang="en-US" dirty="0">
                <a:solidFill>
                  <a:srgbClr val="FF0000"/>
                </a:solidFill>
                <a:latin typeface="Tahoma" charset="0"/>
                <a:ea typeface="ＭＳ Ｐゴシック" charset="0"/>
              </a:rPr>
              <a:t>% energy spent in off-chip memory hierarchy </a:t>
            </a:r>
            <a:r>
              <a:rPr lang="en-US" sz="1800" dirty="0">
                <a:solidFill>
                  <a:srgbClr val="008000"/>
                </a:solidFill>
                <a:latin typeface="Tahoma" charset="0"/>
                <a:ea typeface="ＭＳ Ｐゴシック" charset="0"/>
              </a:rPr>
              <a:t>[Lefurgy, IEEE Computer 2003</a:t>
            </a:r>
            <a:r>
              <a:rPr lang="en-US" sz="1800" dirty="0" smtClean="0">
                <a:solidFill>
                  <a:srgbClr val="008000"/>
                </a:solidFill>
                <a:latin typeface="Tahoma" charset="0"/>
                <a:ea typeface="ＭＳ Ｐゴシック" charset="0"/>
              </a:rPr>
              <a:t>] </a:t>
            </a:r>
            <a:endParaRPr lang="en-US" dirty="0">
              <a:solidFill>
                <a:srgbClr val="FF0000"/>
              </a:solidFill>
              <a:latin typeface="Tahoma" charset="0"/>
              <a:ea typeface="ＭＳ Ｐゴシック" charset="0"/>
            </a:endParaRPr>
          </a:p>
          <a:p>
            <a:pPr lvl="1"/>
            <a:r>
              <a:rPr lang="en-US" dirty="0">
                <a:solidFill>
                  <a:srgbClr val="FF0000"/>
                </a:solidFill>
                <a:latin typeface="Tahoma" charset="0"/>
                <a:ea typeface="ＭＳ Ｐゴシック" charset="0"/>
              </a:rPr>
              <a:t>DRAM consumes power </a:t>
            </a:r>
            <a:r>
              <a:rPr lang="en-US" dirty="0" smtClean="0">
                <a:solidFill>
                  <a:srgbClr val="FF0000"/>
                </a:solidFill>
                <a:latin typeface="Tahoma" charset="0"/>
                <a:ea typeface="ＭＳ Ｐゴシック" charset="0"/>
              </a:rPr>
              <a:t>even when not used (periodic refresh)</a:t>
            </a:r>
            <a:endParaRPr lang="en-US" dirty="0">
              <a:solidFill>
                <a:srgbClr val="FF0000"/>
              </a:solidFill>
              <a:latin typeface="Tahoma" charset="0"/>
              <a:ea typeface="ＭＳ Ｐゴシック" charset="0"/>
            </a:endParaRPr>
          </a:p>
          <a:p>
            <a:endParaRPr lang="en-US" dirty="0">
              <a:solidFill>
                <a:srgbClr val="0000F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DRAM technology scaling is ending </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765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152ED14-562A-7B41-81C5-4AADBA53F903}" type="slidenum">
              <a:rPr lang="en-US" sz="1600">
                <a:solidFill>
                  <a:srgbClr val="000000"/>
                </a:solidFill>
                <a:latin typeface="Garamond" charset="0"/>
              </a:rPr>
              <a:pPr eaLnBrk="1" hangingPunct="1"/>
              <a:t>23</a:t>
            </a:fld>
            <a:endParaRPr lang="en-US" sz="1600" dirty="0">
              <a:solidFill>
                <a:srgbClr val="000000"/>
              </a:solidFill>
              <a:latin typeface="Garamond" charset="0"/>
            </a:endParaRPr>
          </a:p>
        </p:txBody>
      </p:sp>
    </p:spTree>
    <p:extLst>
      <p:ext uri="{BB962C8B-B14F-4D97-AF65-F5344CB8AC3E}">
        <p14:creationId xmlns:p14="http://schemas.microsoft.com/office/powerpoint/2010/main" val="410215045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 bounds/requirements in the presence of shared main memory, prefetchers, heterogeneous agents, and hybrid memory</a:t>
            </a:r>
          </a:p>
          <a:p>
            <a:endParaRPr lang="en-US" dirty="0"/>
          </a:p>
          <a:p>
            <a:r>
              <a:rPr lang="en-US" dirty="0" smtClean="0"/>
              <a:t>Approach: </a:t>
            </a:r>
          </a:p>
          <a:p>
            <a:pPr lvl="1"/>
            <a:r>
              <a:rPr lang="en-US" dirty="0" smtClean="0"/>
              <a:t>Develop techniques/models to accurately </a:t>
            </a:r>
            <a:r>
              <a:rPr lang="en-US" dirty="0" smtClean="0">
                <a:solidFill>
                  <a:srgbClr val="FF0000"/>
                </a:solidFill>
              </a:rPr>
              <a:t>estimate</a:t>
            </a:r>
            <a:r>
              <a:rPr lang="en-US" dirty="0" smtClean="0"/>
              <a:t> the </a:t>
            </a:r>
            <a:r>
              <a:rPr lang="en-US" dirty="0" smtClean="0">
                <a:solidFill>
                  <a:srgbClr val="FF0000"/>
                </a:solidFill>
              </a:rPr>
              <a:t>performance</a:t>
            </a:r>
            <a:r>
              <a:rPr lang="en-US" dirty="0" smtClean="0"/>
              <a:t> of an application/agent in the presence of resource sharing</a:t>
            </a:r>
          </a:p>
          <a:p>
            <a:pPr lvl="1"/>
            <a:r>
              <a:rPr lang="en-US" dirty="0" smtClean="0"/>
              <a:t>Develop mechanisms (hardware and software) to </a:t>
            </a:r>
            <a:r>
              <a:rPr lang="en-US" dirty="0" smtClean="0">
                <a:solidFill>
                  <a:srgbClr val="FF0000"/>
                </a:solidFill>
              </a:rPr>
              <a:t>enable</a:t>
            </a:r>
            <a:r>
              <a:rPr lang="en-US" dirty="0" smtClean="0"/>
              <a:t> the </a:t>
            </a:r>
            <a:r>
              <a:rPr lang="en-US" dirty="0" smtClean="0">
                <a:solidFill>
                  <a:srgbClr val="FF0000"/>
                </a:solidFill>
              </a:rPr>
              <a:t>resource partitioning/prioritization</a:t>
            </a:r>
            <a:r>
              <a:rPr lang="en-US" dirty="0" smtClean="0"/>
              <a:t> needed to achieve the required performance levels for all applications</a:t>
            </a:r>
          </a:p>
          <a:p>
            <a:pPr lvl="1"/>
            <a:r>
              <a:rPr lang="en-US" dirty="0" smtClean="0"/>
              <a:t>All the while providing </a:t>
            </a:r>
            <a:r>
              <a:rPr lang="en-US" dirty="0" smtClean="0">
                <a:solidFill>
                  <a:srgbClr val="FF0000"/>
                </a:solidFill>
              </a:rPr>
              <a:t>high system performance </a:t>
            </a:r>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230</a:t>
            </a:fld>
            <a:endParaRPr lang="en-US"/>
          </a:p>
        </p:txBody>
      </p:sp>
    </p:spTree>
    <p:extLst>
      <p:ext uri="{BB962C8B-B14F-4D97-AF65-F5344CB8AC3E}">
        <p14:creationId xmlns:p14="http://schemas.microsoft.com/office/powerpoint/2010/main" val="139983577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Title 1"/>
          <p:cNvSpPr>
            <a:spLocks noGrp="1"/>
          </p:cNvSpPr>
          <p:nvPr>
            <p:ph type="title"/>
          </p:nvPr>
        </p:nvSpPr>
        <p:spPr/>
        <p:txBody>
          <a:bodyPr/>
          <a:lstStyle/>
          <a:p>
            <a:r>
              <a:rPr lang="en-US" dirty="0" smtClean="0"/>
              <a:t>Need for Predictable Performance</a:t>
            </a:r>
          </a:p>
        </p:txBody>
      </p:sp>
      <p:sp>
        <p:nvSpPr>
          <p:cNvPr id="13315" name="Content Placeholder 2"/>
          <p:cNvSpPr>
            <a:spLocks noGrp="1"/>
          </p:cNvSpPr>
          <p:nvPr>
            <p:ph idx="1"/>
          </p:nvPr>
        </p:nvSpPr>
        <p:spPr/>
        <p:txBody>
          <a:bodyPr/>
          <a:lstStyle/>
          <a:p>
            <a:r>
              <a:rPr lang="en-US" dirty="0" smtClean="0"/>
              <a:t>There is a need for predictable performance</a:t>
            </a:r>
          </a:p>
          <a:p>
            <a:pPr lvl="1"/>
            <a:r>
              <a:rPr lang="en-US" sz="2150" dirty="0" smtClean="0"/>
              <a:t>When multiple applications share resources </a:t>
            </a:r>
            <a:endParaRPr lang="en-US" sz="2150" i="1" dirty="0" smtClean="0"/>
          </a:p>
          <a:p>
            <a:pPr lvl="1"/>
            <a:r>
              <a:rPr lang="en-US" sz="2150" dirty="0" smtClean="0"/>
              <a:t>Especially if some applications require performance guarantees</a:t>
            </a:r>
          </a:p>
          <a:p>
            <a:endParaRPr lang="en-US" dirty="0" smtClean="0">
              <a:solidFill>
                <a:srgbClr val="FF0000"/>
              </a:solidFill>
            </a:endParaRPr>
          </a:p>
          <a:p>
            <a:r>
              <a:rPr lang="en-US" dirty="0" smtClean="0">
                <a:solidFill>
                  <a:srgbClr val="FF0000"/>
                </a:solidFill>
              </a:rPr>
              <a:t>Example 1: In mobile systems</a:t>
            </a:r>
          </a:p>
          <a:p>
            <a:pPr lvl="1"/>
            <a:r>
              <a:rPr lang="en-US" sz="2150" dirty="0" smtClean="0">
                <a:solidFill>
                  <a:srgbClr val="0070C0"/>
                </a:solidFill>
              </a:rPr>
              <a:t>Interactive applications run with non-interactive applications</a:t>
            </a:r>
          </a:p>
          <a:p>
            <a:pPr lvl="1"/>
            <a:r>
              <a:rPr lang="en-US" sz="2150" dirty="0" smtClean="0"/>
              <a:t>Need to guarantee performance for interactive applications</a:t>
            </a:r>
          </a:p>
          <a:p>
            <a:pPr lvl="1">
              <a:buNone/>
            </a:pPr>
            <a:endParaRPr lang="en-US" dirty="0" smtClean="0">
              <a:solidFill>
                <a:srgbClr val="0070C0"/>
              </a:solidFill>
            </a:endParaRPr>
          </a:p>
          <a:p>
            <a:r>
              <a:rPr lang="en-US" dirty="0" smtClean="0">
                <a:solidFill>
                  <a:srgbClr val="FF0000"/>
                </a:solidFill>
              </a:rPr>
              <a:t>Example 2: In server systems</a:t>
            </a:r>
          </a:p>
          <a:p>
            <a:pPr lvl="1"/>
            <a:r>
              <a:rPr lang="en-US" dirty="0" smtClean="0">
                <a:solidFill>
                  <a:srgbClr val="0070C0"/>
                </a:solidFill>
              </a:rPr>
              <a:t>Different users’ jobs consolidated onto the same server</a:t>
            </a:r>
          </a:p>
          <a:p>
            <a:pPr lvl="1"/>
            <a:r>
              <a:rPr lang="en-US" dirty="0" smtClean="0"/>
              <a:t>Need to provide bounded slowdowns to critical jobs </a:t>
            </a:r>
          </a:p>
          <a:p>
            <a:pPr>
              <a:buFontTx/>
              <a:buNone/>
            </a:pPr>
            <a:endParaRPr lang="en-US" dirty="0" smtClean="0"/>
          </a:p>
        </p:txBody>
      </p:sp>
      <p:sp>
        <p:nvSpPr>
          <p:cNvPr id="7" name="Slide Number Placeholder 6"/>
          <p:cNvSpPr>
            <a:spLocks noGrp="1"/>
          </p:cNvSpPr>
          <p:nvPr>
            <p:ph type="sldNum" sz="quarter" idx="11"/>
          </p:nvPr>
        </p:nvSpPr>
        <p:spPr/>
        <p:txBody>
          <a:bodyPr/>
          <a:lstStyle/>
          <a:p>
            <a:fld id="{323594FA-E141-4234-AE05-360401972BE7}" type="slidenum">
              <a:rPr lang="en-US" altLang="en-US" smtClean="0">
                <a:solidFill>
                  <a:srgbClr val="000000"/>
                </a:solidFill>
              </a:rPr>
              <a:pPr/>
              <a:t>231</a:t>
            </a:fld>
            <a:endParaRPr lang="en-US" altLang="en-US">
              <a:solidFill>
                <a:srgbClr val="000000"/>
              </a:solidFill>
            </a:endParaRPr>
          </a:p>
        </p:txBody>
      </p:sp>
      <p:sp>
        <p:nvSpPr>
          <p:cNvPr id="6" name="Rectangle 5"/>
          <p:cNvSpPr/>
          <p:nvPr/>
        </p:nvSpPr>
        <p:spPr>
          <a:xfrm>
            <a:off x="32" y="1000108"/>
            <a:ext cx="9144000" cy="5184576"/>
          </a:xfrm>
          <a:prstGeom prst="rect">
            <a:avLst/>
          </a:prstGeom>
          <a:solidFill>
            <a:schemeClr val="accent3">
              <a:lumMod val="95000"/>
              <a:alpha val="9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0" name="TextBox 9"/>
          <p:cNvSpPr txBox="1"/>
          <p:nvPr/>
        </p:nvSpPr>
        <p:spPr>
          <a:xfrm>
            <a:off x="392877" y="2370693"/>
            <a:ext cx="8358246" cy="2116614"/>
          </a:xfrm>
          <a:prstGeom prst="rect">
            <a:avLst/>
          </a:prstGeom>
          <a:solidFill>
            <a:schemeClr val="bg1"/>
          </a:solidFill>
          <a:ln w="25400">
            <a:solidFill>
              <a:schemeClr val="tx1"/>
            </a:solidFill>
          </a:ln>
        </p:spPr>
        <p:txBody>
          <a:bodyPr wrap="square" anchor="ctr">
            <a:spAutoFit/>
          </a:bodyPr>
          <a:lstStyle/>
          <a:p>
            <a:pPr algn="ctr">
              <a:defRPr/>
            </a:pPr>
            <a:endParaRPr lang="en-US" sz="3000" dirty="0" smtClean="0">
              <a:solidFill>
                <a:srgbClr val="C00000"/>
              </a:solidFill>
              <a:latin typeface="Tahoma"/>
              <a:ea typeface="Tahoma" pitchFamily="34" charset="0"/>
              <a:cs typeface="Tahoma" pitchFamily="34" charset="0"/>
            </a:endParaRPr>
          </a:p>
          <a:p>
            <a:pPr algn="ctr">
              <a:defRPr/>
            </a:pPr>
            <a:r>
              <a:rPr lang="en-US" sz="3500" dirty="0" smtClean="0">
                <a:solidFill>
                  <a:srgbClr val="C00000"/>
                </a:solidFill>
                <a:latin typeface="Tahoma"/>
                <a:ea typeface="Tahoma" pitchFamily="34" charset="0"/>
                <a:cs typeface="Tahoma" pitchFamily="34" charset="0"/>
              </a:rPr>
              <a:t>Our Goal: Predictable performance </a:t>
            </a:r>
          </a:p>
          <a:p>
            <a:pPr algn="ctr">
              <a:defRPr/>
            </a:pPr>
            <a:r>
              <a:rPr lang="en-US" sz="3500" dirty="0" smtClean="0">
                <a:solidFill>
                  <a:srgbClr val="C00000"/>
                </a:solidFill>
                <a:latin typeface="Tahoma"/>
                <a:ea typeface="Tahoma" pitchFamily="34" charset="0"/>
                <a:cs typeface="Tahoma" pitchFamily="34" charset="0"/>
              </a:rPr>
              <a:t>in the presence of memory interference</a:t>
            </a:r>
          </a:p>
          <a:p>
            <a:pPr algn="ctr">
              <a:defRPr/>
            </a:pPr>
            <a:endParaRPr lang="en-US" sz="3000" dirty="0">
              <a:solidFill>
                <a:srgbClr val="C00000"/>
              </a:solidFill>
              <a:latin typeface="Tahoma"/>
              <a:ea typeface="Tahoma" pitchFamily="34" charset="0"/>
              <a:cs typeface="Tahoma" pitchFamily="34" charset="0"/>
            </a:endParaRPr>
          </a:p>
        </p:txBody>
      </p:sp>
      <p:sp>
        <p:nvSpPr>
          <p:cNvPr id="2" name="Rectangle 1"/>
          <p:cNvSpPr/>
          <p:nvPr/>
        </p:nvSpPr>
        <p:spPr>
          <a:xfrm>
            <a:off x="107504" y="6239053"/>
            <a:ext cx="8064896" cy="646331"/>
          </a:xfrm>
          <a:prstGeom prst="rect">
            <a:avLst/>
          </a:prstGeom>
        </p:spPr>
        <p:txBody>
          <a:bodyPr wrap="square">
            <a:spAutoFit/>
          </a:bodyPr>
          <a:lstStyle/>
          <a:p>
            <a:r>
              <a:rPr lang="en-US" dirty="0" smtClean="0">
                <a:solidFill>
                  <a:srgbClr val="000000"/>
                </a:solidFill>
                <a:latin typeface="Tahoma" charset="0"/>
                <a:ea typeface="ＭＳ Ｐゴシック" charset="0"/>
                <a:cs typeface="ＭＳ Ｐゴシック" charset="0"/>
              </a:rPr>
              <a:t>Subramanian et al., “</a:t>
            </a:r>
            <a:r>
              <a:rPr lang="en-US" dirty="0">
                <a:solidFill>
                  <a:srgbClr val="0000FF"/>
                </a:solidFill>
                <a:latin typeface="Tahoma" charset="0"/>
                <a:ea typeface="ＭＳ Ｐゴシック" charset="0"/>
                <a:cs typeface="ＭＳ Ｐゴシック" charset="0"/>
              </a:rPr>
              <a:t>MISE: Providing Performance Predictability and Improving Fairness in Shared Main Memory </a:t>
            </a:r>
            <a:r>
              <a:rPr lang="en-US" dirty="0" smtClean="0">
                <a:solidFill>
                  <a:srgbClr val="0000FF"/>
                </a:solidFill>
                <a:latin typeface="Tahoma" charset="0"/>
                <a:ea typeface="ＭＳ Ｐゴシック" charset="0"/>
                <a:cs typeface="ＭＳ Ｐゴシック" charset="0"/>
              </a:rPr>
              <a:t>Systems</a:t>
            </a:r>
            <a:r>
              <a:rPr lang="en-US" dirty="0" smtClean="0">
                <a:solidFill>
                  <a:srgbClr val="000000"/>
                </a:solidFill>
                <a:latin typeface="Tahoma" charset="0"/>
                <a:ea typeface="ＭＳ Ｐゴシック" charset="0"/>
                <a:cs typeface="ＭＳ Ｐゴシック" charset="0"/>
              </a:rPr>
              <a:t>,</a:t>
            </a:r>
            <a:r>
              <a:rPr lang="en-US" dirty="0">
                <a:solidFill>
                  <a:srgbClr val="000000"/>
                </a:solidFill>
                <a:latin typeface="Tahoma" charset="0"/>
                <a:ea typeface="ＭＳ Ｐゴシック" charset="0"/>
                <a:cs typeface="ＭＳ Ｐゴシック" charset="0"/>
              </a:rPr>
              <a:t>” </a:t>
            </a:r>
            <a:r>
              <a:rPr lang="en-US" dirty="0" smtClean="0">
                <a:solidFill>
                  <a:srgbClr val="000000"/>
                </a:solidFill>
                <a:latin typeface="Tahoma" charset="0"/>
                <a:ea typeface="ＭＳ Ｐゴシック" charset="0"/>
                <a:cs typeface="ＭＳ Ｐゴシック" charset="0"/>
              </a:rPr>
              <a:t>HPCA 2013</a:t>
            </a:r>
            <a:r>
              <a:rPr lang="en-US" dirty="0" smtClean="0">
                <a:solidFill>
                  <a:srgbClr val="000000"/>
                </a:solidFill>
                <a:latin typeface="Tahoma"/>
              </a:rPr>
              <a:t>.</a:t>
            </a:r>
            <a:endParaRPr lang="en-US" dirty="0">
              <a:solidFill>
                <a:srgbClr val="000000"/>
              </a:solidFill>
              <a:latin typeface="Tahoma"/>
              <a:hlinkClick r:id="rId4" action="ppaction://hlinkpres?slideindex=1&amp;slidetitle="/>
            </a:endParaRPr>
          </a:p>
        </p:txBody>
      </p:sp>
    </p:spTree>
    <p:custDataLst>
      <p:tags r:id="rId1"/>
    </p:custDataLst>
    <p:extLst>
      <p:ext uri="{BB962C8B-B14F-4D97-AF65-F5344CB8AC3E}">
        <p14:creationId xmlns:p14="http://schemas.microsoft.com/office/powerpoint/2010/main" val="4085270590"/>
      </p:ext>
    </p:extLst>
  </p:cSld>
  <p:clrMapOvr>
    <a:masterClrMapping/>
  </p:clrMapOvr>
  <p:transition xmlns:p14="http://schemas.microsoft.com/office/powerpoint/2010/main" advTm="4642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31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315">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15">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315">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315">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3315">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3315">
                                            <p:txEl>
                                              <p:pRg st="8" end="8"/>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13315">
                                            <p:txEl>
                                              <p:pRg st="9" end="9"/>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13315">
                                            <p:txEl>
                                              <p:pRg st="10" end="10"/>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0">
                                            <p:bg/>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10">
                                            <p:txEl>
                                              <p:pRg st="1" end="1"/>
                                            </p:txEl>
                                          </p:spTgt>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0">
                                            <p:txEl>
                                              <p:pRg st="2" end="2"/>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10" grpId="0" build="allAtOnce" animBg="1"/>
      <p:bldP spid="2"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232</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bg2">
                    <a:lumMod val="60000"/>
                    <a:lumOff val="40000"/>
                  </a:schemeClr>
                </a:solidFill>
              </a:rPr>
              <a:t>Key Observations</a:t>
            </a:r>
          </a:p>
          <a:p>
            <a:pPr lvl="1"/>
            <a:r>
              <a:rPr lang="en-US" sz="3400" dirty="0" smtClean="0">
                <a:solidFill>
                  <a:schemeClr val="bg2">
                    <a:lumMod val="60000"/>
                    <a:lumOff val="40000"/>
                  </a:schemeClr>
                </a:solidFill>
              </a:rPr>
              <a:t>Implementation</a:t>
            </a:r>
          </a:p>
          <a:p>
            <a:pPr lvl="1"/>
            <a:r>
              <a:rPr lang="en-US" sz="3400" dirty="0" smtClean="0">
                <a:solidFill>
                  <a:schemeClr val="bg2">
                    <a:lumMod val="60000"/>
                    <a:lumOff val="40000"/>
                  </a:schemeClr>
                </a:solidFill>
              </a:rPr>
              <a:t>MISE Model: Putting it All Together</a:t>
            </a:r>
          </a:p>
          <a:p>
            <a:pPr lvl="1"/>
            <a:r>
              <a:rPr lang="en-US" sz="3400" dirty="0" smtClean="0">
                <a:solidFill>
                  <a:schemeClr val="bg2">
                    <a:lumMod val="60000"/>
                    <a:lumOff val="40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a:buNone/>
            </a:pPr>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
        <p:nvSpPr>
          <p:cNvPr id="6" name="Rectangle 5"/>
          <p:cNvSpPr/>
          <p:nvPr/>
        </p:nvSpPr>
        <p:spPr>
          <a:xfrm>
            <a:off x="0" y="1571612"/>
            <a:ext cx="9144000" cy="257176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544746300"/>
      </p:ext>
    </p:extLst>
  </p:cSld>
  <p:clrMapOvr>
    <a:masterClrMapping/>
  </p:clrMapOvr>
  <p:transition xmlns:p14="http://schemas.microsoft.com/office/powerpoint/2010/main" advTm="1357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24">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233</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t>Key Observations</a:t>
            </a:r>
          </a:p>
          <a:p>
            <a:pPr lvl="1"/>
            <a:r>
              <a:rPr lang="en-US" sz="3400" dirty="0" smtClean="0">
                <a:solidFill>
                  <a:schemeClr val="accent3">
                    <a:lumMod val="85000"/>
                  </a:schemeClr>
                </a:solidFill>
              </a:rPr>
              <a:t>Implementation</a:t>
            </a:r>
          </a:p>
          <a:p>
            <a:pPr lvl="1"/>
            <a:r>
              <a:rPr lang="en-US" sz="3400" dirty="0" smtClean="0">
                <a:solidFill>
                  <a:schemeClr val="accent3">
                    <a:lumMod val="85000"/>
                  </a:schemeClr>
                </a:solidFill>
              </a:rPr>
              <a:t>MISE Model: Putting it All Together</a:t>
            </a:r>
          </a:p>
          <a:p>
            <a:pPr lvl="1"/>
            <a:r>
              <a:rPr lang="en-US" sz="3400" dirty="0" smtClean="0">
                <a:solidFill>
                  <a:schemeClr val="accent3">
                    <a:lumMod val="8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85000"/>
                  </a:schemeClr>
                </a:solidFill>
              </a:rPr>
              <a:t>Providing Soft Slowdown Guarantees</a:t>
            </a:r>
          </a:p>
          <a:p>
            <a:pPr lvl="1"/>
            <a:r>
              <a:rPr lang="en-US" sz="3400" dirty="0" smtClean="0">
                <a:solidFill>
                  <a:schemeClr val="accent3">
                    <a:lumMod val="8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2419561523"/>
      </p:ext>
    </p:extLst>
  </p:cSld>
  <p:clrMapOvr>
    <a:masterClrMapping/>
  </p:clrMapOvr>
  <p:transition xmlns:p14="http://schemas.microsoft.com/office/powerpoint/2010/main" advTm="5922"/>
  <p:timing>
    <p:tnLst>
      <p:par>
        <p:cTn xmlns:p14="http://schemas.microsoft.com/office/powerpoint/2010/mai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Slowdown: Definition</a:t>
            </a:r>
            <a:endParaRPr lang="en-US" sz="4400"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234</a:t>
            </a:fld>
            <a:endParaRPr lang="en-US" altLang="en-US">
              <a:solidFill>
                <a:srgbClr val="000000"/>
              </a:solidFill>
            </a:endParaRPr>
          </a:p>
        </p:txBody>
      </p:sp>
      <p:graphicFrame>
        <p:nvGraphicFramePr>
          <p:cNvPr id="196610" name="Object 2"/>
          <p:cNvGraphicFramePr>
            <a:graphicFrameLocks noChangeAspect="1"/>
          </p:cNvGraphicFramePr>
          <p:nvPr/>
        </p:nvGraphicFramePr>
        <p:xfrm>
          <a:off x="744134" y="2642391"/>
          <a:ext cx="7655732" cy="1573219"/>
        </p:xfrm>
        <a:graphic>
          <a:graphicData uri="http://schemas.openxmlformats.org/presentationml/2006/ole">
            <mc:AlternateContent xmlns:mc="http://schemas.openxmlformats.org/markup-compatibility/2006">
              <mc:Choice xmlns:v="urn:schemas-microsoft-com:vml" Requires="v">
                <p:oleObj spid="_x0000_s17430" name="Equation" r:id="rId4" imgW="1917360" imgH="393480" progId="Equation.3">
                  <p:embed/>
                </p:oleObj>
              </mc:Choice>
              <mc:Fallback>
                <p:oleObj name="Equation" r:id="rId4" imgW="1917360" imgH="39348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134" y="2642391"/>
                        <a:ext cx="7655732" cy="1573219"/>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754509585"/>
      </p:ext>
    </p:extLst>
  </p:cSld>
  <p:clrMapOvr>
    <a:masterClrMapping/>
  </p:clrMapOvr>
  <p:transition xmlns:p14="http://schemas.microsoft.com/office/powerpoint/2010/main" advTm="2718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966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1" name="Title 1"/>
          <p:cNvSpPr>
            <a:spLocks noGrp="1"/>
          </p:cNvSpPr>
          <p:nvPr>
            <p:ph type="title"/>
          </p:nvPr>
        </p:nvSpPr>
        <p:spPr/>
        <p:txBody>
          <a:bodyPr/>
          <a:lstStyle/>
          <a:p>
            <a:r>
              <a:rPr lang="en-US" dirty="0" smtClean="0"/>
              <a:t>Key Observation 1</a:t>
            </a:r>
          </a:p>
        </p:txBody>
      </p:sp>
      <p:sp>
        <p:nvSpPr>
          <p:cNvPr id="7" name="Content Placeholder 2"/>
          <p:cNvSpPr txBox="1">
            <a:spLocks/>
          </p:cNvSpPr>
          <p:nvPr/>
        </p:nvSpPr>
        <p:spPr bwMode="auto">
          <a:xfrm>
            <a:off x="457200" y="981075"/>
            <a:ext cx="8229600" cy="4525963"/>
          </a:xfrm>
          <a:prstGeom prst="rect">
            <a:avLst/>
          </a:prstGeom>
          <a:noFill/>
          <a:ln w="9525">
            <a:noFill/>
            <a:miter lim="800000"/>
            <a:headEnd/>
            <a:tailEnd/>
          </a:ln>
        </p:spPr>
        <p:txBody>
          <a:bodyPr>
            <a:normAutofit/>
          </a:bodyPr>
          <a:lstStyle/>
          <a:p>
            <a:pPr algn="ctr" eaLnBrk="0" hangingPunct="0">
              <a:defRPr/>
            </a:pPr>
            <a:r>
              <a:rPr lang="en-US" sz="2800" kern="0" dirty="0">
                <a:solidFill>
                  <a:srgbClr val="000000"/>
                </a:solidFill>
                <a:latin typeface="Tahoma"/>
                <a:ea typeface="MS PGothic" pitchFamily="34" charset="-128"/>
                <a:cs typeface="Tahoma" pitchFamily="34" charset="0"/>
              </a:rPr>
              <a:t>For a memory bound application,  </a:t>
            </a:r>
          </a:p>
          <a:p>
            <a:pPr algn="ctr" eaLnBrk="0" hangingPunct="0">
              <a:defRPr/>
            </a:pPr>
            <a:r>
              <a:rPr lang="en-US" sz="2800" kern="0" dirty="0">
                <a:solidFill>
                  <a:srgbClr val="FF0000"/>
                </a:solidFill>
                <a:latin typeface="Tahoma"/>
                <a:ea typeface="MS PGothic" pitchFamily="34" charset="-128"/>
                <a:cs typeface="Tahoma" pitchFamily="34" charset="0"/>
              </a:rPr>
              <a:t>Performance </a:t>
            </a:r>
            <a:r>
              <a:rPr lang="el-GR" sz="2800" kern="0" dirty="0" smtClean="0">
                <a:solidFill>
                  <a:srgbClr val="FF0000"/>
                </a:solidFill>
                <a:latin typeface="Tahoma"/>
                <a:ea typeface="MS PGothic" pitchFamily="34" charset="-128"/>
                <a:cs typeface="Tahoma" pitchFamily="34" charset="0"/>
                <a:sym typeface="Symbol"/>
              </a:rPr>
              <a:t></a:t>
            </a:r>
            <a:r>
              <a:rPr lang="en-US" sz="2800" kern="0" dirty="0" smtClean="0">
                <a:solidFill>
                  <a:srgbClr val="FF0000"/>
                </a:solidFill>
                <a:latin typeface="Tahoma"/>
                <a:ea typeface="MS PGothic" pitchFamily="34" charset="-128"/>
                <a:cs typeface="Tahoma" pitchFamily="34" charset="0"/>
              </a:rPr>
              <a:t> Memory request </a:t>
            </a:r>
            <a:r>
              <a:rPr lang="en-US" sz="2800" kern="0" dirty="0">
                <a:solidFill>
                  <a:srgbClr val="FF0000"/>
                </a:solidFill>
                <a:latin typeface="Tahoma"/>
                <a:ea typeface="MS PGothic" pitchFamily="34" charset="-128"/>
                <a:cs typeface="Tahoma" pitchFamily="34" charset="0"/>
              </a:rPr>
              <a:t>service rate</a:t>
            </a:r>
          </a:p>
          <a:p>
            <a:pPr marL="342900" indent="-342900" eaLnBrk="0" hangingPunct="0">
              <a:spcBef>
                <a:spcPct val="20000"/>
              </a:spcBef>
              <a:buFontTx/>
              <a:buChar char="•"/>
              <a:defRPr/>
            </a:pPr>
            <a:endParaRPr lang="en-US" sz="2800" kern="0" dirty="0">
              <a:solidFill>
                <a:srgbClr val="000000"/>
              </a:solidFill>
              <a:latin typeface="Tahoma"/>
            </a:endParaRPr>
          </a:p>
        </p:txBody>
      </p:sp>
      <p:graphicFrame>
        <p:nvGraphicFramePr>
          <p:cNvPr id="9" name="Chart 8"/>
          <p:cNvGraphicFramePr/>
          <p:nvPr/>
        </p:nvGraphicFramePr>
        <p:xfrm>
          <a:off x="1142976" y="1928802"/>
          <a:ext cx="7358114" cy="4357718"/>
        </p:xfrm>
        <a:graphic>
          <a:graphicData uri="http://schemas.openxmlformats.org/drawingml/2006/chart">
            <c:chart xmlns:c="http://schemas.openxmlformats.org/drawingml/2006/chart" xmlns:r="http://schemas.openxmlformats.org/officeDocument/2006/relationships" r:id="rId5"/>
          </a:graphicData>
        </a:graphic>
      </p:graphicFrame>
      <p:sp>
        <p:nvSpPr>
          <p:cNvPr id="10" name="Slide Number Placeholder 9"/>
          <p:cNvSpPr>
            <a:spLocks noGrp="1"/>
          </p:cNvSpPr>
          <p:nvPr>
            <p:ph type="sldNum" sz="quarter" idx="11"/>
          </p:nvPr>
        </p:nvSpPr>
        <p:spPr/>
        <p:txBody>
          <a:bodyPr/>
          <a:lstStyle/>
          <a:p>
            <a:fld id="{323594FA-E141-4234-AE05-360401972BE7}" type="slidenum">
              <a:rPr lang="en-US" altLang="en-US" smtClean="0">
                <a:solidFill>
                  <a:srgbClr val="000000"/>
                </a:solidFill>
              </a:rPr>
              <a:pPr/>
              <a:t>235</a:t>
            </a:fld>
            <a:endParaRPr lang="en-US" altLang="en-US">
              <a:solidFill>
                <a:srgbClr val="000000"/>
              </a:solidFill>
            </a:endParaRPr>
          </a:p>
        </p:txBody>
      </p:sp>
      <p:graphicFrame>
        <p:nvGraphicFramePr>
          <p:cNvPr id="13" name="Object 3"/>
          <p:cNvGraphicFramePr>
            <a:graphicFrameLocks noChangeAspect="1"/>
          </p:cNvGraphicFramePr>
          <p:nvPr/>
        </p:nvGraphicFramePr>
        <p:xfrm>
          <a:off x="493713" y="3035300"/>
          <a:ext cx="6804025" cy="1162050"/>
        </p:xfrm>
        <a:graphic>
          <a:graphicData uri="http://schemas.openxmlformats.org/presentationml/2006/ole">
            <mc:AlternateContent xmlns:mc="http://schemas.openxmlformats.org/markup-compatibility/2006">
              <mc:Choice xmlns:v="urn:schemas-microsoft-com:vml" Requires="v">
                <p:oleObj spid="_x0000_s18472" name="Equation" r:id="rId6" imgW="2819160" imgH="482400" progId="Equation.3">
                  <p:embed/>
                </p:oleObj>
              </mc:Choice>
              <mc:Fallback>
                <p:oleObj name="Equation" r:id="rId6" imgW="2819160" imgH="482400" progId="Equation.3">
                  <p:embed/>
                  <p:pic>
                    <p:nvPicPr>
                      <p:cNvPr id="0" name=""/>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93713" y="3035300"/>
                        <a:ext cx="6804025" cy="11620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8" name="Object 17"/>
          <p:cNvGraphicFramePr>
            <a:graphicFrameLocks noChangeAspect="1"/>
          </p:cNvGraphicFramePr>
          <p:nvPr/>
        </p:nvGraphicFramePr>
        <p:xfrm>
          <a:off x="484309" y="3053603"/>
          <a:ext cx="5355646" cy="1071570"/>
        </p:xfrm>
        <a:graphic>
          <a:graphicData uri="http://schemas.openxmlformats.org/presentationml/2006/ole">
            <mc:AlternateContent xmlns:mc="http://schemas.openxmlformats.org/markup-compatibility/2006">
              <mc:Choice xmlns:v="urn:schemas-microsoft-com:vml" Requires="v">
                <p:oleObj spid="_x0000_s18473" name="Equation" r:id="rId8" imgW="2222280" imgH="457200" progId="Equation.3">
                  <p:embed/>
                </p:oleObj>
              </mc:Choice>
              <mc:Fallback>
                <p:oleObj name="Equation" r:id="rId8" imgW="2222280" imgH="457200" progId="Equation.3">
                  <p:embed/>
                  <p:pic>
                    <p:nvPicPr>
                      <p:cNvPr id="0" nam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84309" y="3053603"/>
                        <a:ext cx="5355646" cy="107157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9" name="Straight Arrow Connector 18"/>
          <p:cNvCxnSpPr/>
          <p:nvPr/>
        </p:nvCxnSpPr>
        <p:spPr>
          <a:xfrm flipV="1">
            <a:off x="6357950" y="2734385"/>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6372018" y="4303762"/>
            <a:ext cx="571504" cy="285752"/>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1" name="TextBox 20"/>
          <p:cNvSpPr txBox="1"/>
          <p:nvPr/>
        </p:nvSpPr>
        <p:spPr>
          <a:xfrm>
            <a:off x="7000892" y="4446638"/>
            <a:ext cx="1285884" cy="553998"/>
          </a:xfrm>
          <a:prstGeom prst="rect">
            <a:avLst/>
          </a:prstGeom>
          <a:noFill/>
        </p:spPr>
        <p:txBody>
          <a:bodyPr wrap="square" rtlCol="0">
            <a:spAutoFit/>
          </a:bodyPr>
          <a:lstStyle/>
          <a:p>
            <a:r>
              <a:rPr lang="en-US" sz="3000" dirty="0" smtClean="0">
                <a:solidFill>
                  <a:srgbClr val="000000"/>
                </a:solidFill>
                <a:latin typeface="Tahoma"/>
              </a:rPr>
              <a:t>Easy</a:t>
            </a:r>
            <a:endParaRPr lang="en-US" sz="3000" dirty="0">
              <a:solidFill>
                <a:srgbClr val="000000"/>
              </a:solidFill>
              <a:latin typeface="Tahoma"/>
            </a:endParaRPr>
          </a:p>
        </p:txBody>
      </p:sp>
      <p:sp>
        <p:nvSpPr>
          <p:cNvPr id="22" name="TextBox 21"/>
          <p:cNvSpPr txBox="1"/>
          <p:nvPr/>
        </p:nvSpPr>
        <p:spPr>
          <a:xfrm>
            <a:off x="6929454" y="2377195"/>
            <a:ext cx="1643074" cy="553998"/>
          </a:xfrm>
          <a:prstGeom prst="rect">
            <a:avLst/>
          </a:prstGeom>
          <a:noFill/>
        </p:spPr>
        <p:txBody>
          <a:bodyPr wrap="square" rtlCol="0">
            <a:spAutoFit/>
          </a:bodyPr>
          <a:lstStyle/>
          <a:p>
            <a:r>
              <a:rPr lang="en-US" sz="3000" dirty="0" smtClean="0">
                <a:solidFill>
                  <a:srgbClr val="000000"/>
                </a:solidFill>
                <a:latin typeface="Tahoma"/>
              </a:rPr>
              <a:t>Harder</a:t>
            </a:r>
            <a:endParaRPr lang="en-US" sz="3000" dirty="0">
              <a:solidFill>
                <a:srgbClr val="000000"/>
              </a:solidFill>
              <a:latin typeface="Tahoma"/>
            </a:endParaRPr>
          </a:p>
        </p:txBody>
      </p:sp>
      <p:sp>
        <p:nvSpPr>
          <p:cNvPr id="23" name="Oval 22"/>
          <p:cNvSpPr>
            <a:spLocks noChangeArrowheads="1"/>
          </p:cNvSpPr>
          <p:nvPr/>
        </p:nvSpPr>
        <p:spPr bwMode="auto">
          <a:xfrm>
            <a:off x="2357422" y="3038270"/>
            <a:ext cx="5179116" cy="576907"/>
          </a:xfrm>
          <a:prstGeom prst="ellipse">
            <a:avLst/>
          </a:prstGeom>
          <a:noFill/>
          <a:ln w="25400" algn="ctr">
            <a:solidFill>
              <a:srgbClr val="FF0000"/>
            </a:solidFill>
            <a:round/>
            <a:headEnd/>
            <a:tailEnd/>
          </a:ln>
        </p:spPr>
        <p:txBody>
          <a:bodyPr/>
          <a:lstStyle/>
          <a:p>
            <a:endParaRPr lang="en-US">
              <a:solidFill>
                <a:srgbClr val="000000"/>
              </a:solidFill>
              <a:latin typeface="Tahoma"/>
            </a:endParaRPr>
          </a:p>
        </p:txBody>
      </p:sp>
      <p:sp>
        <p:nvSpPr>
          <p:cNvPr id="24" name="Oval 23"/>
          <p:cNvSpPr>
            <a:spLocks noChangeArrowheads="1"/>
          </p:cNvSpPr>
          <p:nvPr/>
        </p:nvSpPr>
        <p:spPr bwMode="auto">
          <a:xfrm>
            <a:off x="2285985" y="3643314"/>
            <a:ext cx="5286412" cy="571504"/>
          </a:xfrm>
          <a:prstGeom prst="ellipse">
            <a:avLst/>
          </a:prstGeom>
          <a:noFill/>
          <a:ln w="25400" algn="ctr">
            <a:solidFill>
              <a:srgbClr val="0070C0"/>
            </a:solidFill>
            <a:round/>
            <a:headEnd/>
            <a:tailEnd/>
          </a:ln>
        </p:spPr>
        <p:txBody>
          <a:bodyPr/>
          <a:lstStyle/>
          <a:p>
            <a:endParaRPr lang="en-US">
              <a:solidFill>
                <a:srgbClr val="000000"/>
              </a:solidFill>
              <a:latin typeface="Tahoma"/>
            </a:endParaRPr>
          </a:p>
        </p:txBody>
      </p:sp>
      <p:sp>
        <p:nvSpPr>
          <p:cNvPr id="16" name="Rectangle 15"/>
          <p:cNvSpPr/>
          <p:nvPr/>
        </p:nvSpPr>
        <p:spPr>
          <a:xfrm>
            <a:off x="3357554" y="2571744"/>
            <a:ext cx="1500198" cy="78581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7" name="TextBox 16"/>
          <p:cNvSpPr txBox="1"/>
          <p:nvPr/>
        </p:nvSpPr>
        <p:spPr>
          <a:xfrm>
            <a:off x="6143636" y="3434364"/>
            <a:ext cx="3000364" cy="646331"/>
          </a:xfrm>
          <a:prstGeom prst="rect">
            <a:avLst/>
          </a:prstGeom>
          <a:noFill/>
        </p:spPr>
        <p:txBody>
          <a:bodyPr wrap="square" rtlCol="0">
            <a:spAutoFit/>
          </a:bodyPr>
          <a:lstStyle/>
          <a:p>
            <a:r>
              <a:rPr lang="en-US" dirty="0" smtClean="0">
                <a:solidFill>
                  <a:srgbClr val="000000"/>
                </a:solidFill>
                <a:latin typeface="Tahoma"/>
              </a:rPr>
              <a:t>Intel Core i7, 4 cores</a:t>
            </a:r>
          </a:p>
          <a:p>
            <a:r>
              <a:rPr lang="en-US" dirty="0" err="1" smtClean="0">
                <a:solidFill>
                  <a:srgbClr val="000000"/>
                </a:solidFill>
                <a:latin typeface="Tahoma"/>
              </a:rPr>
              <a:t>Mem</a:t>
            </a:r>
            <a:r>
              <a:rPr lang="en-US" dirty="0" smtClean="0">
                <a:solidFill>
                  <a:srgbClr val="000000"/>
                </a:solidFill>
                <a:latin typeface="Tahoma"/>
              </a:rPr>
              <a:t>. Bandwidth: 8.5 GB/s</a:t>
            </a:r>
            <a:endParaRPr lang="en-US" dirty="0">
              <a:solidFill>
                <a:srgbClr val="000000"/>
              </a:solidFill>
              <a:latin typeface="Tahoma"/>
            </a:endParaRPr>
          </a:p>
        </p:txBody>
      </p:sp>
    </p:spTree>
    <p:custDataLst>
      <p:tags r:id="rId2"/>
    </p:custDataLst>
    <p:extLst>
      <p:ext uri="{BB962C8B-B14F-4D97-AF65-F5344CB8AC3E}">
        <p14:creationId xmlns:p14="http://schemas.microsoft.com/office/powerpoint/2010/main" val="1084025812"/>
      </p:ext>
    </p:extLst>
  </p:cSld>
  <p:clrMapOvr>
    <a:masterClrMapping/>
  </p:clrMapOvr>
  <p:transition xmlns:p14="http://schemas.microsoft.com/office/powerpoint/2010/main" advTm="79130"/>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graphicEl>
                                              <a:chart seriesIdx="-3" categoryIdx="-3" bldStep="gridLegend"/>
                                            </p:graphicEl>
                                          </p:spTgt>
                                        </p:tgtEl>
                                        <p:attrNameLst>
                                          <p:attrName>style.visibility</p:attrName>
                                        </p:attrNameLst>
                                      </p:cBhvr>
                                      <p:to>
                                        <p:strVal val="visible"/>
                                      </p:to>
                                    </p:set>
                                    <p:animEffect transition="in" filter="fade">
                                      <p:cBhvr>
                                        <p:cTn id="7" dur="500"/>
                                        <p:tgtEl>
                                          <p:spTgt spid="9">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graphicEl>
                                              <a:chart seriesIdx="0" categoryIdx="-4" bldStep="series"/>
                                            </p:graphicEl>
                                          </p:spTgt>
                                        </p:tgtEl>
                                        <p:attrNameLst>
                                          <p:attrName>style.visibility</p:attrName>
                                        </p:attrNameLst>
                                      </p:cBhvr>
                                      <p:to>
                                        <p:strVal val="visible"/>
                                      </p:to>
                                    </p:set>
                                    <p:animEffect transition="in" filter="fade">
                                      <p:cBhvr>
                                        <p:cTn id="10" dur="500"/>
                                        <p:tgtEl>
                                          <p:spTgt spid="9">
                                            <p:graphicEl>
                                              <a:chart seriesIdx="0" categoryIdx="-4" bldStep="series"/>
                                            </p:graphicEl>
                                          </p:spTgt>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0" presetClass="entr" presetSubtype="0" fill="hold" grpId="0" nodeType="clickEffect">
                                  <p:stCondLst>
                                    <p:cond delay="0"/>
                                  </p:stCondLst>
                                  <p:childTnLst>
                                    <p:set>
                                      <p:cBhvr>
                                        <p:cTn id="18" dur="1" fill="hold">
                                          <p:stCondLst>
                                            <p:cond delay="0"/>
                                          </p:stCondLst>
                                        </p:cTn>
                                        <p:tgtEl>
                                          <p:spTgt spid="9">
                                            <p:graphicEl>
                                              <a:chart seriesIdx="1" categoryIdx="-4" bldStep="series"/>
                                            </p:graphicEl>
                                          </p:spTgt>
                                        </p:tgtEl>
                                        <p:attrNameLst>
                                          <p:attrName>style.visibility</p:attrName>
                                        </p:attrNameLst>
                                      </p:cBhvr>
                                      <p:to>
                                        <p:strVal val="visible"/>
                                      </p:to>
                                    </p:set>
                                    <p:animEffect transition="in" filter="fade">
                                      <p:cBhvr>
                                        <p:cTn id="19" dur="500"/>
                                        <p:tgtEl>
                                          <p:spTgt spid="9">
                                            <p:graphicEl>
                                              <a:chart seriesIdx="1"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
                                            <p:graphicEl>
                                              <a:chart seriesIdx="2" categoryIdx="-4" bldStep="series"/>
                                            </p:graphicEl>
                                          </p:spTgt>
                                        </p:tgtEl>
                                        <p:attrNameLst>
                                          <p:attrName>style.visibility</p:attrName>
                                        </p:attrNameLst>
                                      </p:cBhvr>
                                      <p:to>
                                        <p:strVal val="visible"/>
                                      </p:to>
                                    </p:set>
                                    <p:animEffect transition="in" filter="fade">
                                      <p:cBhvr>
                                        <p:cTn id="22" dur="500"/>
                                        <p:tgtEl>
                                          <p:spTgt spid="9">
                                            <p:graphicEl>
                                              <a:chart seriesIdx="2" categoryIdx="-4" bldStep="series"/>
                                            </p:graphicEl>
                                          </p:spTgt>
                                        </p:tgtEl>
                                      </p:cBhvr>
                                    </p:animEffect>
                                  </p:childTnLst>
                                </p:cTn>
                              </p:par>
                              <p:par>
                                <p:cTn id="23" presetID="1" presetClass="exit" presetSubtype="0" fill="hold" grpId="1" nodeType="withEffect">
                                  <p:stCondLst>
                                    <p:cond delay="0"/>
                                  </p:stCondLst>
                                  <p:childTnLst>
                                    <p:set>
                                      <p:cBhvr>
                                        <p:cTn id="24" dur="1" fill="hold">
                                          <p:stCondLst>
                                            <p:cond delay="0"/>
                                          </p:stCondLst>
                                        </p:cTn>
                                        <p:tgtEl>
                                          <p:spTgt spid="16"/>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xit" presetSubtype="0" fill="hold" grpId="1" nodeType="withEffect">
                                  <p:stCondLst>
                                    <p:cond delay="0"/>
                                  </p:stCondLst>
                                  <p:childTnLst>
                                    <p:set>
                                      <p:cBhvr>
                                        <p:cTn id="30" dur="1" fill="hold">
                                          <p:stCondLst>
                                            <p:cond delay="0"/>
                                          </p:stCondLst>
                                        </p:cTn>
                                        <p:tgtEl>
                                          <p:spTgt spid="17"/>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9">
                                            <p:graphicEl>
                                              <a:chart seriesIdx="2" categoryIdx="-4" bldStep="series"/>
                                            </p:graphicEl>
                                          </p:spTgt>
                                        </p:tgtEl>
                                        <p:attrNameLst>
                                          <p:attrName>style.visibility</p:attrName>
                                        </p:attrNameLst>
                                      </p:cBhvr>
                                      <p:to>
                                        <p:strVal val="hidden"/>
                                      </p:to>
                                    </p:set>
                                  </p:childTnLst>
                                </p:cTn>
                              </p:par>
                              <p:par>
                                <p:cTn id="33" presetID="1" presetClass="exit" presetSubtype="0" fill="hold" grpId="1" nodeType="withEffect">
                                  <p:stCondLst>
                                    <p:cond delay="0"/>
                                  </p:stCondLst>
                                  <p:childTnLst>
                                    <p:set>
                                      <p:cBhvr>
                                        <p:cTn id="34" dur="1" fill="hold">
                                          <p:stCondLst>
                                            <p:cond delay="0"/>
                                          </p:stCondLst>
                                        </p:cTn>
                                        <p:tgtEl>
                                          <p:spTgt spid="9">
                                            <p:graphicEl>
                                              <a:chart seriesIdx="1" categoryIdx="-4" bldStep="series"/>
                                            </p:graphicEl>
                                          </p:spTgt>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9">
                                            <p:graphicEl>
                                              <a:chart seriesIdx="0" categoryIdx="-4" bldStep="series"/>
                                            </p:graphicEl>
                                          </p:spTgt>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9">
                                            <p:graphicEl>
                                              <a:chart seriesIdx="-3" categoryIdx="-3" bldStep="gridLegend"/>
                                            </p:graphicEl>
                                          </p:spTgt>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nodeType="clickEffect">
                                  <p:stCondLst>
                                    <p:cond delay="0"/>
                                  </p:stCondLst>
                                  <p:childTnLst>
                                    <p:set>
                                      <p:cBhvr>
                                        <p:cTn id="42" dur="1" fill="hold">
                                          <p:stCondLst>
                                            <p:cond delay="0"/>
                                          </p:stCondLst>
                                        </p:cTn>
                                        <p:tgtEl>
                                          <p:spTgt spid="18"/>
                                        </p:tgtEl>
                                        <p:attrNameLst>
                                          <p:attrName>style.visibility</p:attrName>
                                        </p:attrNameLst>
                                      </p:cBhvr>
                                      <p:to>
                                        <p:strVal val="hidden"/>
                                      </p:to>
                                    </p:set>
                                  </p:childTnLst>
                                </p:cTn>
                              </p:par>
                              <p:par>
                                <p:cTn id="43" presetID="1" presetClass="entr" presetSubtype="0"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2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1"/>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23"/>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9"/>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9" grpId="0">
        <p:bldSub>
          <a:bldChart bld="series"/>
        </p:bldSub>
      </p:bldGraphic>
      <p:bldGraphic spid="9" grpId="1">
        <p:bldSub>
          <a:bldChart bld="series"/>
        </p:bldSub>
      </p:bldGraphic>
      <p:bldP spid="21" grpId="0"/>
      <p:bldP spid="22" grpId="0"/>
      <p:bldP spid="23" grpId="0" animBg="1"/>
      <p:bldP spid="24" grpId="0" animBg="1"/>
      <p:bldP spid="16" grpId="0" animBg="1"/>
      <p:bldP spid="16" grpId="1" animBg="1"/>
      <p:bldP spid="17" grpId="0"/>
      <p:bldP spid="17" grpId="1"/>
    </p:bld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2" name="Title 1"/>
          <p:cNvSpPr>
            <a:spLocks noGrp="1"/>
          </p:cNvSpPr>
          <p:nvPr>
            <p:ph type="title"/>
          </p:nvPr>
        </p:nvSpPr>
        <p:spPr/>
        <p:txBody>
          <a:bodyPr/>
          <a:lstStyle/>
          <a:p>
            <a:r>
              <a:rPr lang="en-US" smtClean="0"/>
              <a:t>Key Observation 2</a:t>
            </a:r>
          </a:p>
        </p:txBody>
      </p:sp>
      <p:sp>
        <p:nvSpPr>
          <p:cNvPr id="15363" name="Content Placeholder 2"/>
          <p:cNvSpPr>
            <a:spLocks noGrp="1"/>
          </p:cNvSpPr>
          <p:nvPr>
            <p:ph idx="1"/>
          </p:nvPr>
        </p:nvSpPr>
        <p:spPr/>
        <p:txBody>
          <a:bodyPr/>
          <a:lstStyle/>
          <a:p>
            <a:pPr algn="ctr">
              <a:buFontTx/>
              <a:buNone/>
            </a:pPr>
            <a:r>
              <a:rPr lang="en-US" dirty="0" smtClean="0">
                <a:solidFill>
                  <a:srgbClr val="FF0000"/>
                </a:solidFill>
              </a:rPr>
              <a:t>Request Service Rate </a:t>
            </a:r>
            <a:r>
              <a:rPr lang="en-US" baseline="-25000" dirty="0" smtClean="0">
                <a:solidFill>
                  <a:srgbClr val="FF0000"/>
                </a:solidFill>
              </a:rPr>
              <a:t>Alone</a:t>
            </a:r>
            <a:r>
              <a:rPr lang="en-US" dirty="0" smtClean="0">
                <a:solidFill>
                  <a:srgbClr val="FF0000"/>
                </a:solidFill>
              </a:rPr>
              <a:t>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a:t>
            </a:r>
            <a:r>
              <a:rPr lang="en-US" dirty="0" smtClean="0"/>
              <a:t> of an application can be estimated by giving the application highest priority in accessing memory </a:t>
            </a:r>
          </a:p>
          <a:p>
            <a:pPr algn="just">
              <a:buFontTx/>
              <a:buNone/>
            </a:pPr>
            <a:endParaRPr lang="en-US" dirty="0" smtClean="0">
              <a:solidFill>
                <a:srgbClr val="0070C0"/>
              </a:solidFill>
            </a:endParaRPr>
          </a:p>
          <a:p>
            <a:pPr algn="ctr">
              <a:buFontTx/>
              <a:buNone/>
            </a:pPr>
            <a:r>
              <a:rPr lang="en-US" dirty="0" smtClean="0">
                <a:solidFill>
                  <a:srgbClr val="0070C0"/>
                </a:solidFill>
              </a:rPr>
              <a:t>Highest priority </a:t>
            </a:r>
            <a:r>
              <a:rPr lang="en-US" dirty="0" smtClean="0">
                <a:solidFill>
                  <a:srgbClr val="0070C0"/>
                </a:solidFill>
                <a:sym typeface="Wingdings" pitchFamily="2" charset="2"/>
              </a:rPr>
              <a:t> Little interference</a:t>
            </a:r>
          </a:p>
          <a:p>
            <a:pPr algn="ctr">
              <a:buFontTx/>
              <a:buNone/>
            </a:pPr>
            <a:r>
              <a:rPr lang="en-US" dirty="0" smtClean="0">
                <a:sym typeface="Wingdings" pitchFamily="2" charset="2"/>
              </a:rPr>
              <a:t>(almost as if the application were run alone)</a:t>
            </a:r>
            <a:endParaRPr lang="en-US" dirty="0" smtClean="0"/>
          </a:p>
          <a:p>
            <a:pPr>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236</a:t>
            </a:fld>
            <a:endParaRPr lang="en-US" altLang="en-US">
              <a:solidFill>
                <a:srgbClr val="000000"/>
              </a:solidFill>
            </a:endParaRPr>
          </a:p>
        </p:txBody>
      </p:sp>
    </p:spTree>
    <p:extLst>
      <p:ext uri="{BB962C8B-B14F-4D97-AF65-F5344CB8AC3E}">
        <p14:creationId xmlns:p14="http://schemas.microsoft.com/office/powerpoint/2010/main" val="3885691532"/>
      </p:ext>
    </p:extLst>
  </p:cSld>
  <p:clrMapOvr>
    <a:masterClrMapping/>
  </p:clrMapOvr>
  <p:transition xmlns:p14="http://schemas.microsoft.com/office/powerpoint/2010/main" advTm="15578"/>
  <p:timing>
    <p:tnLst>
      <p:par>
        <p:cTn xmlns:p14="http://schemas.microsoft.com/office/powerpoint/2010/mai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2</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237</a:t>
            </a:fld>
            <a:endParaRPr lang="en-US" altLang="en-US">
              <a:solidFill>
                <a:srgbClr val="000000"/>
              </a:solidFill>
            </a:endParaRPr>
          </a:p>
        </p:txBody>
      </p:sp>
      <p:sp>
        <p:nvSpPr>
          <p:cNvPr id="5" name="Rectangle 4"/>
          <p:cNvSpPr/>
          <p:nvPr/>
        </p:nvSpPr>
        <p:spPr>
          <a:xfrm>
            <a:off x="25717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 name="TextBox 6"/>
          <p:cNvSpPr txBox="1"/>
          <p:nvPr/>
        </p:nvSpPr>
        <p:spPr>
          <a:xfrm>
            <a:off x="928662" y="1357298"/>
            <a:ext cx="2500330" cy="400110"/>
          </a:xfrm>
          <a:prstGeom prst="rect">
            <a:avLst/>
          </a:prstGeom>
          <a:noFill/>
        </p:spPr>
        <p:txBody>
          <a:bodyPr wrap="square" rtlCol="0">
            <a:spAutoFit/>
          </a:bodyPr>
          <a:lstStyle/>
          <a:p>
            <a:r>
              <a:rPr lang="en-US" sz="2000" dirty="0" smtClean="0">
                <a:solidFill>
                  <a:srgbClr val="000000"/>
                </a:solidFill>
                <a:latin typeface="Tahoma"/>
              </a:rPr>
              <a:t>Request Buffer State</a:t>
            </a:r>
            <a:endParaRPr lang="en-US" sz="2000" dirty="0">
              <a:solidFill>
                <a:srgbClr val="000000"/>
              </a:solidFill>
              <a:latin typeface="Tahoma"/>
            </a:endParaRPr>
          </a:p>
        </p:txBody>
      </p:sp>
      <p:sp>
        <p:nvSpPr>
          <p:cNvPr id="8" name="Rectangle 7"/>
          <p:cNvSpPr/>
          <p:nvPr/>
        </p:nvSpPr>
        <p:spPr>
          <a:xfrm>
            <a:off x="3428992"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9" name="TextBox 8"/>
          <p:cNvSpPr txBox="1"/>
          <p:nvPr/>
        </p:nvSpPr>
        <p:spPr>
          <a:xfrm>
            <a:off x="197752" y="895633"/>
            <a:ext cx="2445422" cy="461665"/>
          </a:xfrm>
          <a:prstGeom prst="rect">
            <a:avLst/>
          </a:prstGeom>
          <a:noFill/>
        </p:spPr>
        <p:txBody>
          <a:bodyPr wrap="square" rtlCol="0">
            <a:spAutoFit/>
          </a:bodyPr>
          <a:lstStyle/>
          <a:p>
            <a:r>
              <a:rPr lang="en-US" sz="2400" b="1" dirty="0" smtClean="0">
                <a:solidFill>
                  <a:srgbClr val="000000"/>
                </a:solidFill>
                <a:latin typeface="Tahoma"/>
              </a:rPr>
              <a:t>1. Run alone</a:t>
            </a:r>
            <a:endParaRPr lang="en-US" sz="2400" b="1" dirty="0">
              <a:solidFill>
                <a:srgbClr val="000000"/>
              </a:solidFill>
              <a:latin typeface="Tahoma"/>
            </a:endParaRPr>
          </a:p>
        </p:txBody>
      </p:sp>
      <p:sp>
        <p:nvSpPr>
          <p:cNvPr id="11" name="Rectangle 10"/>
          <p:cNvSpPr/>
          <p:nvPr/>
        </p:nvSpPr>
        <p:spPr>
          <a:xfrm>
            <a:off x="1714480"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13" name="Straight Arrow Connector 12"/>
          <p:cNvCxnSpPr/>
          <p:nvPr/>
        </p:nvCxnSpPr>
        <p:spPr>
          <a:xfrm rot="10800000">
            <a:off x="5143504" y="157002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4" name="TextBox 13"/>
          <p:cNvSpPr txBox="1"/>
          <p:nvPr/>
        </p:nvSpPr>
        <p:spPr>
          <a:xfrm>
            <a:off x="-1785982" y="1214422"/>
            <a:ext cx="184731" cy="369332"/>
          </a:xfrm>
          <a:prstGeom prst="rect">
            <a:avLst/>
          </a:prstGeom>
          <a:noFill/>
        </p:spPr>
        <p:txBody>
          <a:bodyPr wrap="none" rtlCol="0">
            <a:spAutoFit/>
          </a:bodyPr>
          <a:lstStyle/>
          <a:p>
            <a:endParaRPr lang="en-US" dirty="0">
              <a:solidFill>
                <a:srgbClr val="000000"/>
              </a:solidFill>
              <a:latin typeface="Tahoma"/>
            </a:endParaRPr>
          </a:p>
        </p:txBody>
      </p:sp>
      <p:sp>
        <p:nvSpPr>
          <p:cNvPr id="15" name="TextBox 14"/>
          <p:cNvSpPr txBox="1"/>
          <p:nvPr/>
        </p:nvSpPr>
        <p:spPr>
          <a:xfrm>
            <a:off x="4643438" y="1228490"/>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16" name="TextBox 15"/>
          <p:cNvSpPr txBox="1"/>
          <p:nvPr/>
        </p:nvSpPr>
        <p:spPr>
          <a:xfrm>
            <a:off x="6072198" y="1214422"/>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17" name="Rectangle 16"/>
          <p:cNvSpPr/>
          <p:nvPr/>
        </p:nvSpPr>
        <p:spPr>
          <a:xfrm>
            <a:off x="7858148" y="1643050"/>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18" name="Rectangle 17"/>
          <p:cNvSpPr/>
          <p:nvPr/>
        </p:nvSpPr>
        <p:spPr>
          <a:xfrm>
            <a:off x="7000892"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9" name="Rectangle 18"/>
          <p:cNvSpPr/>
          <p:nvPr/>
        </p:nvSpPr>
        <p:spPr>
          <a:xfrm>
            <a:off x="6143636" y="1928802"/>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1" name="Straight Connector 20"/>
          <p:cNvCxnSpPr/>
          <p:nvPr/>
        </p:nvCxnSpPr>
        <p:spPr>
          <a:xfrm rot="5400000">
            <a:off x="6593915" y="210739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5400000">
            <a:off x="5736659"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7171904" y="1571612"/>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25" name="TextBox 24"/>
          <p:cNvSpPr txBox="1"/>
          <p:nvPr/>
        </p:nvSpPr>
        <p:spPr>
          <a:xfrm>
            <a:off x="6357950" y="1571612"/>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sp>
        <p:nvSpPr>
          <p:cNvPr id="26" name="Rectangle 25"/>
          <p:cNvSpPr/>
          <p:nvPr/>
        </p:nvSpPr>
        <p:spPr>
          <a:xfrm>
            <a:off x="2571736"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 name="TextBox 26"/>
          <p:cNvSpPr txBox="1"/>
          <p:nvPr/>
        </p:nvSpPr>
        <p:spPr>
          <a:xfrm>
            <a:off x="928662" y="3214686"/>
            <a:ext cx="2500330" cy="400110"/>
          </a:xfrm>
          <a:prstGeom prst="rect">
            <a:avLst/>
          </a:prstGeom>
          <a:noFill/>
        </p:spPr>
        <p:txBody>
          <a:bodyPr wrap="square" rtlCol="0">
            <a:spAutoFit/>
          </a:bodyPr>
          <a:lstStyle/>
          <a:p>
            <a:r>
              <a:rPr lang="en-US" sz="2000" dirty="0" smtClean="0">
                <a:solidFill>
                  <a:srgbClr val="000000"/>
                </a:solidFill>
                <a:latin typeface="Tahoma"/>
              </a:rPr>
              <a:t>Request Buffer State</a:t>
            </a:r>
            <a:endParaRPr lang="en-US" sz="2000" dirty="0">
              <a:solidFill>
                <a:srgbClr val="000000"/>
              </a:solidFill>
              <a:latin typeface="Tahoma"/>
            </a:endParaRPr>
          </a:p>
        </p:txBody>
      </p:sp>
      <p:sp>
        <p:nvSpPr>
          <p:cNvPr id="28" name="Rectangle 27"/>
          <p:cNvSpPr/>
          <p:nvPr/>
        </p:nvSpPr>
        <p:spPr>
          <a:xfrm>
            <a:off x="3428992"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29" name="TextBox 28"/>
          <p:cNvSpPr txBox="1"/>
          <p:nvPr/>
        </p:nvSpPr>
        <p:spPr>
          <a:xfrm>
            <a:off x="214282" y="2714620"/>
            <a:ext cx="5500726" cy="461665"/>
          </a:xfrm>
          <a:prstGeom prst="rect">
            <a:avLst/>
          </a:prstGeom>
          <a:noFill/>
        </p:spPr>
        <p:txBody>
          <a:bodyPr wrap="square" rtlCol="0">
            <a:spAutoFit/>
          </a:bodyPr>
          <a:lstStyle/>
          <a:p>
            <a:r>
              <a:rPr lang="en-US" sz="2400" b="1" dirty="0" smtClean="0">
                <a:solidFill>
                  <a:srgbClr val="000000"/>
                </a:solidFill>
                <a:latin typeface="Tahoma"/>
              </a:rPr>
              <a:t>2. Run with another application</a:t>
            </a:r>
            <a:endParaRPr lang="en-US" sz="2400" b="1" dirty="0">
              <a:solidFill>
                <a:srgbClr val="000000"/>
              </a:solidFill>
              <a:latin typeface="Tahoma"/>
            </a:endParaRPr>
          </a:p>
        </p:txBody>
      </p:sp>
      <p:sp>
        <p:nvSpPr>
          <p:cNvPr id="30" name="Rectangle 29"/>
          <p:cNvSpPr/>
          <p:nvPr/>
        </p:nvSpPr>
        <p:spPr>
          <a:xfrm>
            <a:off x="1714480"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31" name="Straight Arrow Connector 30"/>
          <p:cNvCxnSpPr/>
          <p:nvPr/>
        </p:nvCxnSpPr>
        <p:spPr>
          <a:xfrm rot="10800000">
            <a:off x="5143504" y="3427412"/>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33" name="TextBox 32"/>
          <p:cNvSpPr txBox="1"/>
          <p:nvPr/>
        </p:nvSpPr>
        <p:spPr>
          <a:xfrm>
            <a:off x="6072198" y="3071810"/>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34" name="Rectangle 33"/>
          <p:cNvSpPr/>
          <p:nvPr/>
        </p:nvSpPr>
        <p:spPr>
          <a:xfrm>
            <a:off x="7858148" y="350043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35" name="Rectangle 34"/>
          <p:cNvSpPr/>
          <p:nvPr/>
        </p:nvSpPr>
        <p:spPr>
          <a:xfrm>
            <a:off x="7000892"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6" name="Rectangle 35"/>
          <p:cNvSpPr/>
          <p:nvPr/>
        </p:nvSpPr>
        <p:spPr>
          <a:xfrm>
            <a:off x="6143636" y="378619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37" name="Straight Connector 36"/>
          <p:cNvCxnSpPr/>
          <p:nvPr/>
        </p:nvCxnSpPr>
        <p:spPr>
          <a:xfrm rot="5400000">
            <a:off x="6593915" y="396478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rot="5400000">
            <a:off x="5736659" y="396399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7171904" y="3429000"/>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40" name="TextBox 39"/>
          <p:cNvSpPr txBox="1"/>
          <p:nvPr/>
        </p:nvSpPr>
        <p:spPr>
          <a:xfrm>
            <a:off x="6357950" y="3429000"/>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sp>
        <p:nvSpPr>
          <p:cNvPr id="41" name="Rectangle 40"/>
          <p:cNvSpPr/>
          <p:nvPr/>
        </p:nvSpPr>
        <p:spPr>
          <a:xfrm>
            <a:off x="857224"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3" name="Rectangle 42"/>
          <p:cNvSpPr/>
          <p:nvPr/>
        </p:nvSpPr>
        <p:spPr>
          <a:xfrm>
            <a:off x="5286380" y="378619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4" name="TextBox 43"/>
          <p:cNvSpPr txBox="1"/>
          <p:nvPr/>
        </p:nvSpPr>
        <p:spPr>
          <a:xfrm>
            <a:off x="5500694" y="3429000"/>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45" name="Rectangle 44"/>
          <p:cNvSpPr/>
          <p:nvPr/>
        </p:nvSpPr>
        <p:spPr>
          <a:xfrm>
            <a:off x="25717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6" name="TextBox 45"/>
          <p:cNvSpPr txBox="1"/>
          <p:nvPr/>
        </p:nvSpPr>
        <p:spPr>
          <a:xfrm>
            <a:off x="928662" y="5072074"/>
            <a:ext cx="2500330" cy="400110"/>
          </a:xfrm>
          <a:prstGeom prst="rect">
            <a:avLst/>
          </a:prstGeom>
          <a:noFill/>
        </p:spPr>
        <p:txBody>
          <a:bodyPr wrap="square" rtlCol="0">
            <a:spAutoFit/>
          </a:bodyPr>
          <a:lstStyle/>
          <a:p>
            <a:r>
              <a:rPr lang="en-US" sz="2000" dirty="0" smtClean="0">
                <a:solidFill>
                  <a:srgbClr val="000000"/>
                </a:solidFill>
                <a:latin typeface="Tahoma"/>
              </a:rPr>
              <a:t>Request Buffer State</a:t>
            </a:r>
            <a:endParaRPr lang="en-US" sz="2000" dirty="0">
              <a:solidFill>
                <a:srgbClr val="000000"/>
              </a:solidFill>
              <a:latin typeface="Tahoma"/>
            </a:endParaRPr>
          </a:p>
        </p:txBody>
      </p:sp>
      <p:sp>
        <p:nvSpPr>
          <p:cNvPr id="47" name="Rectangle 46"/>
          <p:cNvSpPr/>
          <p:nvPr/>
        </p:nvSpPr>
        <p:spPr>
          <a:xfrm>
            <a:off x="3428992"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48" name="TextBox 47"/>
          <p:cNvSpPr txBox="1"/>
          <p:nvPr/>
        </p:nvSpPr>
        <p:spPr>
          <a:xfrm>
            <a:off x="214282" y="4572008"/>
            <a:ext cx="7929618" cy="461665"/>
          </a:xfrm>
          <a:prstGeom prst="rect">
            <a:avLst/>
          </a:prstGeom>
          <a:noFill/>
        </p:spPr>
        <p:txBody>
          <a:bodyPr wrap="square" rtlCol="0">
            <a:spAutoFit/>
          </a:bodyPr>
          <a:lstStyle/>
          <a:p>
            <a:r>
              <a:rPr lang="en-US" sz="2400" b="1" dirty="0" smtClean="0">
                <a:solidFill>
                  <a:srgbClr val="000000"/>
                </a:solidFill>
                <a:latin typeface="Tahoma"/>
              </a:rPr>
              <a:t>3. Run with another application: </a:t>
            </a:r>
            <a:r>
              <a:rPr lang="en-US" sz="2400" b="1" dirty="0" smtClean="0">
                <a:solidFill>
                  <a:srgbClr val="FF0000"/>
                </a:solidFill>
                <a:latin typeface="Tahoma"/>
              </a:rPr>
              <a:t>highest priority</a:t>
            </a:r>
            <a:endParaRPr lang="en-US" sz="2400" b="1" dirty="0">
              <a:solidFill>
                <a:srgbClr val="FF0000"/>
              </a:solidFill>
              <a:latin typeface="Tahoma"/>
            </a:endParaRPr>
          </a:p>
        </p:txBody>
      </p:sp>
      <p:sp>
        <p:nvSpPr>
          <p:cNvPr id="49" name="Rectangle 48"/>
          <p:cNvSpPr/>
          <p:nvPr/>
        </p:nvSpPr>
        <p:spPr>
          <a:xfrm>
            <a:off x="17144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50" name="Straight Arrow Connector 49"/>
          <p:cNvCxnSpPr/>
          <p:nvPr/>
        </p:nvCxnSpPr>
        <p:spPr>
          <a:xfrm rot="10800000">
            <a:off x="5143504" y="5284800"/>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6072198" y="4929198"/>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53" name="Rectangle 52"/>
          <p:cNvSpPr/>
          <p:nvPr/>
        </p:nvSpPr>
        <p:spPr>
          <a:xfrm>
            <a:off x="7858148" y="5357826"/>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54" name="Rectangle 53"/>
          <p:cNvSpPr/>
          <p:nvPr/>
        </p:nvSpPr>
        <p:spPr>
          <a:xfrm>
            <a:off x="7000892"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5" name="Rectangle 54"/>
          <p:cNvSpPr/>
          <p:nvPr/>
        </p:nvSpPr>
        <p:spPr>
          <a:xfrm>
            <a:off x="6143636"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56" name="Straight Connector 55"/>
          <p:cNvCxnSpPr/>
          <p:nvPr/>
        </p:nvCxnSpPr>
        <p:spPr>
          <a:xfrm rot="5400000">
            <a:off x="6593915" y="582217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rot="5400000">
            <a:off x="5736659" y="582137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171904" y="5286388"/>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59" name="TextBox 58"/>
          <p:cNvSpPr txBox="1"/>
          <p:nvPr/>
        </p:nvSpPr>
        <p:spPr>
          <a:xfrm>
            <a:off x="6357950" y="5286388"/>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sp>
        <p:nvSpPr>
          <p:cNvPr id="60" name="Rectangle 59"/>
          <p:cNvSpPr/>
          <p:nvPr/>
        </p:nvSpPr>
        <p:spPr>
          <a:xfrm>
            <a:off x="857224" y="5643578"/>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1" name="Rectangle 60"/>
          <p:cNvSpPr/>
          <p:nvPr/>
        </p:nvSpPr>
        <p:spPr>
          <a:xfrm>
            <a:off x="5286380" y="5643578"/>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2" name="TextBox 61"/>
          <p:cNvSpPr txBox="1"/>
          <p:nvPr/>
        </p:nvSpPr>
        <p:spPr>
          <a:xfrm>
            <a:off x="5500694" y="5286388"/>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63" name="TextBox 62"/>
          <p:cNvSpPr txBox="1"/>
          <p:nvPr/>
        </p:nvSpPr>
        <p:spPr>
          <a:xfrm>
            <a:off x="4643438" y="3102970"/>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64" name="TextBox 63"/>
          <p:cNvSpPr txBox="1"/>
          <p:nvPr/>
        </p:nvSpPr>
        <p:spPr>
          <a:xfrm>
            <a:off x="4643438" y="4959260"/>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cxnSp>
        <p:nvCxnSpPr>
          <p:cNvPr id="66" name="Straight Connector 65"/>
          <p:cNvCxnSpPr/>
          <p:nvPr/>
        </p:nvCxnSpPr>
        <p:spPr>
          <a:xfrm rot="5400000">
            <a:off x="5415188" y="3099946"/>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rot="5400000">
            <a:off x="4572794" y="3114318"/>
            <a:ext cx="1285884"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rot="5400000">
            <a:off x="4894265" y="396508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rot="5400000">
            <a:off x="4894265" y="2106603"/>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0" name="TextBox 69"/>
          <p:cNvSpPr txBox="1"/>
          <p:nvPr/>
        </p:nvSpPr>
        <p:spPr>
          <a:xfrm>
            <a:off x="5500694" y="1562335"/>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cxnSp>
        <p:nvCxnSpPr>
          <p:cNvPr id="74" name="Straight Connector 73"/>
          <p:cNvCxnSpPr/>
          <p:nvPr/>
        </p:nvCxnSpPr>
        <p:spPr>
          <a:xfrm rot="5400000">
            <a:off x="4412823" y="4071148"/>
            <a:ext cx="3286148" cy="1588"/>
          </a:xfrm>
          <a:prstGeom prst="line">
            <a:avLst/>
          </a:prstGeom>
          <a:ln w="19050">
            <a:solidFill>
              <a:schemeClr val="tx1"/>
            </a:solidFill>
            <a:prstDash val="dash"/>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56435128"/>
      </p:ext>
    </p:extLst>
  </p:cSld>
  <p:clrMapOvr>
    <a:masterClrMapping/>
  </p:clrMapOvr>
  <p:transition xmlns:p14="http://schemas.microsoft.com/office/powerpoint/2010/main" advTm="8400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25"/>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41"/>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31"/>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33"/>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5"/>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7"/>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40"/>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43"/>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4"/>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6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9"/>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0"/>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66"/>
                                        </p:tgtEl>
                                        <p:attrNameLst>
                                          <p:attrName>style.visibility</p:attrName>
                                        </p:attrNameLst>
                                      </p:cBhvr>
                                      <p:to>
                                        <p:strVal val="visible"/>
                                      </p:to>
                                    </p:set>
                                  </p:childTnLst>
                                </p:cTn>
                              </p:par>
                              <p:par>
                                <p:cTn id="89" presetID="1" presetClass="entr" presetSubtype="0" fill="hold" nodeType="withEffect">
                                  <p:stCondLst>
                                    <p:cond delay="0"/>
                                  </p:stCondLst>
                                  <p:childTnLst>
                                    <p:set>
                                      <p:cBhvr>
                                        <p:cTn id="90" dur="1" fill="hold">
                                          <p:stCondLst>
                                            <p:cond delay="0"/>
                                          </p:stCondLst>
                                        </p:cTn>
                                        <p:tgtEl>
                                          <p:spTgt spid="67"/>
                                        </p:tgtEl>
                                        <p:attrNameLst>
                                          <p:attrName>style.visibility</p:attrName>
                                        </p:attrNameLst>
                                      </p:cBhvr>
                                      <p:to>
                                        <p:strVal val="visible"/>
                                      </p:to>
                                    </p:set>
                                  </p:childTnLst>
                                </p:cTn>
                              </p:par>
                              <p:par>
                                <p:cTn id="91" presetID="1" presetClass="entr" presetSubtype="0" fill="hold" nodeType="withEffect">
                                  <p:stCondLst>
                                    <p:cond delay="0"/>
                                  </p:stCondLst>
                                  <p:childTnLst>
                                    <p:set>
                                      <p:cBhvr>
                                        <p:cTn id="92" dur="1" fill="hold">
                                          <p:stCondLst>
                                            <p:cond delay="0"/>
                                          </p:stCondLst>
                                        </p:cTn>
                                        <p:tgtEl>
                                          <p:spTgt spid="68"/>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xit" presetSubtype="0" fill="hold" nodeType="clickEffect">
                                  <p:stCondLst>
                                    <p:cond delay="0"/>
                                  </p:stCondLst>
                                  <p:childTnLst>
                                    <p:set>
                                      <p:cBhvr>
                                        <p:cTn id="96" dur="1" fill="hold">
                                          <p:stCondLst>
                                            <p:cond delay="0"/>
                                          </p:stCondLst>
                                        </p:cTn>
                                        <p:tgtEl>
                                          <p:spTgt spid="66"/>
                                        </p:tgtEl>
                                        <p:attrNameLst>
                                          <p:attrName>style.visibility</p:attrName>
                                        </p:attrNameLst>
                                      </p:cBhvr>
                                      <p:to>
                                        <p:strVal val="hidden"/>
                                      </p:to>
                                    </p:set>
                                  </p:childTnLst>
                                </p:cTn>
                              </p:par>
                              <p:par>
                                <p:cTn id="97" presetID="1" presetClass="exit" presetSubtype="0" fill="hold" nodeType="withEffect">
                                  <p:stCondLst>
                                    <p:cond delay="0"/>
                                  </p:stCondLst>
                                  <p:childTnLst>
                                    <p:set>
                                      <p:cBhvr>
                                        <p:cTn id="98" dur="1" fill="hold">
                                          <p:stCondLst>
                                            <p:cond delay="0"/>
                                          </p:stCondLst>
                                        </p:cTn>
                                        <p:tgtEl>
                                          <p:spTgt spid="67"/>
                                        </p:tgtEl>
                                        <p:attrNameLst>
                                          <p:attrName>style.visibility</p:attrName>
                                        </p:attrNameLst>
                                      </p:cBhvr>
                                      <p:to>
                                        <p:strVal val="hidden"/>
                                      </p:to>
                                    </p:set>
                                  </p:childTnLst>
                                </p:cTn>
                              </p:par>
                              <p:par>
                                <p:cTn id="99" presetID="1" presetClass="entr" presetSubtype="0" fill="hold" grpId="0" nodeType="withEffect">
                                  <p:stCondLst>
                                    <p:cond delay="0"/>
                                  </p:stCondLst>
                                  <p:childTnLst>
                                    <p:set>
                                      <p:cBhvr>
                                        <p:cTn id="100" dur="1" fill="hold">
                                          <p:stCondLst>
                                            <p:cond delay="0"/>
                                          </p:stCondLst>
                                        </p:cTn>
                                        <p:tgtEl>
                                          <p:spTgt spid="48"/>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45"/>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46"/>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49"/>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60"/>
                                        </p:tgtEl>
                                        <p:attrNameLst>
                                          <p:attrName>style.visibility</p:attrName>
                                        </p:attrNameLst>
                                      </p:cBhvr>
                                      <p:to>
                                        <p:strVal val="visible"/>
                                      </p:to>
                                    </p:set>
                                  </p:childTnLst>
                                </p:cTn>
                              </p:par>
                            </p:childTnLst>
                          </p:cTn>
                        </p:par>
                      </p:childTnLst>
                    </p:cTn>
                  </p:par>
                  <p:par>
                    <p:cTn id="111" fill="hold">
                      <p:stCondLst>
                        <p:cond delay="indefinite"/>
                      </p:stCondLst>
                      <p:childTnLst>
                        <p:par>
                          <p:cTn id="112" fill="hold">
                            <p:stCondLst>
                              <p:cond delay="0"/>
                            </p:stCondLst>
                            <p:childTnLst>
                              <p:par>
                                <p:cTn id="113" presetID="1" presetClass="entr" presetSubtype="0" fill="hold" nodeType="clickEffect">
                                  <p:stCondLst>
                                    <p:cond delay="0"/>
                                  </p:stCondLst>
                                  <p:childTnLst>
                                    <p:set>
                                      <p:cBhvr>
                                        <p:cTn id="114" dur="1" fill="hold">
                                          <p:stCondLst>
                                            <p:cond delay="0"/>
                                          </p:stCondLst>
                                        </p:cTn>
                                        <p:tgtEl>
                                          <p:spTgt spid="50"/>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52"/>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53"/>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54"/>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55"/>
                                        </p:tgtEl>
                                        <p:attrNameLst>
                                          <p:attrName>style.visibility</p:attrName>
                                        </p:attrNameLst>
                                      </p:cBhvr>
                                      <p:to>
                                        <p:strVal val="visible"/>
                                      </p:to>
                                    </p:set>
                                  </p:childTnLst>
                                </p:cTn>
                              </p:par>
                              <p:par>
                                <p:cTn id="123" presetID="1" presetClass="entr" presetSubtype="0" fill="hold" nodeType="withEffect">
                                  <p:stCondLst>
                                    <p:cond delay="0"/>
                                  </p:stCondLst>
                                  <p:childTnLst>
                                    <p:set>
                                      <p:cBhvr>
                                        <p:cTn id="124" dur="1" fill="hold">
                                          <p:stCondLst>
                                            <p:cond delay="0"/>
                                          </p:stCondLst>
                                        </p:cTn>
                                        <p:tgtEl>
                                          <p:spTgt spid="56"/>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57"/>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58"/>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59"/>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6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62"/>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64"/>
                                        </p:tgtEl>
                                        <p:attrNameLst>
                                          <p:attrName>style.visibility</p:attrName>
                                        </p:attrNameLst>
                                      </p:cBhvr>
                                      <p:to>
                                        <p:strVal val="visible"/>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nodeType="clickEffect">
                                  <p:stCondLst>
                                    <p:cond delay="0"/>
                                  </p:stCondLst>
                                  <p:childTnLst>
                                    <p:set>
                                      <p:cBhvr>
                                        <p:cTn id="140" dur="1" fill="hold">
                                          <p:stCondLst>
                                            <p:cond delay="0"/>
                                          </p:stCondLst>
                                        </p:cTn>
                                        <p:tgtEl>
                                          <p:spTgt spid="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p:bldP spid="8" grpId="0" animBg="1"/>
      <p:bldP spid="9" grpId="0"/>
      <p:bldP spid="11" grpId="0" animBg="1"/>
      <p:bldP spid="15" grpId="0"/>
      <p:bldP spid="16" grpId="0"/>
      <p:bldP spid="17" grpId="0" animBg="1"/>
      <p:bldP spid="18" grpId="0" animBg="1"/>
      <p:bldP spid="19" grpId="0" animBg="1"/>
      <p:bldP spid="24" grpId="0"/>
      <p:bldP spid="25" grpId="0"/>
      <p:bldP spid="26" grpId="0" animBg="1"/>
      <p:bldP spid="27" grpId="0"/>
      <p:bldP spid="28" grpId="0" animBg="1"/>
      <p:bldP spid="29" grpId="0"/>
      <p:bldP spid="30" grpId="0" animBg="1"/>
      <p:bldP spid="33" grpId="0"/>
      <p:bldP spid="34" grpId="0" animBg="1"/>
      <p:bldP spid="35" grpId="0" animBg="1"/>
      <p:bldP spid="36" grpId="0" animBg="1"/>
      <p:bldP spid="39" grpId="0"/>
      <p:bldP spid="40" grpId="0"/>
      <p:bldP spid="41" grpId="0" animBg="1"/>
      <p:bldP spid="43" grpId="0" animBg="1"/>
      <p:bldP spid="44" grpId="0"/>
      <p:bldP spid="45" grpId="0" animBg="1"/>
      <p:bldP spid="46" grpId="0"/>
      <p:bldP spid="47" grpId="0" animBg="1"/>
      <p:bldP spid="48" grpId="0"/>
      <p:bldP spid="49" grpId="0" animBg="1"/>
      <p:bldP spid="52" grpId="0"/>
      <p:bldP spid="53" grpId="0" animBg="1"/>
      <p:bldP spid="54" grpId="0" animBg="1"/>
      <p:bldP spid="55" grpId="0" animBg="1"/>
      <p:bldP spid="58" grpId="0"/>
      <p:bldP spid="59" grpId="0"/>
      <p:bldP spid="60" grpId="0" animBg="1"/>
      <p:bldP spid="61" grpId="0" animBg="1"/>
      <p:bldP spid="62" grpId="0"/>
      <p:bldP spid="63" grpId="0"/>
      <p:bldP spid="64" grpId="0"/>
      <p:bldP spid="70" grpId="0"/>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238</a:t>
            </a:fld>
            <a:endParaRPr lang="en-US" altLang="en-US">
              <a:solidFill>
                <a:srgbClr val="000000"/>
              </a:solidFill>
            </a:endParaRPr>
          </a:p>
        </p:txBody>
      </p:sp>
      <p:sp>
        <p:nvSpPr>
          <p:cNvPr id="5" name="TextBox 4"/>
          <p:cNvSpPr txBox="1"/>
          <p:nvPr/>
        </p:nvSpPr>
        <p:spPr>
          <a:xfrm>
            <a:off x="0" y="2000240"/>
            <a:ext cx="9144000" cy="1015663"/>
          </a:xfrm>
          <a:prstGeom prst="rect">
            <a:avLst/>
          </a:prstGeom>
          <a:noFill/>
        </p:spPr>
        <p:txBody>
          <a:bodyPr wrap="square" rtlCol="0">
            <a:spAutoFit/>
          </a:bodyPr>
          <a:lstStyle/>
          <a:p>
            <a:pPr algn="ctr"/>
            <a:r>
              <a:rPr lang="en-US" sz="3000" dirty="0" smtClean="0">
                <a:solidFill>
                  <a:srgbClr val="000000"/>
                </a:solidFill>
                <a:latin typeface="Tahoma"/>
              </a:rPr>
              <a:t>Memory Interference-induced Slowdown Estimation (MISE) model for </a:t>
            </a:r>
            <a:r>
              <a:rPr lang="en-US" sz="3000" dirty="0" smtClean="0">
                <a:solidFill>
                  <a:srgbClr val="FF0000"/>
                </a:solidFill>
                <a:latin typeface="Tahoma"/>
              </a:rPr>
              <a:t>memory bound </a:t>
            </a:r>
            <a:r>
              <a:rPr lang="en-US" sz="3000" dirty="0" smtClean="0">
                <a:solidFill>
                  <a:srgbClr val="000000"/>
                </a:solidFill>
                <a:latin typeface="Tahoma"/>
              </a:rPr>
              <a:t>applications</a:t>
            </a:r>
            <a:endParaRPr lang="en-US" sz="3000" dirty="0">
              <a:solidFill>
                <a:srgbClr val="000000"/>
              </a:solidFill>
              <a:latin typeface="Tahoma"/>
            </a:endParaRPr>
          </a:p>
        </p:txBody>
      </p:sp>
      <p:graphicFrame>
        <p:nvGraphicFramePr>
          <p:cNvPr id="8" name="Object 3"/>
          <p:cNvGraphicFramePr>
            <a:graphicFrameLocks noChangeAspect="1"/>
          </p:cNvGraphicFramePr>
          <p:nvPr/>
        </p:nvGraphicFramePr>
        <p:xfrm>
          <a:off x="214313" y="3214688"/>
          <a:ext cx="8786812" cy="1182687"/>
        </p:xfrm>
        <a:graphic>
          <a:graphicData uri="http://schemas.openxmlformats.org/presentationml/2006/ole">
            <mc:AlternateContent xmlns:mc="http://schemas.openxmlformats.org/markup-compatibility/2006">
              <mc:Choice xmlns:v="urn:schemas-microsoft-com:vml" Requires="v">
                <p:oleObj spid="_x0000_s19478" name="Equation" r:id="rId4" imgW="3581280" imgH="482400" progId="Equation.3">
                  <p:embed/>
                </p:oleObj>
              </mc:Choice>
              <mc:Fallback>
                <p:oleObj name="Equation" r:id="rId4" imgW="3581280" imgH="482400" progId="Equation.3">
                  <p:embed/>
                  <p:pic>
                    <p:nvPicPr>
                      <p:cNvPr id="0" nam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4313" y="3214688"/>
                        <a:ext cx="8786812" cy="118268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extLst>
      <p:ext uri="{BB962C8B-B14F-4D97-AF65-F5344CB8AC3E}">
        <p14:creationId xmlns:p14="http://schemas.microsoft.com/office/powerpoint/2010/main" val="2648646883"/>
      </p:ext>
    </p:extLst>
  </p:cSld>
  <p:clrMapOvr>
    <a:masterClrMapping/>
  </p:clrMapOvr>
  <p:transition xmlns:p14="http://schemas.microsoft.com/office/powerpoint/2010/main" advTm="1632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239</a:t>
            </a:fld>
            <a:endParaRPr lang="en-US" altLang="en-US">
              <a:solidFill>
                <a:srgbClr val="000000"/>
              </a:solidFill>
            </a:endParaRPr>
          </a:p>
        </p:txBody>
      </p:sp>
      <p:sp>
        <p:nvSpPr>
          <p:cNvPr id="7" name="Rectangle 6"/>
          <p:cNvSpPr/>
          <p:nvPr/>
        </p:nvSpPr>
        <p:spPr>
          <a:xfrm>
            <a:off x="1763688" y="2924944"/>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6" name="Rectangle 15"/>
          <p:cNvSpPr/>
          <p:nvPr/>
        </p:nvSpPr>
        <p:spPr>
          <a:xfrm>
            <a:off x="176368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4" name="TextBox 23"/>
          <p:cNvSpPr txBox="1"/>
          <p:nvPr/>
        </p:nvSpPr>
        <p:spPr>
          <a:xfrm>
            <a:off x="-164560" y="2780928"/>
            <a:ext cx="2021916" cy="769441"/>
          </a:xfrm>
          <a:prstGeom prst="rect">
            <a:avLst/>
          </a:prstGeom>
          <a:noFill/>
        </p:spPr>
        <p:txBody>
          <a:bodyPr wrap="square" rtlCol="0">
            <a:spAutoFit/>
          </a:bodyPr>
          <a:lstStyle/>
          <a:p>
            <a:pPr algn="ctr"/>
            <a:r>
              <a:rPr lang="en-US" sz="2200" dirty="0" smtClean="0">
                <a:solidFill>
                  <a:srgbClr val="000000"/>
                </a:solidFill>
                <a:latin typeface="Tahoma"/>
              </a:rPr>
              <a:t>No interference</a:t>
            </a:r>
            <a:endParaRPr lang="en-US" sz="2200" dirty="0">
              <a:solidFill>
                <a:srgbClr val="000000"/>
              </a:solidFill>
              <a:latin typeface="Tahoma"/>
            </a:endParaRP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 name="TextBox 26"/>
          <p:cNvSpPr txBox="1"/>
          <p:nvPr/>
        </p:nvSpPr>
        <p:spPr>
          <a:xfrm>
            <a:off x="7164288" y="1412776"/>
            <a:ext cx="1979712" cy="369332"/>
          </a:xfrm>
          <a:prstGeom prst="rect">
            <a:avLst/>
          </a:prstGeom>
          <a:noFill/>
        </p:spPr>
        <p:txBody>
          <a:bodyPr wrap="square" rtlCol="0">
            <a:spAutoFit/>
          </a:bodyPr>
          <a:lstStyle/>
          <a:p>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0"/>
            <a:ext cx="1979712" cy="369332"/>
          </a:xfrm>
          <a:prstGeom prst="rect">
            <a:avLst/>
          </a:prstGeom>
          <a:noFill/>
        </p:spPr>
        <p:txBody>
          <a:bodyPr wrap="square" rtlCol="0">
            <a:spAutoFit/>
          </a:bodyPr>
          <a:lstStyle/>
          <a:p>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7"/>
            <a:ext cx="2021916" cy="769441"/>
          </a:xfrm>
          <a:prstGeom prst="rect">
            <a:avLst/>
          </a:prstGeom>
          <a:noFill/>
        </p:spPr>
        <p:txBody>
          <a:bodyPr wrap="square" rtlCol="0">
            <a:spAutoFit/>
          </a:bodyPr>
          <a:lstStyle/>
          <a:p>
            <a:pPr algn="ctr"/>
            <a:r>
              <a:rPr lang="en-US" sz="2200" dirty="0" smtClean="0">
                <a:solidFill>
                  <a:srgbClr val="000000"/>
                </a:solidFill>
                <a:latin typeface="Tahoma"/>
              </a:rPr>
              <a:t>With interference</a:t>
            </a:r>
            <a:endParaRPr lang="en-US" sz="2200" dirty="0">
              <a:solidFill>
                <a:srgbClr val="000000"/>
              </a:solidFill>
              <a:latin typeface="Tahoma"/>
            </a:endParaRPr>
          </a:p>
        </p:txBody>
      </p:sp>
      <p:sp>
        <p:nvSpPr>
          <p:cNvPr id="34" name="TextBox 33"/>
          <p:cNvSpPr txBox="1"/>
          <p:nvPr/>
        </p:nvSpPr>
        <p:spPr>
          <a:xfrm>
            <a:off x="0" y="5312821"/>
            <a:ext cx="9144000" cy="492443"/>
          </a:xfrm>
          <a:prstGeom prst="rect">
            <a:avLst/>
          </a:prstGeom>
          <a:noFill/>
        </p:spPr>
        <p:txBody>
          <a:bodyPr wrap="square" rtlCol="0">
            <a:spAutoFit/>
          </a:bodyPr>
          <a:lstStyle/>
          <a:p>
            <a:pPr algn="ctr"/>
            <a:r>
              <a:rPr lang="en-US" sz="2600" dirty="0" smtClean="0">
                <a:solidFill>
                  <a:srgbClr val="000000"/>
                </a:solidFill>
                <a:latin typeface="Tahoma"/>
              </a:rPr>
              <a:t>Memory phase slowdown dominates overall slowdown</a:t>
            </a:r>
            <a:endParaRPr lang="en-US" sz="2600" dirty="0">
              <a:solidFill>
                <a:srgbClr val="000000"/>
              </a:solidFill>
              <a:latin typeface="Tahoma"/>
            </a:endParaRPr>
          </a:p>
        </p:txBody>
      </p:sp>
      <p:cxnSp>
        <p:nvCxnSpPr>
          <p:cNvPr id="43" name="Straight Arrow Connector 42"/>
          <p:cNvCxnSpPr/>
          <p:nvPr/>
        </p:nvCxnSpPr>
        <p:spPr>
          <a:xfrm>
            <a:off x="7308304" y="46157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8031720" y="4427820"/>
            <a:ext cx="720080" cy="369332"/>
          </a:xfrm>
          <a:prstGeom prst="rect">
            <a:avLst/>
          </a:prstGeom>
          <a:noFill/>
        </p:spPr>
        <p:txBody>
          <a:bodyPr wrap="square" rtlCol="0">
            <a:spAutoFit/>
          </a:bodyPr>
          <a:lstStyle/>
          <a:p>
            <a:r>
              <a:rPr lang="en-US" dirty="0" smtClean="0">
                <a:solidFill>
                  <a:srgbClr val="000000"/>
                </a:solidFill>
                <a:latin typeface="Tahoma"/>
              </a:rPr>
              <a:t>time</a:t>
            </a:r>
            <a:endParaRPr lang="en-US" dirty="0">
              <a:solidFill>
                <a:srgbClr val="000000"/>
              </a:solidFill>
              <a:latin typeface="Tahoma"/>
            </a:endParaRPr>
          </a:p>
        </p:txBody>
      </p:sp>
      <p:cxnSp>
        <p:nvCxnSpPr>
          <p:cNvPr id="71" name="Straight Arrow Connector 70"/>
          <p:cNvCxnSpPr/>
          <p:nvPr/>
        </p:nvCxnSpPr>
        <p:spPr>
          <a:xfrm>
            <a:off x="7300712" y="3461870"/>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72" name="TextBox 71"/>
          <p:cNvSpPr txBox="1"/>
          <p:nvPr/>
        </p:nvSpPr>
        <p:spPr>
          <a:xfrm>
            <a:off x="8024128" y="3273982"/>
            <a:ext cx="720080" cy="369332"/>
          </a:xfrm>
          <a:prstGeom prst="rect">
            <a:avLst/>
          </a:prstGeom>
          <a:noFill/>
        </p:spPr>
        <p:txBody>
          <a:bodyPr wrap="square" rtlCol="0">
            <a:spAutoFit/>
          </a:bodyPr>
          <a:lstStyle/>
          <a:p>
            <a:r>
              <a:rPr lang="en-US" dirty="0" smtClean="0">
                <a:solidFill>
                  <a:srgbClr val="000000"/>
                </a:solidFill>
                <a:latin typeface="Tahoma"/>
              </a:rPr>
              <a:t>time</a:t>
            </a:r>
            <a:endParaRPr lang="en-US" dirty="0">
              <a:solidFill>
                <a:srgbClr val="000000"/>
              </a:solidFill>
              <a:latin typeface="Tahoma"/>
            </a:endParaRPr>
          </a:p>
        </p:txBody>
      </p:sp>
      <p:sp>
        <p:nvSpPr>
          <p:cNvPr id="32" name="Rectangle 31"/>
          <p:cNvSpPr/>
          <p:nvPr/>
        </p:nvSpPr>
        <p:spPr>
          <a:xfrm>
            <a:off x="1928794" y="2982443"/>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39" name="Rectangle 38"/>
          <p:cNvSpPr/>
          <p:nvPr/>
        </p:nvSpPr>
        <p:spPr>
          <a:xfrm>
            <a:off x="1928794" y="4148788"/>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46" name="Rectangle 45"/>
          <p:cNvSpPr/>
          <p:nvPr/>
        </p:nvSpPr>
        <p:spPr>
          <a:xfrm>
            <a:off x="2587642" y="2982443"/>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47" name="Rectangle 46"/>
          <p:cNvSpPr/>
          <p:nvPr/>
        </p:nvSpPr>
        <p:spPr>
          <a:xfrm>
            <a:off x="3214678" y="2982443"/>
            <a:ext cx="642942" cy="299820"/>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49" name="Rectangle 48"/>
          <p:cNvSpPr/>
          <p:nvPr/>
        </p:nvSpPr>
        <p:spPr>
          <a:xfrm>
            <a:off x="2857488" y="4148788"/>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50" name="Rectangle 49"/>
          <p:cNvSpPr/>
          <p:nvPr/>
        </p:nvSpPr>
        <p:spPr>
          <a:xfrm>
            <a:off x="3786182" y="4148788"/>
            <a:ext cx="928694" cy="284654"/>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err="1" smtClean="0">
                <a:solidFill>
                  <a:srgbClr val="000000"/>
                </a:solidFill>
                <a:latin typeface="Tahoma"/>
              </a:rPr>
              <a:t>Req</a:t>
            </a:r>
            <a:endParaRPr lang="en-US" dirty="0">
              <a:solidFill>
                <a:srgbClr val="000000"/>
              </a:solidFill>
              <a:latin typeface="Tahoma"/>
            </a:endParaRPr>
          </a:p>
        </p:txBody>
      </p:sp>
      <p:sp>
        <p:nvSpPr>
          <p:cNvPr id="52" name="Rectangle 51"/>
          <p:cNvSpPr/>
          <p:nvPr/>
        </p:nvSpPr>
        <p:spPr>
          <a:xfrm>
            <a:off x="192879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3" name="Rectangle 52"/>
          <p:cNvSpPr/>
          <p:nvPr/>
        </p:nvSpPr>
        <p:spPr>
          <a:xfrm>
            <a:off x="1932088" y="2924944"/>
            <a:ext cx="221128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4" name="Rectangle 53"/>
          <p:cNvSpPr/>
          <p:nvPr/>
        </p:nvSpPr>
        <p:spPr>
          <a:xfrm>
            <a:off x="4128206" y="2924944"/>
            <a:ext cx="158042"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5" name="Rectangle 54"/>
          <p:cNvSpPr/>
          <p:nvPr/>
        </p:nvSpPr>
        <p:spPr>
          <a:xfrm>
            <a:off x="4286248" y="2924944"/>
            <a:ext cx="2214578"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6" name="Rectangle 65"/>
          <p:cNvSpPr/>
          <p:nvPr/>
        </p:nvSpPr>
        <p:spPr>
          <a:xfrm>
            <a:off x="5143504" y="4071942"/>
            <a:ext cx="3071834" cy="42862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7" name="Rectangle 66"/>
          <p:cNvSpPr/>
          <p:nvPr/>
        </p:nvSpPr>
        <p:spPr>
          <a:xfrm>
            <a:off x="4978398" y="4071942"/>
            <a:ext cx="16510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999938180"/>
      </p:ext>
    </p:extLst>
  </p:cSld>
  <p:clrMapOvr>
    <a:masterClrMapping/>
  </p:clrMapOvr>
  <p:transition xmlns:p14="http://schemas.microsoft.com/office/powerpoint/2010/main" advTm="5554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5"/>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43"/>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4"/>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9"/>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1" nodeType="clickEffect">
                                  <p:stCondLst>
                                    <p:cond delay="0"/>
                                  </p:stCondLst>
                                  <p:childTnLst>
                                    <p:set>
                                      <p:cBhvr>
                                        <p:cTn id="50" dur="1" fill="hold">
                                          <p:stCondLst>
                                            <p:cond delay="0"/>
                                          </p:stCondLst>
                                        </p:cTn>
                                        <p:tgtEl>
                                          <p:spTgt spid="32"/>
                                        </p:tgtEl>
                                        <p:attrNameLst>
                                          <p:attrName>style.visibility</p:attrName>
                                        </p:attrNameLst>
                                      </p:cBhvr>
                                      <p:to>
                                        <p:strVal val="hidden"/>
                                      </p:to>
                                    </p:set>
                                  </p:childTnLst>
                                </p:cTn>
                              </p:par>
                              <p:par>
                                <p:cTn id="51" presetID="1" presetClass="exit" presetSubtype="0" fill="hold" grpId="1" nodeType="withEffect">
                                  <p:stCondLst>
                                    <p:cond delay="0"/>
                                  </p:stCondLst>
                                  <p:childTnLst>
                                    <p:set>
                                      <p:cBhvr>
                                        <p:cTn id="52" dur="1" fill="hold">
                                          <p:stCondLst>
                                            <p:cond delay="0"/>
                                          </p:stCondLst>
                                        </p:cTn>
                                        <p:tgtEl>
                                          <p:spTgt spid="46"/>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47"/>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39"/>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49"/>
                                        </p:tgtEl>
                                        <p:attrNameLst>
                                          <p:attrName>style.visibility</p:attrName>
                                        </p:attrNameLst>
                                      </p:cBhvr>
                                      <p:to>
                                        <p:strVal val="hidden"/>
                                      </p:to>
                                    </p:set>
                                  </p:childTnLst>
                                </p:cTn>
                              </p:par>
                              <p:par>
                                <p:cTn id="59" presetID="1" presetClass="exit" presetSubtype="0" fill="hold" grpId="1" nodeType="withEffect">
                                  <p:stCondLst>
                                    <p:cond delay="0"/>
                                  </p:stCondLst>
                                  <p:childTnLst>
                                    <p:set>
                                      <p:cBhvr>
                                        <p:cTn id="60" dur="1" fill="hold">
                                          <p:stCondLst>
                                            <p:cond delay="0"/>
                                          </p:stCondLst>
                                        </p:cTn>
                                        <p:tgtEl>
                                          <p:spTgt spid="50"/>
                                        </p:tgtEl>
                                        <p:attrNameLst>
                                          <p:attrName>style.visibility</p:attrName>
                                        </p:attrNameLst>
                                      </p:cBhvr>
                                      <p:to>
                                        <p:strVal val="hidden"/>
                                      </p:to>
                                    </p:set>
                                  </p:childTnLst>
                                </p:cTn>
                              </p:par>
                              <p:par>
                                <p:cTn id="61" presetID="1" presetClass="entr"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2"/>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26"/>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28"/>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0" nodeType="clickEffect">
                                  <p:stCondLst>
                                    <p:cond delay="0"/>
                                  </p:stCondLst>
                                  <p:childTnLst>
                                    <p:set>
                                      <p:cBhvr>
                                        <p:cTn id="72" dur="1" fill="hold">
                                          <p:stCondLst>
                                            <p:cond delay="0"/>
                                          </p:stCondLst>
                                        </p:cTn>
                                        <p:tgtEl>
                                          <p:spTgt spid="54"/>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55"/>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6"/>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6" grpId="0" animBg="1"/>
      <p:bldP spid="24" grpId="0"/>
      <p:bldP spid="25" grpId="0" animBg="1"/>
      <p:bldP spid="26" grpId="0" animBg="1"/>
      <p:bldP spid="27" grpId="0"/>
      <p:bldP spid="28" grpId="0"/>
      <p:bldP spid="29" grpId="0"/>
      <p:bldP spid="34" grpId="0"/>
      <p:bldP spid="44" grpId="0"/>
      <p:bldP spid="72" grpId="0"/>
      <p:bldP spid="32" grpId="0" animBg="1"/>
      <p:bldP spid="32" grpId="1" animBg="1"/>
      <p:bldP spid="39" grpId="0" animBg="1"/>
      <p:bldP spid="39" grpId="1" animBg="1"/>
      <p:bldP spid="46" grpId="0" animBg="1"/>
      <p:bldP spid="46" grpId="1" animBg="1"/>
      <p:bldP spid="47" grpId="0" animBg="1"/>
      <p:bldP spid="47" grpId="1" animBg="1"/>
      <p:bldP spid="49" grpId="0" animBg="1"/>
      <p:bldP spid="49" grpId="1" animBg="1"/>
      <p:bldP spid="50" grpId="0" animBg="1"/>
      <p:bldP spid="50" grpId="1" animBg="1"/>
      <p:bldP spid="52" grpId="0" animBg="1"/>
      <p:bldP spid="53" grpId="0" animBg="1"/>
      <p:bldP spid="54" grpId="0" animBg="1"/>
      <p:bldP spid="55" grpId="0" animBg="1"/>
      <p:bldP spid="66" grpId="0" animBg="1"/>
      <p:bldP spid="6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Major Trends Affecting Main Memory (IV)</a:t>
            </a:r>
          </a:p>
        </p:txBody>
      </p:sp>
      <p:sp>
        <p:nvSpPr>
          <p:cNvPr id="28675" name="Content Placeholder 2"/>
          <p:cNvSpPr>
            <a:spLocks noGrp="1"/>
          </p:cNvSpPr>
          <p:nvPr>
            <p:ph idx="1"/>
          </p:nvPr>
        </p:nvSpPr>
        <p:spPr>
          <a:xfrm>
            <a:off x="228600" y="996950"/>
            <a:ext cx="8915400" cy="5194300"/>
          </a:xfrm>
        </p:spPr>
        <p:txBody>
          <a:bodyPr/>
          <a:lstStyle/>
          <a:p>
            <a:r>
              <a:rPr lang="en-US" dirty="0">
                <a:solidFill>
                  <a:srgbClr val="7F7F7F"/>
                </a:solidFill>
                <a:latin typeface="Tahoma" charset="0"/>
                <a:ea typeface="ＭＳ Ｐゴシック" charset="0"/>
                <a:cs typeface="ＭＳ Ｐゴシック" charset="0"/>
              </a:rPr>
              <a:t>Need for main memory </a:t>
            </a:r>
            <a:r>
              <a:rPr lang="en-US" dirty="0" smtClean="0">
                <a:solidFill>
                  <a:srgbClr val="7F7F7F"/>
                </a:solidFill>
                <a:latin typeface="Tahoma" charset="0"/>
                <a:ea typeface="ＭＳ Ｐゴシック" charset="0"/>
                <a:cs typeface="ＭＳ Ｐゴシック" charset="0"/>
              </a:rPr>
              <a:t>capacity, bandwidth, QoS </a:t>
            </a:r>
            <a:r>
              <a:rPr lang="en-US" dirty="0">
                <a:solidFill>
                  <a:srgbClr val="7F7F7F"/>
                </a:solidFill>
                <a:latin typeface="Tahoma" charset="0"/>
                <a:ea typeface="ＭＳ Ｐゴシック" charset="0"/>
                <a:cs typeface="ＭＳ Ｐゴシック" charset="0"/>
              </a:rPr>
              <a:t>increasing </a:t>
            </a:r>
          </a:p>
          <a:p>
            <a:endParaRPr lang="en-US" dirty="0">
              <a:solidFill>
                <a:srgbClr val="7F7F7F"/>
              </a:solidFill>
              <a:latin typeface="Tahoma" charset="0"/>
              <a:ea typeface="ＭＳ Ｐゴシック" charset="0"/>
              <a:cs typeface="ＭＳ Ｐゴシック" charset="0"/>
            </a:endParaRPr>
          </a:p>
          <a:p>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pPr>
              <a:buFont typeface="Wingdings" charset="0"/>
              <a:buNone/>
            </a:pPr>
            <a:endParaRPr lang="en-US" dirty="0">
              <a:solidFill>
                <a:srgbClr val="7F7F7F"/>
              </a:solidFill>
              <a:latin typeface="Tahoma" charset="0"/>
              <a:ea typeface="ＭＳ Ｐゴシック" charset="0"/>
              <a:cs typeface="ＭＳ Ｐゴシック" charset="0"/>
            </a:endParaRPr>
          </a:p>
          <a:p>
            <a:r>
              <a:rPr lang="en-US" dirty="0">
                <a:solidFill>
                  <a:srgbClr val="7F7F7F"/>
                </a:solidFill>
                <a:latin typeface="Tahoma" charset="0"/>
                <a:ea typeface="ＭＳ Ｐゴシック" charset="0"/>
                <a:cs typeface="ＭＳ Ｐゴシック" charset="0"/>
              </a:rPr>
              <a:t>Main memory energy/power is a key system design concern</a:t>
            </a:r>
          </a:p>
          <a:p>
            <a:endParaRPr lang="en-US" dirty="0">
              <a:solidFill>
                <a:srgbClr val="0000FF"/>
              </a:solidFill>
              <a:latin typeface="Tahoma" charset="0"/>
              <a:ea typeface="ＭＳ Ｐゴシック" charset="0"/>
              <a:cs typeface="ＭＳ Ｐゴシック" charset="0"/>
            </a:endParaRPr>
          </a:p>
          <a:p>
            <a:pPr>
              <a:buFont typeface="Wingdings" charset="0"/>
              <a:buNone/>
            </a:pPr>
            <a:endParaRPr lang="en-US" dirty="0">
              <a:solidFill>
                <a:srgbClr val="0000FF"/>
              </a:solidFill>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DRAM technology scaling is ending </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ITRS projects </a:t>
            </a:r>
            <a:r>
              <a:rPr lang="en-US" dirty="0">
                <a:solidFill>
                  <a:srgbClr val="FF0000"/>
                </a:solidFill>
                <a:latin typeface="Tahoma" charset="0"/>
                <a:ea typeface="ＭＳ Ｐゴシック" charset="0"/>
              </a:rPr>
              <a:t>DRAM will not scale easily below </a:t>
            </a:r>
            <a:r>
              <a:rPr lang="en-US" dirty="0" smtClean="0">
                <a:solidFill>
                  <a:srgbClr val="FF0000"/>
                </a:solidFill>
                <a:latin typeface="Tahoma" charset="0"/>
                <a:ea typeface="ＭＳ Ｐゴシック" charset="0"/>
              </a:rPr>
              <a:t>X nm </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Scaling has provided many benefits: </a:t>
            </a:r>
          </a:p>
          <a:p>
            <a:pPr lvl="2"/>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capacity</a:t>
            </a:r>
            <a:r>
              <a:rPr lang="en-US" dirty="0">
                <a:solidFill>
                  <a:srgbClr val="FF0000"/>
                </a:solidFill>
                <a:latin typeface="Tahoma" charset="0"/>
                <a:ea typeface="ＭＳ Ｐゴシック" charset="0"/>
              </a:rPr>
              <a:t> </a:t>
            </a:r>
            <a:r>
              <a:rPr lang="en-US" dirty="0" smtClean="0">
                <a:solidFill>
                  <a:srgbClr val="FF0000"/>
                </a:solidFill>
                <a:latin typeface="Tahoma" charset="0"/>
                <a:ea typeface="ＭＳ Ｐゴシック" charset="0"/>
              </a:rPr>
              <a:t>(density), </a:t>
            </a:r>
            <a:r>
              <a:rPr lang="en-US" dirty="0">
                <a:solidFill>
                  <a:srgbClr val="FF0000"/>
                </a:solidFill>
                <a:latin typeface="Tahoma" charset="0"/>
                <a:ea typeface="ＭＳ Ｐゴシック" charset="0"/>
              </a:rPr>
              <a:t>lower cost, lower energy</a:t>
            </a:r>
          </a:p>
          <a:p>
            <a:pPr>
              <a:buFont typeface="Wingdings" charset="0"/>
              <a:buNone/>
            </a:pPr>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286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BE99A2B-29DD-5A4F-B100-24CE86C78EE3}" type="slidenum">
              <a:rPr lang="en-US" sz="1600">
                <a:solidFill>
                  <a:srgbClr val="000000"/>
                </a:solidFill>
                <a:latin typeface="Garamond" charset="0"/>
              </a:rPr>
              <a:pPr eaLnBrk="1" hangingPunct="1"/>
              <a:t>24</a:t>
            </a:fld>
            <a:endParaRPr lang="en-US" sz="1600" dirty="0">
              <a:solidFill>
                <a:srgbClr val="000000"/>
              </a:solidFill>
              <a:latin typeface="Garamond" charset="0"/>
            </a:endParaRPr>
          </a:p>
        </p:txBody>
      </p:sp>
    </p:spTree>
    <p:extLst>
      <p:ext uri="{BB962C8B-B14F-4D97-AF65-F5344CB8AC3E}">
        <p14:creationId xmlns:p14="http://schemas.microsoft.com/office/powerpoint/2010/main" val="248846777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Observation 3</a:t>
            </a:r>
            <a:endParaRPr lang="en-US" dirty="0"/>
          </a:p>
        </p:txBody>
      </p:sp>
      <p:sp>
        <p:nvSpPr>
          <p:cNvPr id="3" name="Content Placeholder 2"/>
          <p:cNvSpPr>
            <a:spLocks noGrp="1"/>
          </p:cNvSpPr>
          <p:nvPr>
            <p:ph idx="1"/>
          </p:nvPr>
        </p:nvSpPr>
        <p:spPr/>
        <p:txBody>
          <a:bodyPr/>
          <a:lstStyle/>
          <a:p>
            <a:r>
              <a:rPr lang="en-US" dirty="0" smtClean="0"/>
              <a:t>Non-memory-bound application</a:t>
            </a:r>
          </a:p>
          <a:p>
            <a:pPr>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240</a:t>
            </a:fld>
            <a:endParaRPr lang="en-US" altLang="en-US">
              <a:solidFill>
                <a:srgbClr val="000000"/>
              </a:solidFill>
            </a:endParaRPr>
          </a:p>
        </p:txBody>
      </p:sp>
      <p:sp>
        <p:nvSpPr>
          <p:cNvPr id="7" name="Rectangle 6"/>
          <p:cNvSpPr/>
          <p:nvPr/>
        </p:nvSpPr>
        <p:spPr>
          <a:xfrm>
            <a:off x="3545959"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 name="Rectangle 8"/>
          <p:cNvSpPr/>
          <p:nvPr/>
        </p:nvSpPr>
        <p:spPr>
          <a:xfrm>
            <a:off x="176368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11" name="Straight Arrow Connector 10"/>
          <p:cNvCxnSpPr/>
          <p:nvPr/>
        </p:nvCxnSpPr>
        <p:spPr>
          <a:xfrm>
            <a:off x="6516216" y="3501008"/>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7239632" y="3313120"/>
            <a:ext cx="720080" cy="369332"/>
          </a:xfrm>
          <a:prstGeom prst="rect">
            <a:avLst/>
          </a:prstGeom>
          <a:noFill/>
        </p:spPr>
        <p:txBody>
          <a:bodyPr wrap="square" rtlCol="0">
            <a:spAutoFit/>
          </a:bodyPr>
          <a:lstStyle/>
          <a:p>
            <a:r>
              <a:rPr lang="en-US" dirty="0" smtClean="0">
                <a:solidFill>
                  <a:srgbClr val="000000"/>
                </a:solidFill>
                <a:latin typeface="Tahoma"/>
              </a:rPr>
              <a:t>time</a:t>
            </a:r>
            <a:endParaRPr lang="en-US" dirty="0">
              <a:solidFill>
                <a:srgbClr val="000000"/>
              </a:solidFill>
              <a:latin typeface="Tahoma"/>
            </a:endParaRPr>
          </a:p>
        </p:txBody>
      </p:sp>
      <p:cxnSp>
        <p:nvCxnSpPr>
          <p:cNvPr id="22" name="Straight Arrow Connector 21"/>
          <p:cNvCxnSpPr/>
          <p:nvPr/>
        </p:nvCxnSpPr>
        <p:spPr>
          <a:xfrm>
            <a:off x="6512880" y="4759724"/>
            <a:ext cx="792088" cy="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3" name="TextBox 22"/>
          <p:cNvSpPr txBox="1"/>
          <p:nvPr/>
        </p:nvSpPr>
        <p:spPr>
          <a:xfrm>
            <a:off x="7236296" y="4571836"/>
            <a:ext cx="720080" cy="369332"/>
          </a:xfrm>
          <a:prstGeom prst="rect">
            <a:avLst/>
          </a:prstGeom>
          <a:noFill/>
        </p:spPr>
        <p:txBody>
          <a:bodyPr wrap="square" rtlCol="0">
            <a:spAutoFit/>
          </a:bodyPr>
          <a:lstStyle/>
          <a:p>
            <a:r>
              <a:rPr lang="en-US" dirty="0" smtClean="0">
                <a:solidFill>
                  <a:srgbClr val="000000"/>
                </a:solidFill>
                <a:latin typeface="Tahoma"/>
              </a:rPr>
              <a:t>time</a:t>
            </a:r>
            <a:endParaRPr lang="en-US" dirty="0">
              <a:solidFill>
                <a:srgbClr val="000000"/>
              </a:solidFill>
              <a:latin typeface="Tahoma"/>
            </a:endParaRPr>
          </a:p>
        </p:txBody>
      </p:sp>
      <p:sp>
        <p:nvSpPr>
          <p:cNvPr id="24" name="TextBox 23"/>
          <p:cNvSpPr txBox="1"/>
          <p:nvPr/>
        </p:nvSpPr>
        <p:spPr>
          <a:xfrm>
            <a:off x="-180528" y="2780928"/>
            <a:ext cx="2021916" cy="769441"/>
          </a:xfrm>
          <a:prstGeom prst="rect">
            <a:avLst/>
          </a:prstGeom>
          <a:noFill/>
        </p:spPr>
        <p:txBody>
          <a:bodyPr wrap="square" rtlCol="0">
            <a:spAutoFit/>
          </a:bodyPr>
          <a:lstStyle/>
          <a:p>
            <a:pPr algn="ctr"/>
            <a:r>
              <a:rPr lang="en-US" sz="2200" dirty="0" smtClean="0">
                <a:solidFill>
                  <a:srgbClr val="000000"/>
                </a:solidFill>
                <a:latin typeface="Tahoma"/>
              </a:rPr>
              <a:t>No interference</a:t>
            </a:r>
            <a:endParaRPr lang="en-US" sz="2200" dirty="0">
              <a:solidFill>
                <a:srgbClr val="000000"/>
              </a:solidFill>
              <a:latin typeface="Tahoma"/>
            </a:endParaRPr>
          </a:p>
        </p:txBody>
      </p:sp>
      <p:sp>
        <p:nvSpPr>
          <p:cNvPr id="25" name="Rectangle 24"/>
          <p:cNvSpPr/>
          <p:nvPr/>
        </p:nvSpPr>
        <p:spPr>
          <a:xfrm>
            <a:off x="6444208" y="1412776"/>
            <a:ext cx="432048" cy="360040"/>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Rectangle 25"/>
          <p:cNvSpPr/>
          <p:nvPr/>
        </p:nvSpPr>
        <p:spPr>
          <a:xfrm>
            <a:off x="6444208" y="1916832"/>
            <a:ext cx="432048" cy="36004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 name="TextBox 26"/>
          <p:cNvSpPr txBox="1"/>
          <p:nvPr/>
        </p:nvSpPr>
        <p:spPr>
          <a:xfrm>
            <a:off x="7164288" y="1412776"/>
            <a:ext cx="1979712" cy="369332"/>
          </a:xfrm>
          <a:prstGeom prst="rect">
            <a:avLst/>
          </a:prstGeom>
          <a:noFill/>
        </p:spPr>
        <p:txBody>
          <a:bodyPr wrap="square" rtlCol="0">
            <a:spAutoFit/>
          </a:bodyPr>
          <a:lstStyle/>
          <a:p>
            <a:r>
              <a:rPr lang="en-US" dirty="0" smtClean="0">
                <a:solidFill>
                  <a:srgbClr val="000000"/>
                </a:solidFill>
                <a:latin typeface="Tahoma"/>
              </a:rPr>
              <a:t>Compute Phase</a:t>
            </a:r>
            <a:endParaRPr lang="en-US" dirty="0">
              <a:solidFill>
                <a:srgbClr val="000000"/>
              </a:solidFill>
              <a:latin typeface="Tahoma"/>
            </a:endParaRPr>
          </a:p>
        </p:txBody>
      </p:sp>
      <p:sp>
        <p:nvSpPr>
          <p:cNvPr id="28" name="TextBox 27"/>
          <p:cNvSpPr txBox="1"/>
          <p:nvPr/>
        </p:nvSpPr>
        <p:spPr>
          <a:xfrm>
            <a:off x="7164288" y="1907540"/>
            <a:ext cx="1979712" cy="369332"/>
          </a:xfrm>
          <a:prstGeom prst="rect">
            <a:avLst/>
          </a:prstGeom>
          <a:noFill/>
        </p:spPr>
        <p:txBody>
          <a:bodyPr wrap="square" rtlCol="0">
            <a:spAutoFit/>
          </a:bodyPr>
          <a:lstStyle/>
          <a:p>
            <a:r>
              <a:rPr lang="en-US" dirty="0" smtClean="0">
                <a:solidFill>
                  <a:srgbClr val="000000"/>
                </a:solidFill>
                <a:latin typeface="Tahoma"/>
              </a:rPr>
              <a:t>Memory Phase</a:t>
            </a:r>
            <a:endParaRPr lang="en-US" dirty="0">
              <a:solidFill>
                <a:srgbClr val="000000"/>
              </a:solidFill>
              <a:latin typeface="Tahoma"/>
            </a:endParaRPr>
          </a:p>
        </p:txBody>
      </p:sp>
      <p:sp>
        <p:nvSpPr>
          <p:cNvPr id="29" name="TextBox 28"/>
          <p:cNvSpPr txBox="1"/>
          <p:nvPr/>
        </p:nvSpPr>
        <p:spPr>
          <a:xfrm>
            <a:off x="-180528" y="3927567"/>
            <a:ext cx="2021916" cy="769441"/>
          </a:xfrm>
          <a:prstGeom prst="rect">
            <a:avLst/>
          </a:prstGeom>
          <a:noFill/>
        </p:spPr>
        <p:txBody>
          <a:bodyPr wrap="square" rtlCol="0">
            <a:spAutoFit/>
          </a:bodyPr>
          <a:lstStyle/>
          <a:p>
            <a:pPr algn="ctr"/>
            <a:r>
              <a:rPr lang="en-US" sz="2200" dirty="0" smtClean="0">
                <a:solidFill>
                  <a:srgbClr val="000000"/>
                </a:solidFill>
                <a:latin typeface="Tahoma"/>
              </a:rPr>
              <a:t>With interference</a:t>
            </a:r>
            <a:endParaRPr lang="en-US" sz="2200" dirty="0">
              <a:solidFill>
                <a:srgbClr val="000000"/>
              </a:solidFill>
              <a:latin typeface="Tahoma"/>
            </a:endParaRPr>
          </a:p>
        </p:txBody>
      </p:sp>
      <p:sp>
        <p:nvSpPr>
          <p:cNvPr id="34" name="TextBox 33"/>
          <p:cNvSpPr txBox="1"/>
          <p:nvPr/>
        </p:nvSpPr>
        <p:spPr>
          <a:xfrm>
            <a:off x="179512" y="5579763"/>
            <a:ext cx="8640960" cy="492443"/>
          </a:xfrm>
          <a:prstGeom prst="rect">
            <a:avLst/>
          </a:prstGeom>
          <a:noFill/>
        </p:spPr>
        <p:txBody>
          <a:bodyPr wrap="square" rtlCol="0">
            <a:spAutoFit/>
          </a:bodyPr>
          <a:lstStyle/>
          <a:p>
            <a:pPr algn="ctr"/>
            <a:r>
              <a:rPr lang="en-US" sz="2600" dirty="0" smtClean="0">
                <a:solidFill>
                  <a:srgbClr val="000000"/>
                </a:solidFill>
                <a:latin typeface="Tahoma"/>
              </a:rPr>
              <a:t>Only memory fraction ( ) slows down with interference</a:t>
            </a:r>
            <a:endParaRPr lang="en-US" sz="2600" dirty="0">
              <a:solidFill>
                <a:srgbClr val="000000"/>
              </a:solidFill>
              <a:latin typeface="Tahoma"/>
            </a:endParaRPr>
          </a:p>
        </p:txBody>
      </p:sp>
      <p:sp>
        <p:nvSpPr>
          <p:cNvPr id="30" name="Rectangle 29"/>
          <p:cNvSpPr/>
          <p:nvPr/>
        </p:nvSpPr>
        <p:spPr>
          <a:xfrm>
            <a:off x="5675870" y="2924944"/>
            <a:ext cx="36004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3889738" y="2924944"/>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p:nvPr/>
        </p:nvSpPr>
        <p:spPr>
          <a:xfrm>
            <a:off x="1763688"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6" name="Rectangle 35"/>
          <p:cNvSpPr/>
          <p:nvPr/>
        </p:nvSpPr>
        <p:spPr>
          <a:xfrm>
            <a:off x="354595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7" name="Rectangle 36"/>
          <p:cNvSpPr/>
          <p:nvPr/>
        </p:nvSpPr>
        <p:spPr>
          <a:xfrm>
            <a:off x="4267707" y="4091140"/>
            <a:ext cx="1791816" cy="432048"/>
          </a:xfrm>
          <a:prstGeom prst="rect">
            <a:avLst/>
          </a:prstGeom>
          <a:solidFill>
            <a:srgbClr val="0070C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8" name="Rectangle 37"/>
          <p:cNvSpPr/>
          <p:nvPr/>
        </p:nvSpPr>
        <p:spPr>
          <a:xfrm>
            <a:off x="6053839" y="4091140"/>
            <a:ext cx="720080" cy="43204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40" name="Straight Arrow Connector 39"/>
          <p:cNvCxnSpPr/>
          <p:nvPr/>
        </p:nvCxnSpPr>
        <p:spPr>
          <a:xfrm>
            <a:off x="3563888" y="3356992"/>
            <a:ext cx="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a:off x="3875549"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a:off x="5695992" y="3356992"/>
            <a:ext cx="36004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6" name="Straight Arrow Connector 45"/>
          <p:cNvCxnSpPr/>
          <p:nvPr/>
        </p:nvCxnSpPr>
        <p:spPr>
          <a:xfrm>
            <a:off x="6017860" y="3356992"/>
            <a:ext cx="720080" cy="720080"/>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8" name="Straight Arrow Connector 47"/>
          <p:cNvCxnSpPr/>
          <p:nvPr/>
        </p:nvCxnSpPr>
        <p:spPr>
          <a:xfrm>
            <a:off x="3521684" y="2780928"/>
            <a:ext cx="402244"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1" name="Object 50"/>
          <p:cNvGraphicFramePr>
            <a:graphicFrameLocks noChangeAspect="1"/>
          </p:cNvGraphicFramePr>
          <p:nvPr/>
        </p:nvGraphicFramePr>
        <p:xfrm>
          <a:off x="3577956" y="2449023"/>
          <a:ext cx="314218" cy="288033"/>
        </p:xfrm>
        <a:graphic>
          <a:graphicData uri="http://schemas.openxmlformats.org/presentationml/2006/ole">
            <mc:AlternateContent xmlns:mc="http://schemas.openxmlformats.org/markup-compatibility/2006">
              <mc:Choice xmlns:v="urn:schemas-microsoft-com:vml" Requires="v">
                <p:oleObj spid="_x0000_s20592"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77956" y="2449023"/>
                        <a:ext cx="314218" cy="28803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53" name="Straight Arrow Connector 52"/>
          <p:cNvCxnSpPr/>
          <p:nvPr/>
        </p:nvCxnSpPr>
        <p:spPr>
          <a:xfrm>
            <a:off x="1763688" y="2780928"/>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54" name="Object 53"/>
          <p:cNvGraphicFramePr>
            <a:graphicFrameLocks noChangeAspect="1"/>
          </p:cNvGraphicFramePr>
          <p:nvPr/>
        </p:nvGraphicFramePr>
        <p:xfrm>
          <a:off x="2267744" y="2405152"/>
          <a:ext cx="648072" cy="348962"/>
        </p:xfrm>
        <a:graphic>
          <a:graphicData uri="http://schemas.openxmlformats.org/presentationml/2006/ole">
            <mc:AlternateContent xmlns:mc="http://schemas.openxmlformats.org/markup-compatibility/2006">
              <mc:Choice xmlns:v="urn:schemas-microsoft-com:vml" Requires="v">
                <p:oleObj spid="_x0000_s20593" name="Equation" r:id="rId7" imgW="330120" imgH="177480" progId="Equation.3">
                  <p:embed/>
                </p:oleObj>
              </mc:Choice>
              <mc:Fallback>
                <p:oleObj name="Equation" r:id="rId7"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67744" y="2405152"/>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1861" name="Object 5"/>
          <p:cNvGraphicFramePr>
            <a:graphicFrameLocks noChangeAspect="1"/>
          </p:cNvGraphicFramePr>
          <p:nvPr/>
        </p:nvGraphicFramePr>
        <p:xfrm>
          <a:off x="3775538" y="5713431"/>
          <a:ext cx="314325" cy="287337"/>
        </p:xfrm>
        <a:graphic>
          <a:graphicData uri="http://schemas.openxmlformats.org/presentationml/2006/ole">
            <mc:AlternateContent xmlns:mc="http://schemas.openxmlformats.org/markup-compatibility/2006">
              <mc:Choice xmlns:v="urn:schemas-microsoft-com:vml" Requires="v">
                <p:oleObj spid="_x0000_s20594" name="Equation" r:id="rId9" imgW="152280" imgH="139680" progId="Equation.3">
                  <p:embed/>
                </p:oleObj>
              </mc:Choice>
              <mc:Fallback>
                <p:oleObj name="Equation" r:id="rId9"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75538" y="5713431"/>
                        <a:ext cx="314325" cy="287337"/>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39" name="Straight Arrow Connector 38"/>
          <p:cNvCxnSpPr/>
          <p:nvPr/>
        </p:nvCxnSpPr>
        <p:spPr>
          <a:xfrm>
            <a:off x="1714480" y="4714884"/>
            <a:ext cx="1800200" cy="0"/>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3" name="Object 42"/>
          <p:cNvGraphicFramePr>
            <a:graphicFrameLocks noChangeAspect="1"/>
          </p:cNvGraphicFramePr>
          <p:nvPr/>
        </p:nvGraphicFramePr>
        <p:xfrm>
          <a:off x="2218536" y="4714884"/>
          <a:ext cx="648072" cy="348962"/>
        </p:xfrm>
        <a:graphic>
          <a:graphicData uri="http://schemas.openxmlformats.org/presentationml/2006/ole">
            <mc:AlternateContent xmlns:mc="http://schemas.openxmlformats.org/markup-compatibility/2006">
              <mc:Choice xmlns:v="urn:schemas-microsoft-com:vml" Requires="v">
                <p:oleObj spid="_x0000_s20595" name="Equation" r:id="rId10" imgW="330120" imgH="177480" progId="Equation.3">
                  <p:embed/>
                </p:oleObj>
              </mc:Choice>
              <mc:Fallback>
                <p:oleObj name="Equation" r:id="rId10" imgW="330120" imgH="1774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218536" y="4714884"/>
                        <a:ext cx="648072" cy="348962"/>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45" name="Straight Arrow Connector 44"/>
          <p:cNvCxnSpPr/>
          <p:nvPr/>
        </p:nvCxnSpPr>
        <p:spPr>
          <a:xfrm>
            <a:off x="3500430" y="4714884"/>
            <a:ext cx="785818" cy="1588"/>
          </a:xfrm>
          <a:prstGeom prst="straightConnector1">
            <a:avLst/>
          </a:prstGeom>
          <a:ln w="254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graphicFrame>
        <p:nvGraphicFramePr>
          <p:cNvPr id="47" name="Object 46"/>
          <p:cNvGraphicFramePr>
            <a:graphicFrameLocks noChangeAspect="1"/>
          </p:cNvGraphicFramePr>
          <p:nvPr/>
        </p:nvGraphicFramePr>
        <p:xfrm>
          <a:off x="3109913" y="4695825"/>
          <a:ext cx="1727200" cy="941388"/>
        </p:xfrm>
        <a:graphic>
          <a:graphicData uri="http://schemas.openxmlformats.org/presentationml/2006/ole">
            <mc:AlternateContent xmlns:mc="http://schemas.openxmlformats.org/markup-compatibility/2006">
              <mc:Choice xmlns:v="urn:schemas-microsoft-com:vml" Requires="v">
                <p:oleObj spid="_x0000_s20596" name="Equation" r:id="rId11" imgW="838080" imgH="457200" progId="Equation.3">
                  <p:embed/>
                </p:oleObj>
              </mc:Choice>
              <mc:Fallback>
                <p:oleObj name="Equation" r:id="rId11" imgW="838080" imgH="457200" progId="Equation.3">
                  <p:embed/>
                  <p:pic>
                    <p:nvPicPr>
                      <p:cNvPr id="0" nam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109913" y="4695825"/>
                        <a:ext cx="1727200" cy="9413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0" name="Rectangle 49"/>
          <p:cNvSpPr/>
          <p:nvPr/>
        </p:nvSpPr>
        <p:spPr>
          <a:xfrm>
            <a:off x="0" y="1000108"/>
            <a:ext cx="9144000" cy="5184576"/>
          </a:xfrm>
          <a:prstGeom prst="rect">
            <a:avLst/>
          </a:prstGeom>
          <a:solidFill>
            <a:schemeClr val="accent3">
              <a:lumMod val="95000"/>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aphicFrame>
        <p:nvGraphicFramePr>
          <p:cNvPr id="52" name="Object 4"/>
          <p:cNvGraphicFramePr>
            <a:graphicFrameLocks noChangeAspect="1"/>
          </p:cNvGraphicFramePr>
          <p:nvPr/>
        </p:nvGraphicFramePr>
        <p:xfrm>
          <a:off x="1382713" y="3098800"/>
          <a:ext cx="6400800" cy="1238250"/>
        </p:xfrm>
        <a:graphic>
          <a:graphicData uri="http://schemas.openxmlformats.org/presentationml/2006/ole">
            <mc:AlternateContent xmlns:mc="http://schemas.openxmlformats.org/markup-compatibility/2006">
              <mc:Choice xmlns:v="urn:schemas-microsoft-com:vml" Requires="v">
                <p:oleObj spid="_x0000_s20597" name="Equation" r:id="rId13" imgW="2361960" imgH="457200" progId="Equation.3">
                  <p:embed/>
                </p:oleObj>
              </mc:Choice>
              <mc:Fallback>
                <p:oleObj name="Equation" r:id="rId13" imgW="2361960" imgH="457200" progId="Equation.3">
                  <p:embed/>
                  <p:pic>
                    <p:nvPicPr>
                      <p:cNvPr id="0" name=""/>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382713" y="3098800"/>
                        <a:ext cx="6400800" cy="12382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55" name="TextBox 54"/>
          <p:cNvSpPr txBox="1"/>
          <p:nvPr/>
        </p:nvSpPr>
        <p:spPr>
          <a:xfrm>
            <a:off x="0" y="2029474"/>
            <a:ext cx="9144000" cy="1015663"/>
          </a:xfrm>
          <a:prstGeom prst="rect">
            <a:avLst/>
          </a:prstGeom>
          <a:noFill/>
        </p:spPr>
        <p:txBody>
          <a:bodyPr wrap="square" rtlCol="0">
            <a:spAutoFit/>
          </a:bodyPr>
          <a:lstStyle/>
          <a:p>
            <a:pPr algn="ctr"/>
            <a:r>
              <a:rPr lang="en-US" sz="3000" dirty="0" smtClean="0">
                <a:solidFill>
                  <a:srgbClr val="000000"/>
                </a:solidFill>
                <a:latin typeface="Tahoma"/>
              </a:rPr>
              <a:t>Memory Interference-induced Slowdown Estimation (MISE) model for </a:t>
            </a:r>
            <a:r>
              <a:rPr lang="en-US" sz="3000" dirty="0" smtClean="0">
                <a:solidFill>
                  <a:srgbClr val="FF0000"/>
                </a:solidFill>
                <a:latin typeface="Tahoma"/>
              </a:rPr>
              <a:t>non-memory bound </a:t>
            </a:r>
            <a:r>
              <a:rPr lang="en-US" sz="3000" dirty="0" smtClean="0">
                <a:solidFill>
                  <a:srgbClr val="000000"/>
                </a:solidFill>
                <a:latin typeface="Tahoma"/>
              </a:rPr>
              <a:t>applications</a:t>
            </a:r>
            <a:endParaRPr lang="en-US" sz="3000" dirty="0">
              <a:solidFill>
                <a:srgbClr val="000000"/>
              </a:solidFill>
              <a:latin typeface="Tahoma"/>
            </a:endParaRPr>
          </a:p>
        </p:txBody>
      </p:sp>
    </p:spTree>
    <p:custDataLst>
      <p:tags r:id="rId2"/>
    </p:custDataLst>
    <p:extLst>
      <p:ext uri="{BB962C8B-B14F-4D97-AF65-F5344CB8AC3E}">
        <p14:creationId xmlns:p14="http://schemas.microsoft.com/office/powerpoint/2010/main" val="2978629750"/>
      </p:ext>
    </p:extLst>
  </p:cSld>
  <p:clrMapOvr>
    <a:masterClrMapping/>
  </p:clrMapOvr>
  <p:transition xmlns:p14="http://schemas.microsoft.com/office/powerpoint/2010/main" advTm="5734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3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6"/>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22"/>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3"/>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childTnLst>
                                </p:cTn>
                              </p:par>
                              <p:par>
                                <p:cTn id="53" presetID="1" presetClass="entr" presetSubtype="0" fill="hold" nodeType="withEffect">
                                  <p:stCondLst>
                                    <p:cond delay="0"/>
                                  </p:stCondLst>
                                  <p:childTnLst>
                                    <p:set>
                                      <p:cBhvr>
                                        <p:cTn id="54" dur="1" fill="hold">
                                          <p:stCondLst>
                                            <p:cond delay="0"/>
                                          </p:stCondLst>
                                        </p:cTn>
                                        <p:tgtEl>
                                          <p:spTgt spid="44"/>
                                        </p:tgtEl>
                                        <p:attrNameLst>
                                          <p:attrName>style.visibility</p:attrName>
                                        </p:attrNameLst>
                                      </p:cBhvr>
                                      <p:to>
                                        <p:strVal val="visible"/>
                                      </p:to>
                                    </p:set>
                                  </p:childTnLst>
                                </p:cTn>
                              </p:par>
                              <p:par>
                                <p:cTn id="55" presetID="1" presetClass="entr" presetSubtype="0" fill="hold" nodeType="withEffect">
                                  <p:stCondLst>
                                    <p:cond delay="0"/>
                                  </p:stCondLst>
                                  <p:childTnLst>
                                    <p:set>
                                      <p:cBhvr>
                                        <p:cTn id="56" dur="1" fill="hold">
                                          <p:stCondLst>
                                            <p:cond delay="0"/>
                                          </p:stCondLst>
                                        </p:cTn>
                                        <p:tgtEl>
                                          <p:spTgt spid="4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4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7" presetClass="entr" presetSubtype="10" fill="hold" nodeType="clickEffect">
                                  <p:stCondLst>
                                    <p:cond delay="0"/>
                                  </p:stCondLst>
                                  <p:childTnLst>
                                    <p:set>
                                      <p:cBhvr>
                                        <p:cTn id="62" dur="1" fill="hold">
                                          <p:stCondLst>
                                            <p:cond delay="0"/>
                                          </p:stCondLst>
                                        </p:cTn>
                                        <p:tgtEl>
                                          <p:spTgt spid="48"/>
                                        </p:tgtEl>
                                        <p:attrNameLst>
                                          <p:attrName>style.visibility</p:attrName>
                                        </p:attrNameLst>
                                      </p:cBhvr>
                                      <p:to>
                                        <p:strVal val="visible"/>
                                      </p:to>
                                    </p:set>
                                    <p:anim calcmode="lin" valueType="num">
                                      <p:cBhvr>
                                        <p:cTn id="63" dur="500" fill="hold"/>
                                        <p:tgtEl>
                                          <p:spTgt spid="48"/>
                                        </p:tgtEl>
                                        <p:attrNameLst>
                                          <p:attrName>ppt_w</p:attrName>
                                        </p:attrNameLst>
                                      </p:cBhvr>
                                      <p:tavLst>
                                        <p:tav tm="0">
                                          <p:val>
                                            <p:fltVal val="0"/>
                                          </p:val>
                                        </p:tav>
                                        <p:tav tm="100000">
                                          <p:val>
                                            <p:strVal val="#ppt_w"/>
                                          </p:val>
                                        </p:tav>
                                      </p:tavLst>
                                    </p:anim>
                                    <p:anim calcmode="lin" valueType="num">
                                      <p:cBhvr>
                                        <p:cTn id="64" dur="500" fill="hold"/>
                                        <p:tgtEl>
                                          <p:spTgt spid="48"/>
                                        </p:tgtEl>
                                        <p:attrNameLst>
                                          <p:attrName>ppt_h</p:attrName>
                                        </p:attrNameLst>
                                      </p:cBhvr>
                                      <p:tavLst>
                                        <p:tav tm="0">
                                          <p:val>
                                            <p:strVal val="#ppt_h"/>
                                          </p:val>
                                        </p:tav>
                                        <p:tav tm="100000">
                                          <p:val>
                                            <p:strVal val="#ppt_h"/>
                                          </p:val>
                                        </p:tav>
                                      </p:tavLst>
                                    </p:anim>
                                  </p:childTnLst>
                                </p:cTn>
                              </p:par>
                              <p:par>
                                <p:cTn id="65" presetID="1" presetClass="entr" presetSubtype="0" fill="hold" nodeType="withEffect">
                                  <p:stCondLst>
                                    <p:cond delay="0"/>
                                  </p:stCondLst>
                                  <p:childTnLst>
                                    <p:set>
                                      <p:cBhvr>
                                        <p:cTn id="66" dur="1" fill="hold">
                                          <p:stCondLst>
                                            <p:cond delay="0"/>
                                          </p:stCondLst>
                                        </p:cTn>
                                        <p:tgtEl>
                                          <p:spTgt spid="5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7" presetClass="entr" presetSubtype="10" fill="hold" nodeType="clickEffect">
                                  <p:stCondLst>
                                    <p:cond delay="0"/>
                                  </p:stCondLst>
                                  <p:childTnLst>
                                    <p:set>
                                      <p:cBhvr>
                                        <p:cTn id="70" dur="1" fill="hold">
                                          <p:stCondLst>
                                            <p:cond delay="0"/>
                                          </p:stCondLst>
                                        </p:cTn>
                                        <p:tgtEl>
                                          <p:spTgt spid="53"/>
                                        </p:tgtEl>
                                        <p:attrNameLst>
                                          <p:attrName>style.visibility</p:attrName>
                                        </p:attrNameLst>
                                      </p:cBhvr>
                                      <p:to>
                                        <p:strVal val="visible"/>
                                      </p:to>
                                    </p:set>
                                    <p:anim calcmode="lin" valueType="num">
                                      <p:cBhvr>
                                        <p:cTn id="71" dur="500" fill="hold"/>
                                        <p:tgtEl>
                                          <p:spTgt spid="53"/>
                                        </p:tgtEl>
                                        <p:attrNameLst>
                                          <p:attrName>ppt_w</p:attrName>
                                        </p:attrNameLst>
                                      </p:cBhvr>
                                      <p:tavLst>
                                        <p:tav tm="0">
                                          <p:val>
                                            <p:fltVal val="0"/>
                                          </p:val>
                                        </p:tav>
                                        <p:tav tm="100000">
                                          <p:val>
                                            <p:strVal val="#ppt_w"/>
                                          </p:val>
                                        </p:tav>
                                      </p:tavLst>
                                    </p:anim>
                                    <p:anim calcmode="lin" valueType="num">
                                      <p:cBhvr>
                                        <p:cTn id="72" dur="500" fill="hold"/>
                                        <p:tgtEl>
                                          <p:spTgt spid="53"/>
                                        </p:tgtEl>
                                        <p:attrNameLst>
                                          <p:attrName>ppt_h</p:attrName>
                                        </p:attrNameLst>
                                      </p:cBhvr>
                                      <p:tavLst>
                                        <p:tav tm="0">
                                          <p:val>
                                            <p:strVal val="#ppt_h"/>
                                          </p:val>
                                        </p:tav>
                                        <p:tav tm="100000">
                                          <p:val>
                                            <p:strVal val="#ppt_h"/>
                                          </p:val>
                                        </p:tav>
                                      </p:tavLst>
                                    </p:anim>
                                  </p:childTnLst>
                                </p:cTn>
                              </p:par>
                              <p:par>
                                <p:cTn id="73" presetID="1" presetClass="entr" presetSubtype="0" fill="hold" nodeType="withEffect">
                                  <p:stCondLst>
                                    <p:cond delay="0"/>
                                  </p:stCondLst>
                                  <p:childTnLst>
                                    <p:set>
                                      <p:cBhvr>
                                        <p:cTn id="74" dur="1" fill="hold">
                                          <p:stCondLst>
                                            <p:cond delay="0"/>
                                          </p:stCondLst>
                                        </p:cTn>
                                        <p:tgtEl>
                                          <p:spTgt spid="54"/>
                                        </p:tgtEl>
                                        <p:attrNameLst>
                                          <p:attrName>style.visibility</p:attrName>
                                        </p:attrNameLst>
                                      </p:cBhvr>
                                      <p:to>
                                        <p:strVal val="visible"/>
                                      </p:to>
                                    </p:set>
                                  </p:childTnLst>
                                </p:cTn>
                              </p:par>
                            </p:childTnLst>
                          </p:cTn>
                        </p:par>
                      </p:childTnLst>
                    </p:cTn>
                  </p:par>
                  <p:par>
                    <p:cTn id="75" fill="hold">
                      <p:stCondLst>
                        <p:cond delay="indefinite"/>
                      </p:stCondLst>
                      <p:childTnLst>
                        <p:par>
                          <p:cTn id="76" fill="hold">
                            <p:stCondLst>
                              <p:cond delay="0"/>
                            </p:stCondLst>
                            <p:childTnLst>
                              <p:par>
                                <p:cTn id="77" presetID="17" presetClass="entr" presetSubtype="10" fill="hold" nodeType="clickEffect">
                                  <p:stCondLst>
                                    <p:cond delay="0"/>
                                  </p:stCondLst>
                                  <p:childTnLst>
                                    <p:set>
                                      <p:cBhvr>
                                        <p:cTn id="78" dur="1" fill="hold">
                                          <p:stCondLst>
                                            <p:cond delay="0"/>
                                          </p:stCondLst>
                                        </p:cTn>
                                        <p:tgtEl>
                                          <p:spTgt spid="39"/>
                                        </p:tgtEl>
                                        <p:attrNameLst>
                                          <p:attrName>style.visibility</p:attrName>
                                        </p:attrNameLst>
                                      </p:cBhvr>
                                      <p:to>
                                        <p:strVal val="visible"/>
                                      </p:to>
                                    </p:set>
                                    <p:anim calcmode="lin" valueType="num">
                                      <p:cBhvr>
                                        <p:cTn id="79" dur="500" fill="hold"/>
                                        <p:tgtEl>
                                          <p:spTgt spid="39"/>
                                        </p:tgtEl>
                                        <p:attrNameLst>
                                          <p:attrName>ppt_w</p:attrName>
                                        </p:attrNameLst>
                                      </p:cBhvr>
                                      <p:tavLst>
                                        <p:tav tm="0">
                                          <p:val>
                                            <p:fltVal val="0"/>
                                          </p:val>
                                        </p:tav>
                                        <p:tav tm="100000">
                                          <p:val>
                                            <p:strVal val="#ppt_w"/>
                                          </p:val>
                                        </p:tav>
                                      </p:tavLst>
                                    </p:anim>
                                    <p:anim calcmode="lin" valueType="num">
                                      <p:cBhvr>
                                        <p:cTn id="80" dur="500" fill="hold"/>
                                        <p:tgtEl>
                                          <p:spTgt spid="39"/>
                                        </p:tgtEl>
                                        <p:attrNameLst>
                                          <p:attrName>ppt_h</p:attrName>
                                        </p:attrNameLst>
                                      </p:cBhvr>
                                      <p:tavLst>
                                        <p:tav tm="0">
                                          <p:val>
                                            <p:strVal val="#ppt_h"/>
                                          </p:val>
                                        </p:tav>
                                        <p:tav tm="100000">
                                          <p:val>
                                            <p:strVal val="#ppt_h"/>
                                          </p:val>
                                        </p:tav>
                                      </p:tavLst>
                                    </p:anim>
                                  </p:childTnLst>
                                </p:cTn>
                              </p:par>
                              <p:par>
                                <p:cTn id="81" presetID="1" presetClass="entr" presetSubtype="0" fill="hold" nodeType="withEffect">
                                  <p:stCondLst>
                                    <p:cond delay="0"/>
                                  </p:stCondLst>
                                  <p:childTnLst>
                                    <p:set>
                                      <p:cBhvr>
                                        <p:cTn id="82" dur="1" fill="hold">
                                          <p:stCondLst>
                                            <p:cond delay="0"/>
                                          </p:stCondLst>
                                        </p:cTn>
                                        <p:tgtEl>
                                          <p:spTgt spid="43"/>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7" presetClass="entr" presetSubtype="10" fill="hold" nodeType="click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500" fill="hold"/>
                                        <p:tgtEl>
                                          <p:spTgt spid="45"/>
                                        </p:tgtEl>
                                        <p:attrNameLst>
                                          <p:attrName>ppt_w</p:attrName>
                                        </p:attrNameLst>
                                      </p:cBhvr>
                                      <p:tavLst>
                                        <p:tav tm="0">
                                          <p:val>
                                            <p:fltVal val="0"/>
                                          </p:val>
                                        </p:tav>
                                        <p:tav tm="100000">
                                          <p:val>
                                            <p:strVal val="#ppt_w"/>
                                          </p:val>
                                        </p:tav>
                                      </p:tavLst>
                                    </p:anim>
                                    <p:anim calcmode="lin" valueType="num">
                                      <p:cBhvr>
                                        <p:cTn id="88" dur="500" fill="hold"/>
                                        <p:tgtEl>
                                          <p:spTgt spid="45"/>
                                        </p:tgtEl>
                                        <p:attrNameLst>
                                          <p:attrName>ppt_h</p:attrName>
                                        </p:attrNameLst>
                                      </p:cBhvr>
                                      <p:tavLst>
                                        <p:tav tm="0">
                                          <p:val>
                                            <p:strVal val="#ppt_h"/>
                                          </p:val>
                                        </p:tav>
                                        <p:tav tm="100000">
                                          <p:val>
                                            <p:strVal val="#ppt_h"/>
                                          </p:val>
                                        </p:tav>
                                      </p:tavLst>
                                    </p:anim>
                                  </p:childTnLst>
                                </p:cTn>
                              </p:par>
                              <p:par>
                                <p:cTn id="89" presetID="1" presetClass="entr" presetSubtype="0" fill="hold" nodeType="withEffect">
                                  <p:stCondLst>
                                    <p:cond delay="0"/>
                                  </p:stCondLst>
                                  <p:childTnLst>
                                    <p:set>
                                      <p:cBhvr>
                                        <p:cTn id="90" dur="1" fill="hold">
                                          <p:stCondLst>
                                            <p:cond delay="0"/>
                                          </p:stCondLst>
                                        </p:cTn>
                                        <p:tgtEl>
                                          <p:spTgt spid="47"/>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34"/>
                                        </p:tgtEl>
                                        <p:attrNameLst>
                                          <p:attrName>style.visibility</p:attrName>
                                        </p:attrNameLst>
                                      </p:cBhvr>
                                      <p:to>
                                        <p:strVal val="visible"/>
                                      </p:to>
                                    </p:set>
                                  </p:childTnLst>
                                </p:cTn>
                              </p:par>
                              <p:par>
                                <p:cTn id="95" presetID="1" presetClass="entr" presetSubtype="0" fill="hold" nodeType="withEffect">
                                  <p:stCondLst>
                                    <p:cond delay="0"/>
                                  </p:stCondLst>
                                  <p:childTnLst>
                                    <p:set>
                                      <p:cBhvr>
                                        <p:cTn id="96" dur="1" fill="hold">
                                          <p:stCondLst>
                                            <p:cond delay="0"/>
                                          </p:stCondLst>
                                        </p:cTn>
                                        <p:tgtEl>
                                          <p:spTgt spid="121861"/>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50"/>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52"/>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5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2" grpId="0"/>
      <p:bldP spid="23" grpId="0"/>
      <p:bldP spid="24" grpId="0"/>
      <p:bldP spid="25" grpId="0" animBg="1"/>
      <p:bldP spid="26" grpId="0" animBg="1"/>
      <p:bldP spid="27" grpId="0"/>
      <p:bldP spid="28" grpId="0"/>
      <p:bldP spid="29" grpId="0"/>
      <p:bldP spid="34" grpId="0"/>
      <p:bldP spid="30" grpId="0" animBg="1"/>
      <p:bldP spid="32" grpId="0" animBg="1"/>
      <p:bldP spid="35" grpId="0" animBg="1"/>
      <p:bldP spid="36" grpId="0" animBg="1"/>
      <p:bldP spid="37" grpId="0" animBg="1"/>
      <p:bldP spid="38" grpId="0" animBg="1"/>
      <p:bldP spid="50" grpId="0" animBg="1"/>
      <p:bldP spid="55" grpId="0"/>
    </p:bld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Outline</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241</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t>Implementation</a:t>
            </a:r>
          </a:p>
          <a:p>
            <a:pPr lvl="1"/>
            <a:r>
              <a:rPr lang="en-US" sz="3400" dirty="0" smtClean="0">
                <a:solidFill>
                  <a:schemeClr val="accent3">
                    <a:lumMod val="65000"/>
                  </a:schemeClr>
                </a:solidFill>
              </a:rPr>
              <a:t>MISE Model: Putting it All Together</a:t>
            </a:r>
          </a:p>
          <a:p>
            <a:pPr lvl="1"/>
            <a:r>
              <a:rPr lang="en-US" sz="3400" dirty="0" smtClean="0">
                <a:solidFill>
                  <a:schemeClr val="accent3">
                    <a:lumMod val="6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65000"/>
                  </a:schemeClr>
                </a:solidFill>
              </a:rPr>
              <a:t>Providing Soft Slowdown Guarantees</a:t>
            </a:r>
          </a:p>
          <a:p>
            <a:pPr lvl="1"/>
            <a:r>
              <a:rPr lang="en-US" sz="3400" dirty="0" smtClean="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094347829"/>
      </p:ext>
    </p:extLst>
  </p:cSld>
  <p:clrMapOvr>
    <a:masterClrMapping/>
  </p:clrMapOvr>
  <p:transition xmlns:p14="http://schemas.microsoft.com/office/powerpoint/2010/main" advTm="5125"/>
  <p:timing>
    <p:tnLst>
      <p:par>
        <p:cTn xmlns:p14="http://schemas.microsoft.com/office/powerpoint/2010/mai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Interval Based Operation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242</a:t>
            </a:fld>
            <a:endParaRPr lang="en-US" altLang="en-US">
              <a:solidFill>
                <a:srgbClr val="000000"/>
              </a:solidFill>
            </a:endParaRPr>
          </a:p>
        </p:txBody>
      </p:sp>
      <p:grpSp>
        <p:nvGrpSpPr>
          <p:cNvPr id="3" name="Group 29"/>
          <p:cNvGrpSpPr/>
          <p:nvPr/>
        </p:nvGrpSpPr>
        <p:grpSpPr>
          <a:xfrm>
            <a:off x="344825"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r>
                <a:rPr lang="en-US" sz="2400" dirty="0" smtClean="0">
                  <a:solidFill>
                    <a:srgbClr val="000000"/>
                  </a:solidFill>
                  <a:latin typeface="Tahoma"/>
                </a:rPr>
                <a:t>time</a:t>
              </a:r>
              <a:endParaRPr lang="en-US" sz="2400" dirty="0">
                <a:solidFill>
                  <a:srgbClr val="000000"/>
                </a:solidFill>
                <a:latin typeface="Tahoma"/>
              </a:endParaRP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rtlCol="0">
            <a:spAutoFit/>
          </a:bodyPr>
          <a:lstStyle/>
          <a:p>
            <a:pPr algn="ctr"/>
            <a:r>
              <a:rPr lang="en-US" sz="3000" dirty="0" smtClean="0">
                <a:solidFill>
                  <a:srgbClr val="000000"/>
                </a:solidFill>
                <a:latin typeface="Tahoma"/>
              </a:rPr>
              <a:t>Interval</a:t>
            </a:r>
            <a:endParaRPr lang="en-US" sz="3000" dirty="0">
              <a:solidFill>
                <a:srgbClr val="000000"/>
              </a:solidFill>
              <a:latin typeface="Tahoma"/>
            </a:endParaRPr>
          </a:p>
        </p:txBody>
      </p:sp>
      <p:sp>
        <p:nvSpPr>
          <p:cNvPr id="21" name="Right Arrow 20"/>
          <p:cNvSpPr/>
          <p:nvPr/>
        </p:nvSpPr>
        <p:spPr>
          <a:xfrm>
            <a:off x="346493" y="2575356"/>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21544"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Estimate </a:t>
            </a:r>
          </a:p>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slowdown</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rtlCol="0">
            <a:spAutoFit/>
          </a:bodyPr>
          <a:lstStyle/>
          <a:p>
            <a:pPr algn="ctr"/>
            <a:r>
              <a:rPr lang="en-US" sz="3000" dirty="0" smtClean="0">
                <a:solidFill>
                  <a:srgbClr val="000000"/>
                </a:solidFill>
                <a:latin typeface="Tahoma"/>
              </a:rPr>
              <a:t>Interval</a:t>
            </a:r>
            <a:endParaRPr lang="en-US" sz="3000" dirty="0">
              <a:solidFill>
                <a:srgbClr val="000000"/>
              </a:solidFill>
              <a:latin typeface="Tahoma"/>
            </a:endParaRP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Estimate </a:t>
            </a:r>
          </a:p>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slowdown</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Measure </a:t>
            </a:r>
            <a:r>
              <a:rPr lang="en-US" sz="2800" kern="0" dirty="0" err="1" smtClean="0">
                <a:solidFill>
                  <a:srgbClr val="000000"/>
                </a:solidFill>
                <a:latin typeface="Tahoma"/>
              </a:rPr>
              <a:t>RSR</a:t>
            </a:r>
            <a:r>
              <a:rPr lang="en-US" sz="2800" kern="0" baseline="-25000" dirty="0" err="1" smtClean="0">
                <a:solidFill>
                  <a:srgbClr val="000000"/>
                </a:solidFill>
                <a:latin typeface="Tahoma"/>
              </a:rPr>
              <a:t>Shared</a:t>
            </a:r>
            <a:r>
              <a:rPr lang="en-US" sz="2800" kern="0" dirty="0" smtClean="0">
                <a:solidFill>
                  <a:srgbClr val="000000"/>
                </a:solidFill>
                <a:latin typeface="Tahoma"/>
              </a:rPr>
              <a:t>, </a:t>
            </a:r>
          </a:p>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Estimate </a:t>
            </a:r>
            <a:r>
              <a:rPr lang="en-US" sz="2800" kern="0" dirty="0" err="1" smtClean="0">
                <a:solidFill>
                  <a:srgbClr val="000000"/>
                </a:solidFill>
                <a:latin typeface="Tahoma"/>
              </a:rPr>
              <a:t>RSR</a:t>
            </a:r>
            <a:r>
              <a:rPr lang="en-US" sz="2800" kern="0" baseline="-25000" dirty="0" err="1" smtClean="0">
                <a:solidFill>
                  <a:srgbClr val="000000"/>
                </a:solidFill>
                <a:latin typeface="Tahoma"/>
              </a:rPr>
              <a:t>Alone</a:t>
            </a:r>
            <a:endParaRPr lang="en-US" sz="2800" kern="0" baseline="-2500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defRPr/>
            </a:pPr>
            <a:endParaRPr lang="en-US" sz="22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a:p>
            <a:pPr marL="342900" indent="-342900"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p:txBody>
      </p:sp>
      <p:graphicFrame>
        <p:nvGraphicFramePr>
          <p:cNvPr id="124932" name="Object 4"/>
          <p:cNvGraphicFramePr>
            <a:graphicFrameLocks noChangeAspect="1"/>
          </p:cNvGraphicFramePr>
          <p:nvPr/>
        </p:nvGraphicFramePr>
        <p:xfrm>
          <a:off x="7640661" y="3328328"/>
          <a:ext cx="360363" cy="330200"/>
        </p:xfrm>
        <a:graphic>
          <a:graphicData uri="http://schemas.openxmlformats.org/presentationml/2006/ole">
            <mc:AlternateContent xmlns:mc="http://schemas.openxmlformats.org/markup-compatibility/2006">
              <mc:Choice xmlns:v="urn:schemas-microsoft-com:vml" Requires="v">
                <p:oleObj spid="_x0000_s21545"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1"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Measure </a:t>
            </a:r>
            <a:r>
              <a:rPr lang="en-US" sz="2800" kern="0" dirty="0" err="1" smtClean="0">
                <a:solidFill>
                  <a:srgbClr val="000000"/>
                </a:solidFill>
                <a:latin typeface="Tahoma"/>
              </a:rPr>
              <a:t>RSR</a:t>
            </a:r>
            <a:r>
              <a:rPr lang="en-US" sz="2800" kern="0" baseline="-25000" dirty="0" err="1" smtClean="0">
                <a:solidFill>
                  <a:srgbClr val="000000"/>
                </a:solidFill>
                <a:latin typeface="Tahoma"/>
              </a:rPr>
              <a:t>Shared</a:t>
            </a:r>
            <a:r>
              <a:rPr lang="en-US" sz="2800" kern="0" dirty="0" smtClean="0">
                <a:solidFill>
                  <a:srgbClr val="000000"/>
                </a:solidFill>
                <a:latin typeface="Tahoma"/>
              </a:rPr>
              <a:t>, </a:t>
            </a:r>
          </a:p>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Estimate </a:t>
            </a:r>
            <a:r>
              <a:rPr lang="en-US" sz="2800" kern="0" dirty="0" err="1" smtClean="0">
                <a:solidFill>
                  <a:srgbClr val="000000"/>
                </a:solidFill>
                <a:latin typeface="Tahoma"/>
              </a:rPr>
              <a:t>RSR</a:t>
            </a:r>
            <a:r>
              <a:rPr lang="en-US" sz="2800" kern="0" baseline="-25000" dirty="0" err="1" smtClean="0">
                <a:solidFill>
                  <a:srgbClr val="000000"/>
                </a:solidFill>
                <a:latin typeface="Tahoma"/>
              </a:rPr>
              <a:t>Alone</a:t>
            </a:r>
            <a:endParaRPr lang="en-US" sz="2800" kern="0" baseline="-2500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defRPr/>
            </a:pPr>
            <a:endParaRPr lang="en-US" sz="22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a:p>
            <a:pPr marL="342900" indent="-342900"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p:txBody>
      </p:sp>
    </p:spTree>
    <p:custDataLst>
      <p:tags r:id="rId2"/>
    </p:custDataLst>
    <p:extLst>
      <p:ext uri="{BB962C8B-B14F-4D97-AF65-F5344CB8AC3E}">
        <p14:creationId xmlns:p14="http://schemas.microsoft.com/office/powerpoint/2010/main" val="2226147599"/>
      </p:ext>
    </p:extLst>
  </p:cSld>
  <p:clrMapOvr>
    <a:masterClrMapping/>
  </p:clrMapOvr>
  <p:transition xmlns:p14="http://schemas.microsoft.com/office/powerpoint/2010/main" advTm="2593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Title 1"/>
          <p:cNvSpPr>
            <a:spLocks noGrp="1"/>
          </p:cNvSpPr>
          <p:nvPr>
            <p:ph type="title"/>
          </p:nvPr>
        </p:nvSpPr>
        <p:spPr/>
        <p:txBody>
          <a:bodyPr/>
          <a:lstStyle/>
          <a:p>
            <a:r>
              <a:rPr lang="en-US" dirty="0" smtClean="0"/>
              <a:t>Measuring </a:t>
            </a:r>
            <a:r>
              <a:rPr lang="en-US" dirty="0" err="1" smtClean="0"/>
              <a:t>RSR</a:t>
            </a:r>
            <a:r>
              <a:rPr lang="en-US" baseline="-25000" dirty="0" err="1" smtClean="0"/>
              <a:t>Shared</a:t>
            </a:r>
            <a:r>
              <a:rPr lang="en-US" dirty="0" smtClean="0"/>
              <a:t> and </a:t>
            </a:r>
            <a:r>
              <a:rPr lang="el-GR" dirty="0" smtClean="0"/>
              <a:t>α</a:t>
            </a:r>
            <a:endParaRPr lang="en-US" dirty="0" smtClean="0"/>
          </a:p>
        </p:txBody>
      </p:sp>
      <p:sp>
        <p:nvSpPr>
          <p:cNvPr id="4100" name="Content Placeholder 2"/>
          <p:cNvSpPr>
            <a:spLocks noGrp="1"/>
          </p:cNvSpPr>
          <p:nvPr>
            <p:ph idx="1"/>
          </p:nvPr>
        </p:nvSpPr>
        <p:spPr/>
        <p:txBody>
          <a:bodyPr/>
          <a:lstStyle/>
          <a:p>
            <a:r>
              <a:rPr lang="en-US" dirty="0" smtClean="0"/>
              <a:t>Request Service Rate </a:t>
            </a:r>
            <a:r>
              <a:rPr lang="en-US" baseline="-25000" dirty="0" smtClean="0"/>
              <a:t>Shared</a:t>
            </a:r>
            <a:r>
              <a:rPr lang="en-US" dirty="0" smtClean="0"/>
              <a:t> (</a:t>
            </a:r>
            <a:r>
              <a:rPr lang="en-US" dirty="0" err="1" smtClean="0"/>
              <a:t>RSR</a:t>
            </a:r>
            <a:r>
              <a:rPr lang="en-US" baseline="-25000" dirty="0" err="1" smtClean="0"/>
              <a:t>Shared</a:t>
            </a:r>
            <a:r>
              <a:rPr lang="en-US" dirty="0" smtClean="0"/>
              <a:t>)</a:t>
            </a:r>
          </a:p>
          <a:p>
            <a:pPr lvl="1"/>
            <a:r>
              <a:rPr lang="en-US" sz="2400" dirty="0" smtClean="0">
                <a:solidFill>
                  <a:srgbClr val="0070C0"/>
                </a:solidFill>
              </a:rPr>
              <a:t>Per-core counter to track number of requests serviced</a:t>
            </a:r>
          </a:p>
          <a:p>
            <a:pPr lvl="1"/>
            <a:r>
              <a:rPr lang="en-US" sz="2400" dirty="0" smtClean="0"/>
              <a:t>At the end of each interval, measure</a:t>
            </a:r>
          </a:p>
          <a:p>
            <a:pPr lvl="1"/>
            <a:endParaRPr lang="en-US" dirty="0" smtClean="0"/>
          </a:p>
          <a:p>
            <a:pPr lvl="1"/>
            <a:endParaRPr lang="en-US" dirty="0" smtClean="0"/>
          </a:p>
          <a:p>
            <a:endParaRPr lang="en-US" dirty="0" smtClean="0"/>
          </a:p>
          <a:p>
            <a:endParaRPr lang="en-US" dirty="0" smtClean="0"/>
          </a:p>
          <a:p>
            <a:r>
              <a:rPr lang="en-US" dirty="0" smtClean="0"/>
              <a:t>Memory Phase Fraction (  )</a:t>
            </a:r>
          </a:p>
          <a:p>
            <a:pPr lvl="1"/>
            <a:r>
              <a:rPr lang="en-US" sz="2400" dirty="0" smtClean="0">
                <a:solidFill>
                  <a:srgbClr val="0070C0"/>
                </a:solidFill>
              </a:rPr>
              <a:t>Count number of stall cycles at the core</a:t>
            </a:r>
          </a:p>
          <a:p>
            <a:pPr lvl="1"/>
            <a:r>
              <a:rPr lang="en-US" sz="2400" dirty="0" smtClean="0"/>
              <a:t>Compute fraction of cycles stalled for memory</a:t>
            </a:r>
          </a:p>
          <a:p>
            <a:pPr lvl="1">
              <a:buFontTx/>
              <a:buNone/>
            </a:pPr>
            <a:endParaRPr lang="en-US" dirty="0" smtClean="0"/>
          </a:p>
          <a:p>
            <a:pPr lvl="1"/>
            <a:endParaRPr lang="en-US" dirty="0" smtClean="0"/>
          </a:p>
          <a:p>
            <a:endParaRPr lang="en-US" dirty="0" smtClean="0"/>
          </a:p>
          <a:p>
            <a:pPr lvl="1"/>
            <a:endParaRPr lang="en-US" dirty="0" smtClean="0"/>
          </a:p>
        </p:txBody>
      </p:sp>
      <p:graphicFrame>
        <p:nvGraphicFramePr>
          <p:cNvPr id="4098" name="Object 5"/>
          <p:cNvGraphicFramePr>
            <a:graphicFrameLocks noChangeAspect="1"/>
          </p:cNvGraphicFramePr>
          <p:nvPr/>
        </p:nvGraphicFramePr>
        <p:xfrm>
          <a:off x="1039813" y="2498725"/>
          <a:ext cx="6283325" cy="1016000"/>
        </p:xfrm>
        <a:graphic>
          <a:graphicData uri="http://schemas.openxmlformats.org/presentationml/2006/ole">
            <mc:AlternateContent xmlns:mc="http://schemas.openxmlformats.org/markup-compatibility/2006">
              <mc:Choice xmlns:v="urn:schemas-microsoft-com:vml" Requires="v">
                <p:oleObj spid="_x0000_s22568" name="Equation" r:id="rId5" imgW="2984400" imgH="482400" progId="Equation.3">
                  <p:embed/>
                </p:oleObj>
              </mc:Choice>
              <mc:Fallback>
                <p:oleObj name="Equation" r:id="rId5" imgW="2984400" imgH="482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39813" y="2498725"/>
                        <a:ext cx="6283325" cy="10160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graphicFrame>
        <p:nvGraphicFramePr>
          <p:cNvPr id="122885" name="Object 5"/>
          <p:cNvGraphicFramePr>
            <a:graphicFrameLocks noChangeAspect="1"/>
          </p:cNvGraphicFramePr>
          <p:nvPr/>
        </p:nvGraphicFramePr>
        <p:xfrm>
          <a:off x="4516877" y="4286256"/>
          <a:ext cx="360362" cy="330200"/>
        </p:xfrm>
        <a:graphic>
          <a:graphicData uri="http://schemas.openxmlformats.org/presentationml/2006/ole">
            <mc:AlternateContent xmlns:mc="http://schemas.openxmlformats.org/markup-compatibility/2006">
              <mc:Choice xmlns:v="urn:schemas-microsoft-com:vml" Requires="v">
                <p:oleObj spid="_x0000_s22569"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16877" y="4286256"/>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solidFill>
                  <a:srgbClr val="000000"/>
                </a:solidFill>
              </a:rPr>
              <a:pPr/>
              <a:t>243</a:t>
            </a:fld>
            <a:endParaRPr lang="en-US" altLang="en-US">
              <a:solidFill>
                <a:srgbClr val="000000"/>
              </a:solidFill>
            </a:endParaRPr>
          </a:p>
        </p:txBody>
      </p:sp>
    </p:spTree>
    <p:custDataLst>
      <p:tags r:id="rId2"/>
    </p:custDataLst>
    <p:extLst>
      <p:ext uri="{BB962C8B-B14F-4D97-AF65-F5344CB8AC3E}">
        <p14:creationId xmlns:p14="http://schemas.microsoft.com/office/powerpoint/2010/main" val="3241511829"/>
      </p:ext>
    </p:extLst>
  </p:cSld>
  <p:clrMapOvr>
    <a:masterClrMapping/>
  </p:clrMapOvr>
  <p:transition xmlns:p14="http://schemas.microsoft.com/office/powerpoint/2010/main" advTm="3598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100">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100">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098"/>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100">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2288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100">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4100">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3" name="Title 1"/>
          <p:cNvSpPr>
            <a:spLocks noGrp="1"/>
          </p:cNvSpPr>
          <p:nvPr>
            <p:ph type="title"/>
          </p:nvPr>
        </p:nvSpPr>
        <p:spPr>
          <a:xfrm>
            <a:off x="228600" y="152400"/>
            <a:ext cx="8915400" cy="756320"/>
          </a:xfrm>
        </p:spPr>
        <p:txBody>
          <a:bodyPr/>
          <a:lstStyle/>
          <a:p>
            <a:r>
              <a:rPr lang="en-US" sz="3600" dirty="0" smtClean="0"/>
              <a:t>Estimating Request Service Rate </a:t>
            </a:r>
            <a:r>
              <a:rPr lang="en-US" sz="3600" baseline="-25000" dirty="0" smtClean="0"/>
              <a:t>Alone</a:t>
            </a:r>
            <a:r>
              <a:rPr lang="en-US" sz="3600" dirty="0" smtClean="0"/>
              <a:t> (</a:t>
            </a:r>
            <a:r>
              <a:rPr lang="en-US" sz="3600" dirty="0" err="1" smtClean="0"/>
              <a:t>RSR</a:t>
            </a:r>
            <a:r>
              <a:rPr lang="en-US" sz="3600" baseline="-25000" dirty="0" err="1" smtClean="0"/>
              <a:t>Alone</a:t>
            </a:r>
            <a:r>
              <a:rPr lang="en-US" sz="3600" dirty="0" smtClean="0"/>
              <a:t>)</a:t>
            </a:r>
          </a:p>
        </p:txBody>
      </p:sp>
      <p:sp>
        <p:nvSpPr>
          <p:cNvPr id="3" name="Content Placeholder 2"/>
          <p:cNvSpPr>
            <a:spLocks noGrp="1"/>
          </p:cNvSpPr>
          <p:nvPr>
            <p:ph idx="1"/>
          </p:nvPr>
        </p:nvSpPr>
        <p:spPr/>
        <p:txBody>
          <a:bodyPr/>
          <a:lstStyle/>
          <a:p>
            <a:r>
              <a:rPr lang="en-US" dirty="0" smtClean="0"/>
              <a:t>Divide each interval into shorter epochs</a:t>
            </a:r>
          </a:p>
          <a:p>
            <a:pPr>
              <a:buNone/>
            </a:pPr>
            <a:endParaRPr lang="en-US" dirty="0" smtClean="0"/>
          </a:p>
          <a:p>
            <a:r>
              <a:rPr lang="en-US" dirty="0" smtClean="0"/>
              <a:t>At the beginning of each epoch</a:t>
            </a:r>
          </a:p>
          <a:p>
            <a:pPr lvl="1"/>
            <a:r>
              <a:rPr lang="en-US" sz="2500" dirty="0" smtClean="0"/>
              <a:t>Memory controller randomly picks an application as the highest priority application</a:t>
            </a:r>
          </a:p>
          <a:p>
            <a:pPr lvl="1">
              <a:buNone/>
            </a:pPr>
            <a:endParaRPr lang="en-US" sz="2500" dirty="0" smtClean="0"/>
          </a:p>
          <a:p>
            <a:r>
              <a:rPr lang="en-US" dirty="0" smtClean="0"/>
              <a:t>At the end of an interval, for each application, estimate </a:t>
            </a:r>
          </a:p>
          <a:p>
            <a:endParaRPr lang="en-US" dirty="0" smtClean="0"/>
          </a:p>
        </p:txBody>
      </p:sp>
      <p:graphicFrame>
        <p:nvGraphicFramePr>
          <p:cNvPr id="5" name="Object 2"/>
          <p:cNvGraphicFramePr>
            <a:graphicFrameLocks noChangeAspect="1"/>
          </p:cNvGraphicFramePr>
          <p:nvPr/>
        </p:nvGraphicFramePr>
        <p:xfrm>
          <a:off x="69850" y="4264025"/>
          <a:ext cx="9086850" cy="1423988"/>
        </p:xfrm>
        <a:graphic>
          <a:graphicData uri="http://schemas.openxmlformats.org/presentationml/2006/ole">
            <mc:AlternateContent xmlns:mc="http://schemas.openxmlformats.org/markup-compatibility/2006">
              <mc:Choice xmlns:v="urn:schemas-microsoft-com:vml" Requires="v">
                <p:oleObj spid="_x0000_s23574" name="Equation" r:id="rId5" imgW="4457520" imgH="698400" progId="Equation.3">
                  <p:embed/>
                </p:oleObj>
              </mc:Choice>
              <mc:Fallback>
                <p:oleObj name="Equation" r:id="rId5" imgW="445752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850" y="4264025"/>
                        <a:ext cx="9086850" cy="1423988"/>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solidFill>
                  <a:srgbClr val="000000"/>
                </a:solidFill>
              </a:rPr>
              <a:pPr/>
              <a:t>244</a:t>
            </a:fld>
            <a:endParaRPr lang="en-US" altLang="en-US">
              <a:solidFill>
                <a:srgbClr val="000000"/>
              </a:solidFill>
            </a:endParaRPr>
          </a:p>
        </p:txBody>
      </p:sp>
      <p:sp>
        <p:nvSpPr>
          <p:cNvPr id="8" name="Content Placeholder 2"/>
          <p:cNvSpPr txBox="1">
            <a:spLocks/>
          </p:cNvSpPr>
          <p:nvPr/>
        </p:nvSpPr>
        <p:spPr bwMode="auto">
          <a:xfrm>
            <a:off x="176242" y="913504"/>
            <a:ext cx="8610600" cy="533968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defRPr/>
            </a:pPr>
            <a:r>
              <a:rPr lang="en-US" sz="3500" kern="0" dirty="0" smtClean="0">
                <a:solidFill>
                  <a:srgbClr val="FF0000"/>
                </a:solidFill>
                <a:latin typeface="Tahoma"/>
              </a:rPr>
              <a:t>Goal: Estimate </a:t>
            </a:r>
            <a:r>
              <a:rPr lang="en-US" sz="3500" kern="0" dirty="0" err="1" smtClean="0">
                <a:solidFill>
                  <a:srgbClr val="FF0000"/>
                </a:solidFill>
                <a:latin typeface="Tahoma"/>
              </a:rPr>
              <a:t>RSR</a:t>
            </a:r>
            <a:r>
              <a:rPr lang="en-US" sz="3500" kern="0" baseline="-25000" dirty="0" err="1" smtClean="0">
                <a:solidFill>
                  <a:srgbClr val="FF0000"/>
                </a:solidFill>
                <a:latin typeface="Tahoma"/>
              </a:rPr>
              <a:t>Alone</a:t>
            </a:r>
            <a:endParaRPr lang="en-US" sz="3500" kern="0" baseline="-25000" dirty="0" smtClean="0">
              <a:solidFill>
                <a:srgbClr val="FF0000"/>
              </a:solidFill>
              <a:latin typeface="Tahoma"/>
            </a:endParaRPr>
          </a:p>
          <a:p>
            <a:pPr marL="342900" indent="-342900" algn="ctr" eaLnBrk="0" fontAlgn="base" hangingPunct="0">
              <a:spcBef>
                <a:spcPct val="20000"/>
              </a:spcBef>
              <a:spcAft>
                <a:spcPct val="0"/>
              </a:spcAft>
              <a:buClr>
                <a:srgbClr val="CC9900"/>
              </a:buClr>
              <a:buSzPct val="65000"/>
              <a:defRPr/>
            </a:pPr>
            <a:r>
              <a:rPr lang="en-US" sz="3500" kern="0" dirty="0" smtClean="0">
                <a:solidFill>
                  <a:srgbClr val="2A55D6"/>
                </a:solidFill>
                <a:latin typeface="Tahoma"/>
              </a:rPr>
              <a:t>How: Periodically give each application highest priority in accessing memory </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p:txBody>
      </p:sp>
    </p:spTree>
    <p:custDataLst>
      <p:tags r:id="rId2"/>
    </p:custDataLst>
    <p:extLst>
      <p:ext uri="{BB962C8B-B14F-4D97-AF65-F5344CB8AC3E}">
        <p14:creationId xmlns:p14="http://schemas.microsoft.com/office/powerpoint/2010/main" val="1037501467"/>
      </p:ext>
    </p:extLst>
  </p:cSld>
  <p:clrMapOvr>
    <a:masterClrMapping/>
  </p:clrMapOvr>
  <p:transition xmlns:p14="http://schemas.microsoft.com/office/powerpoint/2010/main" advTm="54343"/>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8"/>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Inaccuracy in Estimating </a:t>
            </a:r>
            <a:r>
              <a:rPr lang="en-US" dirty="0" err="1" smtClean="0"/>
              <a:t>RSR</a:t>
            </a:r>
            <a:r>
              <a:rPr lang="en-US" baseline="-25000" dirty="0" err="1" smtClean="0"/>
              <a:t>Alone</a:t>
            </a:r>
            <a:endParaRPr lang="en-US" baseline="-25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245</a:t>
            </a:fld>
            <a:endParaRPr lang="en-US" altLang="en-US">
              <a:solidFill>
                <a:srgbClr val="000000"/>
              </a:solidFill>
            </a:endParaRPr>
          </a:p>
        </p:txBody>
      </p:sp>
      <p:sp>
        <p:nvSpPr>
          <p:cNvPr id="5" name="Rectangle 4"/>
          <p:cNvSpPr/>
          <p:nvPr/>
        </p:nvSpPr>
        <p:spPr>
          <a:xfrm>
            <a:off x="1428728"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 name="TextBox 5"/>
          <p:cNvSpPr txBox="1"/>
          <p:nvPr/>
        </p:nvSpPr>
        <p:spPr>
          <a:xfrm>
            <a:off x="-214346" y="1071546"/>
            <a:ext cx="2500330" cy="707886"/>
          </a:xfrm>
          <a:prstGeom prst="rect">
            <a:avLst/>
          </a:prstGeom>
          <a:noFill/>
        </p:spPr>
        <p:txBody>
          <a:bodyPr wrap="square" rtlCol="0">
            <a:spAutoFit/>
          </a:bodyPr>
          <a:lstStyle/>
          <a:p>
            <a:pPr algn="ctr"/>
            <a:r>
              <a:rPr lang="en-US" sz="2000" dirty="0" smtClean="0">
                <a:solidFill>
                  <a:srgbClr val="000000"/>
                </a:solidFill>
                <a:latin typeface="Tahoma"/>
              </a:rPr>
              <a:t>Request Buffer</a:t>
            </a:r>
          </a:p>
          <a:p>
            <a:pPr algn="ctr"/>
            <a:r>
              <a:rPr lang="en-US" sz="2000" dirty="0" smtClean="0">
                <a:solidFill>
                  <a:srgbClr val="000000"/>
                </a:solidFill>
                <a:latin typeface="Tahoma"/>
              </a:rPr>
              <a:t> State</a:t>
            </a:r>
            <a:endParaRPr lang="en-US" sz="2000" dirty="0">
              <a:solidFill>
                <a:srgbClr val="000000"/>
              </a:solidFill>
              <a:latin typeface="Tahoma"/>
            </a:endParaRPr>
          </a:p>
        </p:txBody>
      </p:sp>
      <p:sp>
        <p:nvSpPr>
          <p:cNvPr id="7" name="Rectangle 6"/>
          <p:cNvSpPr/>
          <p:nvPr/>
        </p:nvSpPr>
        <p:spPr>
          <a:xfrm>
            <a:off x="2285984" y="15001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cxnSp>
        <p:nvCxnSpPr>
          <p:cNvPr id="10" name="Straight Arrow Connector 9"/>
          <p:cNvCxnSpPr/>
          <p:nvPr/>
        </p:nvCxnSpPr>
        <p:spPr>
          <a:xfrm rot="10800000">
            <a:off x="4000496" y="14271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1" name="TextBox 10"/>
          <p:cNvSpPr txBox="1"/>
          <p:nvPr/>
        </p:nvSpPr>
        <p:spPr>
          <a:xfrm>
            <a:off x="-2214610" y="1357298"/>
            <a:ext cx="184731" cy="369332"/>
          </a:xfrm>
          <a:prstGeom prst="rect">
            <a:avLst/>
          </a:prstGeom>
          <a:noFill/>
        </p:spPr>
        <p:txBody>
          <a:bodyPr wrap="none" rtlCol="0">
            <a:spAutoFit/>
          </a:bodyPr>
          <a:lstStyle/>
          <a:p>
            <a:endParaRPr lang="en-US" dirty="0">
              <a:solidFill>
                <a:srgbClr val="000000"/>
              </a:solidFill>
              <a:latin typeface="Tahoma"/>
            </a:endParaRPr>
          </a:p>
        </p:txBody>
      </p:sp>
      <p:sp>
        <p:nvSpPr>
          <p:cNvPr id="12" name="TextBox 11"/>
          <p:cNvSpPr txBox="1"/>
          <p:nvPr/>
        </p:nvSpPr>
        <p:spPr>
          <a:xfrm>
            <a:off x="3500430" y="1085614"/>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13" name="TextBox 12"/>
          <p:cNvSpPr txBox="1"/>
          <p:nvPr/>
        </p:nvSpPr>
        <p:spPr>
          <a:xfrm>
            <a:off x="4947119" y="1071546"/>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14" name="Rectangle 13"/>
          <p:cNvSpPr/>
          <p:nvPr/>
        </p:nvSpPr>
        <p:spPr>
          <a:xfrm>
            <a:off x="6715140" y="15001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15" name="Rectangle 14"/>
          <p:cNvSpPr/>
          <p:nvPr/>
        </p:nvSpPr>
        <p:spPr>
          <a:xfrm>
            <a:off x="5857884" y="17859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17" name="Straight Connector 16"/>
          <p:cNvCxnSpPr/>
          <p:nvPr/>
        </p:nvCxnSpPr>
        <p:spPr>
          <a:xfrm rot="5400000">
            <a:off x="5450907" y="19645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4593651"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6028896" y="1428736"/>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20" name="TextBox 19"/>
          <p:cNvSpPr txBox="1"/>
          <p:nvPr/>
        </p:nvSpPr>
        <p:spPr>
          <a:xfrm>
            <a:off x="5214942" y="1428736"/>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cxnSp>
        <p:nvCxnSpPr>
          <p:cNvPr id="21" name="Straight Connector 20"/>
          <p:cNvCxnSpPr/>
          <p:nvPr/>
        </p:nvCxnSpPr>
        <p:spPr>
          <a:xfrm rot="5400000">
            <a:off x="3751257" y="19637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4357686" y="1419459"/>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24" name="Content Placeholder 2"/>
          <p:cNvSpPr>
            <a:spLocks noGrp="1"/>
          </p:cNvSpPr>
          <p:nvPr>
            <p:ph idx="1"/>
          </p:nvPr>
        </p:nvSpPr>
        <p:spPr>
          <a:xfrm>
            <a:off x="228600" y="928670"/>
            <a:ext cx="8610600" cy="5339680"/>
          </a:xfrm>
        </p:spPr>
        <p:txBody>
          <a:bodyPr/>
          <a:lstStyle/>
          <a:p>
            <a:r>
              <a:rPr lang="en-US" dirty="0" smtClean="0"/>
              <a:t>When an application has highest priority</a:t>
            </a:r>
          </a:p>
          <a:p>
            <a:pPr lvl="1"/>
            <a:r>
              <a:rPr lang="en-US" sz="2600" dirty="0" smtClean="0"/>
              <a:t>Still experiences some interference</a:t>
            </a:r>
            <a:endParaRPr lang="en-US" sz="2600" dirty="0" smtClean="0">
              <a:solidFill>
                <a:srgbClr val="C00000"/>
              </a:solidFill>
            </a:endParaRPr>
          </a:p>
        </p:txBody>
      </p:sp>
      <p:sp>
        <p:nvSpPr>
          <p:cNvPr id="25" name="Rectangle 24"/>
          <p:cNvSpPr/>
          <p:nvPr/>
        </p:nvSpPr>
        <p:spPr>
          <a:xfrm>
            <a:off x="1428728" y="2928934"/>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TextBox 25"/>
          <p:cNvSpPr txBox="1"/>
          <p:nvPr/>
        </p:nvSpPr>
        <p:spPr>
          <a:xfrm>
            <a:off x="-196417" y="2214554"/>
            <a:ext cx="2500330" cy="707886"/>
          </a:xfrm>
          <a:prstGeom prst="rect">
            <a:avLst/>
          </a:prstGeom>
          <a:noFill/>
        </p:spPr>
        <p:txBody>
          <a:bodyPr wrap="square" rtlCol="0">
            <a:spAutoFit/>
          </a:bodyPr>
          <a:lstStyle/>
          <a:p>
            <a:pPr algn="ctr"/>
            <a:r>
              <a:rPr lang="en-US" sz="2000" dirty="0" smtClean="0">
                <a:solidFill>
                  <a:srgbClr val="000000"/>
                </a:solidFill>
                <a:latin typeface="Tahoma"/>
              </a:rPr>
              <a:t>Request Buffer </a:t>
            </a:r>
          </a:p>
          <a:p>
            <a:pPr algn="ctr"/>
            <a:r>
              <a:rPr lang="en-US" sz="2000" dirty="0" smtClean="0">
                <a:solidFill>
                  <a:srgbClr val="000000"/>
                </a:solidFill>
                <a:latin typeface="Tahoma"/>
              </a:rPr>
              <a:t>State</a:t>
            </a:r>
            <a:endParaRPr lang="en-US" sz="2000" dirty="0">
              <a:solidFill>
                <a:srgbClr val="000000"/>
              </a:solidFill>
              <a:latin typeface="Tahoma"/>
            </a:endParaRPr>
          </a:p>
        </p:txBody>
      </p:sp>
      <p:sp>
        <p:nvSpPr>
          <p:cNvPr id="27" name="Rectangle 26"/>
          <p:cNvSpPr/>
          <p:nvPr/>
        </p:nvSpPr>
        <p:spPr>
          <a:xfrm>
            <a:off x="2285984"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cxnSp>
        <p:nvCxnSpPr>
          <p:cNvPr id="28" name="Straight Arrow Connector 27"/>
          <p:cNvCxnSpPr/>
          <p:nvPr/>
        </p:nvCxnSpPr>
        <p:spPr>
          <a:xfrm rot="10800000">
            <a:off x="4000496" y="2570156"/>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TextBox 28"/>
          <p:cNvSpPr txBox="1"/>
          <p:nvPr/>
        </p:nvSpPr>
        <p:spPr>
          <a:xfrm>
            <a:off x="3500430" y="2228622"/>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30" name="TextBox 29"/>
          <p:cNvSpPr txBox="1"/>
          <p:nvPr/>
        </p:nvSpPr>
        <p:spPr>
          <a:xfrm>
            <a:off x="4929190" y="2214554"/>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31" name="Rectangle 30"/>
          <p:cNvSpPr/>
          <p:nvPr/>
        </p:nvSpPr>
        <p:spPr>
          <a:xfrm>
            <a:off x="6715140" y="2643182"/>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32" name="Rectangle 31"/>
          <p:cNvSpPr/>
          <p:nvPr/>
        </p:nvSpPr>
        <p:spPr>
          <a:xfrm>
            <a:off x="5857884" y="2928934"/>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33" name="Straight Connector 32"/>
          <p:cNvCxnSpPr/>
          <p:nvPr/>
        </p:nvCxnSpPr>
        <p:spPr>
          <a:xfrm rot="5400000">
            <a:off x="5450907" y="3107529"/>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rot="5400000">
            <a:off x="4593651"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extBox 34"/>
          <p:cNvSpPr txBox="1"/>
          <p:nvPr/>
        </p:nvSpPr>
        <p:spPr>
          <a:xfrm>
            <a:off x="6028896" y="2571744"/>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36" name="TextBox 35"/>
          <p:cNvSpPr txBox="1"/>
          <p:nvPr/>
        </p:nvSpPr>
        <p:spPr>
          <a:xfrm>
            <a:off x="5214942" y="2571744"/>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cxnSp>
        <p:nvCxnSpPr>
          <p:cNvPr id="37" name="Straight Connector 36"/>
          <p:cNvCxnSpPr/>
          <p:nvPr/>
        </p:nvCxnSpPr>
        <p:spPr>
          <a:xfrm rot="5400000">
            <a:off x="3751257" y="310673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357686" y="2562467"/>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40" name="Rectangle 39"/>
          <p:cNvSpPr/>
          <p:nvPr/>
        </p:nvSpPr>
        <p:spPr>
          <a:xfrm>
            <a:off x="5304309" y="2928934"/>
            <a:ext cx="398402"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44" name="Straight Arrow Connector 43"/>
          <p:cNvCxnSpPr/>
          <p:nvPr/>
        </p:nvCxnSpPr>
        <p:spPr>
          <a:xfrm rot="10800000">
            <a:off x="4000496" y="4999048"/>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45" name="TextBox 44"/>
          <p:cNvSpPr txBox="1"/>
          <p:nvPr/>
        </p:nvSpPr>
        <p:spPr>
          <a:xfrm>
            <a:off x="3500430" y="4657514"/>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46" name="TextBox 45"/>
          <p:cNvSpPr txBox="1"/>
          <p:nvPr/>
        </p:nvSpPr>
        <p:spPr>
          <a:xfrm>
            <a:off x="4929190" y="4643446"/>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47" name="Rectangle 46"/>
          <p:cNvSpPr/>
          <p:nvPr/>
        </p:nvSpPr>
        <p:spPr>
          <a:xfrm>
            <a:off x="6715140" y="5072074"/>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48" name="Rectangle 47"/>
          <p:cNvSpPr/>
          <p:nvPr/>
        </p:nvSpPr>
        <p:spPr>
          <a:xfrm>
            <a:off x="5857884"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49" name="Straight Connector 48"/>
          <p:cNvCxnSpPr/>
          <p:nvPr/>
        </p:nvCxnSpPr>
        <p:spPr>
          <a:xfrm rot="5400000">
            <a:off x="5450907" y="553642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rot="5400000">
            <a:off x="4593651"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1" name="TextBox 50"/>
          <p:cNvSpPr txBox="1"/>
          <p:nvPr/>
        </p:nvSpPr>
        <p:spPr>
          <a:xfrm>
            <a:off x="6028896" y="5000636"/>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52" name="TextBox 51"/>
          <p:cNvSpPr txBox="1"/>
          <p:nvPr/>
        </p:nvSpPr>
        <p:spPr>
          <a:xfrm>
            <a:off x="5214942" y="5000636"/>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cxnSp>
        <p:nvCxnSpPr>
          <p:cNvPr id="53" name="Straight Connector 52"/>
          <p:cNvCxnSpPr/>
          <p:nvPr/>
        </p:nvCxnSpPr>
        <p:spPr>
          <a:xfrm rot="5400000">
            <a:off x="3751257" y="5535627"/>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54" name="TextBox 53"/>
          <p:cNvSpPr txBox="1"/>
          <p:nvPr/>
        </p:nvSpPr>
        <p:spPr>
          <a:xfrm>
            <a:off x="4357686" y="4991359"/>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55" name="Rectangle 54"/>
          <p:cNvSpPr/>
          <p:nvPr/>
        </p:nvSpPr>
        <p:spPr>
          <a:xfrm>
            <a:off x="4988331" y="5357826"/>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56" name="Rectangle 55"/>
          <p:cNvSpPr/>
          <p:nvPr/>
        </p:nvSpPr>
        <p:spPr>
          <a:xfrm>
            <a:off x="4143372" y="5357826"/>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57" name="Straight Arrow Connector 56"/>
          <p:cNvCxnSpPr/>
          <p:nvPr/>
        </p:nvCxnSpPr>
        <p:spPr>
          <a:xfrm>
            <a:off x="4911539" y="5925941"/>
            <a:ext cx="535646" cy="3389"/>
          </a:xfrm>
          <a:prstGeom prst="straightConnector1">
            <a:avLst/>
          </a:prstGeom>
          <a:ln w="38100">
            <a:solidFill>
              <a:schemeClr val="tx1"/>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4232461" y="5916910"/>
            <a:ext cx="2428892" cy="369332"/>
          </a:xfrm>
          <a:prstGeom prst="rect">
            <a:avLst/>
          </a:prstGeom>
          <a:noFill/>
        </p:spPr>
        <p:txBody>
          <a:bodyPr wrap="square" rtlCol="0">
            <a:spAutoFit/>
          </a:bodyPr>
          <a:lstStyle/>
          <a:p>
            <a:r>
              <a:rPr lang="en-US" dirty="0" smtClean="0">
                <a:solidFill>
                  <a:srgbClr val="000000"/>
                </a:solidFill>
                <a:latin typeface="Tahoma"/>
              </a:rPr>
              <a:t>Interference Cycles</a:t>
            </a:r>
            <a:endParaRPr lang="en-US" dirty="0">
              <a:solidFill>
                <a:srgbClr val="000000"/>
              </a:solidFill>
              <a:latin typeface="Tahoma"/>
            </a:endParaRPr>
          </a:p>
        </p:txBody>
      </p:sp>
      <p:sp>
        <p:nvSpPr>
          <p:cNvPr id="62" name="Rectangle 61"/>
          <p:cNvSpPr/>
          <p:nvPr/>
        </p:nvSpPr>
        <p:spPr>
          <a:xfrm>
            <a:off x="6858016" y="1035688"/>
            <a:ext cx="500066" cy="285752"/>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3" name="TextBox 62"/>
          <p:cNvSpPr txBox="1"/>
          <p:nvPr/>
        </p:nvSpPr>
        <p:spPr>
          <a:xfrm>
            <a:off x="7429520" y="1000108"/>
            <a:ext cx="1857356" cy="400110"/>
          </a:xfrm>
          <a:prstGeom prst="rect">
            <a:avLst/>
          </a:prstGeom>
          <a:noFill/>
        </p:spPr>
        <p:txBody>
          <a:bodyPr wrap="square" rtlCol="0">
            <a:spAutoFit/>
          </a:bodyPr>
          <a:lstStyle/>
          <a:p>
            <a:r>
              <a:rPr lang="en-US" sz="2000" dirty="0" smtClean="0">
                <a:solidFill>
                  <a:srgbClr val="000000"/>
                </a:solidFill>
                <a:latin typeface="Tahoma"/>
              </a:rPr>
              <a:t>High Priority</a:t>
            </a:r>
            <a:endParaRPr lang="en-US" sz="2000" dirty="0">
              <a:solidFill>
                <a:srgbClr val="000000"/>
              </a:solidFill>
              <a:latin typeface="Tahoma"/>
            </a:endParaRPr>
          </a:p>
        </p:txBody>
      </p:sp>
      <p:sp>
        <p:nvSpPr>
          <p:cNvPr id="60" name="Rectangle 59"/>
          <p:cNvSpPr/>
          <p:nvPr/>
        </p:nvSpPr>
        <p:spPr>
          <a:xfrm>
            <a:off x="1428728"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61" name="Rectangle 60"/>
          <p:cNvSpPr/>
          <p:nvPr/>
        </p:nvSpPr>
        <p:spPr>
          <a:xfrm>
            <a:off x="2285984"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cxnSp>
        <p:nvCxnSpPr>
          <p:cNvPr id="64" name="Straight Arrow Connector 63"/>
          <p:cNvCxnSpPr/>
          <p:nvPr/>
        </p:nvCxnSpPr>
        <p:spPr>
          <a:xfrm rot="10800000">
            <a:off x="4000496" y="3713164"/>
            <a:ext cx="264320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65" name="TextBox 64"/>
          <p:cNvSpPr txBox="1"/>
          <p:nvPr/>
        </p:nvSpPr>
        <p:spPr>
          <a:xfrm>
            <a:off x="3500430" y="3371630"/>
            <a:ext cx="1785950" cy="369332"/>
          </a:xfrm>
          <a:prstGeom prst="rect">
            <a:avLst/>
          </a:prstGeom>
          <a:noFill/>
        </p:spPr>
        <p:txBody>
          <a:bodyPr wrap="square" rtlCol="0">
            <a:spAutoFit/>
          </a:bodyPr>
          <a:lstStyle/>
          <a:p>
            <a:r>
              <a:rPr lang="en-US" dirty="0" smtClean="0">
                <a:solidFill>
                  <a:srgbClr val="000000"/>
                </a:solidFill>
                <a:latin typeface="Tahoma"/>
              </a:rPr>
              <a:t>Time units</a:t>
            </a:r>
            <a:endParaRPr lang="en-US" dirty="0">
              <a:solidFill>
                <a:srgbClr val="000000"/>
              </a:solidFill>
              <a:latin typeface="Tahoma"/>
            </a:endParaRPr>
          </a:p>
        </p:txBody>
      </p:sp>
      <p:sp>
        <p:nvSpPr>
          <p:cNvPr id="66" name="TextBox 65"/>
          <p:cNvSpPr txBox="1"/>
          <p:nvPr/>
        </p:nvSpPr>
        <p:spPr>
          <a:xfrm>
            <a:off x="4929190" y="3357562"/>
            <a:ext cx="1571636" cy="369332"/>
          </a:xfrm>
          <a:prstGeom prst="rect">
            <a:avLst/>
          </a:prstGeom>
          <a:noFill/>
        </p:spPr>
        <p:txBody>
          <a:bodyPr wrap="square" rtlCol="0">
            <a:spAutoFit/>
          </a:bodyPr>
          <a:lstStyle/>
          <a:p>
            <a:r>
              <a:rPr lang="en-US" dirty="0" smtClean="0">
                <a:solidFill>
                  <a:srgbClr val="000000"/>
                </a:solidFill>
                <a:latin typeface="Tahoma"/>
              </a:rPr>
              <a:t>Service order</a:t>
            </a:r>
            <a:endParaRPr lang="en-US" dirty="0">
              <a:solidFill>
                <a:srgbClr val="000000"/>
              </a:solidFill>
              <a:latin typeface="Tahoma"/>
            </a:endParaRPr>
          </a:p>
        </p:txBody>
      </p:sp>
      <p:sp>
        <p:nvSpPr>
          <p:cNvPr id="67" name="Rectangle 66"/>
          <p:cNvSpPr/>
          <p:nvPr/>
        </p:nvSpPr>
        <p:spPr>
          <a:xfrm>
            <a:off x="6715140" y="3857628"/>
            <a:ext cx="1143008" cy="857256"/>
          </a:xfrm>
          <a:prstGeom prst="rect">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Main Memory</a:t>
            </a:r>
            <a:endParaRPr lang="en-US" dirty="0">
              <a:solidFill>
                <a:srgbClr val="000000"/>
              </a:solidFill>
              <a:latin typeface="Tahoma"/>
            </a:endParaRPr>
          </a:p>
        </p:txBody>
      </p:sp>
      <p:sp>
        <p:nvSpPr>
          <p:cNvPr id="68" name="Rectangle 67"/>
          <p:cNvSpPr/>
          <p:nvPr/>
        </p:nvSpPr>
        <p:spPr>
          <a:xfrm>
            <a:off x="5857884" y="4143380"/>
            <a:ext cx="714380" cy="357190"/>
          </a:xfrm>
          <a:prstGeom prst="rect">
            <a:avLst/>
          </a:prstGeom>
          <a:solidFill>
            <a:srgbClr val="C0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69" name="Straight Connector 68"/>
          <p:cNvCxnSpPr/>
          <p:nvPr/>
        </p:nvCxnSpPr>
        <p:spPr>
          <a:xfrm rot="5400000">
            <a:off x="5450907" y="4321975"/>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rot="5400000">
            <a:off x="4593651"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1" name="TextBox 70"/>
          <p:cNvSpPr txBox="1"/>
          <p:nvPr/>
        </p:nvSpPr>
        <p:spPr>
          <a:xfrm>
            <a:off x="6028896" y="3786190"/>
            <a:ext cx="214314" cy="323165"/>
          </a:xfrm>
          <a:prstGeom prst="rect">
            <a:avLst/>
          </a:prstGeom>
          <a:noFill/>
        </p:spPr>
        <p:txBody>
          <a:bodyPr wrap="square" rtlCol="0">
            <a:spAutoFit/>
          </a:bodyPr>
          <a:lstStyle/>
          <a:p>
            <a:r>
              <a:rPr lang="en-US" sz="1500" dirty="0" smtClean="0">
                <a:solidFill>
                  <a:srgbClr val="000000"/>
                </a:solidFill>
                <a:latin typeface="Tahoma"/>
              </a:rPr>
              <a:t>1</a:t>
            </a:r>
          </a:p>
        </p:txBody>
      </p:sp>
      <p:sp>
        <p:nvSpPr>
          <p:cNvPr id="72" name="TextBox 71"/>
          <p:cNvSpPr txBox="1"/>
          <p:nvPr/>
        </p:nvSpPr>
        <p:spPr>
          <a:xfrm>
            <a:off x="5214942" y="3786190"/>
            <a:ext cx="214314" cy="323165"/>
          </a:xfrm>
          <a:prstGeom prst="rect">
            <a:avLst/>
          </a:prstGeom>
          <a:noFill/>
        </p:spPr>
        <p:txBody>
          <a:bodyPr wrap="square" rtlCol="0">
            <a:spAutoFit/>
          </a:bodyPr>
          <a:lstStyle/>
          <a:p>
            <a:r>
              <a:rPr lang="en-US" sz="1500" dirty="0" smtClean="0">
                <a:solidFill>
                  <a:srgbClr val="000000"/>
                </a:solidFill>
                <a:latin typeface="Tahoma"/>
              </a:rPr>
              <a:t>2</a:t>
            </a:r>
          </a:p>
        </p:txBody>
      </p:sp>
      <p:cxnSp>
        <p:nvCxnSpPr>
          <p:cNvPr id="73" name="Straight Connector 72"/>
          <p:cNvCxnSpPr/>
          <p:nvPr/>
        </p:nvCxnSpPr>
        <p:spPr>
          <a:xfrm rot="5400000">
            <a:off x="3751257" y="4321181"/>
            <a:ext cx="642942"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74" name="TextBox 73"/>
          <p:cNvSpPr txBox="1"/>
          <p:nvPr/>
        </p:nvSpPr>
        <p:spPr>
          <a:xfrm>
            <a:off x="4357686" y="3776913"/>
            <a:ext cx="214314" cy="323165"/>
          </a:xfrm>
          <a:prstGeom prst="rect">
            <a:avLst/>
          </a:prstGeom>
          <a:noFill/>
        </p:spPr>
        <p:txBody>
          <a:bodyPr wrap="square" rtlCol="0">
            <a:spAutoFit/>
          </a:bodyPr>
          <a:lstStyle/>
          <a:p>
            <a:r>
              <a:rPr lang="en-US" sz="1500" dirty="0" smtClean="0">
                <a:solidFill>
                  <a:srgbClr val="000000"/>
                </a:solidFill>
                <a:latin typeface="Tahoma"/>
              </a:rPr>
              <a:t>3</a:t>
            </a:r>
          </a:p>
        </p:txBody>
      </p:sp>
      <p:sp>
        <p:nvSpPr>
          <p:cNvPr id="75" name="Rectangle 74"/>
          <p:cNvSpPr/>
          <p:nvPr/>
        </p:nvSpPr>
        <p:spPr>
          <a:xfrm>
            <a:off x="4988331" y="4143380"/>
            <a:ext cx="714380" cy="357190"/>
          </a:xfrm>
          <a:prstGeom prst="rect">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7" name="TextBox 76"/>
          <p:cNvSpPr txBox="1"/>
          <p:nvPr/>
        </p:nvSpPr>
        <p:spPr>
          <a:xfrm>
            <a:off x="-196417" y="3399914"/>
            <a:ext cx="2500330" cy="707886"/>
          </a:xfrm>
          <a:prstGeom prst="rect">
            <a:avLst/>
          </a:prstGeom>
          <a:noFill/>
        </p:spPr>
        <p:txBody>
          <a:bodyPr wrap="square" rtlCol="0">
            <a:spAutoFit/>
          </a:bodyPr>
          <a:lstStyle/>
          <a:p>
            <a:pPr algn="ctr"/>
            <a:r>
              <a:rPr lang="en-US" sz="2000" dirty="0" smtClean="0">
                <a:solidFill>
                  <a:srgbClr val="000000"/>
                </a:solidFill>
                <a:latin typeface="Tahoma"/>
              </a:rPr>
              <a:t>Request Buffer </a:t>
            </a:r>
          </a:p>
          <a:p>
            <a:pPr algn="ctr"/>
            <a:r>
              <a:rPr lang="en-US" sz="2000" dirty="0" smtClean="0">
                <a:solidFill>
                  <a:srgbClr val="000000"/>
                </a:solidFill>
                <a:latin typeface="Tahoma"/>
              </a:rPr>
              <a:t>State</a:t>
            </a:r>
            <a:endParaRPr lang="en-US" sz="2000" dirty="0">
              <a:solidFill>
                <a:srgbClr val="000000"/>
              </a:solidFill>
              <a:latin typeface="Tahoma"/>
            </a:endParaRPr>
          </a:p>
        </p:txBody>
      </p:sp>
    </p:spTree>
    <p:custDataLst>
      <p:tags r:id="rId1"/>
    </p:custDataLst>
    <p:extLst>
      <p:ext uri="{BB962C8B-B14F-4D97-AF65-F5344CB8AC3E}">
        <p14:creationId xmlns:p14="http://schemas.microsoft.com/office/powerpoint/2010/main" val="1634162224"/>
      </p:ext>
    </p:extLst>
  </p:cSld>
  <p:clrMapOvr>
    <a:masterClrMapping/>
  </p:clrMapOvr>
  <p:transition xmlns:p14="http://schemas.microsoft.com/office/powerpoint/2010/main" advTm="90906"/>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hidden"/>
                                      </p:to>
                                    </p:set>
                                  </p:childTnLst>
                                </p:cTn>
                              </p:par>
                              <p:par>
                                <p:cTn id="7" presetID="1" presetClass="exit" presetSubtype="0" fill="hold" grpId="0" nodeType="withEffect">
                                  <p:stCondLst>
                                    <p:cond delay="0"/>
                                  </p:stCondLst>
                                  <p:childTnLst>
                                    <p:set>
                                      <p:cBhvr>
                                        <p:cTn id="8" dur="1" fill="hold">
                                          <p:stCondLst>
                                            <p:cond delay="0"/>
                                          </p:stCondLst>
                                        </p:cTn>
                                        <p:tgtEl>
                                          <p:spTgt spid="24">
                                            <p:txEl>
                                              <p:pRg st="1" end="1"/>
                                            </p:txEl>
                                          </p:spTgt>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5"/>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17"/>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1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childTnLst>
                                </p:cTn>
                              </p:par>
                              <p:par>
                                <p:cTn id="43" presetID="1" presetClass="entr" presetSubtype="0" fill="hold" nodeType="withEffect">
                                  <p:stCondLst>
                                    <p:cond delay="0"/>
                                  </p:stCondLst>
                                  <p:childTnLst>
                                    <p:set>
                                      <p:cBhvr>
                                        <p:cTn id="44" dur="1" fill="hold">
                                          <p:stCondLst>
                                            <p:cond delay="0"/>
                                          </p:stCondLst>
                                        </p:cTn>
                                        <p:tgtEl>
                                          <p:spTgt spid="21"/>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22"/>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27"/>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nodeType="clickEffect">
                                  <p:stCondLst>
                                    <p:cond delay="0"/>
                                  </p:stCondLst>
                                  <p:childTnLst>
                                    <p:set>
                                      <p:cBhvr>
                                        <p:cTn id="58" dur="1" fill="hold">
                                          <p:stCondLst>
                                            <p:cond delay="0"/>
                                          </p:stCondLst>
                                        </p:cTn>
                                        <p:tgtEl>
                                          <p:spTgt spid="28"/>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31"/>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32"/>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33"/>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34"/>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35"/>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36"/>
                                        </p:tgtEl>
                                        <p:attrNameLst>
                                          <p:attrName>style.visibility</p:attrName>
                                        </p:attrNameLst>
                                      </p:cBhvr>
                                      <p:to>
                                        <p:strVal val="visible"/>
                                      </p:to>
                                    </p:set>
                                  </p:childTnLst>
                                </p:cTn>
                              </p:par>
                              <p:par>
                                <p:cTn id="75" presetID="1" presetClass="entr" presetSubtype="0" fill="hold" nodeType="withEffect">
                                  <p:stCondLst>
                                    <p:cond delay="0"/>
                                  </p:stCondLst>
                                  <p:childTnLst>
                                    <p:set>
                                      <p:cBhvr>
                                        <p:cTn id="76" dur="1" fill="hold">
                                          <p:stCondLst>
                                            <p:cond delay="0"/>
                                          </p:stCondLst>
                                        </p:cTn>
                                        <p:tgtEl>
                                          <p:spTgt spid="37"/>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0"/>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60"/>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61"/>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77"/>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64"/>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65"/>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66"/>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67"/>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68"/>
                                        </p:tgtEl>
                                        <p:attrNameLst>
                                          <p:attrName>style.visibility</p:attrName>
                                        </p:attrNameLst>
                                      </p:cBhvr>
                                      <p:to>
                                        <p:strVal val="visible"/>
                                      </p:to>
                                    </p:set>
                                  </p:childTnLst>
                                </p:cTn>
                              </p:par>
                              <p:par>
                                <p:cTn id="101" presetID="1" presetClass="entr" presetSubtype="0" fill="hold" nodeType="withEffect">
                                  <p:stCondLst>
                                    <p:cond delay="0"/>
                                  </p:stCondLst>
                                  <p:childTnLst>
                                    <p:set>
                                      <p:cBhvr>
                                        <p:cTn id="102" dur="1" fill="hold">
                                          <p:stCondLst>
                                            <p:cond delay="0"/>
                                          </p:stCondLst>
                                        </p:cTn>
                                        <p:tgtEl>
                                          <p:spTgt spid="69"/>
                                        </p:tgtEl>
                                        <p:attrNameLst>
                                          <p:attrName>style.visibility</p:attrName>
                                        </p:attrNameLst>
                                      </p:cBhvr>
                                      <p:to>
                                        <p:strVal val="visible"/>
                                      </p:to>
                                    </p:set>
                                  </p:childTnLst>
                                </p:cTn>
                              </p:par>
                              <p:par>
                                <p:cTn id="103" presetID="1" presetClass="entr" presetSubtype="0" fill="hold" nodeType="withEffect">
                                  <p:stCondLst>
                                    <p:cond delay="0"/>
                                  </p:stCondLst>
                                  <p:childTnLst>
                                    <p:set>
                                      <p:cBhvr>
                                        <p:cTn id="104" dur="1" fill="hold">
                                          <p:stCondLst>
                                            <p:cond delay="0"/>
                                          </p:stCondLst>
                                        </p:cTn>
                                        <p:tgtEl>
                                          <p:spTgt spid="70"/>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71"/>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72"/>
                                        </p:tgtEl>
                                        <p:attrNameLst>
                                          <p:attrName>style.visibility</p:attrName>
                                        </p:attrNameLst>
                                      </p:cBhvr>
                                      <p:to>
                                        <p:strVal val="visible"/>
                                      </p:to>
                                    </p:set>
                                  </p:childTnLst>
                                </p:cTn>
                              </p:par>
                              <p:par>
                                <p:cTn id="109" presetID="1" presetClass="entr" presetSubtype="0" fill="hold" nodeType="withEffect">
                                  <p:stCondLst>
                                    <p:cond delay="0"/>
                                  </p:stCondLst>
                                  <p:childTnLst>
                                    <p:set>
                                      <p:cBhvr>
                                        <p:cTn id="110" dur="1" fill="hold">
                                          <p:stCondLst>
                                            <p:cond delay="0"/>
                                          </p:stCondLst>
                                        </p:cTn>
                                        <p:tgtEl>
                                          <p:spTgt spid="73"/>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74"/>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75"/>
                                        </p:tgtEl>
                                        <p:attrNameLst>
                                          <p:attrName>style.visibility</p:attrName>
                                        </p:attrNameLst>
                                      </p:cBhvr>
                                      <p:to>
                                        <p:strVal val="visible"/>
                                      </p:to>
                                    </p:set>
                                  </p:childTnLst>
                                </p:cTn>
                              </p:par>
                            </p:childTnLst>
                          </p:cTn>
                        </p:par>
                      </p:childTnLst>
                    </p:cTn>
                  </p:par>
                  <p:par>
                    <p:cTn id="115" fill="hold">
                      <p:stCondLst>
                        <p:cond delay="indefinite"/>
                      </p:stCondLst>
                      <p:childTnLst>
                        <p:par>
                          <p:cTn id="116" fill="hold">
                            <p:stCondLst>
                              <p:cond delay="0"/>
                            </p:stCondLst>
                            <p:childTnLst>
                              <p:par>
                                <p:cTn id="117" presetID="1" presetClass="entr" presetSubtype="0" fill="hold" nodeType="clickEffect">
                                  <p:stCondLst>
                                    <p:cond delay="0"/>
                                  </p:stCondLst>
                                  <p:childTnLst>
                                    <p:set>
                                      <p:cBhvr>
                                        <p:cTn id="118" dur="1" fill="hold">
                                          <p:stCondLst>
                                            <p:cond delay="0"/>
                                          </p:stCondLst>
                                        </p:cTn>
                                        <p:tgtEl>
                                          <p:spTgt spid="44"/>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45"/>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46"/>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47"/>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48"/>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49"/>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50"/>
                                        </p:tgtEl>
                                        <p:attrNameLst>
                                          <p:attrName>style.visibility</p:attrName>
                                        </p:attrNameLst>
                                      </p:cBhvr>
                                      <p:to>
                                        <p:strVal val="visible"/>
                                      </p:to>
                                    </p:set>
                                  </p:childTnLst>
                                </p:cTn>
                              </p:par>
                              <p:par>
                                <p:cTn id="131" presetID="1" presetClass="entr" presetSubtype="0" fill="hold" grpId="0" nodeType="withEffect">
                                  <p:stCondLst>
                                    <p:cond delay="0"/>
                                  </p:stCondLst>
                                  <p:childTnLst>
                                    <p:set>
                                      <p:cBhvr>
                                        <p:cTn id="132" dur="1" fill="hold">
                                          <p:stCondLst>
                                            <p:cond delay="0"/>
                                          </p:stCondLst>
                                        </p:cTn>
                                        <p:tgtEl>
                                          <p:spTgt spid="51"/>
                                        </p:tgtEl>
                                        <p:attrNameLst>
                                          <p:attrName>style.visibility</p:attrName>
                                        </p:attrNameLst>
                                      </p:cBhvr>
                                      <p:to>
                                        <p:strVal val="visible"/>
                                      </p:to>
                                    </p:set>
                                  </p:childTnLst>
                                </p:cTn>
                              </p:par>
                              <p:par>
                                <p:cTn id="133" presetID="1" presetClass="entr" presetSubtype="0"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53"/>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54"/>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55"/>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56"/>
                                        </p:tgtEl>
                                        <p:attrNameLst>
                                          <p:attrName>style.visibility</p:attrName>
                                        </p:attrNameLst>
                                      </p:cBhvr>
                                      <p:to>
                                        <p:strVal val="visible"/>
                                      </p:to>
                                    </p:set>
                                  </p:childTnLst>
                                </p:cTn>
                              </p:par>
                            </p:childTnLst>
                          </p:cTn>
                        </p:par>
                      </p:childTnLst>
                    </p:cTn>
                  </p:par>
                  <p:par>
                    <p:cTn id="143" fill="hold">
                      <p:stCondLst>
                        <p:cond delay="indefinite"/>
                      </p:stCondLst>
                      <p:childTnLst>
                        <p:par>
                          <p:cTn id="144" fill="hold">
                            <p:stCondLst>
                              <p:cond delay="0"/>
                            </p:stCondLst>
                            <p:childTnLst>
                              <p:par>
                                <p:cTn id="145" presetID="55" presetClass="entr" presetSubtype="0" fill="hold" nodeType="clickEffect">
                                  <p:stCondLst>
                                    <p:cond delay="0"/>
                                  </p:stCondLst>
                                  <p:childTnLst>
                                    <p:set>
                                      <p:cBhvr>
                                        <p:cTn id="146" dur="1" fill="hold">
                                          <p:stCondLst>
                                            <p:cond delay="0"/>
                                          </p:stCondLst>
                                        </p:cTn>
                                        <p:tgtEl>
                                          <p:spTgt spid="57"/>
                                        </p:tgtEl>
                                        <p:attrNameLst>
                                          <p:attrName>style.visibility</p:attrName>
                                        </p:attrNameLst>
                                      </p:cBhvr>
                                      <p:to>
                                        <p:strVal val="visible"/>
                                      </p:to>
                                    </p:set>
                                    <p:anim calcmode="lin" valueType="num">
                                      <p:cBhvr>
                                        <p:cTn id="147" dur="1000" fill="hold"/>
                                        <p:tgtEl>
                                          <p:spTgt spid="57"/>
                                        </p:tgtEl>
                                        <p:attrNameLst>
                                          <p:attrName>ppt_w</p:attrName>
                                        </p:attrNameLst>
                                      </p:cBhvr>
                                      <p:tavLst>
                                        <p:tav tm="0">
                                          <p:val>
                                            <p:strVal val="#ppt_w*0.70"/>
                                          </p:val>
                                        </p:tav>
                                        <p:tav tm="100000">
                                          <p:val>
                                            <p:strVal val="#ppt_w"/>
                                          </p:val>
                                        </p:tav>
                                      </p:tavLst>
                                    </p:anim>
                                    <p:anim calcmode="lin" valueType="num">
                                      <p:cBhvr>
                                        <p:cTn id="148" dur="1000" fill="hold"/>
                                        <p:tgtEl>
                                          <p:spTgt spid="57"/>
                                        </p:tgtEl>
                                        <p:attrNameLst>
                                          <p:attrName>ppt_h</p:attrName>
                                        </p:attrNameLst>
                                      </p:cBhvr>
                                      <p:tavLst>
                                        <p:tav tm="0">
                                          <p:val>
                                            <p:strVal val="#ppt_h"/>
                                          </p:val>
                                        </p:tav>
                                        <p:tav tm="100000">
                                          <p:val>
                                            <p:strVal val="#ppt_h"/>
                                          </p:val>
                                        </p:tav>
                                      </p:tavLst>
                                    </p:anim>
                                    <p:animEffect transition="in" filter="fade">
                                      <p:cBhvr>
                                        <p:cTn id="149" dur="1000"/>
                                        <p:tgtEl>
                                          <p:spTgt spid="57"/>
                                        </p:tgtEl>
                                      </p:cBhvr>
                                    </p:animEffect>
                                  </p:childTnLst>
                                </p:cTn>
                              </p:par>
                            </p:childTnLst>
                          </p:cTn>
                        </p:par>
                        <p:par>
                          <p:cTn id="150" fill="hold">
                            <p:stCondLst>
                              <p:cond delay="1000"/>
                            </p:stCondLst>
                            <p:childTnLst>
                              <p:par>
                                <p:cTn id="151" presetID="1" presetClass="entr" presetSubtype="0" fill="hold" grpId="0" nodeType="afterEffect">
                                  <p:stCondLst>
                                    <p:cond delay="0"/>
                                  </p:stCondLst>
                                  <p:childTnLst>
                                    <p:set>
                                      <p:cBhvr>
                                        <p:cTn id="152" dur="1" fill="hold">
                                          <p:stCondLst>
                                            <p:cond delay="0"/>
                                          </p:stCondLst>
                                        </p:cTn>
                                        <p:tgtEl>
                                          <p:spTgt spid="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p:bldP spid="7" grpId="0" animBg="1"/>
      <p:bldP spid="12" grpId="0"/>
      <p:bldP spid="13" grpId="0"/>
      <p:bldP spid="14" grpId="0" animBg="1"/>
      <p:bldP spid="15" grpId="0" animBg="1"/>
      <p:bldP spid="19" grpId="0"/>
      <p:bldP spid="20" grpId="0"/>
      <p:bldP spid="22" grpId="0"/>
      <p:bldP spid="24" grpId="0" build="p"/>
      <p:bldP spid="25" grpId="0" animBg="1"/>
      <p:bldP spid="26" grpId="0"/>
      <p:bldP spid="27" grpId="0" animBg="1"/>
      <p:bldP spid="29" grpId="0"/>
      <p:bldP spid="30" grpId="0"/>
      <p:bldP spid="31" grpId="0" animBg="1"/>
      <p:bldP spid="32" grpId="0" animBg="1"/>
      <p:bldP spid="35" grpId="0"/>
      <p:bldP spid="36" grpId="0"/>
      <p:bldP spid="38" grpId="0"/>
      <p:bldP spid="40" grpId="0" animBg="1"/>
      <p:bldP spid="45" grpId="0"/>
      <p:bldP spid="46" grpId="0"/>
      <p:bldP spid="47" grpId="0" animBg="1"/>
      <p:bldP spid="48" grpId="0" animBg="1"/>
      <p:bldP spid="51" grpId="0"/>
      <p:bldP spid="52" grpId="0"/>
      <p:bldP spid="54" grpId="0"/>
      <p:bldP spid="55" grpId="0" animBg="1"/>
      <p:bldP spid="56" grpId="0" animBg="1"/>
      <p:bldP spid="58" grpId="0"/>
      <p:bldP spid="62" grpId="0" animBg="1"/>
      <p:bldP spid="63" grpId="0"/>
      <p:bldP spid="61" grpId="0" animBg="1"/>
      <p:bldP spid="65" grpId="0"/>
      <p:bldP spid="66" grpId="0"/>
      <p:bldP spid="67" grpId="0" animBg="1"/>
      <p:bldP spid="68" grpId="0" animBg="1"/>
      <p:bldP spid="71" grpId="0"/>
      <p:bldP spid="72" grpId="0"/>
      <p:bldP spid="74" grpId="0"/>
      <p:bldP spid="75" grpId="0" animBg="1"/>
      <p:bldP spid="77"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itle 1"/>
          <p:cNvSpPr>
            <a:spLocks noGrp="1"/>
          </p:cNvSpPr>
          <p:nvPr>
            <p:ph type="title"/>
          </p:nvPr>
        </p:nvSpPr>
        <p:spPr>
          <a:xfrm>
            <a:off x="228600" y="152400"/>
            <a:ext cx="8915400" cy="756320"/>
          </a:xfrm>
        </p:spPr>
        <p:txBody>
          <a:bodyPr/>
          <a:lstStyle/>
          <a:p>
            <a:r>
              <a:rPr lang="en-US" sz="3400" dirty="0" smtClean="0"/>
              <a:t>Accounting for Interference in </a:t>
            </a:r>
            <a:r>
              <a:rPr lang="en-US" sz="3400" dirty="0" err="1" smtClean="0"/>
              <a:t>RSR</a:t>
            </a:r>
            <a:r>
              <a:rPr lang="en-US" sz="3400" baseline="-25000" dirty="0" err="1" smtClean="0"/>
              <a:t>Alone</a:t>
            </a:r>
            <a:r>
              <a:rPr lang="en-US" sz="3400" dirty="0" smtClean="0"/>
              <a:t> Estimation</a:t>
            </a:r>
          </a:p>
        </p:txBody>
      </p:sp>
      <p:sp>
        <p:nvSpPr>
          <p:cNvPr id="3" name="Content Placeholder 2"/>
          <p:cNvSpPr>
            <a:spLocks noGrp="1"/>
          </p:cNvSpPr>
          <p:nvPr>
            <p:ph idx="1"/>
          </p:nvPr>
        </p:nvSpPr>
        <p:spPr>
          <a:xfrm>
            <a:off x="457200" y="981075"/>
            <a:ext cx="8229600" cy="4525963"/>
          </a:xfrm>
        </p:spPr>
        <p:txBody>
          <a:bodyPr/>
          <a:lstStyle/>
          <a:p>
            <a:r>
              <a:rPr lang="en-US" dirty="0" smtClean="0">
                <a:solidFill>
                  <a:srgbClr val="FF0000"/>
                </a:solidFill>
              </a:rPr>
              <a:t>Solution: Determine and remove interference cycles from </a:t>
            </a:r>
            <a:r>
              <a:rPr lang="en-US" dirty="0" err="1" smtClean="0">
                <a:solidFill>
                  <a:srgbClr val="FF0000"/>
                </a:solidFill>
              </a:rPr>
              <a:t>RSR</a:t>
            </a:r>
            <a:r>
              <a:rPr lang="en-US" baseline="-25000" dirty="0" err="1" smtClean="0">
                <a:solidFill>
                  <a:srgbClr val="FF0000"/>
                </a:solidFill>
              </a:rPr>
              <a:t>Alone</a:t>
            </a:r>
            <a:r>
              <a:rPr lang="en-US" dirty="0" smtClean="0">
                <a:solidFill>
                  <a:srgbClr val="FF0000"/>
                </a:solidFill>
              </a:rPr>
              <a:t> calculation</a:t>
            </a:r>
          </a:p>
          <a:p>
            <a:endParaRPr lang="en-US" dirty="0" smtClean="0">
              <a:solidFill>
                <a:srgbClr val="FF0000"/>
              </a:solidFill>
            </a:endParaRPr>
          </a:p>
          <a:p>
            <a:pPr>
              <a:buNone/>
            </a:pPr>
            <a:endParaRPr lang="en-US" dirty="0" smtClean="0">
              <a:solidFill>
                <a:srgbClr val="FF0000"/>
              </a:solidFill>
            </a:endParaRPr>
          </a:p>
          <a:p>
            <a:pPr>
              <a:buNone/>
            </a:pPr>
            <a:endParaRPr lang="en-US" dirty="0" smtClean="0">
              <a:solidFill>
                <a:srgbClr val="FF0000"/>
              </a:solidFill>
            </a:endParaRPr>
          </a:p>
          <a:p>
            <a:r>
              <a:rPr lang="en-US" dirty="0" smtClean="0"/>
              <a:t>A cycle is an interference cycle if</a:t>
            </a:r>
          </a:p>
          <a:p>
            <a:pPr lvl="1"/>
            <a:r>
              <a:rPr lang="en-US" sz="2500" dirty="0" smtClean="0"/>
              <a:t>a request from the highest priority application is waiting in the request buffer </a:t>
            </a:r>
            <a:r>
              <a:rPr lang="en-US" sz="2500" i="1" dirty="0" smtClean="0"/>
              <a:t>and</a:t>
            </a:r>
          </a:p>
          <a:p>
            <a:pPr lvl="1"/>
            <a:r>
              <a:rPr lang="en-US" sz="2500" dirty="0" smtClean="0"/>
              <a:t>another application’s request was issued previously</a:t>
            </a:r>
          </a:p>
          <a:p>
            <a:endParaRPr lang="en-US" dirty="0" smtClean="0"/>
          </a:p>
        </p:txBody>
      </p:sp>
      <p:sp>
        <p:nvSpPr>
          <p:cNvPr id="8" name="Oval 7"/>
          <p:cNvSpPr>
            <a:spLocks noChangeArrowheads="1"/>
          </p:cNvSpPr>
          <p:nvPr/>
        </p:nvSpPr>
        <p:spPr bwMode="auto">
          <a:xfrm>
            <a:off x="6804229" y="2643182"/>
            <a:ext cx="2125489" cy="357190"/>
          </a:xfrm>
          <a:prstGeom prst="ellipse">
            <a:avLst/>
          </a:prstGeom>
          <a:noFill/>
          <a:ln w="25400" algn="ctr">
            <a:solidFill>
              <a:srgbClr val="FF0000"/>
            </a:solidFill>
            <a:round/>
            <a:headEnd/>
            <a:tailEnd/>
          </a:ln>
        </p:spPr>
        <p:txBody>
          <a:bodyPr/>
          <a:lstStyle/>
          <a:p>
            <a:endParaRPr lang="en-US">
              <a:solidFill>
                <a:srgbClr val="000000"/>
              </a:solidFill>
              <a:latin typeface="Tahoma"/>
            </a:endParaRPr>
          </a:p>
        </p:txBody>
      </p:sp>
      <p:sp>
        <p:nvSpPr>
          <p:cNvPr id="6" name="Slide Number Placeholder 5"/>
          <p:cNvSpPr>
            <a:spLocks noGrp="1"/>
          </p:cNvSpPr>
          <p:nvPr>
            <p:ph type="sldNum" sz="quarter" idx="11"/>
          </p:nvPr>
        </p:nvSpPr>
        <p:spPr/>
        <p:txBody>
          <a:bodyPr/>
          <a:lstStyle/>
          <a:p>
            <a:fld id="{323594FA-E141-4234-AE05-360401972BE7}" type="slidenum">
              <a:rPr lang="en-US" altLang="en-US" smtClean="0">
                <a:solidFill>
                  <a:srgbClr val="000000"/>
                </a:solidFill>
              </a:rPr>
              <a:pPr/>
              <a:t>246</a:t>
            </a:fld>
            <a:endParaRPr lang="en-US" altLang="en-US">
              <a:solidFill>
                <a:srgbClr val="000000"/>
              </a:solidFill>
            </a:endParaRPr>
          </a:p>
        </p:txBody>
      </p:sp>
      <p:graphicFrame>
        <p:nvGraphicFramePr>
          <p:cNvPr id="2" name="Object 2"/>
          <p:cNvGraphicFramePr>
            <a:graphicFrameLocks noChangeAspect="1"/>
          </p:cNvGraphicFramePr>
          <p:nvPr/>
        </p:nvGraphicFramePr>
        <p:xfrm>
          <a:off x="718705" y="2043897"/>
          <a:ext cx="8139575" cy="956475"/>
        </p:xfrm>
        <a:graphic>
          <a:graphicData uri="http://schemas.openxmlformats.org/presentationml/2006/ole">
            <mc:AlternateContent xmlns:mc="http://schemas.openxmlformats.org/markup-compatibility/2006">
              <mc:Choice xmlns:v="urn:schemas-microsoft-com:vml" Requires="v">
                <p:oleObj spid="_x0000_s24598" name="Equation" r:id="rId5" imgW="5943600" imgH="698400" progId="Equation.3">
                  <p:embed/>
                </p:oleObj>
              </mc:Choice>
              <mc:Fallback>
                <p:oleObj name="Equation" r:id="rId5" imgW="5943600" imgH="6984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18705" y="2043897"/>
                        <a:ext cx="8139575" cy="956475"/>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ustDataLst>
      <p:tags r:id="rId2"/>
    </p:custDataLst>
    <p:extLst>
      <p:ext uri="{BB962C8B-B14F-4D97-AF65-F5344CB8AC3E}">
        <p14:creationId xmlns:p14="http://schemas.microsoft.com/office/powerpoint/2010/main" val="3427847015"/>
      </p:ext>
    </p:extLst>
  </p:cSld>
  <p:clrMapOvr>
    <a:masterClrMapping/>
  </p:clrMapOvr>
  <p:transition xmlns:p14="http://schemas.microsoft.com/office/powerpoint/2010/main" advTm="5961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247</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solidFill>
                  <a:schemeClr val="accent3">
                    <a:lumMod val="65000"/>
                  </a:schemeClr>
                </a:solidFill>
              </a:rPr>
              <a:t>Implementation</a:t>
            </a:r>
          </a:p>
          <a:p>
            <a:pPr lvl="1"/>
            <a:r>
              <a:rPr lang="en-US" sz="3400" dirty="0" smtClean="0"/>
              <a:t>MISE Model: Putting it All Together</a:t>
            </a:r>
          </a:p>
          <a:p>
            <a:pPr lvl="1"/>
            <a:r>
              <a:rPr lang="en-US" sz="3400" dirty="0" smtClean="0">
                <a:solidFill>
                  <a:schemeClr val="accent3">
                    <a:lumMod val="6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65000"/>
                  </a:schemeClr>
                </a:solidFill>
              </a:rPr>
              <a:t>Providing Soft Slowdown Guarantees</a:t>
            </a:r>
          </a:p>
          <a:p>
            <a:pPr lvl="1"/>
            <a:r>
              <a:rPr lang="en-US" sz="3400" dirty="0" smtClean="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53150864"/>
      </p:ext>
    </p:extLst>
  </p:cSld>
  <p:clrMapOvr>
    <a:masterClrMapping/>
  </p:clrMapOvr>
  <p:transition xmlns:p14="http://schemas.microsoft.com/office/powerpoint/2010/main" advTm="2015"/>
  <p:timing>
    <p:tnLst>
      <p:par>
        <p:cTn xmlns:p14="http://schemas.microsoft.com/office/powerpoint/2010/main" id="1" dur="indefinite" restart="never" nodeType="tmRoot"/>
      </p:par>
    </p:tn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MISE Model: Putting it All Together </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248</a:t>
            </a:fld>
            <a:endParaRPr lang="en-US" altLang="en-US">
              <a:solidFill>
                <a:srgbClr val="000000"/>
              </a:solidFill>
            </a:endParaRPr>
          </a:p>
        </p:txBody>
      </p:sp>
      <p:grpSp>
        <p:nvGrpSpPr>
          <p:cNvPr id="3" name="Group 29"/>
          <p:cNvGrpSpPr/>
          <p:nvPr/>
        </p:nvGrpSpPr>
        <p:grpSpPr>
          <a:xfrm>
            <a:off x="344825" y="1887215"/>
            <a:ext cx="8902597" cy="461665"/>
            <a:chOff x="395536" y="1857598"/>
            <a:chExt cx="9230296" cy="461665"/>
          </a:xfrm>
        </p:grpSpPr>
        <p:cxnSp>
          <p:nvCxnSpPr>
            <p:cNvPr id="8" name="Straight Arrow Connector 7"/>
            <p:cNvCxnSpPr/>
            <p:nvPr/>
          </p:nvCxnSpPr>
          <p:spPr>
            <a:xfrm>
              <a:off x="395536" y="2103239"/>
              <a:ext cx="8352928" cy="0"/>
            </a:xfrm>
            <a:prstGeom prst="straightConnector1">
              <a:avLst/>
            </a:prstGeom>
            <a:ln w="635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8689728" y="1857598"/>
              <a:ext cx="936104" cy="461665"/>
            </a:xfrm>
            <a:prstGeom prst="rect">
              <a:avLst/>
            </a:prstGeom>
            <a:noFill/>
          </p:spPr>
          <p:txBody>
            <a:bodyPr wrap="square" rtlCol="0">
              <a:spAutoFit/>
            </a:bodyPr>
            <a:lstStyle/>
            <a:p>
              <a:r>
                <a:rPr lang="en-US" sz="2400" dirty="0" smtClean="0">
                  <a:solidFill>
                    <a:srgbClr val="000000"/>
                  </a:solidFill>
                  <a:latin typeface="Tahoma"/>
                </a:rPr>
                <a:t>time</a:t>
              </a:r>
              <a:endParaRPr lang="en-US" sz="2400" dirty="0">
                <a:solidFill>
                  <a:srgbClr val="000000"/>
                </a:solidFill>
                <a:latin typeface="Tahoma"/>
              </a:endParaRPr>
            </a:p>
          </p:txBody>
        </p:sp>
      </p:grpSp>
      <p:sp>
        <p:nvSpPr>
          <p:cNvPr id="14" name="Left Brace 13"/>
          <p:cNvSpPr/>
          <p:nvPr/>
        </p:nvSpPr>
        <p:spPr>
          <a:xfrm rot="5400000">
            <a:off x="2044816" y="-324030"/>
            <a:ext cx="631540" cy="3994200"/>
          </a:xfrm>
          <a:prstGeom prst="leftBrace">
            <a:avLst>
              <a:gd name="adj1" fmla="val 3118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0000"/>
              </a:solidFill>
              <a:latin typeface="Tahoma"/>
            </a:endParaRPr>
          </a:p>
        </p:txBody>
      </p:sp>
      <p:sp>
        <p:nvSpPr>
          <p:cNvPr id="18" name="TextBox 17"/>
          <p:cNvSpPr txBox="1"/>
          <p:nvPr/>
        </p:nvSpPr>
        <p:spPr>
          <a:xfrm>
            <a:off x="469824" y="857232"/>
            <a:ext cx="3816424" cy="553998"/>
          </a:xfrm>
          <a:prstGeom prst="rect">
            <a:avLst/>
          </a:prstGeom>
          <a:noFill/>
        </p:spPr>
        <p:txBody>
          <a:bodyPr wrap="square" rtlCol="0">
            <a:spAutoFit/>
          </a:bodyPr>
          <a:lstStyle/>
          <a:p>
            <a:pPr algn="ctr"/>
            <a:r>
              <a:rPr lang="en-US" sz="3000" dirty="0" smtClean="0">
                <a:solidFill>
                  <a:srgbClr val="000000"/>
                </a:solidFill>
                <a:latin typeface="Tahoma"/>
              </a:rPr>
              <a:t>Interval</a:t>
            </a:r>
            <a:endParaRPr lang="en-US" sz="3000" dirty="0">
              <a:solidFill>
                <a:srgbClr val="000000"/>
              </a:solidFill>
              <a:latin typeface="Tahoma"/>
            </a:endParaRPr>
          </a:p>
        </p:txBody>
      </p:sp>
      <p:sp>
        <p:nvSpPr>
          <p:cNvPr id="21" name="Right Arrow 20"/>
          <p:cNvSpPr/>
          <p:nvPr/>
        </p:nvSpPr>
        <p:spPr>
          <a:xfrm>
            <a:off x="346493" y="2575356"/>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3" name="Straight Arrow Connector 22"/>
          <p:cNvCxnSpPr/>
          <p:nvPr/>
        </p:nvCxnSpPr>
        <p:spPr>
          <a:xfrm rot="5400000">
            <a:off x="3177819" y="4177959"/>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graphicFrame>
        <p:nvGraphicFramePr>
          <p:cNvPr id="124930" name="Object 2"/>
          <p:cNvGraphicFramePr>
            <a:graphicFrameLocks noChangeAspect="1"/>
          </p:cNvGraphicFramePr>
          <p:nvPr/>
        </p:nvGraphicFramePr>
        <p:xfrm>
          <a:off x="3497258" y="3342348"/>
          <a:ext cx="360362" cy="330200"/>
        </p:xfrm>
        <a:graphic>
          <a:graphicData uri="http://schemas.openxmlformats.org/presentationml/2006/ole">
            <mc:AlternateContent xmlns:mc="http://schemas.openxmlformats.org/markup-compatibility/2006">
              <mc:Choice xmlns:v="urn:schemas-microsoft-com:vml" Requires="v">
                <p:oleObj spid="_x0000_s25640" name="Equation" r:id="rId5" imgW="152280" imgH="139680" progId="Equation.3">
                  <p:embed/>
                </p:oleObj>
              </mc:Choice>
              <mc:Fallback>
                <p:oleObj name="Equation" r:id="rId5"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497258" y="3342348"/>
                        <a:ext cx="360362"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4" name="Content Placeholder 2"/>
          <p:cNvSpPr txBox="1">
            <a:spLocks/>
          </p:cNvSpPr>
          <p:nvPr/>
        </p:nvSpPr>
        <p:spPr bwMode="auto">
          <a:xfrm>
            <a:off x="3214678" y="5198732"/>
            <a:ext cx="2088232" cy="6591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Estimate </a:t>
            </a:r>
          </a:p>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slowdown</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15" name="Left Brace 14"/>
          <p:cNvSpPr/>
          <p:nvPr/>
        </p:nvSpPr>
        <p:spPr>
          <a:xfrm rot="5400000">
            <a:off x="6045344" y="-324030"/>
            <a:ext cx="631540" cy="3994200"/>
          </a:xfrm>
          <a:prstGeom prst="leftBrace">
            <a:avLst>
              <a:gd name="adj1" fmla="val 40095"/>
              <a:gd name="adj2" fmla="val 50000"/>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rgbClr val="000000"/>
              </a:solidFill>
              <a:latin typeface="Tahoma"/>
            </a:endParaRPr>
          </a:p>
        </p:txBody>
      </p:sp>
      <p:sp>
        <p:nvSpPr>
          <p:cNvPr id="16" name="TextBox 15"/>
          <p:cNvSpPr txBox="1"/>
          <p:nvPr/>
        </p:nvSpPr>
        <p:spPr>
          <a:xfrm>
            <a:off x="4470352" y="857232"/>
            <a:ext cx="3816424" cy="553998"/>
          </a:xfrm>
          <a:prstGeom prst="rect">
            <a:avLst/>
          </a:prstGeom>
          <a:noFill/>
        </p:spPr>
        <p:txBody>
          <a:bodyPr wrap="square" rtlCol="0">
            <a:spAutoFit/>
          </a:bodyPr>
          <a:lstStyle/>
          <a:p>
            <a:pPr algn="ctr"/>
            <a:r>
              <a:rPr lang="en-US" sz="3000" dirty="0" smtClean="0">
                <a:solidFill>
                  <a:srgbClr val="000000"/>
                </a:solidFill>
                <a:latin typeface="Tahoma"/>
              </a:rPr>
              <a:t>Interval</a:t>
            </a:r>
            <a:endParaRPr lang="en-US" sz="3000" dirty="0">
              <a:solidFill>
                <a:srgbClr val="000000"/>
              </a:solidFill>
              <a:latin typeface="Tahoma"/>
            </a:endParaRPr>
          </a:p>
        </p:txBody>
      </p:sp>
      <p:sp>
        <p:nvSpPr>
          <p:cNvPr id="17" name="Right Arrow 16"/>
          <p:cNvSpPr/>
          <p:nvPr/>
        </p:nvSpPr>
        <p:spPr>
          <a:xfrm>
            <a:off x="4429124" y="2571744"/>
            <a:ext cx="4011193" cy="576064"/>
          </a:xfrm>
          <a:prstGeom prst="rightArrow">
            <a:avLst/>
          </a:prstGeom>
          <a:solidFill>
            <a:srgbClr val="0070C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cxnSp>
        <p:nvCxnSpPr>
          <p:cNvPr id="28" name="Straight Arrow Connector 27"/>
          <p:cNvCxnSpPr/>
          <p:nvPr/>
        </p:nvCxnSpPr>
        <p:spPr>
          <a:xfrm rot="5400000">
            <a:off x="7266315" y="4179445"/>
            <a:ext cx="2073982" cy="1588"/>
          </a:xfrm>
          <a:prstGeom prst="straightConnector1">
            <a:avLst/>
          </a:prstGeom>
          <a:ln w="3810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9" name="Content Placeholder 2"/>
          <p:cNvSpPr txBox="1">
            <a:spLocks/>
          </p:cNvSpPr>
          <p:nvPr/>
        </p:nvSpPr>
        <p:spPr bwMode="auto">
          <a:xfrm>
            <a:off x="7286644" y="5200218"/>
            <a:ext cx="2088232" cy="65916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Estimate </a:t>
            </a:r>
          </a:p>
          <a:p>
            <a:pPr marL="342900" indent="-342900" algn="ctr" eaLnBrk="0" fontAlgn="base" hangingPunct="0">
              <a:spcBef>
                <a:spcPct val="20000"/>
              </a:spcBef>
              <a:spcAft>
                <a:spcPct val="0"/>
              </a:spcAft>
              <a:buClr>
                <a:srgbClr val="CC9900"/>
              </a:buClr>
              <a:buSzPct val="65000"/>
              <a:buFont typeface="Wingdings" pitchFamily="2" charset="2"/>
              <a:buNone/>
              <a:defRPr/>
            </a:pPr>
            <a:r>
              <a:rPr lang="en-US" sz="2800" kern="0" dirty="0" smtClean="0">
                <a:solidFill>
                  <a:srgbClr val="000000"/>
                </a:solidFill>
                <a:latin typeface="Tahoma"/>
              </a:rPr>
              <a:t>slowdown</a:t>
            </a: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342900" indent="-342900" algn="ctr" eaLnBrk="0" fontAlgn="base" hangingPunct="0">
              <a:spcBef>
                <a:spcPct val="20000"/>
              </a:spcBef>
              <a:spcAft>
                <a:spcPct val="0"/>
              </a:spcAft>
              <a:buClr>
                <a:srgbClr val="CC9900"/>
              </a:buClr>
              <a:buSzPct val="65000"/>
              <a:buFont typeface="Wingdings" pitchFamily="2" charset="2"/>
              <a:buChar char="n"/>
              <a:defRPr/>
            </a:pPr>
            <a:endParaRPr lang="en-US" sz="2800" kern="0" dirty="0">
              <a:solidFill>
                <a:srgbClr val="000000"/>
              </a:solidFill>
              <a:latin typeface="Tahoma"/>
            </a:endParaRPr>
          </a:p>
        </p:txBody>
      </p:sp>
      <p:sp>
        <p:nvSpPr>
          <p:cNvPr id="31" name="Content Placeholder 2"/>
          <p:cNvSpPr txBox="1">
            <a:spLocks/>
          </p:cNvSpPr>
          <p:nvPr/>
        </p:nvSpPr>
        <p:spPr bwMode="auto">
          <a:xfrm>
            <a:off x="142844" y="3214686"/>
            <a:ext cx="3914740" cy="13058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Measure </a:t>
            </a:r>
            <a:r>
              <a:rPr lang="en-US" sz="2800" kern="0" dirty="0" err="1" smtClean="0">
                <a:solidFill>
                  <a:srgbClr val="000000"/>
                </a:solidFill>
                <a:latin typeface="Tahoma"/>
              </a:rPr>
              <a:t>RSR</a:t>
            </a:r>
            <a:r>
              <a:rPr lang="en-US" sz="2800" kern="0" baseline="-25000" dirty="0" err="1" smtClean="0">
                <a:solidFill>
                  <a:srgbClr val="000000"/>
                </a:solidFill>
                <a:latin typeface="Tahoma"/>
              </a:rPr>
              <a:t>Shared</a:t>
            </a:r>
            <a:r>
              <a:rPr lang="en-US" sz="2800" kern="0" dirty="0" smtClean="0">
                <a:solidFill>
                  <a:srgbClr val="000000"/>
                </a:solidFill>
                <a:latin typeface="Tahoma"/>
              </a:rPr>
              <a:t>, </a:t>
            </a:r>
          </a:p>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Estimate </a:t>
            </a:r>
            <a:r>
              <a:rPr lang="en-US" sz="2800" kern="0" dirty="0" err="1" smtClean="0">
                <a:solidFill>
                  <a:srgbClr val="000000"/>
                </a:solidFill>
                <a:latin typeface="Tahoma"/>
              </a:rPr>
              <a:t>RSR</a:t>
            </a:r>
            <a:r>
              <a:rPr lang="en-US" sz="2800" kern="0" baseline="-25000" dirty="0" err="1" smtClean="0">
                <a:solidFill>
                  <a:srgbClr val="000000"/>
                </a:solidFill>
                <a:latin typeface="Tahoma"/>
              </a:rPr>
              <a:t>Alone</a:t>
            </a:r>
            <a:endParaRPr lang="en-US" sz="2800" kern="0" baseline="-2500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defRPr/>
            </a:pPr>
            <a:endParaRPr lang="en-US" sz="22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a:p>
            <a:pPr marL="342900" indent="-342900"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p:txBody>
      </p:sp>
      <p:graphicFrame>
        <p:nvGraphicFramePr>
          <p:cNvPr id="124932" name="Object 4"/>
          <p:cNvGraphicFramePr>
            <a:graphicFrameLocks noChangeAspect="1"/>
          </p:cNvGraphicFramePr>
          <p:nvPr/>
        </p:nvGraphicFramePr>
        <p:xfrm>
          <a:off x="7640661" y="3328328"/>
          <a:ext cx="360363" cy="330200"/>
        </p:xfrm>
        <a:graphic>
          <a:graphicData uri="http://schemas.openxmlformats.org/presentationml/2006/ole">
            <mc:AlternateContent xmlns:mc="http://schemas.openxmlformats.org/markup-compatibility/2006">
              <mc:Choice xmlns:v="urn:schemas-microsoft-com:vml" Requires="v">
                <p:oleObj spid="_x0000_s25641" name="Equation" r:id="rId7" imgW="152280" imgH="139680" progId="Equation.3">
                  <p:embed/>
                </p:oleObj>
              </mc:Choice>
              <mc:Fallback>
                <p:oleObj name="Equation" r:id="rId7" imgW="152280" imgH="13968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40661" y="3328328"/>
                        <a:ext cx="360363" cy="3302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22" name="Content Placeholder 2"/>
          <p:cNvSpPr txBox="1">
            <a:spLocks/>
          </p:cNvSpPr>
          <p:nvPr/>
        </p:nvSpPr>
        <p:spPr bwMode="auto">
          <a:xfrm>
            <a:off x="4300598" y="3194736"/>
            <a:ext cx="3914740" cy="1305834"/>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Measure </a:t>
            </a:r>
            <a:r>
              <a:rPr lang="en-US" sz="2800" kern="0" dirty="0" err="1" smtClean="0">
                <a:solidFill>
                  <a:srgbClr val="000000"/>
                </a:solidFill>
                <a:latin typeface="Tahoma"/>
              </a:rPr>
              <a:t>RSR</a:t>
            </a:r>
            <a:r>
              <a:rPr lang="en-US" sz="2800" kern="0" baseline="-25000" dirty="0" err="1" smtClean="0">
                <a:solidFill>
                  <a:srgbClr val="000000"/>
                </a:solidFill>
                <a:latin typeface="Tahoma"/>
              </a:rPr>
              <a:t>Shared</a:t>
            </a:r>
            <a:r>
              <a:rPr lang="en-US" sz="2800" kern="0" dirty="0" smtClean="0">
                <a:solidFill>
                  <a:srgbClr val="000000"/>
                </a:solidFill>
                <a:latin typeface="Tahoma"/>
              </a:rPr>
              <a:t>, </a:t>
            </a:r>
          </a:p>
          <a:p>
            <a:pPr marL="342900" indent="-342900" eaLnBrk="0" fontAlgn="base" hangingPunct="0">
              <a:spcBef>
                <a:spcPct val="20000"/>
              </a:spcBef>
              <a:spcAft>
                <a:spcPct val="0"/>
              </a:spcAft>
              <a:buClr>
                <a:srgbClr val="CC9900"/>
              </a:buClr>
              <a:buSzPct val="65000"/>
              <a:buFont typeface="Wingdings" pitchFamily="2" charset="2"/>
              <a:buChar char="n"/>
              <a:defRPr/>
            </a:pPr>
            <a:r>
              <a:rPr lang="en-US" sz="2800" kern="0" dirty="0" smtClean="0">
                <a:solidFill>
                  <a:srgbClr val="000000"/>
                </a:solidFill>
                <a:latin typeface="Tahoma"/>
              </a:rPr>
              <a:t>Estimate </a:t>
            </a:r>
            <a:r>
              <a:rPr lang="en-US" sz="2800" kern="0" dirty="0" err="1" smtClean="0">
                <a:solidFill>
                  <a:srgbClr val="000000"/>
                </a:solidFill>
                <a:latin typeface="Tahoma"/>
              </a:rPr>
              <a:t>RSR</a:t>
            </a:r>
            <a:r>
              <a:rPr lang="en-US" sz="2800" kern="0" baseline="-25000" dirty="0" err="1" smtClean="0">
                <a:solidFill>
                  <a:srgbClr val="000000"/>
                </a:solidFill>
                <a:latin typeface="Tahoma"/>
              </a:rPr>
              <a:t>Alone</a:t>
            </a:r>
            <a:endParaRPr lang="en-US" sz="2800" kern="0" baseline="-2500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defRPr/>
            </a:pPr>
            <a:endParaRPr lang="en-US" sz="22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a:p>
            <a:pPr marL="342900" indent="-342900" eaLnBrk="0" fontAlgn="base" hangingPunct="0">
              <a:spcBef>
                <a:spcPct val="20000"/>
              </a:spcBef>
              <a:spcAft>
                <a:spcPct val="0"/>
              </a:spcAft>
              <a:buClr>
                <a:srgbClr val="CC9900"/>
              </a:buClr>
              <a:buSzPct val="65000"/>
              <a:buFont typeface="Wingdings" pitchFamily="2" charset="2"/>
              <a:buChar char="n"/>
              <a:defRPr/>
            </a:pPr>
            <a:endParaRPr lang="en-US" sz="2800" kern="0" dirty="0" smtClean="0">
              <a:solidFill>
                <a:srgbClr val="000000"/>
              </a:solidFill>
              <a:latin typeface="Tahoma"/>
            </a:endParaRPr>
          </a:p>
          <a:p>
            <a:pPr marL="669925" lvl="1" indent="-325438" eaLnBrk="0" fontAlgn="base" hangingPunct="0">
              <a:spcBef>
                <a:spcPct val="20000"/>
              </a:spcBef>
              <a:spcAft>
                <a:spcPct val="0"/>
              </a:spcAft>
              <a:buClr>
                <a:srgbClr val="3B812F"/>
              </a:buClr>
              <a:buSzPct val="60000"/>
              <a:buFont typeface="Wingdings" pitchFamily="2" charset="2"/>
              <a:buChar char="q"/>
              <a:defRPr/>
            </a:pPr>
            <a:endParaRPr lang="en-US" sz="2200" kern="0" dirty="0" smtClean="0">
              <a:solidFill>
                <a:srgbClr val="000000"/>
              </a:solidFill>
              <a:latin typeface="Tahoma"/>
            </a:endParaRPr>
          </a:p>
        </p:txBody>
      </p:sp>
    </p:spTree>
    <p:custDataLst>
      <p:tags r:id="rId2"/>
    </p:custDataLst>
    <p:extLst>
      <p:ext uri="{BB962C8B-B14F-4D97-AF65-F5344CB8AC3E}">
        <p14:creationId xmlns:p14="http://schemas.microsoft.com/office/powerpoint/2010/main" val="4116493068"/>
      </p:ext>
    </p:extLst>
  </p:cSld>
  <p:clrMapOvr>
    <a:masterClrMapping/>
  </p:clrMapOvr>
  <p:transition xmlns:p14="http://schemas.microsoft.com/office/powerpoint/2010/main" advTm="2068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par>
                          <p:cTn id="7" fill="hold">
                            <p:stCondLst>
                              <p:cond delay="0"/>
                            </p:stCondLst>
                            <p:childTnLst>
                              <p:par>
                                <p:cTn id="8" presetID="17" presetClass="entr" presetSubtype="8" fill="hold" grpId="0" nodeType="afterEffect">
                                  <p:stCondLst>
                                    <p:cond delay="0"/>
                                  </p:stCondLst>
                                  <p:childTnLst>
                                    <p:set>
                                      <p:cBhvr>
                                        <p:cTn id="9" dur="1" fill="hold">
                                          <p:stCondLst>
                                            <p:cond delay="0"/>
                                          </p:stCondLst>
                                        </p:cTn>
                                        <p:tgtEl>
                                          <p:spTgt spid="21"/>
                                        </p:tgtEl>
                                        <p:attrNameLst>
                                          <p:attrName>style.visibility</p:attrName>
                                        </p:attrNameLst>
                                      </p:cBhvr>
                                      <p:to>
                                        <p:strVal val="visible"/>
                                      </p:to>
                                    </p:set>
                                    <p:anim calcmode="lin" valueType="num">
                                      <p:cBhvr>
                                        <p:cTn id="10" dur="500" fill="hold"/>
                                        <p:tgtEl>
                                          <p:spTgt spid="21"/>
                                        </p:tgtEl>
                                        <p:attrNameLst>
                                          <p:attrName>ppt_x</p:attrName>
                                        </p:attrNameLst>
                                      </p:cBhvr>
                                      <p:tavLst>
                                        <p:tav tm="0">
                                          <p:val>
                                            <p:strVal val="#ppt_x-#ppt_w/2"/>
                                          </p:val>
                                        </p:tav>
                                        <p:tav tm="100000">
                                          <p:val>
                                            <p:strVal val="#ppt_x"/>
                                          </p:val>
                                        </p:tav>
                                      </p:tavLst>
                                    </p:anim>
                                    <p:anim calcmode="lin" valueType="num">
                                      <p:cBhvr>
                                        <p:cTn id="11" dur="500" fill="hold"/>
                                        <p:tgtEl>
                                          <p:spTgt spid="21"/>
                                        </p:tgtEl>
                                        <p:attrNameLst>
                                          <p:attrName>ppt_y</p:attrName>
                                        </p:attrNameLst>
                                      </p:cBhvr>
                                      <p:tavLst>
                                        <p:tav tm="0">
                                          <p:val>
                                            <p:strVal val="#ppt_y"/>
                                          </p:val>
                                        </p:tav>
                                        <p:tav tm="100000">
                                          <p:val>
                                            <p:strVal val="#ppt_y"/>
                                          </p:val>
                                        </p:tav>
                                      </p:tavLst>
                                    </p:anim>
                                    <p:anim calcmode="lin" valueType="num">
                                      <p:cBhvr>
                                        <p:cTn id="12" dur="500" fill="hold"/>
                                        <p:tgtEl>
                                          <p:spTgt spid="21"/>
                                        </p:tgtEl>
                                        <p:attrNameLst>
                                          <p:attrName>ppt_w</p:attrName>
                                        </p:attrNameLst>
                                      </p:cBhvr>
                                      <p:tavLst>
                                        <p:tav tm="0">
                                          <p:val>
                                            <p:fltVal val="0"/>
                                          </p:val>
                                        </p:tav>
                                        <p:tav tm="100000">
                                          <p:val>
                                            <p:strVal val="#ppt_w"/>
                                          </p:val>
                                        </p:tav>
                                      </p:tavLst>
                                    </p:anim>
                                    <p:anim calcmode="lin" valueType="num">
                                      <p:cBhvr>
                                        <p:cTn id="13" dur="500" fill="hold"/>
                                        <p:tgtEl>
                                          <p:spTgt spid="21"/>
                                        </p:tgtEl>
                                        <p:attrNameLst>
                                          <p:attrName>ppt_h</p:attrName>
                                        </p:attrNameLst>
                                      </p:cBhvr>
                                      <p:tavLst>
                                        <p:tav tm="0">
                                          <p:val>
                                            <p:strVal val="#ppt_h"/>
                                          </p:val>
                                        </p:tav>
                                        <p:tav tm="100000">
                                          <p:val>
                                            <p:strVal val="#ppt_h"/>
                                          </p:val>
                                        </p:tav>
                                      </p:tavLst>
                                    </p:anim>
                                  </p:childTnLst>
                                </p:cTn>
                              </p:par>
                              <p:par>
                                <p:cTn id="14" presetID="1" presetClass="entr" presetSubtype="0"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childTnLst>
                                </p:cTn>
                              </p:par>
                            </p:childTnLst>
                          </p:cTn>
                        </p:par>
                        <p:par>
                          <p:cTn id="18" fill="hold">
                            <p:stCondLst>
                              <p:cond delay="500"/>
                            </p:stCondLst>
                            <p:childTnLst>
                              <p:par>
                                <p:cTn id="19" presetID="1" presetClass="entr" presetSubtype="0" fill="hold" grpId="0" nodeType="after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1249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3"/>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24"/>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childTnLst>
                                </p:cTn>
                              </p:par>
                              <p:par>
                                <p:cTn id="35" presetID="17" presetClass="entr" presetSubtype="8"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p:cTn id="37" dur="500" fill="hold"/>
                                        <p:tgtEl>
                                          <p:spTgt spid="17"/>
                                        </p:tgtEl>
                                        <p:attrNameLst>
                                          <p:attrName>ppt_x</p:attrName>
                                        </p:attrNameLst>
                                      </p:cBhvr>
                                      <p:tavLst>
                                        <p:tav tm="0">
                                          <p:val>
                                            <p:strVal val="#ppt_x-#ppt_w/2"/>
                                          </p:val>
                                        </p:tav>
                                        <p:tav tm="100000">
                                          <p:val>
                                            <p:strVal val="#ppt_x"/>
                                          </p:val>
                                        </p:tav>
                                      </p:tavLst>
                                    </p:anim>
                                    <p:anim calcmode="lin" valueType="num">
                                      <p:cBhvr>
                                        <p:cTn id="38" dur="500" fill="hold"/>
                                        <p:tgtEl>
                                          <p:spTgt spid="17"/>
                                        </p:tgtEl>
                                        <p:attrNameLst>
                                          <p:attrName>ppt_y</p:attrName>
                                        </p:attrNameLst>
                                      </p:cBhvr>
                                      <p:tavLst>
                                        <p:tav tm="0">
                                          <p:val>
                                            <p:strVal val="#ppt_y"/>
                                          </p:val>
                                        </p:tav>
                                        <p:tav tm="100000">
                                          <p:val>
                                            <p:strVal val="#ppt_y"/>
                                          </p:val>
                                        </p:tav>
                                      </p:tavLst>
                                    </p:anim>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strVal val="#ppt_h"/>
                                          </p:val>
                                        </p:tav>
                                        <p:tav tm="100000">
                                          <p:val>
                                            <p:strVal val="#ppt_h"/>
                                          </p:val>
                                        </p:tav>
                                      </p:tavLst>
                                    </p:anim>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28"/>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24932"/>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9"/>
                                        </p:tgtEl>
                                        <p:attrNameLst>
                                          <p:attrName>style.visibility</p:attrName>
                                        </p:attrNameLst>
                                      </p:cBhvr>
                                      <p:to>
                                        <p:strVal val="visible"/>
                                      </p:to>
                                    </p:set>
                                  </p:childTnLst>
                                </p:cTn>
                              </p:par>
                            </p:childTnLst>
                          </p:cTn>
                        </p:par>
                        <p:par>
                          <p:cTn id="49" fill="hold">
                            <p:stCondLst>
                              <p:cond delay="0"/>
                            </p:stCondLst>
                            <p:childTnLst>
                              <p:par>
                                <p:cTn id="50" presetID="1" presetClass="entr" presetSubtype="0" fill="hold" grpId="0" nodeType="afterEffect">
                                  <p:stCondLst>
                                    <p:cond delay="0"/>
                                  </p:stCondLst>
                                  <p:childTnLst>
                                    <p:set>
                                      <p:cBhvr>
                                        <p:cTn id="51"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P spid="21" grpId="0" animBg="1"/>
      <p:bldP spid="24" grpId="0"/>
      <p:bldP spid="15" grpId="0" animBg="1"/>
      <p:bldP spid="16" grpId="0"/>
      <p:bldP spid="17" grpId="0" animBg="1"/>
      <p:bldP spid="29" grpId="0"/>
      <p:bldP spid="31" grpId="0"/>
      <p:bldP spid="22"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249</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solidFill>
                  <a:schemeClr val="accent3">
                    <a:lumMod val="65000"/>
                  </a:schemeClr>
                </a:solidFill>
              </a:rPr>
              <a:t>Implementation</a:t>
            </a:r>
          </a:p>
          <a:p>
            <a:pPr lvl="1"/>
            <a:r>
              <a:rPr lang="en-US" sz="3400" dirty="0" smtClean="0">
                <a:solidFill>
                  <a:schemeClr val="accent3">
                    <a:lumMod val="65000"/>
                  </a:schemeClr>
                </a:solidFill>
              </a:rPr>
              <a:t>MISE Model: Putting it All Together</a:t>
            </a:r>
          </a:p>
          <a:p>
            <a:pPr lvl="1"/>
            <a:r>
              <a:rPr lang="en-US" sz="3400" dirty="0" smtClean="0"/>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65000"/>
                  </a:schemeClr>
                </a:solidFill>
              </a:rPr>
              <a:t>Providing Soft Slowdown Guarantees</a:t>
            </a:r>
          </a:p>
          <a:p>
            <a:pPr lvl="1"/>
            <a:r>
              <a:rPr lang="en-US" sz="3400" dirty="0" smtClean="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195324495"/>
      </p:ext>
    </p:extLst>
  </p:cSld>
  <p:clrMapOvr>
    <a:masterClrMapping/>
  </p:clrMapOvr>
  <p:transition xmlns:p14="http://schemas.microsoft.com/office/powerpoint/2010/main" advTm="5031"/>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dirty="0">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solidFill>
                  <a:srgbClr val="0000FF"/>
                </a:solidFill>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25</a:t>
            </a:fld>
            <a:endParaRPr lang="en-US" sz="1600">
              <a:solidFill>
                <a:srgbClr val="000000"/>
              </a:solidFill>
              <a:latin typeface="Garamond" charset="0"/>
            </a:endParaRPr>
          </a:p>
        </p:txBody>
      </p:sp>
    </p:spTree>
    <p:extLst>
      <p:ext uri="{BB962C8B-B14F-4D97-AF65-F5344CB8AC3E}">
        <p14:creationId xmlns:p14="http://schemas.microsoft.com/office/powerpoint/2010/main" val="195674799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r>
              <a:rPr lang="en-US" dirty="0" smtClean="0"/>
              <a:t>Previous Work on Slowdown Estimation</a:t>
            </a:r>
          </a:p>
        </p:txBody>
      </p:sp>
      <p:sp>
        <p:nvSpPr>
          <p:cNvPr id="3" name="Content Placeholder 2"/>
          <p:cNvSpPr>
            <a:spLocks noGrp="1"/>
          </p:cNvSpPr>
          <p:nvPr>
            <p:ph idx="1"/>
          </p:nvPr>
        </p:nvSpPr>
        <p:spPr>
          <a:xfrm>
            <a:off x="457200" y="908050"/>
            <a:ext cx="8686800" cy="4525963"/>
          </a:xfrm>
        </p:spPr>
        <p:txBody>
          <a:bodyPr/>
          <a:lstStyle/>
          <a:p>
            <a:r>
              <a:rPr lang="en-US" dirty="0" smtClean="0"/>
              <a:t>Previous work on slowdown estimation</a:t>
            </a:r>
          </a:p>
          <a:p>
            <a:pPr lvl="1"/>
            <a:r>
              <a:rPr lang="en-US" sz="2300" b="1" dirty="0" smtClean="0"/>
              <a:t>STFM</a:t>
            </a:r>
            <a:r>
              <a:rPr lang="en-US" sz="2300" dirty="0" smtClean="0"/>
              <a:t> (Stall Time Fair Memory) Scheduling </a:t>
            </a:r>
            <a:r>
              <a:rPr lang="en-US" sz="1800" dirty="0" smtClean="0"/>
              <a:t>[</a:t>
            </a:r>
            <a:r>
              <a:rPr lang="en-US" sz="1800" dirty="0" err="1" smtClean="0"/>
              <a:t>Mutlu</a:t>
            </a:r>
            <a:r>
              <a:rPr lang="en-US" sz="1800" dirty="0" smtClean="0"/>
              <a:t>+, MICRO ‘07] </a:t>
            </a:r>
          </a:p>
          <a:p>
            <a:pPr lvl="1"/>
            <a:r>
              <a:rPr lang="en-US" sz="2300" b="1" dirty="0" smtClean="0"/>
              <a:t>FST</a:t>
            </a:r>
            <a:r>
              <a:rPr lang="en-US" sz="2300" dirty="0" smtClean="0"/>
              <a:t> (Fairness via Source Throttling) </a:t>
            </a:r>
            <a:r>
              <a:rPr lang="en-US" sz="1800" dirty="0" smtClean="0"/>
              <a:t>[</a:t>
            </a:r>
            <a:r>
              <a:rPr lang="en-US" sz="1800" dirty="0" err="1" smtClean="0"/>
              <a:t>Ebrahimi</a:t>
            </a:r>
            <a:r>
              <a:rPr lang="en-US" sz="1800" dirty="0" smtClean="0"/>
              <a:t>+, ASPLOS ‘10]</a:t>
            </a:r>
          </a:p>
          <a:p>
            <a:pPr lvl="1">
              <a:buClr>
                <a:srgbClr val="3B812F"/>
              </a:buClr>
            </a:pPr>
            <a:r>
              <a:rPr lang="en-US" sz="2300" b="1" dirty="0" smtClean="0">
                <a:solidFill>
                  <a:srgbClr val="000000"/>
                </a:solidFill>
              </a:rPr>
              <a:t>Per-thread Cycle Accounting </a:t>
            </a:r>
            <a:r>
              <a:rPr lang="en-US" sz="1800" dirty="0" smtClean="0">
                <a:solidFill>
                  <a:srgbClr val="000000"/>
                </a:solidFill>
              </a:rPr>
              <a:t>[Du Bois+, </a:t>
            </a:r>
            <a:r>
              <a:rPr lang="en-US" sz="1800" dirty="0" err="1" smtClean="0">
                <a:solidFill>
                  <a:srgbClr val="000000"/>
                </a:solidFill>
              </a:rPr>
              <a:t>HiPEAC</a:t>
            </a:r>
            <a:r>
              <a:rPr lang="en-US" sz="1800" dirty="0" smtClean="0">
                <a:solidFill>
                  <a:srgbClr val="000000"/>
                </a:solidFill>
              </a:rPr>
              <a:t> ‘13]</a:t>
            </a:r>
          </a:p>
          <a:p>
            <a:endParaRPr lang="en-US" dirty="0" smtClean="0"/>
          </a:p>
          <a:p>
            <a:r>
              <a:rPr lang="en-US" dirty="0" smtClean="0"/>
              <a:t>Basic Idea:</a:t>
            </a:r>
            <a:endParaRPr lang="en-US" sz="2300" dirty="0" smtClean="0"/>
          </a:p>
          <a:p>
            <a:pPr lvl="1">
              <a:buNone/>
            </a:pPr>
            <a:r>
              <a:rPr lang="en-US" sz="2300" dirty="0" smtClean="0"/>
              <a:t> </a:t>
            </a:r>
          </a:p>
          <a:p>
            <a:pPr lvl="1"/>
            <a:endParaRPr lang="en-US" dirty="0" smtClean="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250</a:t>
            </a:fld>
            <a:endParaRPr lang="en-US" altLang="en-US" dirty="0">
              <a:solidFill>
                <a:srgbClr val="000000"/>
              </a:solidFill>
            </a:endParaRPr>
          </a:p>
        </p:txBody>
      </p:sp>
      <p:graphicFrame>
        <p:nvGraphicFramePr>
          <p:cNvPr id="5" name="Object 4"/>
          <p:cNvGraphicFramePr>
            <a:graphicFrameLocks noChangeAspect="1"/>
          </p:cNvGraphicFramePr>
          <p:nvPr/>
        </p:nvGraphicFramePr>
        <p:xfrm>
          <a:off x="1785918" y="4000504"/>
          <a:ext cx="4857784" cy="1052713"/>
        </p:xfrm>
        <a:graphic>
          <a:graphicData uri="http://schemas.openxmlformats.org/presentationml/2006/ole">
            <mc:AlternateContent xmlns:mc="http://schemas.openxmlformats.org/markup-compatibility/2006">
              <mc:Choice xmlns:v="urn:schemas-microsoft-com:vml" Requires="v">
                <p:oleObj spid="_x0000_s26646" name="Equation" r:id="rId5" imgW="2108160" imgH="457200" progId="Equation.3">
                  <p:embed/>
                </p:oleObj>
              </mc:Choice>
              <mc:Fallback>
                <p:oleObj name="Equation" r:id="rId5" imgW="2108160" imgH="457200" progId="Equation.3">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785918" y="4000504"/>
                        <a:ext cx="4857784" cy="1052713"/>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cxnSp>
        <p:nvCxnSpPr>
          <p:cNvPr id="16" name="Straight Arrow Connector 15"/>
          <p:cNvCxnSpPr/>
          <p:nvPr/>
        </p:nvCxnSpPr>
        <p:spPr>
          <a:xfrm flipV="1">
            <a:off x="6500826" y="3839421"/>
            <a:ext cx="642942" cy="285752"/>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7" name="TextBox 16"/>
          <p:cNvSpPr txBox="1"/>
          <p:nvPr/>
        </p:nvSpPr>
        <p:spPr>
          <a:xfrm>
            <a:off x="7143768" y="3571876"/>
            <a:ext cx="1143008" cy="477054"/>
          </a:xfrm>
          <a:prstGeom prst="rect">
            <a:avLst/>
          </a:prstGeom>
          <a:noFill/>
        </p:spPr>
        <p:txBody>
          <a:bodyPr wrap="square" rtlCol="0">
            <a:spAutoFit/>
          </a:bodyPr>
          <a:lstStyle/>
          <a:p>
            <a:r>
              <a:rPr lang="en-US" sz="2500" dirty="0" smtClean="0">
                <a:solidFill>
                  <a:srgbClr val="C00000"/>
                </a:solidFill>
                <a:latin typeface="Tahoma"/>
              </a:rPr>
              <a:t>Hard</a:t>
            </a:r>
            <a:endParaRPr lang="en-US" sz="2500" dirty="0">
              <a:solidFill>
                <a:srgbClr val="C00000"/>
              </a:solidFill>
              <a:latin typeface="Tahoma"/>
            </a:endParaRPr>
          </a:p>
        </p:txBody>
      </p:sp>
      <p:sp>
        <p:nvSpPr>
          <p:cNvPr id="19" name="TextBox 18"/>
          <p:cNvSpPr txBox="1"/>
          <p:nvPr/>
        </p:nvSpPr>
        <p:spPr>
          <a:xfrm>
            <a:off x="7215206" y="5000636"/>
            <a:ext cx="1143008" cy="477054"/>
          </a:xfrm>
          <a:prstGeom prst="rect">
            <a:avLst/>
          </a:prstGeom>
          <a:noFill/>
        </p:spPr>
        <p:txBody>
          <a:bodyPr wrap="square" rtlCol="0">
            <a:spAutoFit/>
          </a:bodyPr>
          <a:lstStyle/>
          <a:p>
            <a:r>
              <a:rPr lang="en-US" sz="2500" dirty="0" smtClean="0">
                <a:solidFill>
                  <a:srgbClr val="C00000"/>
                </a:solidFill>
                <a:latin typeface="Tahoma"/>
              </a:rPr>
              <a:t>Easy</a:t>
            </a:r>
            <a:endParaRPr lang="en-US" sz="2500" dirty="0">
              <a:solidFill>
                <a:srgbClr val="C00000"/>
              </a:solidFill>
              <a:latin typeface="Tahoma"/>
            </a:endParaRPr>
          </a:p>
        </p:txBody>
      </p:sp>
      <p:cxnSp>
        <p:nvCxnSpPr>
          <p:cNvPr id="22" name="Straight Arrow Connector 21"/>
          <p:cNvCxnSpPr/>
          <p:nvPr/>
        </p:nvCxnSpPr>
        <p:spPr>
          <a:xfrm>
            <a:off x="6572264" y="4929198"/>
            <a:ext cx="642942" cy="357190"/>
          </a:xfrm>
          <a:prstGeom prst="straightConnector1">
            <a:avLst/>
          </a:prstGeom>
          <a:ln w="31750">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25" name="Oval 24"/>
          <p:cNvSpPr/>
          <p:nvPr/>
        </p:nvSpPr>
        <p:spPr>
          <a:xfrm>
            <a:off x="3786182" y="4036084"/>
            <a:ext cx="2857520" cy="500066"/>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TextBox 25"/>
          <p:cNvSpPr txBox="1"/>
          <p:nvPr/>
        </p:nvSpPr>
        <p:spPr>
          <a:xfrm>
            <a:off x="213726" y="5572140"/>
            <a:ext cx="8786842" cy="507831"/>
          </a:xfrm>
          <a:prstGeom prst="rect">
            <a:avLst/>
          </a:prstGeom>
          <a:noFill/>
        </p:spPr>
        <p:txBody>
          <a:bodyPr wrap="square" rtlCol="0">
            <a:spAutoFit/>
          </a:bodyPr>
          <a:lstStyle/>
          <a:p>
            <a:r>
              <a:rPr lang="en-US" sz="2700" dirty="0" smtClean="0">
                <a:solidFill>
                  <a:srgbClr val="0070C0"/>
                </a:solidFill>
                <a:latin typeface="Tahoma"/>
              </a:rPr>
              <a:t>Count number of cycles application receives interference</a:t>
            </a:r>
            <a:endParaRPr lang="en-US" sz="2700" dirty="0">
              <a:solidFill>
                <a:srgbClr val="0070C0"/>
              </a:solidFill>
              <a:latin typeface="Tahoma"/>
            </a:endParaRPr>
          </a:p>
        </p:txBody>
      </p:sp>
      <p:sp>
        <p:nvSpPr>
          <p:cNvPr id="12" name="Oval 11"/>
          <p:cNvSpPr/>
          <p:nvPr/>
        </p:nvSpPr>
        <p:spPr>
          <a:xfrm>
            <a:off x="1089189" y="1392878"/>
            <a:ext cx="8001024" cy="464208"/>
          </a:xfrm>
          <a:prstGeom prst="ellipse">
            <a:avLst/>
          </a:prstGeom>
          <a:no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2"/>
    </p:custDataLst>
    <p:extLst>
      <p:ext uri="{BB962C8B-B14F-4D97-AF65-F5344CB8AC3E}">
        <p14:creationId xmlns:p14="http://schemas.microsoft.com/office/powerpoint/2010/main" val="1395492774"/>
      </p:ext>
    </p:extLst>
  </p:cSld>
  <p:clrMapOvr>
    <a:masterClrMapping/>
  </p:clrMapOvr>
  <p:transition xmlns:p14="http://schemas.microsoft.com/office/powerpoint/2010/main" advTm="50641"/>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5"/>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7"/>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22"/>
                                        </p:tgtEl>
                                        <p:attrNameLst>
                                          <p:attrName>style.visibility</p:attrName>
                                        </p:attrNameLst>
                                      </p:cBhvr>
                                      <p:to>
                                        <p:strVal val="hidden"/>
                                      </p:to>
                                    </p:set>
                                  </p:childTnLst>
                                </p:cTn>
                              </p:par>
                              <p:par>
                                <p:cTn id="31" presetID="1" presetClass="exit" presetSubtype="0" fill="hold" grpId="1" nodeType="withEffect">
                                  <p:stCondLst>
                                    <p:cond delay="0"/>
                                  </p:stCondLst>
                                  <p:childTnLst>
                                    <p:set>
                                      <p:cBhvr>
                                        <p:cTn id="32" dur="1" fill="hold">
                                          <p:stCondLst>
                                            <p:cond delay="0"/>
                                          </p:stCondLst>
                                        </p:cTn>
                                        <p:tgtEl>
                                          <p:spTgt spid="1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9" grpId="0"/>
      <p:bldP spid="19" grpId="1"/>
      <p:bldP spid="25" grpId="0" animBg="1"/>
      <p:bldP spid="26" grpId="0"/>
      <p:bldP spid="12"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Title 1"/>
          <p:cNvSpPr>
            <a:spLocks noGrp="1"/>
          </p:cNvSpPr>
          <p:nvPr>
            <p:ph type="title"/>
          </p:nvPr>
        </p:nvSpPr>
        <p:spPr/>
        <p:txBody>
          <a:bodyPr/>
          <a:lstStyle/>
          <a:p>
            <a:r>
              <a:rPr lang="en-US" sz="3600" dirty="0" smtClean="0"/>
              <a:t>Two Major Advantages of MISE Over STFM</a:t>
            </a:r>
          </a:p>
        </p:txBody>
      </p:sp>
      <p:sp>
        <p:nvSpPr>
          <p:cNvPr id="3" name="Content Placeholder 2"/>
          <p:cNvSpPr>
            <a:spLocks noGrp="1"/>
          </p:cNvSpPr>
          <p:nvPr>
            <p:ph idx="1"/>
          </p:nvPr>
        </p:nvSpPr>
        <p:spPr/>
        <p:txBody>
          <a:bodyPr>
            <a:normAutofit/>
          </a:bodyPr>
          <a:lstStyle/>
          <a:p>
            <a:pPr>
              <a:defRPr/>
            </a:pPr>
            <a:r>
              <a:rPr lang="en-US" dirty="0" smtClean="0"/>
              <a:t>Advantage 1:</a:t>
            </a:r>
          </a:p>
          <a:p>
            <a:pPr lvl="1">
              <a:defRPr/>
            </a:pPr>
            <a:r>
              <a:rPr lang="en-US" sz="2600" dirty="0" smtClean="0"/>
              <a:t>STFM estimates alone performance </a:t>
            </a:r>
            <a:r>
              <a:rPr lang="en-US" sz="2600" dirty="0" smtClean="0">
                <a:solidFill>
                  <a:srgbClr val="0070C0"/>
                </a:solidFill>
              </a:rPr>
              <a:t>while an application is receiving interference </a:t>
            </a:r>
            <a:r>
              <a:rPr lang="en-US" sz="2600" dirty="0" smtClean="0">
                <a:solidFill>
                  <a:srgbClr val="FF0000"/>
                </a:solidFill>
                <a:sym typeface="Wingdings" pitchFamily="2" charset="2"/>
              </a:rPr>
              <a:t> Hard</a:t>
            </a:r>
            <a:endParaRPr lang="en-US" sz="2600" dirty="0" smtClean="0">
              <a:solidFill>
                <a:srgbClr val="FF0000"/>
              </a:solidFill>
            </a:endParaRPr>
          </a:p>
          <a:p>
            <a:pPr lvl="1">
              <a:defRPr/>
            </a:pPr>
            <a:r>
              <a:rPr lang="en-US" sz="2600" dirty="0" smtClean="0"/>
              <a:t>MISE estimates alone performance </a:t>
            </a:r>
            <a:r>
              <a:rPr lang="en-US" sz="2600" dirty="0" smtClean="0">
                <a:solidFill>
                  <a:srgbClr val="0070C0"/>
                </a:solidFill>
              </a:rPr>
              <a:t>while giving an application the highest priority</a:t>
            </a:r>
            <a:r>
              <a:rPr lang="en-US" sz="2600" dirty="0" smtClean="0">
                <a:solidFill>
                  <a:srgbClr val="FF0000"/>
                </a:solidFill>
              </a:rPr>
              <a:t> </a:t>
            </a:r>
            <a:r>
              <a:rPr lang="en-US" sz="2600" dirty="0" smtClean="0">
                <a:solidFill>
                  <a:srgbClr val="FF0000"/>
                </a:solidFill>
                <a:sym typeface="Wingdings" pitchFamily="2" charset="2"/>
              </a:rPr>
              <a:t> Easier</a:t>
            </a:r>
            <a:endParaRPr lang="en-US" sz="2600" dirty="0" smtClean="0">
              <a:solidFill>
                <a:srgbClr val="FF0000"/>
              </a:solidFill>
            </a:endParaRPr>
          </a:p>
          <a:p>
            <a:pPr lvl="1">
              <a:buFontTx/>
              <a:buNone/>
              <a:defRPr/>
            </a:pPr>
            <a:endParaRPr lang="en-US" dirty="0" smtClean="0"/>
          </a:p>
          <a:p>
            <a:pPr>
              <a:defRPr/>
            </a:pPr>
            <a:r>
              <a:rPr lang="en-US" dirty="0" smtClean="0"/>
              <a:t>Advantage 2:</a:t>
            </a:r>
          </a:p>
          <a:p>
            <a:pPr lvl="1">
              <a:defRPr/>
            </a:pPr>
            <a:r>
              <a:rPr lang="en-US" sz="2600" dirty="0" smtClean="0"/>
              <a:t>STFM does not take into account compute phase for non-memory-bound applications </a:t>
            </a:r>
          </a:p>
          <a:p>
            <a:pPr lvl="1">
              <a:defRPr/>
            </a:pPr>
            <a:r>
              <a:rPr lang="en-US" sz="2600" dirty="0" smtClean="0">
                <a:solidFill>
                  <a:srgbClr val="0070C0"/>
                </a:solidFill>
              </a:rPr>
              <a:t>MISE accounts for compute phase </a:t>
            </a:r>
            <a:r>
              <a:rPr lang="en-US" sz="2600" dirty="0" smtClean="0">
                <a:solidFill>
                  <a:srgbClr val="FF0000"/>
                </a:solidFill>
                <a:sym typeface="Wingdings" pitchFamily="2" charset="2"/>
              </a:rPr>
              <a:t> B</a:t>
            </a:r>
            <a:r>
              <a:rPr lang="en-US" sz="2600" dirty="0" smtClean="0">
                <a:solidFill>
                  <a:srgbClr val="FF0000"/>
                </a:solidFill>
              </a:rPr>
              <a:t>etter accuracy</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251</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892999089"/>
      </p:ext>
    </p:extLst>
  </p:cSld>
  <p:clrMapOvr>
    <a:masterClrMapping/>
  </p:clrMapOvr>
  <p:transition xmlns:p14="http://schemas.microsoft.com/office/powerpoint/2010/main" advTm="3531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Title 1"/>
          <p:cNvSpPr>
            <a:spLocks noGrp="1"/>
          </p:cNvSpPr>
          <p:nvPr>
            <p:ph type="title"/>
          </p:nvPr>
        </p:nvSpPr>
        <p:spPr/>
        <p:txBody>
          <a:bodyPr/>
          <a:lstStyle/>
          <a:p>
            <a:r>
              <a:rPr lang="en-US" dirty="0" smtClean="0"/>
              <a:t>Methodology</a:t>
            </a:r>
          </a:p>
        </p:txBody>
      </p:sp>
      <p:sp>
        <p:nvSpPr>
          <p:cNvPr id="21507" name="Content Placeholder 2"/>
          <p:cNvSpPr>
            <a:spLocks noGrp="1"/>
          </p:cNvSpPr>
          <p:nvPr>
            <p:ph idx="1"/>
          </p:nvPr>
        </p:nvSpPr>
        <p:spPr/>
        <p:txBody>
          <a:bodyPr/>
          <a:lstStyle/>
          <a:p>
            <a:r>
              <a:rPr lang="en-US" dirty="0" smtClean="0"/>
              <a:t>Configuration of our simulated system</a:t>
            </a:r>
          </a:p>
          <a:p>
            <a:pPr lvl="1"/>
            <a:r>
              <a:rPr lang="en-US" sz="2600" dirty="0" smtClean="0"/>
              <a:t>4 cores</a:t>
            </a:r>
          </a:p>
          <a:p>
            <a:pPr lvl="1"/>
            <a:r>
              <a:rPr lang="en-US" sz="2600" dirty="0" smtClean="0"/>
              <a:t>1 channel, 8 banks/channel</a:t>
            </a:r>
          </a:p>
          <a:p>
            <a:pPr lvl="1"/>
            <a:r>
              <a:rPr lang="en-US" sz="2600" dirty="0" smtClean="0"/>
              <a:t>DDR3 1066 DRAM </a:t>
            </a:r>
          </a:p>
          <a:p>
            <a:pPr lvl="1"/>
            <a:r>
              <a:rPr lang="en-US" sz="2600" dirty="0" smtClean="0"/>
              <a:t>512 KB private cache/core</a:t>
            </a:r>
          </a:p>
          <a:p>
            <a:pPr>
              <a:buNone/>
            </a:pPr>
            <a:endParaRPr lang="en-US" dirty="0" smtClean="0"/>
          </a:p>
          <a:p>
            <a:r>
              <a:rPr lang="en-US" dirty="0" smtClean="0"/>
              <a:t>Workloads</a:t>
            </a:r>
          </a:p>
          <a:p>
            <a:pPr lvl="1"/>
            <a:r>
              <a:rPr lang="en-US" sz="2600" dirty="0" smtClean="0"/>
              <a:t>SPEC CPU2006 </a:t>
            </a:r>
          </a:p>
          <a:p>
            <a:pPr lvl="1"/>
            <a:r>
              <a:rPr lang="en-US" sz="2600" dirty="0" smtClean="0"/>
              <a:t>300 multi programmed workloads</a:t>
            </a:r>
          </a:p>
          <a:p>
            <a:pPr>
              <a:buFontTx/>
              <a:buNone/>
            </a:pPr>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252</a:t>
            </a:fld>
            <a:endParaRPr lang="en-US" altLang="en-US">
              <a:solidFill>
                <a:srgbClr val="000000"/>
              </a:solidFill>
            </a:endParaRPr>
          </a:p>
        </p:txBody>
      </p:sp>
    </p:spTree>
    <p:extLst>
      <p:ext uri="{BB962C8B-B14F-4D97-AF65-F5344CB8AC3E}">
        <p14:creationId xmlns:p14="http://schemas.microsoft.com/office/powerpoint/2010/main" val="3593054791"/>
      </p:ext>
    </p:extLst>
  </p:cSld>
  <p:clrMapOvr>
    <a:masterClrMapping/>
  </p:clrMapOvr>
  <p:transition xmlns:p14="http://schemas.microsoft.com/office/powerpoint/2010/main" advTm="15641"/>
  <p:timing>
    <p:tnLst>
      <p:par>
        <p:cTn xmlns:p14="http://schemas.microsoft.com/office/powerpoint/2010/main" id="1" dur="indefinite" restart="never" nodeType="tmRoot"/>
      </p:par>
    </p:tn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Quantitative Comparison</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253</a:t>
            </a:fld>
            <a:endParaRPr lang="en-US" altLang="en-US">
              <a:solidFill>
                <a:srgbClr val="000000"/>
              </a:solidFill>
            </a:endParaRPr>
          </a:p>
        </p:txBody>
      </p:sp>
      <p:graphicFrame>
        <p:nvGraphicFramePr>
          <p:cNvPr id="11" name="Chart 10"/>
          <p:cNvGraphicFramePr/>
          <p:nvPr/>
        </p:nvGraphicFramePr>
        <p:xfrm>
          <a:off x="642910" y="1857364"/>
          <a:ext cx="8072494" cy="4286280"/>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7"/>
          <p:cNvSpPr txBox="1">
            <a:spLocks noChangeArrowheads="1"/>
          </p:cNvSpPr>
          <p:nvPr/>
        </p:nvSpPr>
        <p:spPr bwMode="auto">
          <a:xfrm>
            <a:off x="2587639" y="1142984"/>
            <a:ext cx="3984625" cy="708025"/>
          </a:xfrm>
          <a:prstGeom prst="rect">
            <a:avLst/>
          </a:prstGeom>
          <a:noFill/>
          <a:ln w="9525">
            <a:noFill/>
            <a:miter lim="800000"/>
            <a:headEnd/>
            <a:tailEnd/>
          </a:ln>
        </p:spPr>
        <p:txBody>
          <a:bodyPr>
            <a:spAutoFit/>
          </a:bodyPr>
          <a:lstStyle/>
          <a:p>
            <a:pPr algn="ctr"/>
            <a:r>
              <a:rPr lang="en-US" sz="2000" dirty="0">
                <a:solidFill>
                  <a:srgbClr val="000000"/>
                </a:solidFill>
                <a:latin typeface="Tahoma"/>
              </a:rPr>
              <a:t>SPEC CPU 2006 application</a:t>
            </a:r>
          </a:p>
          <a:p>
            <a:pPr algn="ctr"/>
            <a:r>
              <a:rPr lang="en-US" sz="2000" dirty="0">
                <a:solidFill>
                  <a:srgbClr val="000000"/>
                </a:solidFill>
                <a:latin typeface="Tahoma"/>
              </a:rPr>
              <a:t>leslie3d</a:t>
            </a:r>
          </a:p>
        </p:txBody>
      </p:sp>
      <p:sp>
        <p:nvSpPr>
          <p:cNvPr id="6" name="Rectangle 5"/>
          <p:cNvSpPr/>
          <p:nvPr/>
        </p:nvSpPr>
        <p:spPr>
          <a:xfrm>
            <a:off x="7358082" y="3786190"/>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 name="Rectangle 6"/>
          <p:cNvSpPr/>
          <p:nvPr/>
        </p:nvSpPr>
        <p:spPr>
          <a:xfrm>
            <a:off x="7358082" y="4286256"/>
            <a:ext cx="1500198" cy="85725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2827730219"/>
      </p:ext>
    </p:extLst>
  </p:cSld>
  <p:clrMapOvr>
    <a:masterClrMapping/>
  </p:clrMapOvr>
  <p:transition xmlns:p14="http://schemas.microsoft.com/office/powerpoint/2010/main" advTm="3216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graphicEl>
                                              <a:chart seriesIdx="-3" categoryIdx="-3" bldStep="gridLegend"/>
                                            </p:graphicEl>
                                          </p:spTgt>
                                        </p:tgtEl>
                                        <p:attrNameLst>
                                          <p:attrName>style.visibility</p:attrName>
                                        </p:attrNameLst>
                                      </p:cBhvr>
                                      <p:to>
                                        <p:strVal val="visible"/>
                                      </p:to>
                                    </p:set>
                                    <p:animEffect transition="in" filter="fade">
                                      <p:cBhvr>
                                        <p:cTn id="7" dur="1000"/>
                                        <p:tgtEl>
                                          <p:spTgt spid="11">
                                            <p:graphicEl>
                                              <a:chart seriesIdx="-3" categoryIdx="-3" bldStep="gridLegend"/>
                                            </p:graphic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2" dur="1000"/>
                                        <p:tgtEl>
                                          <p:spTgt spid="11">
                                            <p:graphicEl>
                                              <a:chart seriesIdx="0" categoryIdx="-4" bldStep="series"/>
                                            </p:graphicEl>
                                          </p:spTgt>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19" dur="1000"/>
                                        <p:tgtEl>
                                          <p:spTgt spid="11">
                                            <p:graphicEl>
                                              <a:chart seriesIdx="1" categoryIdx="-4" bldStep="series"/>
                                            </p:graphicEl>
                                          </p:spTgt>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xit" presetSubtype="0" fill="hold" grpId="1" nodeType="clickEffect">
                                  <p:stCondLst>
                                    <p:cond delay="0"/>
                                  </p:stCondLst>
                                  <p:childTnLst>
                                    <p:set>
                                      <p:cBhvr>
                                        <p:cTn id="25" dur="1" fill="hold">
                                          <p:stCondLst>
                                            <p:cond delay="0"/>
                                          </p:stCondLst>
                                        </p:cTn>
                                        <p:tgtEl>
                                          <p:spTgt spid="7"/>
                                        </p:tgtEl>
                                        <p:attrNameLst>
                                          <p:attrName>style.visibility</p:attrName>
                                        </p:attrNameLst>
                                      </p:cBhvr>
                                      <p:to>
                                        <p:strVal val="hidden"/>
                                      </p:to>
                                    </p:set>
                                  </p:childTnLst>
                                </p:cTn>
                              </p:par>
                              <p:par>
                                <p:cTn id="26" presetID="10" presetClass="entr" presetSubtype="0" fill="hold" grpId="0" nodeType="withEffect">
                                  <p:stCondLst>
                                    <p:cond delay="0"/>
                                  </p:stCondLst>
                                  <p:childTnLst>
                                    <p:set>
                                      <p:cBhvr>
                                        <p:cTn id="27"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28" dur="1000"/>
                                        <p:tgtEl>
                                          <p:spTgt spid="11">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P spid="6" grpId="0" animBg="1"/>
      <p:bldP spid="7" grpId="0" animBg="1"/>
      <p:bldP spid="7" grpId="1" animBg="1"/>
    </p:bld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Comparison to STFM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254</a:t>
            </a:fld>
            <a:endParaRPr lang="en-US" altLang="en-US">
              <a:solidFill>
                <a:srgbClr val="000000"/>
              </a:solidFill>
            </a:endParaRPr>
          </a:p>
        </p:txBody>
      </p:sp>
      <p:sp>
        <p:nvSpPr>
          <p:cNvPr id="9" name="TextBox 8"/>
          <p:cNvSpPr txBox="1"/>
          <p:nvPr/>
        </p:nvSpPr>
        <p:spPr>
          <a:xfrm>
            <a:off x="1000100" y="3086976"/>
            <a:ext cx="1571636" cy="369332"/>
          </a:xfrm>
          <a:prstGeom prst="rect">
            <a:avLst/>
          </a:prstGeom>
          <a:noFill/>
        </p:spPr>
        <p:txBody>
          <a:bodyPr wrap="square" rtlCol="0">
            <a:spAutoFit/>
          </a:bodyPr>
          <a:lstStyle/>
          <a:p>
            <a:pPr algn="ctr"/>
            <a:r>
              <a:rPr lang="en-US" dirty="0" err="1" smtClean="0">
                <a:solidFill>
                  <a:srgbClr val="000000"/>
                </a:solidFill>
                <a:latin typeface="Tahoma"/>
              </a:rPr>
              <a:t>cactusADM</a:t>
            </a:r>
            <a:endParaRPr lang="en-US" dirty="0">
              <a:solidFill>
                <a:srgbClr val="000000"/>
              </a:solidFill>
              <a:latin typeface="Tahoma"/>
            </a:endParaRPr>
          </a:p>
        </p:txBody>
      </p:sp>
      <p:graphicFrame>
        <p:nvGraphicFramePr>
          <p:cNvPr id="11" name="Chart 10"/>
          <p:cNvGraphicFramePr/>
          <p:nvPr/>
        </p:nvGraphicFramePr>
        <p:xfrm>
          <a:off x="-142908" y="928670"/>
          <a:ext cx="3357586" cy="228601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3" name="Chart 12"/>
          <p:cNvGraphicFramePr/>
          <p:nvPr/>
        </p:nvGraphicFramePr>
        <p:xfrm>
          <a:off x="2786050" y="927572"/>
          <a:ext cx="3357586" cy="2286016"/>
        </p:xfrm>
        <a:graphic>
          <a:graphicData uri="http://schemas.openxmlformats.org/drawingml/2006/chart">
            <c:chart xmlns:c="http://schemas.openxmlformats.org/drawingml/2006/chart" xmlns:r="http://schemas.openxmlformats.org/officeDocument/2006/relationships" r:id="rId5"/>
          </a:graphicData>
        </a:graphic>
      </p:graphicFrame>
      <p:sp>
        <p:nvSpPr>
          <p:cNvPr id="14" name="TextBox 13"/>
          <p:cNvSpPr txBox="1"/>
          <p:nvPr/>
        </p:nvSpPr>
        <p:spPr>
          <a:xfrm>
            <a:off x="3913892" y="3086976"/>
            <a:ext cx="1571636" cy="369332"/>
          </a:xfrm>
          <a:prstGeom prst="rect">
            <a:avLst/>
          </a:prstGeom>
          <a:noFill/>
        </p:spPr>
        <p:txBody>
          <a:bodyPr wrap="square" rtlCol="0">
            <a:spAutoFit/>
          </a:bodyPr>
          <a:lstStyle/>
          <a:p>
            <a:pPr algn="ctr"/>
            <a:r>
              <a:rPr lang="en-US" dirty="0" err="1" smtClean="0">
                <a:solidFill>
                  <a:srgbClr val="000000"/>
                </a:solidFill>
                <a:latin typeface="Tahoma"/>
              </a:rPr>
              <a:t>GemsFDTD</a:t>
            </a:r>
            <a:endParaRPr lang="en-US" dirty="0" smtClean="0">
              <a:solidFill>
                <a:srgbClr val="000000"/>
              </a:solidFill>
              <a:latin typeface="Tahoma"/>
            </a:endParaRPr>
          </a:p>
        </p:txBody>
      </p:sp>
      <p:graphicFrame>
        <p:nvGraphicFramePr>
          <p:cNvPr id="16" name="Chart 15"/>
          <p:cNvGraphicFramePr/>
          <p:nvPr/>
        </p:nvGraphicFramePr>
        <p:xfrm>
          <a:off x="5615402" y="910463"/>
          <a:ext cx="3528598" cy="2300294"/>
        </p:xfrm>
        <a:graphic>
          <a:graphicData uri="http://schemas.openxmlformats.org/drawingml/2006/chart">
            <c:chart xmlns:c="http://schemas.openxmlformats.org/drawingml/2006/chart" xmlns:r="http://schemas.openxmlformats.org/officeDocument/2006/relationships" r:id="rId6"/>
          </a:graphicData>
        </a:graphic>
      </p:graphicFrame>
      <p:sp>
        <p:nvSpPr>
          <p:cNvPr id="17" name="TextBox 16"/>
          <p:cNvSpPr txBox="1"/>
          <p:nvPr/>
        </p:nvSpPr>
        <p:spPr>
          <a:xfrm>
            <a:off x="6878332" y="3101872"/>
            <a:ext cx="1479882" cy="369332"/>
          </a:xfrm>
          <a:prstGeom prst="rect">
            <a:avLst/>
          </a:prstGeom>
          <a:noFill/>
        </p:spPr>
        <p:txBody>
          <a:bodyPr wrap="square" rtlCol="0">
            <a:spAutoFit/>
          </a:bodyPr>
          <a:lstStyle/>
          <a:p>
            <a:pPr algn="ctr"/>
            <a:r>
              <a:rPr lang="en-US" dirty="0" err="1" smtClean="0">
                <a:solidFill>
                  <a:srgbClr val="000000"/>
                </a:solidFill>
                <a:latin typeface="Tahoma"/>
              </a:rPr>
              <a:t>soplex</a:t>
            </a:r>
            <a:endParaRPr lang="en-US" dirty="0" smtClean="0">
              <a:solidFill>
                <a:srgbClr val="000000"/>
              </a:solidFill>
              <a:latin typeface="Tahoma"/>
            </a:endParaRPr>
          </a:p>
        </p:txBody>
      </p:sp>
      <p:graphicFrame>
        <p:nvGraphicFramePr>
          <p:cNvPr id="19" name="Chart 18"/>
          <p:cNvGraphicFramePr/>
          <p:nvPr/>
        </p:nvGraphicFramePr>
        <p:xfrm>
          <a:off x="-142908" y="3631172"/>
          <a:ext cx="3357586" cy="2286016"/>
        </p:xfrm>
        <a:graphic>
          <a:graphicData uri="http://schemas.openxmlformats.org/drawingml/2006/chart">
            <c:chart xmlns:c="http://schemas.openxmlformats.org/drawingml/2006/chart" xmlns:r="http://schemas.openxmlformats.org/officeDocument/2006/relationships" r:id="rId7"/>
          </a:graphicData>
        </a:graphic>
      </p:graphicFrame>
      <p:sp>
        <p:nvSpPr>
          <p:cNvPr id="20" name="TextBox 19"/>
          <p:cNvSpPr txBox="1"/>
          <p:nvPr/>
        </p:nvSpPr>
        <p:spPr>
          <a:xfrm>
            <a:off x="997752" y="5774312"/>
            <a:ext cx="1571636" cy="369332"/>
          </a:xfrm>
          <a:prstGeom prst="rect">
            <a:avLst/>
          </a:prstGeom>
          <a:noFill/>
        </p:spPr>
        <p:txBody>
          <a:bodyPr wrap="square" rtlCol="0">
            <a:spAutoFit/>
          </a:bodyPr>
          <a:lstStyle/>
          <a:p>
            <a:pPr algn="ctr"/>
            <a:r>
              <a:rPr lang="en-US" dirty="0" err="1" smtClean="0">
                <a:solidFill>
                  <a:srgbClr val="000000"/>
                </a:solidFill>
                <a:latin typeface="Tahoma"/>
              </a:rPr>
              <a:t>wrf</a:t>
            </a:r>
            <a:endParaRPr lang="en-US" dirty="0">
              <a:solidFill>
                <a:srgbClr val="000000"/>
              </a:solidFill>
              <a:latin typeface="Tahoma"/>
            </a:endParaRPr>
          </a:p>
        </p:txBody>
      </p:sp>
      <p:graphicFrame>
        <p:nvGraphicFramePr>
          <p:cNvPr id="22" name="Chart 21"/>
          <p:cNvGraphicFramePr/>
          <p:nvPr/>
        </p:nvGraphicFramePr>
        <p:xfrm>
          <a:off x="2786050" y="3643314"/>
          <a:ext cx="3357586" cy="2286016"/>
        </p:xfrm>
        <a:graphic>
          <a:graphicData uri="http://schemas.openxmlformats.org/drawingml/2006/chart">
            <c:chart xmlns:c="http://schemas.openxmlformats.org/drawingml/2006/chart" xmlns:r="http://schemas.openxmlformats.org/officeDocument/2006/relationships" r:id="rId8"/>
          </a:graphicData>
        </a:graphic>
      </p:graphicFrame>
      <p:sp>
        <p:nvSpPr>
          <p:cNvPr id="23" name="TextBox 22"/>
          <p:cNvSpPr txBox="1"/>
          <p:nvPr/>
        </p:nvSpPr>
        <p:spPr>
          <a:xfrm>
            <a:off x="3929058" y="5774312"/>
            <a:ext cx="1571636" cy="369332"/>
          </a:xfrm>
          <a:prstGeom prst="rect">
            <a:avLst/>
          </a:prstGeom>
          <a:noFill/>
        </p:spPr>
        <p:txBody>
          <a:bodyPr wrap="square" rtlCol="0">
            <a:spAutoFit/>
          </a:bodyPr>
          <a:lstStyle/>
          <a:p>
            <a:pPr algn="ctr"/>
            <a:r>
              <a:rPr lang="en-US" dirty="0" err="1" smtClean="0">
                <a:solidFill>
                  <a:srgbClr val="000000"/>
                </a:solidFill>
                <a:latin typeface="Tahoma"/>
              </a:rPr>
              <a:t>calculix</a:t>
            </a:r>
            <a:endParaRPr lang="en-US" dirty="0">
              <a:solidFill>
                <a:srgbClr val="000000"/>
              </a:solidFill>
              <a:latin typeface="Tahoma"/>
            </a:endParaRPr>
          </a:p>
        </p:txBody>
      </p:sp>
      <p:graphicFrame>
        <p:nvGraphicFramePr>
          <p:cNvPr id="25" name="Chart 24"/>
          <p:cNvGraphicFramePr/>
          <p:nvPr/>
        </p:nvGraphicFramePr>
        <p:xfrm>
          <a:off x="5589505" y="3643314"/>
          <a:ext cx="3557832" cy="2300084"/>
        </p:xfrm>
        <a:graphic>
          <a:graphicData uri="http://schemas.openxmlformats.org/drawingml/2006/chart">
            <c:chart xmlns:c="http://schemas.openxmlformats.org/drawingml/2006/chart" xmlns:r="http://schemas.openxmlformats.org/officeDocument/2006/relationships" r:id="rId9"/>
          </a:graphicData>
        </a:graphic>
      </p:graphicFrame>
      <p:sp>
        <p:nvSpPr>
          <p:cNvPr id="26" name="TextBox 25"/>
          <p:cNvSpPr txBox="1"/>
          <p:nvPr/>
        </p:nvSpPr>
        <p:spPr>
          <a:xfrm>
            <a:off x="6861321" y="5774312"/>
            <a:ext cx="1571636" cy="369332"/>
          </a:xfrm>
          <a:prstGeom prst="rect">
            <a:avLst/>
          </a:prstGeom>
          <a:noFill/>
        </p:spPr>
        <p:txBody>
          <a:bodyPr wrap="square" rtlCol="0">
            <a:spAutoFit/>
          </a:bodyPr>
          <a:lstStyle/>
          <a:p>
            <a:pPr algn="ctr"/>
            <a:r>
              <a:rPr lang="en-US" dirty="0" err="1" smtClean="0">
                <a:solidFill>
                  <a:srgbClr val="000000"/>
                </a:solidFill>
                <a:latin typeface="Tahoma"/>
              </a:rPr>
              <a:t>povray</a:t>
            </a:r>
            <a:endParaRPr lang="en-US" dirty="0">
              <a:solidFill>
                <a:srgbClr val="000000"/>
              </a:solidFill>
              <a:latin typeface="Tahoma"/>
            </a:endParaRPr>
          </a:p>
        </p:txBody>
      </p:sp>
      <p:sp>
        <p:nvSpPr>
          <p:cNvPr id="29" name="Rectangle 28"/>
          <p:cNvSpPr/>
          <p:nvPr/>
        </p:nvSpPr>
        <p:spPr>
          <a:xfrm>
            <a:off x="0" y="1071546"/>
            <a:ext cx="9144000" cy="5143536"/>
          </a:xfrm>
          <a:prstGeom prst="rect">
            <a:avLst/>
          </a:prstGeom>
          <a:solidFill>
            <a:schemeClr val="accent3">
              <a:lumMod val="95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0" name="TextBox 29"/>
          <p:cNvSpPr txBox="1">
            <a:spLocks noChangeArrowheads="1"/>
          </p:cNvSpPr>
          <p:nvPr/>
        </p:nvSpPr>
        <p:spPr bwMode="auto">
          <a:xfrm>
            <a:off x="594519" y="2551837"/>
            <a:ext cx="7954962" cy="1754326"/>
          </a:xfrm>
          <a:prstGeom prst="rect">
            <a:avLst/>
          </a:prstGeom>
          <a:solidFill>
            <a:schemeClr val="accent3"/>
          </a:solidFill>
          <a:ln w="9525">
            <a:noFill/>
            <a:miter lim="800000"/>
            <a:headEnd/>
            <a:tailEnd/>
          </a:ln>
        </p:spPr>
        <p:txBody>
          <a:bodyPr>
            <a:spAutoFit/>
          </a:bodyPr>
          <a:lstStyle/>
          <a:p>
            <a:pPr algn="ctr"/>
            <a:r>
              <a:rPr lang="en-US" sz="3600" dirty="0">
                <a:solidFill>
                  <a:srgbClr val="FF0000"/>
                </a:solidFill>
                <a:latin typeface="Tahoma"/>
              </a:rPr>
              <a:t>Average error of MISE: </a:t>
            </a:r>
            <a:r>
              <a:rPr lang="en-US" sz="3600" dirty="0" smtClean="0">
                <a:solidFill>
                  <a:srgbClr val="FF0000"/>
                </a:solidFill>
                <a:latin typeface="Tahoma"/>
              </a:rPr>
              <a:t>8.2%</a:t>
            </a:r>
            <a:endParaRPr lang="en-US" sz="3600" dirty="0">
              <a:solidFill>
                <a:srgbClr val="FF0000"/>
              </a:solidFill>
              <a:latin typeface="Tahoma"/>
            </a:endParaRPr>
          </a:p>
          <a:p>
            <a:pPr algn="ctr"/>
            <a:r>
              <a:rPr lang="en-US" sz="3600" dirty="0">
                <a:solidFill>
                  <a:srgbClr val="FF0000"/>
                </a:solidFill>
                <a:latin typeface="Tahoma"/>
              </a:rPr>
              <a:t>Average error of STFM: </a:t>
            </a:r>
            <a:r>
              <a:rPr lang="en-US" sz="3600" dirty="0" smtClean="0">
                <a:solidFill>
                  <a:srgbClr val="FF0000"/>
                </a:solidFill>
                <a:latin typeface="Tahoma"/>
              </a:rPr>
              <a:t>29.4%</a:t>
            </a:r>
          </a:p>
          <a:p>
            <a:pPr algn="ctr"/>
            <a:r>
              <a:rPr lang="en-US" sz="3600" dirty="0" smtClean="0">
                <a:solidFill>
                  <a:srgbClr val="FF0000"/>
                </a:solidFill>
                <a:latin typeface="Tahoma"/>
              </a:rPr>
              <a:t>(across 300 workloads)</a:t>
            </a:r>
            <a:endParaRPr lang="en-US" sz="3600" dirty="0">
              <a:solidFill>
                <a:srgbClr val="FF0000"/>
              </a:solidFill>
              <a:latin typeface="Tahoma"/>
            </a:endParaRPr>
          </a:p>
        </p:txBody>
      </p:sp>
      <p:sp>
        <p:nvSpPr>
          <p:cNvPr id="21" name="Rounded Rectangle 20"/>
          <p:cNvSpPr/>
          <p:nvPr/>
        </p:nvSpPr>
        <p:spPr>
          <a:xfrm>
            <a:off x="35826" y="964250"/>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4" name="Rounded Rectangle 23"/>
          <p:cNvSpPr/>
          <p:nvPr/>
        </p:nvSpPr>
        <p:spPr>
          <a:xfrm>
            <a:off x="35826" y="3643314"/>
            <a:ext cx="8983505" cy="2571768"/>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custDataLst>
      <p:tags r:id="rId1"/>
    </p:custDataLst>
    <p:extLst>
      <p:ext uri="{BB962C8B-B14F-4D97-AF65-F5344CB8AC3E}">
        <p14:creationId xmlns:p14="http://schemas.microsoft.com/office/powerpoint/2010/main" val="281875984"/>
      </p:ext>
    </p:extLst>
  </p:cSld>
  <p:clrMapOvr>
    <a:masterClrMapping/>
  </p:clrMapOvr>
  <p:transition xmlns:p14="http://schemas.microsoft.com/office/powerpoint/2010/main" advTm="2105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1"/>
                                        </p:tgtEl>
                                        <p:attrNameLst>
                                          <p:attrName>style.visibility</p:attrName>
                                        </p:attrNameLst>
                                      </p:cBhvr>
                                      <p:to>
                                        <p:strVal val="hidden"/>
                                      </p:to>
                                    </p:set>
                                  </p:childTnLst>
                                </p:cTn>
                              </p:par>
                              <p:par>
                                <p:cTn id="11" presetID="1"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24"/>
                                        </p:tgtEl>
                                        <p:attrNameLst>
                                          <p:attrName>style.visibility</p:attrName>
                                        </p:attrNameLst>
                                      </p:cBhvr>
                                      <p:to>
                                        <p:strVal val="hidden"/>
                                      </p:to>
                                    </p:set>
                                  </p:childTnLst>
                                </p:cTn>
                              </p:par>
                              <p:par>
                                <p:cTn id="17" presetID="10" presetClass="entr" presetSubtype="0" fill="hold" grpId="0" nodeType="withEffect">
                                  <p:stCondLst>
                                    <p:cond delay="0"/>
                                  </p:stCondLst>
                                  <p:childTnLst>
                                    <p:set>
                                      <p:cBhvr>
                                        <p:cTn id="18" dur="1" fill="hold">
                                          <p:stCondLst>
                                            <p:cond delay="0"/>
                                          </p:stCondLst>
                                        </p:cTn>
                                        <p:tgtEl>
                                          <p:spTgt spid="11">
                                            <p:graphicEl>
                                              <a:chart seriesIdx="0" categoryIdx="-4" bldStep="series"/>
                                            </p:graphicEl>
                                          </p:spTgt>
                                        </p:tgtEl>
                                        <p:attrNameLst>
                                          <p:attrName>style.visibility</p:attrName>
                                        </p:attrNameLst>
                                      </p:cBhvr>
                                      <p:to>
                                        <p:strVal val="visible"/>
                                      </p:to>
                                    </p:set>
                                    <p:animEffect transition="in" filter="fade">
                                      <p:cBhvr>
                                        <p:cTn id="19" dur="500"/>
                                        <p:tgtEl>
                                          <p:spTgt spid="11">
                                            <p:graphicEl>
                                              <a:chart seriesIdx="0" categoryIdx="-4" bldStep="series"/>
                                            </p:graphicEl>
                                          </p:spTgt>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3">
                                            <p:graphicEl>
                                              <a:chart seriesIdx="0" categoryIdx="-4" bldStep="series"/>
                                            </p:graphicEl>
                                          </p:spTgt>
                                        </p:tgtEl>
                                        <p:attrNameLst>
                                          <p:attrName>style.visibility</p:attrName>
                                        </p:attrNameLst>
                                      </p:cBhvr>
                                      <p:to>
                                        <p:strVal val="visible"/>
                                      </p:to>
                                    </p:set>
                                    <p:animEffect transition="in" filter="fade">
                                      <p:cBhvr>
                                        <p:cTn id="22" dur="500"/>
                                        <p:tgtEl>
                                          <p:spTgt spid="13">
                                            <p:graphicEl>
                                              <a:chart seriesIdx="0" categoryIdx="-4" bldStep="series"/>
                                            </p:graphicEl>
                                          </p:spTgt>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6">
                                            <p:graphicEl>
                                              <a:chart seriesIdx="0" categoryIdx="-4" bldStep="series"/>
                                            </p:graphicEl>
                                          </p:spTgt>
                                        </p:tgtEl>
                                        <p:attrNameLst>
                                          <p:attrName>style.visibility</p:attrName>
                                        </p:attrNameLst>
                                      </p:cBhvr>
                                      <p:to>
                                        <p:strVal val="visible"/>
                                      </p:to>
                                    </p:set>
                                    <p:animEffect transition="in" filter="fade">
                                      <p:cBhvr>
                                        <p:cTn id="25" dur="500"/>
                                        <p:tgtEl>
                                          <p:spTgt spid="16">
                                            <p:graphicEl>
                                              <a:chart seriesIdx="0" categoryIdx="-4" bldStep="series"/>
                                            </p:graphicEl>
                                          </p:spTgt>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9">
                                            <p:graphicEl>
                                              <a:chart seriesIdx="0" categoryIdx="-4" bldStep="series"/>
                                            </p:graphicEl>
                                          </p:spTgt>
                                        </p:tgtEl>
                                        <p:attrNameLst>
                                          <p:attrName>style.visibility</p:attrName>
                                        </p:attrNameLst>
                                      </p:cBhvr>
                                      <p:to>
                                        <p:strVal val="visible"/>
                                      </p:to>
                                    </p:set>
                                    <p:animEffect transition="in" filter="fade">
                                      <p:cBhvr>
                                        <p:cTn id="28" dur="500"/>
                                        <p:tgtEl>
                                          <p:spTgt spid="19">
                                            <p:graphicEl>
                                              <a:chart seriesIdx="0" categoryIdx="-4" bldStep="series"/>
                                            </p:graphicEl>
                                          </p:spTgt>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2">
                                            <p:graphicEl>
                                              <a:chart seriesIdx="0" categoryIdx="-4" bldStep="series"/>
                                            </p:graphicEl>
                                          </p:spTgt>
                                        </p:tgtEl>
                                        <p:attrNameLst>
                                          <p:attrName>style.visibility</p:attrName>
                                        </p:attrNameLst>
                                      </p:cBhvr>
                                      <p:to>
                                        <p:strVal val="visible"/>
                                      </p:to>
                                    </p:set>
                                    <p:animEffect transition="in" filter="fade">
                                      <p:cBhvr>
                                        <p:cTn id="31" dur="500"/>
                                        <p:tgtEl>
                                          <p:spTgt spid="22">
                                            <p:graphicEl>
                                              <a:chart seriesIdx="0" categoryIdx="-4" bldStep="series"/>
                                            </p:graphicEl>
                                          </p:spTgt>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34" dur="500"/>
                                        <p:tgtEl>
                                          <p:spTgt spid="25">
                                            <p:graphicEl>
                                              <a:chart seriesIdx="0" categoryIdx="-4" bldStep="series"/>
                                            </p:graphicEl>
                                          </p:spTgt>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grpId="0" nodeType="clickEffect">
                                  <p:stCondLst>
                                    <p:cond delay="0"/>
                                  </p:stCondLst>
                                  <p:childTnLst>
                                    <p:set>
                                      <p:cBhvr>
                                        <p:cTn id="38" dur="1" fill="hold">
                                          <p:stCondLst>
                                            <p:cond delay="0"/>
                                          </p:stCondLst>
                                        </p:cTn>
                                        <p:tgtEl>
                                          <p:spTgt spid="11">
                                            <p:graphicEl>
                                              <a:chart seriesIdx="1" categoryIdx="-4" bldStep="series"/>
                                            </p:graphicEl>
                                          </p:spTgt>
                                        </p:tgtEl>
                                        <p:attrNameLst>
                                          <p:attrName>style.visibility</p:attrName>
                                        </p:attrNameLst>
                                      </p:cBhvr>
                                      <p:to>
                                        <p:strVal val="visible"/>
                                      </p:to>
                                    </p:set>
                                    <p:animEffect transition="in" filter="fade">
                                      <p:cBhvr>
                                        <p:cTn id="39" dur="500"/>
                                        <p:tgtEl>
                                          <p:spTgt spid="11">
                                            <p:graphicEl>
                                              <a:chart seriesIdx="1" categoryIdx="-4" bldStep="series"/>
                                            </p:graphicEl>
                                          </p:spTgt>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13">
                                            <p:graphicEl>
                                              <a:chart seriesIdx="1" categoryIdx="-4" bldStep="series"/>
                                            </p:graphicEl>
                                          </p:spTgt>
                                        </p:tgtEl>
                                        <p:attrNameLst>
                                          <p:attrName>style.visibility</p:attrName>
                                        </p:attrNameLst>
                                      </p:cBhvr>
                                      <p:to>
                                        <p:strVal val="visible"/>
                                      </p:to>
                                    </p:set>
                                    <p:animEffect transition="in" filter="fade">
                                      <p:cBhvr>
                                        <p:cTn id="42" dur="500"/>
                                        <p:tgtEl>
                                          <p:spTgt spid="13">
                                            <p:graphicEl>
                                              <a:chart seriesIdx="1" categoryIdx="-4" bldStep="series"/>
                                            </p:graphicEl>
                                          </p:spTgt>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6">
                                            <p:graphicEl>
                                              <a:chart seriesIdx="1" categoryIdx="-4" bldStep="series"/>
                                            </p:graphicEl>
                                          </p:spTgt>
                                        </p:tgtEl>
                                        <p:attrNameLst>
                                          <p:attrName>style.visibility</p:attrName>
                                        </p:attrNameLst>
                                      </p:cBhvr>
                                      <p:to>
                                        <p:strVal val="visible"/>
                                      </p:to>
                                    </p:set>
                                    <p:animEffect transition="in" filter="fade">
                                      <p:cBhvr>
                                        <p:cTn id="45" dur="500"/>
                                        <p:tgtEl>
                                          <p:spTgt spid="16">
                                            <p:graphicEl>
                                              <a:chart seriesIdx="1" categoryIdx="-4" bldStep="series"/>
                                            </p:graphicEl>
                                          </p:spTgt>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9">
                                            <p:graphicEl>
                                              <a:chart seriesIdx="1" categoryIdx="-4" bldStep="series"/>
                                            </p:graphicEl>
                                          </p:spTgt>
                                        </p:tgtEl>
                                        <p:attrNameLst>
                                          <p:attrName>style.visibility</p:attrName>
                                        </p:attrNameLst>
                                      </p:cBhvr>
                                      <p:to>
                                        <p:strVal val="visible"/>
                                      </p:to>
                                    </p:set>
                                    <p:animEffect transition="in" filter="fade">
                                      <p:cBhvr>
                                        <p:cTn id="48" dur="500"/>
                                        <p:tgtEl>
                                          <p:spTgt spid="19">
                                            <p:graphicEl>
                                              <a:chart seriesIdx="1" categoryIdx="-4" bldStep="series"/>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graphicEl>
                                              <a:chart seriesIdx="1" categoryIdx="-4" bldStep="series"/>
                                            </p:graphicEl>
                                          </p:spTgt>
                                        </p:tgtEl>
                                        <p:attrNameLst>
                                          <p:attrName>style.visibility</p:attrName>
                                        </p:attrNameLst>
                                      </p:cBhvr>
                                      <p:to>
                                        <p:strVal val="visible"/>
                                      </p:to>
                                    </p:set>
                                    <p:animEffect transition="in" filter="fade">
                                      <p:cBhvr>
                                        <p:cTn id="51" dur="500"/>
                                        <p:tgtEl>
                                          <p:spTgt spid="22">
                                            <p:graphicEl>
                                              <a:chart seriesIdx="1"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54" dur="500"/>
                                        <p:tgtEl>
                                          <p:spTgt spid="25">
                                            <p:graphicEl>
                                              <a:chart seriesIdx="1" categoryIdx="-4" bldStep="series"/>
                                            </p:graphicEl>
                                          </p:spTgt>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grpId="0" nodeType="clickEffect">
                                  <p:stCondLst>
                                    <p:cond delay="0"/>
                                  </p:stCondLst>
                                  <p:childTnLst>
                                    <p:set>
                                      <p:cBhvr>
                                        <p:cTn id="58" dur="1" fill="hold">
                                          <p:stCondLst>
                                            <p:cond delay="0"/>
                                          </p:stCondLst>
                                        </p:cTn>
                                        <p:tgtEl>
                                          <p:spTgt spid="11">
                                            <p:graphicEl>
                                              <a:chart seriesIdx="2" categoryIdx="-4" bldStep="series"/>
                                            </p:graphicEl>
                                          </p:spTgt>
                                        </p:tgtEl>
                                        <p:attrNameLst>
                                          <p:attrName>style.visibility</p:attrName>
                                        </p:attrNameLst>
                                      </p:cBhvr>
                                      <p:to>
                                        <p:strVal val="visible"/>
                                      </p:to>
                                    </p:set>
                                    <p:animEffect transition="in" filter="fade">
                                      <p:cBhvr>
                                        <p:cTn id="59" dur="500"/>
                                        <p:tgtEl>
                                          <p:spTgt spid="11">
                                            <p:graphicEl>
                                              <a:chart seriesIdx="2" categoryIdx="-4" bldStep="series"/>
                                            </p:graphicEl>
                                          </p:spTgt>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13">
                                            <p:graphicEl>
                                              <a:chart seriesIdx="2" categoryIdx="-4" bldStep="series"/>
                                            </p:graphicEl>
                                          </p:spTgt>
                                        </p:tgtEl>
                                        <p:attrNameLst>
                                          <p:attrName>style.visibility</p:attrName>
                                        </p:attrNameLst>
                                      </p:cBhvr>
                                      <p:to>
                                        <p:strVal val="visible"/>
                                      </p:to>
                                    </p:set>
                                    <p:animEffect transition="in" filter="fade">
                                      <p:cBhvr>
                                        <p:cTn id="62" dur="500"/>
                                        <p:tgtEl>
                                          <p:spTgt spid="13">
                                            <p:graphicEl>
                                              <a:chart seriesIdx="2" categoryIdx="-4" bldStep="series"/>
                                            </p:graphicEl>
                                          </p:spTgt>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16">
                                            <p:graphicEl>
                                              <a:chart seriesIdx="2" categoryIdx="-4" bldStep="series"/>
                                            </p:graphicEl>
                                          </p:spTgt>
                                        </p:tgtEl>
                                        <p:attrNameLst>
                                          <p:attrName>style.visibility</p:attrName>
                                        </p:attrNameLst>
                                      </p:cBhvr>
                                      <p:to>
                                        <p:strVal val="visible"/>
                                      </p:to>
                                    </p:set>
                                    <p:animEffect transition="in" filter="fade">
                                      <p:cBhvr>
                                        <p:cTn id="65" dur="500"/>
                                        <p:tgtEl>
                                          <p:spTgt spid="16">
                                            <p:graphicEl>
                                              <a:chart seriesIdx="2" categoryIdx="-4" bldStep="series"/>
                                            </p:graphicEl>
                                          </p:spTgt>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19">
                                            <p:graphicEl>
                                              <a:chart seriesIdx="2" categoryIdx="-4" bldStep="series"/>
                                            </p:graphicEl>
                                          </p:spTgt>
                                        </p:tgtEl>
                                        <p:attrNameLst>
                                          <p:attrName>style.visibility</p:attrName>
                                        </p:attrNameLst>
                                      </p:cBhvr>
                                      <p:to>
                                        <p:strVal val="visible"/>
                                      </p:to>
                                    </p:set>
                                    <p:animEffect transition="in" filter="fade">
                                      <p:cBhvr>
                                        <p:cTn id="68" dur="500"/>
                                        <p:tgtEl>
                                          <p:spTgt spid="19">
                                            <p:graphicEl>
                                              <a:chart seriesIdx="2" categoryIdx="-4" bldStep="series"/>
                                            </p:graphicEl>
                                          </p:spTgt>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2">
                                            <p:graphicEl>
                                              <a:chart seriesIdx="2" categoryIdx="-4" bldStep="series"/>
                                            </p:graphicEl>
                                          </p:spTgt>
                                        </p:tgtEl>
                                        <p:attrNameLst>
                                          <p:attrName>style.visibility</p:attrName>
                                        </p:attrNameLst>
                                      </p:cBhvr>
                                      <p:to>
                                        <p:strVal val="visible"/>
                                      </p:to>
                                    </p:set>
                                    <p:animEffect transition="in" filter="fade">
                                      <p:cBhvr>
                                        <p:cTn id="71" dur="500"/>
                                        <p:tgtEl>
                                          <p:spTgt spid="22">
                                            <p:graphicEl>
                                              <a:chart seriesIdx="2" categoryIdx="-4" bldStep="series"/>
                                            </p:graphicEl>
                                          </p:spTgt>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25">
                                            <p:graphicEl>
                                              <a:chart seriesIdx="2" categoryIdx="-4" bldStep="series"/>
                                            </p:graphicEl>
                                          </p:spTgt>
                                        </p:tgtEl>
                                        <p:attrNameLst>
                                          <p:attrName>style.visibility</p:attrName>
                                        </p:attrNameLst>
                                      </p:cBhvr>
                                      <p:to>
                                        <p:strVal val="visible"/>
                                      </p:to>
                                    </p:set>
                                    <p:animEffect transition="in" filter="fade">
                                      <p:cBhvr>
                                        <p:cTn id="74" dur="500"/>
                                        <p:tgtEl>
                                          <p:spTgt spid="25">
                                            <p:graphicEl>
                                              <a:chart seriesIdx="2" categoryIdx="-4" bldStep="series"/>
                                            </p:graphicEl>
                                          </p:spTgt>
                                        </p:tgtEl>
                                      </p:cBhvr>
                                    </p:animEffec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0" nodeType="clickEffect">
                                  <p:stCondLst>
                                    <p:cond delay="0"/>
                                  </p:stCondLst>
                                  <p:childTnLst>
                                    <p:set>
                                      <p:cBhvr>
                                        <p:cTn id="78" dur="1" fill="hold">
                                          <p:stCondLst>
                                            <p:cond delay="0"/>
                                          </p:stCondLst>
                                        </p:cTn>
                                        <p:tgtEl>
                                          <p:spTgt spid="29"/>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Sub>
          <a:bldChart bld="series"/>
        </p:bldSub>
      </p:bldGraphic>
      <p:bldGraphic spid="13" grpId="0">
        <p:bldSub>
          <a:bldChart bld="series"/>
        </p:bldSub>
      </p:bldGraphic>
      <p:bldGraphic spid="16" grpId="0">
        <p:bldSub>
          <a:bldChart bld="series"/>
        </p:bldSub>
      </p:bldGraphic>
      <p:bldGraphic spid="19" grpId="0">
        <p:bldSub>
          <a:bldChart bld="series"/>
        </p:bldSub>
      </p:bldGraphic>
      <p:bldGraphic spid="22" grpId="0">
        <p:bldSub>
          <a:bldChart bld="series"/>
        </p:bldSub>
      </p:bldGraphic>
      <p:bldGraphic spid="25" grpId="0">
        <p:bldSub>
          <a:bldChart bld="series"/>
        </p:bldSub>
      </p:bldGraphic>
      <p:bldP spid="29" grpId="0" animBg="1"/>
      <p:bldP spid="30" grpId="0" animBg="1"/>
      <p:bldP spid="21" grpId="0" animBg="1"/>
      <p:bldP spid="21" grpId="1" animBg="1"/>
      <p:bldP spid="24" grpId="0" animBg="1"/>
      <p:bldP spid="24" grpId="1" animBg="1"/>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255</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solidFill>
                  <a:schemeClr val="accent3">
                    <a:lumMod val="65000"/>
                  </a:schemeClr>
                </a:solidFill>
              </a:rPr>
              <a:t>Implementation</a:t>
            </a:r>
          </a:p>
          <a:p>
            <a:pPr lvl="1"/>
            <a:r>
              <a:rPr lang="en-US" sz="3400" dirty="0" smtClean="0">
                <a:solidFill>
                  <a:schemeClr val="accent3">
                    <a:lumMod val="65000"/>
                  </a:schemeClr>
                </a:solidFill>
              </a:rPr>
              <a:t>MISE Model: Putting it All Together</a:t>
            </a:r>
          </a:p>
          <a:p>
            <a:pPr lvl="1"/>
            <a:r>
              <a:rPr lang="en-US" sz="3400" dirty="0" smtClean="0">
                <a:solidFill>
                  <a:schemeClr val="accent3">
                    <a:lumMod val="6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t>Providing Soft Slowdown Guarantees</a:t>
            </a:r>
          </a:p>
          <a:p>
            <a:pPr lvl="1"/>
            <a:r>
              <a:rPr lang="en-US" sz="3400" dirty="0" smtClean="0">
                <a:solidFill>
                  <a:schemeClr val="accent3">
                    <a:lumMod val="65000"/>
                  </a:schemeClr>
                </a:solidFill>
              </a:rPr>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1371359448"/>
      </p:ext>
    </p:extLst>
  </p:cSld>
  <p:clrMapOvr>
    <a:masterClrMapping/>
  </p:clrMapOvr>
  <p:transition xmlns:p14="http://schemas.microsoft.com/office/powerpoint/2010/main" advTm="15531"/>
  <p:timing>
    <p:tnLst>
      <p:par>
        <p:cTn xmlns:p14="http://schemas.microsoft.com/office/powerpoint/2010/main" id="1" dur="indefinite" restart="never" nodeType="tmRoot"/>
      </p:par>
    </p:tn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Title 1"/>
          <p:cNvSpPr>
            <a:spLocks noGrp="1"/>
          </p:cNvSpPr>
          <p:nvPr>
            <p:ph type="title"/>
          </p:nvPr>
        </p:nvSpPr>
        <p:spPr/>
        <p:txBody>
          <a:bodyPr/>
          <a:lstStyle/>
          <a:p>
            <a:r>
              <a:rPr lang="en-US" dirty="0" smtClean="0"/>
              <a:t>Providing “Soft” Slowdown Guarantees</a:t>
            </a:r>
          </a:p>
        </p:txBody>
      </p:sp>
      <p:sp>
        <p:nvSpPr>
          <p:cNvPr id="3" name="Content Placeholder 2"/>
          <p:cNvSpPr>
            <a:spLocks noGrp="1"/>
          </p:cNvSpPr>
          <p:nvPr>
            <p:ph idx="1"/>
          </p:nvPr>
        </p:nvSpPr>
        <p:spPr>
          <a:xfrm>
            <a:off x="214282" y="928670"/>
            <a:ext cx="7961313" cy="4648200"/>
          </a:xfrm>
        </p:spPr>
        <p:txBody>
          <a:bodyPr/>
          <a:lstStyle/>
          <a:p>
            <a:r>
              <a:rPr lang="en-US" dirty="0" smtClean="0"/>
              <a:t>Goal</a:t>
            </a:r>
          </a:p>
          <a:p>
            <a:pPr lvl="1">
              <a:buNone/>
            </a:pPr>
            <a:r>
              <a:rPr lang="en-US" sz="2400" dirty="0" smtClean="0">
                <a:solidFill>
                  <a:srgbClr val="FF0000"/>
                </a:solidFill>
              </a:rPr>
              <a:t>1.</a:t>
            </a:r>
            <a:r>
              <a:rPr lang="en-US" sz="2400" dirty="0" smtClean="0"/>
              <a:t> </a:t>
            </a:r>
            <a:r>
              <a:rPr lang="en-US" sz="2400" dirty="0" smtClean="0">
                <a:solidFill>
                  <a:srgbClr val="0070C0"/>
                </a:solidFill>
              </a:rPr>
              <a:t>Ensure </a:t>
            </a:r>
            <a:r>
              <a:rPr lang="en-US" sz="2400" dirty="0" err="1" smtClean="0">
                <a:solidFill>
                  <a:srgbClr val="0070C0"/>
                </a:solidFill>
              </a:rPr>
              <a:t>QoS</a:t>
            </a:r>
            <a:r>
              <a:rPr lang="en-US" sz="2400" dirty="0" smtClean="0">
                <a:solidFill>
                  <a:srgbClr val="0070C0"/>
                </a:solidFill>
              </a:rPr>
              <a:t>-critical applications meet a prescribed slowdown bound</a:t>
            </a:r>
          </a:p>
          <a:p>
            <a:pPr lvl="1">
              <a:buNone/>
            </a:pPr>
            <a:r>
              <a:rPr lang="en-US" sz="2400" dirty="0" smtClean="0">
                <a:solidFill>
                  <a:srgbClr val="FF0000"/>
                </a:solidFill>
              </a:rPr>
              <a:t>2.</a:t>
            </a:r>
            <a:r>
              <a:rPr lang="en-US" sz="2400" dirty="0" smtClean="0"/>
              <a:t> </a:t>
            </a:r>
            <a:r>
              <a:rPr lang="en-US" sz="2400" dirty="0" smtClean="0">
                <a:solidFill>
                  <a:srgbClr val="0070C0"/>
                </a:solidFill>
              </a:rPr>
              <a:t>Maximize system performance for other applications</a:t>
            </a:r>
          </a:p>
          <a:p>
            <a:pPr lvl="1">
              <a:buFontTx/>
              <a:buNone/>
            </a:pPr>
            <a:endParaRPr lang="en-US" dirty="0" smtClean="0"/>
          </a:p>
          <a:p>
            <a:r>
              <a:rPr lang="en-US" dirty="0" smtClean="0"/>
              <a:t>Basic Idea</a:t>
            </a:r>
          </a:p>
          <a:p>
            <a:pPr lvl="1"/>
            <a:r>
              <a:rPr lang="en-US" sz="2400" dirty="0" smtClean="0"/>
              <a:t>Allocate </a:t>
            </a:r>
            <a:r>
              <a:rPr lang="en-US" sz="2400" dirty="0" smtClean="0">
                <a:solidFill>
                  <a:srgbClr val="FF0000"/>
                </a:solidFill>
              </a:rPr>
              <a:t>just enough bandwidth to </a:t>
            </a:r>
            <a:r>
              <a:rPr lang="en-US" sz="2400" dirty="0" err="1" smtClean="0">
                <a:solidFill>
                  <a:srgbClr val="FF0000"/>
                </a:solidFill>
              </a:rPr>
              <a:t>QoS</a:t>
            </a:r>
            <a:r>
              <a:rPr lang="en-US" sz="2400" dirty="0" smtClean="0">
                <a:solidFill>
                  <a:srgbClr val="FF0000"/>
                </a:solidFill>
              </a:rPr>
              <a:t>-critical application</a:t>
            </a:r>
          </a:p>
          <a:p>
            <a:pPr lvl="1"/>
            <a:r>
              <a:rPr lang="en-US" sz="2400" dirty="0" smtClean="0"/>
              <a:t>Assign </a:t>
            </a:r>
            <a:r>
              <a:rPr lang="en-US" sz="2400" dirty="0" smtClean="0">
                <a:solidFill>
                  <a:srgbClr val="FF0000"/>
                </a:solidFill>
              </a:rPr>
              <a:t>remaining bandwidth to other applications</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256</a:t>
            </a:fld>
            <a:endParaRPr lang="en-US" altLang="en-US">
              <a:solidFill>
                <a:srgbClr val="000000"/>
              </a:solidFill>
            </a:endParaRPr>
          </a:p>
        </p:txBody>
      </p:sp>
    </p:spTree>
    <p:custDataLst>
      <p:tags r:id="rId1"/>
    </p:custDataLst>
    <p:extLst>
      <p:ext uri="{BB962C8B-B14F-4D97-AF65-F5344CB8AC3E}">
        <p14:creationId xmlns:p14="http://schemas.microsoft.com/office/powerpoint/2010/main" val="661480749"/>
      </p:ext>
    </p:extLst>
  </p:cSld>
  <p:clrMapOvr>
    <a:masterClrMapping/>
  </p:clrMapOvr>
  <p:transition xmlns:p14="http://schemas.microsoft.com/office/powerpoint/2010/main" advTm="22969"/>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Title 1"/>
          <p:cNvSpPr>
            <a:spLocks noGrp="1"/>
          </p:cNvSpPr>
          <p:nvPr>
            <p:ph type="title"/>
          </p:nvPr>
        </p:nvSpPr>
        <p:spPr>
          <a:xfrm>
            <a:off x="179388" y="152400"/>
            <a:ext cx="8964612" cy="755650"/>
          </a:xfrm>
        </p:spPr>
        <p:txBody>
          <a:bodyPr/>
          <a:lstStyle/>
          <a:p>
            <a:r>
              <a:rPr lang="en-US" sz="3600" dirty="0" smtClean="0"/>
              <a:t>MISE-</a:t>
            </a:r>
            <a:r>
              <a:rPr lang="en-US" sz="3600" dirty="0" err="1" smtClean="0"/>
              <a:t>QoS</a:t>
            </a:r>
            <a:r>
              <a:rPr lang="en-US" sz="3600" dirty="0" smtClean="0"/>
              <a:t>: Mechanism to Provide Soft </a:t>
            </a:r>
            <a:r>
              <a:rPr lang="en-US" sz="3600" dirty="0" err="1" smtClean="0"/>
              <a:t>QoS</a:t>
            </a:r>
            <a:endParaRPr lang="en-US" sz="3600" dirty="0" smtClean="0"/>
          </a:p>
        </p:txBody>
      </p:sp>
      <p:sp>
        <p:nvSpPr>
          <p:cNvPr id="3" name="Content Placeholder 2"/>
          <p:cNvSpPr>
            <a:spLocks noGrp="1"/>
          </p:cNvSpPr>
          <p:nvPr>
            <p:ph idx="1"/>
          </p:nvPr>
        </p:nvSpPr>
        <p:spPr>
          <a:xfrm>
            <a:off x="228600" y="981075"/>
            <a:ext cx="9129746" cy="4339650"/>
          </a:xfrm>
        </p:spPr>
        <p:txBody>
          <a:bodyPr>
            <a:noAutofit/>
          </a:bodyPr>
          <a:lstStyle/>
          <a:p>
            <a:pPr>
              <a:spcAft>
                <a:spcPts val="650"/>
              </a:spcAft>
            </a:pPr>
            <a:r>
              <a:rPr lang="en-US" dirty="0" smtClean="0"/>
              <a:t>Assign an initial bandwidth allocation to </a:t>
            </a:r>
            <a:r>
              <a:rPr lang="en-US" dirty="0" err="1" smtClean="0"/>
              <a:t>QoS</a:t>
            </a:r>
            <a:r>
              <a:rPr lang="en-US" dirty="0" smtClean="0"/>
              <a:t>-critical application</a:t>
            </a:r>
          </a:p>
          <a:p>
            <a:pPr>
              <a:spcAft>
                <a:spcPts val="650"/>
              </a:spcAft>
            </a:pPr>
            <a:r>
              <a:rPr lang="en-US" dirty="0" smtClean="0"/>
              <a:t>Estimate slowdown of </a:t>
            </a:r>
            <a:r>
              <a:rPr lang="en-US" dirty="0" err="1" smtClean="0"/>
              <a:t>QoS</a:t>
            </a:r>
            <a:r>
              <a:rPr lang="en-US" dirty="0" smtClean="0"/>
              <a:t>-critical application using the MISE model</a:t>
            </a:r>
          </a:p>
          <a:p>
            <a:pPr>
              <a:spcAft>
                <a:spcPts val="650"/>
              </a:spcAft>
            </a:pPr>
            <a:r>
              <a:rPr lang="en-US" dirty="0" smtClean="0"/>
              <a:t>After every N intervals</a:t>
            </a:r>
            <a:endParaRPr lang="en-US" sz="2500" dirty="0" smtClean="0"/>
          </a:p>
          <a:p>
            <a:pPr lvl="1">
              <a:spcAft>
                <a:spcPts val="650"/>
              </a:spcAft>
            </a:pPr>
            <a:r>
              <a:rPr lang="en-US" sz="2400" dirty="0" smtClean="0">
                <a:solidFill>
                  <a:srgbClr val="0070C0"/>
                </a:solidFill>
              </a:rPr>
              <a:t>If slowdown &gt; bound B +/- </a:t>
            </a:r>
            <a:r>
              <a:rPr lang="el-GR" sz="2400" dirty="0" smtClean="0">
                <a:solidFill>
                  <a:srgbClr val="0070C0"/>
                </a:solidFill>
                <a:latin typeface="Gulim"/>
                <a:ea typeface="Gulim"/>
              </a:rPr>
              <a:t>ε</a:t>
            </a:r>
            <a:r>
              <a:rPr lang="en-US" sz="2400" dirty="0" smtClean="0">
                <a:solidFill>
                  <a:srgbClr val="0070C0"/>
                </a:solidFill>
              </a:rPr>
              <a:t>, increase bandwidth allocation</a:t>
            </a:r>
          </a:p>
          <a:p>
            <a:pPr lvl="1">
              <a:spcAft>
                <a:spcPts val="650"/>
              </a:spcAft>
            </a:pPr>
            <a:r>
              <a:rPr lang="en-US" sz="2400" dirty="0" smtClean="0">
                <a:solidFill>
                  <a:srgbClr val="0070C0"/>
                </a:solidFill>
              </a:rPr>
              <a:t>If slowdown &lt; bound B +/- </a:t>
            </a:r>
            <a:r>
              <a:rPr lang="el-GR" sz="2400" dirty="0" smtClean="0">
                <a:solidFill>
                  <a:srgbClr val="0070C0"/>
                </a:solidFill>
                <a:latin typeface="Gulim"/>
                <a:ea typeface="Gulim"/>
              </a:rPr>
              <a:t>ε</a:t>
            </a:r>
            <a:r>
              <a:rPr lang="en-US" sz="2400" dirty="0" smtClean="0">
                <a:solidFill>
                  <a:srgbClr val="0070C0"/>
                </a:solidFill>
              </a:rPr>
              <a:t>, decrease bandwidth allocation</a:t>
            </a:r>
          </a:p>
          <a:p>
            <a:pPr>
              <a:spcAft>
                <a:spcPts val="650"/>
              </a:spcAft>
            </a:pPr>
            <a:r>
              <a:rPr lang="en-US" sz="2900" dirty="0" smtClean="0"/>
              <a:t>When slowdown bound not met for N intervals</a:t>
            </a:r>
          </a:p>
          <a:p>
            <a:pPr lvl="1">
              <a:spcAft>
                <a:spcPts val="650"/>
              </a:spcAft>
            </a:pPr>
            <a:r>
              <a:rPr lang="en-US" sz="2500" dirty="0" smtClean="0">
                <a:solidFill>
                  <a:srgbClr val="FF0000"/>
                </a:solidFill>
              </a:rPr>
              <a:t>Notify the OS so it can migrate/de-schedule jobs</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257</a:t>
            </a:fld>
            <a:endParaRPr lang="en-US" altLang="en-US">
              <a:solidFill>
                <a:srgbClr val="000000"/>
              </a:solidFill>
            </a:endParaRPr>
          </a:p>
        </p:txBody>
      </p:sp>
    </p:spTree>
    <p:custDataLst>
      <p:tags r:id="rId1"/>
    </p:custDataLst>
    <p:extLst>
      <p:ext uri="{BB962C8B-B14F-4D97-AF65-F5344CB8AC3E}">
        <p14:creationId xmlns:p14="http://schemas.microsoft.com/office/powerpoint/2010/main" val="3767189045"/>
      </p:ext>
    </p:extLst>
  </p:cSld>
  <p:clrMapOvr>
    <a:masterClrMapping/>
  </p:clrMapOvr>
  <p:transition xmlns:p14="http://schemas.microsoft.com/office/powerpoint/2010/main" advTm="7954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Methodology</a:t>
            </a:r>
            <a:endParaRPr lang="en-US" dirty="0"/>
          </a:p>
        </p:txBody>
      </p:sp>
      <p:sp>
        <p:nvSpPr>
          <p:cNvPr id="3" name="Content Placeholder 2"/>
          <p:cNvSpPr>
            <a:spLocks noGrp="1"/>
          </p:cNvSpPr>
          <p:nvPr>
            <p:ph idx="1"/>
          </p:nvPr>
        </p:nvSpPr>
        <p:spPr/>
        <p:txBody>
          <a:bodyPr/>
          <a:lstStyle/>
          <a:p>
            <a:r>
              <a:rPr lang="en-US" dirty="0" smtClean="0"/>
              <a:t>Each application (25 applications in total) considered the </a:t>
            </a:r>
            <a:r>
              <a:rPr lang="en-US" dirty="0" err="1" smtClean="0"/>
              <a:t>QoS</a:t>
            </a:r>
            <a:r>
              <a:rPr lang="en-US" dirty="0" smtClean="0"/>
              <a:t>-critical application</a:t>
            </a:r>
          </a:p>
          <a:p>
            <a:r>
              <a:rPr lang="en-US" dirty="0" smtClean="0"/>
              <a:t>Run with </a:t>
            </a:r>
            <a:r>
              <a:rPr lang="en-US" dirty="0" smtClean="0">
                <a:solidFill>
                  <a:srgbClr val="0070C0"/>
                </a:solidFill>
              </a:rPr>
              <a:t>12 sets of co-runners </a:t>
            </a:r>
            <a:r>
              <a:rPr lang="en-US" dirty="0" smtClean="0"/>
              <a:t>of different memory intensities</a:t>
            </a:r>
          </a:p>
          <a:p>
            <a:r>
              <a:rPr lang="en-US" dirty="0" smtClean="0"/>
              <a:t>Total of </a:t>
            </a:r>
            <a:r>
              <a:rPr lang="en-US" dirty="0" smtClean="0">
                <a:solidFill>
                  <a:srgbClr val="0070C0"/>
                </a:solidFill>
              </a:rPr>
              <a:t>300 multi programmed workloads</a:t>
            </a:r>
          </a:p>
          <a:p>
            <a:r>
              <a:rPr lang="en-US" dirty="0" smtClean="0"/>
              <a:t>Each workload run with </a:t>
            </a:r>
            <a:r>
              <a:rPr lang="en-US" dirty="0" smtClean="0">
                <a:solidFill>
                  <a:srgbClr val="0070C0"/>
                </a:solidFill>
              </a:rPr>
              <a:t>10 slowdown bound values</a:t>
            </a:r>
          </a:p>
          <a:p>
            <a:r>
              <a:rPr lang="en-US" dirty="0" smtClean="0"/>
              <a:t>Baseline memory scheduling mechanism</a:t>
            </a:r>
          </a:p>
          <a:p>
            <a:pPr lvl="1"/>
            <a:r>
              <a:rPr lang="en-US" dirty="0" smtClean="0">
                <a:solidFill>
                  <a:srgbClr val="0070C0"/>
                </a:solidFill>
              </a:rPr>
              <a:t>Always prioritize </a:t>
            </a:r>
            <a:r>
              <a:rPr lang="en-US" dirty="0" err="1" smtClean="0">
                <a:solidFill>
                  <a:srgbClr val="0070C0"/>
                </a:solidFill>
              </a:rPr>
              <a:t>QoS</a:t>
            </a:r>
            <a:r>
              <a:rPr lang="en-US" dirty="0" smtClean="0">
                <a:solidFill>
                  <a:srgbClr val="0070C0"/>
                </a:solidFill>
              </a:rPr>
              <a:t>-critical application </a:t>
            </a:r>
          </a:p>
          <a:p>
            <a:pPr lvl="1">
              <a:buNone/>
            </a:pPr>
            <a:r>
              <a:rPr lang="en-US" dirty="0" smtClean="0"/>
              <a:t>	</a:t>
            </a:r>
            <a:r>
              <a:rPr lang="en-US" sz="1800" dirty="0" smtClean="0"/>
              <a:t>[</a:t>
            </a:r>
            <a:r>
              <a:rPr lang="en-US" sz="1800" dirty="0" err="1" smtClean="0"/>
              <a:t>Iyer</a:t>
            </a:r>
            <a:r>
              <a:rPr lang="en-US" sz="1800" dirty="0" smtClean="0"/>
              <a:t>+, SIGMETRICS 2007]</a:t>
            </a:r>
          </a:p>
          <a:p>
            <a:pPr lvl="1"/>
            <a:r>
              <a:rPr lang="en-US" dirty="0" smtClean="0"/>
              <a:t>Other applications’ requests scheduled in FRFCFS order</a:t>
            </a:r>
          </a:p>
          <a:p>
            <a:pPr lvl="1">
              <a:buNone/>
            </a:pPr>
            <a:r>
              <a:rPr lang="en-US" sz="2400" dirty="0" smtClean="0"/>
              <a:t>	</a:t>
            </a:r>
            <a:r>
              <a:rPr lang="en-US" sz="1800" dirty="0" smtClean="0"/>
              <a:t>[</a:t>
            </a:r>
            <a:r>
              <a:rPr lang="en-US" sz="1800" dirty="0" err="1" smtClean="0"/>
              <a:t>Zuravleff</a:t>
            </a:r>
            <a:r>
              <a:rPr lang="en-US" sz="1800" dirty="0" smtClean="0"/>
              <a:t> +, US Patent 1997, </a:t>
            </a:r>
            <a:r>
              <a:rPr lang="en-US" sz="1800" dirty="0" err="1" smtClean="0"/>
              <a:t>Rixner</a:t>
            </a:r>
            <a:r>
              <a:rPr lang="en-US" sz="1800" dirty="0" smtClean="0"/>
              <a:t>+, ISCA 2000]</a:t>
            </a:r>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258</a:t>
            </a:fld>
            <a:endParaRPr lang="en-US" altLang="en-US">
              <a:solidFill>
                <a:srgbClr val="000000"/>
              </a:solidFill>
            </a:endParaRPr>
          </a:p>
        </p:txBody>
      </p:sp>
    </p:spTree>
    <p:custDataLst>
      <p:tags r:id="rId1"/>
    </p:custDataLst>
    <p:extLst>
      <p:ext uri="{BB962C8B-B14F-4D97-AF65-F5344CB8AC3E}">
        <p14:creationId xmlns:p14="http://schemas.microsoft.com/office/powerpoint/2010/main" val="2030681473"/>
      </p:ext>
    </p:extLst>
  </p:cSld>
  <p:clrMapOvr>
    <a:masterClrMapping/>
  </p:clrMapOvr>
  <p:transition xmlns:p14="http://schemas.microsoft.com/office/powerpoint/2010/main" advTm="45875"/>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 Look at One Workload</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259</a:t>
            </a:fld>
            <a:endParaRPr lang="en-US" altLang="en-US">
              <a:solidFill>
                <a:srgbClr val="000000"/>
              </a:solidFill>
            </a:endParaRPr>
          </a:p>
        </p:txBody>
      </p:sp>
      <p:graphicFrame>
        <p:nvGraphicFramePr>
          <p:cNvPr id="5" name="Chart 4"/>
          <p:cNvGraphicFramePr/>
          <p:nvPr/>
        </p:nvGraphicFramePr>
        <p:xfrm>
          <a:off x="285720" y="1357298"/>
          <a:ext cx="8643998" cy="4357718"/>
        </p:xfrm>
        <a:graphic>
          <a:graphicData uri="http://schemas.openxmlformats.org/drawingml/2006/chart">
            <c:chart xmlns:c="http://schemas.openxmlformats.org/drawingml/2006/chart" xmlns:r="http://schemas.openxmlformats.org/officeDocument/2006/relationships" r:id="rId4"/>
          </a:graphicData>
        </a:graphic>
      </p:graphicFrame>
      <p:sp>
        <p:nvSpPr>
          <p:cNvPr id="21" name="Rectangle 20"/>
          <p:cNvSpPr/>
          <p:nvPr/>
        </p:nvSpPr>
        <p:spPr>
          <a:xfrm>
            <a:off x="6858016" y="2643182"/>
            <a:ext cx="2000264" cy="21431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2" name="Rectangle 21"/>
          <p:cNvSpPr/>
          <p:nvPr/>
        </p:nvSpPr>
        <p:spPr>
          <a:xfrm>
            <a:off x="6858016" y="2928934"/>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3" name="Rectangle 22"/>
          <p:cNvSpPr/>
          <p:nvPr/>
        </p:nvSpPr>
        <p:spPr>
          <a:xfrm>
            <a:off x="6858016" y="3232615"/>
            <a:ext cx="2000264" cy="157163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4" name="Rectangle 23"/>
          <p:cNvSpPr/>
          <p:nvPr/>
        </p:nvSpPr>
        <p:spPr>
          <a:xfrm>
            <a:off x="6858016" y="3536296"/>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5" name="Rectangle 24"/>
          <p:cNvSpPr/>
          <p:nvPr/>
        </p:nvSpPr>
        <p:spPr>
          <a:xfrm>
            <a:off x="6858016" y="3848104"/>
            <a:ext cx="2000264" cy="14382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6" name="Oval 25"/>
          <p:cNvSpPr/>
          <p:nvPr/>
        </p:nvSpPr>
        <p:spPr>
          <a:xfrm>
            <a:off x="1543909" y="5197299"/>
            <a:ext cx="940484" cy="39277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rgbClr val="FFFFFF"/>
              </a:solidFill>
              <a:latin typeface="Tahoma"/>
            </a:endParaRPr>
          </a:p>
        </p:txBody>
      </p:sp>
      <p:sp>
        <p:nvSpPr>
          <p:cNvPr id="27" name="Oval 26"/>
          <p:cNvSpPr/>
          <p:nvPr/>
        </p:nvSpPr>
        <p:spPr>
          <a:xfrm>
            <a:off x="2714056" y="5205189"/>
            <a:ext cx="4268351" cy="420460"/>
          </a:xfrm>
          <a:prstGeom prst="ellipse">
            <a:avLst/>
          </a:prstGeom>
          <a:noFill/>
          <a:ln>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solidFill>
                <a:srgbClr val="FFFFFF"/>
              </a:solidFill>
              <a:latin typeface="Tahoma"/>
            </a:endParaRPr>
          </a:p>
        </p:txBody>
      </p:sp>
      <p:sp>
        <p:nvSpPr>
          <p:cNvPr id="28" name="TextBox 27"/>
          <p:cNvSpPr txBox="1"/>
          <p:nvPr/>
        </p:nvSpPr>
        <p:spPr>
          <a:xfrm>
            <a:off x="1142976" y="5600658"/>
            <a:ext cx="1857388" cy="400110"/>
          </a:xfrm>
          <a:prstGeom prst="rect">
            <a:avLst/>
          </a:prstGeom>
          <a:noFill/>
        </p:spPr>
        <p:txBody>
          <a:bodyPr wrap="square" rtlCol="0">
            <a:spAutoFit/>
          </a:bodyPr>
          <a:lstStyle/>
          <a:p>
            <a:pPr algn="ctr"/>
            <a:r>
              <a:rPr lang="en-US" sz="2000" b="1" dirty="0" err="1" smtClean="0">
                <a:solidFill>
                  <a:srgbClr val="000000"/>
                </a:solidFill>
                <a:latin typeface="Tahoma"/>
              </a:rPr>
              <a:t>QoS</a:t>
            </a:r>
            <a:r>
              <a:rPr lang="en-US" sz="2000" b="1" dirty="0" smtClean="0">
                <a:solidFill>
                  <a:srgbClr val="000000"/>
                </a:solidFill>
                <a:latin typeface="Tahoma"/>
              </a:rPr>
              <a:t>-critical</a:t>
            </a:r>
            <a:endParaRPr lang="en-US" sz="2000" b="1" dirty="0">
              <a:solidFill>
                <a:srgbClr val="000000"/>
              </a:solidFill>
              <a:latin typeface="Tahoma"/>
            </a:endParaRPr>
          </a:p>
        </p:txBody>
      </p:sp>
      <p:sp>
        <p:nvSpPr>
          <p:cNvPr id="29" name="TextBox 28"/>
          <p:cNvSpPr txBox="1"/>
          <p:nvPr/>
        </p:nvSpPr>
        <p:spPr>
          <a:xfrm>
            <a:off x="3571868" y="5600658"/>
            <a:ext cx="2714644" cy="400110"/>
          </a:xfrm>
          <a:prstGeom prst="rect">
            <a:avLst/>
          </a:prstGeom>
          <a:noFill/>
        </p:spPr>
        <p:txBody>
          <a:bodyPr wrap="square" rtlCol="0">
            <a:spAutoFit/>
          </a:bodyPr>
          <a:lstStyle/>
          <a:p>
            <a:pPr algn="ctr"/>
            <a:r>
              <a:rPr lang="en-US" sz="2000" b="1" dirty="0" smtClean="0">
                <a:solidFill>
                  <a:srgbClr val="000000"/>
                </a:solidFill>
                <a:latin typeface="Tahoma"/>
              </a:rPr>
              <a:t>non-</a:t>
            </a:r>
            <a:r>
              <a:rPr lang="en-US" sz="2000" b="1" dirty="0" err="1" smtClean="0">
                <a:solidFill>
                  <a:srgbClr val="000000"/>
                </a:solidFill>
                <a:latin typeface="Tahoma"/>
              </a:rPr>
              <a:t>QoS</a:t>
            </a:r>
            <a:r>
              <a:rPr lang="en-US" sz="2000" b="1" dirty="0" smtClean="0">
                <a:solidFill>
                  <a:srgbClr val="000000"/>
                </a:solidFill>
                <a:latin typeface="Tahoma"/>
              </a:rPr>
              <a:t>-critical</a:t>
            </a:r>
            <a:endParaRPr lang="en-US" sz="2000" b="1" dirty="0">
              <a:solidFill>
                <a:srgbClr val="000000"/>
              </a:solidFill>
              <a:latin typeface="Tahoma"/>
            </a:endParaRPr>
          </a:p>
        </p:txBody>
      </p:sp>
      <p:sp>
        <p:nvSpPr>
          <p:cNvPr id="30" name="TextBox 29"/>
          <p:cNvSpPr txBox="1"/>
          <p:nvPr/>
        </p:nvSpPr>
        <p:spPr>
          <a:xfrm>
            <a:off x="303370" y="2885731"/>
            <a:ext cx="8429685" cy="2400657"/>
          </a:xfrm>
          <a:prstGeom prst="rect">
            <a:avLst/>
          </a:prstGeom>
          <a:solidFill>
            <a:schemeClr val="bg1"/>
          </a:solidFill>
          <a:ln w="25400">
            <a:solidFill>
              <a:schemeClr val="tx1"/>
            </a:solidFill>
          </a:ln>
        </p:spPr>
        <p:txBody>
          <a:bodyPr wrap="square" anchor="ctr">
            <a:spAutoFit/>
          </a:bodyPr>
          <a:lstStyle/>
          <a:p>
            <a:pPr>
              <a:defRPr/>
            </a:pPr>
            <a:r>
              <a:rPr lang="en-US" sz="3000" dirty="0" smtClean="0">
                <a:solidFill>
                  <a:srgbClr val="C00000"/>
                </a:solidFill>
                <a:latin typeface="Tahoma"/>
                <a:ea typeface="Tahoma" pitchFamily="34" charset="0"/>
                <a:cs typeface="Tahoma" pitchFamily="34" charset="0"/>
              </a:rPr>
              <a:t>MISE is effective in </a:t>
            </a:r>
          </a:p>
          <a:p>
            <a:pPr marL="514350" indent="-514350">
              <a:buFontTx/>
              <a:buAutoNum type="arabicPeriod"/>
              <a:defRPr/>
            </a:pPr>
            <a:r>
              <a:rPr lang="en-US" sz="3000" dirty="0" smtClean="0">
                <a:solidFill>
                  <a:srgbClr val="C00000"/>
                </a:solidFill>
                <a:latin typeface="Tahoma"/>
                <a:ea typeface="Tahoma" pitchFamily="34" charset="0"/>
                <a:cs typeface="Tahoma" pitchFamily="34" charset="0"/>
              </a:rPr>
              <a:t>meeting the slowdown bound for the </a:t>
            </a:r>
            <a:r>
              <a:rPr lang="en-US" sz="3000" dirty="0" err="1" smtClean="0">
                <a:solidFill>
                  <a:srgbClr val="C00000"/>
                </a:solidFill>
                <a:latin typeface="Tahoma"/>
                <a:ea typeface="Tahoma" pitchFamily="34" charset="0"/>
                <a:cs typeface="Tahoma" pitchFamily="34" charset="0"/>
              </a:rPr>
              <a:t>QoS</a:t>
            </a:r>
            <a:r>
              <a:rPr lang="en-US" sz="3000" dirty="0" smtClean="0">
                <a:solidFill>
                  <a:srgbClr val="C00000"/>
                </a:solidFill>
                <a:latin typeface="Tahoma"/>
                <a:ea typeface="Tahoma" pitchFamily="34" charset="0"/>
                <a:cs typeface="Tahoma" pitchFamily="34" charset="0"/>
              </a:rPr>
              <a:t>-critical application </a:t>
            </a:r>
          </a:p>
          <a:p>
            <a:pPr marL="514350" indent="-514350">
              <a:buFontTx/>
              <a:buAutoNum type="arabicPeriod"/>
              <a:defRPr/>
            </a:pPr>
            <a:r>
              <a:rPr lang="en-US" sz="3000" dirty="0" smtClean="0">
                <a:solidFill>
                  <a:srgbClr val="C00000"/>
                </a:solidFill>
                <a:latin typeface="Tahoma"/>
                <a:ea typeface="Tahoma" pitchFamily="34" charset="0"/>
                <a:cs typeface="Tahoma" pitchFamily="34" charset="0"/>
              </a:rPr>
              <a:t>improving performance of non-</a:t>
            </a:r>
            <a:r>
              <a:rPr lang="en-US" sz="3000" dirty="0" err="1" smtClean="0">
                <a:solidFill>
                  <a:srgbClr val="C00000"/>
                </a:solidFill>
                <a:latin typeface="Tahoma"/>
                <a:ea typeface="Tahoma" pitchFamily="34" charset="0"/>
                <a:cs typeface="Tahoma" pitchFamily="34" charset="0"/>
              </a:rPr>
              <a:t>QoS</a:t>
            </a:r>
            <a:r>
              <a:rPr lang="en-US" sz="3000" dirty="0" smtClean="0">
                <a:solidFill>
                  <a:srgbClr val="C00000"/>
                </a:solidFill>
                <a:latin typeface="Tahoma"/>
                <a:ea typeface="Tahoma" pitchFamily="34" charset="0"/>
                <a:cs typeface="Tahoma" pitchFamily="34" charset="0"/>
              </a:rPr>
              <a:t>-critical applications</a:t>
            </a:r>
            <a:endParaRPr lang="en-US" sz="3000" dirty="0">
              <a:solidFill>
                <a:srgbClr val="C00000"/>
              </a:solidFill>
              <a:latin typeface="Tahoma"/>
              <a:ea typeface="Tahoma" pitchFamily="34" charset="0"/>
              <a:cs typeface="Tahoma" pitchFamily="34" charset="0"/>
            </a:endParaRPr>
          </a:p>
        </p:txBody>
      </p:sp>
      <p:cxnSp>
        <p:nvCxnSpPr>
          <p:cNvPr id="19" name="Straight Arrow Connector 18"/>
          <p:cNvCxnSpPr/>
          <p:nvPr/>
        </p:nvCxnSpPr>
        <p:spPr>
          <a:xfrm rot="5400000" flipH="1" flipV="1">
            <a:off x="1714480" y="13572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891692" y="964250"/>
            <a:ext cx="2928958" cy="400110"/>
          </a:xfrm>
          <a:prstGeom prst="rect">
            <a:avLst/>
          </a:prstGeom>
          <a:noFill/>
        </p:spPr>
        <p:txBody>
          <a:bodyPr wrap="square" rtlCol="0">
            <a:spAutoFit/>
          </a:bodyPr>
          <a:lstStyle/>
          <a:p>
            <a:r>
              <a:rPr lang="en-US" sz="2000" dirty="0" smtClean="0">
                <a:solidFill>
                  <a:srgbClr val="000000"/>
                </a:solidFill>
                <a:latin typeface="Tahoma"/>
              </a:rPr>
              <a:t>Slowdown Bound = 10 </a:t>
            </a:r>
            <a:endParaRPr lang="en-US" sz="2000" dirty="0">
              <a:solidFill>
                <a:srgbClr val="000000"/>
              </a:solidFill>
              <a:latin typeface="Tahoma"/>
            </a:endParaRPr>
          </a:p>
        </p:txBody>
      </p:sp>
      <p:cxnSp>
        <p:nvCxnSpPr>
          <p:cNvPr id="31" name="Straight Arrow Connector 30"/>
          <p:cNvCxnSpPr/>
          <p:nvPr/>
        </p:nvCxnSpPr>
        <p:spPr>
          <a:xfrm rot="5400000" flipH="1" flipV="1">
            <a:off x="1894326" y="1509698"/>
            <a:ext cx="428628" cy="285752"/>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1071538" y="1116650"/>
            <a:ext cx="3071834" cy="400110"/>
          </a:xfrm>
          <a:prstGeom prst="rect">
            <a:avLst/>
          </a:prstGeom>
          <a:noFill/>
        </p:spPr>
        <p:txBody>
          <a:bodyPr wrap="square" rtlCol="0">
            <a:spAutoFit/>
          </a:bodyPr>
          <a:lstStyle/>
          <a:p>
            <a:r>
              <a:rPr lang="en-US" sz="2000" dirty="0" smtClean="0">
                <a:solidFill>
                  <a:srgbClr val="000000"/>
                </a:solidFill>
                <a:latin typeface="Tahoma"/>
              </a:rPr>
              <a:t>Slowdown Bound = 3.33 </a:t>
            </a:r>
            <a:endParaRPr lang="en-US" sz="2000" dirty="0">
              <a:solidFill>
                <a:srgbClr val="000000"/>
              </a:solidFill>
              <a:latin typeface="Tahoma"/>
            </a:endParaRPr>
          </a:p>
        </p:txBody>
      </p:sp>
      <p:cxnSp>
        <p:nvCxnSpPr>
          <p:cNvPr id="33" name="Straight Arrow Connector 32"/>
          <p:cNvCxnSpPr/>
          <p:nvPr/>
        </p:nvCxnSpPr>
        <p:spPr>
          <a:xfrm rot="5400000" flipH="1" flipV="1">
            <a:off x="1921084" y="1812684"/>
            <a:ext cx="1052522" cy="608474"/>
          </a:xfrm>
          <a:prstGeom prst="straightConnector1">
            <a:avLst/>
          </a:prstGeom>
          <a:ln w="31750">
            <a:solidFill>
              <a:schemeClr val="tx1"/>
            </a:solidFill>
            <a:headEnd type="arrow"/>
            <a:tailEnd type="none"/>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571604" y="1269050"/>
            <a:ext cx="3071834" cy="400110"/>
          </a:xfrm>
          <a:prstGeom prst="rect">
            <a:avLst/>
          </a:prstGeom>
          <a:noFill/>
        </p:spPr>
        <p:txBody>
          <a:bodyPr wrap="square" rtlCol="0">
            <a:spAutoFit/>
          </a:bodyPr>
          <a:lstStyle/>
          <a:p>
            <a:r>
              <a:rPr lang="en-US" sz="2000" dirty="0" smtClean="0">
                <a:solidFill>
                  <a:srgbClr val="000000"/>
                </a:solidFill>
                <a:latin typeface="Tahoma"/>
              </a:rPr>
              <a:t>Slowdown Bound = 2 </a:t>
            </a:r>
            <a:endParaRPr lang="en-US" sz="2000" dirty="0">
              <a:solidFill>
                <a:srgbClr val="000000"/>
              </a:solidFill>
              <a:latin typeface="Tahoma"/>
            </a:endParaRPr>
          </a:p>
        </p:txBody>
      </p:sp>
      <p:cxnSp>
        <p:nvCxnSpPr>
          <p:cNvPr id="36" name="Straight Arrow Connector 35"/>
          <p:cNvCxnSpPr/>
          <p:nvPr/>
        </p:nvCxnSpPr>
        <p:spPr>
          <a:xfrm rot="5400000">
            <a:off x="3000364" y="2250134"/>
            <a:ext cx="285752"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2" name="Straight Arrow Connector 41"/>
          <p:cNvCxnSpPr/>
          <p:nvPr/>
        </p:nvCxnSpPr>
        <p:spPr>
          <a:xfrm rot="5400000">
            <a:off x="4071934" y="2214554"/>
            <a:ext cx="857256" cy="1588"/>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44" name="Straight Arrow Connector 43"/>
          <p:cNvCxnSpPr/>
          <p:nvPr/>
        </p:nvCxnSpPr>
        <p:spPr>
          <a:xfrm rot="5400000">
            <a:off x="5428462" y="2268341"/>
            <a:ext cx="858050" cy="794"/>
          </a:xfrm>
          <a:prstGeom prst="straightConnector1">
            <a:avLst/>
          </a:prstGeom>
          <a:ln w="25400">
            <a:solidFill>
              <a:schemeClr val="tx1"/>
            </a:solidFill>
            <a:tailEnd type="arrow"/>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824894619"/>
      </p:ext>
    </p:extLst>
  </p:cSld>
  <p:clrMapOvr>
    <a:masterClrMapping/>
  </p:clrMapOvr>
  <p:transition xmlns:p14="http://schemas.microsoft.com/office/powerpoint/2010/main" advTm="965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graphicEl>
                                              <a:chart seriesIdx="-3" categoryIdx="-3" bldStep="gridLegend"/>
                                            </p:graphicEl>
                                          </p:spTgt>
                                        </p:tgtEl>
                                        <p:attrNameLst>
                                          <p:attrName>style.visibility</p:attrName>
                                        </p:attrNameLst>
                                      </p:cBhvr>
                                      <p:to>
                                        <p:strVal val="visible"/>
                                      </p:to>
                                    </p:set>
                                    <p:animEffect transition="in" filter="fade">
                                      <p:cBhvr>
                                        <p:cTn id="7" dur="500"/>
                                        <p:tgtEl>
                                          <p:spTgt spid="5">
                                            <p:graphicEl>
                                              <a:chart seriesIdx="-3" categoryIdx="-3" bldStep="gridLegend"/>
                                            </p:graphicEl>
                                          </p:spTgt>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childTnLst>
                                </p:cTn>
                              </p:par>
                            </p:childTnLst>
                          </p:cTn>
                        </p:par>
                      </p:childTnLst>
                    </p:cTn>
                  </p:par>
                  <p:par>
                    <p:cTn id="10" fill="hold">
                      <p:stCondLst>
                        <p:cond delay="indefinite"/>
                      </p:stCondLst>
                      <p:childTnLst>
                        <p:par>
                          <p:cTn id="11" fill="hold">
                            <p:stCondLst>
                              <p:cond delay="0"/>
                            </p:stCondLst>
                            <p:childTnLst>
                              <p:par>
                                <p:cTn id="12" presetID="1" presetClass="entr" presetSubtype="0" fill="hold" grpId="0" nodeType="clickEffect">
                                  <p:stCondLst>
                                    <p:cond delay="0"/>
                                  </p:stCondLst>
                                  <p:childTnLst>
                                    <p:set>
                                      <p:cBhvr>
                                        <p:cTn id="13" dur="1" fill="hold">
                                          <p:stCondLst>
                                            <p:cond delay="0"/>
                                          </p:stCondLst>
                                        </p:cTn>
                                        <p:tgtEl>
                                          <p:spTgt spid="26"/>
                                        </p:tgtEl>
                                        <p:attrNameLst>
                                          <p:attrName>style.visibility</p:attrName>
                                        </p:attrNameLst>
                                      </p:cBhvr>
                                      <p:to>
                                        <p:strVal val="visible"/>
                                      </p:to>
                                    </p:set>
                                  </p:childTnLst>
                                </p:cTn>
                              </p:par>
                              <p:par>
                                <p:cTn id="14" presetID="1"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29"/>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5">
                                            <p:graphicEl>
                                              <a:chart seriesIdx="0" categoryIdx="-4" bldStep="series"/>
                                            </p:graphicEl>
                                          </p:spTgt>
                                        </p:tgtEl>
                                        <p:attrNameLst>
                                          <p:attrName>style.visibility</p:attrName>
                                        </p:attrNameLst>
                                      </p:cBhvr>
                                      <p:to>
                                        <p:strVal val="visible"/>
                                      </p:to>
                                    </p:set>
                                    <p:animEffect transition="in" filter="fade">
                                      <p:cBhvr>
                                        <p:cTn id="26" dur="500"/>
                                        <p:tgtEl>
                                          <p:spTgt spid="5">
                                            <p:graphicEl>
                                              <a:chart seriesIdx="0" categoryIdx="-4" bldStep="series"/>
                                            </p:graphicEl>
                                          </p:spTgt>
                                        </p:tgtEl>
                                      </p:cBhvr>
                                    </p:animEffect>
                                  </p:childTnLst>
                                </p:cTn>
                              </p:par>
                              <p:par>
                                <p:cTn id="27" presetID="1" presetClass="exit" presetSubtype="0" fill="hold" grpId="1" nodeType="withEffect">
                                  <p:stCondLst>
                                    <p:cond delay="0"/>
                                  </p:stCondLst>
                                  <p:childTnLst>
                                    <p:set>
                                      <p:cBhvr>
                                        <p:cTn id="28" dur="1" fill="hold">
                                          <p:stCondLst>
                                            <p:cond delay="0"/>
                                          </p:stCondLst>
                                        </p:cTn>
                                        <p:tgtEl>
                                          <p:spTgt spid="21"/>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2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5">
                                            <p:graphicEl>
                                              <a:chart seriesIdx="1" categoryIdx="-4" bldStep="series"/>
                                            </p:graphicEl>
                                          </p:spTgt>
                                        </p:tgtEl>
                                        <p:attrNameLst>
                                          <p:attrName>style.visibility</p:attrName>
                                        </p:attrNameLst>
                                      </p:cBhvr>
                                      <p:to>
                                        <p:strVal val="visible"/>
                                      </p:to>
                                    </p:set>
                                    <p:animEffect transition="in" filter="fade">
                                      <p:cBhvr>
                                        <p:cTn id="35" dur="500"/>
                                        <p:tgtEl>
                                          <p:spTgt spid="5">
                                            <p:graphicEl>
                                              <a:chart seriesIdx="1" categoryIdx="-4" bldStep="series"/>
                                            </p:graphicEl>
                                          </p:spTgt>
                                        </p:tgtEl>
                                      </p:cBhvr>
                                    </p:animEffect>
                                  </p:childTnLst>
                                </p:cTn>
                              </p:par>
                              <p:par>
                                <p:cTn id="36" presetID="1" presetClass="exit" presetSubtype="0" fill="hold" grpId="1" nodeType="withEffect">
                                  <p:stCondLst>
                                    <p:cond delay="0"/>
                                  </p:stCondLst>
                                  <p:childTnLst>
                                    <p:set>
                                      <p:cBhvr>
                                        <p:cTn id="37" dur="1" fill="hold">
                                          <p:stCondLst>
                                            <p:cond delay="0"/>
                                          </p:stCondLst>
                                        </p:cTn>
                                        <p:tgtEl>
                                          <p:spTgt spid="22"/>
                                        </p:tgtEl>
                                        <p:attrNameLst>
                                          <p:attrName>style.visibility</p:attrName>
                                        </p:attrNameLst>
                                      </p:cBhvr>
                                      <p:to>
                                        <p:strVal val="hidden"/>
                                      </p:to>
                                    </p:set>
                                  </p:childTnLst>
                                </p:cTn>
                              </p:par>
                              <p:par>
                                <p:cTn id="38" presetID="1" presetClass="entr" presetSubtype="0" fill="hold" grpId="0" nodeType="withEffect">
                                  <p:stCondLst>
                                    <p:cond delay="0"/>
                                  </p:stCondLst>
                                  <p:childTnLst>
                                    <p:set>
                                      <p:cBhvr>
                                        <p:cTn id="39" dur="1" fill="hold">
                                          <p:stCondLst>
                                            <p:cond delay="0"/>
                                          </p:stCondLst>
                                        </p:cTn>
                                        <p:tgtEl>
                                          <p:spTgt spid="23"/>
                                        </p:tgtEl>
                                        <p:attrNameLst>
                                          <p:attrName>style.visibility</p:attrName>
                                        </p:attrNameLst>
                                      </p:cBhvr>
                                      <p:to>
                                        <p:strVal val="visible"/>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0"/>
                                        </p:tgtEl>
                                        <p:attrNameLst>
                                          <p:attrName>style.visibility</p:attrName>
                                        </p:attrNameLst>
                                      </p:cBhvr>
                                      <p:to>
                                        <p:strVal val="visible"/>
                                      </p:to>
                                    </p:set>
                                  </p:childTnLst>
                                </p:cTn>
                              </p:par>
                              <p:par>
                                <p:cTn id="44" presetID="1" presetClass="entr" presetSubtype="0" fill="hold" nodeType="withEffect">
                                  <p:stCondLst>
                                    <p:cond delay="0"/>
                                  </p:stCondLst>
                                  <p:childTnLst>
                                    <p:set>
                                      <p:cBhvr>
                                        <p:cTn id="45" dur="1" fill="hold">
                                          <p:stCondLst>
                                            <p:cond delay="0"/>
                                          </p:stCondLst>
                                        </p:cTn>
                                        <p:tgtEl>
                                          <p:spTgt spid="19"/>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nodeType="clickEffect">
                                  <p:stCondLst>
                                    <p:cond delay="0"/>
                                  </p:stCondLst>
                                  <p:childTnLst>
                                    <p:set>
                                      <p:cBhvr>
                                        <p:cTn id="49" dur="1" fill="hold">
                                          <p:stCondLst>
                                            <p:cond delay="0"/>
                                          </p:stCondLst>
                                        </p:cTn>
                                        <p:tgtEl>
                                          <p:spTgt spid="36"/>
                                        </p:tgtEl>
                                        <p:attrNameLst>
                                          <p:attrName>style.visibility</p:attrName>
                                        </p:attrNameLst>
                                      </p:cBhvr>
                                      <p:to>
                                        <p:strVal val="visible"/>
                                      </p:to>
                                    </p:set>
                                  </p:childTnLst>
                                </p:cTn>
                              </p:par>
                              <p:par>
                                <p:cTn id="50" presetID="1" presetClass="entr" presetSubtype="0" fill="hold" nodeType="withEffect">
                                  <p:stCondLst>
                                    <p:cond delay="0"/>
                                  </p:stCondLst>
                                  <p:childTnLst>
                                    <p:set>
                                      <p:cBhvr>
                                        <p:cTn id="51" dur="1" fill="hold">
                                          <p:stCondLst>
                                            <p:cond delay="0"/>
                                          </p:stCondLst>
                                        </p:cTn>
                                        <p:tgtEl>
                                          <p:spTgt spid="42"/>
                                        </p:tgtEl>
                                        <p:attrNameLst>
                                          <p:attrName>style.visibility</p:attrName>
                                        </p:attrNameLst>
                                      </p:cBhvr>
                                      <p:to>
                                        <p:strVal val="visible"/>
                                      </p:to>
                                    </p:set>
                                  </p:childTnLst>
                                </p:cTn>
                              </p:par>
                              <p:par>
                                <p:cTn id="52" presetID="1" presetClass="entr" presetSubtype="0" fill="hold" nodeType="withEffect">
                                  <p:stCondLst>
                                    <p:cond delay="0"/>
                                  </p:stCondLst>
                                  <p:childTnLst>
                                    <p:set>
                                      <p:cBhvr>
                                        <p:cTn id="53" dur="1" fill="hold">
                                          <p:stCondLst>
                                            <p:cond delay="0"/>
                                          </p:stCondLst>
                                        </p:cTn>
                                        <p:tgtEl>
                                          <p:spTgt spid="44"/>
                                        </p:tgtEl>
                                        <p:attrNameLst>
                                          <p:attrName>style.visibility</p:attrName>
                                        </p:attrNameLst>
                                      </p:cBhvr>
                                      <p:to>
                                        <p:strVal val="visible"/>
                                      </p:to>
                                    </p:set>
                                  </p:childTnLst>
                                </p:cTn>
                              </p:par>
                            </p:childTnLst>
                          </p:cTn>
                        </p:par>
                      </p:childTnLst>
                    </p:cTn>
                  </p:par>
                  <p:par>
                    <p:cTn id="54" fill="hold">
                      <p:stCondLst>
                        <p:cond delay="indefinite"/>
                      </p:stCondLst>
                      <p:childTnLst>
                        <p:par>
                          <p:cTn id="55" fill="hold">
                            <p:stCondLst>
                              <p:cond delay="0"/>
                            </p:stCondLst>
                            <p:childTnLst>
                              <p:par>
                                <p:cTn id="56" presetID="10" presetClass="entr" presetSubtype="0" fill="hold" grpId="0" nodeType="clickEffect">
                                  <p:stCondLst>
                                    <p:cond delay="0"/>
                                  </p:stCondLst>
                                  <p:childTnLst>
                                    <p:set>
                                      <p:cBhvr>
                                        <p:cTn id="57" dur="1" fill="hold">
                                          <p:stCondLst>
                                            <p:cond delay="0"/>
                                          </p:stCondLst>
                                        </p:cTn>
                                        <p:tgtEl>
                                          <p:spTgt spid="5">
                                            <p:graphicEl>
                                              <a:chart seriesIdx="2" categoryIdx="-4" bldStep="series"/>
                                            </p:graphicEl>
                                          </p:spTgt>
                                        </p:tgtEl>
                                        <p:attrNameLst>
                                          <p:attrName>style.visibility</p:attrName>
                                        </p:attrNameLst>
                                      </p:cBhvr>
                                      <p:to>
                                        <p:strVal val="visible"/>
                                      </p:to>
                                    </p:set>
                                    <p:animEffect transition="in" filter="fade">
                                      <p:cBhvr>
                                        <p:cTn id="58" dur="500"/>
                                        <p:tgtEl>
                                          <p:spTgt spid="5">
                                            <p:graphicEl>
                                              <a:chart seriesIdx="2" categoryIdx="-4" bldStep="series"/>
                                            </p:graphicEl>
                                          </p:spTgt>
                                        </p:tgtEl>
                                      </p:cBhvr>
                                    </p:animEffect>
                                  </p:childTnLst>
                                </p:cTn>
                              </p:par>
                              <p:par>
                                <p:cTn id="59" presetID="1" presetClass="exit" presetSubtype="0" fill="hold" nodeType="withEffect">
                                  <p:stCondLst>
                                    <p:cond delay="0"/>
                                  </p:stCondLst>
                                  <p:childTnLst>
                                    <p:set>
                                      <p:cBhvr>
                                        <p:cTn id="60" dur="1" fill="hold">
                                          <p:stCondLst>
                                            <p:cond delay="0"/>
                                          </p:stCondLst>
                                        </p:cTn>
                                        <p:tgtEl>
                                          <p:spTgt spid="36"/>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2"/>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44"/>
                                        </p:tgtEl>
                                        <p:attrNameLst>
                                          <p:attrName>style.visibility</p:attrName>
                                        </p:attrNameLst>
                                      </p:cBhvr>
                                      <p:to>
                                        <p:strVal val="hidden"/>
                                      </p:to>
                                    </p:set>
                                  </p:childTnLst>
                                </p:cTn>
                              </p:par>
                              <p:par>
                                <p:cTn id="65" presetID="1" presetClass="exit" presetSubtype="0" fill="hold" nodeType="withEffect">
                                  <p:stCondLst>
                                    <p:cond delay="0"/>
                                  </p:stCondLst>
                                  <p:childTnLst>
                                    <p:set>
                                      <p:cBhvr>
                                        <p:cTn id="66" dur="1" fill="hold">
                                          <p:stCondLst>
                                            <p:cond delay="0"/>
                                          </p:stCondLst>
                                        </p:cTn>
                                        <p:tgtEl>
                                          <p:spTgt spid="19"/>
                                        </p:tgtEl>
                                        <p:attrNameLst>
                                          <p:attrName>style.visibility</p:attrName>
                                        </p:attrNameLst>
                                      </p:cBhvr>
                                      <p:to>
                                        <p:strVal val="hidden"/>
                                      </p:to>
                                    </p:set>
                                  </p:childTnLst>
                                </p:cTn>
                              </p:par>
                              <p:par>
                                <p:cTn id="67" presetID="1" presetClass="exit" presetSubtype="0" fill="hold" grpId="1" nodeType="withEffect">
                                  <p:stCondLst>
                                    <p:cond delay="0"/>
                                  </p:stCondLst>
                                  <p:childTnLst>
                                    <p:set>
                                      <p:cBhvr>
                                        <p:cTn id="68" dur="1" fill="hold">
                                          <p:stCondLst>
                                            <p:cond delay="0"/>
                                          </p:stCondLst>
                                        </p:cTn>
                                        <p:tgtEl>
                                          <p:spTgt spid="20"/>
                                        </p:tgtEl>
                                        <p:attrNameLst>
                                          <p:attrName>style.visibility</p:attrName>
                                        </p:attrNameLst>
                                      </p:cBhvr>
                                      <p:to>
                                        <p:strVal val="hidden"/>
                                      </p:to>
                                    </p:set>
                                  </p:childTnLst>
                                </p:cTn>
                              </p:par>
                              <p:par>
                                <p:cTn id="69" presetID="1" presetClass="exit" presetSubtype="0" fill="hold" grpId="1" nodeType="withEffect">
                                  <p:stCondLst>
                                    <p:cond delay="0"/>
                                  </p:stCondLst>
                                  <p:childTnLst>
                                    <p:set>
                                      <p:cBhvr>
                                        <p:cTn id="70" dur="1" fill="hold">
                                          <p:stCondLst>
                                            <p:cond delay="0"/>
                                          </p:stCondLst>
                                        </p:cTn>
                                        <p:tgtEl>
                                          <p:spTgt spid="23"/>
                                        </p:tgtEl>
                                        <p:attrNameLst>
                                          <p:attrName>style.visibility</p:attrName>
                                        </p:attrNameLst>
                                      </p:cBhvr>
                                      <p:to>
                                        <p:strVal val="hidden"/>
                                      </p:to>
                                    </p:set>
                                  </p:childTnLst>
                                </p:cTn>
                              </p:par>
                              <p:par>
                                <p:cTn id="71" presetID="1" presetClass="entr" presetSubtype="0"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32"/>
                                        </p:tgtEl>
                                        <p:attrNameLst>
                                          <p:attrName>style.visibility</p:attrName>
                                        </p:attrNameLst>
                                      </p:cBhvr>
                                      <p:to>
                                        <p:strVal val="visible"/>
                                      </p:to>
                                    </p:set>
                                  </p:childTnLst>
                                </p:cTn>
                              </p:par>
                              <p:par>
                                <p:cTn id="77" presetID="1" presetClass="entr" presetSubtype="0" fill="hold" nodeType="withEffect">
                                  <p:stCondLst>
                                    <p:cond delay="0"/>
                                  </p:stCondLst>
                                  <p:childTnLst>
                                    <p:set>
                                      <p:cBhvr>
                                        <p:cTn id="78" dur="1" fill="hold">
                                          <p:stCondLst>
                                            <p:cond delay="0"/>
                                          </p:stCondLst>
                                        </p:cTn>
                                        <p:tgtEl>
                                          <p:spTgt spid="31"/>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0" presetClass="entr" presetSubtype="0" fill="hold" grpId="0" nodeType="clickEffect">
                                  <p:stCondLst>
                                    <p:cond delay="0"/>
                                  </p:stCondLst>
                                  <p:childTnLst>
                                    <p:set>
                                      <p:cBhvr>
                                        <p:cTn id="82" dur="1" fill="hold">
                                          <p:stCondLst>
                                            <p:cond delay="0"/>
                                          </p:stCondLst>
                                        </p:cTn>
                                        <p:tgtEl>
                                          <p:spTgt spid="5">
                                            <p:graphicEl>
                                              <a:chart seriesIdx="3" categoryIdx="-4" bldStep="series"/>
                                            </p:graphicEl>
                                          </p:spTgt>
                                        </p:tgtEl>
                                        <p:attrNameLst>
                                          <p:attrName>style.visibility</p:attrName>
                                        </p:attrNameLst>
                                      </p:cBhvr>
                                      <p:to>
                                        <p:strVal val="visible"/>
                                      </p:to>
                                    </p:set>
                                    <p:animEffect transition="in" filter="fade">
                                      <p:cBhvr>
                                        <p:cTn id="83" dur="500"/>
                                        <p:tgtEl>
                                          <p:spTgt spid="5">
                                            <p:graphicEl>
                                              <a:chart seriesIdx="3" categoryIdx="-4" bldStep="series"/>
                                            </p:graphicEl>
                                          </p:spTgt>
                                        </p:tgtEl>
                                      </p:cBhvr>
                                    </p:animEffect>
                                  </p:childTnLst>
                                </p:cTn>
                              </p:par>
                              <p:par>
                                <p:cTn id="84" presetID="1" presetClass="exit" presetSubtype="0" fill="hold" nodeType="withEffect">
                                  <p:stCondLst>
                                    <p:cond delay="0"/>
                                  </p:stCondLst>
                                  <p:childTnLst>
                                    <p:set>
                                      <p:cBhvr>
                                        <p:cTn id="85" dur="1" fill="hold">
                                          <p:stCondLst>
                                            <p:cond delay="0"/>
                                          </p:stCondLst>
                                        </p:cTn>
                                        <p:tgtEl>
                                          <p:spTgt spid="31"/>
                                        </p:tgtEl>
                                        <p:attrNameLst>
                                          <p:attrName>style.visibility</p:attrName>
                                        </p:attrNameLst>
                                      </p:cBhvr>
                                      <p:to>
                                        <p:strVal val="hidden"/>
                                      </p:to>
                                    </p:set>
                                  </p:childTnLst>
                                </p:cTn>
                              </p:par>
                              <p:par>
                                <p:cTn id="86" presetID="1" presetClass="exit" presetSubtype="0" fill="hold" grpId="1" nodeType="withEffect">
                                  <p:stCondLst>
                                    <p:cond delay="0"/>
                                  </p:stCondLst>
                                  <p:childTnLst>
                                    <p:set>
                                      <p:cBhvr>
                                        <p:cTn id="87" dur="1" fill="hold">
                                          <p:stCondLst>
                                            <p:cond delay="0"/>
                                          </p:stCondLst>
                                        </p:cTn>
                                        <p:tgtEl>
                                          <p:spTgt spid="32"/>
                                        </p:tgtEl>
                                        <p:attrNameLst>
                                          <p:attrName>style.visibility</p:attrName>
                                        </p:attrNameLst>
                                      </p:cBhvr>
                                      <p:to>
                                        <p:strVal val="hidden"/>
                                      </p:to>
                                    </p:set>
                                  </p:childTnLst>
                                </p:cTn>
                              </p:par>
                              <p:par>
                                <p:cTn id="88" presetID="1" presetClass="exit" presetSubtype="0" fill="hold" grpId="1" nodeType="withEffect">
                                  <p:stCondLst>
                                    <p:cond delay="0"/>
                                  </p:stCondLst>
                                  <p:childTnLst>
                                    <p:set>
                                      <p:cBhvr>
                                        <p:cTn id="89" dur="1" fill="hold">
                                          <p:stCondLst>
                                            <p:cond delay="0"/>
                                          </p:stCondLst>
                                        </p:cTn>
                                        <p:tgtEl>
                                          <p:spTgt spid="24"/>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25"/>
                                        </p:tgtEl>
                                        <p:attrNameLst>
                                          <p:attrName>style.visibility</p:attrName>
                                        </p:attrNameLst>
                                      </p:cBhvr>
                                      <p:to>
                                        <p:strVal val="visible"/>
                                      </p:to>
                                    </p:set>
                                  </p:childTnLst>
                                </p:cTn>
                              </p:par>
                            </p:childTnLst>
                          </p:cTn>
                        </p:par>
                      </p:childTnLst>
                    </p:cTn>
                  </p:par>
                  <p:par>
                    <p:cTn id="92" fill="hold">
                      <p:stCondLst>
                        <p:cond delay="indefinite"/>
                      </p:stCondLst>
                      <p:childTnLst>
                        <p:par>
                          <p:cTn id="93" fill="hold">
                            <p:stCondLst>
                              <p:cond delay="0"/>
                            </p:stCondLst>
                            <p:childTnLst>
                              <p:par>
                                <p:cTn id="94" presetID="1" presetClass="entr" presetSubtype="0" fill="hold" grpId="0" nodeType="clickEffect">
                                  <p:stCondLst>
                                    <p:cond delay="0"/>
                                  </p:stCondLst>
                                  <p:childTnLst>
                                    <p:set>
                                      <p:cBhvr>
                                        <p:cTn id="95" dur="1" fill="hold">
                                          <p:stCondLst>
                                            <p:cond delay="0"/>
                                          </p:stCondLst>
                                        </p:cTn>
                                        <p:tgtEl>
                                          <p:spTgt spid="34"/>
                                        </p:tgtEl>
                                        <p:attrNameLst>
                                          <p:attrName>style.visibility</p:attrName>
                                        </p:attrNameLst>
                                      </p:cBhvr>
                                      <p:to>
                                        <p:strVal val="visible"/>
                                      </p:to>
                                    </p:set>
                                  </p:childTnLst>
                                </p:cTn>
                              </p:par>
                              <p:par>
                                <p:cTn id="96" presetID="1" presetClass="entr" presetSubtype="0" fill="hold" nodeType="withEffect">
                                  <p:stCondLst>
                                    <p:cond delay="0"/>
                                  </p:stCondLst>
                                  <p:childTnLst>
                                    <p:set>
                                      <p:cBhvr>
                                        <p:cTn id="97" dur="1" fill="hold">
                                          <p:stCondLst>
                                            <p:cond delay="0"/>
                                          </p:stCondLst>
                                        </p:cTn>
                                        <p:tgtEl>
                                          <p:spTgt spid="33"/>
                                        </p:tgtEl>
                                        <p:attrNameLst>
                                          <p:attrName>style.visibility</p:attrName>
                                        </p:attrNameLst>
                                      </p:cBhvr>
                                      <p:to>
                                        <p:strVal val="visible"/>
                                      </p:to>
                                    </p:set>
                                  </p:childTnLst>
                                </p:cTn>
                              </p:par>
                            </p:childTnLst>
                          </p:cTn>
                        </p:par>
                      </p:childTnLst>
                    </p:cTn>
                  </p:par>
                  <p:par>
                    <p:cTn id="98" fill="hold">
                      <p:stCondLst>
                        <p:cond delay="indefinite"/>
                      </p:stCondLst>
                      <p:childTnLst>
                        <p:par>
                          <p:cTn id="99" fill="hold">
                            <p:stCondLst>
                              <p:cond delay="0"/>
                            </p:stCondLst>
                            <p:childTnLst>
                              <p:par>
                                <p:cTn id="100" presetID="10" presetClass="entr" presetSubtype="0" fill="hold" grpId="0" nodeType="clickEffect">
                                  <p:stCondLst>
                                    <p:cond delay="0"/>
                                  </p:stCondLst>
                                  <p:childTnLst>
                                    <p:set>
                                      <p:cBhvr>
                                        <p:cTn id="101" dur="1" fill="hold">
                                          <p:stCondLst>
                                            <p:cond delay="0"/>
                                          </p:stCondLst>
                                        </p:cTn>
                                        <p:tgtEl>
                                          <p:spTgt spid="5">
                                            <p:graphicEl>
                                              <a:chart seriesIdx="4" categoryIdx="-4" bldStep="series"/>
                                            </p:graphicEl>
                                          </p:spTgt>
                                        </p:tgtEl>
                                        <p:attrNameLst>
                                          <p:attrName>style.visibility</p:attrName>
                                        </p:attrNameLst>
                                      </p:cBhvr>
                                      <p:to>
                                        <p:strVal val="visible"/>
                                      </p:to>
                                    </p:set>
                                    <p:animEffect transition="in" filter="fade">
                                      <p:cBhvr>
                                        <p:cTn id="102" dur="500"/>
                                        <p:tgtEl>
                                          <p:spTgt spid="5">
                                            <p:graphicEl>
                                              <a:chart seriesIdx="4" categoryIdx="-4" bldStep="series"/>
                                            </p:graphicEl>
                                          </p:spTgt>
                                        </p:tgtEl>
                                      </p:cBhvr>
                                    </p:animEffect>
                                  </p:childTnLst>
                                </p:cTn>
                              </p:par>
                              <p:par>
                                <p:cTn id="103" presetID="1" presetClass="exit" presetSubtype="0" fill="hold" nodeType="withEffect">
                                  <p:stCondLst>
                                    <p:cond delay="0"/>
                                  </p:stCondLst>
                                  <p:childTnLst>
                                    <p:set>
                                      <p:cBhvr>
                                        <p:cTn id="104" dur="1" fill="hold">
                                          <p:stCondLst>
                                            <p:cond delay="0"/>
                                          </p:stCondLst>
                                        </p:cTn>
                                        <p:tgtEl>
                                          <p:spTgt spid="33"/>
                                        </p:tgtEl>
                                        <p:attrNameLst>
                                          <p:attrName>style.visibility</p:attrName>
                                        </p:attrNameLst>
                                      </p:cBhvr>
                                      <p:to>
                                        <p:strVal val="hidden"/>
                                      </p:to>
                                    </p:set>
                                  </p:childTnLst>
                                </p:cTn>
                              </p:par>
                              <p:par>
                                <p:cTn id="105" presetID="1" presetClass="exit" presetSubtype="0" fill="hold" grpId="1" nodeType="withEffect">
                                  <p:stCondLst>
                                    <p:cond delay="0"/>
                                  </p:stCondLst>
                                  <p:childTnLst>
                                    <p:set>
                                      <p:cBhvr>
                                        <p:cTn id="106" dur="1" fill="hold">
                                          <p:stCondLst>
                                            <p:cond delay="0"/>
                                          </p:stCondLst>
                                        </p:cTn>
                                        <p:tgtEl>
                                          <p:spTgt spid="34"/>
                                        </p:tgtEl>
                                        <p:attrNameLst>
                                          <p:attrName>style.visibility</p:attrName>
                                        </p:attrNameLst>
                                      </p:cBhvr>
                                      <p:to>
                                        <p:strVal val="hidden"/>
                                      </p:to>
                                    </p:set>
                                  </p:childTnLst>
                                </p:cTn>
                              </p:par>
                              <p:par>
                                <p:cTn id="107" presetID="1" presetClass="exit" presetSubtype="0" fill="hold" grpId="1" nodeType="withEffect">
                                  <p:stCondLst>
                                    <p:cond delay="0"/>
                                  </p:stCondLst>
                                  <p:childTnLst>
                                    <p:set>
                                      <p:cBhvr>
                                        <p:cTn id="108" dur="1" fill="hold">
                                          <p:stCondLst>
                                            <p:cond delay="0"/>
                                          </p:stCondLst>
                                        </p:cTn>
                                        <p:tgtEl>
                                          <p:spTgt spid="25"/>
                                        </p:tgtEl>
                                        <p:attrNameLst>
                                          <p:attrName>style.visibility</p:attrName>
                                        </p:attrNameLst>
                                      </p:cBhvr>
                                      <p:to>
                                        <p:strVal val="hidden"/>
                                      </p:to>
                                    </p:set>
                                  </p:childTnLst>
                                </p:cTn>
                              </p:par>
                              <p:par>
                                <p:cTn id="109" presetID="10" presetClass="entr" presetSubtype="0" fill="hold" grpId="0" nodeType="withEffect">
                                  <p:stCondLst>
                                    <p:cond delay="0"/>
                                  </p:stCondLst>
                                  <p:childTnLst>
                                    <p:set>
                                      <p:cBhvr>
                                        <p:cTn id="110" dur="1" fill="hold">
                                          <p:stCondLst>
                                            <p:cond delay="0"/>
                                          </p:stCondLst>
                                        </p:cTn>
                                        <p:tgtEl>
                                          <p:spTgt spid="5">
                                            <p:graphicEl>
                                              <a:chart seriesIdx="5" categoryIdx="-4" bldStep="series"/>
                                            </p:graphicEl>
                                          </p:spTgt>
                                        </p:tgtEl>
                                        <p:attrNameLst>
                                          <p:attrName>style.visibility</p:attrName>
                                        </p:attrNameLst>
                                      </p:cBhvr>
                                      <p:to>
                                        <p:strVal val="visible"/>
                                      </p:to>
                                    </p:set>
                                    <p:animEffect transition="in" filter="fade">
                                      <p:cBhvr>
                                        <p:cTn id="111" dur="500"/>
                                        <p:tgtEl>
                                          <p:spTgt spid="5">
                                            <p:graphicEl>
                                              <a:chart seriesIdx="5" categoryIdx="-4" bldStep="series"/>
                                            </p:graphicEl>
                                          </p:spTgt>
                                        </p:tgtEl>
                                      </p:cBhvr>
                                    </p:animEffect>
                                  </p:childTnLst>
                                </p:cTn>
                              </p:par>
                            </p:childTnLst>
                          </p:cTn>
                        </p:par>
                      </p:childTnLst>
                    </p:cTn>
                  </p:par>
                  <p:par>
                    <p:cTn id="112" fill="hold">
                      <p:stCondLst>
                        <p:cond delay="indefinite"/>
                      </p:stCondLst>
                      <p:childTnLst>
                        <p:par>
                          <p:cTn id="113" fill="hold">
                            <p:stCondLst>
                              <p:cond delay="0"/>
                            </p:stCondLst>
                            <p:childTnLst>
                              <p:par>
                                <p:cTn id="114" presetID="1" presetClass="entr" presetSubtype="0" fill="hold" grpId="0" nodeType="clickEffect">
                                  <p:stCondLst>
                                    <p:cond delay="0"/>
                                  </p:stCondLst>
                                  <p:childTnLst>
                                    <p:set>
                                      <p:cBhvr>
                                        <p:cTn id="11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 grpId="0">
        <p:bldSub>
          <a:bldChart bld="series"/>
        </p:bldSub>
      </p:bldGraphic>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7" grpId="0" animBg="1"/>
      <p:bldP spid="28" grpId="0"/>
      <p:bldP spid="29" grpId="0"/>
      <p:bldP spid="30" grpId="0" animBg="1"/>
      <p:bldP spid="20" grpId="0"/>
      <p:bldP spid="20" grpId="1"/>
      <p:bldP spid="32" grpId="0"/>
      <p:bldP spid="32" grpId="1"/>
      <p:bldP spid="34" grpId="0"/>
      <p:bldP spid="34" grpId="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Title 1"/>
          <p:cNvSpPr>
            <a:spLocks noGrp="1"/>
          </p:cNvSpPr>
          <p:nvPr>
            <p:ph type="title"/>
          </p:nvPr>
        </p:nvSpPr>
        <p:spPr/>
        <p:txBody>
          <a:bodyPr/>
          <a:lstStyle/>
          <a:p>
            <a:r>
              <a:rPr lang="en-US" dirty="0">
                <a:latin typeface="Garamond" charset="0"/>
                <a:ea typeface="ＭＳ Ｐゴシック" charset="0"/>
                <a:cs typeface="ＭＳ Ｐゴシック" charset="0"/>
              </a:rPr>
              <a:t>The DRAM Scaling Problem</a:t>
            </a:r>
          </a:p>
        </p:txBody>
      </p:sp>
      <p:sp>
        <p:nvSpPr>
          <p:cNvPr id="3" name="Content Placeholder 2"/>
          <p:cNvSpPr>
            <a:spLocks noGrp="1"/>
          </p:cNvSpPr>
          <p:nvPr>
            <p:ph idx="1"/>
          </p:nvPr>
        </p:nvSpPr>
        <p:spPr>
          <a:xfrm>
            <a:off x="228600" y="996950"/>
            <a:ext cx="8610600" cy="5194300"/>
          </a:xfrm>
        </p:spPr>
        <p:txBody>
          <a:bodyPr/>
          <a:lstStyle/>
          <a:p>
            <a:r>
              <a:rPr lang="en-US" sz="2200">
                <a:solidFill>
                  <a:srgbClr val="0000FF"/>
                </a:solidFill>
                <a:latin typeface="Tahoma" charset="0"/>
                <a:ea typeface="ＭＳ Ｐゴシック" charset="0"/>
                <a:cs typeface="ＭＳ Ｐゴシック" charset="0"/>
              </a:rPr>
              <a:t>DRAM stores charge in a capacitor (charge-based memory)</a:t>
            </a:r>
            <a:endParaRPr lang="en-US" sz="2000">
              <a:solidFill>
                <a:srgbClr val="0000FF"/>
              </a:solidFill>
              <a:latin typeface="Tahoma" charset="0"/>
              <a:ea typeface="ＭＳ Ｐゴシック" charset="0"/>
              <a:cs typeface="ＭＳ Ｐゴシック" charset="0"/>
            </a:endParaRPr>
          </a:p>
          <a:p>
            <a:pPr lvl="1"/>
            <a:r>
              <a:rPr lang="en-US" sz="2000">
                <a:latin typeface="Tahoma" charset="0"/>
                <a:ea typeface="ＭＳ Ｐゴシック" charset="0"/>
              </a:rPr>
              <a:t>Capacitor must be large enough for reliable sensing</a:t>
            </a:r>
          </a:p>
          <a:p>
            <a:pPr lvl="1"/>
            <a:r>
              <a:rPr lang="en-US" sz="2000">
                <a:latin typeface="Tahoma" charset="0"/>
                <a:ea typeface="ＭＳ Ｐゴシック" charset="0"/>
              </a:rPr>
              <a:t>Access transistor should be large enough for low leakage and high retention time</a:t>
            </a:r>
          </a:p>
          <a:p>
            <a:pPr lvl="1"/>
            <a:r>
              <a:rPr lang="en-US" sz="2000">
                <a:latin typeface="Tahoma" charset="0"/>
                <a:ea typeface="ＭＳ Ｐゴシック" charset="0"/>
              </a:rPr>
              <a:t>Scaling beyond 40-35nm (2013) is challenging [ITRS, 2009]</a:t>
            </a: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pPr lvl="1"/>
            <a:endParaRPr lang="en-US" sz="2000">
              <a:latin typeface="Tahoma" charset="0"/>
              <a:ea typeface="ＭＳ Ｐゴシック" charset="0"/>
            </a:endParaRPr>
          </a:p>
          <a:p>
            <a:r>
              <a:rPr lang="en-US">
                <a:latin typeface="Tahoma" charset="0"/>
                <a:ea typeface="ＭＳ Ｐゴシック" charset="0"/>
                <a:cs typeface="ＭＳ Ｐゴシック" charset="0"/>
              </a:rPr>
              <a:t>DRAM </a:t>
            </a:r>
            <a:r>
              <a:rPr lang="en-US">
                <a:solidFill>
                  <a:srgbClr val="0000FF"/>
                </a:solidFill>
                <a:latin typeface="Tahoma" charset="0"/>
                <a:ea typeface="ＭＳ Ｐゴシック" charset="0"/>
                <a:cs typeface="ＭＳ Ｐゴシック" charset="0"/>
              </a:rPr>
              <a:t>capacity, cost, and energy/power hard to scale</a:t>
            </a:r>
          </a:p>
          <a:p>
            <a:pPr lvl="2">
              <a:buFont typeface="Wingdings" charset="0"/>
              <a:buNone/>
            </a:pPr>
            <a:endParaRPr lang="en-US" sz="1800">
              <a:latin typeface="Tahoma" charset="0"/>
              <a:ea typeface="ＭＳ Ｐゴシック" charset="0"/>
            </a:endParaRPr>
          </a:p>
          <a:p>
            <a:endParaRPr lang="en-US">
              <a:latin typeface="Tahoma" charset="0"/>
              <a:ea typeface="ＭＳ Ｐゴシック" charset="0"/>
              <a:cs typeface="ＭＳ Ｐゴシック" charset="0"/>
            </a:endParaRPr>
          </a:p>
        </p:txBody>
      </p:sp>
      <p:sp>
        <p:nvSpPr>
          <p:cNvPr id="297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5999534" indent="-35999534"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130" eaLnBrk="0" fontAlgn="base" hangingPunct="0">
              <a:spcBef>
                <a:spcPct val="0"/>
              </a:spcBef>
              <a:spcAft>
                <a:spcPct val="0"/>
              </a:spcAft>
              <a:defRPr sz="2400">
                <a:solidFill>
                  <a:schemeClr val="tx1"/>
                </a:solidFill>
                <a:latin typeface="Arial" charset="0"/>
                <a:ea typeface="Arial" charset="0"/>
                <a:cs typeface="Arial" charset="0"/>
              </a:defRPr>
            </a:lvl6pPr>
            <a:lvl7pPr marL="914259" eaLnBrk="0" fontAlgn="base" hangingPunct="0">
              <a:spcBef>
                <a:spcPct val="0"/>
              </a:spcBef>
              <a:spcAft>
                <a:spcPct val="0"/>
              </a:spcAft>
              <a:defRPr sz="2400">
                <a:solidFill>
                  <a:schemeClr val="tx1"/>
                </a:solidFill>
                <a:latin typeface="Arial" charset="0"/>
                <a:ea typeface="Arial" charset="0"/>
                <a:cs typeface="Arial" charset="0"/>
              </a:defRPr>
            </a:lvl7pPr>
            <a:lvl8pPr marL="1371390" eaLnBrk="0" fontAlgn="base" hangingPunct="0">
              <a:spcBef>
                <a:spcPct val="0"/>
              </a:spcBef>
              <a:spcAft>
                <a:spcPct val="0"/>
              </a:spcAft>
              <a:defRPr sz="2400">
                <a:solidFill>
                  <a:schemeClr val="tx1"/>
                </a:solidFill>
                <a:latin typeface="Arial" charset="0"/>
                <a:ea typeface="Arial" charset="0"/>
                <a:cs typeface="Arial" charset="0"/>
              </a:defRPr>
            </a:lvl8pPr>
            <a:lvl9pPr marL="1828519"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45EC618-0165-BC45-84E6-E864E9DC06EC}" type="slidenum">
              <a:rPr lang="en-US" sz="1600">
                <a:solidFill>
                  <a:srgbClr val="000000"/>
                </a:solidFill>
                <a:latin typeface="Garamond" charset="0"/>
              </a:rPr>
              <a:pPr eaLnBrk="1" hangingPunct="1"/>
              <a:t>26</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667001" y="2789238"/>
            <a:ext cx="3581400" cy="3078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7789524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itle 1"/>
          <p:cNvSpPr>
            <a:spLocks noGrp="1"/>
          </p:cNvSpPr>
          <p:nvPr>
            <p:ph type="title"/>
          </p:nvPr>
        </p:nvSpPr>
        <p:spPr>
          <a:xfrm>
            <a:off x="0" y="131763"/>
            <a:ext cx="9144000" cy="685800"/>
          </a:xfrm>
        </p:spPr>
        <p:txBody>
          <a:bodyPr/>
          <a:lstStyle/>
          <a:p>
            <a:r>
              <a:rPr lang="en-US" dirty="0" smtClean="0"/>
              <a:t>Effectiveness of MISE in Enforcing </a:t>
            </a:r>
            <a:r>
              <a:rPr lang="en-US" dirty="0" err="1" smtClean="0"/>
              <a:t>QoS</a:t>
            </a:r>
            <a:endParaRPr lang="en-US" dirty="0" smtClean="0"/>
          </a:p>
        </p:txBody>
      </p:sp>
      <p:sp>
        <p:nvSpPr>
          <p:cNvPr id="8" name="Slide Number Placeholder 7"/>
          <p:cNvSpPr>
            <a:spLocks noGrp="1"/>
          </p:cNvSpPr>
          <p:nvPr>
            <p:ph type="sldNum" sz="quarter" idx="11"/>
          </p:nvPr>
        </p:nvSpPr>
        <p:spPr/>
        <p:txBody>
          <a:bodyPr/>
          <a:lstStyle/>
          <a:p>
            <a:fld id="{323594FA-E141-4234-AE05-360401972BE7}" type="slidenum">
              <a:rPr lang="en-US" altLang="en-US" smtClean="0">
                <a:solidFill>
                  <a:srgbClr val="000000"/>
                </a:solidFill>
              </a:rPr>
              <a:pPr/>
              <a:t>260</a:t>
            </a:fld>
            <a:endParaRPr lang="en-US" altLang="en-US">
              <a:solidFill>
                <a:srgbClr val="000000"/>
              </a:solidFill>
            </a:endParaRPr>
          </a:p>
        </p:txBody>
      </p:sp>
      <p:graphicFrame>
        <p:nvGraphicFramePr>
          <p:cNvPr id="19" name="Table 18"/>
          <p:cNvGraphicFramePr>
            <a:graphicFrameLocks noGrp="1"/>
          </p:cNvGraphicFramePr>
          <p:nvPr/>
        </p:nvGraphicFramePr>
        <p:xfrm>
          <a:off x="428596" y="1714488"/>
          <a:ext cx="8112035" cy="2418101"/>
        </p:xfrm>
        <a:graphic>
          <a:graphicData uri="http://schemas.openxmlformats.org/drawingml/2006/table">
            <a:tbl>
              <a:tblPr firstRow="1" bandRow="1">
                <a:tableStyleId>{21E4AEA4-8DFA-4A89-87EB-49C32662AFE0}</a:tableStyleId>
              </a:tblPr>
              <a:tblGrid>
                <a:gridCol w="2704011"/>
                <a:gridCol w="2675009"/>
                <a:gridCol w="2733015"/>
              </a:tblGrid>
              <a:tr h="806892">
                <a:tc>
                  <a:txBody>
                    <a:bodyPr/>
                    <a:lstStyle/>
                    <a:p>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300" baseline="0" dirty="0" smtClean="0"/>
                        <a:t>Predicted </a:t>
                      </a:r>
                    </a:p>
                    <a:p>
                      <a:pPr algn="ctr"/>
                      <a:r>
                        <a:rPr lang="en-US" sz="2300" baseline="0" dirty="0" smtClean="0"/>
                        <a:t>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dirty="0" smtClean="0"/>
                        <a:t>Predicted</a:t>
                      </a:r>
                      <a:r>
                        <a:rPr lang="en-US" sz="2300" baseline="0" dirty="0" smtClean="0"/>
                        <a:t> </a:t>
                      </a:r>
                    </a:p>
                    <a:p>
                      <a:pPr algn="ctr"/>
                      <a:r>
                        <a:rPr lang="en-US" sz="2300" baseline="0" dirty="0" smtClean="0"/>
                        <a:t>Not Met</a:t>
                      </a:r>
                      <a:endParaRPr lang="en-US" sz="2300" dirty="0"/>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r>
              <a:tr h="407554">
                <a:tc>
                  <a:txBody>
                    <a:bodyPr/>
                    <a:lstStyle/>
                    <a:p>
                      <a:pPr algn="ctr"/>
                      <a:r>
                        <a:rPr lang="en-US" sz="2300" b="1" dirty="0" err="1" smtClean="0">
                          <a:solidFill>
                            <a:schemeClr val="bg1"/>
                          </a:solidFill>
                        </a:rPr>
                        <a:t>QoS</a:t>
                      </a:r>
                      <a:r>
                        <a:rPr lang="en-US" sz="2300" b="1" dirty="0" smtClean="0">
                          <a:solidFill>
                            <a:schemeClr val="bg1"/>
                          </a:solidFill>
                        </a:rPr>
                        <a:t> Bound </a:t>
                      </a:r>
                    </a:p>
                    <a:p>
                      <a:pPr algn="ctr"/>
                      <a:r>
                        <a:rPr lang="en-US" sz="2300" b="1" dirty="0" smtClean="0">
                          <a:solidFill>
                            <a:schemeClr val="bg1"/>
                          </a:solidFill>
                        </a:rPr>
                        <a:t>Met</a:t>
                      </a:r>
                      <a:endParaRPr lang="en-US" sz="2300" b="1" dirty="0">
                        <a:solidFill>
                          <a:schemeClr val="bg1"/>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2"/>
                    </a:solidFill>
                  </a:tcPr>
                </a:tc>
                <a:tc>
                  <a:txBody>
                    <a:bodyPr/>
                    <a:lstStyle/>
                    <a:p>
                      <a:pPr algn="ctr"/>
                      <a:r>
                        <a:rPr lang="en-US" sz="2300" b="0" dirty="0" smtClean="0"/>
                        <a:t>78.8%</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2.1%</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r h="818729">
                <a:tc>
                  <a:txBody>
                    <a:bodyPr/>
                    <a:lstStyle/>
                    <a:p>
                      <a:pPr algn="ctr"/>
                      <a:r>
                        <a:rPr lang="en-US" sz="2300" b="1" dirty="0" err="1" smtClean="0">
                          <a:solidFill>
                            <a:schemeClr val="accent3"/>
                          </a:solidFill>
                        </a:rPr>
                        <a:t>QoS</a:t>
                      </a:r>
                      <a:r>
                        <a:rPr lang="en-US" sz="2300" b="1" dirty="0" smtClean="0">
                          <a:solidFill>
                            <a:schemeClr val="accent3"/>
                          </a:solidFill>
                        </a:rPr>
                        <a:t> Bound </a:t>
                      </a:r>
                    </a:p>
                    <a:p>
                      <a:pPr algn="ctr"/>
                      <a:r>
                        <a:rPr lang="en-US" sz="2300" b="1" dirty="0" smtClean="0">
                          <a:solidFill>
                            <a:schemeClr val="accent3"/>
                          </a:solidFill>
                        </a:rPr>
                        <a:t>Not Met</a:t>
                      </a:r>
                      <a:endParaRPr lang="en-US" sz="2300" b="1" dirty="0">
                        <a:solidFill>
                          <a:schemeClr val="accent3"/>
                        </a:solidFill>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C00000"/>
                    </a:solidFill>
                  </a:tcPr>
                </a:tc>
                <a:tc>
                  <a:txBody>
                    <a:bodyPr/>
                    <a:lstStyle/>
                    <a:p>
                      <a:pPr algn="ctr"/>
                      <a:r>
                        <a:rPr lang="en-US" sz="2300" b="0" dirty="0" smtClean="0"/>
                        <a:t>2.2%</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2300" b="0" dirty="0" smtClean="0"/>
                        <a:t>16.9%</a:t>
                      </a:r>
                      <a:endParaRPr lang="en-US" sz="2300" b="0" dirty="0"/>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r>
            </a:tbl>
          </a:graphicData>
        </a:graphic>
      </p:graphicFrame>
      <p:sp>
        <p:nvSpPr>
          <p:cNvPr id="24" name="TextBox 23"/>
          <p:cNvSpPr txBox="1"/>
          <p:nvPr/>
        </p:nvSpPr>
        <p:spPr>
          <a:xfrm>
            <a:off x="714348" y="1071546"/>
            <a:ext cx="7715304" cy="477054"/>
          </a:xfrm>
          <a:prstGeom prst="rect">
            <a:avLst/>
          </a:prstGeom>
          <a:noFill/>
        </p:spPr>
        <p:txBody>
          <a:bodyPr wrap="square" rtlCol="0">
            <a:spAutoFit/>
          </a:bodyPr>
          <a:lstStyle/>
          <a:p>
            <a:pPr algn="ctr"/>
            <a:r>
              <a:rPr lang="en-US" sz="2500" dirty="0" smtClean="0">
                <a:solidFill>
                  <a:srgbClr val="000000"/>
                </a:solidFill>
                <a:latin typeface="Tahoma"/>
              </a:rPr>
              <a:t>Across 3000 data points</a:t>
            </a:r>
            <a:endParaRPr lang="en-US" sz="2500" dirty="0">
              <a:solidFill>
                <a:srgbClr val="000000"/>
              </a:solidFill>
              <a:latin typeface="Tahoma"/>
            </a:endParaRPr>
          </a:p>
        </p:txBody>
      </p:sp>
      <p:sp>
        <p:nvSpPr>
          <p:cNvPr id="11" name="Oval 10"/>
          <p:cNvSpPr/>
          <p:nvPr/>
        </p:nvSpPr>
        <p:spPr>
          <a:xfrm>
            <a:off x="3428992" y="2571744"/>
            <a:ext cx="4786346" cy="714380"/>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3" name="Oval 12"/>
          <p:cNvSpPr/>
          <p:nvPr/>
        </p:nvSpPr>
        <p:spPr>
          <a:xfrm>
            <a:off x="3428992" y="2714620"/>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 name="Oval 13"/>
          <p:cNvSpPr/>
          <p:nvPr/>
        </p:nvSpPr>
        <p:spPr>
          <a:xfrm>
            <a:off x="6072198" y="3500438"/>
            <a:ext cx="2000264" cy="428628"/>
          </a:xfrm>
          <a:prstGeom prst="ellipse">
            <a:avLst/>
          </a:prstGeom>
          <a:noFill/>
          <a:ln w="317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5" name="Rectangle 14"/>
          <p:cNvSpPr/>
          <p:nvPr/>
        </p:nvSpPr>
        <p:spPr>
          <a:xfrm>
            <a:off x="67733" y="4214818"/>
            <a:ext cx="9001156"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r>
              <a:rPr lang="en-US" sz="2800" dirty="0" smtClean="0">
                <a:solidFill>
                  <a:srgbClr val="C00000"/>
                </a:solidFill>
                <a:latin typeface="Tahoma"/>
                <a:ea typeface="Tahoma" pitchFamily="34" charset="0"/>
                <a:cs typeface="Tahoma" pitchFamily="34" charset="0"/>
              </a:rPr>
              <a:t>MISE-</a:t>
            </a:r>
            <a:r>
              <a:rPr lang="en-US" sz="2800" dirty="0" err="1" smtClean="0">
                <a:solidFill>
                  <a:srgbClr val="C00000"/>
                </a:solidFill>
                <a:latin typeface="Tahoma"/>
                <a:ea typeface="Tahoma" pitchFamily="34" charset="0"/>
                <a:cs typeface="Tahoma" pitchFamily="34" charset="0"/>
              </a:rPr>
              <a:t>QoS</a:t>
            </a:r>
            <a:r>
              <a:rPr lang="en-US" sz="2800" dirty="0" smtClean="0">
                <a:solidFill>
                  <a:srgbClr val="C00000"/>
                </a:solidFill>
                <a:latin typeface="Tahoma"/>
                <a:ea typeface="Tahoma" pitchFamily="34" charset="0"/>
                <a:cs typeface="Tahoma" pitchFamily="34" charset="0"/>
              </a:rPr>
              <a:t> meets the bound for 80.9% of workloads</a:t>
            </a: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sz="2000" dirty="0" smtClean="0">
              <a:solidFill>
                <a:srgbClr val="C00000"/>
              </a:solidFill>
              <a:latin typeface="Tahoma"/>
              <a:ea typeface="Tahoma" pitchFamily="34" charset="0"/>
              <a:cs typeface="Tahoma" pitchFamily="34" charset="0"/>
            </a:endParaRPr>
          </a:p>
          <a:p>
            <a:pPr algn="ctr"/>
            <a:endParaRPr lang="en-US" dirty="0">
              <a:solidFill>
                <a:srgbClr val="FFFFFF"/>
              </a:solidFill>
              <a:latin typeface="Tahoma"/>
            </a:endParaRPr>
          </a:p>
        </p:txBody>
      </p:sp>
      <p:sp>
        <p:nvSpPr>
          <p:cNvPr id="16" name="Rectangle 15"/>
          <p:cNvSpPr/>
          <p:nvPr/>
        </p:nvSpPr>
        <p:spPr>
          <a:xfrm>
            <a:off x="67733" y="5143512"/>
            <a:ext cx="9001188" cy="1000132"/>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r>
              <a:rPr lang="en-US" sz="2800" dirty="0" err="1" smtClean="0">
                <a:solidFill>
                  <a:srgbClr val="C00000"/>
                </a:solidFill>
                <a:latin typeface="Tahoma"/>
                <a:ea typeface="Tahoma" pitchFamily="34" charset="0"/>
                <a:cs typeface="Tahoma" pitchFamily="34" charset="0"/>
              </a:rPr>
              <a:t>AlwaysPrioritize</a:t>
            </a:r>
            <a:r>
              <a:rPr lang="en-US" sz="2800" dirty="0" smtClean="0">
                <a:solidFill>
                  <a:srgbClr val="C00000"/>
                </a:solidFill>
                <a:latin typeface="Tahoma"/>
                <a:ea typeface="Tahoma" pitchFamily="34" charset="0"/>
                <a:cs typeface="Tahoma" pitchFamily="34" charset="0"/>
              </a:rPr>
              <a:t>  meets the bound for 83% of workloads</a:t>
            </a: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dirty="0" smtClean="0">
              <a:solidFill>
                <a:srgbClr val="C00000"/>
              </a:solidFill>
              <a:latin typeface="Tahoma"/>
              <a:ea typeface="Tahoma" pitchFamily="34" charset="0"/>
              <a:cs typeface="Tahoma" pitchFamily="34" charset="0"/>
            </a:endParaRPr>
          </a:p>
          <a:p>
            <a:pPr algn="ctr">
              <a:defRPr/>
            </a:pPr>
            <a:endParaRPr lang="en-US" sz="2000" dirty="0" smtClean="0">
              <a:solidFill>
                <a:srgbClr val="C00000"/>
              </a:solidFill>
              <a:latin typeface="Tahoma"/>
              <a:ea typeface="Tahoma" pitchFamily="34" charset="0"/>
              <a:cs typeface="Tahoma" pitchFamily="34" charset="0"/>
            </a:endParaRPr>
          </a:p>
          <a:p>
            <a:pPr algn="ctr"/>
            <a:endParaRPr lang="en-US" dirty="0">
              <a:solidFill>
                <a:srgbClr val="FFFFFF"/>
              </a:solidFill>
              <a:latin typeface="Tahoma"/>
            </a:endParaRPr>
          </a:p>
        </p:txBody>
      </p:sp>
      <p:sp>
        <p:nvSpPr>
          <p:cNvPr id="17" name="Rectangle 16"/>
          <p:cNvSpPr/>
          <p:nvPr/>
        </p:nvSpPr>
        <p:spPr>
          <a:xfrm>
            <a:off x="85694" y="4572008"/>
            <a:ext cx="9001188" cy="1214446"/>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endParaRPr lang="en-US" sz="2800" dirty="0" smtClean="0">
              <a:solidFill>
                <a:srgbClr val="C00000"/>
              </a:solidFill>
              <a:latin typeface="Tahoma"/>
              <a:ea typeface="Tahoma" pitchFamily="34" charset="0"/>
              <a:cs typeface="Tahoma" pitchFamily="34" charset="0"/>
            </a:endParaRPr>
          </a:p>
          <a:p>
            <a:pPr algn="ctr">
              <a:defRPr/>
            </a:pPr>
            <a:r>
              <a:rPr lang="en-US" sz="2800" dirty="0" smtClean="0">
                <a:solidFill>
                  <a:srgbClr val="C00000"/>
                </a:solidFill>
                <a:latin typeface="Tahoma"/>
                <a:ea typeface="Tahoma" pitchFamily="34" charset="0"/>
                <a:cs typeface="Tahoma" pitchFamily="34" charset="0"/>
              </a:rPr>
              <a:t>MISE-</a:t>
            </a:r>
            <a:r>
              <a:rPr lang="en-US" sz="2800" dirty="0" err="1" smtClean="0">
                <a:solidFill>
                  <a:srgbClr val="C00000"/>
                </a:solidFill>
                <a:latin typeface="Tahoma"/>
                <a:ea typeface="Tahoma" pitchFamily="34" charset="0"/>
                <a:cs typeface="Tahoma" pitchFamily="34" charset="0"/>
              </a:rPr>
              <a:t>QoS</a:t>
            </a:r>
            <a:r>
              <a:rPr lang="en-US" sz="2800" dirty="0" smtClean="0">
                <a:solidFill>
                  <a:srgbClr val="C00000"/>
                </a:solidFill>
                <a:latin typeface="Tahoma"/>
                <a:ea typeface="Tahoma" pitchFamily="34" charset="0"/>
                <a:cs typeface="Tahoma" pitchFamily="34" charset="0"/>
              </a:rPr>
              <a:t> correctly predicts whether or not the bound is met for 95.7% of workloads</a:t>
            </a:r>
          </a:p>
          <a:p>
            <a:pPr algn="ctr">
              <a:defRPr/>
            </a:pPr>
            <a:endParaRPr lang="en-US" dirty="0" smtClean="0">
              <a:solidFill>
                <a:srgbClr val="C00000"/>
              </a:solidFill>
              <a:latin typeface="Tahoma"/>
              <a:ea typeface="Tahoma" pitchFamily="34" charset="0"/>
              <a:cs typeface="Tahoma" pitchFamily="34" charset="0"/>
            </a:endParaRPr>
          </a:p>
          <a:p>
            <a:pPr algn="ctr"/>
            <a:endParaRPr lang="en-US" dirty="0">
              <a:solidFill>
                <a:srgbClr val="FFFFFF"/>
              </a:solidFill>
              <a:latin typeface="Tahoma"/>
            </a:endParaRPr>
          </a:p>
        </p:txBody>
      </p:sp>
    </p:spTree>
    <p:custDataLst>
      <p:tags r:id="rId1"/>
    </p:custDataLst>
    <p:extLst>
      <p:ext uri="{BB962C8B-B14F-4D97-AF65-F5344CB8AC3E}">
        <p14:creationId xmlns:p14="http://schemas.microsoft.com/office/powerpoint/2010/main" val="399681348"/>
      </p:ext>
    </p:extLst>
  </p:cSld>
  <p:clrMapOvr>
    <a:masterClrMapping/>
  </p:clrMapOvr>
  <p:transition xmlns:p14="http://schemas.microsoft.com/office/powerpoint/2010/main" advTm="6096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15"/>
                                        </p:tgtEl>
                                        <p:attrNameLst>
                                          <p:attrName>style.visibility</p:attrName>
                                        </p:attrNameLst>
                                      </p:cBhvr>
                                      <p:to>
                                        <p:strVal val="hidden"/>
                                      </p:to>
                                    </p:set>
                                  </p:childTnLst>
                                </p:cTn>
                              </p:par>
                              <p:par>
                                <p:cTn id="17" presetID="1" presetClass="exit" presetSubtype="0" fill="hold" grpId="1" nodeType="with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xit" presetSubtype="0" fill="hold" nodeType="withEffect">
                                  <p:stCondLst>
                                    <p:cond delay="0"/>
                                  </p:stCondLst>
                                  <p:childTnLst>
                                    <p:set>
                                      <p:cBhvr>
                                        <p:cTn id="20" dur="1" fill="hold">
                                          <p:stCondLst>
                                            <p:cond delay="0"/>
                                          </p:stCondLst>
                                        </p:cTn>
                                        <p:tgtEl>
                                          <p:spTgt spid="11"/>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5" grpId="0" animBg="1"/>
      <p:bldP spid="15" grpId="1" animBg="1"/>
      <p:bldP spid="16" grpId="0" animBg="1"/>
      <p:bldP spid="16" grpId="1" animBg="1"/>
      <p:bldP spid="17" grpId="0" animBg="1"/>
    </p:bld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p:txBody>
          <a:bodyPr/>
          <a:lstStyle/>
          <a:p>
            <a:r>
              <a:rPr lang="en-US" sz="3600" dirty="0" smtClean="0"/>
              <a:t>Performance of Non-</a:t>
            </a:r>
            <a:r>
              <a:rPr lang="en-US" sz="3600" dirty="0" err="1" smtClean="0"/>
              <a:t>QoS</a:t>
            </a:r>
            <a:r>
              <a:rPr lang="en-US" sz="3600" dirty="0" smtClean="0"/>
              <a:t>-Critical Applications</a:t>
            </a:r>
          </a:p>
        </p:txBody>
      </p:sp>
      <p:graphicFrame>
        <p:nvGraphicFramePr>
          <p:cNvPr id="14" name="Chart 13"/>
          <p:cNvGraphicFramePr/>
          <p:nvPr/>
        </p:nvGraphicFramePr>
        <p:xfrm>
          <a:off x="428596" y="1071546"/>
          <a:ext cx="8286808" cy="4857784"/>
        </p:xfrm>
        <a:graphic>
          <a:graphicData uri="http://schemas.openxmlformats.org/drawingml/2006/chart">
            <c:chart xmlns:c="http://schemas.openxmlformats.org/drawingml/2006/chart" xmlns:r="http://schemas.openxmlformats.org/officeDocument/2006/relationships" r:id="rId3"/>
          </a:graphicData>
        </a:graphic>
      </p:graphicFrame>
      <p:sp>
        <p:nvSpPr>
          <p:cNvPr id="6" name="Slide Number Placeholder 5"/>
          <p:cNvSpPr>
            <a:spLocks noGrp="1"/>
          </p:cNvSpPr>
          <p:nvPr>
            <p:ph type="sldNum" sz="quarter" idx="11"/>
          </p:nvPr>
        </p:nvSpPr>
        <p:spPr/>
        <p:txBody>
          <a:bodyPr/>
          <a:lstStyle/>
          <a:p>
            <a:fld id="{323594FA-E141-4234-AE05-360401972BE7}" type="slidenum">
              <a:rPr lang="en-US" altLang="en-US" smtClean="0">
                <a:solidFill>
                  <a:srgbClr val="000000"/>
                </a:solidFill>
              </a:rPr>
              <a:pPr/>
              <a:t>261</a:t>
            </a:fld>
            <a:endParaRPr lang="en-US" altLang="en-US">
              <a:solidFill>
                <a:srgbClr val="000000"/>
              </a:solidFill>
            </a:endParaRPr>
          </a:p>
        </p:txBody>
      </p:sp>
      <p:sp>
        <p:nvSpPr>
          <p:cNvPr id="7" name="Oval 6"/>
          <p:cNvSpPr/>
          <p:nvPr/>
        </p:nvSpPr>
        <p:spPr>
          <a:xfrm>
            <a:off x="2786050" y="200024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 name="Oval 7"/>
          <p:cNvSpPr/>
          <p:nvPr/>
        </p:nvSpPr>
        <p:spPr>
          <a:xfrm>
            <a:off x="3714744" y="2714620"/>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 name="Oval 8"/>
          <p:cNvSpPr/>
          <p:nvPr/>
        </p:nvSpPr>
        <p:spPr>
          <a:xfrm>
            <a:off x="4643438" y="3143248"/>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0" name="Oval 9"/>
          <p:cNvSpPr/>
          <p:nvPr/>
        </p:nvSpPr>
        <p:spPr>
          <a:xfrm>
            <a:off x="5625641" y="2285992"/>
            <a:ext cx="428628" cy="714380"/>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2" name="Rectangle 11"/>
          <p:cNvSpPr/>
          <p:nvPr/>
        </p:nvSpPr>
        <p:spPr>
          <a:xfrm>
            <a:off x="428596" y="5143512"/>
            <a:ext cx="8286808" cy="92869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sz="3000" dirty="0" smtClean="0">
                <a:solidFill>
                  <a:srgbClr val="C00000"/>
                </a:solidFill>
                <a:latin typeface="Tahoma"/>
                <a:ea typeface="Tahoma" pitchFamily="34" charset="0"/>
                <a:cs typeface="Tahoma" pitchFamily="34" charset="0"/>
              </a:rPr>
              <a:t>Higher performance when bound is loose</a:t>
            </a:r>
          </a:p>
          <a:p>
            <a:pPr algn="ctr"/>
            <a:endParaRPr lang="en-US" dirty="0">
              <a:solidFill>
                <a:srgbClr val="FFFFFF"/>
              </a:solidFill>
              <a:latin typeface="Tahoma"/>
            </a:endParaRPr>
          </a:p>
        </p:txBody>
      </p:sp>
      <p:sp>
        <p:nvSpPr>
          <p:cNvPr id="13" name="TextBox 12"/>
          <p:cNvSpPr txBox="1"/>
          <p:nvPr/>
        </p:nvSpPr>
        <p:spPr>
          <a:xfrm>
            <a:off x="98476" y="5056543"/>
            <a:ext cx="8964613" cy="1015663"/>
          </a:xfrm>
          <a:prstGeom prst="rect">
            <a:avLst/>
          </a:prstGeom>
          <a:solidFill>
            <a:schemeClr val="bg1"/>
          </a:solidFill>
          <a:ln w="25400">
            <a:solidFill>
              <a:schemeClr val="tx1"/>
            </a:solidFill>
          </a:ln>
        </p:spPr>
        <p:txBody>
          <a:bodyPr>
            <a:spAutoFit/>
          </a:bodyPr>
          <a:lstStyle/>
          <a:p>
            <a:pPr algn="ctr"/>
            <a:r>
              <a:rPr lang="en-US" sz="3000" dirty="0" smtClean="0">
                <a:solidFill>
                  <a:srgbClr val="C00000"/>
                </a:solidFill>
                <a:latin typeface="Tahoma"/>
                <a:cs typeface="Tahoma" pitchFamily="34" charset="0"/>
              </a:rPr>
              <a:t>When slowdown bound is 10/3 </a:t>
            </a:r>
          </a:p>
          <a:p>
            <a:pPr algn="ctr"/>
            <a:r>
              <a:rPr lang="en-US" sz="3000" dirty="0" smtClean="0">
                <a:solidFill>
                  <a:srgbClr val="C00000"/>
                </a:solidFill>
                <a:latin typeface="Tahoma"/>
                <a:cs typeface="Tahoma" pitchFamily="34" charset="0"/>
              </a:rPr>
              <a:t>MISE-</a:t>
            </a:r>
            <a:r>
              <a:rPr lang="en-US" sz="3000" dirty="0" err="1" smtClean="0">
                <a:solidFill>
                  <a:srgbClr val="C00000"/>
                </a:solidFill>
                <a:latin typeface="Tahoma"/>
                <a:cs typeface="Tahoma" pitchFamily="34" charset="0"/>
              </a:rPr>
              <a:t>QoS</a:t>
            </a:r>
            <a:r>
              <a:rPr lang="en-US" sz="3000" dirty="0" smtClean="0">
                <a:solidFill>
                  <a:srgbClr val="C00000"/>
                </a:solidFill>
                <a:latin typeface="Tahoma"/>
                <a:cs typeface="Tahoma" pitchFamily="34" charset="0"/>
              </a:rPr>
              <a:t> improves system performance by 10%  </a:t>
            </a:r>
            <a:r>
              <a:rPr lang="en-US" sz="3000" dirty="0" smtClean="0">
                <a:solidFill>
                  <a:srgbClr val="C00000"/>
                </a:solidFill>
                <a:latin typeface="Tahoma"/>
                <a:ea typeface="Tahoma" pitchFamily="34" charset="0"/>
                <a:cs typeface="Tahoma" pitchFamily="34" charset="0"/>
              </a:rPr>
              <a:t> </a:t>
            </a:r>
            <a:endParaRPr lang="en-US" sz="3000" dirty="0">
              <a:solidFill>
                <a:srgbClr val="C00000"/>
              </a:solidFill>
              <a:latin typeface="Tahoma"/>
              <a:ea typeface="Tahoma" pitchFamily="34" charset="0"/>
              <a:cs typeface="Tahoma" pitchFamily="34" charset="0"/>
            </a:endParaRPr>
          </a:p>
        </p:txBody>
      </p:sp>
    </p:spTree>
    <p:custDataLst>
      <p:tags r:id="rId1"/>
    </p:custDataLst>
    <p:extLst>
      <p:ext uri="{BB962C8B-B14F-4D97-AF65-F5344CB8AC3E}">
        <p14:creationId xmlns:p14="http://schemas.microsoft.com/office/powerpoint/2010/main" val="286623112"/>
      </p:ext>
    </p:extLst>
  </p:cSld>
  <p:clrMapOvr>
    <a:masterClrMapping/>
  </p:clrMapOvr>
  <p:transition xmlns:p14="http://schemas.microsoft.com/office/powerpoint/2010/main" advTm="63297"/>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10"/>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9"/>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8"/>
                                        </p:tgtEl>
                                        <p:attrNameLst>
                                          <p:attrName>style.visibility</p:attrName>
                                        </p:attrNameLst>
                                      </p:cBhvr>
                                      <p:to>
                                        <p:strVal val="hidden"/>
                                      </p:to>
                                    </p:set>
                                  </p:childTnLst>
                                </p:cTn>
                              </p:par>
                              <p:par>
                                <p:cTn id="23" presetID="1" presetClass="exit" presetSubtype="0" fill="hold" grpId="1" nodeType="withEffect">
                                  <p:stCondLst>
                                    <p:cond delay="0"/>
                                  </p:stCondLst>
                                  <p:childTnLst>
                                    <p:set>
                                      <p:cBhvr>
                                        <p:cTn id="24" dur="1" fill="hold">
                                          <p:stCondLst>
                                            <p:cond delay="0"/>
                                          </p:stCondLst>
                                        </p:cTn>
                                        <p:tgtEl>
                                          <p:spTgt spid="7"/>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14">
                                            <p:graphicEl>
                                              <a:chart seriesIdx="1" categoryIdx="-4" bldStep="series"/>
                                            </p:graphicEl>
                                          </p:spTgt>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14">
                                            <p:graphicEl>
                                              <a:chart seriesIdx="3" categoryIdx="-4" bldStep="series"/>
                                            </p:graphicEl>
                                          </p:spTgt>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14">
                                            <p:graphicEl>
                                              <a:chart seriesIdx="4" categoryIdx="-4" bldStep="series"/>
                                            </p:graphicEl>
                                          </p:spTgt>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14">
                                            <p:graphicEl>
                                              <a:chart seriesIdx="5" categoryIdx="-4" bldStep="series"/>
                                            </p:graphicEl>
                                          </p:spTgt>
                                        </p:tgtEl>
                                        <p:attrNameLst>
                                          <p:attrName>style.visibility</p:attrName>
                                        </p:attrNameLst>
                                      </p:cBhvr>
                                      <p:to>
                                        <p:strVal val="hidden"/>
                                      </p:to>
                                    </p:set>
                                  </p:childTnLst>
                                </p:cTn>
                              </p:par>
                              <p:par>
                                <p:cTn id="33" presetID="1" presetClass="entr" presetSubtype="0" fill="hold" grpId="0" nodeType="withEffect">
                                  <p:stCondLst>
                                    <p:cond delay="0"/>
                                  </p:stCondLst>
                                  <p:childTnLst>
                                    <p:set>
                                      <p:cBhvr>
                                        <p:cTn id="34"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4" grpId="0">
        <p:bldSub>
          <a:bldChart bld="series"/>
        </p:bldSub>
      </p:bldGraphic>
      <p:bldP spid="7" grpId="0" animBg="1"/>
      <p:bldP spid="7" grpId="1" animBg="1"/>
      <p:bldP spid="8" grpId="0" animBg="1"/>
      <p:bldP spid="8" grpId="1" animBg="1"/>
      <p:bldP spid="9" grpId="0" animBg="1"/>
      <p:bldP spid="9" grpId="1" animBg="1"/>
      <p:bldP spid="10" grpId="0" animBg="1"/>
      <p:bldP spid="10" grpId="1" animBg="1"/>
      <p:bldP spid="12" grpId="0" animBg="1"/>
      <p:bldP spid="13" grpId="0" animBg="1"/>
    </p:bld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400" dirty="0" smtClean="0"/>
              <a:t>Outline</a:t>
            </a:r>
            <a:endParaRPr lang="en-US" sz="44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262</a:t>
            </a:fld>
            <a:endParaRPr lang="en-US" altLang="en-US" dirty="0">
              <a:solidFill>
                <a:srgbClr val="000000"/>
              </a:solidFill>
            </a:endParaRPr>
          </a:p>
        </p:txBody>
      </p:sp>
      <p:sp>
        <p:nvSpPr>
          <p:cNvPr id="124" name="Content Placeholder 2"/>
          <p:cNvSpPr>
            <a:spLocks noGrp="1"/>
          </p:cNvSpPr>
          <p:nvPr>
            <p:ph idx="1"/>
          </p:nvPr>
        </p:nvSpPr>
        <p:spPr>
          <a:xfrm>
            <a:off x="214282" y="928670"/>
            <a:ext cx="8610600" cy="5339680"/>
          </a:xfrm>
        </p:spPr>
        <p:txBody>
          <a:bodyPr/>
          <a:lstStyle/>
          <a:p>
            <a:pPr>
              <a:buNone/>
            </a:pPr>
            <a:r>
              <a:rPr lang="en-US" sz="4000" dirty="0" smtClean="0">
                <a:solidFill>
                  <a:srgbClr val="FF0000"/>
                </a:solidFill>
              </a:rPr>
              <a:t>1.</a:t>
            </a:r>
            <a:r>
              <a:rPr lang="en-US" sz="4000" dirty="0" smtClean="0"/>
              <a:t> </a:t>
            </a:r>
            <a:r>
              <a:rPr lang="en-US" sz="4000" dirty="0" smtClean="0">
                <a:solidFill>
                  <a:srgbClr val="0070C0"/>
                </a:solidFill>
              </a:rPr>
              <a:t>Estimate Slowdown</a:t>
            </a:r>
          </a:p>
          <a:p>
            <a:pPr lvl="1"/>
            <a:r>
              <a:rPr lang="en-US" sz="3400" dirty="0" smtClean="0">
                <a:solidFill>
                  <a:schemeClr val="accent3">
                    <a:lumMod val="65000"/>
                  </a:schemeClr>
                </a:solidFill>
              </a:rPr>
              <a:t>Key Observations</a:t>
            </a:r>
          </a:p>
          <a:p>
            <a:pPr lvl="1"/>
            <a:r>
              <a:rPr lang="en-US" sz="3400" dirty="0" smtClean="0">
                <a:solidFill>
                  <a:schemeClr val="accent3">
                    <a:lumMod val="65000"/>
                  </a:schemeClr>
                </a:solidFill>
              </a:rPr>
              <a:t>Implementation</a:t>
            </a:r>
          </a:p>
          <a:p>
            <a:pPr lvl="1"/>
            <a:r>
              <a:rPr lang="en-US" sz="3400" dirty="0" smtClean="0">
                <a:solidFill>
                  <a:schemeClr val="accent3">
                    <a:lumMod val="65000"/>
                  </a:schemeClr>
                </a:solidFill>
              </a:rPr>
              <a:t>MISE Model: Putting it All Together</a:t>
            </a:r>
          </a:p>
          <a:p>
            <a:pPr lvl="1"/>
            <a:r>
              <a:rPr lang="en-US" sz="3400" dirty="0" smtClean="0">
                <a:solidFill>
                  <a:schemeClr val="accent3">
                    <a:lumMod val="65000"/>
                  </a:schemeClr>
                </a:solidFill>
              </a:rPr>
              <a:t>Evaluating the Model</a:t>
            </a:r>
          </a:p>
          <a:p>
            <a:pPr>
              <a:buNone/>
            </a:pPr>
            <a:r>
              <a:rPr lang="en-US" sz="4000" dirty="0" smtClean="0">
                <a:solidFill>
                  <a:srgbClr val="FF0000"/>
                </a:solidFill>
              </a:rPr>
              <a:t>2.</a:t>
            </a:r>
            <a:r>
              <a:rPr lang="en-US" sz="4000" dirty="0" smtClean="0"/>
              <a:t> </a:t>
            </a:r>
            <a:r>
              <a:rPr lang="en-US" sz="4000" dirty="0" smtClean="0">
                <a:solidFill>
                  <a:srgbClr val="0070C0"/>
                </a:solidFill>
              </a:rPr>
              <a:t>Control Slowdown</a:t>
            </a:r>
          </a:p>
          <a:p>
            <a:pPr lvl="1"/>
            <a:r>
              <a:rPr lang="en-US" sz="3400" dirty="0" smtClean="0">
                <a:solidFill>
                  <a:schemeClr val="accent3">
                    <a:lumMod val="65000"/>
                  </a:schemeClr>
                </a:solidFill>
              </a:rPr>
              <a:t>Providing Soft Slowdown Guarantees</a:t>
            </a:r>
          </a:p>
          <a:p>
            <a:pPr lvl="1"/>
            <a:r>
              <a:rPr lang="en-US" sz="3400" dirty="0" smtClean="0"/>
              <a:t>Minimizing Maximum Slowdown</a:t>
            </a:r>
          </a:p>
          <a:p>
            <a:endParaRPr lang="en-US" dirty="0" smtClean="0"/>
          </a:p>
          <a:p>
            <a:pPr lvl="1"/>
            <a:endParaRPr lang="en-US" dirty="0" smtClean="0"/>
          </a:p>
          <a:p>
            <a:endParaRPr lang="en-US" dirty="0" smtClean="0"/>
          </a:p>
          <a:p>
            <a:pPr lvl="1">
              <a:buFontTx/>
              <a:buNone/>
            </a:pPr>
            <a:endParaRPr lang="en-US" dirty="0" smtClean="0"/>
          </a:p>
          <a:p>
            <a:pPr lvl="1"/>
            <a:endParaRPr lang="en-US" dirty="0" smtClean="0"/>
          </a:p>
          <a:p>
            <a:endParaRPr lang="en-US" dirty="0" smtClean="0"/>
          </a:p>
          <a:p>
            <a:pPr lvl="1"/>
            <a:endParaRPr lang="en-US" dirty="0" smtClean="0"/>
          </a:p>
        </p:txBody>
      </p:sp>
    </p:spTree>
    <p:extLst>
      <p:ext uri="{BB962C8B-B14F-4D97-AF65-F5344CB8AC3E}">
        <p14:creationId xmlns:p14="http://schemas.microsoft.com/office/powerpoint/2010/main" val="4137767119"/>
      </p:ext>
    </p:extLst>
  </p:cSld>
  <p:clrMapOvr>
    <a:masterClrMapping/>
  </p:clrMapOvr>
  <p:transition xmlns:p14="http://schemas.microsoft.com/office/powerpoint/2010/main" advTm="25547"/>
  <p:timing>
    <p:tnLst>
      <p:par>
        <p:cTn xmlns:p14="http://schemas.microsoft.com/office/powerpoint/2010/main" id="1" dur="indefinite" restart="never" nodeType="tmRoot"/>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Other Results in the Paper</a:t>
            </a:r>
            <a:endParaRPr lang="en-US" dirty="0"/>
          </a:p>
        </p:txBody>
      </p:sp>
      <p:sp>
        <p:nvSpPr>
          <p:cNvPr id="3" name="Content Placeholder 2"/>
          <p:cNvSpPr>
            <a:spLocks noGrp="1"/>
          </p:cNvSpPr>
          <p:nvPr>
            <p:ph idx="1"/>
          </p:nvPr>
        </p:nvSpPr>
        <p:spPr>
          <a:xfrm>
            <a:off x="228600" y="908720"/>
            <a:ext cx="8915400" cy="5339680"/>
          </a:xfrm>
        </p:spPr>
        <p:txBody>
          <a:bodyPr/>
          <a:lstStyle/>
          <a:p>
            <a:r>
              <a:rPr lang="en-US" dirty="0" smtClean="0"/>
              <a:t>Sensitivity to model parameters</a:t>
            </a:r>
          </a:p>
          <a:p>
            <a:pPr lvl="1">
              <a:spcAft>
                <a:spcPts val="1200"/>
              </a:spcAft>
            </a:pPr>
            <a:r>
              <a:rPr lang="en-US" sz="2350" dirty="0" smtClean="0"/>
              <a:t>Robust across different values of model parameters</a:t>
            </a:r>
          </a:p>
          <a:p>
            <a:pPr lvl="1"/>
            <a:endParaRPr lang="en-US" dirty="0" smtClean="0"/>
          </a:p>
          <a:p>
            <a:r>
              <a:rPr lang="en-US" dirty="0" smtClean="0"/>
              <a:t>Comparison of STFM and MISE models in enforcing soft slowdown guarantees</a:t>
            </a:r>
          </a:p>
          <a:p>
            <a:pPr lvl="1">
              <a:spcAft>
                <a:spcPts val="1200"/>
              </a:spcAft>
            </a:pPr>
            <a:r>
              <a:rPr lang="en-US" sz="2350" dirty="0" smtClean="0"/>
              <a:t>MISE significantly more effective in enforcing guarantees</a:t>
            </a:r>
          </a:p>
          <a:p>
            <a:pPr>
              <a:buNone/>
            </a:pPr>
            <a:endParaRPr lang="en-US" dirty="0" smtClean="0"/>
          </a:p>
          <a:p>
            <a:r>
              <a:rPr lang="en-US" dirty="0" smtClean="0"/>
              <a:t>Minimizing maximum slowdown</a:t>
            </a:r>
          </a:p>
          <a:p>
            <a:pPr lvl="1">
              <a:spcAft>
                <a:spcPts val="1200"/>
              </a:spcAft>
            </a:pPr>
            <a:r>
              <a:rPr lang="en-US" sz="2350" dirty="0" smtClean="0"/>
              <a:t>MISE improves fairness across several system configurations</a:t>
            </a:r>
          </a:p>
          <a:p>
            <a:pPr lvl="1"/>
            <a:endParaRPr lang="en-US" dirty="0" smtClean="0"/>
          </a:p>
          <a:p>
            <a:pPr lvl="1"/>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263</a:t>
            </a:fld>
            <a:endParaRPr lang="en-US" altLang="en-US">
              <a:solidFill>
                <a:srgbClr val="000000"/>
              </a:solidFill>
            </a:endParaRPr>
          </a:p>
        </p:txBody>
      </p:sp>
      <p:sp>
        <p:nvSpPr>
          <p:cNvPr id="5" name="Rectangle 4"/>
          <p:cNvSpPr/>
          <p:nvPr/>
        </p:nvSpPr>
        <p:spPr>
          <a:xfrm>
            <a:off x="107504" y="6239053"/>
            <a:ext cx="8064896" cy="646331"/>
          </a:xfrm>
          <a:prstGeom prst="rect">
            <a:avLst/>
          </a:prstGeom>
        </p:spPr>
        <p:txBody>
          <a:bodyPr wrap="square">
            <a:spAutoFit/>
          </a:bodyPr>
          <a:lstStyle/>
          <a:p>
            <a:r>
              <a:rPr lang="en-US" dirty="0" smtClean="0">
                <a:solidFill>
                  <a:srgbClr val="000000"/>
                </a:solidFill>
                <a:latin typeface="Tahoma" charset="0"/>
                <a:ea typeface="ＭＳ Ｐゴシック" charset="0"/>
                <a:cs typeface="ＭＳ Ｐゴシック" charset="0"/>
              </a:rPr>
              <a:t>Subramanian et al., “</a:t>
            </a:r>
            <a:r>
              <a:rPr lang="en-US" dirty="0">
                <a:solidFill>
                  <a:srgbClr val="0000FF"/>
                </a:solidFill>
                <a:latin typeface="Tahoma" charset="0"/>
                <a:ea typeface="ＭＳ Ｐゴシック" charset="0"/>
                <a:cs typeface="ＭＳ Ｐゴシック" charset="0"/>
              </a:rPr>
              <a:t>MISE: Providing Performance Predictability and Improving Fairness in Shared Main Memory </a:t>
            </a:r>
            <a:r>
              <a:rPr lang="en-US" dirty="0" smtClean="0">
                <a:solidFill>
                  <a:srgbClr val="0000FF"/>
                </a:solidFill>
                <a:latin typeface="Tahoma" charset="0"/>
                <a:ea typeface="ＭＳ Ｐゴシック" charset="0"/>
                <a:cs typeface="ＭＳ Ｐゴシック" charset="0"/>
              </a:rPr>
              <a:t>Systems</a:t>
            </a:r>
            <a:r>
              <a:rPr lang="en-US" dirty="0" smtClean="0">
                <a:solidFill>
                  <a:srgbClr val="000000"/>
                </a:solidFill>
                <a:latin typeface="Tahoma" charset="0"/>
                <a:ea typeface="ＭＳ Ｐゴシック" charset="0"/>
                <a:cs typeface="ＭＳ Ｐゴシック" charset="0"/>
              </a:rPr>
              <a:t>,</a:t>
            </a:r>
            <a:r>
              <a:rPr lang="en-US" dirty="0">
                <a:solidFill>
                  <a:srgbClr val="000000"/>
                </a:solidFill>
                <a:latin typeface="Tahoma" charset="0"/>
                <a:ea typeface="ＭＳ Ｐゴシック" charset="0"/>
                <a:cs typeface="ＭＳ Ｐゴシック" charset="0"/>
              </a:rPr>
              <a:t>” </a:t>
            </a:r>
            <a:r>
              <a:rPr lang="en-US" dirty="0" smtClean="0">
                <a:solidFill>
                  <a:srgbClr val="000000"/>
                </a:solidFill>
                <a:latin typeface="Tahoma" charset="0"/>
                <a:ea typeface="ＭＳ Ｐゴシック" charset="0"/>
                <a:cs typeface="ＭＳ Ｐゴシック" charset="0"/>
              </a:rPr>
              <a:t>HPCA 2013</a:t>
            </a:r>
            <a:r>
              <a:rPr lang="en-US" dirty="0" smtClean="0">
                <a:solidFill>
                  <a:srgbClr val="000000"/>
                </a:solidFill>
                <a:latin typeface="Tahoma"/>
              </a:rPr>
              <a:t>.</a:t>
            </a:r>
            <a:endParaRPr lang="en-US" dirty="0">
              <a:solidFill>
                <a:srgbClr val="000000"/>
              </a:solidFill>
              <a:latin typeface="Tahoma"/>
              <a:hlinkClick r:id="rId2" action="ppaction://hlinkpres?slideindex=1&amp;slidetitle="/>
            </a:endParaRPr>
          </a:p>
        </p:txBody>
      </p:sp>
    </p:spTree>
    <p:extLst>
      <p:ext uri="{BB962C8B-B14F-4D97-AF65-F5344CB8AC3E}">
        <p14:creationId xmlns:p14="http://schemas.microsoft.com/office/powerpoint/2010/main" val="2475267171"/>
      </p:ext>
    </p:extLst>
  </p:cSld>
  <p:clrMapOvr>
    <a:masterClrMapping/>
  </p:clrMapOvr>
  <p:transition xmlns:p14="http://schemas.microsoft.com/office/powerpoint/2010/main" advTm="26000"/>
  <p:timing>
    <p:tnLst>
      <p:par>
        <p:cTn xmlns:p14="http://schemas.microsoft.com/office/powerpoint/2010/main" id="1" dur="indefinite" restart="never" nodeType="tmRoot"/>
      </p:par>
    </p:tn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Summary</a:t>
            </a:r>
            <a:endParaRPr lang="en-US" dirty="0"/>
          </a:p>
        </p:txBody>
      </p:sp>
      <p:sp>
        <p:nvSpPr>
          <p:cNvPr id="3" name="Content Placeholder 2"/>
          <p:cNvSpPr>
            <a:spLocks noGrp="1"/>
          </p:cNvSpPr>
          <p:nvPr>
            <p:ph idx="1"/>
          </p:nvPr>
        </p:nvSpPr>
        <p:spPr>
          <a:xfrm>
            <a:off x="214282" y="908720"/>
            <a:ext cx="8929718" cy="5339680"/>
          </a:xfrm>
        </p:spPr>
        <p:txBody>
          <a:bodyPr/>
          <a:lstStyle/>
          <a:p>
            <a:r>
              <a:rPr lang="en-US" sz="2600" dirty="0" smtClean="0"/>
              <a:t>Uncontrolled memory interference slows down  applications unpredictably</a:t>
            </a:r>
          </a:p>
          <a:p>
            <a:r>
              <a:rPr lang="en-US" sz="2600" dirty="0" smtClean="0"/>
              <a:t>Goal: </a:t>
            </a:r>
            <a:r>
              <a:rPr lang="en-US" sz="2600" dirty="0" smtClean="0">
                <a:solidFill>
                  <a:srgbClr val="FF0000"/>
                </a:solidFill>
              </a:rPr>
              <a:t>Estimate and control </a:t>
            </a:r>
            <a:r>
              <a:rPr lang="en-US" sz="2600" dirty="0" smtClean="0"/>
              <a:t>slowdowns</a:t>
            </a:r>
          </a:p>
          <a:p>
            <a:r>
              <a:rPr lang="en-US" sz="2600" dirty="0" smtClean="0"/>
              <a:t>Key contribution</a:t>
            </a:r>
          </a:p>
          <a:p>
            <a:pPr lvl="1"/>
            <a:r>
              <a:rPr lang="en-US" sz="2100" dirty="0" smtClean="0">
                <a:solidFill>
                  <a:srgbClr val="0070C0"/>
                </a:solidFill>
              </a:rPr>
              <a:t>MISE: An accurate slowdown estimation model </a:t>
            </a:r>
          </a:p>
          <a:p>
            <a:pPr lvl="1"/>
            <a:r>
              <a:rPr lang="en-US" sz="2100" dirty="0" smtClean="0">
                <a:solidFill>
                  <a:srgbClr val="0070C0"/>
                </a:solidFill>
              </a:rPr>
              <a:t>Average error of MISE: 8.2%</a:t>
            </a:r>
          </a:p>
          <a:p>
            <a:r>
              <a:rPr lang="en-US" sz="2600" dirty="0" smtClean="0"/>
              <a:t>Key Idea</a:t>
            </a:r>
          </a:p>
          <a:p>
            <a:pPr lvl="1"/>
            <a:r>
              <a:rPr lang="en-US" sz="2100" dirty="0" smtClean="0">
                <a:solidFill>
                  <a:srgbClr val="0070C0"/>
                </a:solidFill>
              </a:rPr>
              <a:t>Request Service Rate is a proxy for performance</a:t>
            </a:r>
          </a:p>
          <a:p>
            <a:pPr lvl="1"/>
            <a:r>
              <a:rPr lang="en-US" sz="2100" dirty="0" smtClean="0">
                <a:solidFill>
                  <a:srgbClr val="0070C0"/>
                </a:solidFill>
              </a:rPr>
              <a:t>Request Service Rate </a:t>
            </a:r>
            <a:r>
              <a:rPr lang="en-US" sz="2100" baseline="-25000" dirty="0" smtClean="0">
                <a:solidFill>
                  <a:srgbClr val="0070C0"/>
                </a:solidFill>
              </a:rPr>
              <a:t>Alone</a:t>
            </a:r>
            <a:r>
              <a:rPr lang="en-US" sz="2100" dirty="0" smtClean="0">
                <a:solidFill>
                  <a:srgbClr val="0070C0"/>
                </a:solidFill>
              </a:rPr>
              <a:t> estimated by giving an application highest priority in accessing memory</a:t>
            </a:r>
          </a:p>
          <a:p>
            <a:r>
              <a:rPr lang="en-US" sz="2600" dirty="0" smtClean="0">
                <a:solidFill>
                  <a:srgbClr val="FF0000"/>
                </a:solidFill>
              </a:rPr>
              <a:t>Leverage slowdown estimates to control slowdowns</a:t>
            </a:r>
          </a:p>
          <a:p>
            <a:pPr lvl="1"/>
            <a:r>
              <a:rPr lang="en-US" sz="2100" dirty="0" smtClean="0">
                <a:solidFill>
                  <a:srgbClr val="0070C0"/>
                </a:solidFill>
              </a:rPr>
              <a:t>Providing soft slowdown guarantees</a:t>
            </a:r>
          </a:p>
          <a:p>
            <a:pPr lvl="1"/>
            <a:r>
              <a:rPr lang="en-US" sz="2100" dirty="0" smtClean="0">
                <a:solidFill>
                  <a:srgbClr val="0070C0"/>
                </a:solidFill>
              </a:rPr>
              <a:t>Minimizing maximum slowdown</a:t>
            </a:r>
          </a:p>
          <a:p>
            <a:pPr lvl="1"/>
            <a:endParaRPr lang="en-US" sz="2100"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264</a:t>
            </a:fld>
            <a:endParaRPr lang="en-US" altLang="en-US">
              <a:solidFill>
                <a:srgbClr val="000000"/>
              </a:solidFill>
            </a:endParaRPr>
          </a:p>
        </p:txBody>
      </p:sp>
    </p:spTree>
    <p:custDataLst>
      <p:tags r:id="rId1"/>
    </p:custDataLst>
    <p:extLst>
      <p:ext uri="{BB962C8B-B14F-4D97-AF65-F5344CB8AC3E}">
        <p14:creationId xmlns:p14="http://schemas.microsoft.com/office/powerpoint/2010/main" val="4267969069"/>
      </p:ext>
    </p:extLst>
  </p:cSld>
  <p:clrMapOvr>
    <a:masterClrMapping/>
  </p:clrMapOvr>
  <p:transition xmlns:p14="http://schemas.microsoft.com/office/powerpoint/2010/main" advTm="43124"/>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5" end="5"/>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smtClean="0">
                <a:latin typeface="Garamond" charset="0"/>
              </a:rPr>
              <a:t>Efficient Cache Utilization</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392026539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Efficient Cache Utilization</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smtClean="0">
                <a:solidFill>
                  <a:srgbClr val="0000FF"/>
                </a:solidFill>
              </a:rPr>
              <a:t>Compressing redundant data</a:t>
            </a:r>
          </a:p>
          <a:p>
            <a:pPr lvl="1"/>
            <a:r>
              <a:rPr lang="en-US" sz="1300" dirty="0"/>
              <a:t>Gennady </a:t>
            </a:r>
            <a:r>
              <a:rPr lang="en-US" sz="1300" dirty="0" err="1"/>
              <a:t>Pekhimenko</a:t>
            </a:r>
            <a:r>
              <a:rPr lang="en-US" sz="1300" dirty="0"/>
              <a:t>, Vivek Seshadri, </a:t>
            </a:r>
            <a:r>
              <a:rPr lang="en-US" sz="1300" u="sng" dirty="0"/>
              <a:t>Onur Mutlu</a:t>
            </a:r>
            <a:r>
              <a:rPr lang="en-US" sz="1300" dirty="0"/>
              <a:t>, Philip B. Gibbons, Michael A. </a:t>
            </a:r>
            <a:r>
              <a:rPr lang="en-US" sz="1300" dirty="0" err="1"/>
              <a:t>Kozuch</a:t>
            </a:r>
            <a:r>
              <a:rPr lang="en-US" sz="1300" dirty="0"/>
              <a:t>, and Todd C. </a:t>
            </a:r>
            <a:r>
              <a:rPr lang="en-US" sz="1300" dirty="0" err="1"/>
              <a:t>Mowry</a:t>
            </a:r>
            <a:r>
              <a:rPr lang="en-US" sz="1300" dirty="0"/>
              <a:t>,</a:t>
            </a:r>
            <a:br>
              <a:rPr lang="en-US" sz="1300" dirty="0"/>
            </a:br>
            <a:r>
              <a:rPr lang="en-US" sz="1300" b="1" dirty="0">
                <a:hlinkClick r:id="rId2"/>
              </a:rPr>
              <a:t>"Base-Delta-Immediate Compression: Practical Data Compression for On-Chip Caches"</a:t>
            </a:r>
            <a:r>
              <a:rPr lang="en-US" sz="1300" dirty="0"/>
              <a:t/>
            </a:r>
            <a:br>
              <a:rPr lang="en-US" sz="1300" dirty="0"/>
            </a:br>
            <a:r>
              <a:rPr lang="en-US" sz="1300" i="1" dirty="0"/>
              <a:t>Proceedings of the </a:t>
            </a:r>
            <a:r>
              <a:rPr lang="en-US" sz="1300" i="1" dirty="0">
                <a:hlinkClick r:id="rId3"/>
              </a:rPr>
              <a:t>21st ACM International Conference on Parallel Architectures and Compilation Techniques</a:t>
            </a:r>
            <a:r>
              <a:rPr lang="en-US" sz="1300" i="1" dirty="0"/>
              <a:t> (</a:t>
            </a:r>
            <a:r>
              <a:rPr lang="en-US" sz="1300" b="1" i="1" dirty="0"/>
              <a:t>PACT</a:t>
            </a:r>
            <a:r>
              <a:rPr lang="en-US" sz="1300" i="1" dirty="0"/>
              <a:t>)</a:t>
            </a:r>
            <a:r>
              <a:rPr lang="en-US" sz="1300" dirty="0"/>
              <a:t>, Minneapolis, MN, September 2012. </a:t>
            </a:r>
            <a:r>
              <a:rPr lang="en-US" sz="1300" dirty="0">
                <a:hlinkClick r:id="rId4"/>
              </a:rPr>
              <a:t>Slides (pptx)</a:t>
            </a:r>
            <a:r>
              <a:rPr lang="en-US" sz="1300" dirty="0"/>
              <a:t> </a:t>
            </a:r>
            <a:endParaRPr lang="en-US" sz="1300" dirty="0" smtClean="0"/>
          </a:p>
          <a:p>
            <a:pPr lvl="1"/>
            <a:endParaRPr lang="en-US" sz="1300" dirty="0">
              <a:latin typeface="Tahoma" charset="0"/>
            </a:endParaRPr>
          </a:p>
          <a:p>
            <a:pPr lvl="1"/>
            <a:r>
              <a:rPr lang="en-US" sz="1300" dirty="0"/>
              <a:t>Gennady </a:t>
            </a:r>
            <a:r>
              <a:rPr lang="en-US" sz="1300" dirty="0" err="1"/>
              <a:t>Pekhimenko</a:t>
            </a:r>
            <a:r>
              <a:rPr lang="en-US" sz="1300" dirty="0"/>
              <a:t>, Vivek Seshadri, </a:t>
            </a:r>
            <a:r>
              <a:rPr lang="en-US" sz="1300" dirty="0" err="1"/>
              <a:t>Yoongu</a:t>
            </a:r>
            <a:r>
              <a:rPr lang="en-US" sz="1300" dirty="0"/>
              <a:t> Kim, Hongyi </a:t>
            </a:r>
            <a:r>
              <a:rPr lang="en-US" sz="1300" dirty="0" err="1"/>
              <a:t>Xin</a:t>
            </a:r>
            <a:r>
              <a:rPr lang="en-US" sz="1300" dirty="0"/>
              <a:t>, </a:t>
            </a:r>
            <a:r>
              <a:rPr lang="en-US" sz="1300" u="sng" dirty="0"/>
              <a:t>Onur Mutlu</a:t>
            </a:r>
            <a:r>
              <a:rPr lang="en-US" sz="1300" dirty="0"/>
              <a:t>, Michael A. </a:t>
            </a:r>
            <a:r>
              <a:rPr lang="en-US" sz="1300" dirty="0" err="1"/>
              <a:t>Kozuch</a:t>
            </a:r>
            <a:r>
              <a:rPr lang="en-US" sz="1300" dirty="0"/>
              <a:t>, Phillip B. Gibbons, and Todd C. </a:t>
            </a:r>
            <a:r>
              <a:rPr lang="en-US" sz="1300" dirty="0" err="1"/>
              <a:t>Mowry</a:t>
            </a:r>
            <a:r>
              <a:rPr lang="en-US" sz="1300" dirty="0"/>
              <a:t>,</a:t>
            </a:r>
            <a:br>
              <a:rPr lang="en-US" sz="1300" dirty="0"/>
            </a:br>
            <a:r>
              <a:rPr lang="en-US" sz="1300" b="1" dirty="0">
                <a:hlinkClick r:id="rId5"/>
              </a:rPr>
              <a:t>"Linearly Compressed Pages: A Low-Complexity, Low-Latency Main Memory Compression Framework"</a:t>
            </a:r>
            <a:r>
              <a:rPr lang="en-US" sz="1300" dirty="0"/>
              <a:t/>
            </a:r>
            <a:br>
              <a:rPr lang="en-US" sz="1300" dirty="0"/>
            </a:br>
            <a:r>
              <a:rPr lang="en-US" sz="1300" i="1" dirty="0"/>
              <a:t>Proceedings of the </a:t>
            </a:r>
            <a:r>
              <a:rPr lang="en-US" sz="1300" i="1" dirty="0">
                <a:hlinkClick r:id="rId6"/>
              </a:rPr>
              <a:t>46th International Symposium on Microarchitecture</a:t>
            </a:r>
            <a:r>
              <a:rPr lang="en-US" sz="1300" i="1" dirty="0"/>
              <a:t> (</a:t>
            </a:r>
            <a:r>
              <a:rPr lang="en-US" sz="1300" b="1" i="1" dirty="0"/>
              <a:t>MICRO</a:t>
            </a:r>
            <a:r>
              <a:rPr lang="en-US" sz="1300" i="1" dirty="0"/>
              <a:t>)</a:t>
            </a:r>
            <a:r>
              <a:rPr lang="en-US" sz="1300" dirty="0"/>
              <a:t>, Davis, CA, December 2013. </a:t>
            </a:r>
            <a:r>
              <a:rPr lang="en-US" sz="1300" dirty="0">
                <a:hlinkClick r:id="rId7"/>
              </a:rPr>
              <a:t>Slides (pptx)</a:t>
            </a:r>
            <a:r>
              <a:rPr lang="en-US" sz="1300" dirty="0"/>
              <a:t> </a:t>
            </a:r>
            <a:r>
              <a:rPr lang="en-US" sz="1300" dirty="0">
                <a:hlinkClick r:id="rId8"/>
              </a:rPr>
              <a:t>(pdf)</a:t>
            </a:r>
            <a:r>
              <a:rPr lang="en-US" sz="1300" dirty="0"/>
              <a:t> </a:t>
            </a:r>
            <a:r>
              <a:rPr lang="en-US" sz="1300" dirty="0">
                <a:hlinkClick r:id="rId9"/>
              </a:rPr>
              <a:t>Lightning Session Slides (pptx)</a:t>
            </a:r>
            <a:r>
              <a:rPr lang="en-US" sz="1300" dirty="0"/>
              <a:t> </a:t>
            </a:r>
            <a:r>
              <a:rPr lang="en-US" sz="1300" dirty="0">
                <a:hlinkClick r:id="rId10"/>
              </a:rPr>
              <a:t>(pdf)</a:t>
            </a:r>
            <a:r>
              <a:rPr lang="en-US" sz="1300" dirty="0"/>
              <a:t> </a:t>
            </a:r>
            <a:endParaRPr lang="en-US" sz="1300" dirty="0">
              <a:latin typeface="Tahoma" charset="0"/>
            </a:endParaRPr>
          </a:p>
          <a:p>
            <a:pPr marL="0" indent="0">
              <a:buNone/>
            </a:pPr>
            <a:endParaRPr lang="en-US" dirty="0" smtClean="0"/>
          </a:p>
          <a:p>
            <a:r>
              <a:rPr lang="en-US" dirty="0" smtClean="0">
                <a:solidFill>
                  <a:srgbClr val="0000FF"/>
                </a:solidFill>
              </a:rPr>
              <a:t>Reducing pollution and thrashing</a:t>
            </a:r>
          </a:p>
          <a:p>
            <a:pPr lvl="1"/>
            <a:r>
              <a:rPr lang="en-US" sz="1300" dirty="0"/>
              <a:t>Vivek Seshadri, </a:t>
            </a:r>
            <a:r>
              <a:rPr lang="en-US" sz="1300" u="sng" dirty="0"/>
              <a:t>Onur Mutlu</a:t>
            </a:r>
            <a:r>
              <a:rPr lang="en-US" sz="1300" dirty="0"/>
              <a:t>, Michael A. </a:t>
            </a:r>
            <a:r>
              <a:rPr lang="en-US" sz="1300" dirty="0" err="1"/>
              <a:t>Kozuch</a:t>
            </a:r>
            <a:r>
              <a:rPr lang="en-US" sz="1300" dirty="0"/>
              <a:t>, and Todd C. </a:t>
            </a:r>
            <a:r>
              <a:rPr lang="en-US" sz="1300" dirty="0" err="1"/>
              <a:t>Mowry</a:t>
            </a:r>
            <a:r>
              <a:rPr lang="en-US" sz="1300" dirty="0"/>
              <a:t>,</a:t>
            </a:r>
            <a:br>
              <a:rPr lang="en-US" sz="1300" dirty="0"/>
            </a:br>
            <a:r>
              <a:rPr lang="en-US" sz="1300" b="1" dirty="0">
                <a:hlinkClick r:id="rId11"/>
              </a:rPr>
              <a:t>"The Evicted-Address Filter: A Unified Mechanism to Address Both Cache Pollution and Thrashing"</a:t>
            </a:r>
            <a:r>
              <a:rPr lang="en-US" sz="1300" dirty="0"/>
              <a:t/>
            </a:r>
            <a:br>
              <a:rPr lang="en-US" sz="1300" dirty="0"/>
            </a:br>
            <a:r>
              <a:rPr lang="en-US" sz="1300" i="1" dirty="0"/>
              <a:t>Proceedings of the </a:t>
            </a:r>
            <a:r>
              <a:rPr lang="en-US" sz="1300" i="1" dirty="0">
                <a:hlinkClick r:id="rId3"/>
              </a:rPr>
              <a:t>21st ACM International Conference on Parallel Architectures and Compilation Techniques</a:t>
            </a:r>
            <a:r>
              <a:rPr lang="en-US" sz="1300" i="1" dirty="0"/>
              <a:t> (</a:t>
            </a:r>
            <a:r>
              <a:rPr lang="en-US" sz="1300" b="1" i="1" dirty="0"/>
              <a:t>PACT</a:t>
            </a:r>
            <a:r>
              <a:rPr lang="en-US" sz="1300" i="1" dirty="0"/>
              <a:t>)</a:t>
            </a:r>
            <a:r>
              <a:rPr lang="en-US" sz="1300" dirty="0"/>
              <a:t>, Minneapolis, MN, September 2012. </a:t>
            </a:r>
            <a:r>
              <a:rPr lang="en-US" sz="1300" dirty="0">
                <a:hlinkClick r:id="rId12"/>
              </a:rPr>
              <a:t>Slides (pptx)</a:t>
            </a:r>
            <a:endParaRPr lang="en-US" sz="1300" dirty="0">
              <a:latin typeface="Tahoma" charset="0"/>
            </a:endParaRPr>
          </a:p>
          <a:p>
            <a:pPr lvl="1"/>
            <a:endParaRPr lang="en-US" dirty="0" smtClean="0"/>
          </a:p>
          <a:p>
            <a:endParaRPr lang="en-US"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266</a:t>
            </a:fld>
            <a:endParaRPr lang="en-US" altLang="en-US">
              <a:solidFill>
                <a:srgbClr val="000000"/>
              </a:solidFill>
            </a:endParaRPr>
          </a:p>
        </p:txBody>
      </p:sp>
    </p:spTree>
    <p:extLst>
      <p:ext uri="{BB962C8B-B14F-4D97-AF65-F5344CB8AC3E}">
        <p14:creationId xmlns:p14="http://schemas.microsoft.com/office/powerpoint/2010/main" val="29911468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smtClean="0"/>
              <a:t>Evicted Address Filter: Executive Summary</a:t>
            </a:r>
            <a:endParaRPr lang="en-US" sz="3800" dirty="0"/>
          </a:p>
        </p:txBody>
      </p:sp>
      <p:sp>
        <p:nvSpPr>
          <p:cNvPr id="4" name="Content Placeholder 2"/>
          <p:cNvSpPr>
            <a:spLocks noGrp="1"/>
          </p:cNvSpPr>
          <p:nvPr>
            <p:ph idx="1"/>
          </p:nvPr>
        </p:nvSpPr>
        <p:spPr>
          <a:xfrm>
            <a:off x="381000" y="1371600"/>
            <a:ext cx="8534400" cy="5486400"/>
          </a:xfrm>
        </p:spPr>
        <p:txBody>
          <a:bodyPr rtlCol="0">
            <a:normAutofit fontScale="92500"/>
          </a:bodyPr>
          <a:lstStyle/>
          <a:p>
            <a:pPr eaLnBrk="1" fontAlgn="auto" hangingPunct="1">
              <a:spcAft>
                <a:spcPts val="0"/>
              </a:spcAft>
              <a:defRPr/>
            </a:pPr>
            <a:r>
              <a:rPr lang="en-US" sz="2800" dirty="0" smtClean="0"/>
              <a:t>Two problems degrade cache performance</a:t>
            </a:r>
          </a:p>
          <a:p>
            <a:pPr lvl="1" eaLnBrk="1" fontAlgn="auto" hangingPunct="1">
              <a:spcAft>
                <a:spcPts val="0"/>
              </a:spcAft>
              <a:defRPr/>
            </a:pPr>
            <a:r>
              <a:rPr lang="en-US" sz="2600" dirty="0" smtClean="0"/>
              <a:t>Pollution and thrashing</a:t>
            </a:r>
          </a:p>
          <a:p>
            <a:pPr lvl="1" eaLnBrk="1" fontAlgn="auto" hangingPunct="1">
              <a:spcAft>
                <a:spcPts val="0"/>
              </a:spcAft>
              <a:defRPr/>
            </a:pPr>
            <a:r>
              <a:rPr lang="en-US" sz="2600" dirty="0" smtClean="0"/>
              <a:t>Prior works don’t address both problems concurrently</a:t>
            </a:r>
          </a:p>
          <a:p>
            <a:pPr>
              <a:defRPr/>
            </a:pPr>
            <a:r>
              <a:rPr lang="en-US" sz="2600" dirty="0" smtClean="0"/>
              <a:t>Goal: A mechanism to address both problems</a:t>
            </a:r>
            <a:endParaRPr lang="en-US" sz="2400" dirty="0" smtClean="0"/>
          </a:p>
          <a:p>
            <a:pPr eaLnBrk="1" fontAlgn="auto" hangingPunct="1">
              <a:spcAft>
                <a:spcPts val="0"/>
              </a:spcAft>
              <a:defRPr/>
            </a:pPr>
            <a:r>
              <a:rPr lang="en-US" sz="2800" dirty="0" smtClean="0"/>
              <a:t>EAF-Cache</a:t>
            </a:r>
          </a:p>
          <a:p>
            <a:pPr lvl="1" eaLnBrk="1" fontAlgn="auto" hangingPunct="1">
              <a:spcAft>
                <a:spcPts val="0"/>
              </a:spcAft>
              <a:defRPr/>
            </a:pPr>
            <a:r>
              <a:rPr lang="en-US" sz="2600" dirty="0" smtClean="0"/>
              <a:t>Keep track of </a:t>
            </a:r>
            <a:r>
              <a:rPr lang="en-US" sz="2600" dirty="0" smtClean="0">
                <a:solidFill>
                  <a:schemeClr val="tx2"/>
                </a:solidFill>
              </a:rPr>
              <a:t>recently evicted block addresses in EAF</a:t>
            </a:r>
          </a:p>
          <a:p>
            <a:pPr lvl="1" eaLnBrk="1" fontAlgn="auto" hangingPunct="1">
              <a:spcAft>
                <a:spcPts val="0"/>
              </a:spcAft>
              <a:defRPr/>
            </a:pPr>
            <a:r>
              <a:rPr lang="en-US" sz="2600" dirty="0" smtClean="0">
                <a:solidFill>
                  <a:schemeClr val="tx2"/>
                </a:solidFill>
              </a:rPr>
              <a:t>Insert low reuse with low priority </a:t>
            </a:r>
            <a:r>
              <a:rPr lang="en-US" sz="2600" dirty="0" smtClean="0">
                <a:solidFill>
                  <a:schemeClr val="tx1">
                    <a:lumMod val="90000"/>
                    <a:lumOff val="10000"/>
                  </a:schemeClr>
                </a:solidFill>
              </a:rPr>
              <a:t>to mitigate pollution</a:t>
            </a:r>
            <a:endParaRPr lang="en-US" sz="2600" dirty="0" smtClean="0">
              <a:solidFill>
                <a:schemeClr val="tx2"/>
              </a:solidFill>
            </a:endParaRPr>
          </a:p>
          <a:p>
            <a:pPr lvl="1" eaLnBrk="1" fontAlgn="auto" hangingPunct="1">
              <a:spcAft>
                <a:spcPts val="0"/>
              </a:spcAft>
              <a:defRPr/>
            </a:pPr>
            <a:r>
              <a:rPr lang="en-US" sz="2600" dirty="0" smtClean="0">
                <a:solidFill>
                  <a:schemeClr val="tx2"/>
                </a:solidFill>
              </a:rPr>
              <a:t>Clear EAF periodically  </a:t>
            </a:r>
            <a:r>
              <a:rPr lang="en-US" sz="2600" dirty="0" smtClean="0"/>
              <a:t>to mitigate thrashing</a:t>
            </a:r>
          </a:p>
          <a:p>
            <a:pPr lvl="1" eaLnBrk="1" fontAlgn="auto" hangingPunct="1">
              <a:spcAft>
                <a:spcPts val="0"/>
              </a:spcAft>
              <a:defRPr/>
            </a:pPr>
            <a:r>
              <a:rPr lang="en-US" sz="2600" dirty="0" smtClean="0">
                <a:solidFill>
                  <a:schemeClr val="tx2"/>
                </a:solidFill>
              </a:rPr>
              <a:t>Low complexity </a:t>
            </a:r>
            <a:r>
              <a:rPr lang="en-US" sz="2600" dirty="0" smtClean="0"/>
              <a:t>implementation using Bloom filter</a:t>
            </a:r>
            <a:endParaRPr lang="en-US" sz="2400" dirty="0" smtClean="0"/>
          </a:p>
          <a:p>
            <a:pPr eaLnBrk="1" fontAlgn="auto" hangingPunct="1">
              <a:spcAft>
                <a:spcPts val="0"/>
              </a:spcAft>
              <a:defRPr/>
            </a:pPr>
            <a:r>
              <a:rPr lang="en-US" sz="2800" dirty="0" smtClean="0"/>
              <a:t>EAF-Cache outperforms five prior approaches that address pollution or thrashing</a:t>
            </a:r>
            <a:endParaRPr lang="en-US" sz="2400" dirty="0" smtClean="0"/>
          </a:p>
        </p:txBody>
      </p:sp>
      <p:sp>
        <p:nvSpPr>
          <p:cNvPr id="5" name="Slide Number Placeholder 4"/>
          <p:cNvSpPr>
            <a:spLocks noGrp="1"/>
          </p:cNvSpPr>
          <p:nvPr>
            <p:ph type="sldNum" sz="quarter" idx="4294967295"/>
          </p:nvPr>
        </p:nvSpPr>
        <p:spPr>
          <a:xfrm>
            <a:off x="8077200" y="6381328"/>
            <a:ext cx="2133600" cy="365125"/>
          </a:xfrm>
          <a:prstGeom prst="rect">
            <a:avLst/>
          </a:prstGeom>
        </p:spPr>
        <p:txBody>
          <a:bodyPr/>
          <a:lstStyle/>
          <a:p>
            <a:fld id="{D12F3BBA-903E-41DF-8646-73C0BFD5E175}" type="slidenum">
              <a:rPr lang="en-US" smtClean="0">
                <a:solidFill>
                  <a:srgbClr val="080808">
                    <a:tint val="75000"/>
                  </a:srgbClr>
                </a:solidFill>
                <a:latin typeface="Calibri"/>
              </a:rPr>
              <a:pPr/>
              <a:t>267</a:t>
            </a:fld>
            <a:endParaRPr lang="en-US" dirty="0">
              <a:solidFill>
                <a:srgbClr val="080808">
                  <a:tint val="75000"/>
                </a:srgbClr>
              </a:solidFill>
              <a:latin typeface="Calibri"/>
            </a:endParaRPr>
          </a:p>
        </p:txBody>
      </p:sp>
      <p:sp>
        <p:nvSpPr>
          <p:cNvPr id="3" name="Rectangle 2"/>
          <p:cNvSpPr/>
          <p:nvPr/>
        </p:nvSpPr>
        <p:spPr>
          <a:xfrm>
            <a:off x="1440160" y="6444044"/>
            <a:ext cx="7740352" cy="369332"/>
          </a:xfrm>
          <a:prstGeom prst="rect">
            <a:avLst/>
          </a:prstGeom>
        </p:spPr>
        <p:txBody>
          <a:bodyPr wrap="square">
            <a:spAutoFit/>
          </a:bodyPr>
          <a:lstStyle/>
          <a:p>
            <a:r>
              <a:rPr lang="en-US" dirty="0">
                <a:solidFill>
                  <a:srgbClr val="000000"/>
                </a:solidFill>
                <a:latin typeface="Tahoma" charset="0"/>
              </a:rPr>
              <a:t>Seshadri et al., </a:t>
            </a:r>
            <a:r>
              <a:rPr lang="en-US" dirty="0" smtClean="0">
                <a:solidFill>
                  <a:srgbClr val="000000"/>
                </a:solidFill>
                <a:latin typeface="Tahoma" charset="0"/>
              </a:rPr>
              <a:t>“</a:t>
            </a:r>
            <a:r>
              <a:rPr lang="en-US" altLang="ja-JP" dirty="0" smtClean="0">
                <a:solidFill>
                  <a:srgbClr val="0000FF"/>
                </a:solidFill>
                <a:latin typeface="Tahoma" charset="0"/>
                <a:ea typeface="ＭＳ Ｐゴシック"/>
              </a:rPr>
              <a:t>The Evicted Address Filter</a:t>
            </a:r>
            <a:r>
              <a:rPr lang="en-US" altLang="ja-JP" dirty="0" smtClean="0">
                <a:solidFill>
                  <a:srgbClr val="000000"/>
                </a:solidFill>
                <a:latin typeface="Tahoma" charset="0"/>
                <a:ea typeface="ＭＳ Ｐゴシック"/>
              </a:rPr>
              <a:t>,</a:t>
            </a:r>
            <a:r>
              <a:rPr lang="en-US" dirty="0">
                <a:solidFill>
                  <a:srgbClr val="000000"/>
                </a:solidFill>
                <a:latin typeface="Tahoma" charset="0"/>
              </a:rPr>
              <a:t>”</a:t>
            </a:r>
            <a:r>
              <a:rPr lang="en-US" altLang="ja-JP" dirty="0">
                <a:solidFill>
                  <a:srgbClr val="000000"/>
                </a:solidFill>
                <a:latin typeface="Tahoma" charset="0"/>
                <a:ea typeface="ＭＳ Ｐゴシック"/>
              </a:rPr>
              <a:t> </a:t>
            </a:r>
            <a:r>
              <a:rPr lang="en-US" altLang="ja-JP" dirty="0" smtClean="0">
                <a:solidFill>
                  <a:srgbClr val="000000"/>
                </a:solidFill>
                <a:latin typeface="Tahoma" charset="0"/>
                <a:ea typeface="ＭＳ Ｐゴシック"/>
              </a:rPr>
              <a:t>PACT 2012.</a:t>
            </a:r>
            <a:endParaRPr lang="en-US" dirty="0">
              <a:solidFill>
                <a:srgbClr val="000000"/>
              </a:solidFill>
              <a:latin typeface="Tahoma"/>
            </a:endParaRPr>
          </a:p>
        </p:txBody>
      </p:sp>
    </p:spTree>
    <p:custDataLst>
      <p:tags r:id="rId1"/>
    </p:custDataLst>
    <p:extLst>
      <p:ext uri="{BB962C8B-B14F-4D97-AF65-F5344CB8AC3E}">
        <p14:creationId xmlns:p14="http://schemas.microsoft.com/office/powerpoint/2010/main" val="3449698032"/>
      </p:ext>
    </p:extLst>
  </p:cSld>
  <p:clrMapOvr>
    <a:masterClrMapping/>
  </p:clrMapOvr>
  <p:transition xmlns:p14="http://schemas.microsoft.com/office/powerpoint/2010/main" advTm="52078"/>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fade">
                                      <p:cBhvr>
                                        <p:cTn id="7" dur="500"/>
                                        <p:tgtEl>
                                          <p:spTgt spid="4">
                                            <p:txEl>
                                              <p:pRg st="0" end="0"/>
                                            </p:tx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xEl>
                                              <p:pRg st="1" end="1"/>
                                            </p:txEl>
                                          </p:spTgt>
                                        </p:tgtEl>
                                        <p:attrNameLst>
                                          <p:attrName>style.visibility</p:attrName>
                                        </p:attrNameLst>
                                      </p:cBhvr>
                                      <p:to>
                                        <p:strVal val="visible"/>
                                      </p:to>
                                    </p:set>
                                    <p:animEffect transition="in" filter="fade">
                                      <p:cBhvr>
                                        <p:cTn id="10" dur="500"/>
                                        <p:tgtEl>
                                          <p:spTgt spid="4">
                                            <p:txEl>
                                              <p:pRg st="1" end="1"/>
                                            </p:tx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animEffect transition="in" filter="fade">
                                      <p:cBhvr>
                                        <p:cTn id="13" dur="500"/>
                                        <p:tgtEl>
                                          <p:spTgt spid="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4">
                                            <p:txEl>
                                              <p:pRg st="3" end="3"/>
                                            </p:txEl>
                                          </p:spTgt>
                                        </p:tgtEl>
                                        <p:attrNameLst>
                                          <p:attrName>style.visibility</p:attrName>
                                        </p:attrNameLst>
                                      </p:cBhvr>
                                      <p:to>
                                        <p:strVal val="visible"/>
                                      </p:to>
                                    </p:set>
                                    <p:animEffect transition="in" filter="fade">
                                      <p:cBhvr>
                                        <p:cTn id="18" dur="500"/>
                                        <p:tgtEl>
                                          <p:spTgt spid="4">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animEffect transition="in" filter="fade">
                                      <p:cBhvr>
                                        <p:cTn id="23" dur="500"/>
                                        <p:tgtEl>
                                          <p:spTgt spid="4">
                                            <p:txEl>
                                              <p:pRg st="4" end="4"/>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grpId="0" nodeType="clickEffect">
                                  <p:stCondLst>
                                    <p:cond delay="0"/>
                                  </p:stCondLst>
                                  <p:childTnLst>
                                    <p:set>
                                      <p:cBhvr>
                                        <p:cTn id="27" dur="1" fill="hold">
                                          <p:stCondLst>
                                            <p:cond delay="0"/>
                                          </p:stCondLst>
                                        </p:cTn>
                                        <p:tgtEl>
                                          <p:spTgt spid="4">
                                            <p:txEl>
                                              <p:pRg st="5" end="5"/>
                                            </p:txEl>
                                          </p:spTgt>
                                        </p:tgtEl>
                                        <p:attrNameLst>
                                          <p:attrName>style.visibility</p:attrName>
                                        </p:attrNameLst>
                                      </p:cBhvr>
                                      <p:to>
                                        <p:strVal val="visible"/>
                                      </p:to>
                                    </p:set>
                                    <p:animEffect transition="in" filter="fade">
                                      <p:cBhvr>
                                        <p:cTn id="28" dur="500"/>
                                        <p:tgtEl>
                                          <p:spTgt spid="4">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4">
                                            <p:txEl>
                                              <p:pRg st="6" end="6"/>
                                            </p:txEl>
                                          </p:spTgt>
                                        </p:tgtEl>
                                        <p:attrNameLst>
                                          <p:attrName>style.visibility</p:attrName>
                                        </p:attrNameLst>
                                      </p:cBhvr>
                                      <p:to>
                                        <p:strVal val="visible"/>
                                      </p:to>
                                    </p:set>
                                    <p:animEffect transition="in" filter="fade">
                                      <p:cBhvr>
                                        <p:cTn id="33" dur="500"/>
                                        <p:tgtEl>
                                          <p:spTgt spid="4">
                                            <p:txEl>
                                              <p:pRg st="6" end="6"/>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grpId="0" nodeType="clickEffect">
                                  <p:stCondLst>
                                    <p:cond delay="0"/>
                                  </p:stCondLst>
                                  <p:childTnLst>
                                    <p:set>
                                      <p:cBhvr>
                                        <p:cTn id="37" dur="1" fill="hold">
                                          <p:stCondLst>
                                            <p:cond delay="0"/>
                                          </p:stCondLst>
                                        </p:cTn>
                                        <p:tgtEl>
                                          <p:spTgt spid="4">
                                            <p:txEl>
                                              <p:pRg st="7" end="7"/>
                                            </p:txEl>
                                          </p:spTgt>
                                        </p:tgtEl>
                                        <p:attrNameLst>
                                          <p:attrName>style.visibility</p:attrName>
                                        </p:attrNameLst>
                                      </p:cBhvr>
                                      <p:to>
                                        <p:strVal val="visible"/>
                                      </p:to>
                                    </p:set>
                                    <p:animEffect transition="in" filter="fade">
                                      <p:cBhvr>
                                        <p:cTn id="38" dur="500"/>
                                        <p:tgtEl>
                                          <p:spTgt spid="4">
                                            <p:txEl>
                                              <p:pRg st="7" end="7"/>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4">
                                            <p:txEl>
                                              <p:pRg st="8" end="8"/>
                                            </p:txEl>
                                          </p:spTgt>
                                        </p:tgtEl>
                                        <p:attrNameLst>
                                          <p:attrName>style.visibility</p:attrName>
                                        </p:attrNameLst>
                                      </p:cBhvr>
                                      <p:to>
                                        <p:strVal val="visible"/>
                                      </p:to>
                                    </p:set>
                                    <p:animEffect transition="in" filter="fade">
                                      <p:cBhvr>
                                        <p:cTn id="43" dur="500"/>
                                        <p:tgtEl>
                                          <p:spTgt spid="4">
                                            <p:txEl>
                                              <p:pRg st="8" end="8"/>
                                            </p:txEl>
                                          </p:spTgt>
                                        </p:tgtEl>
                                      </p:cBhvr>
                                    </p:animEffec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4">
                                            <p:txEl>
                                              <p:pRg st="9" end="9"/>
                                            </p:txEl>
                                          </p:spTgt>
                                        </p:tgtEl>
                                        <p:attrNameLst>
                                          <p:attrName>style.visibility</p:attrName>
                                        </p:attrNameLst>
                                      </p:cBhvr>
                                      <p:to>
                                        <p:strVal val="visible"/>
                                      </p:to>
                                    </p:set>
                                    <p:animEffect transition="in" filter="fade">
                                      <p:cBhvr>
                                        <p:cTn id="48" dur="500"/>
                                        <p:tgtEl>
                                          <p:spTgt spid="4">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bldLvl="2"/>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EAF-Cache: Final Design</a:t>
            </a:r>
            <a:endParaRPr lang="en-US" dirty="0"/>
          </a:p>
        </p:txBody>
      </p:sp>
      <p:sp>
        <p:nvSpPr>
          <p:cNvPr id="4" name="Rectangle 3"/>
          <p:cNvSpPr/>
          <p:nvPr/>
        </p:nvSpPr>
        <p:spPr>
          <a:xfrm>
            <a:off x="609600" y="3048000"/>
            <a:ext cx="3124200" cy="838200"/>
          </a:xfrm>
          <a:prstGeom prst="rect">
            <a:avLst/>
          </a:prstGeom>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3200" dirty="0">
                <a:solidFill>
                  <a:srgbClr val="080808">
                    <a:lumMod val="85000"/>
                    <a:lumOff val="15000"/>
                  </a:srgbClr>
                </a:solidFill>
                <a:latin typeface="Calibri"/>
              </a:rPr>
              <a:t>Cache</a:t>
            </a:r>
          </a:p>
        </p:txBody>
      </p:sp>
      <p:sp>
        <p:nvSpPr>
          <p:cNvPr id="5" name="Rectangle 4"/>
          <p:cNvSpPr/>
          <p:nvPr/>
        </p:nvSpPr>
        <p:spPr>
          <a:xfrm>
            <a:off x="5257800" y="2895600"/>
            <a:ext cx="2590800" cy="609600"/>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800" dirty="0">
                <a:solidFill>
                  <a:prstClr val="white"/>
                </a:solidFill>
                <a:latin typeface="Calibri"/>
              </a:rPr>
              <a:t>Bloom Filter</a:t>
            </a:r>
          </a:p>
        </p:txBody>
      </p:sp>
      <p:sp>
        <p:nvSpPr>
          <p:cNvPr id="6" name="Rectangle 5"/>
          <p:cNvSpPr/>
          <p:nvPr/>
        </p:nvSpPr>
        <p:spPr>
          <a:xfrm>
            <a:off x="5715000" y="3657600"/>
            <a:ext cx="1676400" cy="457200"/>
          </a:xfrm>
          <a:prstGeom prst="rect">
            <a:avLst/>
          </a:prstGeom>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sz="2400" dirty="0">
                <a:solidFill>
                  <a:prstClr val="white"/>
                </a:solidFill>
                <a:latin typeface="Calibri"/>
              </a:rPr>
              <a:t>Counter</a:t>
            </a:r>
          </a:p>
        </p:txBody>
      </p:sp>
      <p:sp>
        <p:nvSpPr>
          <p:cNvPr id="7" name="Oval 6"/>
          <p:cNvSpPr/>
          <p:nvPr/>
        </p:nvSpPr>
        <p:spPr>
          <a:xfrm>
            <a:off x="3124200" y="1404610"/>
            <a:ext cx="457200" cy="457200"/>
          </a:xfrm>
          <a:prstGeom prst="ellipse">
            <a:avLst/>
          </a:prstGeom>
        </p:spPr>
        <p:style>
          <a:lnRef idx="3">
            <a:schemeClr val="lt1"/>
          </a:lnRef>
          <a:fillRef idx="1">
            <a:schemeClr val="accent3"/>
          </a:fillRef>
          <a:effectRef idx="1">
            <a:schemeClr val="accent3"/>
          </a:effectRef>
          <a:fontRef idx="minor">
            <a:schemeClr val="lt1"/>
          </a:fontRef>
        </p:style>
        <p:txBody>
          <a:bodyPr anchor="ctr"/>
          <a:lstStyle/>
          <a:p>
            <a:pPr algn="ctr">
              <a:defRPr/>
            </a:pPr>
            <a:r>
              <a:rPr lang="en-US" sz="2800" dirty="0">
                <a:solidFill>
                  <a:prstClr val="white"/>
                </a:solidFill>
                <a:latin typeface="Calibri"/>
                <a:ea typeface="Arial Unicode MS" pitchFamily="34" charset="-128"/>
                <a:cs typeface="Arial Unicode MS" pitchFamily="34" charset="-128"/>
              </a:rPr>
              <a:t>1</a:t>
            </a:r>
          </a:p>
        </p:txBody>
      </p:sp>
      <p:sp>
        <p:nvSpPr>
          <p:cNvPr id="8" name="Oval 7"/>
          <p:cNvSpPr/>
          <p:nvPr/>
        </p:nvSpPr>
        <p:spPr>
          <a:xfrm>
            <a:off x="1828800" y="5290810"/>
            <a:ext cx="457200" cy="457200"/>
          </a:xfrm>
          <a:prstGeom prst="ellipse">
            <a:avLst/>
          </a:prstGeom>
        </p:spPr>
        <p:style>
          <a:lnRef idx="3">
            <a:schemeClr val="lt1"/>
          </a:lnRef>
          <a:fillRef idx="1">
            <a:schemeClr val="accent3"/>
          </a:fillRef>
          <a:effectRef idx="1">
            <a:schemeClr val="accent3"/>
          </a:effectRef>
          <a:fontRef idx="minor">
            <a:schemeClr val="lt1"/>
          </a:fontRef>
        </p:style>
        <p:txBody>
          <a:bodyPr anchor="ctr"/>
          <a:lstStyle/>
          <a:p>
            <a:pPr algn="ctr">
              <a:defRPr/>
            </a:pPr>
            <a:r>
              <a:rPr lang="en-US" sz="2800" dirty="0">
                <a:solidFill>
                  <a:prstClr val="white"/>
                </a:solidFill>
                <a:latin typeface="Calibri"/>
                <a:ea typeface="Arial Unicode MS" pitchFamily="34" charset="-128"/>
                <a:cs typeface="Arial Unicode MS" pitchFamily="34" charset="-128"/>
              </a:rPr>
              <a:t>2</a:t>
            </a:r>
          </a:p>
        </p:txBody>
      </p:sp>
      <p:sp>
        <p:nvSpPr>
          <p:cNvPr id="9" name="Oval 8"/>
          <p:cNvSpPr/>
          <p:nvPr/>
        </p:nvSpPr>
        <p:spPr>
          <a:xfrm>
            <a:off x="4495800" y="4305300"/>
            <a:ext cx="457200" cy="457200"/>
          </a:xfrm>
          <a:prstGeom prst="ellipse">
            <a:avLst/>
          </a:prstGeom>
        </p:spPr>
        <p:style>
          <a:lnRef idx="3">
            <a:schemeClr val="lt1"/>
          </a:lnRef>
          <a:fillRef idx="1">
            <a:schemeClr val="accent3"/>
          </a:fillRef>
          <a:effectRef idx="1">
            <a:schemeClr val="accent3"/>
          </a:effectRef>
          <a:fontRef idx="minor">
            <a:schemeClr val="lt1"/>
          </a:fontRef>
        </p:style>
        <p:txBody>
          <a:bodyPr anchor="ctr"/>
          <a:lstStyle/>
          <a:p>
            <a:pPr algn="ctr">
              <a:defRPr/>
            </a:pPr>
            <a:r>
              <a:rPr lang="en-US" sz="2800" dirty="0">
                <a:solidFill>
                  <a:prstClr val="white"/>
                </a:solidFill>
                <a:latin typeface="Calibri"/>
                <a:ea typeface="Arial Unicode MS" pitchFamily="34" charset="-128"/>
                <a:cs typeface="Arial Unicode MS" pitchFamily="34" charset="-128"/>
              </a:rPr>
              <a:t>3</a:t>
            </a:r>
          </a:p>
        </p:txBody>
      </p:sp>
      <p:sp>
        <p:nvSpPr>
          <p:cNvPr id="10" name="TextBox 9"/>
          <p:cNvSpPr txBox="1"/>
          <p:nvPr/>
        </p:nvSpPr>
        <p:spPr>
          <a:xfrm>
            <a:off x="3598214" y="1371600"/>
            <a:ext cx="2345386" cy="523220"/>
          </a:xfrm>
          <a:prstGeom prst="rect">
            <a:avLst/>
          </a:prstGeom>
          <a:noFill/>
        </p:spPr>
        <p:txBody>
          <a:bodyPr wrap="none" rtlCol="0">
            <a:spAutoFit/>
          </a:bodyPr>
          <a:lstStyle/>
          <a:p>
            <a:r>
              <a:rPr lang="en-US" sz="2800" b="1" dirty="0">
                <a:solidFill>
                  <a:srgbClr val="080808">
                    <a:lumMod val="75000"/>
                    <a:lumOff val="25000"/>
                  </a:srgbClr>
                </a:solidFill>
                <a:latin typeface="Calibri"/>
                <a:ea typeface="ＭＳ Ｐゴシック" charset="0"/>
                <a:cs typeface="ＭＳ Ｐゴシック" charset="0"/>
              </a:rPr>
              <a:t>Cache eviction</a:t>
            </a:r>
          </a:p>
        </p:txBody>
      </p:sp>
      <p:sp>
        <p:nvSpPr>
          <p:cNvPr id="11" name="TextBox 10"/>
          <p:cNvSpPr txBox="1"/>
          <p:nvPr/>
        </p:nvSpPr>
        <p:spPr>
          <a:xfrm>
            <a:off x="2290262" y="5257800"/>
            <a:ext cx="1824538" cy="523220"/>
          </a:xfrm>
          <a:prstGeom prst="rect">
            <a:avLst/>
          </a:prstGeom>
          <a:noFill/>
        </p:spPr>
        <p:txBody>
          <a:bodyPr wrap="none" rtlCol="0">
            <a:spAutoFit/>
          </a:bodyPr>
          <a:lstStyle/>
          <a:p>
            <a:r>
              <a:rPr lang="en-US" sz="2800" b="1" dirty="0">
                <a:solidFill>
                  <a:srgbClr val="080808">
                    <a:lumMod val="75000"/>
                    <a:lumOff val="25000"/>
                  </a:srgbClr>
                </a:solidFill>
                <a:latin typeface="Calibri"/>
                <a:ea typeface="ＭＳ Ｐゴシック" charset="0"/>
                <a:cs typeface="ＭＳ Ｐゴシック" charset="0"/>
              </a:rPr>
              <a:t>Cache miss</a:t>
            </a:r>
          </a:p>
        </p:txBody>
      </p:sp>
      <p:sp>
        <p:nvSpPr>
          <p:cNvPr id="12" name="TextBox 11"/>
          <p:cNvSpPr txBox="1"/>
          <p:nvPr/>
        </p:nvSpPr>
        <p:spPr>
          <a:xfrm>
            <a:off x="4981492" y="4272290"/>
            <a:ext cx="3324308" cy="523220"/>
          </a:xfrm>
          <a:prstGeom prst="rect">
            <a:avLst/>
          </a:prstGeom>
          <a:noFill/>
        </p:spPr>
        <p:txBody>
          <a:bodyPr wrap="none" rtlCol="0">
            <a:spAutoFit/>
          </a:bodyPr>
          <a:lstStyle/>
          <a:p>
            <a:r>
              <a:rPr lang="en-US" sz="2800" b="1" dirty="0">
                <a:solidFill>
                  <a:srgbClr val="080808">
                    <a:lumMod val="75000"/>
                    <a:lumOff val="25000"/>
                  </a:srgbClr>
                </a:solidFill>
                <a:latin typeface="Calibri"/>
                <a:ea typeface="ＭＳ Ｐゴシック" charset="0"/>
                <a:cs typeface="ＭＳ Ｐゴシック" charset="0"/>
              </a:rPr>
              <a:t>Counter reaches max</a:t>
            </a:r>
          </a:p>
        </p:txBody>
      </p:sp>
      <p:sp>
        <p:nvSpPr>
          <p:cNvPr id="13" name="TextBox 12"/>
          <p:cNvSpPr txBox="1"/>
          <p:nvPr/>
        </p:nvSpPr>
        <p:spPr>
          <a:xfrm>
            <a:off x="3598214" y="1752600"/>
            <a:ext cx="3668568" cy="954107"/>
          </a:xfrm>
          <a:prstGeom prst="rect">
            <a:avLst/>
          </a:prstGeom>
          <a:noFill/>
        </p:spPr>
        <p:txBody>
          <a:bodyPr wrap="none" rtlCol="0">
            <a:spAutoFit/>
          </a:bodyPr>
          <a:lstStyle/>
          <a:p>
            <a:r>
              <a:rPr lang="en-US" sz="2800" dirty="0">
                <a:solidFill>
                  <a:srgbClr val="1F497D"/>
                </a:solidFill>
                <a:latin typeface="Calibri"/>
                <a:ea typeface="ＭＳ Ｐゴシック" charset="0"/>
                <a:cs typeface="ＭＳ Ｐゴシック" charset="0"/>
              </a:rPr>
              <a:t>Insert</a:t>
            </a:r>
            <a:r>
              <a:rPr lang="en-US" sz="2800" dirty="0">
                <a:solidFill>
                  <a:srgbClr val="080808">
                    <a:lumMod val="75000"/>
                    <a:lumOff val="25000"/>
                  </a:srgbClr>
                </a:solidFill>
                <a:latin typeface="Calibri"/>
                <a:ea typeface="ＭＳ Ｐゴシック" charset="0"/>
                <a:cs typeface="ＭＳ Ｐゴシック" charset="0"/>
              </a:rPr>
              <a:t> address into filter</a:t>
            </a:r>
          </a:p>
          <a:p>
            <a:r>
              <a:rPr lang="en-US" sz="2800" dirty="0">
                <a:solidFill>
                  <a:srgbClr val="1F497D"/>
                </a:solidFill>
                <a:latin typeface="Calibri"/>
                <a:ea typeface="ＭＳ Ｐゴシック" charset="0"/>
                <a:cs typeface="ＭＳ Ｐゴシック" charset="0"/>
              </a:rPr>
              <a:t>Increment</a:t>
            </a:r>
            <a:r>
              <a:rPr lang="en-US" sz="2800" dirty="0">
                <a:solidFill>
                  <a:srgbClr val="080808">
                    <a:lumMod val="75000"/>
                    <a:lumOff val="25000"/>
                  </a:srgbClr>
                </a:solidFill>
                <a:latin typeface="Calibri"/>
                <a:ea typeface="ＭＳ Ｐゴシック" charset="0"/>
                <a:cs typeface="ＭＳ Ｐゴシック" charset="0"/>
              </a:rPr>
              <a:t> counter</a:t>
            </a:r>
          </a:p>
        </p:txBody>
      </p:sp>
      <p:sp>
        <p:nvSpPr>
          <p:cNvPr id="14" name="TextBox 13"/>
          <p:cNvSpPr txBox="1"/>
          <p:nvPr/>
        </p:nvSpPr>
        <p:spPr>
          <a:xfrm>
            <a:off x="2346910" y="5670203"/>
            <a:ext cx="5716437" cy="954107"/>
          </a:xfrm>
          <a:prstGeom prst="rect">
            <a:avLst/>
          </a:prstGeom>
          <a:noFill/>
        </p:spPr>
        <p:txBody>
          <a:bodyPr wrap="none" rtlCol="0">
            <a:spAutoFit/>
          </a:bodyPr>
          <a:lstStyle/>
          <a:p>
            <a:r>
              <a:rPr lang="en-US" sz="2800" dirty="0">
                <a:solidFill>
                  <a:srgbClr val="1F497D"/>
                </a:solidFill>
                <a:latin typeface="Calibri"/>
                <a:ea typeface="ＭＳ Ｐゴシック" charset="0"/>
                <a:cs typeface="ＭＳ Ｐゴシック" charset="0"/>
              </a:rPr>
              <a:t>Test</a:t>
            </a:r>
            <a:r>
              <a:rPr lang="en-US" sz="2800" dirty="0">
                <a:solidFill>
                  <a:srgbClr val="080808">
                    <a:lumMod val="75000"/>
                    <a:lumOff val="25000"/>
                  </a:srgbClr>
                </a:solidFill>
                <a:latin typeface="Calibri"/>
                <a:ea typeface="ＭＳ Ｐゴシック" charset="0"/>
                <a:cs typeface="ＭＳ Ｐゴシック" charset="0"/>
              </a:rPr>
              <a:t> if address is present in filter</a:t>
            </a:r>
          </a:p>
          <a:p>
            <a:r>
              <a:rPr lang="en-US" sz="2800" dirty="0">
                <a:solidFill>
                  <a:srgbClr val="1F497D"/>
                </a:solidFill>
                <a:latin typeface="Calibri"/>
                <a:ea typeface="ＭＳ Ｐゴシック" charset="0"/>
                <a:cs typeface="ＭＳ Ｐゴシック" charset="0"/>
              </a:rPr>
              <a:t>Yes</a:t>
            </a:r>
            <a:r>
              <a:rPr lang="en-US" sz="2800" dirty="0">
                <a:solidFill>
                  <a:srgbClr val="080808">
                    <a:lumMod val="75000"/>
                    <a:lumOff val="25000"/>
                  </a:srgbClr>
                </a:solidFill>
                <a:latin typeface="Calibri"/>
                <a:ea typeface="ＭＳ Ｐゴシック" charset="0"/>
                <a:cs typeface="ＭＳ Ｐゴシック" charset="0"/>
              </a:rPr>
              <a:t>, insert at MRU.</a:t>
            </a:r>
            <a:r>
              <a:rPr lang="en-US" sz="2800" dirty="0">
                <a:solidFill>
                  <a:srgbClr val="1F497D"/>
                </a:solidFill>
                <a:latin typeface="Calibri"/>
                <a:ea typeface="ＭＳ Ｐゴシック" charset="0"/>
                <a:cs typeface="ＭＳ Ｐゴシック" charset="0"/>
              </a:rPr>
              <a:t> No</a:t>
            </a:r>
            <a:r>
              <a:rPr lang="en-US" sz="2800" dirty="0">
                <a:solidFill>
                  <a:srgbClr val="080808">
                    <a:lumMod val="75000"/>
                    <a:lumOff val="25000"/>
                  </a:srgbClr>
                </a:solidFill>
                <a:latin typeface="Calibri"/>
                <a:ea typeface="ＭＳ Ｐゴシック" charset="0"/>
                <a:cs typeface="ＭＳ Ｐゴシック" charset="0"/>
              </a:rPr>
              <a:t>, insert with BIP</a:t>
            </a:r>
          </a:p>
        </p:txBody>
      </p:sp>
      <p:sp>
        <p:nvSpPr>
          <p:cNvPr id="15" name="TextBox 14"/>
          <p:cNvSpPr txBox="1"/>
          <p:nvPr/>
        </p:nvSpPr>
        <p:spPr>
          <a:xfrm>
            <a:off x="4982979" y="4658380"/>
            <a:ext cx="3551421" cy="523220"/>
          </a:xfrm>
          <a:prstGeom prst="rect">
            <a:avLst/>
          </a:prstGeom>
          <a:noFill/>
        </p:spPr>
        <p:txBody>
          <a:bodyPr wrap="none" rtlCol="0">
            <a:spAutoFit/>
          </a:bodyPr>
          <a:lstStyle/>
          <a:p>
            <a:r>
              <a:rPr lang="en-US" sz="2800" dirty="0">
                <a:solidFill>
                  <a:srgbClr val="1F497D"/>
                </a:solidFill>
                <a:latin typeface="Calibri"/>
                <a:ea typeface="ＭＳ Ｐゴシック" charset="0"/>
                <a:cs typeface="ＭＳ Ｐゴシック" charset="0"/>
              </a:rPr>
              <a:t>Clear</a:t>
            </a:r>
            <a:r>
              <a:rPr lang="en-US" sz="2800" dirty="0">
                <a:solidFill>
                  <a:srgbClr val="080808">
                    <a:lumMod val="75000"/>
                    <a:lumOff val="25000"/>
                  </a:srgbClr>
                </a:solidFill>
                <a:latin typeface="Calibri"/>
                <a:ea typeface="ＭＳ Ｐゴシック" charset="0"/>
                <a:cs typeface="ＭＳ Ｐゴシック" charset="0"/>
              </a:rPr>
              <a:t> filter and counter</a:t>
            </a:r>
          </a:p>
        </p:txBody>
      </p:sp>
      <p:sp>
        <p:nvSpPr>
          <p:cNvPr id="16" name="Slide Number Placeholder 15"/>
          <p:cNvSpPr>
            <a:spLocks noGrp="1"/>
          </p:cNvSpPr>
          <p:nvPr>
            <p:ph type="sldNum" sz="quarter" idx="12"/>
          </p:nvPr>
        </p:nvSpPr>
        <p:spPr/>
        <p:txBody>
          <a:bodyPr/>
          <a:lstStyle/>
          <a:p>
            <a:fld id="{D12F3BBA-903E-41DF-8646-73C0BFD5E175}" type="slidenum">
              <a:rPr lang="en-US" smtClean="0">
                <a:solidFill>
                  <a:srgbClr val="080808">
                    <a:tint val="75000"/>
                  </a:srgbClr>
                </a:solidFill>
                <a:latin typeface="Calibri"/>
              </a:rPr>
              <a:pPr/>
              <a:t>268</a:t>
            </a:fld>
            <a:endParaRPr lang="en-US">
              <a:solidFill>
                <a:srgbClr val="080808">
                  <a:tint val="75000"/>
                </a:srgbClr>
              </a:solidFill>
              <a:latin typeface="Calibri"/>
            </a:endParaRPr>
          </a:p>
        </p:txBody>
      </p:sp>
    </p:spTree>
    <p:custDataLst>
      <p:tags r:id="rId1"/>
    </p:custDataLst>
    <p:extLst>
      <p:ext uri="{BB962C8B-B14F-4D97-AF65-F5344CB8AC3E}">
        <p14:creationId xmlns:p14="http://schemas.microsoft.com/office/powerpoint/2010/main" val="4241767833"/>
      </p:ext>
    </p:extLst>
  </p:cSld>
  <p:clrMapOvr>
    <a:masterClrMapping/>
  </p:clrMapOvr>
  <p:transition xmlns:p14="http://schemas.microsoft.com/office/powerpoint/2010/main" advTm="40672"/>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fade">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500"/>
                                        <p:tgtEl>
                                          <p:spTgt spid="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fade">
                                      <p:cBhvr>
                                        <p:cTn id="18" dur="500"/>
                                        <p:tgtEl>
                                          <p:spTgt spid="10"/>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500"/>
                                        <p:tgtEl>
                                          <p:spTgt spid="13"/>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fade">
                                      <p:cBhvr>
                                        <p:cTn id="26" dur="500"/>
                                        <p:tgtEl>
                                          <p:spTgt spid="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fade">
                                      <p:cBhvr>
                                        <p:cTn id="32" dur="500"/>
                                        <p:tgtEl>
                                          <p:spTgt spid="14"/>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fade">
                                      <p:cBhvr>
                                        <p:cTn id="37" dur="500"/>
                                        <p:tgtEl>
                                          <p:spTgt spid="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P spid="10" grpId="0"/>
      <p:bldP spid="11" grpId="0"/>
      <p:bldP spid="12" grpId="0"/>
      <p:bldP spid="13" grpId="0"/>
      <p:bldP spid="14" grpId="0"/>
      <p:bldP spid="15"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(Flash)</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269</a:t>
            </a:fld>
            <a:endParaRPr lang="en-US" altLang="en-US">
              <a:solidFill>
                <a:srgbClr val="000000"/>
              </a:solidFill>
            </a:endParaRPr>
          </a:p>
        </p:txBody>
      </p:sp>
      <p:pic>
        <p:nvPicPr>
          <p:cNvPr id="33" name="Picture 2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1081088"/>
            <a:ext cx="6858000" cy="4697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 name="Group 46"/>
          <p:cNvGrpSpPr>
            <a:grpSpLocks/>
          </p:cNvGrpSpPr>
          <p:nvPr/>
        </p:nvGrpSpPr>
        <p:grpSpPr bwMode="auto">
          <a:xfrm>
            <a:off x="5181600" y="1995488"/>
            <a:ext cx="2101850" cy="1066800"/>
            <a:chOff x="3264" y="1536"/>
            <a:chExt cx="1324" cy="672"/>
          </a:xfrm>
        </p:grpSpPr>
        <p:sp>
          <p:nvSpPr>
            <p:cNvPr id="35" name="Rectangle 21"/>
            <p:cNvSpPr>
              <a:spLocks noChangeArrowheads="1"/>
            </p:cNvSpPr>
            <p:nvPr/>
          </p:nvSpPr>
          <p:spPr bwMode="auto">
            <a:xfrm>
              <a:off x="3264" y="2016"/>
              <a:ext cx="288" cy="192"/>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36" name="Text Box 22"/>
            <p:cNvSpPr txBox="1">
              <a:spLocks noChangeArrowheads="1"/>
            </p:cNvSpPr>
            <p:nvPr/>
          </p:nvSpPr>
          <p:spPr bwMode="auto">
            <a:xfrm>
              <a:off x="3840" y="1536"/>
              <a:ext cx="74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FFFF00"/>
                  </a:solidFill>
                </a:rPr>
                <a:t>USB Jack</a:t>
              </a:r>
            </a:p>
          </p:txBody>
        </p:sp>
        <p:sp>
          <p:nvSpPr>
            <p:cNvPr id="37" name="Line 23"/>
            <p:cNvSpPr>
              <a:spLocks noChangeShapeType="1"/>
            </p:cNvSpPr>
            <p:nvPr/>
          </p:nvSpPr>
          <p:spPr bwMode="auto">
            <a:xfrm flipH="1">
              <a:off x="3552" y="1728"/>
              <a:ext cx="384" cy="288"/>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38" name="Group 47"/>
          <p:cNvGrpSpPr>
            <a:grpSpLocks/>
          </p:cNvGrpSpPr>
          <p:nvPr/>
        </p:nvGrpSpPr>
        <p:grpSpPr bwMode="auto">
          <a:xfrm>
            <a:off x="5538788" y="3233738"/>
            <a:ext cx="2392362" cy="984250"/>
            <a:chOff x="3489" y="2316"/>
            <a:chExt cx="1507" cy="620"/>
          </a:xfrm>
        </p:grpSpPr>
        <p:sp>
          <p:nvSpPr>
            <p:cNvPr id="39" name="Rectangle 24"/>
            <p:cNvSpPr>
              <a:spLocks noChangeArrowheads="1"/>
            </p:cNvSpPr>
            <p:nvPr/>
          </p:nvSpPr>
          <p:spPr bwMode="auto">
            <a:xfrm>
              <a:off x="3489" y="2696"/>
              <a:ext cx="288" cy="24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0" name="Text Box 25"/>
            <p:cNvSpPr txBox="1">
              <a:spLocks noChangeArrowheads="1"/>
            </p:cNvSpPr>
            <p:nvPr/>
          </p:nvSpPr>
          <p:spPr bwMode="auto">
            <a:xfrm>
              <a:off x="3846" y="2316"/>
              <a:ext cx="115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Virtex-II Pro</a:t>
              </a:r>
            </a:p>
            <a:p>
              <a:pPr algn="ctr">
                <a:defRPr/>
              </a:pPr>
              <a:r>
                <a:rPr lang="en-US" sz="1800" kern="0" smtClean="0">
                  <a:solidFill>
                    <a:srgbClr val="FFFF00"/>
                  </a:solidFill>
                </a:rPr>
                <a:t>(USB controller)</a:t>
              </a:r>
            </a:p>
          </p:txBody>
        </p:sp>
        <p:sp>
          <p:nvSpPr>
            <p:cNvPr id="41" name="Line 26"/>
            <p:cNvSpPr>
              <a:spLocks noChangeShapeType="1"/>
            </p:cNvSpPr>
            <p:nvPr/>
          </p:nvSpPr>
          <p:spPr bwMode="auto">
            <a:xfrm flipH="1">
              <a:off x="3738" y="2529"/>
              <a:ext cx="198" cy="153"/>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42" name="Rectangle 27"/>
          <p:cNvSpPr>
            <a:spLocks noChangeArrowheads="1"/>
          </p:cNvSpPr>
          <p:nvPr/>
        </p:nvSpPr>
        <p:spPr bwMode="auto">
          <a:xfrm>
            <a:off x="5232400" y="4533900"/>
            <a:ext cx="838200" cy="8382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FFFF00"/>
              </a:solidFill>
              <a:latin typeface="Tahoma"/>
            </a:endParaRPr>
          </a:p>
        </p:txBody>
      </p:sp>
      <p:sp>
        <p:nvSpPr>
          <p:cNvPr id="43" name="Text Box 28"/>
          <p:cNvSpPr txBox="1">
            <a:spLocks noChangeArrowheads="1"/>
          </p:cNvSpPr>
          <p:nvPr/>
        </p:nvSpPr>
        <p:spPr bwMode="auto">
          <a:xfrm>
            <a:off x="2857500" y="4021138"/>
            <a:ext cx="20383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Virtex-V FPGA</a:t>
            </a:r>
          </a:p>
          <a:p>
            <a:pPr algn="ctr">
              <a:defRPr/>
            </a:pPr>
            <a:r>
              <a:rPr lang="en-US" sz="1800" kern="0" smtClean="0">
                <a:solidFill>
                  <a:srgbClr val="FFFF00"/>
                </a:solidFill>
              </a:rPr>
              <a:t>(NAND Controller)</a:t>
            </a:r>
          </a:p>
        </p:txBody>
      </p:sp>
      <p:sp>
        <p:nvSpPr>
          <p:cNvPr id="44" name="Line 29"/>
          <p:cNvSpPr>
            <a:spLocks noChangeShapeType="1"/>
          </p:cNvSpPr>
          <p:nvPr/>
        </p:nvSpPr>
        <p:spPr bwMode="auto">
          <a:xfrm>
            <a:off x="4000500" y="4586288"/>
            <a:ext cx="12192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sp>
        <p:nvSpPr>
          <p:cNvPr id="45" name="Rectangle 30"/>
          <p:cNvSpPr>
            <a:spLocks noChangeArrowheads="1"/>
          </p:cNvSpPr>
          <p:nvPr/>
        </p:nvSpPr>
        <p:spPr bwMode="auto">
          <a:xfrm>
            <a:off x="6629400" y="4738688"/>
            <a:ext cx="381000" cy="228600"/>
          </a:xfrm>
          <a:prstGeom prst="rect">
            <a:avLst/>
          </a:prstGeom>
          <a:noFill/>
          <a:ln w="28575">
            <a:solidFill>
              <a:srgbClr val="FFFF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46" name="Line 32"/>
          <p:cNvSpPr>
            <a:spLocks noChangeShapeType="1"/>
          </p:cNvSpPr>
          <p:nvPr/>
        </p:nvSpPr>
        <p:spPr bwMode="auto">
          <a:xfrm flipH="1">
            <a:off x="6858000" y="4357688"/>
            <a:ext cx="228600" cy="381000"/>
          </a:xfrm>
          <a:prstGeom prst="line">
            <a:avLst/>
          </a:prstGeom>
          <a:noFill/>
          <a:ln w="28575">
            <a:solidFill>
              <a:srgbClr val="FFFF00"/>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nvGrpSpPr>
          <p:cNvPr id="47" name="Group 37"/>
          <p:cNvGrpSpPr>
            <a:grpSpLocks/>
          </p:cNvGrpSpPr>
          <p:nvPr/>
        </p:nvGrpSpPr>
        <p:grpSpPr bwMode="auto">
          <a:xfrm>
            <a:off x="228600" y="2833688"/>
            <a:ext cx="6858000" cy="2895600"/>
            <a:chOff x="144" y="2064"/>
            <a:chExt cx="4320" cy="1824"/>
          </a:xfrm>
        </p:grpSpPr>
        <p:sp>
          <p:nvSpPr>
            <p:cNvPr id="48" name="Rectangle 33"/>
            <p:cNvSpPr>
              <a:spLocks noChangeArrowheads="1"/>
            </p:cNvSpPr>
            <p:nvPr/>
          </p:nvSpPr>
          <p:spPr bwMode="auto">
            <a:xfrm>
              <a:off x="1056" y="2400"/>
              <a:ext cx="3408" cy="148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0066CC"/>
                </a:solidFill>
                <a:latin typeface="Tahoma"/>
              </a:endParaRPr>
            </a:p>
          </p:txBody>
        </p:sp>
        <p:sp>
          <p:nvSpPr>
            <p:cNvPr id="49" name="Text Box 34"/>
            <p:cNvSpPr txBox="1">
              <a:spLocks noChangeArrowheads="1"/>
            </p:cNvSpPr>
            <p:nvPr/>
          </p:nvSpPr>
          <p:spPr bwMode="auto">
            <a:xfrm>
              <a:off x="144" y="2064"/>
              <a:ext cx="162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HAPS-52 Mother Board</a:t>
              </a:r>
            </a:p>
          </p:txBody>
        </p:sp>
        <p:sp>
          <p:nvSpPr>
            <p:cNvPr id="50" name="Line 35"/>
            <p:cNvSpPr>
              <a:spLocks noChangeShapeType="1"/>
            </p:cNvSpPr>
            <p:nvPr/>
          </p:nvSpPr>
          <p:spPr bwMode="auto">
            <a:xfrm>
              <a:off x="480" y="2256"/>
              <a:ext cx="528" cy="86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1" name="Group 41"/>
          <p:cNvGrpSpPr>
            <a:grpSpLocks/>
          </p:cNvGrpSpPr>
          <p:nvPr/>
        </p:nvGrpSpPr>
        <p:grpSpPr bwMode="auto">
          <a:xfrm>
            <a:off x="3276600" y="1309688"/>
            <a:ext cx="2819400" cy="3048000"/>
            <a:chOff x="2064" y="1104"/>
            <a:chExt cx="1776" cy="1920"/>
          </a:xfrm>
        </p:grpSpPr>
        <p:sp>
          <p:nvSpPr>
            <p:cNvPr id="52" name="Rectangle 38"/>
            <p:cNvSpPr>
              <a:spLocks noChangeArrowheads="1"/>
            </p:cNvSpPr>
            <p:nvPr/>
          </p:nvSpPr>
          <p:spPr bwMode="auto">
            <a:xfrm>
              <a:off x="3216" y="1680"/>
              <a:ext cx="624" cy="1344"/>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3" name="Text Box 39"/>
            <p:cNvSpPr txBox="1">
              <a:spLocks noChangeArrowheads="1"/>
            </p:cNvSpPr>
            <p:nvPr/>
          </p:nvSpPr>
          <p:spPr bwMode="auto">
            <a:xfrm>
              <a:off x="2064" y="1104"/>
              <a:ext cx="1468"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USB Daughter Board</a:t>
              </a:r>
            </a:p>
          </p:txBody>
        </p:sp>
        <p:sp>
          <p:nvSpPr>
            <p:cNvPr id="54" name="Line 40"/>
            <p:cNvSpPr>
              <a:spLocks noChangeShapeType="1"/>
            </p:cNvSpPr>
            <p:nvPr/>
          </p:nvSpPr>
          <p:spPr bwMode="auto">
            <a:xfrm>
              <a:off x="2688" y="1296"/>
              <a:ext cx="528" cy="384"/>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grpSp>
        <p:nvGrpSpPr>
          <p:cNvPr id="55" name="Group 45"/>
          <p:cNvGrpSpPr>
            <a:grpSpLocks/>
          </p:cNvGrpSpPr>
          <p:nvPr/>
        </p:nvGrpSpPr>
        <p:grpSpPr bwMode="auto">
          <a:xfrm>
            <a:off x="5867400" y="4433888"/>
            <a:ext cx="2508250" cy="1814512"/>
            <a:chOff x="3696" y="3072"/>
            <a:chExt cx="1580" cy="1143"/>
          </a:xfrm>
        </p:grpSpPr>
        <p:sp>
          <p:nvSpPr>
            <p:cNvPr id="56" name="Rectangle 42"/>
            <p:cNvSpPr>
              <a:spLocks noChangeArrowheads="1"/>
            </p:cNvSpPr>
            <p:nvPr/>
          </p:nvSpPr>
          <p:spPr bwMode="auto">
            <a:xfrm>
              <a:off x="3888" y="3072"/>
              <a:ext cx="528" cy="768"/>
            </a:xfrm>
            <a:prstGeom prst="rect">
              <a:avLst/>
            </a:prstGeom>
            <a:noFill/>
            <a:ln w="28575">
              <a:solidFill>
                <a:srgbClr val="0000FF"/>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p>
              <a:pPr algn="ctr" eaLnBrk="0" hangingPunct="0">
                <a:defRPr/>
              </a:pPr>
              <a:endParaRPr lang="en-US" kern="0" smtClean="0">
                <a:solidFill>
                  <a:srgbClr val="333399"/>
                </a:solidFill>
                <a:latin typeface="Tahoma"/>
              </a:endParaRPr>
            </a:p>
          </p:txBody>
        </p:sp>
        <p:sp>
          <p:nvSpPr>
            <p:cNvPr id="57" name="Text Box 43"/>
            <p:cNvSpPr txBox="1">
              <a:spLocks noChangeArrowheads="1"/>
            </p:cNvSpPr>
            <p:nvPr/>
          </p:nvSpPr>
          <p:spPr bwMode="auto">
            <a:xfrm>
              <a:off x="3696" y="3984"/>
              <a:ext cx="1580" cy="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defRPr/>
              </a:pPr>
              <a:r>
                <a:rPr lang="en-US" sz="1800" kern="0" smtClean="0">
                  <a:solidFill>
                    <a:srgbClr val="0000FF"/>
                  </a:solidFill>
                </a:rPr>
                <a:t>NAND Daughter Board</a:t>
              </a:r>
            </a:p>
          </p:txBody>
        </p:sp>
        <p:sp>
          <p:nvSpPr>
            <p:cNvPr id="58" name="Line 44"/>
            <p:cNvSpPr>
              <a:spLocks noChangeShapeType="1"/>
            </p:cNvSpPr>
            <p:nvPr/>
          </p:nvSpPr>
          <p:spPr bwMode="auto">
            <a:xfrm flipH="1" flipV="1">
              <a:off x="4176" y="3840"/>
              <a:ext cx="384" cy="192"/>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pPr>
                <a:defRPr/>
              </a:pPr>
              <a:endParaRPr lang="en-US" kern="0" smtClean="0">
                <a:solidFill>
                  <a:sysClr val="windowText" lastClr="000000"/>
                </a:solidFill>
                <a:latin typeface="Tahoma"/>
              </a:endParaRPr>
            </a:p>
          </p:txBody>
        </p:sp>
      </p:grpSp>
      <p:sp>
        <p:nvSpPr>
          <p:cNvPr id="59" name="Rectangle 32"/>
          <p:cNvSpPr>
            <a:spLocks noChangeArrowheads="1"/>
          </p:cNvSpPr>
          <p:nvPr/>
        </p:nvSpPr>
        <p:spPr bwMode="auto">
          <a:xfrm>
            <a:off x="6388100" y="4511675"/>
            <a:ext cx="366713" cy="120650"/>
          </a:xfrm>
          <a:prstGeom prst="rect">
            <a:avLst/>
          </a:prstGeom>
          <a:solidFill>
            <a:srgbClr val="317131"/>
          </a:solidFill>
          <a:ln w="9525">
            <a:solidFill>
              <a:srgbClr val="006600"/>
            </a:solidFill>
            <a:round/>
            <a:headEnd/>
            <a:tailEnd/>
          </a:ln>
        </p:spPr>
        <p:txBody>
          <a:bodyPr/>
          <a:lstStyle/>
          <a:p>
            <a:pPr eaLnBrk="0" hangingPunct="0">
              <a:defRPr/>
            </a:pPr>
            <a:endParaRPr lang="en-US" kern="0" smtClean="0">
              <a:solidFill>
                <a:sysClr val="windowText" lastClr="000000"/>
              </a:solidFill>
              <a:latin typeface="Tahoma"/>
            </a:endParaRPr>
          </a:p>
        </p:txBody>
      </p:sp>
      <p:sp>
        <p:nvSpPr>
          <p:cNvPr id="60" name="Text Box 31"/>
          <p:cNvSpPr txBox="1">
            <a:spLocks noChangeArrowheads="1"/>
          </p:cNvSpPr>
          <p:nvPr/>
        </p:nvSpPr>
        <p:spPr bwMode="auto">
          <a:xfrm>
            <a:off x="6400800" y="3805238"/>
            <a:ext cx="146685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MS PGothic" charset="0"/>
                <a:cs typeface="MS PGothic" charset="0"/>
              </a:defRPr>
            </a:lvl1pPr>
            <a:lvl2pPr marL="742950" indent="-285750" eaLnBrk="0" hangingPunct="0">
              <a:defRPr sz="2400">
                <a:solidFill>
                  <a:schemeClr val="tx1"/>
                </a:solidFill>
                <a:latin typeface="Arial" charset="0"/>
                <a:ea typeface="MS PGothic" charset="0"/>
                <a:cs typeface="MS PGothic" charset="0"/>
              </a:defRPr>
            </a:lvl2pPr>
            <a:lvl3pPr marL="1143000" indent="-228600" eaLnBrk="0" hangingPunct="0">
              <a:defRPr sz="2400">
                <a:solidFill>
                  <a:schemeClr val="tx1"/>
                </a:solidFill>
                <a:latin typeface="Arial" charset="0"/>
                <a:ea typeface="MS PGothic" charset="0"/>
                <a:cs typeface="MS PGothic" charset="0"/>
              </a:defRPr>
            </a:lvl3pPr>
            <a:lvl4pPr marL="1600200" indent="-228600" eaLnBrk="0" hangingPunct="0">
              <a:defRPr sz="2400">
                <a:solidFill>
                  <a:schemeClr val="tx1"/>
                </a:solidFill>
                <a:latin typeface="Arial" charset="0"/>
                <a:ea typeface="MS PGothic" charset="0"/>
                <a:cs typeface="MS PGothic" charset="0"/>
              </a:defRPr>
            </a:lvl4pPr>
            <a:lvl5pPr marL="2057400" indent="-228600" eaLnBrk="0" hangingPunct="0">
              <a:defRPr sz="2400">
                <a:solidFill>
                  <a:schemeClr val="tx1"/>
                </a:solidFill>
                <a:latin typeface="Arial" charset="0"/>
                <a:ea typeface="MS PGothic" charset="0"/>
                <a:cs typeface="MS PGothic" charset="0"/>
              </a:defRPr>
            </a:lvl5pPr>
            <a:lvl6pPr marL="2514600" indent="-228600" eaLnBrk="0" fontAlgn="base" hangingPunct="0">
              <a:spcBef>
                <a:spcPct val="0"/>
              </a:spcBef>
              <a:spcAft>
                <a:spcPct val="0"/>
              </a:spcAft>
              <a:defRPr sz="2400">
                <a:solidFill>
                  <a:schemeClr val="tx1"/>
                </a:solidFill>
                <a:latin typeface="Arial" charset="0"/>
                <a:ea typeface="MS PGothic" charset="0"/>
                <a:cs typeface="MS PGothic" charset="0"/>
              </a:defRPr>
            </a:lvl6pPr>
            <a:lvl7pPr marL="2971800" indent="-228600" eaLnBrk="0" fontAlgn="base" hangingPunct="0">
              <a:spcBef>
                <a:spcPct val="0"/>
              </a:spcBef>
              <a:spcAft>
                <a:spcPct val="0"/>
              </a:spcAft>
              <a:defRPr sz="2400">
                <a:solidFill>
                  <a:schemeClr val="tx1"/>
                </a:solidFill>
                <a:latin typeface="Arial" charset="0"/>
                <a:ea typeface="MS PGothic" charset="0"/>
                <a:cs typeface="MS PGothic" charset="0"/>
              </a:defRPr>
            </a:lvl7pPr>
            <a:lvl8pPr marL="3429000" indent="-228600" eaLnBrk="0" fontAlgn="base" hangingPunct="0">
              <a:spcBef>
                <a:spcPct val="0"/>
              </a:spcBef>
              <a:spcAft>
                <a:spcPct val="0"/>
              </a:spcAft>
              <a:defRPr sz="2400">
                <a:solidFill>
                  <a:schemeClr val="tx1"/>
                </a:solidFill>
                <a:latin typeface="Arial" charset="0"/>
                <a:ea typeface="MS PGothic" charset="0"/>
                <a:cs typeface="MS PGothic" charset="0"/>
              </a:defRPr>
            </a:lvl8pPr>
            <a:lvl9pPr marL="3886200" indent="-228600" eaLnBrk="0" fontAlgn="base" hangingPunct="0">
              <a:spcBef>
                <a:spcPct val="0"/>
              </a:spcBef>
              <a:spcAft>
                <a:spcPct val="0"/>
              </a:spcAft>
              <a:defRPr sz="2400">
                <a:solidFill>
                  <a:schemeClr val="tx1"/>
                </a:solidFill>
                <a:latin typeface="Arial" charset="0"/>
                <a:ea typeface="MS PGothic" charset="0"/>
                <a:cs typeface="MS PGothic" charset="0"/>
              </a:defRPr>
            </a:lvl9pPr>
          </a:lstStyle>
          <a:p>
            <a:pPr algn="ctr">
              <a:defRPr/>
            </a:pPr>
            <a:r>
              <a:rPr lang="en-US" sz="1800" kern="0" smtClean="0">
                <a:solidFill>
                  <a:srgbClr val="FFFF00"/>
                </a:solidFill>
              </a:rPr>
              <a:t>3x-nm</a:t>
            </a:r>
          </a:p>
          <a:p>
            <a:pPr algn="ctr">
              <a:defRPr/>
            </a:pPr>
            <a:r>
              <a:rPr lang="en-US" sz="1800" kern="0" smtClean="0">
                <a:solidFill>
                  <a:srgbClr val="FFFF00"/>
                </a:solidFill>
              </a:rPr>
              <a:t>NAND Flash</a:t>
            </a:r>
          </a:p>
        </p:txBody>
      </p:sp>
      <p:sp>
        <p:nvSpPr>
          <p:cNvPr id="61" name="Rectangle 60"/>
          <p:cNvSpPr/>
          <p:nvPr/>
        </p:nvSpPr>
        <p:spPr>
          <a:xfrm>
            <a:off x="107504" y="5805264"/>
            <a:ext cx="4572000" cy="646331"/>
          </a:xfrm>
          <a:prstGeom prst="rect">
            <a:avLst/>
          </a:prstGeom>
        </p:spPr>
        <p:txBody>
          <a:bodyPr>
            <a:spAutoFit/>
          </a:bodyPr>
          <a:lstStyle/>
          <a:p>
            <a:r>
              <a:rPr lang="en-US" dirty="0">
                <a:solidFill>
                  <a:srgbClr val="006633"/>
                </a:solidFill>
                <a:latin typeface="Tahoma"/>
              </a:rPr>
              <a:t>[</a:t>
            </a:r>
            <a:r>
              <a:rPr lang="en-US" dirty="0" err="1">
                <a:solidFill>
                  <a:srgbClr val="006633"/>
                </a:solidFill>
                <a:latin typeface="Tahoma"/>
              </a:rPr>
              <a:t>Cai</a:t>
            </a:r>
            <a:r>
              <a:rPr lang="en-US" dirty="0">
                <a:solidFill>
                  <a:srgbClr val="006633"/>
                </a:solidFill>
                <a:latin typeface="Tahoma"/>
              </a:rPr>
              <a:t>+, DATE 2012, ICCD 2012, DATE 2013, ITJ 2013, ICCD 2013, SIGMETRICS 2014]</a:t>
            </a:r>
            <a:endParaRPr lang="en-US" dirty="0">
              <a:solidFill>
                <a:srgbClr val="000000"/>
              </a:solidFill>
              <a:latin typeface="Tahoma"/>
            </a:endParaRPr>
          </a:p>
        </p:txBody>
      </p:sp>
    </p:spTree>
    <p:extLst>
      <p:ext uri="{BB962C8B-B14F-4D97-AF65-F5344CB8AC3E}">
        <p14:creationId xmlns:p14="http://schemas.microsoft.com/office/powerpoint/2010/main" val="6920124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3"/>
          <p:cNvSpPr/>
          <p:nvPr/>
        </p:nvSpPr>
        <p:spPr>
          <a:xfrm>
            <a:off x="914400" y="1141913"/>
            <a:ext cx="7315200" cy="3962400"/>
          </a:xfrm>
          <a:prstGeom prst="roundRect">
            <a:avLst>
              <a:gd name="adj" fmla="val 11319"/>
            </a:avLst>
          </a:prstGeom>
          <a:solidFill>
            <a:schemeClr val="bg1">
              <a:lumMod val="85000"/>
            </a:schemeClr>
          </a:solidFill>
          <a:ln w="38100">
            <a:no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9" name="Straight Connector 8"/>
          <p:cNvCxnSpPr/>
          <p:nvPr/>
        </p:nvCxnSpPr>
        <p:spPr>
          <a:xfrm flipH="1" flipV="1">
            <a:off x="1371600" y="1903913"/>
            <a:ext cx="4572000" cy="2"/>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1371600" y="2513514"/>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1" name="Wordline"/>
          <p:cNvCxnSpPr/>
          <p:nvPr/>
        </p:nvCxnSpPr>
        <p:spPr>
          <a:xfrm flipH="1">
            <a:off x="1371600" y="3123113"/>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371600" y="3732714"/>
            <a:ext cx="4572000" cy="0"/>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flipH="1" flipV="1">
            <a:off x="1371600" y="4343401"/>
            <a:ext cx="4572000" cy="2"/>
          </a:xfrm>
          <a:prstGeom prst="line">
            <a:avLst/>
          </a:prstGeom>
          <a:ln w="76200" cap="rnd">
            <a:solidFill>
              <a:schemeClr val="tx1">
                <a:lumMod val="65000"/>
                <a:lumOff val="35000"/>
              </a:schemeClr>
            </a:solidFill>
          </a:ln>
        </p:spPr>
        <p:style>
          <a:lnRef idx="1">
            <a:schemeClr val="accent1"/>
          </a:lnRef>
          <a:fillRef idx="0">
            <a:schemeClr val="accent1"/>
          </a:fillRef>
          <a:effectRef idx="0">
            <a:schemeClr val="accent1"/>
          </a:effectRef>
          <a:fontRef idx="minor">
            <a:schemeClr val="tx1"/>
          </a:fontRef>
        </p:style>
      </p:cxnSp>
      <p:sp>
        <p:nvSpPr>
          <p:cNvPr id="15" name="Rectangle 14"/>
          <p:cNvSpPr/>
          <p:nvPr/>
        </p:nvSpPr>
        <p:spPr>
          <a:xfrm>
            <a:off x="1828800" y="161009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3600" dirty="0" smtClean="0">
                <a:solidFill>
                  <a:prstClr val="black"/>
                </a:solidFill>
                <a:latin typeface="Calibri Light"/>
              </a:rPr>
              <a:t> Row of Cells</a:t>
            </a:r>
            <a:endParaRPr lang="en-US" sz="3600" dirty="0">
              <a:solidFill>
                <a:prstClr val="black"/>
              </a:solidFill>
              <a:latin typeface="Calibri Light"/>
            </a:endParaRPr>
          </a:p>
        </p:txBody>
      </p:sp>
      <p:sp>
        <p:nvSpPr>
          <p:cNvPr id="16" name="Rectangle 15"/>
          <p:cNvSpPr/>
          <p:nvPr/>
        </p:nvSpPr>
        <p:spPr>
          <a:xfrm>
            <a:off x="1828800" y="22087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smtClean="0">
                <a:solidFill>
                  <a:prstClr val="black"/>
                </a:solidFill>
                <a:latin typeface="Calibri Light"/>
              </a:rPr>
              <a:t> Row</a:t>
            </a:r>
            <a:endParaRPr lang="en-US" sz="4000">
              <a:solidFill>
                <a:prstClr val="black"/>
              </a:solidFill>
              <a:latin typeface="Calibri Light"/>
            </a:endParaRPr>
          </a:p>
        </p:txBody>
      </p:sp>
      <p:sp>
        <p:nvSpPr>
          <p:cNvPr id="17" name="Row"/>
          <p:cNvSpPr/>
          <p:nvPr/>
        </p:nvSpPr>
        <p:spPr>
          <a:xfrm>
            <a:off x="1828800" y="28183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smtClean="0">
                <a:solidFill>
                  <a:prstClr val="black"/>
                </a:solidFill>
                <a:latin typeface="Calibri Light"/>
              </a:rPr>
              <a:t> Row</a:t>
            </a:r>
            <a:endParaRPr lang="en-US" sz="4000">
              <a:solidFill>
                <a:prstClr val="black"/>
              </a:solidFill>
              <a:latin typeface="Calibri Light"/>
            </a:endParaRPr>
          </a:p>
        </p:txBody>
      </p:sp>
      <p:sp>
        <p:nvSpPr>
          <p:cNvPr id="18" name="Rectangle 17"/>
          <p:cNvSpPr/>
          <p:nvPr/>
        </p:nvSpPr>
        <p:spPr>
          <a:xfrm>
            <a:off x="1828800" y="3427913"/>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4000" smtClean="0">
                <a:solidFill>
                  <a:prstClr val="black"/>
                </a:solidFill>
                <a:latin typeface="Calibri Light"/>
              </a:rPr>
              <a:t> Row</a:t>
            </a:r>
            <a:endParaRPr lang="en-US" sz="4000">
              <a:solidFill>
                <a:prstClr val="black"/>
              </a:solidFill>
              <a:latin typeface="Calibri Light"/>
            </a:endParaRPr>
          </a:p>
        </p:txBody>
      </p:sp>
      <p:sp>
        <p:nvSpPr>
          <p:cNvPr id="19" name="Rectangle 18"/>
          <p:cNvSpPr/>
          <p:nvPr/>
        </p:nvSpPr>
        <p:spPr>
          <a:xfrm>
            <a:off x="1828800" y="4037512"/>
            <a:ext cx="3657600" cy="6096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3600" dirty="0" smtClean="0">
                <a:solidFill>
                  <a:prstClr val="black"/>
                </a:solidFill>
                <a:latin typeface="Calibri Light"/>
              </a:rPr>
              <a:t> Row</a:t>
            </a:r>
            <a:endParaRPr lang="en-US" sz="3600" dirty="0">
              <a:solidFill>
                <a:prstClr val="black"/>
              </a:solidFill>
              <a:latin typeface="Calibri Light"/>
            </a:endParaRPr>
          </a:p>
        </p:txBody>
      </p:sp>
      <p:sp>
        <p:nvSpPr>
          <p:cNvPr id="20" name="TextBox 19"/>
          <p:cNvSpPr txBox="1"/>
          <p:nvPr/>
        </p:nvSpPr>
        <p:spPr>
          <a:xfrm>
            <a:off x="5943600" y="1675311"/>
            <a:ext cx="2286000" cy="457201"/>
          </a:xfrm>
          <a:prstGeom prst="rect">
            <a:avLst/>
          </a:prstGeom>
          <a:noFill/>
        </p:spPr>
        <p:txBody>
          <a:bodyPr wrap="square" rtlCol="0" anchor="ctr">
            <a:noAutofit/>
          </a:bodyPr>
          <a:lstStyle/>
          <a:p>
            <a:r>
              <a:rPr lang="en-US" sz="4000" smtClean="0">
                <a:solidFill>
                  <a:prstClr val="black"/>
                </a:solidFill>
                <a:latin typeface="Calibri Light"/>
              </a:rPr>
              <a:t> Wordline</a:t>
            </a:r>
            <a:endParaRPr lang="en-US" sz="4000">
              <a:solidFill>
                <a:prstClr val="black"/>
              </a:solidFill>
              <a:latin typeface="Calibri Light"/>
            </a:endParaRPr>
          </a:p>
        </p:txBody>
      </p:sp>
      <p:sp>
        <p:nvSpPr>
          <p:cNvPr id="21" name="Low Volt"/>
          <p:cNvSpPr txBox="1"/>
          <p:nvPr/>
        </p:nvSpPr>
        <p:spPr>
          <a:xfrm>
            <a:off x="5943600" y="2894512"/>
            <a:ext cx="2286000" cy="457201"/>
          </a:xfrm>
          <a:prstGeom prst="rect">
            <a:avLst/>
          </a:prstGeom>
          <a:noFill/>
        </p:spPr>
        <p:txBody>
          <a:bodyPr wrap="square" rtlCol="0" anchor="ctr">
            <a:noAutofit/>
          </a:bodyPr>
          <a:lstStyle/>
          <a:p>
            <a:r>
              <a:rPr lang="en-US" sz="4400" b="1" i="1" smtClean="0">
                <a:solidFill>
                  <a:prstClr val="black">
                    <a:lumMod val="65000"/>
                    <a:lumOff val="35000"/>
                  </a:prstClr>
                </a:solidFill>
                <a:latin typeface="Calibri Light"/>
              </a:rPr>
              <a:t> V</a:t>
            </a:r>
            <a:r>
              <a:rPr lang="en-US" sz="4800" b="1" i="1" baseline="-20000" smtClean="0">
                <a:solidFill>
                  <a:prstClr val="black">
                    <a:lumMod val="65000"/>
                    <a:lumOff val="35000"/>
                  </a:prstClr>
                </a:solidFill>
                <a:latin typeface="Calibri Light"/>
              </a:rPr>
              <a:t>LOW</a:t>
            </a:r>
            <a:endParaRPr lang="en-US" sz="4400" b="1" i="1" baseline="-20000">
              <a:solidFill>
                <a:prstClr val="black">
                  <a:lumMod val="65000"/>
                  <a:lumOff val="35000"/>
                </a:prstClr>
              </a:solidFill>
              <a:latin typeface="Calibri Light"/>
            </a:endParaRPr>
          </a:p>
        </p:txBody>
      </p:sp>
      <p:sp>
        <p:nvSpPr>
          <p:cNvPr id="22" name="High Volt"/>
          <p:cNvSpPr txBox="1"/>
          <p:nvPr/>
        </p:nvSpPr>
        <p:spPr>
          <a:xfrm>
            <a:off x="5943600" y="2895277"/>
            <a:ext cx="2286000" cy="457201"/>
          </a:xfrm>
          <a:prstGeom prst="rect">
            <a:avLst/>
          </a:prstGeom>
          <a:noFill/>
        </p:spPr>
        <p:txBody>
          <a:bodyPr wrap="square" rtlCol="0" anchor="ctr">
            <a:noAutofit/>
          </a:bodyPr>
          <a:lstStyle/>
          <a:p>
            <a:r>
              <a:rPr lang="en-US" sz="4400" b="1" smtClean="0">
                <a:solidFill>
                  <a:srgbClr val="FF0000"/>
                </a:solidFill>
                <a:latin typeface="Calibri Light"/>
              </a:rPr>
              <a:t> </a:t>
            </a:r>
            <a:r>
              <a:rPr lang="en-US" sz="4400" b="1" i="1">
                <a:solidFill>
                  <a:srgbClr val="FF0000"/>
                </a:solidFill>
                <a:latin typeface="Calibri Light"/>
              </a:rPr>
              <a:t>V</a:t>
            </a:r>
            <a:r>
              <a:rPr lang="en-US" sz="4800" b="1" i="1" baseline="-20000">
                <a:solidFill>
                  <a:srgbClr val="FF0000"/>
                </a:solidFill>
                <a:latin typeface="Calibri Light"/>
              </a:rPr>
              <a:t>HIGH</a:t>
            </a:r>
            <a:endParaRPr lang="en-US" sz="4400" b="1" i="1" baseline="-20000">
              <a:solidFill>
                <a:srgbClr val="FF0000"/>
              </a:solidFill>
              <a:latin typeface="Calibri Light"/>
            </a:endParaRPr>
          </a:p>
        </p:txBody>
      </p:sp>
      <p:sp>
        <p:nvSpPr>
          <p:cNvPr id="23" name="Error"/>
          <p:cNvSpPr/>
          <p:nvPr/>
        </p:nvSpPr>
        <p:spPr>
          <a:xfrm>
            <a:off x="4876800" y="2204223"/>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4" name="Error"/>
          <p:cNvSpPr/>
          <p:nvPr/>
        </p:nvSpPr>
        <p:spPr>
          <a:xfrm>
            <a:off x="4267200" y="3431317"/>
            <a:ext cx="609600" cy="609599"/>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5" name="Error"/>
          <p:cNvSpPr/>
          <p:nvPr/>
        </p:nvSpPr>
        <p:spPr>
          <a:xfrm>
            <a:off x="3657600" y="2204223"/>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6" name="Error"/>
          <p:cNvSpPr/>
          <p:nvPr/>
        </p:nvSpPr>
        <p:spPr>
          <a:xfrm>
            <a:off x="3657600" y="3424510"/>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7" name="Error"/>
          <p:cNvSpPr/>
          <p:nvPr/>
        </p:nvSpPr>
        <p:spPr>
          <a:xfrm>
            <a:off x="2419350" y="2204223"/>
            <a:ext cx="609600" cy="609600"/>
          </a:xfrm>
          <a:prstGeom prst="mathMultiply">
            <a:avLst/>
          </a:prstGeom>
          <a:solidFill>
            <a:srgbClr val="FFFF00"/>
          </a:solidFill>
          <a:ln w="38100">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1" name="Victim"/>
          <p:cNvSpPr/>
          <p:nvPr/>
        </p:nvSpPr>
        <p:spPr>
          <a:xfrm>
            <a:off x="1828800" y="3428458"/>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3600" b="1" dirty="0" smtClean="0">
                <a:solidFill>
                  <a:prstClr val="white"/>
                </a:solidFill>
                <a:latin typeface="Calibri Light"/>
              </a:rPr>
              <a:t> </a:t>
            </a:r>
            <a:r>
              <a:rPr lang="en-US" sz="3600" b="1" dirty="0" smtClean="0">
                <a:solidFill>
                  <a:prstClr val="black"/>
                </a:solidFill>
                <a:latin typeface="Calibri Light"/>
              </a:rPr>
              <a:t>Victim Row</a:t>
            </a:r>
            <a:endParaRPr lang="en-US" sz="3600" b="1" dirty="0">
              <a:solidFill>
                <a:prstClr val="black"/>
              </a:solidFill>
              <a:latin typeface="Calibri Light"/>
            </a:endParaRPr>
          </a:p>
        </p:txBody>
      </p:sp>
      <p:sp>
        <p:nvSpPr>
          <p:cNvPr id="32" name="Victim"/>
          <p:cNvSpPr/>
          <p:nvPr/>
        </p:nvSpPr>
        <p:spPr>
          <a:xfrm>
            <a:off x="1828800" y="2210711"/>
            <a:ext cx="3657600" cy="609600"/>
          </a:xfrm>
          <a:prstGeom prst="rect">
            <a:avLst/>
          </a:prstGeom>
          <a:solidFill>
            <a:schemeClr val="accent4"/>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3600" b="1" dirty="0" smtClean="0">
                <a:solidFill>
                  <a:prstClr val="white"/>
                </a:solidFill>
                <a:latin typeface="Calibri Light"/>
              </a:rPr>
              <a:t> </a:t>
            </a:r>
            <a:r>
              <a:rPr lang="en-US" sz="3600" b="1" dirty="0" smtClean="0">
                <a:solidFill>
                  <a:prstClr val="black"/>
                </a:solidFill>
                <a:latin typeface="Calibri Light"/>
              </a:rPr>
              <a:t>Victim Row</a:t>
            </a:r>
            <a:endParaRPr lang="en-US" sz="3600" b="1" dirty="0">
              <a:solidFill>
                <a:prstClr val="black"/>
              </a:solidFill>
              <a:latin typeface="Calibri Light"/>
            </a:endParaRPr>
          </a:p>
        </p:txBody>
      </p:sp>
      <p:sp>
        <p:nvSpPr>
          <p:cNvPr id="33" name="Aggressor"/>
          <p:cNvSpPr/>
          <p:nvPr/>
        </p:nvSpPr>
        <p:spPr>
          <a:xfrm>
            <a:off x="1828800" y="2818314"/>
            <a:ext cx="3657600" cy="609600"/>
          </a:xfrm>
          <a:prstGeom prst="rect">
            <a:avLst/>
          </a:prstGeom>
          <a:solidFill>
            <a:srgbClr val="FF0000"/>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3600" b="1" dirty="0" smtClean="0">
                <a:solidFill>
                  <a:prstClr val="white"/>
                </a:solidFill>
                <a:latin typeface="Calibri Light"/>
              </a:rPr>
              <a:t> Aggressor Row</a:t>
            </a:r>
            <a:endParaRPr lang="en-US" sz="3600" b="1" dirty="0">
              <a:solidFill>
                <a:prstClr val="white"/>
              </a:solidFill>
              <a:latin typeface="Calibri Light"/>
            </a:endParaRPr>
          </a:p>
        </p:txBody>
      </p:sp>
      <p:sp>
        <p:nvSpPr>
          <p:cNvPr id="34" name="Punchline"/>
          <p:cNvSpPr txBox="1"/>
          <p:nvPr/>
        </p:nvSpPr>
        <p:spPr>
          <a:xfrm>
            <a:off x="395536" y="5257800"/>
            <a:ext cx="8359080" cy="1143002"/>
          </a:xfrm>
          <a:prstGeom prst="rect">
            <a:avLst/>
          </a:prstGeom>
          <a:noFill/>
        </p:spPr>
        <p:txBody>
          <a:bodyPr wrap="square" rtlCol="0" anchor="ctr">
            <a:noAutofit/>
          </a:bodyPr>
          <a:lstStyle/>
          <a:p>
            <a:r>
              <a:rPr lang="en-US" sz="3300" i="1" dirty="0" smtClean="0">
                <a:solidFill>
                  <a:prstClr val="black"/>
                </a:solidFill>
                <a:latin typeface="Calibri Light"/>
              </a:rPr>
              <a:t>Repeatedly opening and closing a row induces </a:t>
            </a:r>
            <a:r>
              <a:rPr lang="en-US" sz="3300" b="1" i="1" dirty="0" smtClean="0">
                <a:solidFill>
                  <a:srgbClr val="FF0000"/>
                </a:solidFill>
                <a:latin typeface="Calibri Light"/>
              </a:rPr>
              <a:t>disturbance errors</a:t>
            </a:r>
            <a:r>
              <a:rPr lang="en-US" sz="3300" i="1" dirty="0" smtClean="0">
                <a:solidFill>
                  <a:srgbClr val="FF0000"/>
                </a:solidFill>
                <a:latin typeface="Calibri Light"/>
              </a:rPr>
              <a:t> </a:t>
            </a:r>
            <a:r>
              <a:rPr lang="en-US" sz="3300" i="1" dirty="0" smtClean="0">
                <a:solidFill>
                  <a:prstClr val="black"/>
                </a:solidFill>
                <a:latin typeface="Calibri Light"/>
              </a:rPr>
              <a:t>in adjacent rows in </a:t>
            </a:r>
            <a:r>
              <a:rPr lang="en-US" sz="3300" b="1" i="1" dirty="0" smtClean="0">
                <a:solidFill>
                  <a:srgbClr val="FF0000"/>
                </a:solidFill>
                <a:latin typeface="Calibri Light"/>
              </a:rPr>
              <a:t>most real DRAM chips </a:t>
            </a:r>
            <a:r>
              <a:rPr lang="en-US" sz="3300" i="1" dirty="0" smtClean="0">
                <a:solidFill>
                  <a:prstClr val="black"/>
                </a:solidFill>
                <a:latin typeface="Calibri Light"/>
              </a:rPr>
              <a:t>[Kim+ ISCA 2014]</a:t>
            </a:r>
            <a:endParaRPr lang="en-US" sz="3300" i="1" dirty="0">
              <a:solidFill>
                <a:prstClr val="black"/>
              </a:solidFill>
              <a:latin typeface="Calibri Light"/>
            </a:endParaRPr>
          </a:p>
        </p:txBody>
      </p:sp>
      <p:sp>
        <p:nvSpPr>
          <p:cNvPr id="35" name="Opened"/>
          <p:cNvSpPr txBox="1"/>
          <p:nvPr/>
        </p:nvSpPr>
        <p:spPr>
          <a:xfrm>
            <a:off x="3124200" y="2899003"/>
            <a:ext cx="2209800" cy="457201"/>
          </a:xfrm>
          <a:prstGeom prst="rect">
            <a:avLst/>
          </a:prstGeom>
          <a:noFill/>
        </p:spPr>
        <p:txBody>
          <a:bodyPr wrap="square" rtlCol="0" anchor="ctr">
            <a:noAutofit/>
          </a:bodyPr>
          <a:lstStyle/>
          <a:p>
            <a:pPr algn="r"/>
            <a:r>
              <a:rPr lang="en-US" sz="4000" b="1" i="1" smtClean="0">
                <a:solidFill>
                  <a:prstClr val="black"/>
                </a:solidFill>
                <a:latin typeface="Calibri Light"/>
              </a:rPr>
              <a:t>Opened</a:t>
            </a:r>
          </a:p>
        </p:txBody>
      </p:sp>
      <p:sp>
        <p:nvSpPr>
          <p:cNvPr id="28" name="Closed"/>
          <p:cNvSpPr txBox="1"/>
          <p:nvPr/>
        </p:nvSpPr>
        <p:spPr>
          <a:xfrm>
            <a:off x="3133725" y="2899002"/>
            <a:ext cx="2200275" cy="457201"/>
          </a:xfrm>
          <a:prstGeom prst="rect">
            <a:avLst/>
          </a:prstGeom>
          <a:noFill/>
        </p:spPr>
        <p:txBody>
          <a:bodyPr wrap="square" rtlCol="0" anchor="ctr">
            <a:noAutofit/>
          </a:bodyPr>
          <a:lstStyle/>
          <a:p>
            <a:pPr algn="r"/>
            <a:r>
              <a:rPr lang="en-US" sz="4000" b="1" i="1" smtClean="0">
                <a:solidFill>
                  <a:prstClr val="black"/>
                </a:solidFill>
                <a:latin typeface="Calibri Light"/>
              </a:rPr>
              <a:t>Closed</a:t>
            </a:r>
          </a:p>
        </p:txBody>
      </p:sp>
      <p:sp>
        <p:nvSpPr>
          <p:cNvPr id="3" name="Slide Number Placeholder 2"/>
          <p:cNvSpPr>
            <a:spLocks noGrp="1"/>
          </p:cNvSpPr>
          <p:nvPr>
            <p:ph type="sldNum" sz="quarter" idx="12"/>
          </p:nvPr>
        </p:nvSpPr>
        <p:spPr/>
        <p:txBody>
          <a:bodyPr/>
          <a:lstStyle/>
          <a:p>
            <a:fld id="{D4D2B188-1D62-4FCA-8363-938AD4629BBB}" type="slidenum">
              <a:rPr lang="en-US" smtClean="0">
                <a:solidFill>
                  <a:prstClr val="black">
                    <a:tint val="75000"/>
                  </a:prstClr>
                </a:solidFill>
              </a:rPr>
              <a:pPr/>
              <a:t>27</a:t>
            </a:fld>
            <a:endParaRPr lang="en-US">
              <a:solidFill>
                <a:prstClr val="black">
                  <a:tint val="75000"/>
                </a:prstClr>
              </a:solidFill>
            </a:endParaRPr>
          </a:p>
        </p:txBody>
      </p:sp>
      <p:sp>
        <p:nvSpPr>
          <p:cNvPr id="29" name="Title 1"/>
          <p:cNvSpPr>
            <a:spLocks noGrp="1"/>
          </p:cNvSpPr>
          <p:nvPr>
            <p:ph type="title"/>
          </p:nvPr>
        </p:nvSpPr>
        <p:spPr>
          <a:xfrm>
            <a:off x="228600" y="152400"/>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An Example of The Scaling </a:t>
            </a:r>
            <a:r>
              <a:rPr lang="en-US" sz="4400" b="0" dirty="0">
                <a:solidFill>
                  <a:srgbClr val="1A5712"/>
                </a:solidFill>
                <a:latin typeface="Garamond" charset="0"/>
                <a:ea typeface="ＭＳ Ｐゴシック" charset="0"/>
                <a:cs typeface="ＭＳ Ｐゴシック" charset="0"/>
              </a:rPr>
              <a:t>Problem</a:t>
            </a:r>
          </a:p>
        </p:txBody>
      </p:sp>
    </p:spTree>
    <p:extLst>
      <p:ext uri="{BB962C8B-B14F-4D97-AF65-F5344CB8AC3E}">
        <p14:creationId xmlns:p14="http://schemas.microsoft.com/office/powerpoint/2010/main" val="23733876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750"/>
                                        <p:tgtEl>
                                          <p:spTgt spid="22"/>
                                        </p:tgtEl>
                                      </p:cBhvr>
                                    </p:animEffect>
                                  </p:childTnLst>
                                </p:cTn>
                              </p:par>
                              <p:par>
                                <p:cTn id="8" presetID="7" presetClass="emph" presetSubtype="2" fill="hold" nodeType="withEffect">
                                  <p:stCondLst>
                                    <p:cond delay="0"/>
                                  </p:stCondLst>
                                  <p:childTnLst>
                                    <p:animClr clrSpc="rgb" dir="cw">
                                      <p:cBhvr>
                                        <p:cTn id="9" dur="750" fill="hold"/>
                                        <p:tgtEl>
                                          <p:spTgt spid="11"/>
                                        </p:tgtEl>
                                        <p:attrNameLst>
                                          <p:attrName>stroke.color</p:attrName>
                                        </p:attrNameLst>
                                      </p:cBhvr>
                                      <p:to>
                                        <a:srgbClr val="FF0000"/>
                                      </p:to>
                                    </p:animClr>
                                    <p:set>
                                      <p:cBhvr>
                                        <p:cTn id="10" dur="750" fill="hold"/>
                                        <p:tgtEl>
                                          <p:spTgt spid="11"/>
                                        </p:tgtEl>
                                        <p:attrNameLst>
                                          <p:attrName>stroke.on</p:attrName>
                                        </p:attrNameLst>
                                      </p:cBhvr>
                                      <p:to>
                                        <p:strVal val="true"/>
                                      </p:to>
                                    </p:set>
                                  </p:childTnLst>
                                </p:cTn>
                              </p:par>
                              <p:par>
                                <p:cTn id="11" presetID="1" presetClass="emph" presetSubtype="2" fill="hold" nodeType="withEffect">
                                  <p:stCondLst>
                                    <p:cond delay="0"/>
                                  </p:stCondLst>
                                  <p:childTnLst>
                                    <p:animClr clrSpc="rgb" dir="cw">
                                      <p:cBhvr>
                                        <p:cTn id="12" dur="750" fill="hold"/>
                                        <p:tgtEl>
                                          <p:spTgt spid="17"/>
                                        </p:tgtEl>
                                        <p:attrNameLst>
                                          <p:attrName>fillcolor</p:attrName>
                                        </p:attrNameLst>
                                      </p:cBhvr>
                                      <p:to>
                                        <a:srgbClr val="FF0000"/>
                                      </p:to>
                                    </p:animClr>
                                    <p:set>
                                      <p:cBhvr>
                                        <p:cTn id="13" dur="750" fill="hold"/>
                                        <p:tgtEl>
                                          <p:spTgt spid="17"/>
                                        </p:tgtEl>
                                        <p:attrNameLst>
                                          <p:attrName>fill.type</p:attrName>
                                        </p:attrNameLst>
                                      </p:cBhvr>
                                      <p:to>
                                        <p:strVal val="solid"/>
                                      </p:to>
                                    </p:set>
                                    <p:set>
                                      <p:cBhvr>
                                        <p:cTn id="14" dur="750" fill="hold"/>
                                        <p:tgtEl>
                                          <p:spTgt spid="17"/>
                                        </p:tgtEl>
                                        <p:attrNameLst>
                                          <p:attrName>fill.on</p:attrName>
                                        </p:attrNameLst>
                                      </p:cBhvr>
                                      <p:to>
                                        <p:strVal val="true"/>
                                      </p:to>
                                    </p:set>
                                  </p:childTnLst>
                                </p:cTn>
                              </p:par>
                              <p:par>
                                <p:cTn id="15" presetID="10" presetClass="entr" presetSubtype="0" fill="hold" grpId="0" nodeType="with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750"/>
                                        <p:tgtEl>
                                          <p:spTgt spid="35"/>
                                        </p:tgtEl>
                                      </p:cBhvr>
                                    </p:animEffect>
                                  </p:childTnLst>
                                </p:cTn>
                              </p:par>
                            </p:childTnLst>
                          </p:cTn>
                        </p:par>
                      </p:childTnLst>
                    </p:cTn>
                  </p:par>
                  <p:par>
                    <p:cTn id="18" fill="hold">
                      <p:stCondLst>
                        <p:cond delay="indefinite"/>
                      </p:stCondLst>
                      <p:childTnLst>
                        <p:par>
                          <p:cTn id="19" fill="hold">
                            <p:stCondLst>
                              <p:cond delay="0"/>
                            </p:stCondLst>
                            <p:childTnLst>
                              <p:par>
                                <p:cTn id="20" presetID="1" presetClass="exit" presetSubtype="0" fill="hold" grpId="1" nodeType="clickEffect">
                                  <p:stCondLst>
                                    <p:cond delay="0"/>
                                  </p:stCondLst>
                                  <p:childTnLst>
                                    <p:set>
                                      <p:cBhvr>
                                        <p:cTn id="21" dur="1" fill="hold">
                                          <p:stCondLst>
                                            <p:cond delay="0"/>
                                          </p:stCondLst>
                                        </p:cTn>
                                        <p:tgtEl>
                                          <p:spTgt spid="22"/>
                                        </p:tgtEl>
                                        <p:attrNameLst>
                                          <p:attrName>style.visibility</p:attrName>
                                        </p:attrNameLst>
                                      </p:cBhvr>
                                      <p:to>
                                        <p:strVal val="hidden"/>
                                      </p:to>
                                    </p:se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par>
                                <p:cTn id="25" presetID="7" presetClass="emph" presetSubtype="2" fill="hold" nodeType="withEffect">
                                  <p:stCondLst>
                                    <p:cond delay="0"/>
                                  </p:stCondLst>
                                  <p:childTnLst>
                                    <p:animClr clrSpc="rgb" dir="cw">
                                      <p:cBhvr>
                                        <p:cTn id="26" dur="500" fill="hold"/>
                                        <p:tgtEl>
                                          <p:spTgt spid="11"/>
                                        </p:tgtEl>
                                        <p:attrNameLst>
                                          <p:attrName>stroke.color</p:attrName>
                                        </p:attrNameLst>
                                      </p:cBhvr>
                                      <p:to>
                                        <a:srgbClr val="595959"/>
                                      </p:to>
                                    </p:animClr>
                                    <p:set>
                                      <p:cBhvr>
                                        <p:cTn id="27" dur="500" fill="hold"/>
                                        <p:tgtEl>
                                          <p:spTgt spid="11"/>
                                        </p:tgtEl>
                                        <p:attrNameLst>
                                          <p:attrName>stroke.on</p:attrName>
                                        </p:attrNameLst>
                                      </p:cBhvr>
                                      <p:to>
                                        <p:strVal val="true"/>
                                      </p:to>
                                    </p:set>
                                  </p:childTnLst>
                                </p:cTn>
                              </p:par>
                              <p:par>
                                <p:cTn id="28" presetID="1" presetClass="emph" presetSubtype="2" fill="hold" nodeType="withEffect">
                                  <p:stCondLst>
                                    <p:cond delay="0"/>
                                  </p:stCondLst>
                                  <p:childTnLst>
                                    <p:animClr clrSpc="rgb" dir="cw">
                                      <p:cBhvr>
                                        <p:cTn id="29" dur="500" fill="hold"/>
                                        <p:tgtEl>
                                          <p:spTgt spid="17"/>
                                        </p:tgtEl>
                                        <p:attrNameLst>
                                          <p:attrName>fillcolor</p:attrName>
                                        </p:attrNameLst>
                                      </p:cBhvr>
                                      <p:to>
                                        <a:srgbClr val="FFFFFF"/>
                                      </p:to>
                                    </p:animClr>
                                    <p:set>
                                      <p:cBhvr>
                                        <p:cTn id="30" dur="500" fill="hold"/>
                                        <p:tgtEl>
                                          <p:spTgt spid="17"/>
                                        </p:tgtEl>
                                        <p:attrNameLst>
                                          <p:attrName>fill.type</p:attrName>
                                        </p:attrNameLst>
                                      </p:cBhvr>
                                      <p:to>
                                        <p:strVal val="solid"/>
                                      </p:to>
                                    </p:set>
                                    <p:set>
                                      <p:cBhvr>
                                        <p:cTn id="31" dur="500" fill="hold"/>
                                        <p:tgtEl>
                                          <p:spTgt spid="17"/>
                                        </p:tgtEl>
                                        <p:attrNameLst>
                                          <p:attrName>fill.on</p:attrName>
                                        </p:attrNameLst>
                                      </p:cBhvr>
                                      <p:to>
                                        <p:strVal val="true"/>
                                      </p:to>
                                    </p:set>
                                  </p:childTnLst>
                                </p:cTn>
                              </p:par>
                              <p:par>
                                <p:cTn id="32" presetID="1" presetClass="exit" presetSubtype="0" fill="hold" grpId="1" nodeType="withEffect">
                                  <p:stCondLst>
                                    <p:cond delay="0"/>
                                  </p:stCondLst>
                                  <p:childTnLst>
                                    <p:set>
                                      <p:cBhvr>
                                        <p:cTn id="33" dur="1" fill="hold">
                                          <p:stCondLst>
                                            <p:cond delay="0"/>
                                          </p:stCondLst>
                                        </p:cTn>
                                        <p:tgtEl>
                                          <p:spTgt spid="35"/>
                                        </p:tgtEl>
                                        <p:attrNameLst>
                                          <p:attrName>style.visibility</p:attrName>
                                        </p:attrNameLst>
                                      </p:cBhvr>
                                      <p:to>
                                        <p:strVal val="hidden"/>
                                      </p:to>
                                    </p:set>
                                  </p:childTnLst>
                                </p:cTn>
                              </p:par>
                              <p:par>
                                <p:cTn id="34" presetID="10" presetClass="entr" presetSubtype="0" fill="hold" grpId="0" nodeType="withEffect">
                                  <p:stCondLst>
                                    <p:cond delay="250"/>
                                  </p:stCondLst>
                                  <p:childTnLst>
                                    <p:set>
                                      <p:cBhvr>
                                        <p:cTn id="35" dur="1" fill="hold">
                                          <p:stCondLst>
                                            <p:cond delay="0"/>
                                          </p:stCondLst>
                                        </p:cTn>
                                        <p:tgtEl>
                                          <p:spTgt spid="28"/>
                                        </p:tgtEl>
                                        <p:attrNameLst>
                                          <p:attrName>style.visibility</p:attrName>
                                        </p:attrNameLst>
                                      </p:cBhvr>
                                      <p:to>
                                        <p:strVal val="visible"/>
                                      </p:to>
                                    </p:set>
                                    <p:animEffect transition="in" filter="fade">
                                      <p:cBhvr>
                                        <p:cTn id="36" dur="250"/>
                                        <p:tgtEl>
                                          <p:spTgt spid="28"/>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xit" presetSubtype="0" fill="hold" grpId="1" nodeType="clickEffect">
                                  <p:stCondLst>
                                    <p:cond delay="0"/>
                                  </p:stCondLst>
                                  <p:childTnLst>
                                    <p:set>
                                      <p:cBhvr>
                                        <p:cTn id="40" dur="1" fill="hold">
                                          <p:stCondLst>
                                            <p:cond delay="0"/>
                                          </p:stCondLst>
                                        </p:cTn>
                                        <p:tgtEl>
                                          <p:spTgt spid="28"/>
                                        </p:tgtEl>
                                        <p:attrNameLst>
                                          <p:attrName>style.visibility</p:attrName>
                                        </p:attrNameLst>
                                      </p:cBhvr>
                                      <p:to>
                                        <p:strVal val="hidden"/>
                                      </p:to>
                                    </p:set>
                                  </p:childTnLst>
                                </p:cTn>
                              </p:par>
                              <p:par>
                                <p:cTn id="41" presetID="1" presetClass="entr" presetSubtype="0" fill="hold" grpId="2" nodeType="withEffect">
                                  <p:stCondLst>
                                    <p:cond delay="0"/>
                                  </p:stCondLst>
                                  <p:childTnLst>
                                    <p:set>
                                      <p:cBhvr>
                                        <p:cTn id="42" dur="1" fill="hold">
                                          <p:stCondLst>
                                            <p:cond delay="0"/>
                                          </p:stCondLst>
                                        </p:cTn>
                                        <p:tgtEl>
                                          <p:spTgt spid="22"/>
                                        </p:tgtEl>
                                        <p:attrNameLst>
                                          <p:attrName>style.visibility</p:attrName>
                                        </p:attrNameLst>
                                      </p:cBhvr>
                                      <p:to>
                                        <p:strVal val="visible"/>
                                      </p:to>
                                    </p:set>
                                  </p:childTnLst>
                                </p:cTn>
                              </p:par>
                              <p:par>
                                <p:cTn id="43" presetID="1" presetClass="exit" presetSubtype="0" fill="hold" grpId="1" nodeType="withEffect">
                                  <p:stCondLst>
                                    <p:cond delay="0"/>
                                  </p:stCondLst>
                                  <p:childTnLst>
                                    <p:set>
                                      <p:cBhvr>
                                        <p:cTn id="44" dur="1" fill="hold">
                                          <p:stCondLst>
                                            <p:cond delay="0"/>
                                          </p:stCondLst>
                                        </p:cTn>
                                        <p:tgtEl>
                                          <p:spTgt spid="21"/>
                                        </p:tgtEl>
                                        <p:attrNameLst>
                                          <p:attrName>style.visibility</p:attrName>
                                        </p:attrNameLst>
                                      </p:cBhvr>
                                      <p:to>
                                        <p:strVal val="hidden"/>
                                      </p:to>
                                    </p:set>
                                  </p:childTnLst>
                                </p:cTn>
                              </p:par>
                              <p:par>
                                <p:cTn id="45" presetID="7" presetClass="emph" presetSubtype="2" fill="hold" nodeType="withEffect">
                                  <p:stCondLst>
                                    <p:cond delay="0"/>
                                  </p:stCondLst>
                                  <p:childTnLst>
                                    <p:animClr clrSpc="rgb" dir="cw">
                                      <p:cBhvr>
                                        <p:cTn id="46" dur="10" fill="hold"/>
                                        <p:tgtEl>
                                          <p:spTgt spid="11"/>
                                        </p:tgtEl>
                                        <p:attrNameLst>
                                          <p:attrName>stroke.color</p:attrName>
                                        </p:attrNameLst>
                                      </p:cBhvr>
                                      <p:to>
                                        <a:srgbClr val="FF0000"/>
                                      </p:to>
                                    </p:animClr>
                                    <p:set>
                                      <p:cBhvr>
                                        <p:cTn id="47" dur="10" fill="hold"/>
                                        <p:tgtEl>
                                          <p:spTgt spid="11"/>
                                        </p:tgtEl>
                                        <p:attrNameLst>
                                          <p:attrName>stroke.on</p:attrName>
                                        </p:attrNameLst>
                                      </p:cBhvr>
                                      <p:to>
                                        <p:strVal val="true"/>
                                      </p:to>
                                    </p:set>
                                  </p:childTnLst>
                                </p:cTn>
                              </p:par>
                              <p:par>
                                <p:cTn id="48" presetID="1" presetClass="emph" presetSubtype="2" fill="hold" nodeType="withEffect">
                                  <p:stCondLst>
                                    <p:cond delay="0"/>
                                  </p:stCondLst>
                                  <p:childTnLst>
                                    <p:animClr clrSpc="rgb" dir="cw">
                                      <p:cBhvr>
                                        <p:cTn id="49" dur="10" fill="hold"/>
                                        <p:tgtEl>
                                          <p:spTgt spid="17"/>
                                        </p:tgtEl>
                                        <p:attrNameLst>
                                          <p:attrName>fillcolor</p:attrName>
                                        </p:attrNameLst>
                                      </p:cBhvr>
                                      <p:to>
                                        <a:srgbClr val="FF0000"/>
                                      </p:to>
                                    </p:animClr>
                                    <p:set>
                                      <p:cBhvr>
                                        <p:cTn id="50" dur="10" fill="hold"/>
                                        <p:tgtEl>
                                          <p:spTgt spid="17"/>
                                        </p:tgtEl>
                                        <p:attrNameLst>
                                          <p:attrName>fill.type</p:attrName>
                                        </p:attrNameLst>
                                      </p:cBhvr>
                                      <p:to>
                                        <p:strVal val="solid"/>
                                      </p:to>
                                    </p:set>
                                    <p:set>
                                      <p:cBhvr>
                                        <p:cTn id="51" dur="10" fill="hold"/>
                                        <p:tgtEl>
                                          <p:spTgt spid="17"/>
                                        </p:tgtEl>
                                        <p:attrNameLst>
                                          <p:attrName>fill.on</p:attrName>
                                        </p:attrNameLst>
                                      </p:cBhvr>
                                      <p:to>
                                        <p:strVal val="true"/>
                                      </p:to>
                                    </p:set>
                                  </p:childTnLst>
                                </p:cTn>
                              </p:par>
                              <p:par>
                                <p:cTn id="52" presetID="1" presetClass="exit" presetSubtype="0" fill="hold" grpId="3" nodeType="withEffect">
                                  <p:stCondLst>
                                    <p:cond delay="500"/>
                                  </p:stCondLst>
                                  <p:childTnLst>
                                    <p:set>
                                      <p:cBhvr>
                                        <p:cTn id="53" dur="1" fill="hold">
                                          <p:stCondLst>
                                            <p:cond delay="0"/>
                                          </p:stCondLst>
                                        </p:cTn>
                                        <p:tgtEl>
                                          <p:spTgt spid="22"/>
                                        </p:tgtEl>
                                        <p:attrNameLst>
                                          <p:attrName>style.visibility</p:attrName>
                                        </p:attrNameLst>
                                      </p:cBhvr>
                                      <p:to>
                                        <p:strVal val="hidden"/>
                                      </p:to>
                                    </p:set>
                                  </p:childTnLst>
                                </p:cTn>
                              </p:par>
                              <p:par>
                                <p:cTn id="54" presetID="1" presetClass="entr" presetSubtype="0" fill="hold" grpId="2" nodeType="withEffect">
                                  <p:stCondLst>
                                    <p:cond delay="500"/>
                                  </p:stCondLst>
                                  <p:childTnLst>
                                    <p:set>
                                      <p:cBhvr>
                                        <p:cTn id="55" dur="1" fill="hold">
                                          <p:stCondLst>
                                            <p:cond delay="0"/>
                                          </p:stCondLst>
                                        </p:cTn>
                                        <p:tgtEl>
                                          <p:spTgt spid="21"/>
                                        </p:tgtEl>
                                        <p:attrNameLst>
                                          <p:attrName>style.visibility</p:attrName>
                                        </p:attrNameLst>
                                      </p:cBhvr>
                                      <p:to>
                                        <p:strVal val="visible"/>
                                      </p:to>
                                    </p:set>
                                  </p:childTnLst>
                                </p:cTn>
                              </p:par>
                              <p:par>
                                <p:cTn id="56" presetID="7" presetClass="emph" presetSubtype="2" fill="hold" nodeType="withEffect">
                                  <p:stCondLst>
                                    <p:cond delay="500"/>
                                  </p:stCondLst>
                                  <p:childTnLst>
                                    <p:animClr clrSpc="rgb" dir="cw">
                                      <p:cBhvr>
                                        <p:cTn id="57" dur="10" fill="hold"/>
                                        <p:tgtEl>
                                          <p:spTgt spid="11"/>
                                        </p:tgtEl>
                                        <p:attrNameLst>
                                          <p:attrName>stroke.color</p:attrName>
                                        </p:attrNameLst>
                                      </p:cBhvr>
                                      <p:to>
                                        <a:srgbClr val="595959"/>
                                      </p:to>
                                    </p:animClr>
                                    <p:set>
                                      <p:cBhvr>
                                        <p:cTn id="58" dur="10" fill="hold"/>
                                        <p:tgtEl>
                                          <p:spTgt spid="11"/>
                                        </p:tgtEl>
                                        <p:attrNameLst>
                                          <p:attrName>stroke.on</p:attrName>
                                        </p:attrNameLst>
                                      </p:cBhvr>
                                      <p:to>
                                        <p:strVal val="true"/>
                                      </p:to>
                                    </p:set>
                                  </p:childTnLst>
                                </p:cTn>
                              </p:par>
                              <p:par>
                                <p:cTn id="59" presetID="1" presetClass="emph" presetSubtype="2" fill="hold" nodeType="withEffect">
                                  <p:stCondLst>
                                    <p:cond delay="500"/>
                                  </p:stCondLst>
                                  <p:childTnLst>
                                    <p:animClr clrSpc="rgb" dir="cw">
                                      <p:cBhvr>
                                        <p:cTn id="60" dur="10" fill="hold"/>
                                        <p:tgtEl>
                                          <p:spTgt spid="17"/>
                                        </p:tgtEl>
                                        <p:attrNameLst>
                                          <p:attrName>fillcolor</p:attrName>
                                        </p:attrNameLst>
                                      </p:cBhvr>
                                      <p:to>
                                        <a:srgbClr val="FFFFFF"/>
                                      </p:to>
                                    </p:animClr>
                                    <p:set>
                                      <p:cBhvr>
                                        <p:cTn id="61" dur="10" fill="hold"/>
                                        <p:tgtEl>
                                          <p:spTgt spid="17"/>
                                        </p:tgtEl>
                                        <p:attrNameLst>
                                          <p:attrName>fill.type</p:attrName>
                                        </p:attrNameLst>
                                      </p:cBhvr>
                                      <p:to>
                                        <p:strVal val="solid"/>
                                      </p:to>
                                    </p:set>
                                    <p:set>
                                      <p:cBhvr>
                                        <p:cTn id="62" dur="10" fill="hold"/>
                                        <p:tgtEl>
                                          <p:spTgt spid="17"/>
                                        </p:tgtEl>
                                        <p:attrNameLst>
                                          <p:attrName>fill.on</p:attrName>
                                        </p:attrNameLst>
                                      </p:cBhvr>
                                      <p:to>
                                        <p:strVal val="true"/>
                                      </p:to>
                                    </p:set>
                                  </p:childTnLst>
                                </p:cTn>
                              </p:par>
                              <p:par>
                                <p:cTn id="63" presetID="1" presetClass="entr" presetSubtype="0" fill="hold" grpId="9" nodeType="withEffect">
                                  <p:stCondLst>
                                    <p:cond delay="1000"/>
                                  </p:stCondLst>
                                  <p:childTnLst>
                                    <p:set>
                                      <p:cBhvr>
                                        <p:cTn id="64" dur="1" fill="hold">
                                          <p:stCondLst>
                                            <p:cond delay="0"/>
                                          </p:stCondLst>
                                        </p:cTn>
                                        <p:tgtEl>
                                          <p:spTgt spid="22"/>
                                        </p:tgtEl>
                                        <p:attrNameLst>
                                          <p:attrName>style.visibility</p:attrName>
                                        </p:attrNameLst>
                                      </p:cBhvr>
                                      <p:to>
                                        <p:strVal val="visible"/>
                                      </p:to>
                                    </p:set>
                                  </p:childTnLst>
                                </p:cTn>
                              </p:par>
                              <p:par>
                                <p:cTn id="65" presetID="1" presetClass="exit" presetSubtype="0" fill="hold" grpId="3" nodeType="withEffect">
                                  <p:stCondLst>
                                    <p:cond delay="1000"/>
                                  </p:stCondLst>
                                  <p:childTnLst>
                                    <p:set>
                                      <p:cBhvr>
                                        <p:cTn id="66" dur="1" fill="hold">
                                          <p:stCondLst>
                                            <p:cond delay="0"/>
                                          </p:stCondLst>
                                        </p:cTn>
                                        <p:tgtEl>
                                          <p:spTgt spid="21"/>
                                        </p:tgtEl>
                                        <p:attrNameLst>
                                          <p:attrName>style.visibility</p:attrName>
                                        </p:attrNameLst>
                                      </p:cBhvr>
                                      <p:to>
                                        <p:strVal val="hidden"/>
                                      </p:to>
                                    </p:set>
                                  </p:childTnLst>
                                </p:cTn>
                              </p:par>
                              <p:par>
                                <p:cTn id="67" presetID="7" presetClass="emph" presetSubtype="2" fill="hold" nodeType="withEffect">
                                  <p:stCondLst>
                                    <p:cond delay="1000"/>
                                  </p:stCondLst>
                                  <p:childTnLst>
                                    <p:animClr clrSpc="rgb" dir="cw">
                                      <p:cBhvr>
                                        <p:cTn id="68" dur="10" fill="hold"/>
                                        <p:tgtEl>
                                          <p:spTgt spid="11"/>
                                        </p:tgtEl>
                                        <p:attrNameLst>
                                          <p:attrName>stroke.color</p:attrName>
                                        </p:attrNameLst>
                                      </p:cBhvr>
                                      <p:to>
                                        <a:srgbClr val="FF0000"/>
                                      </p:to>
                                    </p:animClr>
                                    <p:set>
                                      <p:cBhvr>
                                        <p:cTn id="69" dur="10" fill="hold"/>
                                        <p:tgtEl>
                                          <p:spTgt spid="11"/>
                                        </p:tgtEl>
                                        <p:attrNameLst>
                                          <p:attrName>stroke.on</p:attrName>
                                        </p:attrNameLst>
                                      </p:cBhvr>
                                      <p:to>
                                        <p:strVal val="true"/>
                                      </p:to>
                                    </p:set>
                                  </p:childTnLst>
                                </p:cTn>
                              </p:par>
                              <p:par>
                                <p:cTn id="70" presetID="1" presetClass="emph" presetSubtype="2" fill="hold" nodeType="withEffect">
                                  <p:stCondLst>
                                    <p:cond delay="1000"/>
                                  </p:stCondLst>
                                  <p:childTnLst>
                                    <p:animClr clrSpc="rgb" dir="cw">
                                      <p:cBhvr>
                                        <p:cTn id="71" dur="10" fill="hold"/>
                                        <p:tgtEl>
                                          <p:spTgt spid="17"/>
                                        </p:tgtEl>
                                        <p:attrNameLst>
                                          <p:attrName>fillcolor</p:attrName>
                                        </p:attrNameLst>
                                      </p:cBhvr>
                                      <p:to>
                                        <a:srgbClr val="FF0000"/>
                                      </p:to>
                                    </p:animClr>
                                    <p:set>
                                      <p:cBhvr>
                                        <p:cTn id="72" dur="10" fill="hold"/>
                                        <p:tgtEl>
                                          <p:spTgt spid="17"/>
                                        </p:tgtEl>
                                        <p:attrNameLst>
                                          <p:attrName>fill.type</p:attrName>
                                        </p:attrNameLst>
                                      </p:cBhvr>
                                      <p:to>
                                        <p:strVal val="solid"/>
                                      </p:to>
                                    </p:set>
                                    <p:set>
                                      <p:cBhvr>
                                        <p:cTn id="73" dur="10" fill="hold"/>
                                        <p:tgtEl>
                                          <p:spTgt spid="17"/>
                                        </p:tgtEl>
                                        <p:attrNameLst>
                                          <p:attrName>fill.on</p:attrName>
                                        </p:attrNameLst>
                                      </p:cBhvr>
                                      <p:to>
                                        <p:strVal val="true"/>
                                      </p:to>
                                    </p:set>
                                  </p:childTnLst>
                                </p:cTn>
                              </p:par>
                              <p:par>
                                <p:cTn id="74" presetID="1" presetClass="exit" presetSubtype="0" fill="hold" grpId="4" nodeType="withEffect">
                                  <p:stCondLst>
                                    <p:cond delay="1500"/>
                                  </p:stCondLst>
                                  <p:childTnLst>
                                    <p:set>
                                      <p:cBhvr>
                                        <p:cTn id="75" dur="1" fill="hold">
                                          <p:stCondLst>
                                            <p:cond delay="0"/>
                                          </p:stCondLst>
                                        </p:cTn>
                                        <p:tgtEl>
                                          <p:spTgt spid="22"/>
                                        </p:tgtEl>
                                        <p:attrNameLst>
                                          <p:attrName>style.visibility</p:attrName>
                                        </p:attrNameLst>
                                      </p:cBhvr>
                                      <p:to>
                                        <p:strVal val="hidden"/>
                                      </p:to>
                                    </p:set>
                                  </p:childTnLst>
                                </p:cTn>
                              </p:par>
                              <p:par>
                                <p:cTn id="76" presetID="1" presetClass="entr" presetSubtype="0" fill="hold" grpId="4" nodeType="withEffect">
                                  <p:stCondLst>
                                    <p:cond delay="1500"/>
                                  </p:stCondLst>
                                  <p:childTnLst>
                                    <p:set>
                                      <p:cBhvr>
                                        <p:cTn id="77" dur="1" fill="hold">
                                          <p:stCondLst>
                                            <p:cond delay="0"/>
                                          </p:stCondLst>
                                        </p:cTn>
                                        <p:tgtEl>
                                          <p:spTgt spid="21"/>
                                        </p:tgtEl>
                                        <p:attrNameLst>
                                          <p:attrName>style.visibility</p:attrName>
                                        </p:attrNameLst>
                                      </p:cBhvr>
                                      <p:to>
                                        <p:strVal val="visible"/>
                                      </p:to>
                                    </p:set>
                                  </p:childTnLst>
                                </p:cTn>
                              </p:par>
                              <p:par>
                                <p:cTn id="78" presetID="7" presetClass="emph" presetSubtype="2" fill="hold" nodeType="withEffect">
                                  <p:stCondLst>
                                    <p:cond delay="1500"/>
                                  </p:stCondLst>
                                  <p:childTnLst>
                                    <p:animClr clrSpc="rgb" dir="cw">
                                      <p:cBhvr>
                                        <p:cTn id="79" dur="10" fill="hold"/>
                                        <p:tgtEl>
                                          <p:spTgt spid="11"/>
                                        </p:tgtEl>
                                        <p:attrNameLst>
                                          <p:attrName>stroke.color</p:attrName>
                                        </p:attrNameLst>
                                      </p:cBhvr>
                                      <p:to>
                                        <a:srgbClr val="595959"/>
                                      </p:to>
                                    </p:animClr>
                                    <p:set>
                                      <p:cBhvr>
                                        <p:cTn id="80" dur="10" fill="hold"/>
                                        <p:tgtEl>
                                          <p:spTgt spid="11"/>
                                        </p:tgtEl>
                                        <p:attrNameLst>
                                          <p:attrName>stroke.on</p:attrName>
                                        </p:attrNameLst>
                                      </p:cBhvr>
                                      <p:to>
                                        <p:strVal val="true"/>
                                      </p:to>
                                    </p:set>
                                  </p:childTnLst>
                                </p:cTn>
                              </p:par>
                              <p:par>
                                <p:cTn id="81" presetID="1" presetClass="emph" presetSubtype="2" fill="hold" nodeType="withEffect">
                                  <p:stCondLst>
                                    <p:cond delay="1500"/>
                                  </p:stCondLst>
                                  <p:childTnLst>
                                    <p:animClr clrSpc="rgb" dir="cw">
                                      <p:cBhvr>
                                        <p:cTn id="82" dur="10" fill="hold"/>
                                        <p:tgtEl>
                                          <p:spTgt spid="17"/>
                                        </p:tgtEl>
                                        <p:attrNameLst>
                                          <p:attrName>fillcolor</p:attrName>
                                        </p:attrNameLst>
                                      </p:cBhvr>
                                      <p:to>
                                        <a:srgbClr val="FFFFFF"/>
                                      </p:to>
                                    </p:animClr>
                                    <p:set>
                                      <p:cBhvr>
                                        <p:cTn id="83" dur="10" fill="hold"/>
                                        <p:tgtEl>
                                          <p:spTgt spid="17"/>
                                        </p:tgtEl>
                                        <p:attrNameLst>
                                          <p:attrName>fill.type</p:attrName>
                                        </p:attrNameLst>
                                      </p:cBhvr>
                                      <p:to>
                                        <p:strVal val="solid"/>
                                      </p:to>
                                    </p:set>
                                    <p:set>
                                      <p:cBhvr>
                                        <p:cTn id="84" dur="10" fill="hold"/>
                                        <p:tgtEl>
                                          <p:spTgt spid="17"/>
                                        </p:tgtEl>
                                        <p:attrNameLst>
                                          <p:attrName>fill.on</p:attrName>
                                        </p:attrNameLst>
                                      </p:cBhvr>
                                      <p:to>
                                        <p:strVal val="true"/>
                                      </p:to>
                                    </p:set>
                                  </p:childTnLst>
                                </p:cTn>
                              </p:par>
                              <p:par>
                                <p:cTn id="85" presetID="1" presetClass="entr" presetSubtype="0" fill="hold" grpId="5" nodeType="withEffect">
                                  <p:stCondLst>
                                    <p:cond delay="2000"/>
                                  </p:stCondLst>
                                  <p:childTnLst>
                                    <p:set>
                                      <p:cBhvr>
                                        <p:cTn id="86" dur="1" fill="hold">
                                          <p:stCondLst>
                                            <p:cond delay="0"/>
                                          </p:stCondLst>
                                        </p:cTn>
                                        <p:tgtEl>
                                          <p:spTgt spid="22"/>
                                        </p:tgtEl>
                                        <p:attrNameLst>
                                          <p:attrName>style.visibility</p:attrName>
                                        </p:attrNameLst>
                                      </p:cBhvr>
                                      <p:to>
                                        <p:strVal val="visible"/>
                                      </p:to>
                                    </p:set>
                                  </p:childTnLst>
                                </p:cTn>
                              </p:par>
                              <p:par>
                                <p:cTn id="87" presetID="1" presetClass="exit" presetSubtype="0" fill="hold" grpId="5" nodeType="withEffect">
                                  <p:stCondLst>
                                    <p:cond delay="2000"/>
                                  </p:stCondLst>
                                  <p:childTnLst>
                                    <p:set>
                                      <p:cBhvr>
                                        <p:cTn id="88" dur="1" fill="hold">
                                          <p:stCondLst>
                                            <p:cond delay="0"/>
                                          </p:stCondLst>
                                        </p:cTn>
                                        <p:tgtEl>
                                          <p:spTgt spid="21"/>
                                        </p:tgtEl>
                                        <p:attrNameLst>
                                          <p:attrName>style.visibility</p:attrName>
                                        </p:attrNameLst>
                                      </p:cBhvr>
                                      <p:to>
                                        <p:strVal val="hidden"/>
                                      </p:to>
                                    </p:set>
                                  </p:childTnLst>
                                </p:cTn>
                              </p:par>
                              <p:par>
                                <p:cTn id="89" presetID="7" presetClass="emph" presetSubtype="2" fill="hold" nodeType="withEffect">
                                  <p:stCondLst>
                                    <p:cond delay="2000"/>
                                  </p:stCondLst>
                                  <p:childTnLst>
                                    <p:animClr clrSpc="rgb" dir="cw">
                                      <p:cBhvr>
                                        <p:cTn id="90" dur="10" fill="hold"/>
                                        <p:tgtEl>
                                          <p:spTgt spid="11"/>
                                        </p:tgtEl>
                                        <p:attrNameLst>
                                          <p:attrName>stroke.color</p:attrName>
                                        </p:attrNameLst>
                                      </p:cBhvr>
                                      <p:to>
                                        <a:srgbClr val="FF0000"/>
                                      </p:to>
                                    </p:animClr>
                                    <p:set>
                                      <p:cBhvr>
                                        <p:cTn id="91" dur="10" fill="hold"/>
                                        <p:tgtEl>
                                          <p:spTgt spid="11"/>
                                        </p:tgtEl>
                                        <p:attrNameLst>
                                          <p:attrName>stroke.on</p:attrName>
                                        </p:attrNameLst>
                                      </p:cBhvr>
                                      <p:to>
                                        <p:strVal val="true"/>
                                      </p:to>
                                    </p:set>
                                  </p:childTnLst>
                                </p:cTn>
                              </p:par>
                              <p:par>
                                <p:cTn id="92" presetID="1" presetClass="emph" presetSubtype="2" fill="hold" nodeType="withEffect">
                                  <p:stCondLst>
                                    <p:cond delay="2000"/>
                                  </p:stCondLst>
                                  <p:childTnLst>
                                    <p:animClr clrSpc="rgb" dir="cw">
                                      <p:cBhvr>
                                        <p:cTn id="93" dur="10" fill="hold"/>
                                        <p:tgtEl>
                                          <p:spTgt spid="17"/>
                                        </p:tgtEl>
                                        <p:attrNameLst>
                                          <p:attrName>fillcolor</p:attrName>
                                        </p:attrNameLst>
                                      </p:cBhvr>
                                      <p:to>
                                        <a:srgbClr val="FF0000"/>
                                      </p:to>
                                    </p:animClr>
                                    <p:set>
                                      <p:cBhvr>
                                        <p:cTn id="94" dur="10" fill="hold"/>
                                        <p:tgtEl>
                                          <p:spTgt spid="17"/>
                                        </p:tgtEl>
                                        <p:attrNameLst>
                                          <p:attrName>fill.type</p:attrName>
                                        </p:attrNameLst>
                                      </p:cBhvr>
                                      <p:to>
                                        <p:strVal val="solid"/>
                                      </p:to>
                                    </p:set>
                                    <p:set>
                                      <p:cBhvr>
                                        <p:cTn id="95" dur="10" fill="hold"/>
                                        <p:tgtEl>
                                          <p:spTgt spid="17"/>
                                        </p:tgtEl>
                                        <p:attrNameLst>
                                          <p:attrName>fill.on</p:attrName>
                                        </p:attrNameLst>
                                      </p:cBhvr>
                                      <p:to>
                                        <p:strVal val="true"/>
                                      </p:to>
                                    </p:set>
                                  </p:childTnLst>
                                </p:cTn>
                              </p:par>
                              <p:par>
                                <p:cTn id="96" presetID="1" presetClass="exit" presetSubtype="0" fill="hold" grpId="6" nodeType="withEffect">
                                  <p:stCondLst>
                                    <p:cond delay="2500"/>
                                  </p:stCondLst>
                                  <p:childTnLst>
                                    <p:set>
                                      <p:cBhvr>
                                        <p:cTn id="97" dur="1" fill="hold">
                                          <p:stCondLst>
                                            <p:cond delay="0"/>
                                          </p:stCondLst>
                                        </p:cTn>
                                        <p:tgtEl>
                                          <p:spTgt spid="22"/>
                                        </p:tgtEl>
                                        <p:attrNameLst>
                                          <p:attrName>style.visibility</p:attrName>
                                        </p:attrNameLst>
                                      </p:cBhvr>
                                      <p:to>
                                        <p:strVal val="hidden"/>
                                      </p:to>
                                    </p:set>
                                  </p:childTnLst>
                                </p:cTn>
                              </p:par>
                              <p:par>
                                <p:cTn id="98" presetID="1" presetClass="entr" presetSubtype="0" fill="hold" grpId="6" nodeType="withEffect">
                                  <p:stCondLst>
                                    <p:cond delay="2500"/>
                                  </p:stCondLst>
                                  <p:childTnLst>
                                    <p:set>
                                      <p:cBhvr>
                                        <p:cTn id="99" dur="1" fill="hold">
                                          <p:stCondLst>
                                            <p:cond delay="0"/>
                                          </p:stCondLst>
                                        </p:cTn>
                                        <p:tgtEl>
                                          <p:spTgt spid="21"/>
                                        </p:tgtEl>
                                        <p:attrNameLst>
                                          <p:attrName>style.visibility</p:attrName>
                                        </p:attrNameLst>
                                      </p:cBhvr>
                                      <p:to>
                                        <p:strVal val="visible"/>
                                      </p:to>
                                    </p:set>
                                  </p:childTnLst>
                                </p:cTn>
                              </p:par>
                              <p:par>
                                <p:cTn id="100" presetID="7" presetClass="emph" presetSubtype="2" fill="hold" nodeType="withEffect">
                                  <p:stCondLst>
                                    <p:cond delay="2500"/>
                                  </p:stCondLst>
                                  <p:childTnLst>
                                    <p:animClr clrSpc="rgb" dir="cw">
                                      <p:cBhvr>
                                        <p:cTn id="101" dur="10" fill="hold"/>
                                        <p:tgtEl>
                                          <p:spTgt spid="11"/>
                                        </p:tgtEl>
                                        <p:attrNameLst>
                                          <p:attrName>stroke.color</p:attrName>
                                        </p:attrNameLst>
                                      </p:cBhvr>
                                      <p:to>
                                        <a:srgbClr val="595959"/>
                                      </p:to>
                                    </p:animClr>
                                    <p:set>
                                      <p:cBhvr>
                                        <p:cTn id="102" dur="10" fill="hold"/>
                                        <p:tgtEl>
                                          <p:spTgt spid="11"/>
                                        </p:tgtEl>
                                        <p:attrNameLst>
                                          <p:attrName>stroke.on</p:attrName>
                                        </p:attrNameLst>
                                      </p:cBhvr>
                                      <p:to>
                                        <p:strVal val="true"/>
                                      </p:to>
                                    </p:set>
                                  </p:childTnLst>
                                </p:cTn>
                              </p:par>
                              <p:par>
                                <p:cTn id="103" presetID="1" presetClass="emph" presetSubtype="2" fill="hold" nodeType="withEffect">
                                  <p:stCondLst>
                                    <p:cond delay="2500"/>
                                  </p:stCondLst>
                                  <p:childTnLst>
                                    <p:animClr clrSpc="rgb" dir="cw">
                                      <p:cBhvr>
                                        <p:cTn id="104" dur="10" fill="hold"/>
                                        <p:tgtEl>
                                          <p:spTgt spid="17"/>
                                        </p:tgtEl>
                                        <p:attrNameLst>
                                          <p:attrName>fillcolor</p:attrName>
                                        </p:attrNameLst>
                                      </p:cBhvr>
                                      <p:to>
                                        <a:srgbClr val="FFFFFF"/>
                                      </p:to>
                                    </p:animClr>
                                    <p:set>
                                      <p:cBhvr>
                                        <p:cTn id="105" dur="10" fill="hold"/>
                                        <p:tgtEl>
                                          <p:spTgt spid="17"/>
                                        </p:tgtEl>
                                        <p:attrNameLst>
                                          <p:attrName>fill.type</p:attrName>
                                        </p:attrNameLst>
                                      </p:cBhvr>
                                      <p:to>
                                        <p:strVal val="solid"/>
                                      </p:to>
                                    </p:set>
                                    <p:set>
                                      <p:cBhvr>
                                        <p:cTn id="106" dur="10" fill="hold"/>
                                        <p:tgtEl>
                                          <p:spTgt spid="17"/>
                                        </p:tgtEl>
                                        <p:attrNameLst>
                                          <p:attrName>fill.on</p:attrName>
                                        </p:attrNameLst>
                                      </p:cBhvr>
                                      <p:to>
                                        <p:strVal val="true"/>
                                      </p:to>
                                    </p:set>
                                  </p:childTnLst>
                                </p:cTn>
                              </p:par>
                              <p:par>
                                <p:cTn id="107" presetID="1" presetClass="entr" presetSubtype="0" fill="hold" grpId="7" nodeType="withEffect">
                                  <p:stCondLst>
                                    <p:cond delay="3000"/>
                                  </p:stCondLst>
                                  <p:childTnLst>
                                    <p:set>
                                      <p:cBhvr>
                                        <p:cTn id="108" dur="1" fill="hold">
                                          <p:stCondLst>
                                            <p:cond delay="0"/>
                                          </p:stCondLst>
                                        </p:cTn>
                                        <p:tgtEl>
                                          <p:spTgt spid="22"/>
                                        </p:tgtEl>
                                        <p:attrNameLst>
                                          <p:attrName>style.visibility</p:attrName>
                                        </p:attrNameLst>
                                      </p:cBhvr>
                                      <p:to>
                                        <p:strVal val="visible"/>
                                      </p:to>
                                    </p:set>
                                  </p:childTnLst>
                                </p:cTn>
                              </p:par>
                              <p:par>
                                <p:cTn id="109" presetID="1" presetClass="exit" presetSubtype="0" fill="hold" grpId="7" nodeType="withEffect">
                                  <p:stCondLst>
                                    <p:cond delay="3000"/>
                                  </p:stCondLst>
                                  <p:childTnLst>
                                    <p:set>
                                      <p:cBhvr>
                                        <p:cTn id="110" dur="1" fill="hold">
                                          <p:stCondLst>
                                            <p:cond delay="0"/>
                                          </p:stCondLst>
                                        </p:cTn>
                                        <p:tgtEl>
                                          <p:spTgt spid="21"/>
                                        </p:tgtEl>
                                        <p:attrNameLst>
                                          <p:attrName>style.visibility</p:attrName>
                                        </p:attrNameLst>
                                      </p:cBhvr>
                                      <p:to>
                                        <p:strVal val="hidden"/>
                                      </p:to>
                                    </p:set>
                                  </p:childTnLst>
                                </p:cTn>
                              </p:par>
                              <p:par>
                                <p:cTn id="111" presetID="7" presetClass="emph" presetSubtype="2" fill="hold" nodeType="withEffect">
                                  <p:stCondLst>
                                    <p:cond delay="3000"/>
                                  </p:stCondLst>
                                  <p:childTnLst>
                                    <p:animClr clrSpc="rgb" dir="cw">
                                      <p:cBhvr>
                                        <p:cTn id="112" dur="10" fill="hold"/>
                                        <p:tgtEl>
                                          <p:spTgt spid="11"/>
                                        </p:tgtEl>
                                        <p:attrNameLst>
                                          <p:attrName>stroke.color</p:attrName>
                                        </p:attrNameLst>
                                      </p:cBhvr>
                                      <p:to>
                                        <a:srgbClr val="FF0000"/>
                                      </p:to>
                                    </p:animClr>
                                    <p:set>
                                      <p:cBhvr>
                                        <p:cTn id="113" dur="10" fill="hold"/>
                                        <p:tgtEl>
                                          <p:spTgt spid="11"/>
                                        </p:tgtEl>
                                        <p:attrNameLst>
                                          <p:attrName>stroke.on</p:attrName>
                                        </p:attrNameLst>
                                      </p:cBhvr>
                                      <p:to>
                                        <p:strVal val="true"/>
                                      </p:to>
                                    </p:set>
                                  </p:childTnLst>
                                </p:cTn>
                              </p:par>
                              <p:par>
                                <p:cTn id="114" presetID="1" presetClass="emph" presetSubtype="2" fill="hold" nodeType="withEffect">
                                  <p:stCondLst>
                                    <p:cond delay="3000"/>
                                  </p:stCondLst>
                                  <p:childTnLst>
                                    <p:animClr clrSpc="rgb" dir="cw">
                                      <p:cBhvr>
                                        <p:cTn id="115" dur="10" fill="hold"/>
                                        <p:tgtEl>
                                          <p:spTgt spid="17"/>
                                        </p:tgtEl>
                                        <p:attrNameLst>
                                          <p:attrName>fillcolor</p:attrName>
                                        </p:attrNameLst>
                                      </p:cBhvr>
                                      <p:to>
                                        <a:srgbClr val="FF0000"/>
                                      </p:to>
                                    </p:animClr>
                                    <p:set>
                                      <p:cBhvr>
                                        <p:cTn id="116" dur="10" fill="hold"/>
                                        <p:tgtEl>
                                          <p:spTgt spid="17"/>
                                        </p:tgtEl>
                                        <p:attrNameLst>
                                          <p:attrName>fill.type</p:attrName>
                                        </p:attrNameLst>
                                      </p:cBhvr>
                                      <p:to>
                                        <p:strVal val="solid"/>
                                      </p:to>
                                    </p:set>
                                    <p:set>
                                      <p:cBhvr>
                                        <p:cTn id="117" dur="10" fill="hold"/>
                                        <p:tgtEl>
                                          <p:spTgt spid="17"/>
                                        </p:tgtEl>
                                        <p:attrNameLst>
                                          <p:attrName>fill.on</p:attrName>
                                        </p:attrNameLst>
                                      </p:cBhvr>
                                      <p:to>
                                        <p:strVal val="true"/>
                                      </p:to>
                                    </p:set>
                                  </p:childTnLst>
                                </p:cTn>
                              </p:par>
                              <p:par>
                                <p:cTn id="118" presetID="1" presetClass="exit" presetSubtype="0" fill="hold" grpId="8" nodeType="withEffect">
                                  <p:stCondLst>
                                    <p:cond delay="3500"/>
                                  </p:stCondLst>
                                  <p:childTnLst>
                                    <p:set>
                                      <p:cBhvr>
                                        <p:cTn id="119" dur="1" fill="hold">
                                          <p:stCondLst>
                                            <p:cond delay="0"/>
                                          </p:stCondLst>
                                        </p:cTn>
                                        <p:tgtEl>
                                          <p:spTgt spid="22"/>
                                        </p:tgtEl>
                                        <p:attrNameLst>
                                          <p:attrName>style.visibility</p:attrName>
                                        </p:attrNameLst>
                                      </p:cBhvr>
                                      <p:to>
                                        <p:strVal val="hidden"/>
                                      </p:to>
                                    </p:set>
                                  </p:childTnLst>
                                </p:cTn>
                              </p:par>
                              <p:par>
                                <p:cTn id="120" presetID="1" presetClass="entr" presetSubtype="0" fill="hold" grpId="8" nodeType="withEffect">
                                  <p:stCondLst>
                                    <p:cond delay="3500"/>
                                  </p:stCondLst>
                                  <p:childTnLst>
                                    <p:set>
                                      <p:cBhvr>
                                        <p:cTn id="121" dur="1" fill="hold">
                                          <p:stCondLst>
                                            <p:cond delay="0"/>
                                          </p:stCondLst>
                                        </p:cTn>
                                        <p:tgtEl>
                                          <p:spTgt spid="21"/>
                                        </p:tgtEl>
                                        <p:attrNameLst>
                                          <p:attrName>style.visibility</p:attrName>
                                        </p:attrNameLst>
                                      </p:cBhvr>
                                      <p:to>
                                        <p:strVal val="visible"/>
                                      </p:to>
                                    </p:set>
                                  </p:childTnLst>
                                </p:cTn>
                              </p:par>
                              <p:par>
                                <p:cTn id="122" presetID="7" presetClass="emph" presetSubtype="2" fill="hold" nodeType="withEffect">
                                  <p:stCondLst>
                                    <p:cond delay="3500"/>
                                  </p:stCondLst>
                                  <p:childTnLst>
                                    <p:animClr clrSpc="rgb" dir="cw">
                                      <p:cBhvr>
                                        <p:cTn id="123" dur="10" fill="hold"/>
                                        <p:tgtEl>
                                          <p:spTgt spid="11"/>
                                        </p:tgtEl>
                                        <p:attrNameLst>
                                          <p:attrName>stroke.color</p:attrName>
                                        </p:attrNameLst>
                                      </p:cBhvr>
                                      <p:to>
                                        <a:srgbClr val="595959"/>
                                      </p:to>
                                    </p:animClr>
                                    <p:set>
                                      <p:cBhvr>
                                        <p:cTn id="124" dur="10" fill="hold"/>
                                        <p:tgtEl>
                                          <p:spTgt spid="11"/>
                                        </p:tgtEl>
                                        <p:attrNameLst>
                                          <p:attrName>stroke.on</p:attrName>
                                        </p:attrNameLst>
                                      </p:cBhvr>
                                      <p:to>
                                        <p:strVal val="true"/>
                                      </p:to>
                                    </p:set>
                                  </p:childTnLst>
                                </p:cTn>
                              </p:par>
                              <p:par>
                                <p:cTn id="125" presetID="1" presetClass="emph" presetSubtype="2" fill="hold" nodeType="withEffect">
                                  <p:stCondLst>
                                    <p:cond delay="3500"/>
                                  </p:stCondLst>
                                  <p:childTnLst>
                                    <p:animClr clrSpc="rgb" dir="cw">
                                      <p:cBhvr>
                                        <p:cTn id="126" dur="10" fill="hold"/>
                                        <p:tgtEl>
                                          <p:spTgt spid="17"/>
                                        </p:tgtEl>
                                        <p:attrNameLst>
                                          <p:attrName>fillcolor</p:attrName>
                                        </p:attrNameLst>
                                      </p:cBhvr>
                                      <p:to>
                                        <a:srgbClr val="FFFFFF"/>
                                      </p:to>
                                    </p:animClr>
                                    <p:set>
                                      <p:cBhvr>
                                        <p:cTn id="127" dur="10" fill="hold"/>
                                        <p:tgtEl>
                                          <p:spTgt spid="17"/>
                                        </p:tgtEl>
                                        <p:attrNameLst>
                                          <p:attrName>fill.type</p:attrName>
                                        </p:attrNameLst>
                                      </p:cBhvr>
                                      <p:to>
                                        <p:strVal val="solid"/>
                                      </p:to>
                                    </p:set>
                                    <p:set>
                                      <p:cBhvr>
                                        <p:cTn id="128" dur="10" fill="hold"/>
                                        <p:tgtEl>
                                          <p:spTgt spid="17"/>
                                        </p:tgtEl>
                                        <p:attrNameLst>
                                          <p:attrName>fill.on</p:attrName>
                                        </p:attrNameLst>
                                      </p:cBhvr>
                                      <p:to>
                                        <p:strVal val="true"/>
                                      </p:to>
                                    </p:set>
                                  </p:childTnLst>
                                </p:cTn>
                              </p:par>
                              <p:par>
                                <p:cTn id="129" presetID="1" presetClass="entr" presetSubtype="0" fill="hold" grpId="10" nodeType="withEffect">
                                  <p:stCondLst>
                                    <p:cond delay="4000"/>
                                  </p:stCondLst>
                                  <p:childTnLst>
                                    <p:set>
                                      <p:cBhvr>
                                        <p:cTn id="130" dur="1" fill="hold">
                                          <p:stCondLst>
                                            <p:cond delay="0"/>
                                          </p:stCondLst>
                                        </p:cTn>
                                        <p:tgtEl>
                                          <p:spTgt spid="22"/>
                                        </p:tgtEl>
                                        <p:attrNameLst>
                                          <p:attrName>style.visibility</p:attrName>
                                        </p:attrNameLst>
                                      </p:cBhvr>
                                      <p:to>
                                        <p:strVal val="visible"/>
                                      </p:to>
                                    </p:set>
                                  </p:childTnLst>
                                </p:cTn>
                              </p:par>
                              <p:par>
                                <p:cTn id="131" presetID="1" presetClass="exit" presetSubtype="0" fill="hold" grpId="9" nodeType="withEffect">
                                  <p:stCondLst>
                                    <p:cond delay="4000"/>
                                  </p:stCondLst>
                                  <p:childTnLst>
                                    <p:set>
                                      <p:cBhvr>
                                        <p:cTn id="132" dur="1" fill="hold">
                                          <p:stCondLst>
                                            <p:cond delay="0"/>
                                          </p:stCondLst>
                                        </p:cTn>
                                        <p:tgtEl>
                                          <p:spTgt spid="21"/>
                                        </p:tgtEl>
                                        <p:attrNameLst>
                                          <p:attrName>style.visibility</p:attrName>
                                        </p:attrNameLst>
                                      </p:cBhvr>
                                      <p:to>
                                        <p:strVal val="hidden"/>
                                      </p:to>
                                    </p:set>
                                  </p:childTnLst>
                                </p:cTn>
                              </p:par>
                              <p:par>
                                <p:cTn id="133" presetID="7" presetClass="emph" presetSubtype="2" fill="hold" nodeType="withEffect">
                                  <p:stCondLst>
                                    <p:cond delay="4000"/>
                                  </p:stCondLst>
                                  <p:childTnLst>
                                    <p:animClr clrSpc="rgb" dir="cw">
                                      <p:cBhvr>
                                        <p:cTn id="134" dur="10" fill="hold"/>
                                        <p:tgtEl>
                                          <p:spTgt spid="11"/>
                                        </p:tgtEl>
                                        <p:attrNameLst>
                                          <p:attrName>stroke.color</p:attrName>
                                        </p:attrNameLst>
                                      </p:cBhvr>
                                      <p:to>
                                        <a:srgbClr val="FF0000"/>
                                      </p:to>
                                    </p:animClr>
                                    <p:set>
                                      <p:cBhvr>
                                        <p:cTn id="135" dur="10" fill="hold"/>
                                        <p:tgtEl>
                                          <p:spTgt spid="11"/>
                                        </p:tgtEl>
                                        <p:attrNameLst>
                                          <p:attrName>stroke.on</p:attrName>
                                        </p:attrNameLst>
                                      </p:cBhvr>
                                      <p:to>
                                        <p:strVal val="true"/>
                                      </p:to>
                                    </p:set>
                                  </p:childTnLst>
                                </p:cTn>
                              </p:par>
                              <p:par>
                                <p:cTn id="136" presetID="1" presetClass="emph" presetSubtype="2" fill="hold" nodeType="withEffect">
                                  <p:stCondLst>
                                    <p:cond delay="4000"/>
                                  </p:stCondLst>
                                  <p:childTnLst>
                                    <p:animClr clrSpc="rgb" dir="cw">
                                      <p:cBhvr>
                                        <p:cTn id="137" dur="10" fill="hold"/>
                                        <p:tgtEl>
                                          <p:spTgt spid="17"/>
                                        </p:tgtEl>
                                        <p:attrNameLst>
                                          <p:attrName>fillcolor</p:attrName>
                                        </p:attrNameLst>
                                      </p:cBhvr>
                                      <p:to>
                                        <a:srgbClr val="FF0000"/>
                                      </p:to>
                                    </p:animClr>
                                    <p:set>
                                      <p:cBhvr>
                                        <p:cTn id="138" dur="10" fill="hold"/>
                                        <p:tgtEl>
                                          <p:spTgt spid="17"/>
                                        </p:tgtEl>
                                        <p:attrNameLst>
                                          <p:attrName>fill.type</p:attrName>
                                        </p:attrNameLst>
                                      </p:cBhvr>
                                      <p:to>
                                        <p:strVal val="solid"/>
                                      </p:to>
                                    </p:set>
                                    <p:set>
                                      <p:cBhvr>
                                        <p:cTn id="139" dur="10" fill="hold"/>
                                        <p:tgtEl>
                                          <p:spTgt spid="17"/>
                                        </p:tgtEl>
                                        <p:attrNameLst>
                                          <p:attrName>fill.on</p:attrName>
                                        </p:attrNameLst>
                                      </p:cBhvr>
                                      <p:to>
                                        <p:strVal val="true"/>
                                      </p:to>
                                    </p:set>
                                  </p:childTnLst>
                                </p:cTn>
                              </p:par>
                              <p:par>
                                <p:cTn id="140" presetID="1" presetClass="exit" presetSubtype="0" fill="hold" grpId="11" nodeType="withEffect">
                                  <p:stCondLst>
                                    <p:cond delay="4500"/>
                                  </p:stCondLst>
                                  <p:childTnLst>
                                    <p:set>
                                      <p:cBhvr>
                                        <p:cTn id="141" dur="1" fill="hold">
                                          <p:stCondLst>
                                            <p:cond delay="0"/>
                                          </p:stCondLst>
                                        </p:cTn>
                                        <p:tgtEl>
                                          <p:spTgt spid="22"/>
                                        </p:tgtEl>
                                        <p:attrNameLst>
                                          <p:attrName>style.visibility</p:attrName>
                                        </p:attrNameLst>
                                      </p:cBhvr>
                                      <p:to>
                                        <p:strVal val="hidden"/>
                                      </p:to>
                                    </p:set>
                                  </p:childTnLst>
                                </p:cTn>
                              </p:par>
                              <p:par>
                                <p:cTn id="142" presetID="1" presetClass="entr" presetSubtype="0" fill="hold" grpId="10" nodeType="withEffect">
                                  <p:stCondLst>
                                    <p:cond delay="4500"/>
                                  </p:stCondLst>
                                  <p:childTnLst>
                                    <p:set>
                                      <p:cBhvr>
                                        <p:cTn id="143" dur="1" fill="hold">
                                          <p:stCondLst>
                                            <p:cond delay="0"/>
                                          </p:stCondLst>
                                        </p:cTn>
                                        <p:tgtEl>
                                          <p:spTgt spid="21"/>
                                        </p:tgtEl>
                                        <p:attrNameLst>
                                          <p:attrName>style.visibility</p:attrName>
                                        </p:attrNameLst>
                                      </p:cBhvr>
                                      <p:to>
                                        <p:strVal val="visible"/>
                                      </p:to>
                                    </p:set>
                                  </p:childTnLst>
                                </p:cTn>
                              </p:par>
                              <p:par>
                                <p:cTn id="144" presetID="7" presetClass="emph" presetSubtype="2" fill="hold" nodeType="withEffect">
                                  <p:stCondLst>
                                    <p:cond delay="4500"/>
                                  </p:stCondLst>
                                  <p:childTnLst>
                                    <p:animClr clrSpc="rgb" dir="cw">
                                      <p:cBhvr>
                                        <p:cTn id="145" dur="10" fill="hold"/>
                                        <p:tgtEl>
                                          <p:spTgt spid="11"/>
                                        </p:tgtEl>
                                        <p:attrNameLst>
                                          <p:attrName>stroke.color</p:attrName>
                                        </p:attrNameLst>
                                      </p:cBhvr>
                                      <p:to>
                                        <a:srgbClr val="FF0000"/>
                                      </p:to>
                                    </p:animClr>
                                    <p:set>
                                      <p:cBhvr>
                                        <p:cTn id="146" dur="10" fill="hold"/>
                                        <p:tgtEl>
                                          <p:spTgt spid="11"/>
                                        </p:tgtEl>
                                        <p:attrNameLst>
                                          <p:attrName>stroke.on</p:attrName>
                                        </p:attrNameLst>
                                      </p:cBhvr>
                                      <p:to>
                                        <p:strVal val="true"/>
                                      </p:to>
                                    </p:set>
                                  </p:childTnLst>
                                </p:cTn>
                              </p:par>
                              <p:par>
                                <p:cTn id="147" presetID="1" presetClass="emph" presetSubtype="2" fill="hold" nodeType="withEffect">
                                  <p:stCondLst>
                                    <p:cond delay="4500"/>
                                  </p:stCondLst>
                                  <p:childTnLst>
                                    <p:animClr clrSpc="rgb" dir="cw">
                                      <p:cBhvr>
                                        <p:cTn id="148" dur="10" fill="hold"/>
                                        <p:tgtEl>
                                          <p:spTgt spid="17"/>
                                        </p:tgtEl>
                                        <p:attrNameLst>
                                          <p:attrName>fillcolor</p:attrName>
                                        </p:attrNameLst>
                                      </p:cBhvr>
                                      <p:to>
                                        <a:srgbClr val="FFFFFF"/>
                                      </p:to>
                                    </p:animClr>
                                    <p:set>
                                      <p:cBhvr>
                                        <p:cTn id="149" dur="10" fill="hold"/>
                                        <p:tgtEl>
                                          <p:spTgt spid="17"/>
                                        </p:tgtEl>
                                        <p:attrNameLst>
                                          <p:attrName>fill.type</p:attrName>
                                        </p:attrNameLst>
                                      </p:cBhvr>
                                      <p:to>
                                        <p:strVal val="solid"/>
                                      </p:to>
                                    </p:set>
                                    <p:set>
                                      <p:cBhvr>
                                        <p:cTn id="150" dur="10" fill="hold"/>
                                        <p:tgtEl>
                                          <p:spTgt spid="17"/>
                                        </p:tgtEl>
                                        <p:attrNameLst>
                                          <p:attrName>fill.on</p:attrName>
                                        </p:attrNameLst>
                                      </p:cBhvr>
                                      <p:to>
                                        <p:strVal val="true"/>
                                      </p:to>
                                    </p:set>
                                  </p:childTnLst>
                                </p:cTn>
                              </p:par>
                              <p:par>
                                <p:cTn id="151" presetID="1" presetClass="entr" presetSubtype="0" fill="hold" grpId="12" nodeType="withEffect">
                                  <p:stCondLst>
                                    <p:cond delay="5000"/>
                                  </p:stCondLst>
                                  <p:childTnLst>
                                    <p:set>
                                      <p:cBhvr>
                                        <p:cTn id="152" dur="1" fill="hold">
                                          <p:stCondLst>
                                            <p:cond delay="0"/>
                                          </p:stCondLst>
                                        </p:cTn>
                                        <p:tgtEl>
                                          <p:spTgt spid="22"/>
                                        </p:tgtEl>
                                        <p:attrNameLst>
                                          <p:attrName>style.visibility</p:attrName>
                                        </p:attrNameLst>
                                      </p:cBhvr>
                                      <p:to>
                                        <p:strVal val="visible"/>
                                      </p:to>
                                    </p:set>
                                  </p:childTnLst>
                                </p:cTn>
                              </p:par>
                              <p:par>
                                <p:cTn id="153" presetID="1" presetClass="exit" presetSubtype="0" fill="hold" grpId="11" nodeType="withEffect">
                                  <p:stCondLst>
                                    <p:cond delay="5000"/>
                                  </p:stCondLst>
                                  <p:childTnLst>
                                    <p:set>
                                      <p:cBhvr>
                                        <p:cTn id="154" dur="1" fill="hold">
                                          <p:stCondLst>
                                            <p:cond delay="0"/>
                                          </p:stCondLst>
                                        </p:cTn>
                                        <p:tgtEl>
                                          <p:spTgt spid="21"/>
                                        </p:tgtEl>
                                        <p:attrNameLst>
                                          <p:attrName>style.visibility</p:attrName>
                                        </p:attrNameLst>
                                      </p:cBhvr>
                                      <p:to>
                                        <p:strVal val="hidden"/>
                                      </p:to>
                                    </p:set>
                                  </p:childTnLst>
                                </p:cTn>
                              </p:par>
                              <p:par>
                                <p:cTn id="155" presetID="7" presetClass="emph" presetSubtype="2" fill="hold" nodeType="withEffect">
                                  <p:stCondLst>
                                    <p:cond delay="5000"/>
                                  </p:stCondLst>
                                  <p:childTnLst>
                                    <p:animClr clrSpc="rgb" dir="cw">
                                      <p:cBhvr>
                                        <p:cTn id="156" dur="10" fill="hold"/>
                                        <p:tgtEl>
                                          <p:spTgt spid="11"/>
                                        </p:tgtEl>
                                        <p:attrNameLst>
                                          <p:attrName>stroke.color</p:attrName>
                                        </p:attrNameLst>
                                      </p:cBhvr>
                                      <p:to>
                                        <a:srgbClr val="FF0000"/>
                                      </p:to>
                                    </p:animClr>
                                    <p:set>
                                      <p:cBhvr>
                                        <p:cTn id="157" dur="10" fill="hold"/>
                                        <p:tgtEl>
                                          <p:spTgt spid="11"/>
                                        </p:tgtEl>
                                        <p:attrNameLst>
                                          <p:attrName>stroke.on</p:attrName>
                                        </p:attrNameLst>
                                      </p:cBhvr>
                                      <p:to>
                                        <p:strVal val="true"/>
                                      </p:to>
                                    </p:set>
                                  </p:childTnLst>
                                </p:cTn>
                              </p:par>
                              <p:par>
                                <p:cTn id="158" presetID="1" presetClass="emph" presetSubtype="2" fill="hold" nodeType="withEffect">
                                  <p:stCondLst>
                                    <p:cond delay="5000"/>
                                  </p:stCondLst>
                                  <p:childTnLst>
                                    <p:animClr clrSpc="rgb" dir="cw">
                                      <p:cBhvr>
                                        <p:cTn id="159" dur="10" fill="hold"/>
                                        <p:tgtEl>
                                          <p:spTgt spid="17"/>
                                        </p:tgtEl>
                                        <p:attrNameLst>
                                          <p:attrName>fillcolor</p:attrName>
                                        </p:attrNameLst>
                                      </p:cBhvr>
                                      <p:to>
                                        <a:srgbClr val="FF0000"/>
                                      </p:to>
                                    </p:animClr>
                                    <p:set>
                                      <p:cBhvr>
                                        <p:cTn id="160" dur="10" fill="hold"/>
                                        <p:tgtEl>
                                          <p:spTgt spid="17"/>
                                        </p:tgtEl>
                                        <p:attrNameLst>
                                          <p:attrName>fill.type</p:attrName>
                                        </p:attrNameLst>
                                      </p:cBhvr>
                                      <p:to>
                                        <p:strVal val="solid"/>
                                      </p:to>
                                    </p:set>
                                    <p:set>
                                      <p:cBhvr>
                                        <p:cTn id="161" dur="10" fill="hold"/>
                                        <p:tgtEl>
                                          <p:spTgt spid="17"/>
                                        </p:tgtEl>
                                        <p:attrNameLst>
                                          <p:attrName>fill.on</p:attrName>
                                        </p:attrNameLst>
                                      </p:cBhvr>
                                      <p:to>
                                        <p:strVal val="true"/>
                                      </p:to>
                                    </p:set>
                                  </p:childTnLst>
                                </p:cTn>
                              </p:par>
                              <p:par>
                                <p:cTn id="162" presetID="10" presetClass="entr" presetSubtype="0" fill="hold" grpId="0" nodeType="withEffect">
                                  <p:stCondLst>
                                    <p:cond delay="1500"/>
                                  </p:stCondLst>
                                  <p:childTnLst>
                                    <p:set>
                                      <p:cBhvr>
                                        <p:cTn id="163" dur="1" fill="hold">
                                          <p:stCondLst>
                                            <p:cond delay="0"/>
                                          </p:stCondLst>
                                        </p:cTn>
                                        <p:tgtEl>
                                          <p:spTgt spid="23"/>
                                        </p:tgtEl>
                                        <p:attrNameLst>
                                          <p:attrName>style.visibility</p:attrName>
                                        </p:attrNameLst>
                                      </p:cBhvr>
                                      <p:to>
                                        <p:strVal val="visible"/>
                                      </p:to>
                                    </p:set>
                                    <p:animEffect transition="in" filter="fade">
                                      <p:cBhvr>
                                        <p:cTn id="164" dur="3000"/>
                                        <p:tgtEl>
                                          <p:spTgt spid="23"/>
                                        </p:tgtEl>
                                      </p:cBhvr>
                                    </p:animEffect>
                                  </p:childTnLst>
                                </p:cTn>
                              </p:par>
                              <p:par>
                                <p:cTn id="165" presetID="10" presetClass="entr" presetSubtype="0" fill="hold" grpId="0" nodeType="withEffect">
                                  <p:stCondLst>
                                    <p:cond delay="2000"/>
                                  </p:stCondLst>
                                  <p:childTnLst>
                                    <p:set>
                                      <p:cBhvr>
                                        <p:cTn id="166" dur="1" fill="hold">
                                          <p:stCondLst>
                                            <p:cond delay="0"/>
                                          </p:stCondLst>
                                        </p:cTn>
                                        <p:tgtEl>
                                          <p:spTgt spid="24"/>
                                        </p:tgtEl>
                                        <p:attrNameLst>
                                          <p:attrName>style.visibility</p:attrName>
                                        </p:attrNameLst>
                                      </p:cBhvr>
                                      <p:to>
                                        <p:strVal val="visible"/>
                                      </p:to>
                                    </p:set>
                                    <p:animEffect transition="in" filter="fade">
                                      <p:cBhvr>
                                        <p:cTn id="167" dur="3000"/>
                                        <p:tgtEl>
                                          <p:spTgt spid="24"/>
                                        </p:tgtEl>
                                      </p:cBhvr>
                                    </p:animEffect>
                                  </p:childTnLst>
                                </p:cTn>
                              </p:par>
                              <p:par>
                                <p:cTn id="168" presetID="10" presetClass="entr" presetSubtype="0" fill="hold" grpId="0" nodeType="withEffect">
                                  <p:stCondLst>
                                    <p:cond delay="2000"/>
                                  </p:stCondLst>
                                  <p:childTnLst>
                                    <p:set>
                                      <p:cBhvr>
                                        <p:cTn id="169" dur="1" fill="hold">
                                          <p:stCondLst>
                                            <p:cond delay="0"/>
                                          </p:stCondLst>
                                        </p:cTn>
                                        <p:tgtEl>
                                          <p:spTgt spid="27"/>
                                        </p:tgtEl>
                                        <p:attrNameLst>
                                          <p:attrName>style.visibility</p:attrName>
                                        </p:attrNameLst>
                                      </p:cBhvr>
                                      <p:to>
                                        <p:strVal val="visible"/>
                                      </p:to>
                                    </p:set>
                                    <p:animEffect transition="in" filter="fade">
                                      <p:cBhvr>
                                        <p:cTn id="170" dur="3000"/>
                                        <p:tgtEl>
                                          <p:spTgt spid="27"/>
                                        </p:tgtEl>
                                      </p:cBhvr>
                                    </p:animEffect>
                                  </p:childTnLst>
                                </p:cTn>
                              </p:par>
                              <p:par>
                                <p:cTn id="171" presetID="10" presetClass="entr" presetSubtype="0" fill="hold" grpId="0" nodeType="withEffect">
                                  <p:stCondLst>
                                    <p:cond delay="2500"/>
                                  </p:stCondLst>
                                  <p:childTnLst>
                                    <p:set>
                                      <p:cBhvr>
                                        <p:cTn id="172" dur="1" fill="hold">
                                          <p:stCondLst>
                                            <p:cond delay="0"/>
                                          </p:stCondLst>
                                        </p:cTn>
                                        <p:tgtEl>
                                          <p:spTgt spid="26"/>
                                        </p:tgtEl>
                                        <p:attrNameLst>
                                          <p:attrName>style.visibility</p:attrName>
                                        </p:attrNameLst>
                                      </p:cBhvr>
                                      <p:to>
                                        <p:strVal val="visible"/>
                                      </p:to>
                                    </p:set>
                                    <p:animEffect transition="in" filter="fade">
                                      <p:cBhvr>
                                        <p:cTn id="173" dur="3000"/>
                                        <p:tgtEl>
                                          <p:spTgt spid="26"/>
                                        </p:tgtEl>
                                      </p:cBhvr>
                                    </p:animEffect>
                                  </p:childTnLst>
                                </p:cTn>
                              </p:par>
                              <p:par>
                                <p:cTn id="174" presetID="10" presetClass="entr" presetSubtype="0" fill="hold" grpId="0" nodeType="withEffect">
                                  <p:stCondLst>
                                    <p:cond delay="2500"/>
                                  </p:stCondLst>
                                  <p:childTnLst>
                                    <p:set>
                                      <p:cBhvr>
                                        <p:cTn id="175" dur="1" fill="hold">
                                          <p:stCondLst>
                                            <p:cond delay="0"/>
                                          </p:stCondLst>
                                        </p:cTn>
                                        <p:tgtEl>
                                          <p:spTgt spid="25"/>
                                        </p:tgtEl>
                                        <p:attrNameLst>
                                          <p:attrName>style.visibility</p:attrName>
                                        </p:attrNameLst>
                                      </p:cBhvr>
                                      <p:to>
                                        <p:strVal val="visible"/>
                                      </p:to>
                                    </p:set>
                                    <p:animEffect transition="in" filter="fade">
                                      <p:cBhvr>
                                        <p:cTn id="176" dur="3000"/>
                                        <p:tgtEl>
                                          <p:spTgt spid="25"/>
                                        </p:tgtEl>
                                      </p:cBhvr>
                                    </p:animEffect>
                                  </p:childTnLst>
                                </p:cTn>
                              </p:par>
                            </p:childTnLst>
                          </p:cTn>
                        </p:par>
                      </p:childTnLst>
                    </p:cTn>
                  </p:par>
                  <p:par>
                    <p:cTn id="177" fill="hold">
                      <p:stCondLst>
                        <p:cond delay="indefinite"/>
                      </p:stCondLst>
                      <p:childTnLst>
                        <p:par>
                          <p:cTn id="178" fill="hold">
                            <p:stCondLst>
                              <p:cond delay="0"/>
                            </p:stCondLst>
                            <p:childTnLst>
                              <p:par>
                                <p:cTn id="179" presetID="22" presetClass="entr" presetSubtype="8" fill="hold" grpId="0" nodeType="clickEffect">
                                  <p:stCondLst>
                                    <p:cond delay="0"/>
                                  </p:stCondLst>
                                  <p:childTnLst>
                                    <p:set>
                                      <p:cBhvr>
                                        <p:cTn id="180" dur="1" fill="hold">
                                          <p:stCondLst>
                                            <p:cond delay="0"/>
                                          </p:stCondLst>
                                        </p:cTn>
                                        <p:tgtEl>
                                          <p:spTgt spid="33"/>
                                        </p:tgtEl>
                                        <p:attrNameLst>
                                          <p:attrName>style.visibility</p:attrName>
                                        </p:attrNameLst>
                                      </p:cBhvr>
                                      <p:to>
                                        <p:strVal val="visible"/>
                                      </p:to>
                                    </p:set>
                                    <p:animEffect transition="in" filter="wipe(left)">
                                      <p:cBhvr>
                                        <p:cTn id="181" dur="750"/>
                                        <p:tgtEl>
                                          <p:spTgt spid="33"/>
                                        </p:tgtEl>
                                      </p:cBhvr>
                                    </p:animEffect>
                                  </p:childTnLst>
                                </p:cTn>
                              </p:par>
                            </p:childTnLst>
                          </p:cTn>
                        </p:par>
                      </p:childTnLst>
                    </p:cTn>
                  </p:par>
                  <p:par>
                    <p:cTn id="182" fill="hold">
                      <p:stCondLst>
                        <p:cond delay="indefinite"/>
                      </p:stCondLst>
                      <p:childTnLst>
                        <p:par>
                          <p:cTn id="183" fill="hold">
                            <p:stCondLst>
                              <p:cond delay="0"/>
                            </p:stCondLst>
                            <p:childTnLst>
                              <p:par>
                                <p:cTn id="184" presetID="22" presetClass="entr" presetSubtype="8" fill="hold" grpId="0" nodeType="clickEffect">
                                  <p:stCondLst>
                                    <p:cond delay="0"/>
                                  </p:stCondLst>
                                  <p:childTnLst>
                                    <p:set>
                                      <p:cBhvr>
                                        <p:cTn id="185" dur="1" fill="hold">
                                          <p:stCondLst>
                                            <p:cond delay="0"/>
                                          </p:stCondLst>
                                        </p:cTn>
                                        <p:tgtEl>
                                          <p:spTgt spid="32"/>
                                        </p:tgtEl>
                                        <p:attrNameLst>
                                          <p:attrName>style.visibility</p:attrName>
                                        </p:attrNameLst>
                                      </p:cBhvr>
                                      <p:to>
                                        <p:strVal val="visible"/>
                                      </p:to>
                                    </p:set>
                                    <p:animEffect transition="in" filter="wipe(left)">
                                      <p:cBhvr>
                                        <p:cTn id="186" dur="750"/>
                                        <p:tgtEl>
                                          <p:spTgt spid="32"/>
                                        </p:tgtEl>
                                      </p:cBhvr>
                                    </p:animEffect>
                                  </p:childTnLst>
                                </p:cTn>
                              </p:par>
                              <p:par>
                                <p:cTn id="187" presetID="22" presetClass="entr" presetSubtype="8" fill="hold" grpId="0" nodeType="withEffect">
                                  <p:stCondLst>
                                    <p:cond delay="0"/>
                                  </p:stCondLst>
                                  <p:childTnLst>
                                    <p:set>
                                      <p:cBhvr>
                                        <p:cTn id="188" dur="1" fill="hold">
                                          <p:stCondLst>
                                            <p:cond delay="0"/>
                                          </p:stCondLst>
                                        </p:cTn>
                                        <p:tgtEl>
                                          <p:spTgt spid="31"/>
                                        </p:tgtEl>
                                        <p:attrNameLst>
                                          <p:attrName>style.visibility</p:attrName>
                                        </p:attrNameLst>
                                      </p:cBhvr>
                                      <p:to>
                                        <p:strVal val="visible"/>
                                      </p:to>
                                    </p:set>
                                    <p:animEffect transition="in" filter="wipe(left)">
                                      <p:cBhvr>
                                        <p:cTn id="189" dur="750"/>
                                        <p:tgtEl>
                                          <p:spTgt spid="31"/>
                                        </p:tgtEl>
                                      </p:cBhvr>
                                    </p:animEffect>
                                  </p:childTnLst>
                                </p:cTn>
                              </p:par>
                            </p:childTnLst>
                          </p:cTn>
                        </p:par>
                      </p:childTnLst>
                    </p:cTn>
                  </p:par>
                  <p:par>
                    <p:cTn id="190" fill="hold">
                      <p:stCondLst>
                        <p:cond delay="indefinite"/>
                      </p:stCondLst>
                      <p:childTnLst>
                        <p:par>
                          <p:cTn id="191" fill="hold">
                            <p:stCondLst>
                              <p:cond delay="0"/>
                            </p:stCondLst>
                            <p:childTnLst>
                              <p:par>
                                <p:cTn id="192" presetID="1" presetClass="entr" presetSubtype="0" fill="hold" grpId="0" nodeType="clickEffect">
                                  <p:stCondLst>
                                    <p:cond delay="0"/>
                                  </p:stCondLst>
                                  <p:childTnLst>
                                    <p:set>
                                      <p:cBhvr>
                                        <p:cTn id="193"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1" grpId="1"/>
      <p:bldP spid="21" grpId="2"/>
      <p:bldP spid="21" grpId="3"/>
      <p:bldP spid="21" grpId="4"/>
      <p:bldP spid="21" grpId="5"/>
      <p:bldP spid="21" grpId="6"/>
      <p:bldP spid="21" grpId="7"/>
      <p:bldP spid="21" grpId="8"/>
      <p:bldP spid="21" grpId="9"/>
      <p:bldP spid="21" grpId="10"/>
      <p:bldP spid="21" grpId="11"/>
      <p:bldP spid="22" grpId="0"/>
      <p:bldP spid="22" grpId="1"/>
      <p:bldP spid="22" grpId="2"/>
      <p:bldP spid="22" grpId="3"/>
      <p:bldP spid="22" grpId="4"/>
      <p:bldP spid="22" grpId="5"/>
      <p:bldP spid="22" grpId="6"/>
      <p:bldP spid="22" grpId="7"/>
      <p:bldP spid="22" grpId="8"/>
      <p:bldP spid="22" grpId="9"/>
      <p:bldP spid="22" grpId="10"/>
      <p:bldP spid="22" grpId="11"/>
      <p:bldP spid="22" grpId="12"/>
      <p:bldP spid="23" grpId="0" animBg="1"/>
      <p:bldP spid="24" grpId="0" animBg="1"/>
      <p:bldP spid="25" grpId="0" animBg="1"/>
      <p:bldP spid="26" grpId="0" animBg="1"/>
      <p:bldP spid="27" grpId="0" animBg="1"/>
      <p:bldP spid="31" grpId="0" animBg="1"/>
      <p:bldP spid="32" grpId="0" animBg="1"/>
      <p:bldP spid="33" grpId="0" animBg="1"/>
      <p:bldP spid="34" grpId="0"/>
      <p:bldP spid="35" grpId="0"/>
      <p:bldP spid="35" grpId="1"/>
      <p:bldP spid="28" grpId="0"/>
      <p:bldP spid="28" grpId="1"/>
    </p:bld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600" dirty="0" smtClean="0"/>
              <a:t>Another Talk: NAND Flash Scaling Challenges</a:t>
            </a:r>
            <a:endParaRPr lang="en-US" sz="3600" dirty="0"/>
          </a:p>
        </p:txBody>
      </p:sp>
      <p:sp>
        <p:nvSpPr>
          <p:cNvPr id="3" name="Content Placeholder 2"/>
          <p:cNvSpPr>
            <a:spLocks noGrp="1"/>
          </p:cNvSpPr>
          <p:nvPr>
            <p:ph idx="1"/>
          </p:nvPr>
        </p:nvSpPr>
        <p:spPr>
          <a:xfrm>
            <a:off x="228600" y="1196752"/>
            <a:ext cx="8610600" cy="5051648"/>
          </a:xfrm>
        </p:spPr>
        <p:txBody>
          <a:bodyPr/>
          <a:lstStyle/>
          <a:p>
            <a:r>
              <a:rPr lang="en-US" sz="2200" dirty="0" err="1" smtClean="0"/>
              <a:t>Cai</a:t>
            </a:r>
            <a:r>
              <a:rPr lang="en-US" sz="2200" dirty="0"/>
              <a:t>+, “</a:t>
            </a:r>
            <a:r>
              <a:rPr lang="en-US" sz="2200" dirty="0">
                <a:solidFill>
                  <a:srgbClr val="0000FF"/>
                </a:solidFill>
              </a:rPr>
              <a:t>Error Patterns in MLC NAND Flash Memory: Measurement, Characterization, and </a:t>
            </a:r>
            <a:r>
              <a:rPr lang="en-US" sz="2200" dirty="0" smtClean="0">
                <a:solidFill>
                  <a:srgbClr val="0000FF"/>
                </a:solidFill>
              </a:rPr>
              <a:t>Analysis</a:t>
            </a:r>
            <a:r>
              <a:rPr lang="en-US" sz="2200" dirty="0" smtClean="0"/>
              <a:t>,</a:t>
            </a:r>
            <a:r>
              <a:rPr lang="en-US" sz="2200" dirty="0"/>
              <a:t>” DATE 2012</a:t>
            </a:r>
            <a:r>
              <a:rPr lang="en-US" sz="2200" dirty="0" smtClean="0"/>
              <a:t>.</a:t>
            </a:r>
          </a:p>
          <a:p>
            <a:r>
              <a:rPr lang="en-US" sz="2200" dirty="0" err="1" smtClean="0"/>
              <a:t>Cai</a:t>
            </a:r>
            <a:r>
              <a:rPr lang="en-US" sz="2200" dirty="0"/>
              <a:t>+, “</a:t>
            </a:r>
            <a:r>
              <a:rPr lang="en-US" sz="2200" dirty="0">
                <a:solidFill>
                  <a:srgbClr val="0000FF"/>
                </a:solidFill>
              </a:rPr>
              <a:t>Flash Correct-and-Refresh: Retention-Aware Error Management for Increased Flash Memory </a:t>
            </a:r>
            <a:r>
              <a:rPr lang="en-US" sz="2200" dirty="0" smtClean="0">
                <a:solidFill>
                  <a:srgbClr val="0000FF"/>
                </a:solidFill>
              </a:rPr>
              <a:t>Lifetime</a:t>
            </a:r>
            <a:r>
              <a:rPr lang="en-US" sz="2200" dirty="0" smtClean="0"/>
              <a:t>,” ICCD 2012.</a:t>
            </a:r>
          </a:p>
          <a:p>
            <a:r>
              <a:rPr lang="en-US" sz="2200" dirty="0" err="1" smtClean="0"/>
              <a:t>Cai</a:t>
            </a:r>
            <a:r>
              <a:rPr lang="en-US" sz="2200" dirty="0"/>
              <a:t>+, “</a:t>
            </a:r>
            <a:r>
              <a:rPr lang="en-US" sz="2200" dirty="0">
                <a:solidFill>
                  <a:srgbClr val="0000FF"/>
                </a:solidFill>
              </a:rPr>
              <a:t>Threshold Voltage Distribution in MLC NAND Flash Memory: Characterization, Analysis and </a:t>
            </a:r>
            <a:r>
              <a:rPr lang="en-US" sz="2200" dirty="0" smtClean="0">
                <a:solidFill>
                  <a:srgbClr val="0000FF"/>
                </a:solidFill>
              </a:rPr>
              <a:t>Modeling</a:t>
            </a:r>
            <a:r>
              <a:rPr lang="en-US" sz="2200" dirty="0" smtClean="0"/>
              <a:t>,” DATE 2013.</a:t>
            </a:r>
          </a:p>
          <a:p>
            <a:r>
              <a:rPr lang="en-US" sz="2200" dirty="0" err="1" smtClean="0"/>
              <a:t>Cai</a:t>
            </a:r>
            <a:r>
              <a:rPr lang="en-US" sz="2200" dirty="0"/>
              <a:t>+, “</a:t>
            </a:r>
            <a:r>
              <a:rPr lang="en-US" sz="2200" dirty="0">
                <a:solidFill>
                  <a:srgbClr val="0000FF"/>
                </a:solidFill>
              </a:rPr>
              <a:t>Error Analysis and Retention-Aware Error Management for NAND Flash </a:t>
            </a:r>
            <a:r>
              <a:rPr lang="en-US" sz="2200" dirty="0" smtClean="0">
                <a:solidFill>
                  <a:srgbClr val="0000FF"/>
                </a:solidFill>
              </a:rPr>
              <a:t>Memory</a:t>
            </a:r>
            <a:r>
              <a:rPr lang="en-US" sz="2200" dirty="0" smtClean="0"/>
              <a:t>,” Intel Tech Journal 2013.</a:t>
            </a:r>
          </a:p>
          <a:p>
            <a:r>
              <a:rPr lang="en-US" sz="2200" dirty="0" err="1" smtClean="0"/>
              <a:t>Cai</a:t>
            </a:r>
            <a:r>
              <a:rPr lang="en-US" sz="2200" dirty="0"/>
              <a:t>+, “</a:t>
            </a:r>
            <a:r>
              <a:rPr lang="en-US" sz="2200" dirty="0">
                <a:solidFill>
                  <a:srgbClr val="0000FF"/>
                </a:solidFill>
              </a:rPr>
              <a:t>Program Interference in MLC NAND Flash Memory: Characterization, Modeling, and </a:t>
            </a:r>
            <a:r>
              <a:rPr lang="en-US" sz="2200" dirty="0" smtClean="0">
                <a:solidFill>
                  <a:srgbClr val="0000FF"/>
                </a:solidFill>
              </a:rPr>
              <a:t>Mitigation</a:t>
            </a:r>
            <a:r>
              <a:rPr lang="en-US" sz="2200" dirty="0" smtClean="0"/>
              <a:t>,” ICCD 2013.</a:t>
            </a:r>
          </a:p>
          <a:p>
            <a:r>
              <a:rPr lang="en-US" sz="2200" dirty="0" err="1" smtClean="0"/>
              <a:t>Cai</a:t>
            </a:r>
            <a:r>
              <a:rPr lang="en-US" sz="2200" dirty="0"/>
              <a:t>+, “</a:t>
            </a:r>
            <a:r>
              <a:rPr lang="en-US" sz="2200" dirty="0">
                <a:solidFill>
                  <a:srgbClr val="0000FF"/>
                </a:solidFill>
              </a:rPr>
              <a:t>Neighbor-Cell Assisted Error Correction for MLC NAND Flash </a:t>
            </a:r>
            <a:r>
              <a:rPr lang="en-US" sz="2200" dirty="0" smtClean="0">
                <a:solidFill>
                  <a:srgbClr val="0000FF"/>
                </a:solidFill>
              </a:rPr>
              <a:t>Memories</a:t>
            </a:r>
            <a:r>
              <a:rPr lang="en-US" sz="2200" dirty="0" smtClean="0"/>
              <a:t>,” SIGMETRICS 2014.</a:t>
            </a:r>
            <a:endParaRPr lang="en-US" sz="2200" dirty="0"/>
          </a:p>
          <a:p>
            <a:endParaRPr lang="en-US" sz="22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270</a:t>
            </a:fld>
            <a:endParaRPr lang="en-US" altLang="en-US">
              <a:solidFill>
                <a:srgbClr val="000000"/>
              </a:solidFill>
            </a:endParaRPr>
          </a:p>
        </p:txBody>
      </p:sp>
    </p:spTree>
    <p:extLst>
      <p:ext uri="{BB962C8B-B14F-4D97-AF65-F5344CB8AC3E}">
        <p14:creationId xmlns:p14="http://schemas.microsoft.com/office/powerpoint/2010/main" val="194432410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Title 1"/>
          <p:cNvSpPr>
            <a:spLocks noGrp="1"/>
          </p:cNvSpPr>
          <p:nvPr>
            <p:ph type="title"/>
          </p:nvPr>
        </p:nvSpPr>
        <p:spPr/>
        <p:txBody>
          <a:bodyPr/>
          <a:lstStyle/>
          <a:p>
            <a:r>
              <a:rPr lang="en-US" sz="3500" dirty="0" smtClean="0">
                <a:latin typeface="Garamond" charset="0"/>
              </a:rPr>
              <a:t>Error Management in MLC NAND Flash</a:t>
            </a:r>
            <a:endParaRPr lang="en-US" sz="3500" dirty="0">
              <a:latin typeface="Garamond" charset="0"/>
            </a:endParaRPr>
          </a:p>
        </p:txBody>
      </p:sp>
      <p:sp>
        <p:nvSpPr>
          <p:cNvPr id="3" name="Content Placeholder 2"/>
          <p:cNvSpPr>
            <a:spLocks noGrp="1"/>
          </p:cNvSpPr>
          <p:nvPr>
            <p:ph idx="1"/>
          </p:nvPr>
        </p:nvSpPr>
        <p:spPr>
          <a:xfrm>
            <a:off x="228600" y="1117600"/>
            <a:ext cx="8915400" cy="5130800"/>
          </a:xfrm>
        </p:spPr>
        <p:txBody>
          <a:bodyPr/>
          <a:lstStyle/>
          <a:p>
            <a:pPr>
              <a:buFont typeface="Wingdings" pitchFamily="2" charset="2"/>
              <a:buChar char="n"/>
              <a:defRPr/>
            </a:pPr>
            <a:r>
              <a:rPr lang="en-US" sz="2300" dirty="0" smtClean="0">
                <a:ea typeface="+mn-ea"/>
                <a:cs typeface="+mn-cs"/>
              </a:rPr>
              <a:t>Problem: MLC NAND flash memory reliability/endurance is a key challenge for satisfying future storage systems’ requirements</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smtClean="0">
                <a:ea typeface="+mn-ea"/>
                <a:cs typeface="+mn-cs"/>
              </a:rPr>
              <a:t>Our Goals: (1) </a:t>
            </a:r>
            <a:r>
              <a:rPr lang="en-US" sz="2300" dirty="0" smtClean="0">
                <a:solidFill>
                  <a:srgbClr val="0000FF"/>
                </a:solidFill>
                <a:ea typeface="+mn-ea"/>
                <a:cs typeface="+mn-cs"/>
              </a:rPr>
              <a:t>Build reliable error models for NAND </a:t>
            </a:r>
            <a:r>
              <a:rPr lang="en-US" sz="2300" dirty="0">
                <a:solidFill>
                  <a:srgbClr val="0000FF"/>
                </a:solidFill>
                <a:ea typeface="+mn-ea"/>
                <a:cs typeface="+mn-cs"/>
              </a:rPr>
              <a:t>f</a:t>
            </a:r>
            <a:r>
              <a:rPr lang="en-US" sz="2300" dirty="0" smtClean="0">
                <a:solidFill>
                  <a:srgbClr val="0000FF"/>
                </a:solidFill>
                <a:ea typeface="+mn-ea"/>
                <a:cs typeface="+mn-cs"/>
              </a:rPr>
              <a:t>lash memory via experimental characterization</a:t>
            </a:r>
            <a:r>
              <a:rPr lang="en-US" sz="2300" dirty="0" smtClean="0">
                <a:ea typeface="+mn-ea"/>
                <a:cs typeface="+mn-cs"/>
              </a:rPr>
              <a:t>, (2) </a:t>
            </a:r>
            <a:r>
              <a:rPr lang="en-US" sz="2300" dirty="0">
                <a:solidFill>
                  <a:srgbClr val="0000FF"/>
                </a:solidFill>
                <a:ea typeface="+mn-ea"/>
                <a:cs typeface="+mn-cs"/>
              </a:rPr>
              <a:t>D</a:t>
            </a:r>
            <a:r>
              <a:rPr lang="en-US" sz="2300" dirty="0" smtClean="0">
                <a:solidFill>
                  <a:srgbClr val="0000FF"/>
                </a:solidFill>
                <a:ea typeface="+mn-ea"/>
                <a:cs typeface="+mn-cs"/>
              </a:rPr>
              <a:t>evelop efficient techniques to improve reliability and endurance</a:t>
            </a:r>
          </a:p>
          <a:p>
            <a:pPr>
              <a:buFont typeface="Wingdings" pitchFamily="2" charset="2"/>
              <a:buChar char="n"/>
              <a:defRPr/>
            </a:pPr>
            <a:endParaRPr lang="en-US" sz="2000" dirty="0">
              <a:ea typeface="+mn-ea"/>
              <a:cs typeface="+mn-cs"/>
            </a:endParaRPr>
          </a:p>
          <a:p>
            <a:pPr>
              <a:buFont typeface="Wingdings" pitchFamily="2" charset="2"/>
              <a:buChar char="n"/>
              <a:defRPr/>
            </a:pPr>
            <a:r>
              <a:rPr lang="en-US" sz="2300" dirty="0"/>
              <a:t>This talk </a:t>
            </a:r>
            <a:r>
              <a:rPr lang="en-US" sz="2300" dirty="0" smtClean="0"/>
              <a:t>provides </a:t>
            </a:r>
            <a:r>
              <a:rPr lang="en-US" sz="2300" dirty="0"/>
              <a:t>a “flash” summary of our recent results published in the past 3 </a:t>
            </a:r>
            <a:r>
              <a:rPr lang="en-US" sz="2300" dirty="0" smtClean="0"/>
              <a:t>years</a:t>
            </a:r>
            <a:r>
              <a:rPr lang="en-US" sz="2300" dirty="0" smtClean="0">
                <a:ea typeface="+mn-ea"/>
                <a:cs typeface="+mn-cs"/>
              </a:rPr>
              <a:t>:</a:t>
            </a:r>
          </a:p>
          <a:p>
            <a:pPr lvl="1">
              <a:buFont typeface="Wingdings" pitchFamily="2" charset="2"/>
              <a:buChar char="q"/>
              <a:defRPr/>
            </a:pPr>
            <a:r>
              <a:rPr lang="en-US" sz="2000" dirty="0" smtClean="0">
                <a:solidFill>
                  <a:srgbClr val="FF0000"/>
                </a:solidFill>
              </a:rPr>
              <a:t>Experimental error and threshold voltage characterization </a:t>
            </a:r>
            <a:r>
              <a:rPr lang="en-US" sz="1600" b="1" dirty="0" smtClean="0">
                <a:solidFill>
                  <a:schemeClr val="accent2">
                    <a:lumMod val="75000"/>
                  </a:schemeClr>
                </a:solidFill>
              </a:rPr>
              <a:t>[DATE’12&amp;13]</a:t>
            </a:r>
          </a:p>
          <a:p>
            <a:pPr lvl="1">
              <a:buFont typeface="Wingdings" pitchFamily="2" charset="2"/>
              <a:buChar char="q"/>
              <a:defRPr/>
            </a:pPr>
            <a:r>
              <a:rPr lang="en-US" sz="2000" dirty="0" smtClean="0">
                <a:solidFill>
                  <a:srgbClr val="FF0000"/>
                </a:solidFill>
              </a:rPr>
              <a:t>Retention-aware error management </a:t>
            </a:r>
            <a:r>
              <a:rPr lang="en-US" sz="1600" b="1" dirty="0" smtClean="0">
                <a:solidFill>
                  <a:srgbClr val="3B812F">
                    <a:lumMod val="75000"/>
                  </a:srgbClr>
                </a:solidFill>
                <a:ea typeface="+mn-ea"/>
                <a:cs typeface="+mn-cs"/>
              </a:rPr>
              <a:t>[ICCD’12</a:t>
            </a:r>
            <a:r>
              <a:rPr lang="en-US" sz="1600" b="1" dirty="0">
                <a:solidFill>
                  <a:srgbClr val="3B812F">
                    <a:lumMod val="75000"/>
                  </a:srgbClr>
                </a:solidFill>
                <a:ea typeface="+mn-ea"/>
                <a:cs typeface="+mn-cs"/>
              </a:rPr>
              <a:t>]</a:t>
            </a:r>
            <a:endParaRPr lang="en-US" sz="2000" dirty="0" smtClean="0"/>
          </a:p>
          <a:p>
            <a:pPr lvl="1">
              <a:buFont typeface="Wingdings" pitchFamily="2" charset="2"/>
              <a:buChar char="q"/>
              <a:defRPr/>
            </a:pPr>
            <a:r>
              <a:rPr lang="en-US" sz="2000" dirty="0" smtClean="0">
                <a:solidFill>
                  <a:srgbClr val="FF0000"/>
                </a:solidFill>
              </a:rPr>
              <a:t>Program interference analysis and read reference V prediction </a:t>
            </a:r>
            <a:r>
              <a:rPr lang="en-US" sz="1600" b="1" dirty="0" smtClean="0">
                <a:solidFill>
                  <a:srgbClr val="3B812F">
                    <a:lumMod val="75000"/>
                  </a:srgbClr>
                </a:solidFill>
                <a:ea typeface="+mn-ea"/>
                <a:cs typeface="+mn-cs"/>
              </a:rPr>
              <a:t>[ICCD’13]</a:t>
            </a:r>
            <a:endParaRPr lang="en-US" sz="2000" dirty="0" smtClean="0"/>
          </a:p>
          <a:p>
            <a:pPr lvl="1">
              <a:buFont typeface="Wingdings" pitchFamily="2" charset="2"/>
              <a:buChar char="q"/>
              <a:defRPr/>
            </a:pPr>
            <a:r>
              <a:rPr lang="en-US" sz="2000" dirty="0" smtClean="0">
                <a:solidFill>
                  <a:srgbClr val="FF0000"/>
                </a:solidFill>
              </a:rPr>
              <a:t>Neighbor-assisted error correction </a:t>
            </a:r>
            <a:r>
              <a:rPr lang="en-US" sz="1600" b="1" dirty="0" smtClean="0">
                <a:solidFill>
                  <a:srgbClr val="3B812F">
                    <a:lumMod val="75000"/>
                  </a:srgbClr>
                </a:solidFill>
                <a:ea typeface="+mn-ea"/>
                <a:cs typeface="+mn-cs"/>
              </a:rPr>
              <a:t>[SIGMETRICS’14]</a:t>
            </a:r>
            <a:endParaRPr lang="en-US" sz="2000" dirty="0"/>
          </a:p>
        </p:txBody>
      </p:sp>
      <p:sp>
        <p:nvSpPr>
          <p:cNvPr id="191491"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206734C0-FEE6-C04D-9F27-8D134132CC2F}" type="slidenum">
              <a:rPr lang="en-US" sz="1600">
                <a:solidFill>
                  <a:srgbClr val="000000"/>
                </a:solidFill>
                <a:latin typeface="Garamond" charset="0"/>
              </a:rPr>
              <a:pPr eaLnBrk="1" hangingPunct="1"/>
              <a:t>271</a:t>
            </a:fld>
            <a:endParaRPr lang="en-US" sz="1600">
              <a:solidFill>
                <a:srgbClr val="000000"/>
              </a:solidFill>
              <a:latin typeface="Garamond" charset="0"/>
            </a:endParaRPr>
          </a:p>
        </p:txBody>
      </p:sp>
      <p:pic>
        <p:nvPicPr>
          <p:cNvPr id="191492" name="Picture 6" descr="FMS_logo_lightbluematte_3C5CAE.gi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753350" y="88900"/>
            <a:ext cx="1276350" cy="735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9245213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t>Retention-Aware DRAM Refresh: </a:t>
            </a:r>
            <a:r>
              <a:rPr lang="en-US" dirty="0" smtClean="0">
                <a:solidFill>
                  <a:srgbClr val="0000FF"/>
                </a:solidFill>
              </a:rPr>
              <a:t>Reducing Refresh Impact</a:t>
            </a:r>
          </a:p>
          <a:p>
            <a:pPr marL="0" indent="0">
              <a:buNone/>
            </a:pPr>
            <a:endParaRPr lang="en-US" dirty="0" smtClean="0">
              <a:solidFill>
                <a:srgbClr val="0000FF"/>
              </a:solidFill>
            </a:endParaRPr>
          </a:p>
          <a:p>
            <a:r>
              <a:rPr lang="en-US" dirty="0"/>
              <a:t>Refresh Access Parallelization: </a:t>
            </a:r>
            <a:r>
              <a:rPr lang="en-US" dirty="0">
                <a:solidFill>
                  <a:srgbClr val="0000FF"/>
                </a:solidFill>
              </a:rPr>
              <a:t>Reducing Refresh Impact</a:t>
            </a:r>
          </a:p>
          <a:p>
            <a:endParaRPr lang="en-US" dirty="0" smtClean="0"/>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a:t>Base-Delta-Immediate Compression and Linearly Compressed Pages:</a:t>
            </a:r>
            <a:r>
              <a:rPr lang="en-US" dirty="0">
                <a:solidFill>
                  <a:srgbClr val="0000FF"/>
                </a:solidFill>
              </a:rPr>
              <a:t> Efficient Cache &amp; Memory Compression</a:t>
            </a: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272</a:t>
            </a:fld>
            <a:endParaRPr lang="en-US" altLang="en-US">
              <a:solidFill>
                <a:srgbClr val="000000"/>
              </a:solidFill>
            </a:endParaRPr>
          </a:p>
        </p:txBody>
      </p:sp>
      <p:sp>
        <p:nvSpPr>
          <p:cNvPr id="6" name="Rectangle 5"/>
          <p:cNvSpPr/>
          <p:nvPr/>
        </p:nvSpPr>
        <p:spPr>
          <a:xfrm>
            <a:off x="575492" y="4694312"/>
            <a:ext cx="8100964" cy="50405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27769398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SALP: Reducing DRAM Bank Conflicts</a:t>
            </a:r>
            <a:endParaRPr lang="en-US" dirty="0"/>
          </a:p>
        </p:txBody>
      </p:sp>
      <p:sp>
        <p:nvSpPr>
          <p:cNvPr id="3" name="Content Placeholder 2"/>
          <p:cNvSpPr>
            <a:spLocks noGrp="1"/>
          </p:cNvSpPr>
          <p:nvPr>
            <p:ph idx="1"/>
          </p:nvPr>
        </p:nvSpPr>
        <p:spPr>
          <a:xfrm>
            <a:off x="107504" y="1052736"/>
            <a:ext cx="9036496" cy="5195664"/>
          </a:xfrm>
        </p:spPr>
        <p:txBody>
          <a:bodyPr/>
          <a:lstStyle/>
          <a:p>
            <a:r>
              <a:rPr lang="en-US" sz="2200" dirty="0"/>
              <a:t>Problem: </a:t>
            </a:r>
            <a:r>
              <a:rPr lang="en-US" sz="2200" dirty="0" smtClean="0">
                <a:solidFill>
                  <a:srgbClr val="FF0000"/>
                </a:solidFill>
              </a:rPr>
              <a:t>Bank conflicts are costly for </a:t>
            </a:r>
            <a:r>
              <a:rPr lang="en-US" sz="2200" dirty="0">
                <a:solidFill>
                  <a:srgbClr val="FF0000"/>
                </a:solidFill>
              </a:rPr>
              <a:t>performance and </a:t>
            </a:r>
            <a:r>
              <a:rPr lang="en-US" sz="2200" dirty="0" smtClean="0">
                <a:solidFill>
                  <a:srgbClr val="FF0000"/>
                </a:solidFill>
              </a:rPr>
              <a:t>energy</a:t>
            </a:r>
          </a:p>
          <a:p>
            <a:pPr lvl="1"/>
            <a:r>
              <a:rPr lang="en-US" sz="2000" dirty="0" smtClean="0">
                <a:sym typeface="Wingdings"/>
              </a:rPr>
              <a:t>serialized requests, wasted energy (thrashing of row buffer, busy wait)</a:t>
            </a:r>
            <a:endParaRPr lang="en-US" sz="2000" dirty="0"/>
          </a:p>
          <a:p>
            <a:r>
              <a:rPr lang="en-US" sz="2200" dirty="0"/>
              <a:t>Goal: R</a:t>
            </a:r>
            <a:r>
              <a:rPr lang="en-US" sz="2200" dirty="0" smtClean="0"/>
              <a:t>educe </a:t>
            </a:r>
            <a:r>
              <a:rPr lang="en-US" sz="2200" dirty="0"/>
              <a:t>bank conflicts without </a:t>
            </a:r>
            <a:r>
              <a:rPr lang="en-US" sz="2200" dirty="0" smtClean="0"/>
              <a:t>adding more banks (low </a:t>
            </a:r>
            <a:r>
              <a:rPr lang="en-US" sz="2200" dirty="0"/>
              <a:t>cost</a:t>
            </a:r>
            <a:r>
              <a:rPr lang="en-US" sz="2200" dirty="0" smtClean="0"/>
              <a:t>)</a:t>
            </a:r>
            <a:endParaRPr lang="en-US" sz="2200" dirty="0"/>
          </a:p>
          <a:p>
            <a:r>
              <a:rPr lang="en-US" sz="2200" dirty="0" smtClean="0"/>
              <a:t>Key idea</a:t>
            </a:r>
            <a:r>
              <a:rPr lang="en-US" sz="2200" dirty="0"/>
              <a:t>: </a:t>
            </a:r>
            <a:r>
              <a:rPr lang="en-US" sz="2200" dirty="0">
                <a:solidFill>
                  <a:srgbClr val="0000FF"/>
                </a:solidFill>
              </a:rPr>
              <a:t>Exploit the internal </a:t>
            </a:r>
            <a:r>
              <a:rPr lang="en-US" sz="2200" dirty="0" smtClean="0">
                <a:solidFill>
                  <a:srgbClr val="0000FF"/>
                </a:solidFill>
              </a:rPr>
              <a:t>subarray </a:t>
            </a:r>
            <a:r>
              <a:rPr lang="en-US" sz="2200" dirty="0">
                <a:solidFill>
                  <a:srgbClr val="0000FF"/>
                </a:solidFill>
              </a:rPr>
              <a:t>structure of a DRAM bank to parallelize bank </a:t>
            </a:r>
            <a:r>
              <a:rPr lang="en-US" sz="2200" dirty="0" smtClean="0">
                <a:solidFill>
                  <a:srgbClr val="0000FF"/>
                </a:solidFill>
              </a:rPr>
              <a:t>conflicts to different subarrays</a:t>
            </a:r>
            <a:endParaRPr lang="en-US" sz="2200" dirty="0">
              <a:solidFill>
                <a:srgbClr val="0000FF"/>
              </a:solidFill>
            </a:endParaRPr>
          </a:p>
          <a:p>
            <a:pPr lvl="1"/>
            <a:r>
              <a:rPr lang="en-US" sz="2000" dirty="0" smtClean="0">
                <a:solidFill>
                  <a:srgbClr val="0000FF"/>
                </a:solidFill>
              </a:rPr>
              <a:t>Slightly modify DRAM bank to reduce subarray-level hardware sharing</a:t>
            </a:r>
          </a:p>
          <a:p>
            <a:endParaRPr lang="en-US" sz="2200" dirty="0" smtClean="0">
              <a:solidFill>
                <a:schemeClr val="tx1">
                  <a:lumMod val="95000"/>
                  <a:lumOff val="5000"/>
                </a:schemeClr>
              </a:solidFill>
            </a:endParaRPr>
          </a:p>
          <a:p>
            <a:r>
              <a:rPr lang="en-US" sz="2200" dirty="0" smtClean="0">
                <a:solidFill>
                  <a:schemeClr val="tx1">
                    <a:lumMod val="95000"/>
                    <a:lumOff val="5000"/>
                  </a:schemeClr>
                </a:solidFill>
              </a:rPr>
              <a:t>Results on Server, Stream/Random, SPEC </a:t>
            </a:r>
          </a:p>
          <a:p>
            <a:pPr lvl="1"/>
            <a:r>
              <a:rPr lang="en-US" sz="2000" dirty="0" smtClean="0">
                <a:solidFill>
                  <a:schemeClr val="tx1">
                    <a:lumMod val="95000"/>
                    <a:lumOff val="5000"/>
                  </a:schemeClr>
                </a:solidFill>
              </a:rPr>
              <a:t>19% reduction in dynamic DRAM energy</a:t>
            </a:r>
          </a:p>
          <a:p>
            <a:pPr lvl="1"/>
            <a:r>
              <a:rPr lang="en-US" sz="2000" dirty="0" smtClean="0">
                <a:solidFill>
                  <a:schemeClr val="tx1">
                    <a:lumMod val="95000"/>
                    <a:lumOff val="5000"/>
                  </a:schemeClr>
                </a:solidFill>
              </a:rPr>
              <a:t>13% improvement in row hit rate</a:t>
            </a:r>
          </a:p>
          <a:p>
            <a:pPr lvl="1"/>
            <a:r>
              <a:rPr lang="en-US" sz="2000" dirty="0" smtClean="0">
                <a:solidFill>
                  <a:schemeClr val="tx1">
                    <a:lumMod val="95000"/>
                    <a:lumOff val="5000"/>
                  </a:schemeClr>
                </a:solidFill>
              </a:rPr>
              <a:t>17% performance improvement </a:t>
            </a:r>
          </a:p>
          <a:p>
            <a:pPr lvl="1"/>
            <a:r>
              <a:rPr lang="en-US" sz="2000" dirty="0" smtClean="0">
                <a:solidFill>
                  <a:schemeClr val="tx1">
                    <a:lumMod val="95000"/>
                    <a:lumOff val="5000"/>
                  </a:schemeClr>
                </a:solidFill>
              </a:rPr>
              <a:t>0.15% DRAM area overhead</a:t>
            </a:r>
          </a:p>
          <a:p>
            <a:pPr marL="344487" lvl="1" indent="0">
              <a:buNone/>
            </a:pPr>
            <a:endParaRPr lang="en-US" dirty="0">
              <a:solidFill>
                <a:srgbClr val="FF0000"/>
              </a:solidFill>
            </a:endParaRP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273</a:t>
            </a:fld>
            <a:endParaRPr lang="en-US" altLang="en-US" dirty="0">
              <a:solidFill>
                <a:srgbClr val="000000"/>
              </a:solidFill>
            </a:endParaRPr>
          </a:p>
        </p:txBody>
      </p:sp>
      <p:pic>
        <p:nvPicPr>
          <p:cNvPr id="5" name="Picture 4"/>
          <p:cNvPicPr>
            <a:picLocks noChangeAspect="1"/>
          </p:cNvPicPr>
          <p:nvPr/>
        </p:nvPicPr>
        <p:blipFill>
          <a:blip r:embed="rId2"/>
          <a:stretch>
            <a:fillRect/>
          </a:stretch>
        </p:blipFill>
        <p:spPr>
          <a:xfrm>
            <a:off x="5807001" y="3340113"/>
            <a:ext cx="3312368" cy="1457039"/>
          </a:xfrm>
          <a:prstGeom prst="rect">
            <a:avLst/>
          </a:prstGeom>
        </p:spPr>
      </p:pic>
      <p:sp>
        <p:nvSpPr>
          <p:cNvPr id="6" name="Rectangle 5"/>
          <p:cNvSpPr/>
          <p:nvPr/>
        </p:nvSpPr>
        <p:spPr>
          <a:xfrm>
            <a:off x="1403648" y="6381328"/>
            <a:ext cx="7056784" cy="523220"/>
          </a:xfrm>
          <a:prstGeom prst="rect">
            <a:avLst/>
          </a:prstGeom>
        </p:spPr>
        <p:txBody>
          <a:bodyPr wrap="square">
            <a:spAutoFit/>
          </a:bodyPr>
          <a:lstStyle/>
          <a:p>
            <a:r>
              <a:rPr lang="en-US" sz="1400" dirty="0" smtClean="0">
                <a:solidFill>
                  <a:srgbClr val="000000"/>
                </a:solidFill>
                <a:latin typeface="Tahoma" charset="0"/>
                <a:ea typeface="ＭＳ Ｐゴシック" charset="0"/>
                <a:cs typeface="ＭＳ Ｐゴシック" charset="0"/>
              </a:rPr>
              <a:t>Kim, Seshadri+ “</a:t>
            </a:r>
            <a:r>
              <a:rPr lang="en-US" sz="1400" dirty="0" smtClean="0">
                <a:solidFill>
                  <a:srgbClr val="0000FF"/>
                </a:solidFill>
                <a:latin typeface="Tahoma" charset="0"/>
                <a:ea typeface="ＭＳ Ｐゴシック" charset="0"/>
                <a:cs typeface="ＭＳ Ｐゴシック" charset="0"/>
              </a:rPr>
              <a:t>A Case for Exploiting Subarray-Level </a:t>
            </a:r>
          </a:p>
          <a:p>
            <a:r>
              <a:rPr lang="en-US" sz="1400" dirty="0" smtClean="0">
                <a:solidFill>
                  <a:srgbClr val="0000FF"/>
                </a:solidFill>
                <a:latin typeface="Tahoma" charset="0"/>
                <a:ea typeface="ＭＳ Ｐゴシック" charset="0"/>
                <a:cs typeface="ＭＳ Ｐゴシック" charset="0"/>
              </a:rPr>
              <a:t>Parallelism in DRAM</a:t>
            </a:r>
            <a:r>
              <a:rPr lang="en-US" sz="1400" dirty="0" smtClean="0">
                <a:solidFill>
                  <a:srgbClr val="000000"/>
                </a:solidFill>
                <a:latin typeface="Tahoma" charset="0"/>
                <a:ea typeface="ＭＳ Ｐゴシック" charset="0"/>
                <a:cs typeface="ＭＳ Ｐゴシック" charset="0"/>
              </a:rPr>
              <a:t>,” ISCA 2012</a:t>
            </a:r>
            <a:r>
              <a:rPr lang="en-US" sz="1400" dirty="0" smtClean="0">
                <a:solidFill>
                  <a:srgbClr val="000000"/>
                </a:solidFill>
                <a:latin typeface="Tahoma"/>
              </a:rPr>
              <a:t>.</a:t>
            </a:r>
            <a:endParaRPr lang="en-US" sz="1400" dirty="0">
              <a:solidFill>
                <a:srgbClr val="000000"/>
              </a:solidFill>
              <a:latin typeface="Tahoma"/>
              <a:hlinkClick r:id="rId3" action="ppaction://hlinkpres?slideindex=1&amp;slidetitle="/>
            </a:endParaRPr>
          </a:p>
        </p:txBody>
      </p:sp>
      <p:graphicFrame>
        <p:nvGraphicFramePr>
          <p:cNvPr id="7" name="Chart 6"/>
          <p:cNvGraphicFramePr>
            <a:graphicFrameLocks/>
          </p:cNvGraphicFramePr>
          <p:nvPr>
            <p:extLst>
              <p:ext uri="{D42A27DB-BD31-4B8C-83A1-F6EECF244321}">
                <p14:modId xmlns:p14="http://schemas.microsoft.com/office/powerpoint/2010/main" val="86814899"/>
              </p:ext>
            </p:extLst>
          </p:nvPr>
        </p:nvGraphicFramePr>
        <p:xfrm>
          <a:off x="5580112" y="4769768"/>
          <a:ext cx="2160240" cy="2088232"/>
        </p:xfrm>
        <a:graphic>
          <a:graphicData uri="http://schemas.openxmlformats.org/drawingml/2006/chart">
            <c:chart xmlns:c="http://schemas.openxmlformats.org/drawingml/2006/chart" xmlns:r="http://schemas.openxmlformats.org/officeDocument/2006/relationships" r:id="rId4"/>
          </a:graphicData>
        </a:graphic>
      </p:graphicFrame>
      <p:sp>
        <p:nvSpPr>
          <p:cNvPr id="8" name="2"/>
          <p:cNvSpPr txBox="1"/>
          <p:nvPr/>
        </p:nvSpPr>
        <p:spPr>
          <a:xfrm rot="16200000">
            <a:off x="6295048" y="5883160"/>
            <a:ext cx="1295400" cy="276999"/>
          </a:xfrm>
          <a:prstGeom prst="rect">
            <a:avLst/>
          </a:prstGeom>
          <a:noFill/>
        </p:spPr>
        <p:txBody>
          <a:bodyPr wrap="square" rtlCol="0">
            <a:spAutoFit/>
          </a:bodyPr>
          <a:lstStyle/>
          <a:p>
            <a:pPr algn="ctr"/>
            <a:r>
              <a:rPr lang="en-US" sz="1200" b="1" dirty="0" smtClean="0">
                <a:solidFill>
                  <a:srgbClr val="FFFFFF"/>
                </a:solidFill>
                <a:latin typeface="Tahoma"/>
              </a:rPr>
              <a:t>-19%</a:t>
            </a:r>
            <a:endParaRPr lang="en-US" sz="1200" b="1" dirty="0">
              <a:solidFill>
                <a:srgbClr val="FFFFFF"/>
              </a:solidFill>
              <a:latin typeface="Tahoma"/>
            </a:endParaRPr>
          </a:p>
        </p:txBody>
      </p:sp>
      <p:graphicFrame>
        <p:nvGraphicFramePr>
          <p:cNvPr id="9" name="Chart 8"/>
          <p:cNvGraphicFramePr>
            <a:graphicFrameLocks/>
          </p:cNvGraphicFramePr>
          <p:nvPr>
            <p:extLst>
              <p:ext uri="{D42A27DB-BD31-4B8C-83A1-F6EECF244321}">
                <p14:modId xmlns:p14="http://schemas.microsoft.com/office/powerpoint/2010/main" val="3266285958"/>
              </p:ext>
            </p:extLst>
          </p:nvPr>
        </p:nvGraphicFramePr>
        <p:xfrm>
          <a:off x="7452320" y="4797152"/>
          <a:ext cx="1714448" cy="2060848"/>
        </p:xfrm>
        <a:graphic>
          <a:graphicData uri="http://schemas.openxmlformats.org/drawingml/2006/chart">
            <c:chart xmlns:c="http://schemas.openxmlformats.org/drawingml/2006/chart" xmlns:r="http://schemas.openxmlformats.org/officeDocument/2006/relationships" r:id="rId5"/>
          </a:graphicData>
        </a:graphic>
      </p:graphicFrame>
      <p:sp>
        <p:nvSpPr>
          <p:cNvPr id="11" name="2"/>
          <p:cNvSpPr txBox="1"/>
          <p:nvPr/>
        </p:nvSpPr>
        <p:spPr>
          <a:xfrm rot="16200000">
            <a:off x="7814782" y="5838118"/>
            <a:ext cx="1447802" cy="276999"/>
          </a:xfrm>
          <a:prstGeom prst="rect">
            <a:avLst/>
          </a:prstGeom>
          <a:noFill/>
        </p:spPr>
        <p:txBody>
          <a:bodyPr wrap="square" rtlCol="0">
            <a:spAutoFit/>
          </a:bodyPr>
          <a:lstStyle/>
          <a:p>
            <a:pPr algn="ctr"/>
            <a:r>
              <a:rPr lang="en-US" sz="1200" b="1" dirty="0" smtClean="0">
                <a:solidFill>
                  <a:srgbClr val="FFFFFF"/>
                </a:solidFill>
                <a:latin typeface="Tahoma"/>
              </a:rPr>
              <a:t>+13%</a:t>
            </a:r>
            <a:endParaRPr lang="en-US" sz="1200" b="1" dirty="0">
              <a:solidFill>
                <a:srgbClr val="FFFFFF"/>
              </a:solidFill>
              <a:latin typeface="Tahoma"/>
            </a:endParaRPr>
          </a:p>
        </p:txBody>
      </p:sp>
    </p:spTree>
    <p:extLst>
      <p:ext uri="{BB962C8B-B14F-4D97-AF65-F5344CB8AC3E}">
        <p14:creationId xmlns:p14="http://schemas.microsoft.com/office/powerpoint/2010/main" val="55601711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Graphic spid="9" grpId="0">
        <p:bldAsOne/>
      </p:bldGraphic>
    </p:bld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SALP</a:t>
            </a:r>
            <a:endParaRPr lang="en-US" dirty="0"/>
          </a:p>
        </p:txBody>
      </p:sp>
      <p:sp>
        <p:nvSpPr>
          <p:cNvPr id="3" name="Content Placeholder 2"/>
          <p:cNvSpPr>
            <a:spLocks noGrp="1"/>
          </p:cNvSpPr>
          <p:nvPr>
            <p:ph idx="1"/>
          </p:nvPr>
        </p:nvSpPr>
        <p:spPr>
          <a:xfrm>
            <a:off x="228600" y="1196752"/>
            <a:ext cx="8807896" cy="5051648"/>
          </a:xfrm>
        </p:spPr>
        <p:txBody>
          <a:bodyPr/>
          <a:lstStyle/>
          <a:p>
            <a:r>
              <a:rPr lang="en-US" sz="2000" dirty="0" err="1"/>
              <a:t>Yoongu</a:t>
            </a:r>
            <a:r>
              <a:rPr lang="en-US" sz="2000" dirty="0"/>
              <a:t> Kim, Vivek Seshadri, Donghyuk Lee, Jamie Liu, and </a:t>
            </a:r>
            <a:r>
              <a:rPr lang="en-US" sz="2000" u="sng" dirty="0"/>
              <a:t>Onur Mutlu</a:t>
            </a:r>
            <a:r>
              <a:rPr lang="en-US" sz="2000" dirty="0"/>
              <a:t>,</a:t>
            </a:r>
            <a:br>
              <a:rPr lang="en-US" sz="2000" dirty="0"/>
            </a:br>
            <a:r>
              <a:rPr lang="en-US" sz="2000" b="1" dirty="0">
                <a:hlinkClick r:id="rId2"/>
              </a:rPr>
              <a:t>"A Case for Exploiting Subarray-Level Parallelism (SALP) in DRAM"</a:t>
            </a:r>
            <a:r>
              <a:rPr lang="en-US" sz="2000" dirty="0"/>
              <a:t/>
            </a:r>
            <a:br>
              <a:rPr lang="en-US" sz="2000" dirty="0"/>
            </a:br>
            <a:r>
              <a:rPr lang="en-US" sz="2000" i="1" dirty="0"/>
              <a:t>Proceedings of the </a:t>
            </a:r>
            <a:r>
              <a:rPr lang="en-US" sz="2000" i="1" dirty="0">
                <a:hlinkClick r:id="rId3"/>
              </a:rPr>
              <a:t>39th International Symposium on Computer Architecture</a:t>
            </a:r>
            <a:r>
              <a:rPr lang="en-US" sz="2000" i="1" dirty="0"/>
              <a:t> (</a:t>
            </a:r>
            <a:r>
              <a:rPr lang="en-US" sz="2000" b="1" i="1" dirty="0"/>
              <a:t>ISCA</a:t>
            </a:r>
            <a:r>
              <a:rPr lang="en-US" sz="2000" i="1" dirty="0"/>
              <a:t>)</a:t>
            </a:r>
            <a:r>
              <a:rPr lang="en-US" sz="2000" dirty="0"/>
              <a:t>, Portland, OR, June 2012. </a:t>
            </a:r>
            <a:r>
              <a:rPr lang="en-US" sz="2000" dirty="0">
                <a:hlinkClick r:id="rId4"/>
              </a:rPr>
              <a:t>Slides (pptx)</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274</a:t>
            </a:fld>
            <a:endParaRPr lang="en-US" altLang="en-US">
              <a:solidFill>
                <a:srgbClr val="000000"/>
              </a:solidFill>
            </a:endParaRPr>
          </a:p>
        </p:txBody>
      </p:sp>
    </p:spTree>
    <p:extLst>
      <p:ext uri="{BB962C8B-B14F-4D97-AF65-F5344CB8AC3E}">
        <p14:creationId xmlns:p14="http://schemas.microsoft.com/office/powerpoint/2010/main" val="275069878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t>Retention-Aware DRAM Refresh: </a:t>
            </a:r>
            <a:r>
              <a:rPr lang="en-US" dirty="0" smtClean="0">
                <a:solidFill>
                  <a:srgbClr val="0000FF"/>
                </a:solidFill>
              </a:rPr>
              <a:t>Reducing Refresh Impact</a:t>
            </a:r>
          </a:p>
          <a:p>
            <a:pPr marL="0" indent="0">
              <a:buNone/>
            </a:pPr>
            <a:endParaRPr lang="en-US" dirty="0" smtClean="0">
              <a:solidFill>
                <a:srgbClr val="0000FF"/>
              </a:solidFill>
            </a:endParaRPr>
          </a:p>
          <a:p>
            <a:r>
              <a:rPr lang="en-US" dirty="0"/>
              <a:t>Refresh Access Parallelization: </a:t>
            </a:r>
            <a:r>
              <a:rPr lang="en-US" dirty="0">
                <a:solidFill>
                  <a:srgbClr val="0000FF"/>
                </a:solidFill>
              </a:rPr>
              <a:t>Reducing Refresh Impact</a:t>
            </a:r>
          </a:p>
          <a:p>
            <a:endParaRPr lang="en-US" dirty="0" smtClean="0"/>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a:t>Base-Delta-Immediate Compression and Linearly Compressed Pages:</a:t>
            </a:r>
            <a:r>
              <a:rPr lang="en-US" dirty="0">
                <a:solidFill>
                  <a:srgbClr val="0000FF"/>
                </a:solidFill>
              </a:rPr>
              <a:t> Efficient Cache &amp; Memory Compression</a:t>
            </a: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275</a:t>
            </a:fld>
            <a:endParaRPr lang="en-US" altLang="en-US">
              <a:solidFill>
                <a:srgbClr val="000000"/>
              </a:solidFill>
            </a:endParaRPr>
          </a:p>
        </p:txBody>
      </p:sp>
      <p:sp>
        <p:nvSpPr>
          <p:cNvPr id="7" name="Rectangle 6"/>
          <p:cNvSpPr/>
          <p:nvPr/>
        </p:nvSpPr>
        <p:spPr>
          <a:xfrm>
            <a:off x="551532" y="5558408"/>
            <a:ext cx="8100964" cy="822920"/>
          </a:xfrm>
          <a:prstGeom prst="rect">
            <a:avLst/>
          </a:prstGeom>
          <a:noFill/>
          <a:ln w="5715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8" name="Rectangle 7"/>
          <p:cNvSpPr/>
          <p:nvPr/>
        </p:nvSpPr>
        <p:spPr>
          <a:xfrm>
            <a:off x="539552" y="2065037"/>
            <a:ext cx="8100964" cy="504056"/>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123099200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Efficient Cache/Memory Utilization</a:t>
            </a:r>
            <a:endParaRPr lang="en-US" dirty="0"/>
          </a:p>
        </p:txBody>
      </p:sp>
      <p:sp>
        <p:nvSpPr>
          <p:cNvPr id="3" name="Content Placeholder 2"/>
          <p:cNvSpPr>
            <a:spLocks noGrp="1"/>
          </p:cNvSpPr>
          <p:nvPr>
            <p:ph idx="1"/>
          </p:nvPr>
        </p:nvSpPr>
        <p:spPr>
          <a:xfrm>
            <a:off x="228600" y="1052736"/>
            <a:ext cx="8610600" cy="4876800"/>
          </a:xfrm>
        </p:spPr>
        <p:txBody>
          <a:bodyPr/>
          <a:lstStyle/>
          <a:p>
            <a:r>
              <a:rPr lang="en-US" dirty="0" smtClean="0">
                <a:solidFill>
                  <a:srgbClr val="0000FF"/>
                </a:solidFill>
              </a:rPr>
              <a:t>Compressing redundant data</a:t>
            </a:r>
          </a:p>
          <a:p>
            <a:pPr lvl="1"/>
            <a:r>
              <a:rPr lang="en-US" sz="1300" dirty="0"/>
              <a:t>Gennady </a:t>
            </a:r>
            <a:r>
              <a:rPr lang="en-US" sz="1300" dirty="0" err="1"/>
              <a:t>Pekhimenko</a:t>
            </a:r>
            <a:r>
              <a:rPr lang="en-US" sz="1300" dirty="0"/>
              <a:t>, Vivek Seshadri, </a:t>
            </a:r>
            <a:r>
              <a:rPr lang="en-US" sz="1300" u="sng" dirty="0"/>
              <a:t>Onur Mutlu</a:t>
            </a:r>
            <a:r>
              <a:rPr lang="en-US" sz="1300" dirty="0"/>
              <a:t>, Philip B. Gibbons, Michael A. </a:t>
            </a:r>
            <a:r>
              <a:rPr lang="en-US" sz="1300" dirty="0" err="1"/>
              <a:t>Kozuch</a:t>
            </a:r>
            <a:r>
              <a:rPr lang="en-US" sz="1300" dirty="0"/>
              <a:t>, and Todd C. </a:t>
            </a:r>
            <a:r>
              <a:rPr lang="en-US" sz="1300" dirty="0" err="1"/>
              <a:t>Mowry</a:t>
            </a:r>
            <a:r>
              <a:rPr lang="en-US" sz="1300" dirty="0"/>
              <a:t>,</a:t>
            </a:r>
            <a:br>
              <a:rPr lang="en-US" sz="1300" dirty="0"/>
            </a:br>
            <a:r>
              <a:rPr lang="en-US" sz="1300" b="1" dirty="0">
                <a:hlinkClick r:id="rId2"/>
              </a:rPr>
              <a:t>"Base-Delta-Immediate Compression: Practical Data Compression for On-Chip Caches"</a:t>
            </a:r>
            <a:r>
              <a:rPr lang="en-US" sz="1300" dirty="0"/>
              <a:t/>
            </a:r>
            <a:br>
              <a:rPr lang="en-US" sz="1300" dirty="0"/>
            </a:br>
            <a:r>
              <a:rPr lang="en-US" sz="1300" i="1" dirty="0"/>
              <a:t>Proceedings of the </a:t>
            </a:r>
            <a:r>
              <a:rPr lang="en-US" sz="1300" i="1" dirty="0">
                <a:hlinkClick r:id="rId3"/>
              </a:rPr>
              <a:t>21st ACM International Conference on Parallel Architectures and Compilation Techniques</a:t>
            </a:r>
            <a:r>
              <a:rPr lang="en-US" sz="1300" i="1" dirty="0"/>
              <a:t> (</a:t>
            </a:r>
            <a:r>
              <a:rPr lang="en-US" sz="1300" b="1" i="1" dirty="0"/>
              <a:t>PACT</a:t>
            </a:r>
            <a:r>
              <a:rPr lang="en-US" sz="1300" i="1" dirty="0"/>
              <a:t>)</a:t>
            </a:r>
            <a:r>
              <a:rPr lang="en-US" sz="1300" dirty="0"/>
              <a:t>, Minneapolis, MN, September 2012. </a:t>
            </a:r>
            <a:r>
              <a:rPr lang="en-US" sz="1300" dirty="0">
                <a:hlinkClick r:id="rId4"/>
              </a:rPr>
              <a:t>Slides (pptx)</a:t>
            </a:r>
            <a:r>
              <a:rPr lang="en-US" sz="1300" dirty="0"/>
              <a:t> </a:t>
            </a:r>
            <a:endParaRPr lang="en-US" sz="1300" dirty="0" smtClean="0"/>
          </a:p>
          <a:p>
            <a:pPr lvl="1"/>
            <a:endParaRPr lang="en-US" sz="1300" dirty="0">
              <a:latin typeface="Tahoma" charset="0"/>
            </a:endParaRPr>
          </a:p>
          <a:p>
            <a:pPr lvl="1"/>
            <a:r>
              <a:rPr lang="en-US" sz="1300" dirty="0"/>
              <a:t>Gennady </a:t>
            </a:r>
            <a:r>
              <a:rPr lang="en-US" sz="1300" dirty="0" err="1"/>
              <a:t>Pekhimenko</a:t>
            </a:r>
            <a:r>
              <a:rPr lang="en-US" sz="1300" dirty="0"/>
              <a:t>, Vivek Seshadri, </a:t>
            </a:r>
            <a:r>
              <a:rPr lang="en-US" sz="1300" dirty="0" err="1"/>
              <a:t>Yoongu</a:t>
            </a:r>
            <a:r>
              <a:rPr lang="en-US" sz="1300" dirty="0"/>
              <a:t> Kim, Hongyi </a:t>
            </a:r>
            <a:r>
              <a:rPr lang="en-US" sz="1300" dirty="0" err="1"/>
              <a:t>Xin</a:t>
            </a:r>
            <a:r>
              <a:rPr lang="en-US" sz="1300" dirty="0"/>
              <a:t>, </a:t>
            </a:r>
            <a:r>
              <a:rPr lang="en-US" sz="1300" u="sng" dirty="0"/>
              <a:t>Onur Mutlu</a:t>
            </a:r>
            <a:r>
              <a:rPr lang="en-US" sz="1300" dirty="0"/>
              <a:t>, Michael A. </a:t>
            </a:r>
            <a:r>
              <a:rPr lang="en-US" sz="1300" dirty="0" err="1"/>
              <a:t>Kozuch</a:t>
            </a:r>
            <a:r>
              <a:rPr lang="en-US" sz="1300" dirty="0"/>
              <a:t>, Phillip B. Gibbons, and Todd C. </a:t>
            </a:r>
            <a:r>
              <a:rPr lang="en-US" sz="1300" dirty="0" err="1"/>
              <a:t>Mowry</a:t>
            </a:r>
            <a:r>
              <a:rPr lang="en-US" sz="1300" dirty="0"/>
              <a:t>,</a:t>
            </a:r>
            <a:br>
              <a:rPr lang="en-US" sz="1300" dirty="0"/>
            </a:br>
            <a:r>
              <a:rPr lang="en-US" sz="1300" b="1" dirty="0">
                <a:hlinkClick r:id="rId5"/>
              </a:rPr>
              <a:t>"Linearly Compressed Pages: A Low-Complexity, Low-Latency Main Memory Compression Framework"</a:t>
            </a:r>
            <a:r>
              <a:rPr lang="en-US" sz="1300" dirty="0"/>
              <a:t/>
            </a:r>
            <a:br>
              <a:rPr lang="en-US" sz="1300" dirty="0"/>
            </a:br>
            <a:r>
              <a:rPr lang="en-US" sz="1300" i="1" dirty="0"/>
              <a:t>Proceedings of the </a:t>
            </a:r>
            <a:r>
              <a:rPr lang="en-US" sz="1300" i="1" dirty="0">
                <a:hlinkClick r:id="rId6"/>
              </a:rPr>
              <a:t>46th International Symposium on Microarchitecture</a:t>
            </a:r>
            <a:r>
              <a:rPr lang="en-US" sz="1300" i="1" dirty="0"/>
              <a:t> (</a:t>
            </a:r>
            <a:r>
              <a:rPr lang="en-US" sz="1300" b="1" i="1" dirty="0"/>
              <a:t>MICRO</a:t>
            </a:r>
            <a:r>
              <a:rPr lang="en-US" sz="1300" i="1" dirty="0"/>
              <a:t>)</a:t>
            </a:r>
            <a:r>
              <a:rPr lang="en-US" sz="1300" dirty="0"/>
              <a:t>, Davis, CA, December 2013. </a:t>
            </a:r>
            <a:r>
              <a:rPr lang="en-US" sz="1300" dirty="0">
                <a:hlinkClick r:id="rId7"/>
              </a:rPr>
              <a:t>Slides (pptx)</a:t>
            </a:r>
            <a:r>
              <a:rPr lang="en-US" sz="1300" dirty="0"/>
              <a:t> </a:t>
            </a:r>
            <a:r>
              <a:rPr lang="en-US" sz="1300" dirty="0">
                <a:hlinkClick r:id="rId8"/>
              </a:rPr>
              <a:t>(pdf)</a:t>
            </a:r>
            <a:r>
              <a:rPr lang="en-US" sz="1300" dirty="0"/>
              <a:t> </a:t>
            </a:r>
            <a:r>
              <a:rPr lang="en-US" sz="1300" dirty="0">
                <a:hlinkClick r:id="rId9"/>
              </a:rPr>
              <a:t>Lightning Session Slides (pptx)</a:t>
            </a:r>
            <a:r>
              <a:rPr lang="en-US" sz="1300" dirty="0"/>
              <a:t> </a:t>
            </a:r>
            <a:r>
              <a:rPr lang="en-US" sz="1300" dirty="0">
                <a:hlinkClick r:id="rId10"/>
              </a:rPr>
              <a:t>(pdf)</a:t>
            </a:r>
            <a:r>
              <a:rPr lang="en-US" sz="1300" dirty="0"/>
              <a:t> </a:t>
            </a:r>
            <a:endParaRPr lang="en-US" sz="1300" dirty="0">
              <a:latin typeface="Tahoma" charset="0"/>
            </a:endParaRPr>
          </a:p>
          <a:p>
            <a:pPr marL="0" indent="0">
              <a:buNone/>
            </a:pPr>
            <a:endParaRPr lang="en-US" dirty="0" smtClean="0"/>
          </a:p>
          <a:p>
            <a:r>
              <a:rPr lang="en-US" dirty="0" smtClean="0">
                <a:solidFill>
                  <a:srgbClr val="0000FF"/>
                </a:solidFill>
              </a:rPr>
              <a:t>Reducing pollution and thrashing</a:t>
            </a:r>
          </a:p>
          <a:p>
            <a:pPr lvl="1"/>
            <a:r>
              <a:rPr lang="en-US" sz="1300" dirty="0"/>
              <a:t>Vivek Seshadri, </a:t>
            </a:r>
            <a:r>
              <a:rPr lang="en-US" sz="1300" u="sng" dirty="0"/>
              <a:t>Onur Mutlu</a:t>
            </a:r>
            <a:r>
              <a:rPr lang="en-US" sz="1300" dirty="0"/>
              <a:t>, Michael A. </a:t>
            </a:r>
            <a:r>
              <a:rPr lang="en-US" sz="1300" dirty="0" err="1"/>
              <a:t>Kozuch</a:t>
            </a:r>
            <a:r>
              <a:rPr lang="en-US" sz="1300" dirty="0"/>
              <a:t>, and Todd C. </a:t>
            </a:r>
            <a:r>
              <a:rPr lang="en-US" sz="1300" dirty="0" err="1"/>
              <a:t>Mowry</a:t>
            </a:r>
            <a:r>
              <a:rPr lang="en-US" sz="1300" dirty="0"/>
              <a:t>,</a:t>
            </a:r>
            <a:br>
              <a:rPr lang="en-US" sz="1300" dirty="0"/>
            </a:br>
            <a:r>
              <a:rPr lang="en-US" sz="1300" b="1" dirty="0">
                <a:hlinkClick r:id="rId11"/>
              </a:rPr>
              <a:t>"The Evicted-Address Filter: A Unified Mechanism to Address Both Cache Pollution and Thrashing"</a:t>
            </a:r>
            <a:r>
              <a:rPr lang="en-US" sz="1300" dirty="0"/>
              <a:t/>
            </a:r>
            <a:br>
              <a:rPr lang="en-US" sz="1300" dirty="0"/>
            </a:br>
            <a:r>
              <a:rPr lang="en-US" sz="1300" i="1" dirty="0"/>
              <a:t>Proceedings of the </a:t>
            </a:r>
            <a:r>
              <a:rPr lang="en-US" sz="1300" i="1" dirty="0">
                <a:hlinkClick r:id="rId3"/>
              </a:rPr>
              <a:t>21st ACM International Conference on Parallel Architectures and Compilation Techniques</a:t>
            </a:r>
            <a:r>
              <a:rPr lang="en-US" sz="1300" i="1" dirty="0"/>
              <a:t> (</a:t>
            </a:r>
            <a:r>
              <a:rPr lang="en-US" sz="1300" b="1" i="1" dirty="0"/>
              <a:t>PACT</a:t>
            </a:r>
            <a:r>
              <a:rPr lang="en-US" sz="1300" i="1" dirty="0"/>
              <a:t>)</a:t>
            </a:r>
            <a:r>
              <a:rPr lang="en-US" sz="1300" dirty="0"/>
              <a:t>, Minneapolis, MN, September 2012. </a:t>
            </a:r>
            <a:r>
              <a:rPr lang="en-US" sz="1300" dirty="0">
                <a:hlinkClick r:id="rId12"/>
              </a:rPr>
              <a:t>Slides (pptx)</a:t>
            </a:r>
            <a:endParaRPr lang="en-US" sz="1300" dirty="0">
              <a:latin typeface="Tahoma" charset="0"/>
            </a:endParaRPr>
          </a:p>
          <a:p>
            <a:pPr lvl="1"/>
            <a:endParaRPr lang="en-US" dirty="0" smtClean="0"/>
          </a:p>
          <a:p>
            <a:endParaRPr lang="en-US" dirty="0"/>
          </a:p>
          <a:p>
            <a:endParaRPr lang="en-US" dirty="0" smtClean="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276</a:t>
            </a:fld>
            <a:endParaRPr lang="en-US" altLang="en-US">
              <a:solidFill>
                <a:srgbClr val="000000"/>
              </a:solidFill>
            </a:endParaRPr>
          </a:p>
        </p:txBody>
      </p:sp>
    </p:spTree>
    <p:extLst>
      <p:ext uri="{BB962C8B-B14F-4D97-AF65-F5344CB8AC3E}">
        <p14:creationId xmlns:p14="http://schemas.microsoft.com/office/powerpoint/2010/main" val="227281521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6934200" y="51816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42" name="Rectangle 41"/>
          <p:cNvSpPr/>
          <p:nvPr/>
        </p:nvSpPr>
        <p:spPr>
          <a:xfrm>
            <a:off x="5105400" y="51816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43" name="Rectangle 42"/>
          <p:cNvSpPr/>
          <p:nvPr/>
        </p:nvSpPr>
        <p:spPr>
          <a:xfrm>
            <a:off x="3276600" y="51816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44" name="Rectangle 43"/>
          <p:cNvSpPr/>
          <p:nvPr/>
        </p:nvSpPr>
        <p:spPr>
          <a:xfrm>
            <a:off x="1447800" y="5188688"/>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37" name="Rectangle 36"/>
          <p:cNvSpPr/>
          <p:nvPr/>
        </p:nvSpPr>
        <p:spPr>
          <a:xfrm>
            <a:off x="6934200" y="39624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38" name="Rectangle 37"/>
          <p:cNvSpPr/>
          <p:nvPr/>
        </p:nvSpPr>
        <p:spPr>
          <a:xfrm>
            <a:off x="5105400" y="39624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39" name="Rectangle 38"/>
          <p:cNvSpPr/>
          <p:nvPr/>
        </p:nvSpPr>
        <p:spPr>
          <a:xfrm>
            <a:off x="3276600" y="39624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40" name="Rectangle 39"/>
          <p:cNvSpPr/>
          <p:nvPr/>
        </p:nvSpPr>
        <p:spPr>
          <a:xfrm>
            <a:off x="1447800" y="39624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36" name="Rectangle 35"/>
          <p:cNvSpPr/>
          <p:nvPr/>
        </p:nvSpPr>
        <p:spPr>
          <a:xfrm>
            <a:off x="1447800" y="27432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35" name="Rectangle 34"/>
          <p:cNvSpPr/>
          <p:nvPr/>
        </p:nvSpPr>
        <p:spPr>
          <a:xfrm>
            <a:off x="6934200" y="27432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34" name="Rectangle 33"/>
          <p:cNvSpPr/>
          <p:nvPr/>
        </p:nvSpPr>
        <p:spPr>
          <a:xfrm>
            <a:off x="5105400" y="27432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33" name="Rectangle 32"/>
          <p:cNvSpPr/>
          <p:nvPr/>
        </p:nvSpPr>
        <p:spPr>
          <a:xfrm>
            <a:off x="3276600" y="2743200"/>
            <a:ext cx="457200" cy="533400"/>
          </a:xfrm>
          <a:prstGeom prst="rect">
            <a:avLst/>
          </a:prstGeom>
          <a:solidFill>
            <a:srgbClr val="FFC000"/>
          </a:solidFill>
          <a:ln w="571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2" name="Title 1"/>
          <p:cNvSpPr>
            <a:spLocks noGrp="1"/>
          </p:cNvSpPr>
          <p:nvPr>
            <p:ph type="title"/>
          </p:nvPr>
        </p:nvSpPr>
        <p:spPr>
          <a:xfrm>
            <a:off x="252536" y="83344"/>
            <a:ext cx="9144000" cy="1041400"/>
          </a:xfrm>
        </p:spPr>
        <p:txBody>
          <a:bodyPr>
            <a:normAutofit/>
          </a:bodyPr>
          <a:lstStyle/>
          <a:p>
            <a:r>
              <a:rPr lang="en-US" dirty="0" smtClean="0"/>
              <a:t>Key Data Patterns in Real Applications</a:t>
            </a:r>
            <a:endParaRPr lang="en-US" dirty="0"/>
          </a:p>
        </p:txBody>
      </p:sp>
      <p:sp>
        <p:nvSpPr>
          <p:cNvPr id="4" name="Slide Number Placeholder 3"/>
          <p:cNvSpPr>
            <a:spLocks noGrp="1"/>
          </p:cNvSpPr>
          <p:nvPr>
            <p:ph type="sldNum" sz="quarter" idx="4294967295"/>
          </p:nvPr>
        </p:nvSpPr>
        <p:spPr>
          <a:xfrm>
            <a:off x="6553200" y="6356350"/>
            <a:ext cx="2133600" cy="365125"/>
          </a:xfrm>
          <a:prstGeom prst="rect">
            <a:avLst/>
          </a:prstGeom>
        </p:spPr>
        <p:txBody>
          <a:bodyPr/>
          <a:lstStyle/>
          <a:p>
            <a:fld id="{323594FA-E141-4234-AE05-360401972BE7}" type="slidenum">
              <a:rPr lang="en-US" altLang="en-US" smtClean="0">
                <a:solidFill>
                  <a:prstClr val="black">
                    <a:tint val="75000"/>
                  </a:prstClr>
                </a:solidFill>
                <a:latin typeface="Calibri"/>
              </a:rPr>
              <a:pPr/>
              <a:t>277</a:t>
            </a:fld>
            <a:endParaRPr lang="en-US" altLang="en-US">
              <a:solidFill>
                <a:prstClr val="black">
                  <a:tint val="75000"/>
                </a:prstClr>
              </a:solidFill>
              <a:latin typeface="Calibri"/>
            </a:endParaRPr>
          </a:p>
        </p:txBody>
      </p:sp>
      <p:sp>
        <p:nvSpPr>
          <p:cNvPr id="8" name="Rectangle 7"/>
          <p:cNvSpPr/>
          <p:nvPr/>
        </p:nvSpPr>
        <p:spPr>
          <a:xfrm>
            <a:off x="76200" y="15240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0x00000000</a:t>
            </a:r>
          </a:p>
        </p:txBody>
      </p:sp>
      <p:sp>
        <p:nvSpPr>
          <p:cNvPr id="9" name="Rectangle 8"/>
          <p:cNvSpPr/>
          <p:nvPr/>
        </p:nvSpPr>
        <p:spPr>
          <a:xfrm>
            <a:off x="1905000" y="15240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0x00000000</a:t>
            </a:r>
          </a:p>
        </p:txBody>
      </p:sp>
      <p:sp>
        <p:nvSpPr>
          <p:cNvPr id="10" name="Rectangle 9"/>
          <p:cNvSpPr/>
          <p:nvPr/>
        </p:nvSpPr>
        <p:spPr>
          <a:xfrm>
            <a:off x="3733800" y="15240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0x00000000</a:t>
            </a:r>
          </a:p>
        </p:txBody>
      </p:sp>
      <p:sp>
        <p:nvSpPr>
          <p:cNvPr id="11" name="Rectangle 10"/>
          <p:cNvSpPr/>
          <p:nvPr/>
        </p:nvSpPr>
        <p:spPr>
          <a:xfrm>
            <a:off x="5562600" y="15240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0x00000000</a:t>
            </a:r>
          </a:p>
        </p:txBody>
      </p:sp>
      <p:sp>
        <p:nvSpPr>
          <p:cNvPr id="12" name="Rectangle 11"/>
          <p:cNvSpPr/>
          <p:nvPr/>
        </p:nvSpPr>
        <p:spPr>
          <a:xfrm>
            <a:off x="7391400" y="1524000"/>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a:t>
            </a:r>
          </a:p>
        </p:txBody>
      </p:sp>
      <p:sp>
        <p:nvSpPr>
          <p:cNvPr id="13" name="Rectangle 12"/>
          <p:cNvSpPr/>
          <p:nvPr/>
        </p:nvSpPr>
        <p:spPr>
          <a:xfrm>
            <a:off x="76200" y="27432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FF</a:t>
            </a:r>
          </a:p>
        </p:txBody>
      </p:sp>
      <p:sp>
        <p:nvSpPr>
          <p:cNvPr id="14" name="Rectangle 13"/>
          <p:cNvSpPr/>
          <p:nvPr/>
        </p:nvSpPr>
        <p:spPr>
          <a:xfrm>
            <a:off x="1905000" y="27432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FF</a:t>
            </a:r>
          </a:p>
        </p:txBody>
      </p:sp>
      <p:sp>
        <p:nvSpPr>
          <p:cNvPr id="15" name="Rectangle 14"/>
          <p:cNvSpPr/>
          <p:nvPr/>
        </p:nvSpPr>
        <p:spPr>
          <a:xfrm>
            <a:off x="3733800" y="27432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FF</a:t>
            </a:r>
          </a:p>
        </p:txBody>
      </p:sp>
      <p:sp>
        <p:nvSpPr>
          <p:cNvPr id="16" name="Rectangle 15"/>
          <p:cNvSpPr/>
          <p:nvPr/>
        </p:nvSpPr>
        <p:spPr>
          <a:xfrm>
            <a:off x="5562600" y="27432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FF</a:t>
            </a:r>
          </a:p>
        </p:txBody>
      </p:sp>
      <p:sp>
        <p:nvSpPr>
          <p:cNvPr id="17" name="Rectangle 16"/>
          <p:cNvSpPr/>
          <p:nvPr/>
        </p:nvSpPr>
        <p:spPr>
          <a:xfrm>
            <a:off x="7391400" y="2743200"/>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a:t>
            </a:r>
          </a:p>
        </p:txBody>
      </p:sp>
      <p:sp>
        <p:nvSpPr>
          <p:cNvPr id="18" name="Rectangle 17"/>
          <p:cNvSpPr/>
          <p:nvPr/>
        </p:nvSpPr>
        <p:spPr>
          <a:xfrm>
            <a:off x="76200" y="3962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00</a:t>
            </a:r>
          </a:p>
        </p:txBody>
      </p:sp>
      <p:sp>
        <p:nvSpPr>
          <p:cNvPr id="19" name="Rectangle 18"/>
          <p:cNvSpPr/>
          <p:nvPr/>
        </p:nvSpPr>
        <p:spPr>
          <a:xfrm>
            <a:off x="1905000" y="3962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0B</a:t>
            </a:r>
          </a:p>
        </p:txBody>
      </p:sp>
      <p:sp>
        <p:nvSpPr>
          <p:cNvPr id="20" name="Rectangle 19"/>
          <p:cNvSpPr/>
          <p:nvPr/>
        </p:nvSpPr>
        <p:spPr>
          <a:xfrm>
            <a:off x="3733800" y="3962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03</a:t>
            </a:r>
          </a:p>
        </p:txBody>
      </p:sp>
      <p:sp>
        <p:nvSpPr>
          <p:cNvPr id="21" name="Rectangle 20"/>
          <p:cNvSpPr/>
          <p:nvPr/>
        </p:nvSpPr>
        <p:spPr>
          <a:xfrm>
            <a:off x="5562600" y="3962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000000</a:t>
            </a:r>
            <a:r>
              <a:rPr lang="en-US" sz="2400" b="1" dirty="0">
                <a:solidFill>
                  <a:prstClr val="black"/>
                </a:solidFill>
                <a:latin typeface="Calibri"/>
              </a:rPr>
              <a:t>04</a:t>
            </a:r>
          </a:p>
        </p:txBody>
      </p:sp>
      <p:sp>
        <p:nvSpPr>
          <p:cNvPr id="22" name="Rectangle 21"/>
          <p:cNvSpPr/>
          <p:nvPr/>
        </p:nvSpPr>
        <p:spPr>
          <a:xfrm>
            <a:off x="7391400" y="3962400"/>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a:t>
            </a:r>
          </a:p>
        </p:txBody>
      </p:sp>
      <p:sp>
        <p:nvSpPr>
          <p:cNvPr id="28" name="Rectangle 27"/>
          <p:cNvSpPr/>
          <p:nvPr/>
        </p:nvSpPr>
        <p:spPr>
          <a:xfrm>
            <a:off x="76200" y="5188688"/>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C04039</a:t>
            </a:r>
            <a:r>
              <a:rPr lang="en-US" sz="2400" b="1" dirty="0">
                <a:solidFill>
                  <a:prstClr val="black"/>
                </a:solidFill>
                <a:latin typeface="Calibri"/>
              </a:rPr>
              <a:t>C0</a:t>
            </a:r>
          </a:p>
        </p:txBody>
      </p:sp>
      <p:sp>
        <p:nvSpPr>
          <p:cNvPr id="29" name="Rectangle 28"/>
          <p:cNvSpPr/>
          <p:nvPr/>
        </p:nvSpPr>
        <p:spPr>
          <a:xfrm>
            <a:off x="1905000" y="5188688"/>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C04039</a:t>
            </a:r>
            <a:r>
              <a:rPr lang="en-US" sz="2400" b="1" dirty="0">
                <a:solidFill>
                  <a:prstClr val="black"/>
                </a:solidFill>
                <a:latin typeface="Calibri"/>
              </a:rPr>
              <a:t>C8</a:t>
            </a:r>
          </a:p>
        </p:txBody>
      </p:sp>
      <p:sp>
        <p:nvSpPr>
          <p:cNvPr id="30" name="Rectangle 29"/>
          <p:cNvSpPr/>
          <p:nvPr/>
        </p:nvSpPr>
        <p:spPr>
          <a:xfrm>
            <a:off x="3733800" y="5188688"/>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C04039</a:t>
            </a:r>
            <a:r>
              <a:rPr lang="en-US" sz="2400" b="1" dirty="0">
                <a:solidFill>
                  <a:prstClr val="black"/>
                </a:solidFill>
                <a:latin typeface="Calibri"/>
              </a:rPr>
              <a:t>D0</a:t>
            </a:r>
          </a:p>
        </p:txBody>
      </p:sp>
      <p:sp>
        <p:nvSpPr>
          <p:cNvPr id="31" name="Rectangle 30"/>
          <p:cNvSpPr/>
          <p:nvPr/>
        </p:nvSpPr>
        <p:spPr>
          <a:xfrm>
            <a:off x="5562600" y="5188688"/>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a:t>
            </a:r>
            <a:r>
              <a:rPr lang="en-US" sz="2400" i="1" dirty="0">
                <a:solidFill>
                  <a:prstClr val="black"/>
                </a:solidFill>
                <a:latin typeface="Calibri"/>
              </a:rPr>
              <a:t>C04039</a:t>
            </a:r>
            <a:r>
              <a:rPr lang="en-US" sz="2400" b="1" dirty="0">
                <a:solidFill>
                  <a:prstClr val="black"/>
                </a:solidFill>
                <a:latin typeface="Calibri"/>
              </a:rPr>
              <a:t>D8</a:t>
            </a:r>
          </a:p>
        </p:txBody>
      </p:sp>
      <p:sp>
        <p:nvSpPr>
          <p:cNvPr id="32" name="Rectangle 31"/>
          <p:cNvSpPr/>
          <p:nvPr/>
        </p:nvSpPr>
        <p:spPr>
          <a:xfrm>
            <a:off x="7391400" y="5188688"/>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a:t>
            </a:r>
          </a:p>
        </p:txBody>
      </p:sp>
      <p:sp>
        <p:nvSpPr>
          <p:cNvPr id="45" name="Content Placeholder 2"/>
          <p:cNvSpPr txBox="1">
            <a:spLocks/>
          </p:cNvSpPr>
          <p:nvPr/>
        </p:nvSpPr>
        <p:spPr>
          <a:xfrm>
            <a:off x="18197" y="990600"/>
            <a:ext cx="8686800" cy="685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71500" lvl="1" indent="-571500">
              <a:buClr>
                <a:prstClr val="black"/>
              </a:buClr>
              <a:buSzPct val="100000"/>
              <a:buFont typeface="Arial" pitchFamily="34" charset="0"/>
              <a:buNone/>
            </a:pPr>
            <a:r>
              <a:rPr lang="en-US" b="1" dirty="0" smtClean="0">
                <a:solidFill>
                  <a:srgbClr val="0000FF"/>
                </a:solidFill>
                <a:latin typeface="Calibri"/>
              </a:rPr>
              <a:t>Zero Values</a:t>
            </a:r>
            <a:r>
              <a:rPr lang="en-US" dirty="0" smtClean="0">
                <a:solidFill>
                  <a:prstClr val="black"/>
                </a:solidFill>
                <a:latin typeface="Calibri"/>
              </a:rPr>
              <a:t>: initialization,  sparse matrices, NULL pointers</a:t>
            </a:r>
            <a:endParaRPr lang="en-US" dirty="0">
              <a:solidFill>
                <a:prstClr val="black"/>
              </a:solidFill>
              <a:latin typeface="Calibri"/>
            </a:endParaRPr>
          </a:p>
        </p:txBody>
      </p:sp>
      <p:sp>
        <p:nvSpPr>
          <p:cNvPr id="46" name="Content Placeholder 2"/>
          <p:cNvSpPr txBox="1">
            <a:spLocks/>
          </p:cNvSpPr>
          <p:nvPr/>
        </p:nvSpPr>
        <p:spPr>
          <a:xfrm>
            <a:off x="76200" y="2209800"/>
            <a:ext cx="8686800" cy="685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71500" lvl="1" indent="-571500">
              <a:buClr>
                <a:prstClr val="black"/>
              </a:buClr>
              <a:buSzPct val="100000"/>
              <a:buFont typeface="Arial" pitchFamily="34" charset="0"/>
              <a:buNone/>
            </a:pPr>
            <a:r>
              <a:rPr lang="en-US" b="1" dirty="0">
                <a:solidFill>
                  <a:srgbClr val="0000FF"/>
                </a:solidFill>
                <a:latin typeface="Calibri"/>
              </a:rPr>
              <a:t>Repeated Values</a:t>
            </a:r>
            <a:r>
              <a:rPr lang="en-US" dirty="0">
                <a:solidFill>
                  <a:prstClr val="black"/>
                </a:solidFill>
                <a:latin typeface="Calibri"/>
              </a:rPr>
              <a:t>: common initial values, adjacent pixels</a:t>
            </a:r>
          </a:p>
        </p:txBody>
      </p:sp>
      <p:sp>
        <p:nvSpPr>
          <p:cNvPr id="47" name="Content Placeholder 2"/>
          <p:cNvSpPr txBox="1">
            <a:spLocks/>
          </p:cNvSpPr>
          <p:nvPr/>
        </p:nvSpPr>
        <p:spPr>
          <a:xfrm>
            <a:off x="76200" y="3429000"/>
            <a:ext cx="8686800" cy="685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71500" lvl="1" indent="-571500">
              <a:buClr>
                <a:prstClr val="black"/>
              </a:buClr>
              <a:buSzPct val="100000"/>
              <a:buFont typeface="Arial" pitchFamily="34" charset="0"/>
              <a:buNone/>
            </a:pPr>
            <a:r>
              <a:rPr lang="en-US" b="1" dirty="0">
                <a:solidFill>
                  <a:srgbClr val="0000FF"/>
                </a:solidFill>
                <a:latin typeface="Calibri"/>
              </a:rPr>
              <a:t>Narrow Values</a:t>
            </a:r>
            <a:r>
              <a:rPr lang="en-US" dirty="0">
                <a:solidFill>
                  <a:prstClr val="black"/>
                </a:solidFill>
                <a:latin typeface="Calibri"/>
              </a:rPr>
              <a:t>: small values stored in a big data type</a:t>
            </a:r>
          </a:p>
        </p:txBody>
      </p:sp>
      <p:sp>
        <p:nvSpPr>
          <p:cNvPr id="48" name="Content Placeholder 2"/>
          <p:cNvSpPr txBox="1">
            <a:spLocks/>
          </p:cNvSpPr>
          <p:nvPr/>
        </p:nvSpPr>
        <p:spPr>
          <a:xfrm>
            <a:off x="76200" y="4648200"/>
            <a:ext cx="8686800" cy="685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571500" lvl="1" indent="-571500">
              <a:buClr>
                <a:prstClr val="black"/>
              </a:buClr>
              <a:buSzPct val="100000"/>
              <a:buFont typeface="Arial" pitchFamily="34" charset="0"/>
              <a:buNone/>
            </a:pPr>
            <a:r>
              <a:rPr lang="en-US" b="1" dirty="0">
                <a:solidFill>
                  <a:srgbClr val="0000FF"/>
                </a:solidFill>
                <a:latin typeface="Calibri"/>
              </a:rPr>
              <a:t>Other Patterns</a:t>
            </a:r>
            <a:r>
              <a:rPr lang="en-US" b="1" dirty="0">
                <a:solidFill>
                  <a:prstClr val="black"/>
                </a:solidFill>
                <a:latin typeface="Calibri"/>
              </a:rPr>
              <a:t>: </a:t>
            </a:r>
            <a:r>
              <a:rPr lang="en-US" dirty="0">
                <a:solidFill>
                  <a:prstClr val="black"/>
                </a:solidFill>
                <a:latin typeface="Calibri"/>
              </a:rPr>
              <a:t>pointers to the same memory </a:t>
            </a:r>
            <a:r>
              <a:rPr lang="en-US" dirty="0" smtClean="0">
                <a:solidFill>
                  <a:prstClr val="black"/>
                </a:solidFill>
                <a:latin typeface="Calibri"/>
              </a:rPr>
              <a:t>region</a:t>
            </a:r>
            <a:endParaRPr lang="en-US" dirty="0">
              <a:solidFill>
                <a:prstClr val="black"/>
              </a:solidFill>
              <a:latin typeface="Calibri"/>
            </a:endParaRPr>
          </a:p>
        </p:txBody>
      </p:sp>
      <p:sp>
        <p:nvSpPr>
          <p:cNvPr id="49" name="Rounded Rectangle 48"/>
          <p:cNvSpPr/>
          <p:nvPr/>
        </p:nvSpPr>
        <p:spPr>
          <a:xfrm>
            <a:off x="36394" y="990600"/>
            <a:ext cx="8915400" cy="4724400"/>
          </a:xfrm>
          <a:prstGeom prst="roundRect">
            <a:avLst/>
          </a:prstGeom>
          <a:solidFill>
            <a:schemeClr val="bg1">
              <a:lumMod val="95000"/>
            </a:schemeClr>
          </a:solidFill>
          <a:ln w="76200">
            <a:solidFill>
              <a:srgbClr val="00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lgn="ctr">
              <a:buClr>
                <a:prstClr val="black"/>
              </a:buClr>
              <a:buSzPct val="100000"/>
            </a:pPr>
            <a:r>
              <a:rPr lang="en-US" sz="4800" dirty="0">
                <a:solidFill>
                  <a:srgbClr val="C00000"/>
                </a:solidFill>
                <a:latin typeface="Calibri"/>
              </a:rPr>
              <a:t>Low Dynamic Range:</a:t>
            </a:r>
          </a:p>
          <a:p>
            <a:pPr marL="571500" lvl="1" indent="-571500" algn="ctr">
              <a:buClr>
                <a:prstClr val="black"/>
              </a:buClr>
              <a:buSzPct val="100000"/>
            </a:pPr>
            <a:r>
              <a:rPr lang="en-US" sz="4800" dirty="0">
                <a:solidFill>
                  <a:srgbClr val="C00000"/>
                </a:solidFill>
                <a:latin typeface="Calibri"/>
              </a:rPr>
              <a:t> </a:t>
            </a:r>
          </a:p>
          <a:p>
            <a:pPr marL="571500" lvl="1" indent="-571500" algn="ctr">
              <a:buClr>
                <a:prstClr val="black"/>
              </a:buClr>
              <a:buSzPct val="100000"/>
            </a:pPr>
            <a:r>
              <a:rPr lang="en-US" sz="3200" dirty="0">
                <a:solidFill>
                  <a:prstClr val="black"/>
                </a:solidFill>
                <a:latin typeface="Calibri"/>
              </a:rPr>
              <a:t>Differences between values are significantly smaller than the values themselves</a:t>
            </a:r>
          </a:p>
          <a:p>
            <a:pPr algn="ctr"/>
            <a:endParaRPr lang="en-US" sz="2800" dirty="0">
              <a:solidFill>
                <a:prstClr val="black"/>
              </a:solidFill>
              <a:latin typeface="Calibri"/>
            </a:endParaRPr>
          </a:p>
        </p:txBody>
      </p:sp>
    </p:spTree>
    <p:extLst>
      <p:ext uri="{BB962C8B-B14F-4D97-AF65-F5344CB8AC3E}">
        <p14:creationId xmlns:p14="http://schemas.microsoft.com/office/powerpoint/2010/main" val="402715895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Content Placeholder 2"/>
          <p:cNvSpPr txBox="1">
            <a:spLocks/>
          </p:cNvSpPr>
          <p:nvPr/>
        </p:nvSpPr>
        <p:spPr>
          <a:xfrm>
            <a:off x="2667000" y="1436132"/>
            <a:ext cx="4419600" cy="457200"/>
          </a:xfrm>
          <a:prstGeom prst="rect">
            <a:avLst/>
          </a:prstGeom>
        </p:spPr>
        <p:txBody>
          <a:bodyPr vert="horz" lIns="91440" tIns="45720" rIns="91440" bIns="45720" rtlCol="0">
            <a:normAutofit fontScale="92500"/>
          </a:bodyPr>
          <a:lstStyle/>
          <a:p>
            <a:pPr marL="342900" indent="-342900">
              <a:spcBef>
                <a:spcPct val="20000"/>
              </a:spcBef>
              <a:buFont typeface="Arial" pitchFamily="34" charset="0"/>
              <a:buNone/>
              <a:defRPr/>
            </a:pPr>
            <a:r>
              <a:rPr lang="en-US" sz="2400" dirty="0">
                <a:solidFill>
                  <a:prstClr val="black"/>
                </a:solidFill>
                <a:latin typeface="Calibri"/>
                <a:ea typeface="ＭＳ Ｐゴシック" charset="0"/>
                <a:cs typeface="ＭＳ Ｐゴシック" charset="0"/>
              </a:rPr>
              <a:t>32-byte Uncompressed Cache Line</a:t>
            </a:r>
          </a:p>
          <a:p>
            <a:pPr marL="342900" indent="-342900">
              <a:spcBef>
                <a:spcPct val="20000"/>
              </a:spcBef>
              <a:buFont typeface="Arial" pitchFamily="34" charset="0"/>
              <a:buNone/>
              <a:defRPr/>
            </a:pPr>
            <a:endParaRPr lang="en-US" sz="2400" dirty="0">
              <a:solidFill>
                <a:prstClr val="black"/>
              </a:solidFill>
              <a:latin typeface="Calibri"/>
              <a:ea typeface="ＭＳ Ｐゴシック" charset="0"/>
              <a:cs typeface="ＭＳ Ｐゴシック" charset="0"/>
            </a:endParaRPr>
          </a:p>
          <a:p>
            <a:pPr marL="342900" indent="-34290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a:p>
            <a:pPr marL="742950" lvl="1" indent="-28575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p:txBody>
      </p:sp>
      <p:sp>
        <p:nvSpPr>
          <p:cNvPr id="2" name="Title 1"/>
          <p:cNvSpPr>
            <a:spLocks noGrp="1"/>
          </p:cNvSpPr>
          <p:nvPr>
            <p:ph type="title"/>
          </p:nvPr>
        </p:nvSpPr>
        <p:spPr>
          <a:xfrm>
            <a:off x="107504" y="125760"/>
            <a:ext cx="8458200" cy="1143000"/>
          </a:xfrm>
        </p:spPr>
        <p:txBody>
          <a:bodyPr>
            <a:normAutofit/>
          </a:bodyPr>
          <a:lstStyle/>
          <a:p>
            <a:r>
              <a:rPr lang="en-US" dirty="0" smtClean="0"/>
              <a:t>Key Idea: </a:t>
            </a:r>
            <a:r>
              <a:rPr lang="en-US" dirty="0" err="1" smtClean="0"/>
              <a:t>Base+Delta</a:t>
            </a:r>
            <a:r>
              <a:rPr lang="en-US" dirty="0" smtClean="0"/>
              <a:t> (B+</a:t>
            </a:r>
            <a:r>
              <a:rPr lang="el-GR" dirty="0">
                <a:cs typeface="Calibri"/>
              </a:rPr>
              <a:t>Δ</a:t>
            </a:r>
            <a:r>
              <a:rPr lang="en-US" dirty="0" smtClean="0"/>
              <a:t>) Encoding</a:t>
            </a:r>
            <a:endParaRPr lang="en-US" dirty="0"/>
          </a:p>
        </p:txBody>
      </p:sp>
      <p:sp>
        <p:nvSpPr>
          <p:cNvPr id="4" name="Slide Number Placeholder 3"/>
          <p:cNvSpPr>
            <a:spLocks noGrp="1"/>
          </p:cNvSpPr>
          <p:nvPr>
            <p:ph type="sldNum" sz="quarter" idx="4294967295"/>
          </p:nvPr>
        </p:nvSpPr>
        <p:spPr>
          <a:xfrm>
            <a:off x="6553200" y="6356350"/>
            <a:ext cx="2133600" cy="365125"/>
          </a:xfrm>
          <a:prstGeom prst="rect">
            <a:avLst/>
          </a:prstGeom>
        </p:spPr>
        <p:txBody>
          <a:bodyPr/>
          <a:lstStyle/>
          <a:p>
            <a:fld id="{323594FA-E141-4234-AE05-360401972BE7}" type="slidenum">
              <a:rPr lang="en-US" altLang="en-US" smtClean="0">
                <a:solidFill>
                  <a:prstClr val="black">
                    <a:tint val="75000"/>
                  </a:prstClr>
                </a:solidFill>
                <a:latin typeface="Calibri"/>
              </a:rPr>
              <a:pPr/>
              <a:t>278</a:t>
            </a:fld>
            <a:endParaRPr lang="en-US" altLang="en-US" dirty="0">
              <a:solidFill>
                <a:prstClr val="black">
                  <a:tint val="75000"/>
                </a:prstClr>
              </a:solidFill>
              <a:latin typeface="Calibri"/>
            </a:endParaRPr>
          </a:p>
        </p:txBody>
      </p:sp>
      <p:sp>
        <p:nvSpPr>
          <p:cNvPr id="6" name="Rectangle 5"/>
          <p:cNvSpPr/>
          <p:nvPr/>
        </p:nvSpPr>
        <p:spPr>
          <a:xfrm>
            <a:off x="76200" y="1969532"/>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0xC04039C0</a:t>
            </a:r>
          </a:p>
        </p:txBody>
      </p:sp>
      <p:sp>
        <p:nvSpPr>
          <p:cNvPr id="8" name="Rectangle 7"/>
          <p:cNvSpPr/>
          <p:nvPr/>
        </p:nvSpPr>
        <p:spPr>
          <a:xfrm>
            <a:off x="1905000" y="1969532"/>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0xC04039C8</a:t>
            </a:r>
          </a:p>
        </p:txBody>
      </p:sp>
      <p:sp>
        <p:nvSpPr>
          <p:cNvPr id="9" name="Rectangle 8"/>
          <p:cNvSpPr/>
          <p:nvPr/>
        </p:nvSpPr>
        <p:spPr>
          <a:xfrm>
            <a:off x="3733800" y="1969532"/>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0xC04039D0</a:t>
            </a:r>
          </a:p>
        </p:txBody>
      </p:sp>
      <p:sp>
        <p:nvSpPr>
          <p:cNvPr id="10" name="Rectangle 9"/>
          <p:cNvSpPr/>
          <p:nvPr/>
        </p:nvSpPr>
        <p:spPr>
          <a:xfrm>
            <a:off x="5562600" y="1969532"/>
            <a:ext cx="17526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a:t>
            </a:r>
          </a:p>
        </p:txBody>
      </p:sp>
      <p:sp>
        <p:nvSpPr>
          <p:cNvPr id="11" name="Rectangle 10"/>
          <p:cNvSpPr/>
          <p:nvPr/>
        </p:nvSpPr>
        <p:spPr>
          <a:xfrm>
            <a:off x="7315200" y="1969532"/>
            <a:ext cx="17526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0xC04039F8</a:t>
            </a:r>
          </a:p>
        </p:txBody>
      </p:sp>
      <p:cxnSp>
        <p:nvCxnSpPr>
          <p:cNvPr id="18" name="Straight Connector 17"/>
          <p:cNvCxnSpPr/>
          <p:nvPr/>
        </p:nvCxnSpPr>
        <p:spPr>
          <a:xfrm>
            <a:off x="76200" y="1588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1905000" y="1588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Arrow Connector 22"/>
          <p:cNvCxnSpPr/>
          <p:nvPr/>
        </p:nvCxnSpPr>
        <p:spPr>
          <a:xfrm>
            <a:off x="76200" y="1740932"/>
            <a:ext cx="1828800"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sp>
        <p:nvSpPr>
          <p:cNvPr id="26" name="TextBox 25"/>
          <p:cNvSpPr txBox="1"/>
          <p:nvPr/>
        </p:nvSpPr>
        <p:spPr>
          <a:xfrm>
            <a:off x="609600" y="1371600"/>
            <a:ext cx="860235" cy="369332"/>
          </a:xfrm>
          <a:prstGeom prst="rect">
            <a:avLst/>
          </a:prstGeom>
          <a:noFill/>
        </p:spPr>
        <p:txBody>
          <a:bodyPr wrap="none" rtlCol="0">
            <a:spAutoFit/>
          </a:bodyPr>
          <a:lstStyle/>
          <a:p>
            <a:r>
              <a:rPr lang="en-US" dirty="0">
                <a:solidFill>
                  <a:prstClr val="black"/>
                </a:solidFill>
                <a:latin typeface="Calibri"/>
                <a:ea typeface="ＭＳ Ｐゴシック" charset="0"/>
                <a:cs typeface="ＭＳ Ｐゴシック" charset="0"/>
              </a:rPr>
              <a:t>4 bytes</a:t>
            </a:r>
          </a:p>
        </p:txBody>
      </p:sp>
      <p:sp>
        <p:nvSpPr>
          <p:cNvPr id="28" name="Rectangle 27"/>
          <p:cNvSpPr/>
          <p:nvPr/>
        </p:nvSpPr>
        <p:spPr>
          <a:xfrm>
            <a:off x="76200" y="2502932"/>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0xC04039C0</a:t>
            </a:r>
          </a:p>
        </p:txBody>
      </p:sp>
      <p:sp>
        <p:nvSpPr>
          <p:cNvPr id="29" name="Content Placeholder 2"/>
          <p:cNvSpPr txBox="1">
            <a:spLocks/>
          </p:cNvSpPr>
          <p:nvPr/>
        </p:nvSpPr>
        <p:spPr>
          <a:xfrm>
            <a:off x="152400" y="3036332"/>
            <a:ext cx="838200" cy="381000"/>
          </a:xfrm>
          <a:prstGeom prst="rect">
            <a:avLst/>
          </a:prstGeom>
        </p:spPr>
        <p:txBody>
          <a:bodyPr vert="horz" lIns="91440" tIns="45720" rIns="91440" bIns="45720" rtlCol="0">
            <a:normAutofit fontScale="85000" lnSpcReduction="20000"/>
          </a:bodyPr>
          <a:lstStyle/>
          <a:p>
            <a:pPr marL="342900" indent="-342900">
              <a:spcBef>
                <a:spcPct val="20000"/>
              </a:spcBef>
              <a:buFont typeface="Arial" pitchFamily="34" charset="0"/>
              <a:buNone/>
              <a:defRPr/>
            </a:pPr>
            <a:r>
              <a:rPr lang="en-US" sz="2600" dirty="0">
                <a:solidFill>
                  <a:prstClr val="black"/>
                </a:solidFill>
                <a:latin typeface="Calibri"/>
                <a:ea typeface="ＭＳ Ｐゴシック" charset="0"/>
                <a:cs typeface="ＭＳ Ｐゴシック" charset="0"/>
              </a:rPr>
              <a:t>Base</a:t>
            </a:r>
          </a:p>
          <a:p>
            <a:pPr marL="742950" lvl="1" indent="-28575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a:p>
            <a:pPr marL="342900" indent="-342900">
              <a:spcBef>
                <a:spcPct val="20000"/>
              </a:spcBef>
              <a:buFont typeface="Arial" pitchFamily="34" charset="0"/>
              <a:buNone/>
              <a:defRPr/>
            </a:pPr>
            <a:endParaRPr lang="en-US" sz="2400" dirty="0">
              <a:solidFill>
                <a:prstClr val="black"/>
              </a:solidFill>
              <a:latin typeface="Calibri"/>
              <a:ea typeface="ＭＳ Ｐゴシック" charset="0"/>
              <a:cs typeface="ＭＳ Ｐゴシック" charset="0"/>
            </a:endParaRPr>
          </a:p>
          <a:p>
            <a:pPr marL="342900" indent="-34290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a:p>
            <a:pPr marL="742950" lvl="1" indent="-285750">
              <a:spcBef>
                <a:spcPct val="20000"/>
              </a:spcBef>
              <a:buFont typeface="Arial" pitchFamily="34" charset="0"/>
              <a:buChar char="–"/>
              <a:defRPr/>
            </a:pPr>
            <a:endParaRPr lang="en-US" sz="2400" dirty="0">
              <a:solidFill>
                <a:prstClr val="black"/>
              </a:solidFill>
              <a:latin typeface="Calibri"/>
              <a:ea typeface="ＭＳ Ｐゴシック" charset="0"/>
              <a:cs typeface="ＭＳ Ｐゴシック" charset="0"/>
            </a:endParaRPr>
          </a:p>
        </p:txBody>
      </p:sp>
      <p:sp>
        <p:nvSpPr>
          <p:cNvPr id="32" name="Rectangle 31"/>
          <p:cNvSpPr/>
          <p:nvPr/>
        </p:nvSpPr>
        <p:spPr>
          <a:xfrm>
            <a:off x="19050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0x00</a:t>
            </a:r>
          </a:p>
        </p:txBody>
      </p:sp>
      <p:cxnSp>
        <p:nvCxnSpPr>
          <p:cNvPr id="33" name="Straight Connector 32"/>
          <p:cNvCxnSpPr/>
          <p:nvPr/>
        </p:nvCxnSpPr>
        <p:spPr>
          <a:xfrm>
            <a:off x="19050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Straight Arrow Connector 33"/>
          <p:cNvCxnSpPr/>
          <p:nvPr/>
        </p:nvCxnSpPr>
        <p:spPr>
          <a:xfrm>
            <a:off x="1905000" y="4026932"/>
            <a:ext cx="838200"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27432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sp>
        <p:nvSpPr>
          <p:cNvPr id="37" name="TextBox 36"/>
          <p:cNvSpPr txBox="1"/>
          <p:nvPr/>
        </p:nvSpPr>
        <p:spPr>
          <a:xfrm>
            <a:off x="1905000" y="4114800"/>
            <a:ext cx="838200" cy="369332"/>
          </a:xfrm>
          <a:prstGeom prst="rect">
            <a:avLst/>
          </a:prstGeom>
          <a:noFill/>
        </p:spPr>
        <p:txBody>
          <a:bodyPr wrap="square" rtlCol="0">
            <a:spAutoFit/>
          </a:bodyPr>
          <a:lstStyle/>
          <a:p>
            <a:r>
              <a:rPr lang="en-US" dirty="0">
                <a:solidFill>
                  <a:prstClr val="black"/>
                </a:solidFill>
                <a:latin typeface="Calibri"/>
                <a:ea typeface="ＭＳ Ｐゴシック" charset="0"/>
                <a:cs typeface="ＭＳ Ｐゴシック" charset="0"/>
              </a:rPr>
              <a:t>1 byte</a:t>
            </a:r>
          </a:p>
        </p:txBody>
      </p:sp>
      <p:sp>
        <p:nvSpPr>
          <p:cNvPr id="38" name="Rectangle 37"/>
          <p:cNvSpPr/>
          <p:nvPr/>
        </p:nvSpPr>
        <p:spPr>
          <a:xfrm>
            <a:off x="27432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0x08</a:t>
            </a:r>
          </a:p>
        </p:txBody>
      </p:sp>
      <p:cxnSp>
        <p:nvCxnSpPr>
          <p:cNvPr id="39" name="Straight Connector 38"/>
          <p:cNvCxnSpPr/>
          <p:nvPr/>
        </p:nvCxnSpPr>
        <p:spPr>
          <a:xfrm>
            <a:off x="27432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Arrow Connector 39"/>
          <p:cNvCxnSpPr/>
          <p:nvPr/>
        </p:nvCxnSpPr>
        <p:spPr>
          <a:xfrm>
            <a:off x="2743200" y="4026932"/>
            <a:ext cx="838200"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35814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sp>
        <p:nvSpPr>
          <p:cNvPr id="42" name="TextBox 41"/>
          <p:cNvSpPr txBox="1"/>
          <p:nvPr/>
        </p:nvSpPr>
        <p:spPr>
          <a:xfrm>
            <a:off x="2743200" y="4114800"/>
            <a:ext cx="838200" cy="369332"/>
          </a:xfrm>
          <a:prstGeom prst="rect">
            <a:avLst/>
          </a:prstGeom>
          <a:noFill/>
        </p:spPr>
        <p:txBody>
          <a:bodyPr wrap="square" rtlCol="0">
            <a:spAutoFit/>
          </a:bodyPr>
          <a:lstStyle/>
          <a:p>
            <a:r>
              <a:rPr lang="en-US" dirty="0">
                <a:solidFill>
                  <a:prstClr val="black"/>
                </a:solidFill>
                <a:latin typeface="Calibri"/>
                <a:ea typeface="ＭＳ Ｐゴシック" charset="0"/>
                <a:cs typeface="ＭＳ Ｐゴシック" charset="0"/>
              </a:rPr>
              <a:t>1 byte</a:t>
            </a:r>
          </a:p>
        </p:txBody>
      </p:sp>
      <p:sp>
        <p:nvSpPr>
          <p:cNvPr id="43" name="Rectangle 42"/>
          <p:cNvSpPr/>
          <p:nvPr/>
        </p:nvSpPr>
        <p:spPr>
          <a:xfrm>
            <a:off x="35814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0x10</a:t>
            </a:r>
          </a:p>
        </p:txBody>
      </p:sp>
      <p:cxnSp>
        <p:nvCxnSpPr>
          <p:cNvPr id="44" name="Straight Connector 43"/>
          <p:cNvCxnSpPr/>
          <p:nvPr/>
        </p:nvCxnSpPr>
        <p:spPr>
          <a:xfrm>
            <a:off x="35814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Straight Arrow Connector 44"/>
          <p:cNvCxnSpPr/>
          <p:nvPr/>
        </p:nvCxnSpPr>
        <p:spPr>
          <a:xfrm>
            <a:off x="3581400" y="4026932"/>
            <a:ext cx="838200" cy="0"/>
          </a:xfrm>
          <a:prstGeom prst="straightConnector1">
            <a:avLst/>
          </a:prstGeom>
          <a:ln>
            <a:headEnd type="arrow"/>
            <a:tailEnd type="arrow"/>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419600" y="3874532"/>
            <a:ext cx="0" cy="381000"/>
          </a:xfrm>
          <a:prstGeom prst="line">
            <a:avLst/>
          </a:prstGeom>
        </p:spPr>
        <p:style>
          <a:lnRef idx="1">
            <a:schemeClr val="accent1"/>
          </a:lnRef>
          <a:fillRef idx="0">
            <a:schemeClr val="accent1"/>
          </a:fillRef>
          <a:effectRef idx="0">
            <a:schemeClr val="accent1"/>
          </a:effectRef>
          <a:fontRef idx="minor">
            <a:schemeClr val="tx1"/>
          </a:fontRef>
        </p:style>
      </p:cxnSp>
      <p:sp>
        <p:nvSpPr>
          <p:cNvPr id="47" name="TextBox 46"/>
          <p:cNvSpPr txBox="1"/>
          <p:nvPr/>
        </p:nvSpPr>
        <p:spPr>
          <a:xfrm>
            <a:off x="3581400" y="4114800"/>
            <a:ext cx="838200" cy="369332"/>
          </a:xfrm>
          <a:prstGeom prst="rect">
            <a:avLst/>
          </a:prstGeom>
          <a:noFill/>
        </p:spPr>
        <p:txBody>
          <a:bodyPr wrap="square" rtlCol="0">
            <a:spAutoFit/>
          </a:bodyPr>
          <a:lstStyle/>
          <a:p>
            <a:r>
              <a:rPr lang="en-US" dirty="0">
                <a:solidFill>
                  <a:prstClr val="black"/>
                </a:solidFill>
                <a:latin typeface="Calibri"/>
                <a:ea typeface="ＭＳ Ｐゴシック" charset="0"/>
                <a:cs typeface="ＭＳ Ｐゴシック" charset="0"/>
              </a:rPr>
              <a:t>1 byte</a:t>
            </a:r>
          </a:p>
        </p:txBody>
      </p:sp>
      <p:sp>
        <p:nvSpPr>
          <p:cNvPr id="53" name="Rectangle 52"/>
          <p:cNvSpPr/>
          <p:nvPr/>
        </p:nvSpPr>
        <p:spPr>
          <a:xfrm>
            <a:off x="44196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a:t>
            </a:r>
          </a:p>
        </p:txBody>
      </p:sp>
      <p:sp>
        <p:nvSpPr>
          <p:cNvPr id="54" name="Rectangle 53"/>
          <p:cNvSpPr/>
          <p:nvPr/>
        </p:nvSpPr>
        <p:spPr>
          <a:xfrm>
            <a:off x="5257800" y="3417332"/>
            <a:ext cx="838200" cy="4572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0x38</a:t>
            </a:r>
          </a:p>
        </p:txBody>
      </p:sp>
      <p:sp>
        <p:nvSpPr>
          <p:cNvPr id="55" name="Rectangle 54"/>
          <p:cNvSpPr/>
          <p:nvPr/>
        </p:nvSpPr>
        <p:spPr>
          <a:xfrm>
            <a:off x="76200" y="3341132"/>
            <a:ext cx="6019800" cy="609600"/>
          </a:xfrm>
          <a:prstGeom prst="rect">
            <a:avLst/>
          </a:prstGeom>
          <a:noFill/>
          <a:ln w="381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prstClr val="black"/>
              </a:solidFill>
              <a:latin typeface="Calibri"/>
            </a:endParaRPr>
          </a:p>
        </p:txBody>
      </p:sp>
      <p:sp>
        <p:nvSpPr>
          <p:cNvPr id="57" name="Right Brace 56"/>
          <p:cNvSpPr/>
          <p:nvPr/>
        </p:nvSpPr>
        <p:spPr>
          <a:xfrm>
            <a:off x="6248400" y="3341132"/>
            <a:ext cx="155448" cy="609600"/>
          </a:xfrm>
          <a:prstGeom prst="rightBrace">
            <a:avLst/>
          </a:prstGeom>
          <a:ln w="381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prstClr val="black"/>
              </a:solidFill>
              <a:latin typeface="Calibri"/>
            </a:endParaRPr>
          </a:p>
        </p:txBody>
      </p:sp>
      <p:sp>
        <p:nvSpPr>
          <p:cNvPr id="58" name="TextBox 57"/>
          <p:cNvSpPr txBox="1"/>
          <p:nvPr/>
        </p:nvSpPr>
        <p:spPr>
          <a:xfrm>
            <a:off x="6477000" y="3264932"/>
            <a:ext cx="2438400" cy="738664"/>
          </a:xfrm>
          <a:prstGeom prst="rect">
            <a:avLst/>
          </a:prstGeom>
          <a:noFill/>
        </p:spPr>
        <p:txBody>
          <a:bodyPr wrap="square" rtlCol="0">
            <a:spAutoFit/>
          </a:bodyPr>
          <a:lstStyle/>
          <a:p>
            <a:r>
              <a:rPr lang="en-US" sz="2400" b="1" dirty="0">
                <a:solidFill>
                  <a:srgbClr val="2A55D6"/>
                </a:solidFill>
                <a:latin typeface="Calibri"/>
                <a:ea typeface="ＭＳ Ｐゴシック" charset="0"/>
                <a:cs typeface="ＭＳ Ｐゴシック" charset="0"/>
              </a:rPr>
              <a:t>12-byte </a:t>
            </a:r>
          </a:p>
          <a:p>
            <a:r>
              <a:rPr lang="en-US" dirty="0">
                <a:solidFill>
                  <a:prstClr val="black"/>
                </a:solidFill>
                <a:latin typeface="Calibri"/>
                <a:ea typeface="ＭＳ Ｐゴシック" charset="0"/>
                <a:cs typeface="ＭＳ Ｐゴシック" charset="0"/>
              </a:rPr>
              <a:t>Compressed Cache Line</a:t>
            </a:r>
          </a:p>
        </p:txBody>
      </p:sp>
      <p:sp>
        <p:nvSpPr>
          <p:cNvPr id="59" name="Rounded Rectangle 58"/>
          <p:cNvSpPr/>
          <p:nvPr/>
        </p:nvSpPr>
        <p:spPr>
          <a:xfrm>
            <a:off x="2057400" y="4495800"/>
            <a:ext cx="2514600" cy="9906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buClr>
                <a:prstClr val="black"/>
              </a:buClr>
              <a:buSzPct val="100000"/>
            </a:pPr>
            <a:r>
              <a:rPr lang="en-US" sz="2800" b="1" dirty="0">
                <a:solidFill>
                  <a:srgbClr val="2A55D6"/>
                </a:solidFill>
                <a:latin typeface="Calibri"/>
              </a:rPr>
              <a:t>20 bytes saved</a:t>
            </a:r>
            <a:endParaRPr lang="en-US" sz="2800" b="1" dirty="0">
              <a:solidFill>
                <a:prstClr val="black"/>
              </a:solidFill>
              <a:latin typeface="Calibri"/>
            </a:endParaRPr>
          </a:p>
        </p:txBody>
      </p:sp>
      <p:sp>
        <p:nvSpPr>
          <p:cNvPr id="48" name="Rounded Rectangle 47"/>
          <p:cNvSpPr/>
          <p:nvPr/>
        </p:nvSpPr>
        <p:spPr>
          <a:xfrm>
            <a:off x="514350" y="4419600"/>
            <a:ext cx="3810000" cy="11430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buClr>
                <a:prstClr val="black"/>
              </a:buClr>
              <a:buSzPct val="100000"/>
            </a:pPr>
            <a:r>
              <a:rPr lang="en-US" sz="2800" b="1" dirty="0">
                <a:solidFill>
                  <a:srgbClr val="009900"/>
                </a:solidFill>
                <a:latin typeface="Calibri"/>
                <a:sym typeface="Wingdings"/>
              </a:rPr>
              <a:t></a:t>
            </a:r>
            <a:r>
              <a:rPr lang="en-US" sz="2800" b="1" dirty="0">
                <a:solidFill>
                  <a:prstClr val="black"/>
                </a:solidFill>
                <a:latin typeface="Calibri"/>
              </a:rPr>
              <a:t> Fast Decompression: </a:t>
            </a:r>
            <a:r>
              <a:rPr lang="en-US" sz="2400" dirty="0">
                <a:solidFill>
                  <a:prstClr val="black"/>
                </a:solidFill>
                <a:latin typeface="Calibri"/>
              </a:rPr>
              <a:t>vector addition</a:t>
            </a:r>
            <a:endParaRPr lang="en-US" sz="2400" b="1" dirty="0">
              <a:solidFill>
                <a:prstClr val="black"/>
              </a:solidFill>
              <a:latin typeface="Calibri"/>
            </a:endParaRPr>
          </a:p>
        </p:txBody>
      </p:sp>
      <p:sp>
        <p:nvSpPr>
          <p:cNvPr id="49" name="Rounded Rectangle 48"/>
          <p:cNvSpPr/>
          <p:nvPr/>
        </p:nvSpPr>
        <p:spPr>
          <a:xfrm>
            <a:off x="4830170" y="4427266"/>
            <a:ext cx="4076700" cy="11430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buClr>
                <a:prstClr val="black"/>
              </a:buClr>
              <a:buSzPct val="100000"/>
            </a:pPr>
            <a:r>
              <a:rPr lang="en-US" sz="2800" b="1" dirty="0">
                <a:solidFill>
                  <a:srgbClr val="009900"/>
                </a:solidFill>
                <a:latin typeface="Calibri"/>
                <a:sym typeface="Wingdings"/>
              </a:rPr>
              <a:t></a:t>
            </a:r>
            <a:r>
              <a:rPr lang="en-US" sz="2800" b="1" dirty="0">
                <a:solidFill>
                  <a:prstClr val="black"/>
                </a:solidFill>
                <a:latin typeface="Calibri"/>
              </a:rPr>
              <a:t> Simple Hardware: </a:t>
            </a:r>
          </a:p>
          <a:p>
            <a:pPr marL="571500" lvl="1" indent="-571500">
              <a:buClr>
                <a:prstClr val="black"/>
              </a:buClr>
              <a:buSzPct val="100000"/>
            </a:pPr>
            <a:r>
              <a:rPr lang="en-US" sz="2800" dirty="0">
                <a:solidFill>
                  <a:prstClr val="black"/>
                </a:solidFill>
                <a:latin typeface="Calibri"/>
              </a:rPr>
              <a:t>    </a:t>
            </a:r>
            <a:r>
              <a:rPr lang="en-US" sz="2400" dirty="0">
                <a:solidFill>
                  <a:prstClr val="black"/>
                </a:solidFill>
                <a:latin typeface="Calibri"/>
              </a:rPr>
              <a:t>arithmetic and comparison</a:t>
            </a:r>
            <a:endParaRPr lang="en-US" sz="2400" b="1" dirty="0">
              <a:solidFill>
                <a:prstClr val="black"/>
              </a:solidFill>
              <a:latin typeface="Calibri"/>
            </a:endParaRPr>
          </a:p>
        </p:txBody>
      </p:sp>
      <p:sp>
        <p:nvSpPr>
          <p:cNvPr id="50" name="Rounded Rectangle 49"/>
          <p:cNvSpPr/>
          <p:nvPr/>
        </p:nvSpPr>
        <p:spPr>
          <a:xfrm>
            <a:off x="1905000" y="5715000"/>
            <a:ext cx="5410200" cy="9906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buClr>
                <a:prstClr val="black"/>
              </a:buClr>
              <a:buSzPct val="100000"/>
            </a:pPr>
            <a:r>
              <a:rPr lang="en-US" sz="2800" b="1" dirty="0">
                <a:solidFill>
                  <a:srgbClr val="009900"/>
                </a:solidFill>
                <a:latin typeface="Calibri"/>
                <a:sym typeface="Wingdings"/>
              </a:rPr>
              <a:t> </a:t>
            </a:r>
            <a:r>
              <a:rPr lang="en-US" sz="2800" b="1" dirty="0">
                <a:solidFill>
                  <a:prstClr val="black"/>
                </a:solidFill>
                <a:latin typeface="Calibri"/>
              </a:rPr>
              <a:t>Effective: </a:t>
            </a:r>
            <a:r>
              <a:rPr lang="en-US" sz="2400" dirty="0">
                <a:solidFill>
                  <a:prstClr val="black"/>
                </a:solidFill>
                <a:latin typeface="Calibri"/>
              </a:rPr>
              <a:t>good compression ratio</a:t>
            </a:r>
            <a:endParaRPr lang="en-US" sz="2400" b="1" dirty="0">
              <a:solidFill>
                <a:prstClr val="black"/>
              </a:solidFill>
              <a:latin typeface="Calibri"/>
            </a:endParaRPr>
          </a:p>
        </p:txBody>
      </p:sp>
      <p:cxnSp>
        <p:nvCxnSpPr>
          <p:cNvPr id="61" name="Straight Arrow Connector 60"/>
          <p:cNvCxnSpPr>
            <a:stCxn id="8" idx="2"/>
            <a:endCxn id="38" idx="0"/>
          </p:cNvCxnSpPr>
          <p:nvPr/>
        </p:nvCxnSpPr>
        <p:spPr>
          <a:xfrm>
            <a:off x="2819400" y="2502932"/>
            <a:ext cx="342900" cy="91440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65" name="Straight Arrow Connector 64"/>
          <p:cNvCxnSpPr>
            <a:stCxn id="28" idx="0"/>
            <a:endCxn id="32" idx="0"/>
          </p:cNvCxnSpPr>
          <p:nvPr/>
        </p:nvCxnSpPr>
        <p:spPr>
          <a:xfrm>
            <a:off x="990600" y="2502932"/>
            <a:ext cx="1333500" cy="91440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69" name="Straight Arrow Connector 68"/>
          <p:cNvCxnSpPr>
            <a:stCxn id="9" idx="2"/>
            <a:endCxn id="43" idx="0"/>
          </p:cNvCxnSpPr>
          <p:nvPr/>
        </p:nvCxnSpPr>
        <p:spPr>
          <a:xfrm flipH="1">
            <a:off x="4000500" y="2502932"/>
            <a:ext cx="647700" cy="91440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cxnSp>
        <p:nvCxnSpPr>
          <p:cNvPr id="72" name="Straight Arrow Connector 71"/>
          <p:cNvCxnSpPr>
            <a:endCxn id="54" idx="0"/>
          </p:cNvCxnSpPr>
          <p:nvPr/>
        </p:nvCxnSpPr>
        <p:spPr>
          <a:xfrm flipH="1">
            <a:off x="5676900" y="2502932"/>
            <a:ext cx="2552700" cy="914400"/>
          </a:xfrm>
          <a:prstGeom prst="straightConnector1">
            <a:avLst/>
          </a:prstGeom>
          <a:ln w="19050">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5904654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1"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blinds(horizontal)">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42" presetClass="path" presetSubtype="0" accel="50000" decel="50000" fill="hold" grpId="0" nodeType="clickEffect">
                                  <p:stCondLst>
                                    <p:cond delay="0"/>
                                  </p:stCondLst>
                                  <p:childTnLst>
                                    <p:animMotion origin="layout" path="M -3.33333E-6 1.22194E-6 L -3.33333E-6 0.12775 " pathEditMode="relative" rAng="0" ptsTypes="AA">
                                      <p:cBhvr>
                                        <p:cTn id="11" dur="2000" fill="hold"/>
                                        <p:tgtEl>
                                          <p:spTgt spid="28"/>
                                        </p:tgtEl>
                                        <p:attrNameLst>
                                          <p:attrName>ppt_x</p:attrName>
                                          <p:attrName>ppt_y</p:attrName>
                                        </p:attrNameLst>
                                      </p:cBhvr>
                                      <p:rCtr x="0" y="64"/>
                                    </p:animMotion>
                                  </p:childTnLst>
                                </p:cTn>
                              </p:par>
                            </p:childTnLst>
                          </p:cTn>
                        </p:par>
                        <p:par>
                          <p:cTn id="12" fill="hold">
                            <p:stCondLst>
                              <p:cond delay="2000"/>
                            </p:stCondLst>
                            <p:childTnLst>
                              <p:par>
                                <p:cTn id="13" presetID="3" presetClass="entr" presetSubtype="10"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blinds(horizontal)">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5" presetClass="emph" presetSubtype="1" grpId="0" nodeType="clickEffect">
                                  <p:stCondLst>
                                    <p:cond delay="0"/>
                                  </p:stCondLst>
                                  <p:childTnLst>
                                    <p:set>
                                      <p:cBhvr override="childStyle">
                                        <p:cTn id="19" dur="indefinite"/>
                                        <p:tgtEl>
                                          <p:spTgt spid="6"/>
                                        </p:tgtEl>
                                        <p:attrNameLst>
                                          <p:attrName>style.fontStyle</p:attrName>
                                        </p:attrNameLst>
                                      </p:cBhvr>
                                      <p:to>
                                        <p:strVal val="normal"/>
                                      </p:to>
                                    </p:set>
                                    <p:set>
                                      <p:cBhvr override="childStyle">
                                        <p:cTn id="20" dur="indefinite"/>
                                        <p:tgtEl>
                                          <p:spTgt spid="6"/>
                                        </p:tgtEl>
                                        <p:attrNameLst>
                                          <p:attrName>style.fontWeight</p:attrName>
                                        </p:attrNameLst>
                                      </p:cBhvr>
                                      <p:to>
                                        <p:strVal val="bold"/>
                                      </p:to>
                                    </p:set>
                                    <p:set>
                                      <p:cBhvr override="childStyle">
                                        <p:cTn id="21" dur="indefinite"/>
                                        <p:tgtEl>
                                          <p:spTgt spid="6"/>
                                        </p:tgtEl>
                                        <p:attrNameLst>
                                          <p:attrName>style.textDecorationUnderline</p:attrName>
                                        </p:attrNameLst>
                                      </p:cBhvr>
                                      <p:to>
                                        <p:strVal val="false"/>
                                      </p:to>
                                    </p:set>
                                  </p:childTnLst>
                                </p:cTn>
                              </p:par>
                            </p:childTnLst>
                          </p:cTn>
                        </p:par>
                      </p:childTnLst>
                    </p:cTn>
                  </p:par>
                  <p:par>
                    <p:cTn id="22" fill="hold">
                      <p:stCondLst>
                        <p:cond delay="indefinite"/>
                      </p:stCondLst>
                      <p:childTnLst>
                        <p:par>
                          <p:cTn id="23" fill="hold">
                            <p:stCondLst>
                              <p:cond delay="0"/>
                            </p:stCondLst>
                            <p:childTnLst>
                              <p:par>
                                <p:cTn id="24" presetID="5" presetClass="emph" presetSubtype="1" grpId="2" nodeType="clickEffect">
                                  <p:stCondLst>
                                    <p:cond delay="0"/>
                                  </p:stCondLst>
                                  <p:endCondLst>
                                    <p:cond evt="onNext" delay="0">
                                      <p:tgtEl>
                                        <p:sldTgt/>
                                      </p:tgtEl>
                                    </p:cond>
                                  </p:endCondLst>
                                  <p:childTnLst>
                                    <p:set>
                                      <p:cBhvr override="childStyle">
                                        <p:cTn id="25" dur="indefinite"/>
                                        <p:tgtEl>
                                          <p:spTgt spid="28"/>
                                        </p:tgtEl>
                                        <p:attrNameLst>
                                          <p:attrName>style.fontStyle</p:attrName>
                                        </p:attrNameLst>
                                      </p:cBhvr>
                                      <p:to>
                                        <p:strVal val="normal"/>
                                      </p:to>
                                    </p:set>
                                    <p:set>
                                      <p:cBhvr override="childStyle">
                                        <p:cTn id="26" dur="indefinite"/>
                                        <p:tgtEl>
                                          <p:spTgt spid="28"/>
                                        </p:tgtEl>
                                        <p:attrNameLst>
                                          <p:attrName>style.fontWeight</p:attrName>
                                        </p:attrNameLst>
                                      </p:cBhvr>
                                      <p:to>
                                        <p:strVal val="bold"/>
                                      </p:to>
                                    </p:set>
                                    <p:set>
                                      <p:cBhvr override="childStyle">
                                        <p:cTn id="27" dur="indefinite"/>
                                        <p:tgtEl>
                                          <p:spTgt spid="28"/>
                                        </p:tgtEl>
                                        <p:attrNameLst>
                                          <p:attrName>style.textDecorationUnderline</p:attrName>
                                        </p:attrNameLst>
                                      </p:cBhvr>
                                      <p:to>
                                        <p:strVal val="fals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65"/>
                                        </p:tgtEl>
                                        <p:attrNameLst>
                                          <p:attrName>style.visibility</p:attrName>
                                        </p:attrNameLst>
                                      </p:cBhvr>
                                      <p:to>
                                        <p:strVal val="visible"/>
                                      </p:to>
                                    </p:set>
                                  </p:childTnLst>
                                </p:cTn>
                              </p:par>
                              <p:par>
                                <p:cTn id="32" presetID="3" presetClass="entr" presetSubtype="10"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blinds(horizontal)">
                                      <p:cBhvr>
                                        <p:cTn id="34" dur="500"/>
                                        <p:tgtEl>
                                          <p:spTgt spid="32"/>
                                        </p:tgtEl>
                                      </p:cBhvr>
                                    </p:animEffect>
                                  </p:childTnLst>
                                </p:cTn>
                              </p:par>
                              <p:par>
                                <p:cTn id="35" presetID="3" presetClass="entr" presetSubtype="10" fill="hold" nodeType="with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blinds(horizontal)">
                                      <p:cBhvr>
                                        <p:cTn id="37" dur="500"/>
                                        <p:tgtEl>
                                          <p:spTgt spid="33"/>
                                        </p:tgtEl>
                                      </p:cBhvr>
                                    </p:animEffect>
                                  </p:childTnLst>
                                </p:cTn>
                              </p:par>
                              <p:par>
                                <p:cTn id="38" presetID="3" presetClass="entr" presetSubtype="10" fill="hold" nodeType="withEffect">
                                  <p:stCondLst>
                                    <p:cond delay="0"/>
                                  </p:stCondLst>
                                  <p:childTnLst>
                                    <p:set>
                                      <p:cBhvr>
                                        <p:cTn id="39" dur="1" fill="hold">
                                          <p:stCondLst>
                                            <p:cond delay="0"/>
                                          </p:stCondLst>
                                        </p:cTn>
                                        <p:tgtEl>
                                          <p:spTgt spid="34"/>
                                        </p:tgtEl>
                                        <p:attrNameLst>
                                          <p:attrName>style.visibility</p:attrName>
                                        </p:attrNameLst>
                                      </p:cBhvr>
                                      <p:to>
                                        <p:strVal val="visible"/>
                                      </p:to>
                                    </p:set>
                                    <p:animEffect transition="in" filter="blinds(horizontal)">
                                      <p:cBhvr>
                                        <p:cTn id="40" dur="500"/>
                                        <p:tgtEl>
                                          <p:spTgt spid="34"/>
                                        </p:tgtEl>
                                      </p:cBhvr>
                                    </p:animEffect>
                                  </p:childTnLst>
                                </p:cTn>
                              </p:par>
                              <p:par>
                                <p:cTn id="41" presetID="3" presetClass="entr" presetSubtype="10" fill="hold" nodeType="withEffect">
                                  <p:stCondLst>
                                    <p:cond delay="0"/>
                                  </p:stCondLst>
                                  <p:childTnLst>
                                    <p:set>
                                      <p:cBhvr>
                                        <p:cTn id="42" dur="1" fill="hold">
                                          <p:stCondLst>
                                            <p:cond delay="0"/>
                                          </p:stCondLst>
                                        </p:cTn>
                                        <p:tgtEl>
                                          <p:spTgt spid="36"/>
                                        </p:tgtEl>
                                        <p:attrNameLst>
                                          <p:attrName>style.visibility</p:attrName>
                                        </p:attrNameLst>
                                      </p:cBhvr>
                                      <p:to>
                                        <p:strVal val="visible"/>
                                      </p:to>
                                    </p:set>
                                    <p:animEffect transition="in" filter="blinds(horizontal)">
                                      <p:cBhvr>
                                        <p:cTn id="43" dur="500"/>
                                        <p:tgtEl>
                                          <p:spTgt spid="36"/>
                                        </p:tgtEl>
                                      </p:cBhvr>
                                    </p:animEffect>
                                  </p:childTnLst>
                                </p:cTn>
                              </p:par>
                              <p:par>
                                <p:cTn id="44" presetID="3" presetClass="entr" presetSubtype="10" fill="hold" grpId="0" nodeType="withEffect">
                                  <p:stCondLst>
                                    <p:cond delay="0"/>
                                  </p:stCondLst>
                                  <p:childTnLst>
                                    <p:set>
                                      <p:cBhvr>
                                        <p:cTn id="45" dur="1" fill="hold">
                                          <p:stCondLst>
                                            <p:cond delay="0"/>
                                          </p:stCondLst>
                                        </p:cTn>
                                        <p:tgtEl>
                                          <p:spTgt spid="37"/>
                                        </p:tgtEl>
                                        <p:attrNameLst>
                                          <p:attrName>style.visibility</p:attrName>
                                        </p:attrNameLst>
                                      </p:cBhvr>
                                      <p:to>
                                        <p:strVal val="visible"/>
                                      </p:to>
                                    </p:set>
                                    <p:animEffect transition="in" filter="blinds(horizontal)">
                                      <p:cBhvr>
                                        <p:cTn id="46" dur="500"/>
                                        <p:tgtEl>
                                          <p:spTgt spid="37"/>
                                        </p:tgtEl>
                                      </p:cBhvr>
                                    </p:animEffect>
                                  </p:childTnLst>
                                </p:cTn>
                              </p:par>
                            </p:childTnLst>
                          </p:cTn>
                        </p:par>
                      </p:childTnLst>
                    </p:cTn>
                  </p:par>
                  <p:par>
                    <p:cTn id="47" fill="hold">
                      <p:stCondLst>
                        <p:cond delay="indefinite"/>
                      </p:stCondLst>
                      <p:childTnLst>
                        <p:par>
                          <p:cTn id="48" fill="hold">
                            <p:stCondLst>
                              <p:cond delay="0"/>
                            </p:stCondLst>
                            <p:childTnLst>
                              <p:par>
                                <p:cTn id="49" presetID="5" presetClass="emph" presetSubtype="1" grpId="0" nodeType="clickEffect">
                                  <p:stCondLst>
                                    <p:cond delay="0"/>
                                  </p:stCondLst>
                                  <p:childTnLst>
                                    <p:set>
                                      <p:cBhvr override="childStyle">
                                        <p:cTn id="50" dur="indefinite"/>
                                        <p:tgtEl>
                                          <p:spTgt spid="8"/>
                                        </p:tgtEl>
                                        <p:attrNameLst>
                                          <p:attrName>style.fontStyle</p:attrName>
                                        </p:attrNameLst>
                                      </p:cBhvr>
                                      <p:to>
                                        <p:strVal val="normal"/>
                                      </p:to>
                                    </p:set>
                                    <p:set>
                                      <p:cBhvr override="childStyle">
                                        <p:cTn id="51" dur="indefinite"/>
                                        <p:tgtEl>
                                          <p:spTgt spid="8"/>
                                        </p:tgtEl>
                                        <p:attrNameLst>
                                          <p:attrName>style.fontWeight</p:attrName>
                                        </p:attrNameLst>
                                      </p:cBhvr>
                                      <p:to>
                                        <p:strVal val="bold"/>
                                      </p:to>
                                    </p:set>
                                    <p:set>
                                      <p:cBhvr override="childStyle">
                                        <p:cTn id="52" dur="indefinite"/>
                                        <p:tgtEl>
                                          <p:spTgt spid="8"/>
                                        </p:tgtEl>
                                        <p:attrNameLst>
                                          <p:attrName>style.textDecorationUnderline</p:attrName>
                                        </p:attrNameLst>
                                      </p:cBhvr>
                                      <p:to>
                                        <p:strVal val="false"/>
                                      </p:to>
                                    </p:set>
                                  </p:childTnLst>
                                </p:cTn>
                              </p:par>
                            </p:childTnLst>
                          </p:cTn>
                        </p:par>
                      </p:childTnLst>
                    </p:cTn>
                  </p:par>
                  <p:par>
                    <p:cTn id="53" fill="hold">
                      <p:stCondLst>
                        <p:cond delay="indefinite"/>
                      </p:stCondLst>
                      <p:childTnLst>
                        <p:par>
                          <p:cTn id="54" fill="hold">
                            <p:stCondLst>
                              <p:cond delay="0"/>
                            </p:stCondLst>
                            <p:childTnLst>
                              <p:par>
                                <p:cTn id="55" presetID="5" presetClass="emph" presetSubtype="1" grpId="3" nodeType="clickEffect">
                                  <p:stCondLst>
                                    <p:cond delay="0"/>
                                  </p:stCondLst>
                                  <p:endCondLst>
                                    <p:cond evt="onNext" delay="0">
                                      <p:tgtEl>
                                        <p:sldTgt/>
                                      </p:tgtEl>
                                    </p:cond>
                                  </p:endCondLst>
                                  <p:childTnLst>
                                    <p:set>
                                      <p:cBhvr override="childStyle">
                                        <p:cTn id="56" dur="indefinite"/>
                                        <p:tgtEl>
                                          <p:spTgt spid="28"/>
                                        </p:tgtEl>
                                        <p:attrNameLst>
                                          <p:attrName>style.fontStyle</p:attrName>
                                        </p:attrNameLst>
                                      </p:cBhvr>
                                      <p:to>
                                        <p:strVal val="normal"/>
                                      </p:to>
                                    </p:set>
                                    <p:set>
                                      <p:cBhvr override="childStyle">
                                        <p:cTn id="57" dur="indefinite"/>
                                        <p:tgtEl>
                                          <p:spTgt spid="28"/>
                                        </p:tgtEl>
                                        <p:attrNameLst>
                                          <p:attrName>style.fontWeight</p:attrName>
                                        </p:attrNameLst>
                                      </p:cBhvr>
                                      <p:to>
                                        <p:strVal val="bold"/>
                                      </p:to>
                                    </p:set>
                                    <p:set>
                                      <p:cBhvr override="childStyle">
                                        <p:cTn id="58" dur="indefinite"/>
                                        <p:tgtEl>
                                          <p:spTgt spid="28"/>
                                        </p:tgtEl>
                                        <p:attrNameLst>
                                          <p:attrName>style.textDecorationUnderline</p:attrName>
                                        </p:attrNameLst>
                                      </p:cBhvr>
                                      <p:to>
                                        <p:strVal val="false"/>
                                      </p:to>
                                    </p:set>
                                  </p:childTnLst>
                                </p:cTn>
                              </p:par>
                              <p:par>
                                <p:cTn id="59" presetID="1" presetClass="entr" presetSubtype="0" fill="hold" nodeType="withEffect">
                                  <p:stCondLst>
                                    <p:cond delay="0"/>
                                  </p:stCondLst>
                                  <p:childTnLst>
                                    <p:set>
                                      <p:cBhvr>
                                        <p:cTn id="60" dur="1" fill="hold">
                                          <p:stCondLst>
                                            <p:cond delay="0"/>
                                          </p:stCondLst>
                                        </p:cTn>
                                        <p:tgtEl>
                                          <p:spTgt spid="61"/>
                                        </p:tgtEl>
                                        <p:attrNameLst>
                                          <p:attrName>style.visibility</p:attrName>
                                        </p:attrNameLst>
                                      </p:cBhvr>
                                      <p:to>
                                        <p:strVal val="visible"/>
                                      </p:to>
                                    </p:set>
                                  </p:childTnLst>
                                </p:cTn>
                              </p:par>
                              <p:par>
                                <p:cTn id="61" presetID="3" presetClass="entr" presetSubtype="10" fill="hold" grpId="0" nodeType="withEffect">
                                  <p:stCondLst>
                                    <p:cond delay="0"/>
                                  </p:stCondLst>
                                  <p:childTnLst>
                                    <p:set>
                                      <p:cBhvr>
                                        <p:cTn id="62" dur="1" fill="hold">
                                          <p:stCondLst>
                                            <p:cond delay="0"/>
                                          </p:stCondLst>
                                        </p:cTn>
                                        <p:tgtEl>
                                          <p:spTgt spid="38"/>
                                        </p:tgtEl>
                                        <p:attrNameLst>
                                          <p:attrName>style.visibility</p:attrName>
                                        </p:attrNameLst>
                                      </p:cBhvr>
                                      <p:to>
                                        <p:strVal val="visible"/>
                                      </p:to>
                                    </p:set>
                                    <p:animEffect transition="in" filter="blinds(horizontal)">
                                      <p:cBhvr>
                                        <p:cTn id="63" dur="500"/>
                                        <p:tgtEl>
                                          <p:spTgt spid="38"/>
                                        </p:tgtEl>
                                      </p:cBhvr>
                                    </p:animEffect>
                                  </p:childTnLst>
                                </p:cTn>
                              </p:par>
                              <p:par>
                                <p:cTn id="64" presetID="3" presetClass="entr" presetSubtype="10" fill="hold" nodeType="withEffect">
                                  <p:stCondLst>
                                    <p:cond delay="0"/>
                                  </p:stCondLst>
                                  <p:childTnLst>
                                    <p:set>
                                      <p:cBhvr>
                                        <p:cTn id="65" dur="1" fill="hold">
                                          <p:stCondLst>
                                            <p:cond delay="0"/>
                                          </p:stCondLst>
                                        </p:cTn>
                                        <p:tgtEl>
                                          <p:spTgt spid="39"/>
                                        </p:tgtEl>
                                        <p:attrNameLst>
                                          <p:attrName>style.visibility</p:attrName>
                                        </p:attrNameLst>
                                      </p:cBhvr>
                                      <p:to>
                                        <p:strVal val="visible"/>
                                      </p:to>
                                    </p:set>
                                    <p:animEffect transition="in" filter="blinds(horizontal)">
                                      <p:cBhvr>
                                        <p:cTn id="66" dur="500"/>
                                        <p:tgtEl>
                                          <p:spTgt spid="39"/>
                                        </p:tgtEl>
                                      </p:cBhvr>
                                    </p:animEffect>
                                  </p:childTnLst>
                                </p:cTn>
                              </p:par>
                              <p:par>
                                <p:cTn id="67" presetID="3" presetClass="entr" presetSubtype="10" fill="hold" nodeType="with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blinds(horizontal)">
                                      <p:cBhvr>
                                        <p:cTn id="69" dur="500"/>
                                        <p:tgtEl>
                                          <p:spTgt spid="40"/>
                                        </p:tgtEl>
                                      </p:cBhvr>
                                    </p:animEffect>
                                  </p:childTnLst>
                                </p:cTn>
                              </p:par>
                              <p:par>
                                <p:cTn id="70" presetID="3" presetClass="entr" presetSubtype="10" fill="hold" nodeType="withEffect">
                                  <p:stCondLst>
                                    <p:cond delay="0"/>
                                  </p:stCondLst>
                                  <p:childTnLst>
                                    <p:set>
                                      <p:cBhvr>
                                        <p:cTn id="71" dur="1" fill="hold">
                                          <p:stCondLst>
                                            <p:cond delay="0"/>
                                          </p:stCondLst>
                                        </p:cTn>
                                        <p:tgtEl>
                                          <p:spTgt spid="41"/>
                                        </p:tgtEl>
                                        <p:attrNameLst>
                                          <p:attrName>style.visibility</p:attrName>
                                        </p:attrNameLst>
                                      </p:cBhvr>
                                      <p:to>
                                        <p:strVal val="visible"/>
                                      </p:to>
                                    </p:set>
                                    <p:animEffect transition="in" filter="blinds(horizontal)">
                                      <p:cBhvr>
                                        <p:cTn id="72" dur="500"/>
                                        <p:tgtEl>
                                          <p:spTgt spid="41"/>
                                        </p:tgtEl>
                                      </p:cBhvr>
                                    </p:animEffect>
                                  </p:childTnLst>
                                </p:cTn>
                              </p:par>
                              <p:par>
                                <p:cTn id="73" presetID="3" presetClass="entr" presetSubtype="10" fill="hold" grpId="0" nodeType="withEffect">
                                  <p:stCondLst>
                                    <p:cond delay="0"/>
                                  </p:stCondLst>
                                  <p:childTnLst>
                                    <p:set>
                                      <p:cBhvr>
                                        <p:cTn id="74" dur="1" fill="hold">
                                          <p:stCondLst>
                                            <p:cond delay="0"/>
                                          </p:stCondLst>
                                        </p:cTn>
                                        <p:tgtEl>
                                          <p:spTgt spid="42"/>
                                        </p:tgtEl>
                                        <p:attrNameLst>
                                          <p:attrName>style.visibility</p:attrName>
                                        </p:attrNameLst>
                                      </p:cBhvr>
                                      <p:to>
                                        <p:strVal val="visible"/>
                                      </p:to>
                                    </p:set>
                                    <p:animEffect transition="in" filter="blinds(horizontal)">
                                      <p:cBhvr>
                                        <p:cTn id="75" dur="500"/>
                                        <p:tgtEl>
                                          <p:spTgt spid="42"/>
                                        </p:tgtEl>
                                      </p:cBhvr>
                                    </p:animEffect>
                                  </p:childTnLst>
                                </p:cTn>
                              </p:par>
                            </p:childTnLst>
                          </p:cTn>
                        </p:par>
                      </p:childTnLst>
                    </p:cTn>
                  </p:par>
                  <p:par>
                    <p:cTn id="76" fill="hold">
                      <p:stCondLst>
                        <p:cond delay="indefinite"/>
                      </p:stCondLst>
                      <p:childTnLst>
                        <p:par>
                          <p:cTn id="77" fill="hold">
                            <p:stCondLst>
                              <p:cond delay="0"/>
                            </p:stCondLst>
                            <p:childTnLst>
                              <p:par>
                                <p:cTn id="78" presetID="5" presetClass="emph" presetSubtype="1" grpId="0" nodeType="clickEffect">
                                  <p:stCondLst>
                                    <p:cond delay="0"/>
                                  </p:stCondLst>
                                  <p:childTnLst>
                                    <p:set>
                                      <p:cBhvr override="childStyle">
                                        <p:cTn id="79" dur="indefinite"/>
                                        <p:tgtEl>
                                          <p:spTgt spid="9"/>
                                        </p:tgtEl>
                                        <p:attrNameLst>
                                          <p:attrName>style.fontStyle</p:attrName>
                                        </p:attrNameLst>
                                      </p:cBhvr>
                                      <p:to>
                                        <p:strVal val="normal"/>
                                      </p:to>
                                    </p:set>
                                    <p:set>
                                      <p:cBhvr override="childStyle">
                                        <p:cTn id="80" dur="indefinite"/>
                                        <p:tgtEl>
                                          <p:spTgt spid="9"/>
                                        </p:tgtEl>
                                        <p:attrNameLst>
                                          <p:attrName>style.fontWeight</p:attrName>
                                        </p:attrNameLst>
                                      </p:cBhvr>
                                      <p:to>
                                        <p:strVal val="bold"/>
                                      </p:to>
                                    </p:set>
                                    <p:set>
                                      <p:cBhvr override="childStyle">
                                        <p:cTn id="81" dur="indefinite"/>
                                        <p:tgtEl>
                                          <p:spTgt spid="9"/>
                                        </p:tgtEl>
                                        <p:attrNameLst>
                                          <p:attrName>style.textDecorationUnderline</p:attrName>
                                        </p:attrNameLst>
                                      </p:cBhvr>
                                      <p:to>
                                        <p:strVal val="false"/>
                                      </p:to>
                                    </p:set>
                                  </p:childTnLst>
                                </p:cTn>
                              </p:par>
                            </p:childTnLst>
                          </p:cTn>
                        </p:par>
                      </p:childTnLst>
                    </p:cTn>
                  </p:par>
                  <p:par>
                    <p:cTn id="82" fill="hold">
                      <p:stCondLst>
                        <p:cond delay="indefinite"/>
                      </p:stCondLst>
                      <p:childTnLst>
                        <p:par>
                          <p:cTn id="83" fill="hold">
                            <p:stCondLst>
                              <p:cond delay="0"/>
                            </p:stCondLst>
                            <p:childTnLst>
                              <p:par>
                                <p:cTn id="84" presetID="5" presetClass="emph" presetSubtype="1" grpId="4" nodeType="clickEffect">
                                  <p:stCondLst>
                                    <p:cond delay="0"/>
                                  </p:stCondLst>
                                  <p:endCondLst>
                                    <p:cond evt="onNext" delay="0">
                                      <p:tgtEl>
                                        <p:sldTgt/>
                                      </p:tgtEl>
                                    </p:cond>
                                  </p:endCondLst>
                                  <p:childTnLst>
                                    <p:set>
                                      <p:cBhvr override="childStyle">
                                        <p:cTn id="85" dur="indefinite"/>
                                        <p:tgtEl>
                                          <p:spTgt spid="28"/>
                                        </p:tgtEl>
                                        <p:attrNameLst>
                                          <p:attrName>style.fontStyle</p:attrName>
                                        </p:attrNameLst>
                                      </p:cBhvr>
                                      <p:to>
                                        <p:strVal val="normal"/>
                                      </p:to>
                                    </p:set>
                                    <p:set>
                                      <p:cBhvr override="childStyle">
                                        <p:cTn id="86" dur="indefinite"/>
                                        <p:tgtEl>
                                          <p:spTgt spid="28"/>
                                        </p:tgtEl>
                                        <p:attrNameLst>
                                          <p:attrName>style.fontWeight</p:attrName>
                                        </p:attrNameLst>
                                      </p:cBhvr>
                                      <p:to>
                                        <p:strVal val="bold"/>
                                      </p:to>
                                    </p:set>
                                    <p:set>
                                      <p:cBhvr override="childStyle">
                                        <p:cTn id="87" dur="indefinite"/>
                                        <p:tgtEl>
                                          <p:spTgt spid="28"/>
                                        </p:tgtEl>
                                        <p:attrNameLst>
                                          <p:attrName>style.textDecorationUnderline</p:attrName>
                                        </p:attrNameLst>
                                      </p:cBhvr>
                                      <p:to>
                                        <p:strVal val="false"/>
                                      </p:to>
                                    </p:set>
                                  </p:childTnLst>
                                </p:cTn>
                              </p:par>
                            </p:childTnLst>
                          </p:cTn>
                        </p:par>
                      </p:childTnLst>
                    </p:cTn>
                  </p:par>
                  <p:par>
                    <p:cTn id="88" fill="hold">
                      <p:stCondLst>
                        <p:cond delay="indefinite"/>
                      </p:stCondLst>
                      <p:childTnLst>
                        <p:par>
                          <p:cTn id="89" fill="hold">
                            <p:stCondLst>
                              <p:cond delay="0"/>
                            </p:stCondLst>
                            <p:childTnLst>
                              <p:par>
                                <p:cTn id="90" presetID="1" presetClass="entr" presetSubtype="0" fill="hold" nodeType="clickEffect">
                                  <p:stCondLst>
                                    <p:cond delay="0"/>
                                  </p:stCondLst>
                                  <p:childTnLst>
                                    <p:set>
                                      <p:cBhvr>
                                        <p:cTn id="91" dur="1" fill="hold">
                                          <p:stCondLst>
                                            <p:cond delay="0"/>
                                          </p:stCondLst>
                                        </p:cTn>
                                        <p:tgtEl>
                                          <p:spTgt spid="69"/>
                                        </p:tgtEl>
                                        <p:attrNameLst>
                                          <p:attrName>style.visibility</p:attrName>
                                        </p:attrNameLst>
                                      </p:cBhvr>
                                      <p:to>
                                        <p:strVal val="visible"/>
                                      </p:to>
                                    </p:set>
                                  </p:childTnLst>
                                </p:cTn>
                              </p:par>
                              <p:par>
                                <p:cTn id="92" presetID="3" presetClass="entr" presetSubtype="10" fill="hold" nodeType="withEffect">
                                  <p:stCondLst>
                                    <p:cond delay="0"/>
                                  </p:stCondLst>
                                  <p:childTnLst>
                                    <p:set>
                                      <p:cBhvr>
                                        <p:cTn id="93" dur="1" fill="hold">
                                          <p:stCondLst>
                                            <p:cond delay="0"/>
                                          </p:stCondLst>
                                        </p:cTn>
                                        <p:tgtEl>
                                          <p:spTgt spid="43"/>
                                        </p:tgtEl>
                                        <p:attrNameLst>
                                          <p:attrName>style.visibility</p:attrName>
                                        </p:attrNameLst>
                                      </p:cBhvr>
                                      <p:to>
                                        <p:strVal val="visible"/>
                                      </p:to>
                                    </p:set>
                                    <p:animEffect transition="in" filter="blinds(horizontal)">
                                      <p:cBhvr>
                                        <p:cTn id="94" dur="500"/>
                                        <p:tgtEl>
                                          <p:spTgt spid="43"/>
                                        </p:tgtEl>
                                      </p:cBhvr>
                                    </p:animEffect>
                                  </p:childTnLst>
                                </p:cTn>
                              </p:par>
                              <p:par>
                                <p:cTn id="95" presetID="3" presetClass="entr" presetSubtype="10" fill="hold" nodeType="withEffect">
                                  <p:stCondLst>
                                    <p:cond delay="0"/>
                                  </p:stCondLst>
                                  <p:childTnLst>
                                    <p:set>
                                      <p:cBhvr>
                                        <p:cTn id="96" dur="1" fill="hold">
                                          <p:stCondLst>
                                            <p:cond delay="0"/>
                                          </p:stCondLst>
                                        </p:cTn>
                                        <p:tgtEl>
                                          <p:spTgt spid="44"/>
                                        </p:tgtEl>
                                        <p:attrNameLst>
                                          <p:attrName>style.visibility</p:attrName>
                                        </p:attrNameLst>
                                      </p:cBhvr>
                                      <p:to>
                                        <p:strVal val="visible"/>
                                      </p:to>
                                    </p:set>
                                    <p:animEffect transition="in" filter="blinds(horizontal)">
                                      <p:cBhvr>
                                        <p:cTn id="97" dur="500"/>
                                        <p:tgtEl>
                                          <p:spTgt spid="44"/>
                                        </p:tgtEl>
                                      </p:cBhvr>
                                    </p:animEffect>
                                  </p:childTnLst>
                                </p:cTn>
                              </p:par>
                              <p:par>
                                <p:cTn id="98" presetID="3" presetClass="entr" presetSubtype="10" fill="hold" nodeType="with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blinds(horizontal)">
                                      <p:cBhvr>
                                        <p:cTn id="100" dur="500"/>
                                        <p:tgtEl>
                                          <p:spTgt spid="45"/>
                                        </p:tgtEl>
                                      </p:cBhvr>
                                    </p:animEffect>
                                  </p:childTnLst>
                                </p:cTn>
                              </p:par>
                              <p:par>
                                <p:cTn id="101" presetID="3" presetClass="entr" presetSubtype="10" fill="hold" nodeType="with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blinds(horizontal)">
                                      <p:cBhvr>
                                        <p:cTn id="103" dur="500"/>
                                        <p:tgtEl>
                                          <p:spTgt spid="46"/>
                                        </p:tgtEl>
                                      </p:cBhvr>
                                    </p:animEffect>
                                  </p:childTnLst>
                                </p:cTn>
                              </p:par>
                              <p:par>
                                <p:cTn id="104" presetID="3" presetClass="entr" presetSubtype="10" fill="hold" grpId="0" nodeType="withEffect">
                                  <p:stCondLst>
                                    <p:cond delay="0"/>
                                  </p:stCondLst>
                                  <p:childTnLst>
                                    <p:set>
                                      <p:cBhvr>
                                        <p:cTn id="105" dur="1" fill="hold">
                                          <p:stCondLst>
                                            <p:cond delay="0"/>
                                          </p:stCondLst>
                                        </p:cTn>
                                        <p:tgtEl>
                                          <p:spTgt spid="47"/>
                                        </p:tgtEl>
                                        <p:attrNameLst>
                                          <p:attrName>style.visibility</p:attrName>
                                        </p:attrNameLst>
                                      </p:cBhvr>
                                      <p:to>
                                        <p:strVal val="visible"/>
                                      </p:to>
                                    </p:set>
                                    <p:animEffect transition="in" filter="blinds(horizontal)">
                                      <p:cBhvr>
                                        <p:cTn id="106" dur="500"/>
                                        <p:tgtEl>
                                          <p:spTgt spid="47"/>
                                        </p:tgtEl>
                                      </p:cBhvr>
                                    </p:animEffect>
                                  </p:childTnLst>
                                </p:cTn>
                              </p:par>
                            </p:childTnLst>
                          </p:cTn>
                        </p:par>
                      </p:childTnLst>
                    </p:cTn>
                  </p:par>
                  <p:par>
                    <p:cTn id="107" fill="hold">
                      <p:stCondLst>
                        <p:cond delay="indefinite"/>
                      </p:stCondLst>
                      <p:childTnLst>
                        <p:par>
                          <p:cTn id="108" fill="hold">
                            <p:stCondLst>
                              <p:cond delay="0"/>
                            </p:stCondLst>
                            <p:childTnLst>
                              <p:par>
                                <p:cTn id="109" presetID="3" presetClass="entr" presetSubtype="10" fill="hold" grpId="0" nodeType="clickEffect">
                                  <p:stCondLst>
                                    <p:cond delay="0"/>
                                  </p:stCondLst>
                                  <p:childTnLst>
                                    <p:set>
                                      <p:cBhvr>
                                        <p:cTn id="110" dur="1" fill="hold">
                                          <p:stCondLst>
                                            <p:cond delay="0"/>
                                          </p:stCondLst>
                                        </p:cTn>
                                        <p:tgtEl>
                                          <p:spTgt spid="53"/>
                                        </p:tgtEl>
                                        <p:attrNameLst>
                                          <p:attrName>style.visibility</p:attrName>
                                        </p:attrNameLst>
                                      </p:cBhvr>
                                      <p:to>
                                        <p:strVal val="visible"/>
                                      </p:to>
                                    </p:set>
                                    <p:animEffect transition="in" filter="blinds(horizontal)">
                                      <p:cBhvr>
                                        <p:cTn id="111" dur="500"/>
                                        <p:tgtEl>
                                          <p:spTgt spid="53"/>
                                        </p:tgtEl>
                                      </p:cBhvr>
                                    </p:animEffect>
                                  </p:childTnLst>
                                </p:cTn>
                              </p:par>
                              <p:par>
                                <p:cTn id="112" presetID="1" presetClass="entr" presetSubtype="0" fill="hold" nodeType="withEffect">
                                  <p:stCondLst>
                                    <p:cond delay="0"/>
                                  </p:stCondLst>
                                  <p:childTnLst>
                                    <p:set>
                                      <p:cBhvr>
                                        <p:cTn id="113" dur="1" fill="hold">
                                          <p:stCondLst>
                                            <p:cond delay="0"/>
                                          </p:stCondLst>
                                        </p:cTn>
                                        <p:tgtEl>
                                          <p:spTgt spid="72"/>
                                        </p:tgtEl>
                                        <p:attrNameLst>
                                          <p:attrName>style.visibility</p:attrName>
                                        </p:attrNameLst>
                                      </p:cBhvr>
                                      <p:to>
                                        <p:strVal val="visible"/>
                                      </p:to>
                                    </p:set>
                                  </p:childTnLst>
                                </p:cTn>
                              </p:par>
                              <p:par>
                                <p:cTn id="114" presetID="3" presetClass="entr" presetSubtype="10" fill="hold" grpId="0" nodeType="withEffect">
                                  <p:stCondLst>
                                    <p:cond delay="0"/>
                                  </p:stCondLst>
                                  <p:childTnLst>
                                    <p:set>
                                      <p:cBhvr>
                                        <p:cTn id="115" dur="1" fill="hold">
                                          <p:stCondLst>
                                            <p:cond delay="0"/>
                                          </p:stCondLst>
                                        </p:cTn>
                                        <p:tgtEl>
                                          <p:spTgt spid="54"/>
                                        </p:tgtEl>
                                        <p:attrNameLst>
                                          <p:attrName>style.visibility</p:attrName>
                                        </p:attrNameLst>
                                      </p:cBhvr>
                                      <p:to>
                                        <p:strVal val="visible"/>
                                      </p:to>
                                    </p:set>
                                    <p:animEffect transition="in" filter="blinds(horizontal)">
                                      <p:cBhvr>
                                        <p:cTn id="116" dur="500"/>
                                        <p:tgtEl>
                                          <p:spTgt spid="54"/>
                                        </p:tgtEl>
                                      </p:cBhvr>
                                    </p:animEffect>
                                  </p:childTnLst>
                                </p:cTn>
                              </p:par>
                              <p:par>
                                <p:cTn id="117" presetID="3" presetClass="entr" presetSubtype="10" fill="hold" grpId="0" nodeType="withEffect">
                                  <p:stCondLst>
                                    <p:cond delay="0"/>
                                  </p:stCondLst>
                                  <p:childTnLst>
                                    <p:set>
                                      <p:cBhvr>
                                        <p:cTn id="118" dur="1" fill="hold">
                                          <p:stCondLst>
                                            <p:cond delay="0"/>
                                          </p:stCondLst>
                                        </p:cTn>
                                        <p:tgtEl>
                                          <p:spTgt spid="55"/>
                                        </p:tgtEl>
                                        <p:attrNameLst>
                                          <p:attrName>style.visibility</p:attrName>
                                        </p:attrNameLst>
                                      </p:cBhvr>
                                      <p:to>
                                        <p:strVal val="visible"/>
                                      </p:to>
                                    </p:set>
                                    <p:animEffect transition="in" filter="blinds(horizontal)">
                                      <p:cBhvr>
                                        <p:cTn id="119" dur="500"/>
                                        <p:tgtEl>
                                          <p:spTgt spid="55"/>
                                        </p:tgtEl>
                                      </p:cBhvr>
                                    </p:animEffect>
                                  </p:childTnLst>
                                </p:cTn>
                              </p:par>
                              <p:par>
                                <p:cTn id="120" presetID="3" presetClass="entr" presetSubtype="10" fill="hold" grpId="0" nodeType="withEffect">
                                  <p:stCondLst>
                                    <p:cond delay="0"/>
                                  </p:stCondLst>
                                  <p:childTnLst>
                                    <p:set>
                                      <p:cBhvr>
                                        <p:cTn id="121" dur="1" fill="hold">
                                          <p:stCondLst>
                                            <p:cond delay="0"/>
                                          </p:stCondLst>
                                        </p:cTn>
                                        <p:tgtEl>
                                          <p:spTgt spid="57"/>
                                        </p:tgtEl>
                                        <p:attrNameLst>
                                          <p:attrName>style.visibility</p:attrName>
                                        </p:attrNameLst>
                                      </p:cBhvr>
                                      <p:to>
                                        <p:strVal val="visible"/>
                                      </p:to>
                                    </p:set>
                                    <p:animEffect transition="in" filter="blinds(horizontal)">
                                      <p:cBhvr>
                                        <p:cTn id="122" dur="500"/>
                                        <p:tgtEl>
                                          <p:spTgt spid="57"/>
                                        </p:tgtEl>
                                      </p:cBhvr>
                                    </p:animEffect>
                                  </p:childTnLst>
                                </p:cTn>
                              </p:par>
                              <p:par>
                                <p:cTn id="123" presetID="3" presetClass="entr" presetSubtype="10" fill="hold" grpId="0" nodeType="withEffect">
                                  <p:stCondLst>
                                    <p:cond delay="0"/>
                                  </p:stCondLst>
                                  <p:childTnLst>
                                    <p:set>
                                      <p:cBhvr>
                                        <p:cTn id="124" dur="1" fill="hold">
                                          <p:stCondLst>
                                            <p:cond delay="0"/>
                                          </p:stCondLst>
                                        </p:cTn>
                                        <p:tgtEl>
                                          <p:spTgt spid="58"/>
                                        </p:tgtEl>
                                        <p:attrNameLst>
                                          <p:attrName>style.visibility</p:attrName>
                                        </p:attrNameLst>
                                      </p:cBhvr>
                                      <p:to>
                                        <p:strVal val="visible"/>
                                      </p:to>
                                    </p:set>
                                    <p:animEffect transition="in" filter="blinds(horizontal)">
                                      <p:cBhvr>
                                        <p:cTn id="125" dur="500"/>
                                        <p:tgtEl>
                                          <p:spTgt spid="58"/>
                                        </p:tgtEl>
                                      </p:cBhvr>
                                    </p:animEffect>
                                  </p:childTnLst>
                                </p:cTn>
                              </p:par>
                              <p:par>
                                <p:cTn id="126" presetID="5" presetClass="emph" presetSubtype="1" grpId="0" nodeType="withEffect">
                                  <p:stCondLst>
                                    <p:cond delay="0"/>
                                  </p:stCondLst>
                                  <p:childTnLst>
                                    <p:set>
                                      <p:cBhvr override="childStyle">
                                        <p:cTn id="127" dur="indefinite"/>
                                        <p:tgtEl>
                                          <p:spTgt spid="11"/>
                                        </p:tgtEl>
                                        <p:attrNameLst>
                                          <p:attrName>style.fontStyle</p:attrName>
                                        </p:attrNameLst>
                                      </p:cBhvr>
                                      <p:to>
                                        <p:strVal val="normal"/>
                                      </p:to>
                                    </p:set>
                                    <p:set>
                                      <p:cBhvr override="childStyle">
                                        <p:cTn id="128" dur="indefinite"/>
                                        <p:tgtEl>
                                          <p:spTgt spid="11"/>
                                        </p:tgtEl>
                                        <p:attrNameLst>
                                          <p:attrName>style.fontWeight</p:attrName>
                                        </p:attrNameLst>
                                      </p:cBhvr>
                                      <p:to>
                                        <p:strVal val="bold"/>
                                      </p:to>
                                    </p:set>
                                    <p:set>
                                      <p:cBhvr override="childStyle">
                                        <p:cTn id="129" dur="indefinite"/>
                                        <p:tgtEl>
                                          <p:spTgt spid="11"/>
                                        </p:tgtEl>
                                        <p:attrNameLst>
                                          <p:attrName>style.textDecorationUnderline</p:attrName>
                                        </p:attrNameLst>
                                      </p:cBhvr>
                                      <p:to>
                                        <p:strVal val="false"/>
                                      </p:to>
                                    </p:set>
                                  </p:childTnLst>
                                </p:cTn>
                              </p:par>
                            </p:childTnLst>
                          </p:cTn>
                        </p:par>
                      </p:childTnLst>
                    </p:cTn>
                  </p:par>
                  <p:par>
                    <p:cTn id="130" fill="hold">
                      <p:stCondLst>
                        <p:cond delay="indefinite"/>
                      </p:stCondLst>
                      <p:childTnLst>
                        <p:par>
                          <p:cTn id="131" fill="hold">
                            <p:stCondLst>
                              <p:cond delay="0"/>
                            </p:stCondLst>
                            <p:childTnLst>
                              <p:par>
                                <p:cTn id="132" presetID="53" presetClass="entr" presetSubtype="0" fill="hold" grpId="0" nodeType="clickEffect">
                                  <p:stCondLst>
                                    <p:cond delay="0"/>
                                  </p:stCondLst>
                                  <p:childTnLst>
                                    <p:set>
                                      <p:cBhvr>
                                        <p:cTn id="133" dur="1" fill="hold">
                                          <p:stCondLst>
                                            <p:cond delay="0"/>
                                          </p:stCondLst>
                                        </p:cTn>
                                        <p:tgtEl>
                                          <p:spTgt spid="59"/>
                                        </p:tgtEl>
                                        <p:attrNameLst>
                                          <p:attrName>style.visibility</p:attrName>
                                        </p:attrNameLst>
                                      </p:cBhvr>
                                      <p:to>
                                        <p:strVal val="visible"/>
                                      </p:to>
                                    </p:set>
                                    <p:anim calcmode="lin" valueType="num">
                                      <p:cBhvr>
                                        <p:cTn id="134" dur="500" fill="hold"/>
                                        <p:tgtEl>
                                          <p:spTgt spid="59"/>
                                        </p:tgtEl>
                                        <p:attrNameLst>
                                          <p:attrName>ppt_w</p:attrName>
                                        </p:attrNameLst>
                                      </p:cBhvr>
                                      <p:tavLst>
                                        <p:tav tm="0">
                                          <p:val>
                                            <p:fltVal val="0"/>
                                          </p:val>
                                        </p:tav>
                                        <p:tav tm="100000">
                                          <p:val>
                                            <p:strVal val="#ppt_w"/>
                                          </p:val>
                                        </p:tav>
                                      </p:tavLst>
                                    </p:anim>
                                    <p:anim calcmode="lin" valueType="num">
                                      <p:cBhvr>
                                        <p:cTn id="135" dur="500" fill="hold"/>
                                        <p:tgtEl>
                                          <p:spTgt spid="59"/>
                                        </p:tgtEl>
                                        <p:attrNameLst>
                                          <p:attrName>ppt_h</p:attrName>
                                        </p:attrNameLst>
                                      </p:cBhvr>
                                      <p:tavLst>
                                        <p:tav tm="0">
                                          <p:val>
                                            <p:fltVal val="0"/>
                                          </p:val>
                                        </p:tav>
                                        <p:tav tm="100000">
                                          <p:val>
                                            <p:strVal val="#ppt_h"/>
                                          </p:val>
                                        </p:tav>
                                      </p:tavLst>
                                    </p:anim>
                                    <p:animEffect transition="in" filter="fade">
                                      <p:cBhvr>
                                        <p:cTn id="136" dur="500"/>
                                        <p:tgtEl>
                                          <p:spTgt spid="59"/>
                                        </p:tgtEl>
                                      </p:cBhvr>
                                    </p:animEffect>
                                  </p:childTnLst>
                                </p:cTn>
                              </p:par>
                            </p:childTnLst>
                          </p:cTn>
                        </p:par>
                      </p:childTnLst>
                    </p:cTn>
                  </p:par>
                  <p:par>
                    <p:cTn id="137" fill="hold">
                      <p:stCondLst>
                        <p:cond delay="indefinite"/>
                      </p:stCondLst>
                      <p:childTnLst>
                        <p:par>
                          <p:cTn id="138" fill="hold">
                            <p:stCondLst>
                              <p:cond delay="0"/>
                            </p:stCondLst>
                            <p:childTnLst>
                              <p:par>
                                <p:cTn id="139" presetID="3" presetClass="exit" presetSubtype="10" fill="hold" grpId="1" nodeType="clickEffect">
                                  <p:stCondLst>
                                    <p:cond delay="0"/>
                                  </p:stCondLst>
                                  <p:childTnLst>
                                    <p:animEffect transition="out" filter="blinds(horizontal)">
                                      <p:cBhvr>
                                        <p:cTn id="140" dur="500"/>
                                        <p:tgtEl>
                                          <p:spTgt spid="59"/>
                                        </p:tgtEl>
                                      </p:cBhvr>
                                    </p:animEffect>
                                    <p:set>
                                      <p:cBhvr>
                                        <p:cTn id="141" dur="1" fill="hold">
                                          <p:stCondLst>
                                            <p:cond delay="499"/>
                                          </p:stCondLst>
                                        </p:cTn>
                                        <p:tgtEl>
                                          <p:spTgt spid="59"/>
                                        </p:tgtEl>
                                        <p:attrNameLst>
                                          <p:attrName>style.visibility</p:attrName>
                                        </p:attrNameLst>
                                      </p:cBhvr>
                                      <p:to>
                                        <p:strVal val="hidden"/>
                                      </p:to>
                                    </p:set>
                                  </p:childTnLst>
                                </p:cTn>
                              </p:par>
                            </p:childTnLst>
                          </p:cTn>
                        </p:par>
                      </p:childTnLst>
                    </p:cTn>
                  </p:par>
                  <p:par>
                    <p:cTn id="142" fill="hold">
                      <p:stCondLst>
                        <p:cond delay="indefinite"/>
                      </p:stCondLst>
                      <p:childTnLst>
                        <p:par>
                          <p:cTn id="143" fill="hold">
                            <p:stCondLst>
                              <p:cond delay="0"/>
                            </p:stCondLst>
                            <p:childTnLst>
                              <p:par>
                                <p:cTn id="144" presetID="53" presetClass="entr" presetSubtype="0" fill="hold" grpId="0" nodeType="clickEffect">
                                  <p:stCondLst>
                                    <p:cond delay="0"/>
                                  </p:stCondLst>
                                  <p:childTnLst>
                                    <p:set>
                                      <p:cBhvr>
                                        <p:cTn id="145" dur="1" fill="hold">
                                          <p:stCondLst>
                                            <p:cond delay="0"/>
                                          </p:stCondLst>
                                        </p:cTn>
                                        <p:tgtEl>
                                          <p:spTgt spid="48"/>
                                        </p:tgtEl>
                                        <p:attrNameLst>
                                          <p:attrName>style.visibility</p:attrName>
                                        </p:attrNameLst>
                                      </p:cBhvr>
                                      <p:to>
                                        <p:strVal val="visible"/>
                                      </p:to>
                                    </p:set>
                                    <p:anim calcmode="lin" valueType="num">
                                      <p:cBhvr>
                                        <p:cTn id="146" dur="500" fill="hold"/>
                                        <p:tgtEl>
                                          <p:spTgt spid="48"/>
                                        </p:tgtEl>
                                        <p:attrNameLst>
                                          <p:attrName>ppt_w</p:attrName>
                                        </p:attrNameLst>
                                      </p:cBhvr>
                                      <p:tavLst>
                                        <p:tav tm="0">
                                          <p:val>
                                            <p:fltVal val="0"/>
                                          </p:val>
                                        </p:tav>
                                        <p:tav tm="100000">
                                          <p:val>
                                            <p:strVal val="#ppt_w"/>
                                          </p:val>
                                        </p:tav>
                                      </p:tavLst>
                                    </p:anim>
                                    <p:anim calcmode="lin" valueType="num">
                                      <p:cBhvr>
                                        <p:cTn id="147" dur="500" fill="hold"/>
                                        <p:tgtEl>
                                          <p:spTgt spid="48"/>
                                        </p:tgtEl>
                                        <p:attrNameLst>
                                          <p:attrName>ppt_h</p:attrName>
                                        </p:attrNameLst>
                                      </p:cBhvr>
                                      <p:tavLst>
                                        <p:tav tm="0">
                                          <p:val>
                                            <p:fltVal val="0"/>
                                          </p:val>
                                        </p:tav>
                                        <p:tav tm="100000">
                                          <p:val>
                                            <p:strVal val="#ppt_h"/>
                                          </p:val>
                                        </p:tav>
                                      </p:tavLst>
                                    </p:anim>
                                    <p:animEffect transition="in" filter="fade">
                                      <p:cBhvr>
                                        <p:cTn id="148" dur="500"/>
                                        <p:tgtEl>
                                          <p:spTgt spid="48"/>
                                        </p:tgtEl>
                                      </p:cBhvr>
                                    </p:animEffect>
                                  </p:childTnLst>
                                </p:cTn>
                              </p:par>
                            </p:childTnLst>
                          </p:cTn>
                        </p:par>
                      </p:childTnLst>
                    </p:cTn>
                  </p:par>
                  <p:par>
                    <p:cTn id="149" fill="hold">
                      <p:stCondLst>
                        <p:cond delay="indefinite"/>
                      </p:stCondLst>
                      <p:childTnLst>
                        <p:par>
                          <p:cTn id="150" fill="hold">
                            <p:stCondLst>
                              <p:cond delay="0"/>
                            </p:stCondLst>
                            <p:childTnLst>
                              <p:par>
                                <p:cTn id="151" presetID="53" presetClass="entr" presetSubtype="0" fill="hold" grpId="0" nodeType="clickEffect">
                                  <p:stCondLst>
                                    <p:cond delay="0"/>
                                  </p:stCondLst>
                                  <p:childTnLst>
                                    <p:set>
                                      <p:cBhvr>
                                        <p:cTn id="152" dur="1" fill="hold">
                                          <p:stCondLst>
                                            <p:cond delay="0"/>
                                          </p:stCondLst>
                                        </p:cTn>
                                        <p:tgtEl>
                                          <p:spTgt spid="49"/>
                                        </p:tgtEl>
                                        <p:attrNameLst>
                                          <p:attrName>style.visibility</p:attrName>
                                        </p:attrNameLst>
                                      </p:cBhvr>
                                      <p:to>
                                        <p:strVal val="visible"/>
                                      </p:to>
                                    </p:set>
                                    <p:anim calcmode="lin" valueType="num">
                                      <p:cBhvr>
                                        <p:cTn id="153" dur="500" fill="hold"/>
                                        <p:tgtEl>
                                          <p:spTgt spid="49"/>
                                        </p:tgtEl>
                                        <p:attrNameLst>
                                          <p:attrName>ppt_w</p:attrName>
                                        </p:attrNameLst>
                                      </p:cBhvr>
                                      <p:tavLst>
                                        <p:tav tm="0">
                                          <p:val>
                                            <p:fltVal val="0"/>
                                          </p:val>
                                        </p:tav>
                                        <p:tav tm="100000">
                                          <p:val>
                                            <p:strVal val="#ppt_w"/>
                                          </p:val>
                                        </p:tav>
                                      </p:tavLst>
                                    </p:anim>
                                    <p:anim calcmode="lin" valueType="num">
                                      <p:cBhvr>
                                        <p:cTn id="154" dur="500" fill="hold"/>
                                        <p:tgtEl>
                                          <p:spTgt spid="49"/>
                                        </p:tgtEl>
                                        <p:attrNameLst>
                                          <p:attrName>ppt_h</p:attrName>
                                        </p:attrNameLst>
                                      </p:cBhvr>
                                      <p:tavLst>
                                        <p:tav tm="0">
                                          <p:val>
                                            <p:fltVal val="0"/>
                                          </p:val>
                                        </p:tav>
                                        <p:tav tm="100000">
                                          <p:val>
                                            <p:strVal val="#ppt_h"/>
                                          </p:val>
                                        </p:tav>
                                      </p:tavLst>
                                    </p:anim>
                                    <p:animEffect transition="in" filter="fade">
                                      <p:cBhvr>
                                        <p:cTn id="155" dur="500"/>
                                        <p:tgtEl>
                                          <p:spTgt spid="49"/>
                                        </p:tgtEl>
                                      </p:cBhvr>
                                    </p:animEffect>
                                  </p:childTnLst>
                                </p:cTn>
                              </p:par>
                            </p:childTnLst>
                          </p:cTn>
                        </p:par>
                      </p:childTnLst>
                    </p:cTn>
                  </p:par>
                  <p:par>
                    <p:cTn id="156" fill="hold">
                      <p:stCondLst>
                        <p:cond delay="indefinite"/>
                      </p:stCondLst>
                      <p:childTnLst>
                        <p:par>
                          <p:cTn id="157" fill="hold">
                            <p:stCondLst>
                              <p:cond delay="0"/>
                            </p:stCondLst>
                            <p:childTnLst>
                              <p:par>
                                <p:cTn id="158" presetID="53" presetClass="entr" presetSubtype="0" fill="hold" grpId="0" nodeType="clickEffect">
                                  <p:stCondLst>
                                    <p:cond delay="0"/>
                                  </p:stCondLst>
                                  <p:childTnLst>
                                    <p:set>
                                      <p:cBhvr>
                                        <p:cTn id="159" dur="1" fill="hold">
                                          <p:stCondLst>
                                            <p:cond delay="0"/>
                                          </p:stCondLst>
                                        </p:cTn>
                                        <p:tgtEl>
                                          <p:spTgt spid="50"/>
                                        </p:tgtEl>
                                        <p:attrNameLst>
                                          <p:attrName>style.visibility</p:attrName>
                                        </p:attrNameLst>
                                      </p:cBhvr>
                                      <p:to>
                                        <p:strVal val="visible"/>
                                      </p:to>
                                    </p:set>
                                    <p:anim calcmode="lin" valueType="num">
                                      <p:cBhvr>
                                        <p:cTn id="160" dur="500" fill="hold"/>
                                        <p:tgtEl>
                                          <p:spTgt spid="50"/>
                                        </p:tgtEl>
                                        <p:attrNameLst>
                                          <p:attrName>ppt_w</p:attrName>
                                        </p:attrNameLst>
                                      </p:cBhvr>
                                      <p:tavLst>
                                        <p:tav tm="0">
                                          <p:val>
                                            <p:fltVal val="0"/>
                                          </p:val>
                                        </p:tav>
                                        <p:tav tm="100000">
                                          <p:val>
                                            <p:strVal val="#ppt_w"/>
                                          </p:val>
                                        </p:tav>
                                      </p:tavLst>
                                    </p:anim>
                                    <p:anim calcmode="lin" valueType="num">
                                      <p:cBhvr>
                                        <p:cTn id="161" dur="500" fill="hold"/>
                                        <p:tgtEl>
                                          <p:spTgt spid="50"/>
                                        </p:tgtEl>
                                        <p:attrNameLst>
                                          <p:attrName>ppt_h</p:attrName>
                                        </p:attrNameLst>
                                      </p:cBhvr>
                                      <p:tavLst>
                                        <p:tav tm="0">
                                          <p:val>
                                            <p:fltVal val="0"/>
                                          </p:val>
                                        </p:tav>
                                        <p:tav tm="100000">
                                          <p:val>
                                            <p:strVal val="#ppt_h"/>
                                          </p:val>
                                        </p:tav>
                                      </p:tavLst>
                                    </p:anim>
                                    <p:animEffect transition="in" filter="fade">
                                      <p:cBhvr>
                                        <p:cTn id="162" dur="50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1" grpId="0" animBg="1"/>
      <p:bldP spid="28" grpId="0" animBg="1"/>
      <p:bldP spid="28" grpId="1" animBg="1"/>
      <p:bldP spid="28" grpId="2" animBg="1"/>
      <p:bldP spid="28" grpId="3" animBg="1"/>
      <p:bldP spid="28" grpId="4" animBg="1"/>
      <p:bldP spid="29" grpId="0"/>
      <p:bldP spid="32" grpId="0" animBg="1"/>
      <p:bldP spid="37" grpId="0"/>
      <p:bldP spid="38" grpId="0" animBg="1"/>
      <p:bldP spid="42" grpId="0"/>
      <p:bldP spid="47" grpId="0"/>
      <p:bldP spid="53" grpId="0" animBg="1"/>
      <p:bldP spid="54" grpId="0" animBg="1"/>
      <p:bldP spid="55" grpId="0" animBg="1"/>
      <p:bldP spid="57" grpId="0" animBg="1"/>
      <p:bldP spid="58" grpId="0"/>
      <p:bldP spid="59" grpId="0" animBg="1"/>
      <p:bldP spid="59" grpId="1" animBg="1"/>
      <p:bldP spid="48" grpId="0" animBg="1"/>
      <p:bldP spid="49" grpId="0" animBg="1"/>
      <p:bldP spid="50"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8824" y="125760"/>
            <a:ext cx="8229600" cy="1143000"/>
          </a:xfrm>
        </p:spPr>
        <p:txBody>
          <a:bodyPr>
            <a:normAutofit/>
          </a:bodyPr>
          <a:lstStyle/>
          <a:p>
            <a:r>
              <a:rPr lang="en-US" dirty="0" smtClean="0"/>
              <a:t>Can We Do Better?</a:t>
            </a:r>
            <a:endParaRPr lang="en-US" dirty="0"/>
          </a:p>
        </p:txBody>
      </p:sp>
      <p:sp>
        <p:nvSpPr>
          <p:cNvPr id="3" name="Content Placeholder 2"/>
          <p:cNvSpPr>
            <a:spLocks noGrp="1"/>
          </p:cNvSpPr>
          <p:nvPr>
            <p:ph idx="1"/>
          </p:nvPr>
        </p:nvSpPr>
        <p:spPr>
          <a:xfrm>
            <a:off x="323528" y="1124744"/>
            <a:ext cx="8439472" cy="5328592"/>
          </a:xfrm>
        </p:spPr>
        <p:txBody>
          <a:bodyPr>
            <a:normAutofit fontScale="77500" lnSpcReduction="20000"/>
          </a:bodyPr>
          <a:lstStyle/>
          <a:p>
            <a:endParaRPr lang="en-US" sz="3000" dirty="0" smtClean="0"/>
          </a:p>
          <a:p>
            <a:r>
              <a:rPr lang="en-US" sz="3000" dirty="0" smtClean="0"/>
              <a:t>Uncompressible cache line (with a single base): </a:t>
            </a:r>
          </a:p>
          <a:p>
            <a:pPr marL="0" indent="0">
              <a:buNone/>
            </a:pPr>
            <a:r>
              <a:rPr lang="en-US" sz="3000" b="1" dirty="0"/>
              <a:t> </a:t>
            </a:r>
            <a:r>
              <a:rPr lang="en-US" sz="3000" b="1" dirty="0" smtClean="0"/>
              <a:t>   </a:t>
            </a:r>
            <a:endParaRPr lang="en-US" dirty="0" smtClean="0"/>
          </a:p>
          <a:p>
            <a:pPr lvl="1"/>
            <a:endParaRPr lang="en-US" dirty="0" smtClean="0"/>
          </a:p>
          <a:p>
            <a:endParaRPr lang="en-US" sz="3000" b="1" dirty="0" smtClean="0"/>
          </a:p>
          <a:p>
            <a:r>
              <a:rPr lang="en-US" sz="3000" b="1" dirty="0" smtClean="0"/>
              <a:t>Key idea: </a:t>
            </a:r>
          </a:p>
          <a:p>
            <a:pPr marL="0" indent="0">
              <a:buNone/>
            </a:pPr>
            <a:r>
              <a:rPr lang="en-US" sz="3000" dirty="0" smtClean="0"/>
              <a:t>    Use more bases, e.g., two instead of one</a:t>
            </a:r>
          </a:p>
          <a:p>
            <a:endParaRPr lang="en-US" sz="3000" dirty="0" smtClean="0">
              <a:solidFill>
                <a:srgbClr val="0033CC"/>
              </a:solidFill>
            </a:endParaRPr>
          </a:p>
          <a:p>
            <a:r>
              <a:rPr lang="en-US" sz="3000" dirty="0" smtClean="0">
                <a:solidFill>
                  <a:srgbClr val="0033CC"/>
                </a:solidFill>
              </a:rPr>
              <a:t>Pro</a:t>
            </a:r>
            <a:r>
              <a:rPr lang="en-US" sz="3000" dirty="0" smtClean="0"/>
              <a:t>: </a:t>
            </a:r>
          </a:p>
          <a:p>
            <a:pPr lvl="1"/>
            <a:r>
              <a:rPr lang="en-US" sz="3000" dirty="0" smtClean="0"/>
              <a:t>More cache lines can be compressed</a:t>
            </a:r>
          </a:p>
          <a:p>
            <a:endParaRPr lang="en-US" sz="3000" dirty="0" smtClean="0">
              <a:solidFill>
                <a:srgbClr val="C00000"/>
              </a:solidFill>
            </a:endParaRPr>
          </a:p>
          <a:p>
            <a:r>
              <a:rPr lang="en-US" sz="3000" dirty="0" smtClean="0">
                <a:solidFill>
                  <a:srgbClr val="C00000"/>
                </a:solidFill>
              </a:rPr>
              <a:t>Cons</a:t>
            </a:r>
            <a:r>
              <a:rPr lang="en-US" sz="3000" dirty="0" smtClean="0"/>
              <a:t>:</a:t>
            </a:r>
          </a:p>
          <a:p>
            <a:pPr lvl="1"/>
            <a:r>
              <a:rPr lang="en-US" sz="3000" dirty="0" smtClean="0"/>
              <a:t>Unclear how </a:t>
            </a:r>
            <a:r>
              <a:rPr lang="en-US" sz="3000" dirty="0"/>
              <a:t>to find these bases </a:t>
            </a:r>
            <a:r>
              <a:rPr lang="en-US" sz="3000" dirty="0" smtClean="0"/>
              <a:t>efficiently</a:t>
            </a:r>
          </a:p>
          <a:p>
            <a:pPr lvl="1"/>
            <a:r>
              <a:rPr lang="en-US" sz="3000" dirty="0" smtClean="0"/>
              <a:t>Higher overhead (due to additional bases)</a:t>
            </a:r>
            <a:endParaRPr lang="en-US" sz="3000" dirty="0"/>
          </a:p>
        </p:txBody>
      </p:sp>
      <p:sp>
        <p:nvSpPr>
          <p:cNvPr id="4" name="Slide Number Placeholder 3"/>
          <p:cNvSpPr>
            <a:spLocks noGrp="1"/>
          </p:cNvSpPr>
          <p:nvPr>
            <p:ph type="sldNum" sz="quarter" idx="4294967295"/>
          </p:nvPr>
        </p:nvSpPr>
        <p:spPr>
          <a:xfrm>
            <a:off x="6553200" y="6356350"/>
            <a:ext cx="2133600" cy="365125"/>
          </a:xfrm>
          <a:prstGeom prst="rect">
            <a:avLst/>
          </a:prstGeom>
        </p:spPr>
        <p:txBody>
          <a:bodyPr/>
          <a:lstStyle/>
          <a:p>
            <a:fld id="{323594FA-E141-4234-AE05-360401972BE7}" type="slidenum">
              <a:rPr lang="en-US" altLang="en-US" smtClean="0">
                <a:solidFill>
                  <a:prstClr val="black">
                    <a:tint val="75000"/>
                  </a:prstClr>
                </a:solidFill>
                <a:latin typeface="Calibri"/>
              </a:rPr>
              <a:pPr/>
              <a:t>279</a:t>
            </a:fld>
            <a:endParaRPr lang="en-US" altLang="en-US" dirty="0">
              <a:solidFill>
                <a:prstClr val="black">
                  <a:tint val="75000"/>
                </a:prstClr>
              </a:solidFill>
              <a:latin typeface="Calibri"/>
            </a:endParaRPr>
          </a:p>
        </p:txBody>
      </p:sp>
      <p:sp>
        <p:nvSpPr>
          <p:cNvPr id="6" name="Rectangle 5"/>
          <p:cNvSpPr/>
          <p:nvPr/>
        </p:nvSpPr>
        <p:spPr>
          <a:xfrm>
            <a:off x="76200" y="2057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009900"/>
                </a:solidFill>
                <a:latin typeface="Calibri"/>
              </a:rPr>
              <a:t>0x000000</a:t>
            </a:r>
            <a:r>
              <a:rPr lang="en-US" sz="2400" dirty="0">
                <a:solidFill>
                  <a:srgbClr val="009900"/>
                </a:solidFill>
                <a:latin typeface="Calibri"/>
              </a:rPr>
              <a:t>00</a:t>
            </a:r>
          </a:p>
        </p:txBody>
      </p:sp>
      <p:sp>
        <p:nvSpPr>
          <p:cNvPr id="7" name="Rectangle 6"/>
          <p:cNvSpPr/>
          <p:nvPr/>
        </p:nvSpPr>
        <p:spPr>
          <a:xfrm>
            <a:off x="1905000" y="2057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C00000"/>
                </a:solidFill>
                <a:latin typeface="Calibri"/>
              </a:rPr>
              <a:t>0x09A4</a:t>
            </a:r>
            <a:r>
              <a:rPr lang="en-US" sz="2400" dirty="0">
                <a:solidFill>
                  <a:srgbClr val="C00000"/>
                </a:solidFill>
                <a:latin typeface="Calibri"/>
              </a:rPr>
              <a:t>0178</a:t>
            </a:r>
          </a:p>
        </p:txBody>
      </p:sp>
      <p:sp>
        <p:nvSpPr>
          <p:cNvPr id="8" name="Rectangle 7"/>
          <p:cNvSpPr/>
          <p:nvPr/>
        </p:nvSpPr>
        <p:spPr>
          <a:xfrm>
            <a:off x="3733800" y="2057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009900"/>
                </a:solidFill>
                <a:latin typeface="Calibri"/>
              </a:rPr>
              <a:t>0x000000</a:t>
            </a:r>
            <a:r>
              <a:rPr lang="en-US" sz="2400" dirty="0">
                <a:solidFill>
                  <a:srgbClr val="009900"/>
                </a:solidFill>
                <a:latin typeface="Calibri"/>
              </a:rPr>
              <a:t>0B</a:t>
            </a:r>
          </a:p>
        </p:txBody>
      </p:sp>
      <p:sp>
        <p:nvSpPr>
          <p:cNvPr id="9" name="Rectangle 8"/>
          <p:cNvSpPr/>
          <p:nvPr/>
        </p:nvSpPr>
        <p:spPr>
          <a:xfrm>
            <a:off x="5562600" y="2057400"/>
            <a:ext cx="18288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a:solidFill>
                  <a:srgbClr val="C00000"/>
                </a:solidFill>
                <a:latin typeface="Calibri"/>
              </a:rPr>
              <a:t>0x09A4</a:t>
            </a:r>
            <a:r>
              <a:rPr lang="en-US" sz="2400" dirty="0">
                <a:solidFill>
                  <a:srgbClr val="C00000"/>
                </a:solidFill>
                <a:latin typeface="Calibri"/>
              </a:rPr>
              <a:t>A838</a:t>
            </a:r>
          </a:p>
        </p:txBody>
      </p:sp>
      <p:sp>
        <p:nvSpPr>
          <p:cNvPr id="10" name="Rectangle 9"/>
          <p:cNvSpPr/>
          <p:nvPr/>
        </p:nvSpPr>
        <p:spPr>
          <a:xfrm>
            <a:off x="7391400" y="2057400"/>
            <a:ext cx="1600200" cy="533400"/>
          </a:xfrm>
          <a:prstGeom prst="rect">
            <a:avLst/>
          </a:prstGeom>
          <a:noFill/>
          <a:ln w="571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dirty="0">
                <a:solidFill>
                  <a:prstClr val="black"/>
                </a:solidFill>
                <a:latin typeface="Calibri"/>
              </a:rPr>
              <a:t>…</a:t>
            </a:r>
          </a:p>
        </p:txBody>
      </p:sp>
    </p:spTree>
    <p:extLst>
      <p:ext uri="{BB962C8B-B14F-4D97-AF65-F5344CB8AC3E}">
        <p14:creationId xmlns:p14="http://schemas.microsoft.com/office/powerpoint/2010/main" val="42640518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Effect transition="in" filter="blinds(horizontal)">
                                      <p:cBhvr>
                                        <p:cTn id="7" dur="500"/>
                                        <p:tgtEl>
                                          <p:spTgt spid="3">
                                            <p:txEl>
                                              <p:pRg st="1" end="1"/>
                                            </p:txEl>
                                          </p:spTgt>
                                        </p:tgtEl>
                                      </p:cBhvr>
                                    </p:animEffect>
                                  </p:childTnLst>
                                </p:cTn>
                              </p:par>
                              <p:par>
                                <p:cTn id="8" presetID="3" presetClass="entr" presetSubtype="10" fill="hold" nodeType="withEffect">
                                  <p:stCondLst>
                                    <p:cond delay="0"/>
                                  </p:stCondLst>
                                  <p:childTnLst>
                                    <p:set>
                                      <p:cBhvr>
                                        <p:cTn id="9" dur="1" fill="hold">
                                          <p:stCondLst>
                                            <p:cond delay="0"/>
                                          </p:stCondLst>
                                        </p:cTn>
                                        <p:tgtEl>
                                          <p:spTgt spid="3">
                                            <p:txEl>
                                              <p:pRg st="2" end="2"/>
                                            </p:txEl>
                                          </p:spTgt>
                                        </p:tgtEl>
                                        <p:attrNameLst>
                                          <p:attrName>style.visibility</p:attrName>
                                        </p:attrNameLst>
                                      </p:cBhvr>
                                      <p:to>
                                        <p:strVal val="visible"/>
                                      </p:to>
                                    </p:set>
                                    <p:animEffect transition="in" filter="blinds(horizontal)">
                                      <p:cBhvr>
                                        <p:cTn id="10" dur="500"/>
                                        <p:tgtEl>
                                          <p:spTgt spid="3">
                                            <p:txEl>
                                              <p:pRg st="2" end="2"/>
                                            </p:txEl>
                                          </p:spTgt>
                                        </p:tgtEl>
                                      </p:cBhvr>
                                    </p:animEffect>
                                  </p:childTnLst>
                                </p:cTn>
                              </p:par>
                              <p:par>
                                <p:cTn id="11" presetID="3" presetClass="entr" presetSubtype="1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blinds(horizontal)">
                                      <p:cBhvr>
                                        <p:cTn id="13" dur="500"/>
                                        <p:tgtEl>
                                          <p:spTgt spid="6"/>
                                        </p:tgtEl>
                                      </p:cBhvr>
                                    </p:animEffect>
                                  </p:childTnLst>
                                </p:cTn>
                              </p:par>
                              <p:par>
                                <p:cTn id="14" presetID="3" presetClass="entr" presetSubtype="1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blinds(horizontal)">
                                      <p:cBhvr>
                                        <p:cTn id="16" dur="500"/>
                                        <p:tgtEl>
                                          <p:spTgt spid="7"/>
                                        </p:tgtEl>
                                      </p:cBhvr>
                                    </p:animEffect>
                                  </p:childTnLst>
                                </p:cTn>
                              </p:par>
                              <p:par>
                                <p:cTn id="17" presetID="3" presetClass="entr" presetSubtype="1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linds(horizontal)">
                                      <p:cBhvr>
                                        <p:cTn id="19" dur="500"/>
                                        <p:tgtEl>
                                          <p:spTgt spid="8"/>
                                        </p:tgtEl>
                                      </p:cBhvr>
                                    </p:animEffect>
                                  </p:childTnLst>
                                </p:cTn>
                              </p:par>
                              <p:par>
                                <p:cTn id="20" presetID="3" presetClass="entr" presetSubtype="1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blinds(horizontal)">
                                      <p:cBhvr>
                                        <p:cTn id="22" dur="500"/>
                                        <p:tgtEl>
                                          <p:spTgt spid="9"/>
                                        </p:tgtEl>
                                      </p:cBhvr>
                                    </p:animEffect>
                                  </p:childTnLst>
                                </p:cTn>
                              </p:par>
                              <p:par>
                                <p:cTn id="23" presetID="3" presetClass="entr" presetSubtype="10"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blinds(horizontal)">
                                      <p:cBhvr>
                                        <p:cTn id="25" dur="500"/>
                                        <p:tgtEl>
                                          <p:spTgt spid="10"/>
                                        </p:tgtEl>
                                      </p:cBhvr>
                                    </p:animEffect>
                                  </p:childTnLst>
                                </p:cTn>
                              </p:par>
                            </p:childTnLst>
                          </p:cTn>
                        </p:par>
                      </p:childTnLst>
                    </p:cTn>
                  </p:par>
                  <p:par>
                    <p:cTn id="26" fill="hold">
                      <p:stCondLst>
                        <p:cond delay="indefinite"/>
                      </p:stCondLst>
                      <p:childTnLst>
                        <p:par>
                          <p:cTn id="27" fill="hold">
                            <p:stCondLst>
                              <p:cond delay="0"/>
                            </p:stCondLst>
                            <p:childTnLst>
                              <p:par>
                                <p:cTn id="28" presetID="3" presetClass="entr" presetSubtype="10" fill="hold" nodeType="clickEffect">
                                  <p:stCondLst>
                                    <p:cond delay="0"/>
                                  </p:stCondLst>
                                  <p:childTnLst>
                                    <p:set>
                                      <p:cBhvr>
                                        <p:cTn id="29" dur="1" fill="hold">
                                          <p:stCondLst>
                                            <p:cond delay="0"/>
                                          </p:stCondLst>
                                        </p:cTn>
                                        <p:tgtEl>
                                          <p:spTgt spid="3">
                                            <p:txEl>
                                              <p:pRg st="5" end="5"/>
                                            </p:txEl>
                                          </p:spTgt>
                                        </p:tgtEl>
                                        <p:attrNameLst>
                                          <p:attrName>style.visibility</p:attrName>
                                        </p:attrNameLst>
                                      </p:cBhvr>
                                      <p:to>
                                        <p:strVal val="visible"/>
                                      </p:to>
                                    </p:set>
                                    <p:animEffect transition="in" filter="blinds(horizontal)">
                                      <p:cBhvr>
                                        <p:cTn id="30" dur="500"/>
                                        <p:tgtEl>
                                          <p:spTgt spid="3">
                                            <p:txEl>
                                              <p:pRg st="5" end="5"/>
                                            </p:txEl>
                                          </p:spTgt>
                                        </p:tgtEl>
                                      </p:cBhvr>
                                    </p:animEffect>
                                  </p:childTnLst>
                                </p:cTn>
                              </p:par>
                              <p:par>
                                <p:cTn id="31" presetID="3" presetClass="entr" presetSubtype="10" fill="hold" nodeType="withEffect">
                                  <p:stCondLst>
                                    <p:cond delay="0"/>
                                  </p:stCondLst>
                                  <p:childTnLst>
                                    <p:set>
                                      <p:cBhvr>
                                        <p:cTn id="32" dur="1" fill="hold">
                                          <p:stCondLst>
                                            <p:cond delay="0"/>
                                          </p:stCondLst>
                                        </p:cTn>
                                        <p:tgtEl>
                                          <p:spTgt spid="3">
                                            <p:txEl>
                                              <p:pRg st="6" end="6"/>
                                            </p:txEl>
                                          </p:spTgt>
                                        </p:tgtEl>
                                        <p:attrNameLst>
                                          <p:attrName>style.visibility</p:attrName>
                                        </p:attrNameLst>
                                      </p:cBhvr>
                                      <p:to>
                                        <p:strVal val="visible"/>
                                      </p:to>
                                    </p:set>
                                    <p:animEffect transition="in" filter="blinds(horizontal)">
                                      <p:cBhvr>
                                        <p:cTn id="33" dur="500"/>
                                        <p:tgtEl>
                                          <p:spTgt spid="3">
                                            <p:txEl>
                                              <p:pRg st="6" end="6"/>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3" presetClass="entr" presetSubtype="10" fill="hold" nodeType="clickEffect">
                                  <p:stCondLst>
                                    <p:cond delay="0"/>
                                  </p:stCondLst>
                                  <p:childTnLst>
                                    <p:set>
                                      <p:cBhvr>
                                        <p:cTn id="37" dur="1" fill="hold">
                                          <p:stCondLst>
                                            <p:cond delay="0"/>
                                          </p:stCondLst>
                                        </p:cTn>
                                        <p:tgtEl>
                                          <p:spTgt spid="3">
                                            <p:txEl>
                                              <p:pRg st="8" end="8"/>
                                            </p:txEl>
                                          </p:spTgt>
                                        </p:tgtEl>
                                        <p:attrNameLst>
                                          <p:attrName>style.visibility</p:attrName>
                                        </p:attrNameLst>
                                      </p:cBhvr>
                                      <p:to>
                                        <p:strVal val="visible"/>
                                      </p:to>
                                    </p:set>
                                    <p:animEffect transition="in" filter="blinds(horizontal)">
                                      <p:cBhvr>
                                        <p:cTn id="38" dur="500"/>
                                        <p:tgtEl>
                                          <p:spTgt spid="3">
                                            <p:txEl>
                                              <p:pRg st="8" end="8"/>
                                            </p:txEl>
                                          </p:spTgt>
                                        </p:tgtEl>
                                      </p:cBhvr>
                                    </p:animEffect>
                                  </p:childTnLst>
                                </p:cTn>
                              </p:par>
                              <p:par>
                                <p:cTn id="39" presetID="3" presetClass="entr" presetSubtype="10" fill="hold" nodeType="withEffect">
                                  <p:stCondLst>
                                    <p:cond delay="0"/>
                                  </p:stCondLst>
                                  <p:childTnLst>
                                    <p:set>
                                      <p:cBhvr>
                                        <p:cTn id="40" dur="1" fill="hold">
                                          <p:stCondLst>
                                            <p:cond delay="0"/>
                                          </p:stCondLst>
                                        </p:cTn>
                                        <p:tgtEl>
                                          <p:spTgt spid="3">
                                            <p:txEl>
                                              <p:pRg st="9" end="9"/>
                                            </p:txEl>
                                          </p:spTgt>
                                        </p:tgtEl>
                                        <p:attrNameLst>
                                          <p:attrName>style.visibility</p:attrName>
                                        </p:attrNameLst>
                                      </p:cBhvr>
                                      <p:to>
                                        <p:strVal val="visible"/>
                                      </p:to>
                                    </p:set>
                                    <p:animEffect transition="in" filter="blinds(horizontal)">
                                      <p:cBhvr>
                                        <p:cTn id="41" dur="500"/>
                                        <p:tgtEl>
                                          <p:spTgt spid="3">
                                            <p:txEl>
                                              <p:pRg st="9" end="9"/>
                                            </p:txEl>
                                          </p:spTgt>
                                        </p:tgtEl>
                                      </p:cBhvr>
                                    </p:animEffect>
                                  </p:childTnLst>
                                </p:cTn>
                              </p:par>
                            </p:childTnLst>
                          </p:cTn>
                        </p:par>
                      </p:childTnLst>
                    </p:cTn>
                  </p:par>
                  <p:par>
                    <p:cTn id="42" fill="hold">
                      <p:stCondLst>
                        <p:cond delay="indefinite"/>
                      </p:stCondLst>
                      <p:childTnLst>
                        <p:par>
                          <p:cTn id="43" fill="hold">
                            <p:stCondLst>
                              <p:cond delay="0"/>
                            </p:stCondLst>
                            <p:childTnLst>
                              <p:par>
                                <p:cTn id="44" presetID="3" presetClass="entr" presetSubtype="10" fill="hold" nodeType="clickEffect">
                                  <p:stCondLst>
                                    <p:cond delay="0"/>
                                  </p:stCondLst>
                                  <p:childTnLst>
                                    <p:set>
                                      <p:cBhvr>
                                        <p:cTn id="45" dur="1" fill="hold">
                                          <p:stCondLst>
                                            <p:cond delay="0"/>
                                          </p:stCondLst>
                                        </p:cTn>
                                        <p:tgtEl>
                                          <p:spTgt spid="3">
                                            <p:txEl>
                                              <p:pRg st="11" end="11"/>
                                            </p:txEl>
                                          </p:spTgt>
                                        </p:tgtEl>
                                        <p:attrNameLst>
                                          <p:attrName>style.visibility</p:attrName>
                                        </p:attrNameLst>
                                      </p:cBhvr>
                                      <p:to>
                                        <p:strVal val="visible"/>
                                      </p:to>
                                    </p:set>
                                    <p:animEffect transition="in" filter="blinds(horizontal)">
                                      <p:cBhvr>
                                        <p:cTn id="46" dur="500"/>
                                        <p:tgtEl>
                                          <p:spTgt spid="3">
                                            <p:txEl>
                                              <p:pRg st="11" end="11"/>
                                            </p:txEl>
                                          </p:spTgt>
                                        </p:tgtEl>
                                      </p:cBhvr>
                                    </p:animEffect>
                                  </p:childTnLst>
                                </p:cTn>
                              </p:par>
                              <p:par>
                                <p:cTn id="47" presetID="3" presetClass="entr" presetSubtype="10" fill="hold" nodeType="withEffect">
                                  <p:stCondLst>
                                    <p:cond delay="0"/>
                                  </p:stCondLst>
                                  <p:childTnLst>
                                    <p:set>
                                      <p:cBhvr>
                                        <p:cTn id="48" dur="1" fill="hold">
                                          <p:stCondLst>
                                            <p:cond delay="0"/>
                                          </p:stCondLst>
                                        </p:cTn>
                                        <p:tgtEl>
                                          <p:spTgt spid="3">
                                            <p:txEl>
                                              <p:pRg st="12" end="12"/>
                                            </p:txEl>
                                          </p:spTgt>
                                        </p:tgtEl>
                                        <p:attrNameLst>
                                          <p:attrName>style.visibility</p:attrName>
                                        </p:attrNameLst>
                                      </p:cBhvr>
                                      <p:to>
                                        <p:strVal val="visible"/>
                                      </p:to>
                                    </p:set>
                                    <p:animEffect transition="in" filter="blinds(horizontal)">
                                      <p:cBhvr>
                                        <p:cTn id="49" dur="500"/>
                                        <p:tgtEl>
                                          <p:spTgt spid="3">
                                            <p:txEl>
                                              <p:pRg st="12" end="12"/>
                                            </p:txEl>
                                          </p:spTgt>
                                        </p:tgtEl>
                                      </p:cBhvr>
                                    </p:animEffect>
                                  </p:childTnLst>
                                </p:cTn>
                              </p:par>
                              <p:par>
                                <p:cTn id="50" presetID="3" presetClass="entr" presetSubtype="10" fill="hold" nodeType="withEffect">
                                  <p:stCondLst>
                                    <p:cond delay="0"/>
                                  </p:stCondLst>
                                  <p:childTnLst>
                                    <p:set>
                                      <p:cBhvr>
                                        <p:cTn id="51" dur="1" fill="hold">
                                          <p:stCondLst>
                                            <p:cond delay="0"/>
                                          </p:stCondLst>
                                        </p:cTn>
                                        <p:tgtEl>
                                          <p:spTgt spid="3">
                                            <p:txEl>
                                              <p:pRg st="13" end="13"/>
                                            </p:txEl>
                                          </p:spTgt>
                                        </p:tgtEl>
                                        <p:attrNameLst>
                                          <p:attrName>style.visibility</p:attrName>
                                        </p:attrNameLst>
                                      </p:cBhvr>
                                      <p:to>
                                        <p:strVal val="visible"/>
                                      </p:to>
                                    </p:set>
                                    <p:animEffect transition="in" filter="blinds(horizontal)">
                                      <p:cBhvr>
                                        <p:cTn id="52" dur="500"/>
                                        <p:tgtEl>
                                          <p:spTgt spid="3">
                                            <p:txEl>
                                              <p:pRg st="13" end="1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P spid="9" grpId="0" animBg="1"/>
      <p:bldP spid="1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762000" y="2057399"/>
            <a:ext cx="2147590" cy="1295400"/>
            <a:chOff x="914400" y="2095500"/>
            <a:chExt cx="2147590" cy="1295400"/>
          </a:xfrm>
        </p:grpSpPr>
        <p:pic>
          <p:nvPicPr>
            <p:cNvPr id="7" name="Picture 6"/>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8" name="Picture 7"/>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9" name="Picture 8"/>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10" name="Picture 9"/>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11" name="Picture 10"/>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12" name="Picture 11"/>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13" name="Picture 12"/>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14" name="Picture 13"/>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15" name="Picture 14"/>
            <p:cNvPicPr>
              <a:picLocks noChangeAspect="1"/>
            </p:cNvPicPr>
            <p:nvPr/>
          </p:nvPicPr>
          <p:blipFill rotWithShape="1">
            <a:blip r:embed="rId3" cstate="print">
              <a:duotone>
                <a:schemeClr val="accent1">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6" name="X"/>
          <p:cNvSpPr/>
          <p:nvPr/>
        </p:nvSpPr>
        <p:spPr>
          <a:xfrm>
            <a:off x="762000"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lvl="0"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86%</a:t>
            </a:r>
          </a:p>
          <a:p>
            <a:pPr lvl="0"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(37/43)</a:t>
            </a:r>
          </a:p>
        </p:txBody>
      </p:sp>
      <p:grpSp>
        <p:nvGrpSpPr>
          <p:cNvPr id="17" name="Group 16"/>
          <p:cNvGrpSpPr/>
          <p:nvPr/>
        </p:nvGrpSpPr>
        <p:grpSpPr>
          <a:xfrm>
            <a:off x="3498205" y="2057400"/>
            <a:ext cx="2147590" cy="1295400"/>
            <a:chOff x="914400" y="2095500"/>
            <a:chExt cx="2147590" cy="1295400"/>
          </a:xfrm>
        </p:grpSpPr>
        <p:pic>
          <p:nvPicPr>
            <p:cNvPr id="19" name="Picture 18"/>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20" name="Picture 19"/>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21" name="Picture 20"/>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22" name="Picture 21"/>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23" name="Picture 22"/>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24" name="Picture 23"/>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25" name="Picture 24"/>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26" name="Picture 25"/>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27" name="Picture 26"/>
            <p:cNvPicPr>
              <a:picLocks noChangeAspect="1"/>
            </p:cNvPicPr>
            <p:nvPr/>
          </p:nvPicPr>
          <p:blipFill rotWithShape="1">
            <a:blip r:embed="rId3" cstate="print">
              <a:duotone>
                <a:schemeClr val="accent2">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18" name="X"/>
          <p:cNvSpPr/>
          <p:nvPr/>
        </p:nvSpPr>
        <p:spPr>
          <a:xfrm>
            <a:off x="3498205" y="2057399"/>
            <a:ext cx="2147590" cy="9906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lvl="0"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83%</a:t>
            </a:r>
          </a:p>
          <a:p>
            <a:pPr lvl="0"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(45/54)</a:t>
            </a:r>
          </a:p>
        </p:txBody>
      </p:sp>
      <p:grpSp>
        <p:nvGrpSpPr>
          <p:cNvPr id="29" name="Group 28"/>
          <p:cNvGrpSpPr/>
          <p:nvPr/>
        </p:nvGrpSpPr>
        <p:grpSpPr>
          <a:xfrm>
            <a:off x="6248400" y="2057399"/>
            <a:ext cx="2147590" cy="1295400"/>
            <a:chOff x="914400" y="2095500"/>
            <a:chExt cx="2147590" cy="1295400"/>
          </a:xfrm>
        </p:grpSpPr>
        <p:pic>
          <p:nvPicPr>
            <p:cNvPr id="31" name="Picture 30"/>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524000" y="2095500"/>
              <a:ext cx="1537990" cy="685800"/>
            </a:xfrm>
            <a:prstGeom prst="rect">
              <a:avLst/>
            </a:prstGeom>
            <a:noFill/>
            <a:ln>
              <a:noFill/>
            </a:ln>
          </p:spPr>
        </p:pic>
        <p:pic>
          <p:nvPicPr>
            <p:cNvPr id="32" name="Picture 31"/>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433810" y="2171700"/>
              <a:ext cx="1537990" cy="685800"/>
            </a:xfrm>
            <a:prstGeom prst="rect">
              <a:avLst/>
            </a:prstGeom>
            <a:noFill/>
            <a:ln>
              <a:noFill/>
            </a:ln>
          </p:spPr>
        </p:pic>
        <p:pic>
          <p:nvPicPr>
            <p:cNvPr id="33" name="Picture 32"/>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357610" y="2247900"/>
              <a:ext cx="1537990" cy="685800"/>
            </a:xfrm>
            <a:prstGeom prst="rect">
              <a:avLst/>
            </a:prstGeom>
            <a:noFill/>
            <a:ln>
              <a:noFill/>
            </a:ln>
          </p:spPr>
        </p:pic>
        <p:pic>
          <p:nvPicPr>
            <p:cNvPr id="34" name="Picture 33"/>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81410" y="2324100"/>
              <a:ext cx="1537990" cy="685800"/>
            </a:xfrm>
            <a:prstGeom prst="rect">
              <a:avLst/>
            </a:prstGeom>
            <a:noFill/>
            <a:ln>
              <a:noFill/>
            </a:ln>
          </p:spPr>
        </p:pic>
        <p:pic>
          <p:nvPicPr>
            <p:cNvPr id="35" name="Picture 34"/>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205210" y="2400300"/>
              <a:ext cx="1537990" cy="685800"/>
            </a:xfrm>
            <a:prstGeom prst="rect">
              <a:avLst/>
            </a:prstGeom>
            <a:noFill/>
            <a:ln>
              <a:noFill/>
            </a:ln>
          </p:spPr>
        </p:pic>
        <p:pic>
          <p:nvPicPr>
            <p:cNvPr id="36" name="Picture 35"/>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129010" y="2476500"/>
              <a:ext cx="1537990" cy="685800"/>
            </a:xfrm>
            <a:prstGeom prst="rect">
              <a:avLst/>
            </a:prstGeom>
            <a:noFill/>
            <a:ln>
              <a:noFill/>
            </a:ln>
          </p:spPr>
        </p:pic>
        <p:pic>
          <p:nvPicPr>
            <p:cNvPr id="37" name="Picture 36"/>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1066800" y="2552700"/>
              <a:ext cx="1537990" cy="685800"/>
            </a:xfrm>
            <a:prstGeom prst="rect">
              <a:avLst/>
            </a:prstGeom>
            <a:noFill/>
            <a:ln>
              <a:noFill/>
            </a:ln>
          </p:spPr>
        </p:pic>
        <p:pic>
          <p:nvPicPr>
            <p:cNvPr id="38" name="Picture 37"/>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90600" y="2628900"/>
              <a:ext cx="1537990" cy="685800"/>
            </a:xfrm>
            <a:prstGeom prst="rect">
              <a:avLst/>
            </a:prstGeom>
            <a:noFill/>
            <a:ln>
              <a:noFill/>
            </a:ln>
          </p:spPr>
        </p:pic>
        <p:pic>
          <p:nvPicPr>
            <p:cNvPr id="39" name="Picture 38"/>
            <p:cNvPicPr>
              <a:picLocks noChangeAspect="1"/>
            </p:cNvPicPr>
            <p:nvPr/>
          </p:nvPicPr>
          <p:blipFill rotWithShape="1">
            <a:blip r:embed="rId3" cstate="print">
              <a:duotone>
                <a:schemeClr val="accent6">
                  <a:shade val="45000"/>
                  <a:satMod val="135000"/>
                </a:schemeClr>
                <a:prstClr val="white"/>
              </a:duotone>
              <a:extLst>
                <a:ext uri="{BEBA8EAE-BF5A-486C-A8C5-ECC9F3942E4B}">
                  <a14:imgProps xmlns:a14="http://schemas.microsoft.com/office/drawing/2010/main">
                    <a14:imgLayer r:embed="rId4">
                      <a14:imgEffect>
                        <a14:backgroundRemoval t="9842" b="70299" l="4988" r="95012"/>
                      </a14:imgEffect>
                      <a14:imgEffect>
                        <a14:saturation sat="400000"/>
                      </a14:imgEffect>
                      <a14:imgEffect>
                        <a14:brightnessContrast bright="40000" contrast="40000"/>
                      </a14:imgEffect>
                    </a14:imgLayer>
                  </a14:imgProps>
                </a:ext>
                <a:ext uri="{28A0092B-C50C-407E-A947-70E740481C1C}">
                  <a14:useLocalDpi xmlns:a14="http://schemas.microsoft.com/office/drawing/2010/main" val="0"/>
                </a:ext>
              </a:extLst>
            </a:blip>
            <a:srcRect l="5469" t="10597" r="5469" b="30636"/>
            <a:stretch/>
          </p:blipFill>
          <p:spPr>
            <a:xfrm>
              <a:off x="914400" y="2705100"/>
              <a:ext cx="1537990" cy="685800"/>
            </a:xfrm>
            <a:prstGeom prst="rect">
              <a:avLst/>
            </a:prstGeom>
            <a:noFill/>
            <a:ln>
              <a:noFill/>
            </a:ln>
          </p:spPr>
        </p:pic>
      </p:grpSp>
      <p:sp>
        <p:nvSpPr>
          <p:cNvPr id="30" name="X"/>
          <p:cNvSpPr/>
          <p:nvPr/>
        </p:nvSpPr>
        <p:spPr>
          <a:xfrm>
            <a:off x="6248400" y="2057398"/>
            <a:ext cx="2147590" cy="1066801"/>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lvl="0" algn="ctr">
              <a:lnSpc>
                <a:spcPct val="90000"/>
              </a:lnSpc>
            </a:pPr>
            <a:r>
              <a:rPr lang="en-US" sz="4400" b="1"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88%</a:t>
            </a:r>
          </a:p>
          <a:p>
            <a:pPr lvl="0" algn="ctr">
              <a:lnSpc>
                <a:spcPct val="90000"/>
              </a:lnSpc>
            </a:pPr>
            <a:r>
              <a:rPr lang="en-US" sz="3200" dirty="0">
                <a:solidFill>
                  <a:prstClr val="black"/>
                </a:solidFill>
                <a:latin typeface="Cambria Math" panose="02040503050406030204" pitchFamily="18" charset="0"/>
                <a:ea typeface="Cambria Math" panose="02040503050406030204" pitchFamily="18" charset="0"/>
                <a:cs typeface="Courier New" panose="02070309020205020404" pitchFamily="49" charset="0"/>
              </a:rPr>
              <a:t>(28/32)</a:t>
            </a:r>
          </a:p>
        </p:txBody>
      </p:sp>
      <p:sp>
        <p:nvSpPr>
          <p:cNvPr id="41" name="Rectangle 40"/>
          <p:cNvSpPr/>
          <p:nvPr/>
        </p:nvSpPr>
        <p:spPr>
          <a:xfrm>
            <a:off x="609602"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chemeClr val="accent1"/>
                </a:solidFill>
                <a:latin typeface="+mj-lt"/>
              </a:rPr>
              <a:t>A</a:t>
            </a:r>
            <a:r>
              <a:rPr lang="en-US" sz="4000" b="1" smtClean="0">
                <a:solidFill>
                  <a:schemeClr val="accent1"/>
                </a:solidFill>
                <a:latin typeface="+mj-lt"/>
              </a:rPr>
              <a:t> </a:t>
            </a:r>
            <a:r>
              <a:rPr lang="en-US" sz="3200" smtClean="0">
                <a:solidFill>
                  <a:schemeClr val="accent1"/>
                </a:solidFill>
                <a:latin typeface="+mj-lt"/>
              </a:rPr>
              <a:t>company</a:t>
            </a:r>
            <a:endParaRPr lang="en-US" sz="4000" smtClean="0">
              <a:solidFill>
                <a:schemeClr val="accent1"/>
              </a:solidFill>
              <a:latin typeface="+mj-lt"/>
            </a:endParaRPr>
          </a:p>
        </p:txBody>
      </p:sp>
      <p:sp>
        <p:nvSpPr>
          <p:cNvPr id="42" name="Rectangle 41"/>
          <p:cNvSpPr/>
          <p:nvPr/>
        </p:nvSpPr>
        <p:spPr>
          <a:xfrm>
            <a:off x="3352801" y="1066801"/>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chemeClr val="accent2"/>
                </a:solidFill>
                <a:latin typeface="+mj-lt"/>
              </a:rPr>
              <a:t>B</a:t>
            </a:r>
            <a:r>
              <a:rPr lang="en-US" sz="4000" smtClean="0">
                <a:solidFill>
                  <a:schemeClr val="accent2"/>
                </a:solidFill>
                <a:latin typeface="+mj-lt"/>
              </a:rPr>
              <a:t> </a:t>
            </a:r>
            <a:r>
              <a:rPr lang="en-US" sz="3200" smtClean="0">
                <a:solidFill>
                  <a:schemeClr val="accent2"/>
                </a:solidFill>
                <a:latin typeface="+mj-lt"/>
              </a:rPr>
              <a:t>company</a:t>
            </a:r>
            <a:endParaRPr lang="en-US" sz="4000" smtClean="0">
              <a:solidFill>
                <a:schemeClr val="accent2"/>
              </a:solidFill>
              <a:latin typeface="+mj-lt"/>
            </a:endParaRPr>
          </a:p>
        </p:txBody>
      </p:sp>
      <p:sp>
        <p:nvSpPr>
          <p:cNvPr id="43" name="Rectangle 42"/>
          <p:cNvSpPr/>
          <p:nvPr/>
        </p:nvSpPr>
        <p:spPr>
          <a:xfrm>
            <a:off x="6096001" y="1066800"/>
            <a:ext cx="2438398" cy="533399"/>
          </a:xfrm>
          <a:prstGeom prst="rect">
            <a:avLst/>
          </a:prstGeom>
          <a:noFill/>
          <a:ln w="76200">
            <a:noFill/>
          </a:ln>
        </p:spPr>
        <p:style>
          <a:lnRef idx="2">
            <a:schemeClr val="dk1">
              <a:shade val="50000"/>
            </a:schemeClr>
          </a:lnRef>
          <a:fillRef idx="1">
            <a:schemeClr val="dk1"/>
          </a:fillRef>
          <a:effectRef idx="0">
            <a:schemeClr val="dk1"/>
          </a:effectRef>
          <a:fontRef idx="minor">
            <a:schemeClr val="lt1"/>
          </a:fontRef>
        </p:style>
        <p:txBody>
          <a:bodyPr rtlCol="0" anchor="ctr"/>
          <a:lstStyle/>
          <a:p>
            <a:pPr algn="ctr"/>
            <a:r>
              <a:rPr lang="en-US" sz="4800" b="1" smtClean="0">
                <a:solidFill>
                  <a:schemeClr val="accent6"/>
                </a:solidFill>
                <a:latin typeface="+mj-lt"/>
              </a:rPr>
              <a:t>C </a:t>
            </a:r>
            <a:r>
              <a:rPr lang="en-US" sz="3200" smtClean="0">
                <a:solidFill>
                  <a:schemeClr val="accent6"/>
                </a:solidFill>
                <a:latin typeface="+mj-lt"/>
              </a:rPr>
              <a:t>company</a:t>
            </a:r>
            <a:endParaRPr lang="en-US" sz="4000" smtClean="0">
              <a:solidFill>
                <a:schemeClr val="accent6"/>
              </a:solidFill>
              <a:latin typeface="+mj-lt"/>
            </a:endParaRPr>
          </a:p>
        </p:txBody>
      </p:sp>
      <p:sp>
        <p:nvSpPr>
          <p:cNvPr id="45" name="X"/>
          <p:cNvSpPr/>
          <p:nvPr/>
        </p:nvSpPr>
        <p:spPr>
          <a:xfrm>
            <a:off x="7480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chemeClr val="accent1"/>
                </a:solidFill>
                <a:latin typeface="+mj-lt"/>
                <a:cs typeface="Courier New" panose="02070309020205020404" pitchFamily="49" charset="0"/>
              </a:rPr>
              <a:t>Up to</a:t>
            </a:r>
          </a:p>
          <a:p>
            <a:pPr algn="ctr"/>
            <a:r>
              <a:rPr lang="en-US" sz="4400" b="1" dirty="0" smtClean="0">
                <a:solidFill>
                  <a:schemeClr val="accent1"/>
                </a:solidFill>
                <a:latin typeface="Cambria Math" panose="02040503050406030204" pitchFamily="18" charset="0"/>
                <a:ea typeface="Cambria Math" panose="02040503050406030204" pitchFamily="18" charset="0"/>
                <a:cs typeface="Courier New" panose="02070309020205020404" pitchFamily="49" charset="0"/>
              </a:rPr>
              <a:t>1.0×10</a:t>
            </a:r>
            <a:r>
              <a:rPr lang="en-US" sz="4400" b="1" baseline="30000" dirty="0" smtClean="0">
                <a:solidFill>
                  <a:schemeClr val="accent1"/>
                </a:solidFill>
                <a:latin typeface="Cambria Math" panose="02040503050406030204" pitchFamily="18" charset="0"/>
                <a:ea typeface="Cambria Math" panose="02040503050406030204" pitchFamily="18" charset="0"/>
                <a:cs typeface="Courier New" panose="02070309020205020404" pitchFamily="49" charset="0"/>
              </a:rPr>
              <a:t>7</a:t>
            </a:r>
            <a:r>
              <a:rPr lang="en-US" sz="3600" dirty="0" smtClean="0">
                <a:solidFill>
                  <a:schemeClr val="accent1"/>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chemeClr val="accent1"/>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chemeClr val="accent1"/>
                </a:solidFill>
                <a:latin typeface="+mj-lt"/>
                <a:cs typeface="Courier New" panose="02070309020205020404" pitchFamily="49" charset="0"/>
              </a:rPr>
              <a:t>errors </a:t>
            </a:r>
          </a:p>
        </p:txBody>
      </p:sp>
      <p:sp>
        <p:nvSpPr>
          <p:cNvPr id="46" name="X"/>
          <p:cNvSpPr/>
          <p:nvPr/>
        </p:nvSpPr>
        <p:spPr>
          <a:xfrm>
            <a:off x="3484215"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chemeClr val="accent2"/>
                </a:solidFill>
                <a:latin typeface="+mj-lt"/>
                <a:cs typeface="Courier New" panose="02070309020205020404" pitchFamily="49" charset="0"/>
              </a:rPr>
              <a:t>Up to</a:t>
            </a:r>
          </a:p>
          <a:p>
            <a:pPr algn="ctr"/>
            <a:r>
              <a:rPr lang="en-US" sz="4400" b="1" dirty="0" smtClean="0">
                <a:solidFill>
                  <a:schemeClr val="accent2"/>
                </a:solidFill>
                <a:latin typeface="Cambria Math" panose="02040503050406030204" pitchFamily="18" charset="0"/>
                <a:ea typeface="Cambria Math" panose="02040503050406030204" pitchFamily="18" charset="0"/>
                <a:cs typeface="Courier New" panose="02070309020205020404" pitchFamily="49" charset="0"/>
              </a:rPr>
              <a:t>2.7×10</a:t>
            </a:r>
            <a:r>
              <a:rPr lang="en-US" sz="4400" b="1" baseline="30000" dirty="0" smtClean="0">
                <a:solidFill>
                  <a:schemeClr val="accent2"/>
                </a:solidFill>
                <a:latin typeface="Cambria Math" panose="02040503050406030204" pitchFamily="18" charset="0"/>
                <a:ea typeface="Cambria Math" panose="02040503050406030204" pitchFamily="18" charset="0"/>
                <a:cs typeface="Courier New" panose="02070309020205020404" pitchFamily="49" charset="0"/>
              </a:rPr>
              <a:t>6</a:t>
            </a:r>
            <a:r>
              <a:rPr lang="en-US" sz="3600" dirty="0" smtClean="0">
                <a:solidFill>
                  <a:schemeClr val="accent2"/>
                </a:solidFill>
                <a:latin typeface="Cambria Math" panose="02040503050406030204" pitchFamily="18" charset="0"/>
                <a:ea typeface="Cambria Math" panose="02040503050406030204" pitchFamily="18" charset="0"/>
                <a:cs typeface="Courier New" panose="02070309020205020404" pitchFamily="49" charset="0"/>
              </a:rPr>
              <a:t/>
            </a:r>
            <a:br>
              <a:rPr lang="en-US" sz="3600" dirty="0" smtClean="0">
                <a:solidFill>
                  <a:schemeClr val="accent2"/>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chemeClr val="accent2"/>
                </a:solidFill>
                <a:latin typeface="+mj-lt"/>
                <a:cs typeface="Courier New" panose="02070309020205020404" pitchFamily="49" charset="0"/>
              </a:rPr>
              <a:t>errors </a:t>
            </a:r>
          </a:p>
        </p:txBody>
      </p:sp>
      <p:sp>
        <p:nvSpPr>
          <p:cNvPr id="47" name="X"/>
          <p:cNvSpPr/>
          <p:nvPr/>
        </p:nvSpPr>
        <p:spPr>
          <a:xfrm>
            <a:off x="6234410" y="4343400"/>
            <a:ext cx="2161580" cy="9144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r>
              <a:rPr lang="en-US" sz="3600" dirty="0" smtClean="0">
                <a:solidFill>
                  <a:schemeClr val="accent6"/>
                </a:solidFill>
                <a:latin typeface="+mj-lt"/>
                <a:cs typeface="Courier New" panose="02070309020205020404" pitchFamily="49" charset="0"/>
              </a:rPr>
              <a:t>Up to</a:t>
            </a:r>
          </a:p>
          <a:p>
            <a:pPr algn="ctr"/>
            <a:r>
              <a:rPr lang="en-US" sz="4400" b="1" dirty="0" smtClean="0">
                <a:solidFill>
                  <a:schemeClr val="accent6"/>
                </a:solidFill>
                <a:latin typeface="Cambria Math" panose="02040503050406030204" pitchFamily="18" charset="0"/>
                <a:ea typeface="Cambria Math" panose="02040503050406030204" pitchFamily="18" charset="0"/>
                <a:cs typeface="Courier New" panose="02070309020205020404" pitchFamily="49" charset="0"/>
              </a:rPr>
              <a:t>3.3×10</a:t>
            </a:r>
            <a:r>
              <a:rPr lang="en-US" sz="4400" b="1" baseline="30000" dirty="0" smtClean="0">
                <a:solidFill>
                  <a:schemeClr val="accent6"/>
                </a:solidFill>
                <a:latin typeface="Cambria Math" panose="02040503050406030204" pitchFamily="18" charset="0"/>
                <a:ea typeface="Cambria Math" panose="02040503050406030204" pitchFamily="18" charset="0"/>
                <a:cs typeface="Courier New" panose="02070309020205020404" pitchFamily="49" charset="0"/>
              </a:rPr>
              <a:t>5</a:t>
            </a:r>
            <a:r>
              <a:rPr lang="en-US" sz="3600" dirty="0" smtClean="0">
                <a:solidFill>
                  <a:schemeClr val="accent6"/>
                </a:solidFill>
                <a:latin typeface="Cambria Math" panose="02040503050406030204" pitchFamily="18" charset="0"/>
                <a:ea typeface="Cambria Math" panose="02040503050406030204" pitchFamily="18" charset="0"/>
                <a:cs typeface="Courier New" panose="02070309020205020404" pitchFamily="49" charset="0"/>
              </a:rPr>
              <a:t> </a:t>
            </a:r>
            <a:br>
              <a:rPr lang="en-US" sz="3600" dirty="0" smtClean="0">
                <a:solidFill>
                  <a:schemeClr val="accent6"/>
                </a:solidFill>
                <a:latin typeface="Cambria Math" panose="02040503050406030204" pitchFamily="18" charset="0"/>
                <a:ea typeface="Cambria Math" panose="02040503050406030204" pitchFamily="18" charset="0"/>
                <a:cs typeface="Courier New" panose="02070309020205020404" pitchFamily="49" charset="0"/>
              </a:rPr>
            </a:br>
            <a:r>
              <a:rPr lang="en-US" sz="3600" dirty="0" smtClean="0">
                <a:solidFill>
                  <a:schemeClr val="accent6"/>
                </a:solidFill>
                <a:latin typeface="+mj-lt"/>
                <a:cs typeface="Courier New" panose="02070309020205020404" pitchFamily="49" charset="0"/>
              </a:rPr>
              <a:t>errors </a:t>
            </a:r>
          </a:p>
        </p:txBody>
      </p:sp>
      <p:sp>
        <p:nvSpPr>
          <p:cNvPr id="4" name="Slide Number Placeholder 3"/>
          <p:cNvSpPr>
            <a:spLocks noGrp="1"/>
          </p:cNvSpPr>
          <p:nvPr>
            <p:ph type="sldNum" sz="quarter" idx="12"/>
          </p:nvPr>
        </p:nvSpPr>
        <p:spPr/>
        <p:txBody>
          <a:bodyPr/>
          <a:lstStyle/>
          <a:p>
            <a:fld id="{D4D2B188-1D62-4FCA-8363-938AD4629BBB}" type="slidenum">
              <a:rPr lang="en-US" smtClean="0"/>
              <a:pPr/>
              <a:t>28</a:t>
            </a:fld>
            <a:endParaRPr lang="en-US"/>
          </a:p>
        </p:txBody>
      </p:sp>
      <p:sp>
        <p:nvSpPr>
          <p:cNvPr id="3" name="Rectangle 2"/>
          <p:cNvSpPr/>
          <p:nvPr/>
        </p:nvSpPr>
        <p:spPr>
          <a:xfrm>
            <a:off x="107504" y="6093296"/>
            <a:ext cx="8242270" cy="646331"/>
          </a:xfrm>
          <a:prstGeom prst="rect">
            <a:avLst/>
          </a:prstGeom>
        </p:spPr>
        <p:txBody>
          <a:bodyPr wrap="square">
            <a:spAutoFit/>
          </a:bodyPr>
          <a:lstStyle/>
          <a:p>
            <a:r>
              <a:rPr lang="en-US" dirty="0">
                <a:latin typeface="Tahoma" charset="0"/>
                <a:ea typeface="ＭＳ Ｐゴシック" charset="0"/>
                <a:cs typeface="ＭＳ Ｐゴシック" charset="0"/>
              </a:rPr>
              <a:t>Kim+, “</a:t>
            </a:r>
            <a:r>
              <a:rPr lang="en-US" dirty="0">
                <a:solidFill>
                  <a:srgbClr val="0000FF"/>
                </a:solidFill>
              </a:rPr>
              <a:t>Flipping Bits in Memory Without Accessing Them: An Experimental Study of DRAM Disturbance Errors</a:t>
            </a:r>
            <a:r>
              <a:rPr lang="en-US" dirty="0">
                <a:latin typeface="Tahoma" charset="0"/>
                <a:ea typeface="ＭＳ Ｐゴシック" charset="0"/>
                <a:cs typeface="ＭＳ Ｐゴシック" charset="0"/>
              </a:rPr>
              <a:t>,” ISCA 2014.</a:t>
            </a:r>
          </a:p>
        </p:txBody>
      </p:sp>
      <p:sp>
        <p:nvSpPr>
          <p:cNvPr id="48" name="Title 1"/>
          <p:cNvSpPr>
            <a:spLocks noGrp="1"/>
          </p:cNvSpPr>
          <p:nvPr>
            <p:ph type="title"/>
          </p:nvPr>
        </p:nvSpPr>
        <p:spPr>
          <a:xfrm>
            <a:off x="228600" y="152400"/>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Most DRAM Modules Are At Risk</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2562530083"/>
      </p:ext>
    </p:extLst>
  </p:cSld>
  <p:clrMapOvr>
    <a:masterClrMapping/>
  </p:clrMapOvr>
  <p:timing>
    <p:tnLst>
      <p:par>
        <p:cTn xmlns:p14="http://schemas.microsoft.com/office/powerpoint/2010/mai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152400" y="125760"/>
            <a:ext cx="8991600" cy="1143000"/>
          </a:xfrm>
        </p:spPr>
        <p:txBody>
          <a:bodyPr>
            <a:normAutofit/>
          </a:bodyPr>
          <a:lstStyle/>
          <a:p>
            <a:r>
              <a:rPr lang="en-US" dirty="0" smtClean="0"/>
              <a:t>How to Find Two Bases Efficiently?</a:t>
            </a:r>
            <a:endParaRPr lang="en-US" dirty="0"/>
          </a:p>
        </p:txBody>
      </p:sp>
      <p:sp>
        <p:nvSpPr>
          <p:cNvPr id="3" name="Content Placeholder 2"/>
          <p:cNvSpPr>
            <a:spLocks noGrp="1"/>
          </p:cNvSpPr>
          <p:nvPr>
            <p:ph idx="1"/>
          </p:nvPr>
        </p:nvSpPr>
        <p:spPr>
          <a:xfrm>
            <a:off x="304800" y="995855"/>
            <a:ext cx="8686800" cy="5029200"/>
          </a:xfrm>
        </p:spPr>
        <p:txBody>
          <a:bodyPr>
            <a:normAutofit/>
          </a:bodyPr>
          <a:lstStyle/>
          <a:p>
            <a:pPr marL="971550" lvl="1" indent="-514350">
              <a:buFont typeface="+mj-lt"/>
              <a:buAutoNum type="arabicPeriod"/>
            </a:pPr>
            <a:r>
              <a:rPr lang="en-US" sz="2800" b="1" dirty="0" smtClean="0"/>
              <a:t>First base - first element </a:t>
            </a:r>
            <a:r>
              <a:rPr lang="en-US" dirty="0" smtClean="0"/>
              <a:t>in the cache line</a:t>
            </a:r>
            <a:endParaRPr lang="en-US" sz="2800" dirty="0" smtClean="0"/>
          </a:p>
          <a:p>
            <a:pPr marL="971550" lvl="1" indent="-514350">
              <a:buFont typeface="+mj-lt"/>
              <a:buAutoNum type="arabicPeriod"/>
            </a:pPr>
            <a:endParaRPr lang="en-US" sz="2400" dirty="0" smtClean="0"/>
          </a:p>
          <a:p>
            <a:pPr marL="1371600" lvl="2" indent="-514350"/>
            <a:endParaRPr lang="en-US" sz="2400" dirty="0" smtClean="0"/>
          </a:p>
          <a:p>
            <a:pPr marL="971550" lvl="1" indent="-514350">
              <a:buFont typeface="+mj-lt"/>
              <a:buAutoNum type="arabicPeriod"/>
            </a:pPr>
            <a:r>
              <a:rPr lang="en-US" sz="2800" b="1" dirty="0" smtClean="0"/>
              <a:t>Second base - </a:t>
            </a:r>
            <a:r>
              <a:rPr lang="en-US" sz="2800" dirty="0" smtClean="0"/>
              <a:t>implicit base of </a:t>
            </a:r>
            <a:r>
              <a:rPr lang="en-US" sz="2800" b="1" dirty="0" smtClean="0"/>
              <a:t>0</a:t>
            </a:r>
            <a:r>
              <a:rPr lang="en-US" sz="2800" dirty="0" smtClean="0"/>
              <a:t> </a:t>
            </a:r>
          </a:p>
          <a:p>
            <a:pPr marL="1428750" lvl="2" indent="-514350">
              <a:buFont typeface="+mj-lt"/>
              <a:buAutoNum type="arabicPeriod"/>
            </a:pPr>
            <a:endParaRPr lang="en-US" dirty="0" smtClean="0"/>
          </a:p>
          <a:p>
            <a:pPr marL="1428750" lvl="2" indent="-514350">
              <a:buFont typeface="+mj-lt"/>
              <a:buAutoNum type="arabicPeriod"/>
            </a:pPr>
            <a:endParaRPr lang="en-US" dirty="0" smtClean="0"/>
          </a:p>
          <a:p>
            <a:pPr marL="114300" indent="0">
              <a:buNone/>
            </a:pPr>
            <a:r>
              <a:rPr lang="en-US" dirty="0" smtClean="0"/>
              <a:t>Advantages over 2 arbitrary bases:</a:t>
            </a:r>
            <a:endParaRPr lang="en-US" dirty="0"/>
          </a:p>
          <a:p>
            <a:pPr lvl="1"/>
            <a:r>
              <a:rPr lang="en-US" dirty="0"/>
              <a:t>Better compression ratio</a:t>
            </a:r>
          </a:p>
          <a:p>
            <a:pPr lvl="1"/>
            <a:r>
              <a:rPr lang="en-US" dirty="0"/>
              <a:t>Simpler compression logic</a:t>
            </a:r>
          </a:p>
          <a:p>
            <a:pPr marL="1428750" lvl="2" indent="-514350">
              <a:buFont typeface="+mj-lt"/>
              <a:buAutoNum type="arabicPeriod"/>
            </a:pPr>
            <a:endParaRPr lang="en-US" dirty="0" smtClean="0"/>
          </a:p>
        </p:txBody>
      </p:sp>
      <p:sp>
        <p:nvSpPr>
          <p:cNvPr id="4" name="Slide Number Placeholder 3"/>
          <p:cNvSpPr>
            <a:spLocks noGrp="1"/>
          </p:cNvSpPr>
          <p:nvPr>
            <p:ph type="sldNum" sz="quarter" idx="4294967295"/>
          </p:nvPr>
        </p:nvSpPr>
        <p:spPr>
          <a:xfrm>
            <a:off x="6553200" y="6356350"/>
            <a:ext cx="2133600" cy="365125"/>
          </a:xfrm>
          <a:prstGeom prst="rect">
            <a:avLst/>
          </a:prstGeom>
        </p:spPr>
        <p:txBody>
          <a:bodyPr/>
          <a:lstStyle/>
          <a:p>
            <a:fld id="{323594FA-E141-4234-AE05-360401972BE7}" type="slidenum">
              <a:rPr lang="en-US" altLang="en-US" smtClean="0">
                <a:solidFill>
                  <a:prstClr val="black">
                    <a:tint val="75000"/>
                  </a:prstClr>
                </a:solidFill>
                <a:latin typeface="Calibri"/>
              </a:rPr>
              <a:pPr/>
              <a:t>280</a:t>
            </a:fld>
            <a:endParaRPr lang="en-US" altLang="en-US">
              <a:solidFill>
                <a:prstClr val="black">
                  <a:tint val="75000"/>
                </a:prstClr>
              </a:solidFill>
              <a:latin typeface="Calibri"/>
            </a:endParaRPr>
          </a:p>
        </p:txBody>
      </p:sp>
      <p:sp>
        <p:nvSpPr>
          <p:cNvPr id="5" name="Rounded Rectangle 4"/>
          <p:cNvSpPr/>
          <p:nvPr/>
        </p:nvSpPr>
        <p:spPr>
          <a:xfrm>
            <a:off x="1183728" y="1600200"/>
            <a:ext cx="3124200" cy="6858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lgn="ctr">
              <a:buClr>
                <a:prstClr val="black"/>
              </a:buClr>
              <a:buSzPct val="100000"/>
            </a:pPr>
            <a:r>
              <a:rPr lang="en-US" sz="2800" b="1" dirty="0">
                <a:solidFill>
                  <a:srgbClr val="009900"/>
                </a:solidFill>
                <a:latin typeface="Calibri"/>
                <a:sym typeface="Wingdings"/>
              </a:rPr>
              <a:t></a:t>
            </a:r>
            <a:r>
              <a:rPr lang="en-US" sz="2800" b="1" dirty="0">
                <a:solidFill>
                  <a:prstClr val="black"/>
                </a:solidFill>
                <a:latin typeface="Calibri"/>
              </a:rPr>
              <a:t> </a:t>
            </a:r>
            <a:r>
              <a:rPr lang="en-US" sz="2800" b="1" dirty="0" err="1">
                <a:solidFill>
                  <a:prstClr val="black"/>
                </a:solidFill>
                <a:latin typeface="Calibri"/>
              </a:rPr>
              <a:t>Base+Delta</a:t>
            </a:r>
            <a:r>
              <a:rPr lang="en-US" sz="2800" b="1" dirty="0">
                <a:solidFill>
                  <a:prstClr val="black"/>
                </a:solidFill>
                <a:latin typeface="Calibri"/>
              </a:rPr>
              <a:t> part</a:t>
            </a:r>
          </a:p>
        </p:txBody>
      </p:sp>
      <p:sp>
        <p:nvSpPr>
          <p:cNvPr id="6" name="Rounded Rectangle 5"/>
          <p:cNvSpPr/>
          <p:nvPr/>
        </p:nvSpPr>
        <p:spPr>
          <a:xfrm>
            <a:off x="1143000" y="2971800"/>
            <a:ext cx="3124200" cy="685800"/>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lgn="ctr">
              <a:buClr>
                <a:prstClr val="black"/>
              </a:buClr>
              <a:buSzPct val="100000"/>
            </a:pPr>
            <a:r>
              <a:rPr lang="en-US" sz="2800" b="1" dirty="0">
                <a:solidFill>
                  <a:srgbClr val="009900"/>
                </a:solidFill>
                <a:latin typeface="Calibri"/>
                <a:sym typeface="Wingdings"/>
              </a:rPr>
              <a:t></a:t>
            </a:r>
            <a:r>
              <a:rPr lang="en-US" sz="2800" b="1" dirty="0">
                <a:solidFill>
                  <a:prstClr val="black"/>
                </a:solidFill>
                <a:latin typeface="Calibri"/>
              </a:rPr>
              <a:t> Immediate part</a:t>
            </a:r>
          </a:p>
        </p:txBody>
      </p:sp>
      <p:sp>
        <p:nvSpPr>
          <p:cNvPr id="7" name="Rounded Rectangle 6"/>
          <p:cNvSpPr/>
          <p:nvPr/>
        </p:nvSpPr>
        <p:spPr>
          <a:xfrm>
            <a:off x="1066800" y="5229200"/>
            <a:ext cx="6705600" cy="1031543"/>
          </a:xfrm>
          <a:prstGeom prst="roundRect">
            <a:avLst/>
          </a:prstGeom>
          <a:solidFill>
            <a:schemeClr val="bg1">
              <a:lumMod val="95000"/>
            </a:schemeClr>
          </a:solid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71500" lvl="1" indent="-571500" algn="ctr">
              <a:buClr>
                <a:prstClr val="black"/>
              </a:buClr>
              <a:buSzPct val="100000"/>
            </a:pPr>
            <a:r>
              <a:rPr lang="en-US" sz="2800" b="1" dirty="0">
                <a:solidFill>
                  <a:srgbClr val="2A55D6"/>
                </a:solidFill>
                <a:latin typeface="Calibri"/>
              </a:rPr>
              <a:t>Base-Delta-Immediate (B</a:t>
            </a:r>
            <a:r>
              <a:rPr lang="el-GR" sz="2800" b="1" dirty="0">
                <a:solidFill>
                  <a:srgbClr val="2A55D6"/>
                </a:solidFill>
                <a:latin typeface="Calibri"/>
              </a:rPr>
              <a:t>Δ</a:t>
            </a:r>
            <a:r>
              <a:rPr lang="en-US" sz="2800" b="1" dirty="0">
                <a:solidFill>
                  <a:srgbClr val="2A55D6"/>
                </a:solidFill>
                <a:latin typeface="Calibri"/>
              </a:rPr>
              <a:t>I)</a:t>
            </a:r>
            <a:r>
              <a:rPr lang="en-US" sz="2800" b="1" dirty="0">
                <a:solidFill>
                  <a:prstClr val="black"/>
                </a:solidFill>
                <a:latin typeface="Calibri"/>
              </a:rPr>
              <a:t> Compression</a:t>
            </a:r>
          </a:p>
        </p:txBody>
      </p:sp>
    </p:spTree>
    <p:extLst>
      <p:ext uri="{BB962C8B-B14F-4D97-AF65-F5344CB8AC3E}">
        <p14:creationId xmlns:p14="http://schemas.microsoft.com/office/powerpoint/2010/main" val="30075434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4" presetClass="entr" presetSubtype="16" fill="hold" grpId="0" nodeType="click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box(in)">
                                      <p:cBhvr>
                                        <p:cTn id="11" dur="500"/>
                                        <p:tgtEl>
                                          <p:spTgt spid="5"/>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4" presetClass="entr" presetSubtype="16"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box(in)">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7" end="7"/>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Compression Ratio</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281</a:t>
            </a:fld>
            <a:endParaRPr lang="en-US" altLang="en-US">
              <a:solidFill>
                <a:srgbClr val="000000"/>
              </a:solidFill>
            </a:endParaRPr>
          </a:p>
        </p:txBody>
      </p:sp>
      <p:sp>
        <p:nvSpPr>
          <p:cNvPr id="9" name="Content Placeholder 2"/>
          <p:cNvSpPr>
            <a:spLocks noGrp="1"/>
          </p:cNvSpPr>
          <p:nvPr>
            <p:ph idx="1"/>
          </p:nvPr>
        </p:nvSpPr>
        <p:spPr bwMode="auto">
          <a:xfrm>
            <a:off x="381000" y="5580781"/>
            <a:ext cx="8229600" cy="944563"/>
          </a:xfrm>
          <a:prstGeom prst="rect">
            <a:avLst/>
          </a:prstGeom>
          <a:noFill/>
          <a:ln w="9525">
            <a:noFill/>
            <a:miter lim="800000"/>
            <a:headEnd/>
            <a:tailEnd/>
          </a:ln>
        </p:spPr>
        <p:txBody>
          <a:bodyPr>
            <a:norm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b="1" i="0" u="none" strike="noStrike" kern="0" cap="none" spc="0" normalizeH="0" baseline="0" noProof="0" dirty="0" smtClean="0">
                <a:ln>
                  <a:noFill/>
                </a:ln>
                <a:solidFill>
                  <a:srgbClr val="0000FF"/>
                </a:solidFill>
                <a:effectLst/>
                <a:uLnTx/>
                <a:uFillTx/>
              </a:rPr>
              <a:t>B</a:t>
            </a:r>
            <a:r>
              <a:rPr kumimoji="0" lang="el-GR" b="1" i="0" u="none" strike="noStrike" kern="0" cap="none" spc="0" normalizeH="0" baseline="0" noProof="0" dirty="0">
                <a:ln>
                  <a:noFill/>
                </a:ln>
                <a:solidFill>
                  <a:srgbClr val="0000FF"/>
                </a:solidFill>
                <a:effectLst/>
                <a:uLnTx/>
                <a:uFillTx/>
                <a:cs typeface="Calibri"/>
              </a:rPr>
              <a:t>Δ</a:t>
            </a:r>
            <a:r>
              <a:rPr kumimoji="0" lang="en-US" b="1" i="0" u="none" strike="noStrike" kern="0" cap="none" spc="0" normalizeH="0" baseline="0" noProof="0" dirty="0" smtClean="0">
                <a:ln>
                  <a:noFill/>
                </a:ln>
                <a:solidFill>
                  <a:srgbClr val="0000FF"/>
                </a:solidFill>
                <a:effectLst/>
                <a:uLnTx/>
                <a:uFillTx/>
                <a:cs typeface="Calibri"/>
              </a:rPr>
              <a:t>I </a:t>
            </a:r>
            <a:r>
              <a:rPr kumimoji="0" lang="en-US" b="0" i="0" u="none" strike="noStrike" kern="0" cap="none" spc="0" normalizeH="0" baseline="0" noProof="0" dirty="0" smtClean="0">
                <a:ln>
                  <a:noFill/>
                </a:ln>
                <a:solidFill>
                  <a:srgbClr val="0000FF"/>
                </a:solidFill>
                <a:effectLst/>
                <a:uLnTx/>
                <a:uFillTx/>
                <a:cs typeface="Calibri"/>
              </a:rPr>
              <a:t>achieves the highest compression ratio</a:t>
            </a:r>
            <a:endParaRPr kumimoji="0" lang="en-US" b="0" i="0" u="none" strike="noStrike" kern="0" cap="none" spc="0" normalizeH="0" baseline="0" noProof="0" dirty="0">
              <a:ln>
                <a:noFill/>
              </a:ln>
              <a:solidFill>
                <a:srgbClr val="0000FF"/>
              </a:solidFill>
              <a:effectLst/>
              <a:uLnTx/>
              <a:uFillTx/>
            </a:endParaRPr>
          </a:p>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sysClr val="windowText" lastClr="000000"/>
              </a:solidFill>
              <a:effectLst/>
              <a:uLnTx/>
              <a:uFillTx/>
            </a:endParaRPr>
          </a:p>
        </p:txBody>
      </p:sp>
      <p:graphicFrame>
        <p:nvGraphicFramePr>
          <p:cNvPr id="10" name="Chart 9"/>
          <p:cNvGraphicFramePr>
            <a:graphicFrameLocks/>
          </p:cNvGraphicFramePr>
          <p:nvPr>
            <p:extLst>
              <p:ext uri="{D42A27DB-BD31-4B8C-83A1-F6EECF244321}">
                <p14:modId xmlns:p14="http://schemas.microsoft.com/office/powerpoint/2010/main" val="2080821675"/>
              </p:ext>
            </p:extLst>
          </p:nvPr>
        </p:nvGraphicFramePr>
        <p:xfrm>
          <a:off x="152400" y="1124744"/>
          <a:ext cx="8762999" cy="4495800"/>
        </p:xfrm>
        <a:graphic>
          <a:graphicData uri="http://schemas.openxmlformats.org/drawingml/2006/chart">
            <c:chart xmlns:c="http://schemas.openxmlformats.org/drawingml/2006/chart" xmlns:r="http://schemas.openxmlformats.org/officeDocument/2006/relationships" r:id="rId2"/>
          </a:graphicData>
        </a:graphic>
      </p:graphicFrame>
      <p:sp>
        <p:nvSpPr>
          <p:cNvPr id="11" name="Content Placeholder 2"/>
          <p:cNvSpPr txBox="1">
            <a:spLocks/>
          </p:cNvSpPr>
          <p:nvPr/>
        </p:nvSpPr>
        <p:spPr>
          <a:xfrm>
            <a:off x="8291192" y="2161638"/>
            <a:ext cx="762000" cy="472281"/>
          </a:xfrm>
          <a:prstGeom prst="rect">
            <a:avLst/>
          </a:prstGeom>
          <a:solidFill>
            <a:sysClr val="window" lastClr="FFFFFF"/>
          </a:solidFill>
        </p:spPr>
        <p:txBody>
          <a:bodyPr vert="horz" lIns="91440" tIns="45720" rIns="91440" bIns="45720" rtlCol="0">
            <a:normAutofit fontScale="70000" lnSpcReduction="20000"/>
          </a:bodyPr>
          <a:lstStyle>
            <a:lvl1pPr marL="342900" indent="-342900" algn="l" defTabSz="914400" rtl="0" eaLnBrk="1" latinLnBrk="0" hangingPunct="1">
              <a:spcBef>
                <a:spcPct val="20000"/>
              </a:spcBef>
              <a:buFont typeface="Arial" pitchFamily="34" charset="0"/>
              <a:buChar char="•"/>
              <a:defRPr sz="3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defRPr/>
            </a:pPr>
            <a:r>
              <a:rPr lang="en-US" b="1" dirty="0" smtClean="0">
                <a:solidFill>
                  <a:srgbClr val="649A6D"/>
                </a:solidFill>
                <a:latin typeface="Calibri"/>
              </a:rPr>
              <a:t>1.53</a:t>
            </a:r>
            <a:endParaRPr lang="en-US" b="1" dirty="0">
              <a:solidFill>
                <a:sysClr val="windowText" lastClr="000000"/>
              </a:solidFill>
              <a:latin typeface="Calibri"/>
            </a:endParaRPr>
          </a:p>
        </p:txBody>
      </p:sp>
      <p:sp>
        <p:nvSpPr>
          <p:cNvPr id="12" name="Down Arrow 11"/>
          <p:cNvSpPr/>
          <p:nvPr/>
        </p:nvSpPr>
        <p:spPr>
          <a:xfrm>
            <a:off x="8608184" y="2494930"/>
            <a:ext cx="128016" cy="457201"/>
          </a:xfrm>
          <a:prstGeom prst="downArrow">
            <a:avLst/>
          </a:prstGeom>
          <a:solidFill>
            <a:srgbClr val="649A6D"/>
          </a:solidFill>
          <a:ln w="25400" cap="flat" cmpd="sng" algn="ctr">
            <a:solidFill>
              <a:srgbClr val="649A6D"/>
            </a:solidFill>
            <a:prstDash val="solid"/>
          </a:ln>
          <a:effectLst/>
        </p:spPr>
        <p:txBody>
          <a:bodyPr rtlCol="0" anchor="ctr"/>
          <a:lstStyle/>
          <a:p>
            <a:pPr algn="ctr">
              <a:defRPr/>
            </a:pPr>
            <a:endParaRPr lang="en-US" kern="0">
              <a:solidFill>
                <a:srgbClr val="009900"/>
              </a:solidFill>
              <a:latin typeface="Calibri"/>
            </a:endParaRPr>
          </a:p>
        </p:txBody>
      </p:sp>
    </p:spTree>
    <p:extLst>
      <p:ext uri="{BB962C8B-B14F-4D97-AF65-F5344CB8AC3E}">
        <p14:creationId xmlns:p14="http://schemas.microsoft.com/office/powerpoint/2010/main" val="37180107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build="p"/>
      <p:bldGraphic spid="10" grpId="0">
        <p:bldAsOne/>
      </p:bldGraphic>
      <p:bldP spid="11" grpId="0" animBg="1"/>
      <p:bldP spid="12"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Performance</a:t>
            </a:r>
            <a:endParaRPr lang="en-US" dirty="0"/>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282</a:t>
            </a:fld>
            <a:endParaRPr lang="en-US" altLang="en-US">
              <a:solidFill>
                <a:srgbClr val="000000"/>
              </a:solidFill>
            </a:endParaRPr>
          </a:p>
        </p:txBody>
      </p:sp>
      <p:graphicFrame>
        <p:nvGraphicFramePr>
          <p:cNvPr id="25" name="Chart 24"/>
          <p:cNvGraphicFramePr>
            <a:graphicFrameLocks/>
          </p:cNvGraphicFramePr>
          <p:nvPr>
            <p:extLst>
              <p:ext uri="{D42A27DB-BD31-4B8C-83A1-F6EECF244321}">
                <p14:modId xmlns:p14="http://schemas.microsoft.com/office/powerpoint/2010/main" val="2761843101"/>
              </p:ext>
            </p:extLst>
          </p:nvPr>
        </p:nvGraphicFramePr>
        <p:xfrm>
          <a:off x="-65370" y="980728"/>
          <a:ext cx="4601977" cy="4474458"/>
        </p:xfrm>
        <a:graphic>
          <a:graphicData uri="http://schemas.openxmlformats.org/drawingml/2006/chart">
            <c:chart xmlns:c="http://schemas.openxmlformats.org/drawingml/2006/chart" xmlns:r="http://schemas.openxmlformats.org/officeDocument/2006/relationships" r:id="rId2"/>
          </a:graphicData>
        </a:graphic>
      </p:graphicFrame>
      <p:sp>
        <p:nvSpPr>
          <p:cNvPr id="26" name="TextBox 25"/>
          <p:cNvSpPr txBox="1"/>
          <p:nvPr/>
        </p:nvSpPr>
        <p:spPr>
          <a:xfrm>
            <a:off x="1345442" y="2809752"/>
            <a:ext cx="691215" cy="400110"/>
          </a:xfrm>
          <a:prstGeom prst="rect">
            <a:avLst/>
          </a:prstGeom>
          <a:noFill/>
        </p:spPr>
        <p:txBody>
          <a:bodyPr wrap="none" rtlCol="0">
            <a:spAutoFit/>
          </a:bodyPr>
          <a:lstStyle/>
          <a:p>
            <a:r>
              <a:rPr lang="en-US" sz="2000" dirty="0" smtClean="0">
                <a:solidFill>
                  <a:prstClr val="black"/>
                </a:solidFill>
                <a:latin typeface="Calibri"/>
              </a:rPr>
              <a:t>8.1%</a:t>
            </a:r>
            <a:endParaRPr lang="en-US" sz="2000" dirty="0">
              <a:solidFill>
                <a:prstClr val="black"/>
              </a:solidFill>
              <a:latin typeface="Calibri"/>
            </a:endParaRPr>
          </a:p>
        </p:txBody>
      </p:sp>
      <p:sp>
        <p:nvSpPr>
          <p:cNvPr id="27" name="TextBox 26"/>
          <p:cNvSpPr txBox="1"/>
          <p:nvPr/>
        </p:nvSpPr>
        <p:spPr>
          <a:xfrm>
            <a:off x="1905000" y="2609697"/>
            <a:ext cx="691215" cy="400110"/>
          </a:xfrm>
          <a:prstGeom prst="rect">
            <a:avLst/>
          </a:prstGeom>
          <a:noFill/>
        </p:spPr>
        <p:txBody>
          <a:bodyPr wrap="none" rtlCol="0">
            <a:spAutoFit/>
          </a:bodyPr>
          <a:lstStyle/>
          <a:p>
            <a:r>
              <a:rPr lang="en-US" sz="2000" dirty="0" smtClean="0">
                <a:solidFill>
                  <a:prstClr val="black"/>
                </a:solidFill>
                <a:latin typeface="Calibri"/>
              </a:rPr>
              <a:t>5.2%</a:t>
            </a:r>
            <a:endParaRPr lang="en-US" sz="2000" dirty="0">
              <a:solidFill>
                <a:prstClr val="black"/>
              </a:solidFill>
              <a:latin typeface="Calibri"/>
            </a:endParaRPr>
          </a:p>
        </p:txBody>
      </p:sp>
      <p:sp>
        <p:nvSpPr>
          <p:cNvPr id="28" name="TextBox 27"/>
          <p:cNvSpPr txBox="1"/>
          <p:nvPr/>
        </p:nvSpPr>
        <p:spPr>
          <a:xfrm>
            <a:off x="2397591" y="2380873"/>
            <a:ext cx="691215" cy="400110"/>
          </a:xfrm>
          <a:prstGeom prst="rect">
            <a:avLst/>
          </a:prstGeom>
          <a:noFill/>
        </p:spPr>
        <p:txBody>
          <a:bodyPr wrap="none" rtlCol="0">
            <a:spAutoFit/>
          </a:bodyPr>
          <a:lstStyle/>
          <a:p>
            <a:r>
              <a:rPr lang="en-US" sz="2000" dirty="0" smtClean="0">
                <a:solidFill>
                  <a:prstClr val="black"/>
                </a:solidFill>
                <a:latin typeface="Calibri"/>
              </a:rPr>
              <a:t>5.1%</a:t>
            </a:r>
            <a:endParaRPr lang="en-US" sz="2000" dirty="0">
              <a:solidFill>
                <a:prstClr val="black"/>
              </a:solidFill>
              <a:latin typeface="Calibri"/>
            </a:endParaRPr>
          </a:p>
        </p:txBody>
      </p:sp>
      <p:sp>
        <p:nvSpPr>
          <p:cNvPr id="29" name="TextBox 28"/>
          <p:cNvSpPr txBox="1"/>
          <p:nvPr/>
        </p:nvSpPr>
        <p:spPr>
          <a:xfrm>
            <a:off x="2864752" y="2162845"/>
            <a:ext cx="691215" cy="400110"/>
          </a:xfrm>
          <a:prstGeom prst="rect">
            <a:avLst/>
          </a:prstGeom>
          <a:noFill/>
        </p:spPr>
        <p:txBody>
          <a:bodyPr wrap="none" rtlCol="0">
            <a:spAutoFit/>
          </a:bodyPr>
          <a:lstStyle/>
          <a:p>
            <a:r>
              <a:rPr lang="en-US" sz="2000" dirty="0" smtClean="0">
                <a:solidFill>
                  <a:prstClr val="black"/>
                </a:solidFill>
                <a:latin typeface="Calibri"/>
              </a:rPr>
              <a:t>4.9%</a:t>
            </a:r>
            <a:endParaRPr lang="en-US" sz="2000" dirty="0">
              <a:solidFill>
                <a:prstClr val="black"/>
              </a:solidFill>
              <a:latin typeface="Calibri"/>
            </a:endParaRPr>
          </a:p>
        </p:txBody>
      </p:sp>
      <p:sp>
        <p:nvSpPr>
          <p:cNvPr id="30" name="TextBox 29"/>
          <p:cNvSpPr txBox="1"/>
          <p:nvPr/>
        </p:nvSpPr>
        <p:spPr>
          <a:xfrm>
            <a:off x="3408704" y="1945041"/>
            <a:ext cx="691215" cy="400110"/>
          </a:xfrm>
          <a:prstGeom prst="rect">
            <a:avLst/>
          </a:prstGeom>
          <a:noFill/>
        </p:spPr>
        <p:txBody>
          <a:bodyPr wrap="none" rtlCol="0">
            <a:spAutoFit/>
          </a:bodyPr>
          <a:lstStyle/>
          <a:p>
            <a:r>
              <a:rPr lang="en-US" sz="2000" dirty="0" smtClean="0">
                <a:solidFill>
                  <a:prstClr val="black"/>
                </a:solidFill>
                <a:latin typeface="Calibri"/>
              </a:rPr>
              <a:t>5.6%</a:t>
            </a:r>
            <a:endParaRPr lang="en-US" sz="2000" dirty="0">
              <a:solidFill>
                <a:prstClr val="black"/>
              </a:solidFill>
              <a:latin typeface="Calibri"/>
            </a:endParaRPr>
          </a:p>
        </p:txBody>
      </p:sp>
      <p:sp>
        <p:nvSpPr>
          <p:cNvPr id="31" name="TextBox 30"/>
          <p:cNvSpPr txBox="1"/>
          <p:nvPr/>
        </p:nvSpPr>
        <p:spPr>
          <a:xfrm>
            <a:off x="3841787" y="1666528"/>
            <a:ext cx="691215" cy="400110"/>
          </a:xfrm>
          <a:prstGeom prst="rect">
            <a:avLst/>
          </a:prstGeom>
          <a:noFill/>
        </p:spPr>
        <p:txBody>
          <a:bodyPr wrap="none" rtlCol="0">
            <a:spAutoFit/>
          </a:bodyPr>
          <a:lstStyle/>
          <a:p>
            <a:r>
              <a:rPr lang="en-US" sz="2000" dirty="0">
                <a:solidFill>
                  <a:prstClr val="black"/>
                </a:solidFill>
                <a:latin typeface="Calibri"/>
              </a:rPr>
              <a:t>3</a:t>
            </a:r>
            <a:r>
              <a:rPr lang="en-US" sz="2000" dirty="0" smtClean="0">
                <a:solidFill>
                  <a:prstClr val="black"/>
                </a:solidFill>
                <a:latin typeface="Calibri"/>
              </a:rPr>
              <a:t>.6%</a:t>
            </a:r>
            <a:endParaRPr lang="en-US" sz="2000" dirty="0">
              <a:solidFill>
                <a:prstClr val="black"/>
              </a:solidFill>
              <a:latin typeface="Calibri"/>
            </a:endParaRPr>
          </a:p>
        </p:txBody>
      </p:sp>
      <p:graphicFrame>
        <p:nvGraphicFramePr>
          <p:cNvPr id="32" name="Chart 31"/>
          <p:cNvGraphicFramePr>
            <a:graphicFrameLocks/>
          </p:cNvGraphicFramePr>
          <p:nvPr>
            <p:extLst>
              <p:ext uri="{D42A27DB-BD31-4B8C-83A1-F6EECF244321}">
                <p14:modId xmlns:p14="http://schemas.microsoft.com/office/powerpoint/2010/main" val="3183759399"/>
              </p:ext>
            </p:extLst>
          </p:nvPr>
        </p:nvGraphicFramePr>
        <p:xfrm>
          <a:off x="4783104" y="1183395"/>
          <a:ext cx="4064843" cy="4052933"/>
        </p:xfrm>
        <a:graphic>
          <a:graphicData uri="http://schemas.openxmlformats.org/drawingml/2006/chart">
            <c:chart xmlns:c="http://schemas.openxmlformats.org/drawingml/2006/chart" xmlns:r="http://schemas.openxmlformats.org/officeDocument/2006/relationships" r:id="rId3"/>
          </a:graphicData>
        </a:graphic>
      </p:graphicFrame>
      <p:sp>
        <p:nvSpPr>
          <p:cNvPr id="33" name="TextBox 32"/>
          <p:cNvSpPr txBox="1"/>
          <p:nvPr/>
        </p:nvSpPr>
        <p:spPr>
          <a:xfrm>
            <a:off x="6315852" y="1762735"/>
            <a:ext cx="627095" cy="400110"/>
          </a:xfrm>
          <a:prstGeom prst="rect">
            <a:avLst/>
          </a:prstGeom>
          <a:noFill/>
        </p:spPr>
        <p:txBody>
          <a:bodyPr wrap="none" rtlCol="0">
            <a:spAutoFit/>
          </a:bodyPr>
          <a:lstStyle/>
          <a:p>
            <a:r>
              <a:rPr lang="en-US" sz="2000" dirty="0" smtClean="0">
                <a:solidFill>
                  <a:prstClr val="black"/>
                </a:solidFill>
                <a:latin typeface="Calibri"/>
              </a:rPr>
              <a:t>16%</a:t>
            </a:r>
            <a:endParaRPr lang="en-US" sz="2000" dirty="0">
              <a:solidFill>
                <a:prstClr val="black"/>
              </a:solidFill>
              <a:latin typeface="Calibri"/>
            </a:endParaRPr>
          </a:p>
        </p:txBody>
      </p:sp>
      <p:sp>
        <p:nvSpPr>
          <p:cNvPr id="34" name="TextBox 33"/>
          <p:cNvSpPr txBox="1"/>
          <p:nvPr/>
        </p:nvSpPr>
        <p:spPr>
          <a:xfrm>
            <a:off x="6718812" y="2145096"/>
            <a:ext cx="627095" cy="400110"/>
          </a:xfrm>
          <a:prstGeom prst="rect">
            <a:avLst/>
          </a:prstGeom>
          <a:noFill/>
        </p:spPr>
        <p:txBody>
          <a:bodyPr wrap="none" rtlCol="0">
            <a:spAutoFit/>
          </a:bodyPr>
          <a:lstStyle/>
          <a:p>
            <a:r>
              <a:rPr lang="en-US" sz="2000" dirty="0" smtClean="0">
                <a:solidFill>
                  <a:prstClr val="black"/>
                </a:solidFill>
                <a:latin typeface="Calibri"/>
              </a:rPr>
              <a:t>24%</a:t>
            </a:r>
            <a:endParaRPr lang="en-US" sz="2000" dirty="0">
              <a:solidFill>
                <a:prstClr val="black"/>
              </a:solidFill>
              <a:latin typeface="Calibri"/>
            </a:endParaRPr>
          </a:p>
        </p:txBody>
      </p:sp>
      <p:sp>
        <p:nvSpPr>
          <p:cNvPr id="35" name="TextBox 34"/>
          <p:cNvSpPr txBox="1"/>
          <p:nvPr/>
        </p:nvSpPr>
        <p:spPr>
          <a:xfrm>
            <a:off x="7145304" y="2431700"/>
            <a:ext cx="627095" cy="400110"/>
          </a:xfrm>
          <a:prstGeom prst="rect">
            <a:avLst/>
          </a:prstGeom>
          <a:noFill/>
        </p:spPr>
        <p:txBody>
          <a:bodyPr wrap="none" rtlCol="0">
            <a:spAutoFit/>
          </a:bodyPr>
          <a:lstStyle/>
          <a:p>
            <a:r>
              <a:rPr lang="en-US" sz="2000" dirty="0" smtClean="0">
                <a:solidFill>
                  <a:prstClr val="black"/>
                </a:solidFill>
                <a:latin typeface="Calibri"/>
              </a:rPr>
              <a:t>21%</a:t>
            </a:r>
            <a:endParaRPr lang="en-US" sz="2000" dirty="0">
              <a:solidFill>
                <a:prstClr val="black"/>
              </a:solidFill>
              <a:latin typeface="Calibri"/>
            </a:endParaRPr>
          </a:p>
        </p:txBody>
      </p:sp>
      <p:sp>
        <p:nvSpPr>
          <p:cNvPr id="36" name="TextBox 35"/>
          <p:cNvSpPr txBox="1"/>
          <p:nvPr/>
        </p:nvSpPr>
        <p:spPr>
          <a:xfrm>
            <a:off x="7602505" y="2624370"/>
            <a:ext cx="627095" cy="400110"/>
          </a:xfrm>
          <a:prstGeom prst="rect">
            <a:avLst/>
          </a:prstGeom>
          <a:noFill/>
        </p:spPr>
        <p:txBody>
          <a:bodyPr wrap="none" rtlCol="0">
            <a:spAutoFit/>
          </a:bodyPr>
          <a:lstStyle/>
          <a:p>
            <a:r>
              <a:rPr lang="en-US" sz="2000" dirty="0" smtClean="0">
                <a:solidFill>
                  <a:prstClr val="black"/>
                </a:solidFill>
                <a:latin typeface="Calibri"/>
              </a:rPr>
              <a:t>13%</a:t>
            </a:r>
            <a:endParaRPr lang="en-US" sz="2000" dirty="0">
              <a:solidFill>
                <a:prstClr val="black"/>
              </a:solidFill>
              <a:latin typeface="Calibri"/>
            </a:endParaRPr>
          </a:p>
        </p:txBody>
      </p:sp>
      <p:sp>
        <p:nvSpPr>
          <p:cNvPr id="37" name="TextBox 36"/>
          <p:cNvSpPr txBox="1"/>
          <p:nvPr/>
        </p:nvSpPr>
        <p:spPr>
          <a:xfrm>
            <a:off x="8022609" y="2790418"/>
            <a:ext cx="627095" cy="400110"/>
          </a:xfrm>
          <a:prstGeom prst="rect">
            <a:avLst/>
          </a:prstGeom>
          <a:noFill/>
        </p:spPr>
        <p:txBody>
          <a:bodyPr wrap="none" rtlCol="0">
            <a:spAutoFit/>
          </a:bodyPr>
          <a:lstStyle/>
          <a:p>
            <a:r>
              <a:rPr lang="en-US" sz="2000" dirty="0" smtClean="0">
                <a:solidFill>
                  <a:prstClr val="black"/>
                </a:solidFill>
                <a:latin typeface="Calibri"/>
              </a:rPr>
              <a:t>19%</a:t>
            </a:r>
            <a:endParaRPr lang="en-US" sz="2000" dirty="0">
              <a:solidFill>
                <a:prstClr val="black"/>
              </a:solidFill>
              <a:latin typeface="Calibri"/>
            </a:endParaRPr>
          </a:p>
        </p:txBody>
      </p:sp>
      <p:sp>
        <p:nvSpPr>
          <p:cNvPr id="38" name="TextBox 37"/>
          <p:cNvSpPr txBox="1"/>
          <p:nvPr/>
        </p:nvSpPr>
        <p:spPr>
          <a:xfrm>
            <a:off x="8449537" y="2931894"/>
            <a:ext cx="627095" cy="400110"/>
          </a:xfrm>
          <a:prstGeom prst="rect">
            <a:avLst/>
          </a:prstGeom>
          <a:noFill/>
        </p:spPr>
        <p:txBody>
          <a:bodyPr wrap="none" rtlCol="0">
            <a:spAutoFit/>
          </a:bodyPr>
          <a:lstStyle/>
          <a:p>
            <a:r>
              <a:rPr lang="en-US" sz="2000" dirty="0" smtClean="0">
                <a:solidFill>
                  <a:prstClr val="black"/>
                </a:solidFill>
                <a:latin typeface="Calibri"/>
              </a:rPr>
              <a:t>14%</a:t>
            </a:r>
            <a:endParaRPr lang="en-US" sz="2000" dirty="0">
              <a:solidFill>
                <a:prstClr val="black"/>
              </a:solidFill>
              <a:latin typeface="Calibri"/>
            </a:endParaRPr>
          </a:p>
        </p:txBody>
      </p:sp>
      <p:sp>
        <p:nvSpPr>
          <p:cNvPr id="39" name="Content Placeholder 2"/>
          <p:cNvSpPr txBox="1">
            <a:spLocks/>
          </p:cNvSpPr>
          <p:nvPr/>
        </p:nvSpPr>
        <p:spPr>
          <a:xfrm>
            <a:off x="352431" y="5247928"/>
            <a:ext cx="8763000" cy="63976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defRPr/>
            </a:pPr>
            <a:r>
              <a:rPr lang="en-US" b="1" smtClean="0">
                <a:solidFill>
                  <a:srgbClr val="2A55D6"/>
                </a:solidFill>
                <a:latin typeface="Calibri"/>
              </a:rPr>
              <a:t>B</a:t>
            </a:r>
            <a:r>
              <a:rPr lang="el-GR" b="1" smtClean="0">
                <a:solidFill>
                  <a:srgbClr val="2A55D6"/>
                </a:solidFill>
                <a:latin typeface="Calibri"/>
                <a:cs typeface="Calibri"/>
              </a:rPr>
              <a:t>Δ</a:t>
            </a:r>
            <a:r>
              <a:rPr lang="en-US" b="1" smtClean="0">
                <a:solidFill>
                  <a:srgbClr val="2A55D6"/>
                </a:solidFill>
                <a:latin typeface="Calibri"/>
                <a:cs typeface="Calibri"/>
              </a:rPr>
              <a:t>I </a:t>
            </a:r>
            <a:r>
              <a:rPr lang="en-US" smtClean="0">
                <a:solidFill>
                  <a:srgbClr val="2A55D6"/>
                </a:solidFill>
                <a:latin typeface="Calibri"/>
                <a:cs typeface="Calibri"/>
              </a:rPr>
              <a:t>achieves the performance of a 2X-size cache</a:t>
            </a:r>
            <a:endParaRPr lang="en-US" b="1" dirty="0">
              <a:solidFill>
                <a:sysClr val="windowText" lastClr="000000"/>
              </a:solidFill>
              <a:latin typeface="Calibri"/>
            </a:endParaRPr>
          </a:p>
        </p:txBody>
      </p:sp>
      <p:cxnSp>
        <p:nvCxnSpPr>
          <p:cNvPr id="40" name="Straight Arrow Connector 39"/>
          <p:cNvCxnSpPr/>
          <p:nvPr/>
        </p:nvCxnSpPr>
        <p:spPr>
          <a:xfrm>
            <a:off x="1828800" y="3266728"/>
            <a:ext cx="0" cy="655320"/>
          </a:xfrm>
          <a:prstGeom prst="straightConnector1">
            <a:avLst/>
          </a:prstGeom>
          <a:noFill/>
          <a:ln w="19050" cap="flat" cmpd="sng" algn="ctr">
            <a:solidFill>
              <a:srgbClr val="4F81BD">
                <a:shade val="95000"/>
                <a:satMod val="105000"/>
              </a:srgbClr>
            </a:solidFill>
            <a:prstDash val="solid"/>
            <a:headEnd type="arrow"/>
            <a:tailEnd type="arrow"/>
          </a:ln>
          <a:effectLst/>
        </p:spPr>
      </p:cxnSp>
      <p:cxnSp>
        <p:nvCxnSpPr>
          <p:cNvPr id="41" name="Straight Connector 40"/>
          <p:cNvCxnSpPr/>
          <p:nvPr/>
        </p:nvCxnSpPr>
        <p:spPr>
          <a:xfrm>
            <a:off x="1600199" y="3266728"/>
            <a:ext cx="538815" cy="0"/>
          </a:xfrm>
          <a:prstGeom prst="line">
            <a:avLst/>
          </a:prstGeom>
          <a:noFill/>
          <a:ln w="25400" cap="flat" cmpd="sng" algn="ctr">
            <a:solidFill>
              <a:srgbClr val="4F81BD">
                <a:shade val="95000"/>
                <a:satMod val="105000"/>
              </a:srgbClr>
            </a:solidFill>
            <a:prstDash val="sysDash"/>
          </a:ln>
          <a:effectLst/>
        </p:spPr>
      </p:cxnSp>
      <p:cxnSp>
        <p:nvCxnSpPr>
          <p:cNvPr id="42" name="Straight Connector 41"/>
          <p:cNvCxnSpPr/>
          <p:nvPr/>
        </p:nvCxnSpPr>
        <p:spPr>
          <a:xfrm>
            <a:off x="2077139" y="3014244"/>
            <a:ext cx="538815" cy="0"/>
          </a:xfrm>
          <a:prstGeom prst="line">
            <a:avLst/>
          </a:prstGeom>
          <a:noFill/>
          <a:ln w="25400" cap="flat" cmpd="sng" algn="ctr">
            <a:solidFill>
              <a:srgbClr val="4F81BD">
                <a:shade val="95000"/>
                <a:satMod val="105000"/>
              </a:srgbClr>
            </a:solidFill>
            <a:prstDash val="sysDash"/>
          </a:ln>
          <a:effectLst/>
        </p:spPr>
      </p:cxnSp>
      <p:cxnSp>
        <p:nvCxnSpPr>
          <p:cNvPr id="43" name="Straight Arrow Connector 42"/>
          <p:cNvCxnSpPr/>
          <p:nvPr/>
        </p:nvCxnSpPr>
        <p:spPr>
          <a:xfrm>
            <a:off x="2334036" y="3024480"/>
            <a:ext cx="0" cy="907804"/>
          </a:xfrm>
          <a:prstGeom prst="straightConnector1">
            <a:avLst/>
          </a:prstGeom>
          <a:noFill/>
          <a:ln w="19050" cap="flat" cmpd="sng" algn="ctr">
            <a:solidFill>
              <a:srgbClr val="4F81BD">
                <a:shade val="95000"/>
                <a:satMod val="105000"/>
              </a:srgbClr>
            </a:solidFill>
            <a:prstDash val="solid"/>
            <a:headEnd type="arrow"/>
            <a:tailEnd type="arrow"/>
          </a:ln>
          <a:effectLst/>
        </p:spPr>
      </p:cxnSp>
      <p:sp>
        <p:nvSpPr>
          <p:cNvPr id="44" name="Content Placeholder 2"/>
          <p:cNvSpPr txBox="1">
            <a:spLocks/>
          </p:cNvSpPr>
          <p:nvPr/>
        </p:nvSpPr>
        <p:spPr>
          <a:xfrm>
            <a:off x="342065" y="5796409"/>
            <a:ext cx="8763000" cy="639763"/>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buFont typeface="Arial" pitchFamily="34" charset="0"/>
              <a:buNone/>
            </a:pPr>
            <a:r>
              <a:rPr lang="en-US" dirty="0" smtClean="0">
                <a:solidFill>
                  <a:srgbClr val="2A55D6"/>
                </a:solidFill>
                <a:latin typeface="Calibri"/>
                <a:cs typeface="Calibri"/>
              </a:rPr>
              <a:t>Performance improves due to the decrease in MPKI</a:t>
            </a:r>
            <a:endParaRPr lang="en-US" b="1" dirty="0">
              <a:solidFill>
                <a:prstClr val="black"/>
              </a:solidFill>
              <a:latin typeface="Calibri"/>
            </a:endParaRPr>
          </a:p>
        </p:txBody>
      </p:sp>
    </p:spTree>
    <p:extLst>
      <p:ext uri="{BB962C8B-B14F-4D97-AF65-F5344CB8AC3E}">
        <p14:creationId xmlns:p14="http://schemas.microsoft.com/office/powerpoint/2010/main" val="2087072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5">
                                            <p:graphicEl>
                                              <a:chart seriesIdx="-3" categoryIdx="-3" bldStep="gridLegend"/>
                                            </p:graphicEl>
                                          </p:spTgt>
                                        </p:tgtEl>
                                        <p:attrNameLst>
                                          <p:attrName>style.visibility</p:attrName>
                                        </p:attrNameLst>
                                      </p:cBhvr>
                                      <p:to>
                                        <p:strVal val="visible"/>
                                      </p:to>
                                    </p:set>
                                    <p:animEffect transition="in" filter="fade">
                                      <p:cBhvr>
                                        <p:cTn id="7" dur="500"/>
                                        <p:tgtEl>
                                          <p:spTgt spid="25">
                                            <p:graphicEl>
                                              <a:chart seriesIdx="-3" categoryIdx="-3" bldStep="gridLegend"/>
                                            </p:graphicEl>
                                          </p:spTgt>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graphicEl>
                                              <a:chart seriesIdx="0" categoryIdx="-4" bldStep="series"/>
                                            </p:graphicEl>
                                          </p:spTgt>
                                        </p:tgtEl>
                                        <p:attrNameLst>
                                          <p:attrName>style.visibility</p:attrName>
                                        </p:attrNameLst>
                                      </p:cBhvr>
                                      <p:to>
                                        <p:strVal val="visible"/>
                                      </p:to>
                                    </p:set>
                                    <p:animEffect transition="in" filter="fade">
                                      <p:cBhvr>
                                        <p:cTn id="10" dur="500"/>
                                        <p:tgtEl>
                                          <p:spTgt spid="25">
                                            <p:graphicEl>
                                              <a:chart seriesIdx="0" categoryIdx="-4" bldStep="series"/>
                                            </p:graphicEl>
                                          </p:spTgt>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5">
                                            <p:graphicEl>
                                              <a:chart seriesIdx="1" categoryIdx="-4" bldStep="series"/>
                                            </p:graphicEl>
                                          </p:spTgt>
                                        </p:tgtEl>
                                        <p:attrNameLst>
                                          <p:attrName>style.visibility</p:attrName>
                                        </p:attrNameLst>
                                      </p:cBhvr>
                                      <p:to>
                                        <p:strVal val="visible"/>
                                      </p:to>
                                    </p:set>
                                    <p:animEffect transition="in" filter="fade">
                                      <p:cBhvr>
                                        <p:cTn id="13" dur="500"/>
                                        <p:tgtEl>
                                          <p:spTgt spid="25">
                                            <p:graphicEl>
                                              <a:chart seriesIdx="1" categoryIdx="-4" bldStep="series"/>
                                            </p:graphicEl>
                                          </p:spTgt>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fade">
                                      <p:cBhvr>
                                        <p:cTn id="22" dur="500"/>
                                        <p:tgtEl>
                                          <p:spTgt spid="2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fade">
                                      <p:cBhvr>
                                        <p:cTn id="28" dur="500"/>
                                        <p:tgtEl>
                                          <p:spTgt spid="3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fade">
                                      <p:cBhvr>
                                        <p:cTn id="31" dur="500"/>
                                        <p:tgtEl>
                                          <p:spTgt spid="31"/>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39">
                                            <p:txEl>
                                              <p:pRg st="0" end="0"/>
                                            </p:txEl>
                                          </p:spTgt>
                                        </p:tgtEl>
                                        <p:attrNameLst>
                                          <p:attrName>style.visibility</p:attrName>
                                        </p:attrNameLst>
                                      </p:cBhvr>
                                      <p:to>
                                        <p:strVal val="visible"/>
                                      </p:to>
                                    </p:set>
                                  </p:childTnLst>
                                </p:cTn>
                              </p:par>
                              <p:par>
                                <p:cTn id="36" presetID="1" presetClass="entr" presetSubtype="0" fill="hold" nodeType="withEffect">
                                  <p:stCondLst>
                                    <p:cond delay="0"/>
                                  </p:stCondLst>
                                  <p:childTnLst>
                                    <p:set>
                                      <p:cBhvr>
                                        <p:cTn id="37" dur="1" fill="hold">
                                          <p:stCondLst>
                                            <p:cond delay="0"/>
                                          </p:stCondLst>
                                        </p:cTn>
                                        <p:tgtEl>
                                          <p:spTgt spid="41"/>
                                        </p:tgtEl>
                                        <p:attrNameLst>
                                          <p:attrName>style.visibility</p:attrName>
                                        </p:attrNameLst>
                                      </p:cBhvr>
                                      <p:to>
                                        <p:strVal val="visible"/>
                                      </p:to>
                                    </p:set>
                                  </p:childTnLst>
                                </p:cTn>
                              </p:par>
                              <p:par>
                                <p:cTn id="38" presetID="1" presetClass="entr" presetSubtype="0" fill="hold" nodeType="withEffect">
                                  <p:stCondLst>
                                    <p:cond delay="0"/>
                                  </p:stCondLst>
                                  <p:childTnLst>
                                    <p:set>
                                      <p:cBhvr>
                                        <p:cTn id="39" dur="1" fill="hold">
                                          <p:stCondLst>
                                            <p:cond delay="0"/>
                                          </p:stCondLst>
                                        </p:cTn>
                                        <p:tgtEl>
                                          <p:spTgt spid="40"/>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42"/>
                                        </p:tgtEl>
                                        <p:attrNameLst>
                                          <p:attrName>style.visibility</p:attrName>
                                        </p:attrNameLst>
                                      </p:cBhvr>
                                      <p:to>
                                        <p:strVal val="visible"/>
                                      </p:to>
                                    </p:set>
                                  </p:childTnLst>
                                </p:cTn>
                              </p:par>
                              <p:par>
                                <p:cTn id="42" presetID="1" presetClass="entr" presetSubtype="0" fill="hold" nodeType="withEffect">
                                  <p:stCondLst>
                                    <p:cond delay="0"/>
                                  </p:stCondLst>
                                  <p:childTnLst>
                                    <p:set>
                                      <p:cBhvr>
                                        <p:cTn id="43" dur="1" fill="hold">
                                          <p:stCondLst>
                                            <p:cond delay="0"/>
                                          </p:stCondLst>
                                        </p:cTn>
                                        <p:tgtEl>
                                          <p:spTgt spid="43"/>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0" nodeType="clickEffect">
                                  <p:stCondLst>
                                    <p:cond delay="0"/>
                                  </p:stCondLst>
                                  <p:childTnLst>
                                    <p:set>
                                      <p:cBhvr>
                                        <p:cTn id="47" dur="1" fill="hold">
                                          <p:stCondLst>
                                            <p:cond delay="0"/>
                                          </p:stCondLst>
                                        </p:cTn>
                                        <p:tgtEl>
                                          <p:spTgt spid="32">
                                            <p:graphicEl>
                                              <a:chart seriesIdx="-3" categoryIdx="-3" bldStep="gridLegend"/>
                                            </p:graphicEl>
                                          </p:spTgt>
                                        </p:tgtEl>
                                        <p:attrNameLst>
                                          <p:attrName>style.visibility</p:attrName>
                                        </p:attrNameLst>
                                      </p:cBhvr>
                                      <p:to>
                                        <p:strVal val="visible"/>
                                      </p:to>
                                    </p:set>
                                    <p:animEffect transition="in" filter="fade">
                                      <p:cBhvr>
                                        <p:cTn id="48" dur="500"/>
                                        <p:tgtEl>
                                          <p:spTgt spid="32">
                                            <p:graphicEl>
                                              <a:chart seriesIdx="-3" categoryIdx="-3" bldStep="gridLegend"/>
                                            </p:graphicEl>
                                          </p:spTgt>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2">
                                            <p:graphicEl>
                                              <a:chart seriesIdx="0" categoryIdx="-4" bldStep="series"/>
                                            </p:graphicEl>
                                          </p:spTgt>
                                        </p:tgtEl>
                                        <p:attrNameLst>
                                          <p:attrName>style.visibility</p:attrName>
                                        </p:attrNameLst>
                                      </p:cBhvr>
                                      <p:to>
                                        <p:strVal val="visible"/>
                                      </p:to>
                                    </p:set>
                                    <p:animEffect transition="in" filter="fade">
                                      <p:cBhvr>
                                        <p:cTn id="51" dur="500"/>
                                        <p:tgtEl>
                                          <p:spTgt spid="32">
                                            <p:graphicEl>
                                              <a:chart seriesIdx="0" categoryIdx="-4" bldStep="series"/>
                                            </p:graphicEl>
                                          </p:spTgt>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32">
                                            <p:graphicEl>
                                              <a:chart seriesIdx="1" categoryIdx="-4" bldStep="series"/>
                                            </p:graphicEl>
                                          </p:spTgt>
                                        </p:tgtEl>
                                        <p:attrNameLst>
                                          <p:attrName>style.visibility</p:attrName>
                                        </p:attrNameLst>
                                      </p:cBhvr>
                                      <p:to>
                                        <p:strVal val="visible"/>
                                      </p:to>
                                    </p:set>
                                    <p:animEffect transition="in" filter="fade">
                                      <p:cBhvr>
                                        <p:cTn id="54" dur="500"/>
                                        <p:tgtEl>
                                          <p:spTgt spid="32">
                                            <p:graphicEl>
                                              <a:chart seriesIdx="1" categoryIdx="-4" bldStep="series"/>
                                            </p:graphicEl>
                                          </p:spTgt>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3"/>
                                        </p:tgtEl>
                                        <p:attrNameLst>
                                          <p:attrName>style.visibility</p:attrName>
                                        </p:attrNameLst>
                                      </p:cBhvr>
                                      <p:to>
                                        <p:strVal val="visible"/>
                                      </p:to>
                                    </p:set>
                                    <p:animEffect transition="in" filter="fade">
                                      <p:cBhvr>
                                        <p:cTn id="57" dur="500"/>
                                        <p:tgtEl>
                                          <p:spTgt spid="33"/>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4"/>
                                        </p:tgtEl>
                                        <p:attrNameLst>
                                          <p:attrName>style.visibility</p:attrName>
                                        </p:attrNameLst>
                                      </p:cBhvr>
                                      <p:to>
                                        <p:strVal val="visible"/>
                                      </p:to>
                                    </p:set>
                                    <p:animEffect transition="in" filter="fade">
                                      <p:cBhvr>
                                        <p:cTn id="60" dur="500"/>
                                        <p:tgtEl>
                                          <p:spTgt spid="34"/>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35"/>
                                        </p:tgtEl>
                                        <p:attrNameLst>
                                          <p:attrName>style.visibility</p:attrName>
                                        </p:attrNameLst>
                                      </p:cBhvr>
                                      <p:to>
                                        <p:strVal val="visible"/>
                                      </p:to>
                                    </p:set>
                                    <p:animEffect transition="in" filter="fade">
                                      <p:cBhvr>
                                        <p:cTn id="63" dur="500"/>
                                        <p:tgtEl>
                                          <p:spTgt spid="35"/>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36"/>
                                        </p:tgtEl>
                                        <p:attrNameLst>
                                          <p:attrName>style.visibility</p:attrName>
                                        </p:attrNameLst>
                                      </p:cBhvr>
                                      <p:to>
                                        <p:strVal val="visible"/>
                                      </p:to>
                                    </p:set>
                                    <p:animEffect transition="in" filter="fade">
                                      <p:cBhvr>
                                        <p:cTn id="66" dur="500"/>
                                        <p:tgtEl>
                                          <p:spTgt spid="36"/>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500"/>
                                        <p:tgtEl>
                                          <p:spTgt spid="37"/>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8"/>
                                        </p:tgtEl>
                                        <p:attrNameLst>
                                          <p:attrName>style.visibility</p:attrName>
                                        </p:attrNameLst>
                                      </p:cBhvr>
                                      <p:to>
                                        <p:strVal val="visible"/>
                                      </p:to>
                                    </p:set>
                                    <p:animEffect transition="in" filter="fade">
                                      <p:cBhvr>
                                        <p:cTn id="72" dur="500"/>
                                        <p:tgtEl>
                                          <p:spTgt spid="38"/>
                                        </p:tgtEl>
                                      </p:cBhvr>
                                    </p:animEffect>
                                  </p:childTnLst>
                                </p:cTn>
                              </p:par>
                              <p:par>
                                <p:cTn id="73" presetID="1" presetClass="entr" presetSubtype="0" fill="hold" grpId="0" nodeType="withEffect">
                                  <p:stCondLst>
                                    <p:cond delay="0"/>
                                  </p:stCondLst>
                                  <p:childTnLst>
                                    <p:set>
                                      <p:cBhvr>
                                        <p:cTn id="74" dur="1" fill="hold">
                                          <p:stCondLst>
                                            <p:cond delay="0"/>
                                          </p:stCondLst>
                                        </p:cTn>
                                        <p:tgtEl>
                                          <p:spTgt spid="44">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Sub>
          <a:bldChart bld="series"/>
        </p:bldSub>
      </p:bldGraphic>
      <p:bldP spid="26" grpId="0"/>
      <p:bldP spid="27" grpId="0"/>
      <p:bldP spid="28" grpId="0"/>
      <p:bldP spid="29" grpId="0"/>
      <p:bldP spid="30" grpId="0"/>
      <p:bldP spid="31" grpId="0"/>
      <p:bldGraphic spid="32" grpId="0">
        <p:bldSub>
          <a:bldChart bld="series"/>
        </p:bldSub>
      </p:bldGraphic>
      <p:bldP spid="33" grpId="0"/>
      <p:bldP spid="34" grpId="0"/>
      <p:bldP spid="35" grpId="0"/>
      <p:bldP spid="36" grpId="0"/>
      <p:bldP spid="37" grpId="0"/>
      <p:bldP spid="38" grpId="0"/>
      <p:bldP spid="39" grpId="0" build="p"/>
      <p:bldP spid="44" grpId="0" build="p"/>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Title 1"/>
          <p:cNvSpPr>
            <a:spLocks noGrp="1"/>
          </p:cNvSpPr>
          <p:nvPr>
            <p:ph type="title"/>
          </p:nvPr>
        </p:nvSpPr>
        <p:spPr/>
        <p:txBody>
          <a:bodyPr/>
          <a:lstStyle/>
          <a:p>
            <a:r>
              <a:rPr lang="en-US">
                <a:latin typeface="Garamond" charset="0"/>
                <a:ea typeface="ＭＳ Ｐゴシック" charset="0"/>
                <a:cs typeface="ＭＳ Ｐゴシック" charset="0"/>
              </a:rPr>
              <a:t>Charge vs. Resistive Memories</a:t>
            </a:r>
          </a:p>
        </p:txBody>
      </p:sp>
      <p:sp>
        <p:nvSpPr>
          <p:cNvPr id="38915" name="Content Placeholder 2"/>
          <p:cNvSpPr>
            <a:spLocks noGrp="1"/>
          </p:cNvSpPr>
          <p:nvPr>
            <p:ph idx="1"/>
          </p:nvPr>
        </p:nvSpPr>
        <p:spPr>
          <a:xfrm>
            <a:off x="228600" y="996950"/>
            <a:ext cx="8610600" cy="5194300"/>
          </a:xfrm>
        </p:spPr>
        <p:txBody>
          <a:bodyPr/>
          <a:lstStyle/>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Charge Memory </a:t>
            </a:r>
            <a:r>
              <a:rPr lang="en-US" dirty="0">
                <a:latin typeface="Tahoma" charset="0"/>
                <a:ea typeface="ＭＳ Ｐゴシック" charset="0"/>
                <a:cs typeface="ＭＳ Ｐゴシック" charset="0"/>
              </a:rPr>
              <a:t>(e.g., DRAM, Flash)</a:t>
            </a:r>
          </a:p>
          <a:p>
            <a:pPr lvl="1"/>
            <a:r>
              <a:rPr lang="en-US" dirty="0">
                <a:latin typeface="Tahoma" charset="0"/>
                <a:ea typeface="ＭＳ Ｐゴシック" charset="0"/>
              </a:rPr>
              <a:t>Write data by </a:t>
            </a:r>
            <a:r>
              <a:rPr lang="en-US" dirty="0">
                <a:solidFill>
                  <a:srgbClr val="FF0000"/>
                </a:solidFill>
                <a:latin typeface="Tahoma" charset="0"/>
                <a:ea typeface="ＭＳ Ｐゴシック" charset="0"/>
              </a:rPr>
              <a:t>capturing charge Q</a:t>
            </a:r>
          </a:p>
          <a:p>
            <a:pPr lvl="1"/>
            <a:r>
              <a:rPr lang="en-US" dirty="0">
                <a:latin typeface="Tahoma" charset="0"/>
                <a:ea typeface="ＭＳ Ｐゴシック" charset="0"/>
              </a:rPr>
              <a:t>Read data by </a:t>
            </a:r>
            <a:r>
              <a:rPr lang="en-US" dirty="0">
                <a:solidFill>
                  <a:srgbClr val="FF0000"/>
                </a:solidFill>
                <a:latin typeface="Tahoma" charset="0"/>
                <a:ea typeface="ＭＳ Ｐゴシック" charset="0"/>
              </a:rPr>
              <a:t>detecting voltage V</a:t>
            </a:r>
          </a:p>
          <a:p>
            <a:pPr lvl="1"/>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a:p>
            <a:r>
              <a:rPr lang="en-US" dirty="0">
                <a:solidFill>
                  <a:srgbClr val="0000FF"/>
                </a:solidFill>
                <a:latin typeface="Tahoma" charset="0"/>
                <a:ea typeface="ＭＳ Ｐゴシック" charset="0"/>
                <a:cs typeface="ＭＳ Ｐゴシック" charset="0"/>
              </a:rPr>
              <a:t>Resistive Memory </a:t>
            </a:r>
            <a:r>
              <a:rPr lang="en-US" dirty="0">
                <a:latin typeface="Tahoma" charset="0"/>
                <a:ea typeface="ＭＳ Ｐゴシック" charset="0"/>
                <a:cs typeface="ＭＳ Ｐゴシック" charset="0"/>
              </a:rPr>
              <a:t>(e.g., PCM, STT-MRAM, </a:t>
            </a:r>
            <a:r>
              <a:rPr lang="en-US" dirty="0" err="1">
                <a:latin typeface="Tahoma" charset="0"/>
                <a:ea typeface="ＭＳ Ｐゴシック" charset="0"/>
                <a:cs typeface="ＭＳ Ｐゴシック" charset="0"/>
              </a:rPr>
              <a:t>memristors</a:t>
            </a:r>
            <a:r>
              <a:rPr lang="en-US" dirty="0">
                <a:latin typeface="Tahoma" charset="0"/>
                <a:ea typeface="ＭＳ Ｐゴシック" charset="0"/>
                <a:cs typeface="ＭＳ Ｐゴシック" charset="0"/>
              </a:rPr>
              <a:t>)</a:t>
            </a:r>
          </a:p>
          <a:p>
            <a:pPr lvl="1"/>
            <a:r>
              <a:rPr lang="en-US" dirty="0">
                <a:latin typeface="Tahoma" charset="0"/>
                <a:ea typeface="ＭＳ Ｐゴシック" charset="0"/>
              </a:rPr>
              <a:t>Write data by </a:t>
            </a:r>
            <a:r>
              <a:rPr lang="en-US" dirty="0">
                <a:solidFill>
                  <a:srgbClr val="FF0000"/>
                </a:solidFill>
                <a:latin typeface="Tahoma" charset="0"/>
                <a:ea typeface="ＭＳ Ｐゴシック" charset="0"/>
              </a:rPr>
              <a:t>pulsing current </a:t>
            </a:r>
            <a:r>
              <a:rPr lang="en-US" dirty="0" err="1">
                <a:solidFill>
                  <a:srgbClr val="FF0000"/>
                </a:solidFill>
                <a:latin typeface="Tahoma" charset="0"/>
                <a:ea typeface="ＭＳ Ｐゴシック" charset="0"/>
              </a:rPr>
              <a:t>dQ</a:t>
            </a:r>
            <a:r>
              <a:rPr lang="en-US" dirty="0">
                <a:solidFill>
                  <a:srgbClr val="FF0000"/>
                </a:solidFill>
                <a:latin typeface="Tahoma" charset="0"/>
                <a:ea typeface="ＭＳ Ｐゴシック" charset="0"/>
              </a:rPr>
              <a:t>/</a:t>
            </a:r>
            <a:r>
              <a:rPr lang="en-US" dirty="0" err="1">
                <a:solidFill>
                  <a:srgbClr val="FF0000"/>
                </a:solidFill>
                <a:latin typeface="Tahoma" charset="0"/>
                <a:ea typeface="ＭＳ Ｐゴシック" charset="0"/>
              </a:rPr>
              <a:t>dt</a:t>
            </a:r>
            <a:endParaRPr lang="en-US" dirty="0">
              <a:solidFill>
                <a:srgbClr val="FF0000"/>
              </a:solidFill>
              <a:latin typeface="Tahoma" charset="0"/>
              <a:ea typeface="ＭＳ Ｐゴシック" charset="0"/>
            </a:endParaRPr>
          </a:p>
          <a:p>
            <a:pPr lvl="1"/>
            <a:r>
              <a:rPr lang="en-US" dirty="0">
                <a:latin typeface="Tahoma" charset="0"/>
                <a:ea typeface="ＭＳ Ｐゴシック" charset="0"/>
              </a:rPr>
              <a:t>Read data by </a:t>
            </a:r>
            <a:r>
              <a:rPr lang="en-US" dirty="0">
                <a:solidFill>
                  <a:srgbClr val="FF0000"/>
                </a:solidFill>
                <a:latin typeface="Tahoma" charset="0"/>
                <a:ea typeface="ＭＳ Ｐゴシック" charset="0"/>
              </a:rPr>
              <a:t>detecting resistance R </a:t>
            </a:r>
          </a:p>
        </p:txBody>
      </p:sp>
      <p:sp>
        <p:nvSpPr>
          <p:cNvPr id="3891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A1650DB3-29A2-714E-810A-FBE1E1392B9C}" type="slidenum">
              <a:rPr lang="en-US" sz="1600">
                <a:solidFill>
                  <a:srgbClr val="000000"/>
                </a:solidFill>
                <a:latin typeface="Garamond" charset="0"/>
              </a:rPr>
              <a:pPr eaLnBrk="1" hangingPunct="1"/>
              <a:t>283</a:t>
            </a:fld>
            <a:endParaRPr lang="en-US" sz="1600">
              <a:solidFill>
                <a:srgbClr val="000000"/>
              </a:solidFill>
              <a:latin typeface="Garamond" charset="0"/>
            </a:endParaRPr>
          </a:p>
        </p:txBody>
      </p:sp>
    </p:spTree>
    <p:extLst>
      <p:ext uri="{BB962C8B-B14F-4D97-AF65-F5344CB8AC3E}">
        <p14:creationId xmlns:p14="http://schemas.microsoft.com/office/powerpoint/2010/main" val="41485068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915">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915">
                                            <p:txEl>
                                              <p:pRg st="3" end="3"/>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8915">
                                            <p:txEl>
                                              <p:pRg st="7" end="7"/>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8915">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Title 1"/>
          <p:cNvSpPr>
            <a:spLocks noGrp="1"/>
          </p:cNvSpPr>
          <p:nvPr>
            <p:ph type="title"/>
          </p:nvPr>
        </p:nvSpPr>
        <p:spPr/>
        <p:txBody>
          <a:bodyPr/>
          <a:lstStyle/>
          <a:p>
            <a:r>
              <a:rPr lang="en-US">
                <a:latin typeface="Garamond" charset="0"/>
                <a:ea typeface="ＭＳ Ｐゴシック" charset="0"/>
                <a:cs typeface="ＭＳ Ｐゴシック" charset="0"/>
              </a:rPr>
              <a:t>Limits of Charge Memory</a:t>
            </a:r>
          </a:p>
        </p:txBody>
      </p:sp>
      <p:sp>
        <p:nvSpPr>
          <p:cNvPr id="39939" name="Content Placeholder 2"/>
          <p:cNvSpPr>
            <a:spLocks noGrp="1"/>
          </p:cNvSpPr>
          <p:nvPr>
            <p:ph idx="1"/>
          </p:nvPr>
        </p:nvSpPr>
        <p:spPr>
          <a:xfrm>
            <a:off x="228600" y="996950"/>
            <a:ext cx="8610600" cy="5194300"/>
          </a:xfrm>
        </p:spPr>
        <p:txBody>
          <a:bodyPr/>
          <a:lstStyle/>
          <a:p>
            <a:r>
              <a:rPr lang="en-US">
                <a:latin typeface="Tahoma" charset="0"/>
                <a:ea typeface="ＭＳ Ｐゴシック" charset="0"/>
                <a:cs typeface="ＭＳ Ｐゴシック" charset="0"/>
              </a:rPr>
              <a:t>Difficult charge placement and control</a:t>
            </a:r>
          </a:p>
          <a:p>
            <a:pPr lvl="1"/>
            <a:r>
              <a:rPr lang="en-US">
                <a:latin typeface="Tahoma" charset="0"/>
                <a:ea typeface="ＭＳ Ｐゴシック" charset="0"/>
              </a:rPr>
              <a:t>Flash: floating gate charge</a:t>
            </a:r>
          </a:p>
          <a:p>
            <a:pPr lvl="1"/>
            <a:r>
              <a:rPr lang="en-US">
                <a:latin typeface="Tahoma" charset="0"/>
                <a:ea typeface="ＭＳ Ｐゴシック" charset="0"/>
              </a:rPr>
              <a:t>DRAM: capacitor charge, transistor leakage</a:t>
            </a:r>
          </a:p>
          <a:p>
            <a:endParaRPr lang="en-US">
              <a:latin typeface="Tahoma" charset="0"/>
              <a:ea typeface="ＭＳ Ｐゴシック" charset="0"/>
              <a:cs typeface="ＭＳ Ｐゴシック" charset="0"/>
            </a:endParaRPr>
          </a:p>
          <a:p>
            <a:r>
              <a:rPr lang="en-US">
                <a:latin typeface="Tahoma" charset="0"/>
                <a:ea typeface="ＭＳ Ｐゴシック" charset="0"/>
                <a:cs typeface="ＭＳ Ｐゴシック" charset="0"/>
              </a:rPr>
              <a:t>Reliable sensing becomes difficult as charge storage unit size reduces</a:t>
            </a:r>
          </a:p>
        </p:txBody>
      </p:sp>
      <p:sp>
        <p:nvSpPr>
          <p:cNvPr id="3994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D619DA8A-D1A3-034D-85FB-F326B7A01761}" type="slidenum">
              <a:rPr lang="en-US" sz="1600">
                <a:solidFill>
                  <a:srgbClr val="000000"/>
                </a:solidFill>
                <a:latin typeface="Garamond" charset="0"/>
              </a:rPr>
              <a:pPr eaLnBrk="1" hangingPunct="1"/>
              <a:t>284</a:t>
            </a:fld>
            <a:endParaRPr lang="en-US" sz="1600">
              <a:solidFill>
                <a:srgbClr val="000000"/>
              </a:solidFill>
              <a:latin typeface="Garamond" charset="0"/>
            </a:endParaRPr>
          </a:p>
        </p:txBody>
      </p:sp>
      <p:pic>
        <p:nvPicPr>
          <p:cNvPr id="39941" name="Picture 5"/>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605213"/>
            <a:ext cx="8140700" cy="271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0599546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p:txBody>
          <a:bodyPr/>
          <a:lstStyle/>
          <a:p>
            <a:r>
              <a:rPr lang="en-US" dirty="0" smtClean="0">
                <a:latin typeface="Garamond" charset="0"/>
                <a:ea typeface="ＭＳ Ｐゴシック" charset="0"/>
                <a:cs typeface="ＭＳ Ｐゴシック" charset="0"/>
              </a:rPr>
              <a:t>Promising Resistive </a:t>
            </a:r>
            <a:r>
              <a:rPr lang="en-US" dirty="0">
                <a:latin typeface="Garamond" charset="0"/>
                <a:ea typeface="ＭＳ Ｐゴシック" charset="0"/>
                <a:cs typeface="ＭＳ Ｐゴシック" charset="0"/>
              </a:rPr>
              <a:t>Memory Technologies</a:t>
            </a:r>
          </a:p>
        </p:txBody>
      </p:sp>
      <p:sp>
        <p:nvSpPr>
          <p:cNvPr id="40963" name="Content Placeholder 2"/>
          <p:cNvSpPr>
            <a:spLocks noGrp="1"/>
          </p:cNvSpPr>
          <p:nvPr>
            <p:ph idx="1"/>
          </p:nvPr>
        </p:nvSpPr>
        <p:spPr>
          <a:xfrm>
            <a:off x="228600" y="1054100"/>
            <a:ext cx="8610600" cy="5194300"/>
          </a:xfrm>
        </p:spPr>
        <p:txBody>
          <a:bodyPr/>
          <a:lstStyle/>
          <a:p>
            <a:r>
              <a:rPr lang="en-US" dirty="0">
                <a:latin typeface="Tahoma" charset="0"/>
                <a:ea typeface="ＭＳ Ｐゴシック" charset="0"/>
                <a:cs typeface="ＭＳ Ｐゴシック" charset="0"/>
              </a:rPr>
              <a:t>PCM</a:t>
            </a:r>
          </a:p>
          <a:p>
            <a:pPr lvl="1"/>
            <a:r>
              <a:rPr lang="en-US" dirty="0">
                <a:latin typeface="Tahoma" charset="0"/>
                <a:ea typeface="ＭＳ Ｐゴシック" charset="0"/>
              </a:rPr>
              <a:t>Inject current to change material phase</a:t>
            </a:r>
          </a:p>
          <a:p>
            <a:pPr lvl="1"/>
            <a:r>
              <a:rPr lang="en-US" dirty="0">
                <a:latin typeface="Tahoma" charset="0"/>
                <a:ea typeface="ＭＳ Ｐゴシック" charset="0"/>
              </a:rPr>
              <a:t>Resistance determined by phase</a:t>
            </a:r>
          </a:p>
          <a:p>
            <a:pPr lvl="1"/>
            <a:endParaRPr lang="en-US" dirty="0">
              <a:latin typeface="Tahoma" charset="0"/>
              <a:ea typeface="ＭＳ Ｐゴシック" charset="0"/>
            </a:endParaRPr>
          </a:p>
          <a:p>
            <a:r>
              <a:rPr lang="en-US" dirty="0">
                <a:latin typeface="Tahoma" charset="0"/>
                <a:ea typeface="ＭＳ Ｐゴシック" charset="0"/>
                <a:cs typeface="ＭＳ Ｐゴシック" charset="0"/>
              </a:rPr>
              <a:t>STT-MRAM</a:t>
            </a:r>
          </a:p>
          <a:p>
            <a:pPr lvl="1"/>
            <a:r>
              <a:rPr lang="en-US" dirty="0">
                <a:latin typeface="Tahoma" charset="0"/>
                <a:ea typeface="ＭＳ Ｐゴシック" charset="0"/>
              </a:rPr>
              <a:t>Inject current to change magnet polarity</a:t>
            </a:r>
          </a:p>
          <a:p>
            <a:pPr lvl="1"/>
            <a:r>
              <a:rPr lang="en-US" dirty="0">
                <a:latin typeface="Tahoma" charset="0"/>
                <a:ea typeface="ＭＳ Ｐゴシック" charset="0"/>
              </a:rPr>
              <a:t>Resistance determined by polarity</a:t>
            </a:r>
          </a:p>
          <a:p>
            <a:pPr lvl="1"/>
            <a:endParaRPr lang="en-US" dirty="0">
              <a:latin typeface="Tahoma" charset="0"/>
              <a:ea typeface="ＭＳ Ｐゴシック" charset="0"/>
            </a:endParaRPr>
          </a:p>
          <a:p>
            <a:r>
              <a:rPr lang="en-US" dirty="0" err="1" smtClean="0">
                <a:latin typeface="Tahoma" charset="0"/>
                <a:ea typeface="ＭＳ Ｐゴシック" charset="0"/>
                <a:cs typeface="ＭＳ Ｐゴシック" charset="0"/>
              </a:rPr>
              <a:t>Memristors</a:t>
            </a:r>
            <a:r>
              <a:rPr lang="en-US" dirty="0" smtClean="0">
                <a:latin typeface="Tahoma" charset="0"/>
                <a:ea typeface="ＭＳ Ｐゴシック" charset="0"/>
                <a:cs typeface="ＭＳ Ｐゴシック" charset="0"/>
              </a:rPr>
              <a:t>/RRAM/</a:t>
            </a:r>
            <a:r>
              <a:rPr lang="en-US" dirty="0" err="1" smtClean="0">
                <a:latin typeface="Tahoma" charset="0"/>
                <a:ea typeface="ＭＳ Ｐゴシック" charset="0"/>
                <a:cs typeface="ＭＳ Ｐゴシック" charset="0"/>
              </a:rPr>
              <a:t>ReRAM</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rPr>
              <a:t>Inject current to change atomic structure</a:t>
            </a:r>
          </a:p>
          <a:p>
            <a:pPr lvl="1"/>
            <a:r>
              <a:rPr lang="en-US" dirty="0">
                <a:latin typeface="Tahoma" charset="0"/>
                <a:ea typeface="ＭＳ Ｐゴシック" charset="0"/>
              </a:rPr>
              <a:t>Resistance determined by atom distance</a:t>
            </a:r>
          </a:p>
        </p:txBody>
      </p:sp>
      <p:sp>
        <p:nvSpPr>
          <p:cNvPr id="4096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5B08210-6288-EF4C-90B9-40B9843F95A3}" type="slidenum">
              <a:rPr lang="en-US" sz="1600">
                <a:solidFill>
                  <a:srgbClr val="000000"/>
                </a:solidFill>
                <a:latin typeface="Garamond" charset="0"/>
              </a:rPr>
              <a:pPr eaLnBrk="1" hangingPunct="1"/>
              <a:t>285</a:t>
            </a:fld>
            <a:endParaRPr lang="en-US" sz="1600">
              <a:solidFill>
                <a:srgbClr val="000000"/>
              </a:solidFill>
              <a:latin typeface="Garamond" charset="0"/>
            </a:endParaRPr>
          </a:p>
        </p:txBody>
      </p:sp>
      <p:sp>
        <p:nvSpPr>
          <p:cNvPr id="5" name="Rectangle 4"/>
          <p:cNvSpPr/>
          <p:nvPr/>
        </p:nvSpPr>
        <p:spPr>
          <a:xfrm>
            <a:off x="228600" y="1066800"/>
            <a:ext cx="6096000" cy="1295400"/>
          </a:xfrm>
          <a:prstGeom prst="rect">
            <a:avLst/>
          </a:prstGeom>
          <a:noFill/>
          <a:ln w="571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67100387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096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0963">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0963">
                                            <p:txEl>
                                              <p:pRg st="5" end="5"/>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0963">
                                            <p:txEl>
                                              <p:pRg st="6" end="6"/>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096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40963">
                                            <p:txEl>
                                              <p:pRg st="10" end="10"/>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endParaRPr lang="en-US"/>
          </a:p>
        </p:txBody>
      </p:sp>
      <p:sp>
        <p:nvSpPr>
          <p:cNvPr id="4" name="Slide Number Placeholder 3"/>
          <p:cNvSpPr>
            <a:spLocks noGrp="1"/>
          </p:cNvSpPr>
          <p:nvPr>
            <p:ph type="sldNum" sz="quarter" idx="11"/>
          </p:nvPr>
        </p:nvSpPr>
        <p:spPr/>
        <p:txBody>
          <a:bodyPr/>
          <a:lstStyle/>
          <a:p>
            <a:fld id="{481389B1-16D0-EE4E-960B-3BEB333B27E2}" type="slidenum">
              <a:rPr lang="en-US" smtClean="0"/>
              <a:pPr/>
              <a:t>286</a:t>
            </a:fld>
            <a:endParaRPr lang="en-US"/>
          </a:p>
        </p:txBody>
      </p:sp>
      <p:pic>
        <p:nvPicPr>
          <p:cNvPr id="5" name="Picture 4"/>
          <p:cNvPicPr>
            <a:picLocks noChangeAspect="1"/>
          </p:cNvPicPr>
          <p:nvPr/>
        </p:nvPicPr>
        <p:blipFill>
          <a:blip r:embed="rId2"/>
          <a:stretch>
            <a:fillRect/>
          </a:stretch>
        </p:blipFill>
        <p:spPr>
          <a:xfrm>
            <a:off x="406400" y="152400"/>
            <a:ext cx="8318500" cy="6553200"/>
          </a:xfrm>
          <a:prstGeom prst="rect">
            <a:avLst/>
          </a:prstGeom>
        </p:spPr>
      </p:pic>
    </p:spTree>
    <p:extLst>
      <p:ext uri="{BB962C8B-B14F-4D97-AF65-F5344CB8AC3E}">
        <p14:creationId xmlns:p14="http://schemas.microsoft.com/office/powerpoint/2010/main" val="197675007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Title 1"/>
          <p:cNvSpPr>
            <a:spLocks noGrp="1"/>
          </p:cNvSpPr>
          <p:nvPr>
            <p:ph type="title"/>
          </p:nvPr>
        </p:nvSpPr>
        <p:spPr>
          <a:xfrm>
            <a:off x="228600" y="152400"/>
            <a:ext cx="8915400" cy="1066800"/>
          </a:xfrm>
        </p:spPr>
        <p:txBody>
          <a:bodyPr/>
          <a:lstStyle/>
          <a:p>
            <a:r>
              <a:rPr lang="en-US">
                <a:latin typeface="Garamond" charset="0"/>
                <a:ea typeface="ＭＳ Ｐゴシック" charset="0"/>
                <a:cs typeface="ＭＳ Ｐゴシック" charset="0"/>
              </a:rPr>
              <a:t>Architecting PCM to Mitigate Shortcomings</a:t>
            </a:r>
          </a:p>
        </p:txBody>
      </p:sp>
      <p:sp>
        <p:nvSpPr>
          <p:cNvPr id="56323" name="Content Placeholder 2"/>
          <p:cNvSpPr>
            <a:spLocks noGrp="1"/>
          </p:cNvSpPr>
          <p:nvPr>
            <p:ph idx="1"/>
          </p:nvPr>
        </p:nvSpPr>
        <p:spPr>
          <a:xfrm>
            <a:off x="228600" y="996950"/>
            <a:ext cx="8915400" cy="5194300"/>
          </a:xfrm>
        </p:spPr>
        <p:txBody>
          <a:bodyPr/>
          <a:lstStyle/>
          <a:p>
            <a:r>
              <a:rPr lang="en-US" dirty="0">
                <a:latin typeface="Tahoma" charset="0"/>
                <a:ea typeface="ＭＳ Ｐゴシック" charset="0"/>
                <a:cs typeface="ＭＳ Ｐゴシック" charset="0"/>
              </a:rPr>
              <a:t>Idea 1: Use </a:t>
            </a:r>
            <a:r>
              <a:rPr lang="en-US" dirty="0" smtClean="0">
                <a:latin typeface="Tahoma" charset="0"/>
                <a:ea typeface="ＭＳ Ｐゴシック" charset="0"/>
                <a:cs typeface="ＭＳ Ｐゴシック" charset="0"/>
              </a:rPr>
              <a:t>multiple narrow </a:t>
            </a:r>
            <a:r>
              <a:rPr lang="en-US" dirty="0">
                <a:latin typeface="Tahoma" charset="0"/>
                <a:ea typeface="ＭＳ Ｐゴシック" charset="0"/>
                <a:cs typeface="ＭＳ Ｐゴシック" charset="0"/>
              </a:rPr>
              <a:t>row buffers in each PCM chip</a:t>
            </a:r>
          </a:p>
          <a:p>
            <a:pPr marL="695325" lvl="2" indent="-342900">
              <a:buFont typeface="Wingdings" charset="0"/>
              <a:buNone/>
            </a:pPr>
            <a:r>
              <a:rPr lang="en-US" sz="2200" dirty="0" smtClean="0">
                <a:latin typeface="Tahoma" charset="0"/>
                <a:ea typeface="ＭＳ Ｐゴシック" charset="0"/>
                <a:sym typeface="Wingdings" charset="0"/>
              </a:rPr>
              <a:t> </a:t>
            </a:r>
            <a:r>
              <a:rPr lang="en-US" sz="2200" dirty="0">
                <a:latin typeface="Tahoma" charset="0"/>
                <a:ea typeface="ＭＳ Ｐゴシック" charset="0"/>
              </a:rPr>
              <a:t>Reduces array reads/writes </a:t>
            </a:r>
            <a:r>
              <a:rPr lang="en-US" sz="2200" dirty="0">
                <a:latin typeface="Tahoma" charset="0"/>
                <a:ea typeface="ＭＳ Ｐゴシック" charset="0"/>
                <a:sym typeface="Wingdings" charset="0"/>
              </a:rPr>
              <a:t> better endurance, latency, energy</a:t>
            </a:r>
            <a:endParaRPr lang="en-US" dirty="0">
              <a:latin typeface="Tahoma" charset="0"/>
              <a:ea typeface="ＭＳ Ｐゴシック" charset="0"/>
            </a:endParaRPr>
          </a:p>
          <a:p>
            <a:pPr lvl="1"/>
            <a:endParaRPr lang="en-US" dirty="0">
              <a:latin typeface="Tahoma" charset="0"/>
              <a:ea typeface="ＭＳ Ｐゴシック" charset="0"/>
              <a:sym typeface="Wingdings" charset="0"/>
            </a:endParaRPr>
          </a:p>
          <a:p>
            <a:r>
              <a:rPr lang="en-US" dirty="0">
                <a:latin typeface="Tahoma" charset="0"/>
                <a:ea typeface="ＭＳ Ｐゴシック" charset="0"/>
                <a:cs typeface="ＭＳ Ｐゴシック" charset="0"/>
                <a:sym typeface="Wingdings" charset="0"/>
              </a:rPr>
              <a:t>Idea </a:t>
            </a:r>
            <a:r>
              <a:rPr lang="en-US" dirty="0" smtClean="0">
                <a:latin typeface="Tahoma" charset="0"/>
                <a:ea typeface="ＭＳ Ｐゴシック" charset="0"/>
                <a:cs typeface="ＭＳ Ｐゴシック" charset="0"/>
                <a:sym typeface="Wingdings" charset="0"/>
              </a:rPr>
              <a:t>2: </a:t>
            </a:r>
            <a:r>
              <a:rPr lang="en-US" dirty="0">
                <a:latin typeface="Tahoma" charset="0"/>
                <a:ea typeface="ＭＳ Ｐゴシック" charset="0"/>
                <a:cs typeface="ＭＳ Ｐゴシック" charset="0"/>
                <a:sym typeface="Wingdings" charset="0"/>
              </a:rPr>
              <a:t>Write into array at</a:t>
            </a:r>
          </a:p>
          <a:p>
            <a:pPr>
              <a:buFont typeface="Wingdings" charset="0"/>
              <a:buNone/>
            </a:pPr>
            <a:r>
              <a:rPr lang="en-US" dirty="0">
                <a:latin typeface="Tahoma" charset="0"/>
                <a:ea typeface="ＭＳ Ｐゴシック" charset="0"/>
                <a:cs typeface="ＭＳ Ｐゴシック" charset="0"/>
                <a:sym typeface="Wingdings" charset="0"/>
              </a:rPr>
              <a:t>    cache block or word </a:t>
            </a:r>
          </a:p>
          <a:p>
            <a:pPr>
              <a:buFont typeface="Wingdings" charset="0"/>
              <a:buNone/>
            </a:pPr>
            <a:r>
              <a:rPr lang="en-US" dirty="0">
                <a:latin typeface="Tahoma" charset="0"/>
                <a:ea typeface="ＭＳ Ｐゴシック" charset="0"/>
                <a:cs typeface="ＭＳ Ｐゴシック" charset="0"/>
                <a:sym typeface="Wingdings" charset="0"/>
              </a:rPr>
              <a:t>    granularity</a:t>
            </a:r>
          </a:p>
          <a:p>
            <a:pPr>
              <a:buFont typeface="Wingdings" charset="0"/>
              <a:buNone/>
            </a:pPr>
            <a:r>
              <a:rPr lang="en-US" sz="2200" dirty="0">
                <a:latin typeface="Tahoma" charset="0"/>
                <a:ea typeface="ＭＳ Ｐゴシック" charset="0"/>
                <a:cs typeface="ＭＳ Ｐゴシック" charset="0"/>
                <a:sym typeface="Wingdings" charset="0"/>
              </a:rPr>
              <a:t>	 Reduces unnecessary wear	 </a:t>
            </a:r>
            <a:endParaRPr lang="en-US" sz="2200" dirty="0">
              <a:latin typeface="Tahoma" charset="0"/>
              <a:ea typeface="ＭＳ Ｐゴシック" charset="0"/>
              <a:cs typeface="ＭＳ Ｐゴシック" charset="0"/>
            </a:endParaRPr>
          </a:p>
          <a:p>
            <a:pPr lvl="1"/>
            <a:endParaRPr lang="en-US" dirty="0">
              <a:latin typeface="Tahoma" charset="0"/>
              <a:ea typeface="ＭＳ Ｐゴシック" charset="0"/>
            </a:endParaRPr>
          </a:p>
          <a:p>
            <a:pPr lvl="1"/>
            <a:endParaRPr lang="en-US" dirty="0">
              <a:latin typeface="Tahoma" charset="0"/>
              <a:ea typeface="ＭＳ Ｐゴシック" charset="0"/>
            </a:endParaRPr>
          </a:p>
        </p:txBody>
      </p:sp>
      <p:sp>
        <p:nvSpPr>
          <p:cNvPr id="56324"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C7187ED-11D3-4F44-9645-0E823415E70E}" type="slidenum">
              <a:rPr lang="en-US" sz="1600">
                <a:solidFill>
                  <a:srgbClr val="000000"/>
                </a:solidFill>
                <a:latin typeface="Garamond" charset="0"/>
              </a:rPr>
              <a:pPr eaLnBrk="1" hangingPunct="1"/>
              <a:t>287</a:t>
            </a:fld>
            <a:endParaRPr lang="en-US" sz="1600">
              <a:solidFill>
                <a:srgbClr val="000000"/>
              </a:solidFill>
              <a:latin typeface="Garamond" charset="0"/>
            </a:endParaRPr>
          </a:p>
        </p:txBody>
      </p:sp>
      <p:pic>
        <p:nvPicPr>
          <p:cNvPr id="5632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3352800"/>
            <a:ext cx="4419600" cy="312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326" name="Text Box 55"/>
          <p:cNvSpPr txBox="1">
            <a:spLocks noChangeArrowheads="1"/>
          </p:cNvSpPr>
          <p:nvPr/>
        </p:nvSpPr>
        <p:spPr bwMode="auto">
          <a:xfrm>
            <a:off x="5105400" y="3200400"/>
            <a:ext cx="11080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b="1">
                <a:solidFill>
                  <a:srgbClr val="0000FF"/>
                </a:solidFill>
              </a:rPr>
              <a:t>DRAM</a:t>
            </a:r>
          </a:p>
        </p:txBody>
      </p:sp>
      <p:sp>
        <p:nvSpPr>
          <p:cNvPr id="56327" name="Text Box 55"/>
          <p:cNvSpPr txBox="1">
            <a:spLocks noChangeArrowheads="1"/>
          </p:cNvSpPr>
          <p:nvPr/>
        </p:nvSpPr>
        <p:spPr bwMode="auto">
          <a:xfrm>
            <a:off x="7742238" y="3195638"/>
            <a:ext cx="868362"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hangingPunct="1"/>
            <a:r>
              <a:rPr lang="en-US" b="1">
                <a:solidFill>
                  <a:srgbClr val="0000FF"/>
                </a:solidFill>
              </a:rPr>
              <a:t>PCM</a:t>
            </a:r>
          </a:p>
        </p:txBody>
      </p:sp>
    </p:spTree>
    <p:extLst>
      <p:ext uri="{BB962C8B-B14F-4D97-AF65-F5344CB8AC3E}">
        <p14:creationId xmlns:p14="http://schemas.microsoft.com/office/powerpoint/2010/main" val="12148054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One Option: DRAM as a Cache for PCM</a:t>
            </a:r>
            <a:endParaRPr lang="en-US" dirty="0"/>
          </a:p>
        </p:txBody>
      </p:sp>
      <p:sp>
        <p:nvSpPr>
          <p:cNvPr id="3" name="Content Placeholder 2"/>
          <p:cNvSpPr>
            <a:spLocks noGrp="1"/>
          </p:cNvSpPr>
          <p:nvPr>
            <p:ph idx="1"/>
          </p:nvPr>
        </p:nvSpPr>
        <p:spPr/>
        <p:txBody>
          <a:bodyPr/>
          <a:lstStyle/>
          <a:p>
            <a:r>
              <a:rPr lang="en-US" dirty="0" smtClean="0"/>
              <a:t>PCM is main memory; DRAM caches memory rows/blocks</a:t>
            </a:r>
          </a:p>
          <a:p>
            <a:pPr lvl="1"/>
            <a:r>
              <a:rPr lang="en-US" dirty="0" smtClean="0"/>
              <a:t>Benefits: Reduced latency on DRAM cache hit; write filtering</a:t>
            </a:r>
          </a:p>
          <a:p>
            <a:r>
              <a:rPr lang="en-US" dirty="0" smtClean="0"/>
              <a:t>Memory controller hardware manages the DRAM cache</a:t>
            </a:r>
          </a:p>
          <a:p>
            <a:pPr lvl="1"/>
            <a:r>
              <a:rPr lang="en-US" dirty="0" smtClean="0"/>
              <a:t>Benefit: Eliminates system software overhead</a:t>
            </a:r>
          </a:p>
          <a:p>
            <a:endParaRPr lang="en-US" dirty="0" smtClean="0"/>
          </a:p>
          <a:p>
            <a:r>
              <a:rPr lang="en-US" dirty="0" smtClean="0"/>
              <a:t>Three issues:</a:t>
            </a:r>
          </a:p>
          <a:p>
            <a:pPr lvl="1"/>
            <a:r>
              <a:rPr lang="en-US" dirty="0" smtClean="0">
                <a:solidFill>
                  <a:srgbClr val="0000FF"/>
                </a:solidFill>
              </a:rPr>
              <a:t>What data should be placed in DRAM versus kept in PCM?</a:t>
            </a:r>
          </a:p>
          <a:p>
            <a:pPr lvl="1"/>
            <a:r>
              <a:rPr lang="en-US" dirty="0" smtClean="0">
                <a:solidFill>
                  <a:srgbClr val="0000FF"/>
                </a:solidFill>
              </a:rPr>
              <a:t>What is the granularity of data movement?</a:t>
            </a:r>
          </a:p>
          <a:p>
            <a:pPr lvl="1"/>
            <a:r>
              <a:rPr lang="en-US" dirty="0" smtClean="0">
                <a:solidFill>
                  <a:srgbClr val="0000FF"/>
                </a:solidFill>
              </a:rPr>
              <a:t>How to design </a:t>
            </a:r>
            <a:r>
              <a:rPr lang="en-US" dirty="0">
                <a:solidFill>
                  <a:srgbClr val="0000FF"/>
                </a:solidFill>
              </a:rPr>
              <a:t>a </a:t>
            </a:r>
            <a:r>
              <a:rPr lang="en-US" dirty="0" smtClean="0">
                <a:solidFill>
                  <a:srgbClr val="0000FF"/>
                </a:solidFill>
              </a:rPr>
              <a:t>huge (DRAM) cache at low cost?</a:t>
            </a:r>
          </a:p>
          <a:p>
            <a:pPr lvl="1"/>
            <a:endParaRPr lang="en-US" dirty="0"/>
          </a:p>
          <a:p>
            <a:r>
              <a:rPr lang="en-US" dirty="0" smtClean="0"/>
              <a:t>Two solutions:</a:t>
            </a:r>
          </a:p>
          <a:p>
            <a:pPr lvl="1"/>
            <a:r>
              <a:rPr lang="en-US" dirty="0" smtClean="0">
                <a:solidFill>
                  <a:srgbClr val="FF0000"/>
                </a:solidFill>
              </a:rPr>
              <a:t>Locality-aware data placement </a:t>
            </a:r>
            <a:r>
              <a:rPr lang="en-US" sz="1600" b="1" dirty="0" smtClean="0">
                <a:solidFill>
                  <a:schemeClr val="tx2">
                    <a:lumMod val="75000"/>
                  </a:schemeClr>
                </a:solidFill>
              </a:rPr>
              <a:t>[Yoon+ , ICCD 2012]</a:t>
            </a:r>
          </a:p>
          <a:p>
            <a:pPr lvl="1"/>
            <a:r>
              <a:rPr lang="en-US" dirty="0" smtClean="0">
                <a:solidFill>
                  <a:srgbClr val="FF0000"/>
                </a:solidFill>
              </a:rPr>
              <a:t>Cheap tag stores and dynamic granularity </a:t>
            </a:r>
            <a:r>
              <a:rPr lang="en-US" sz="1600" b="1" dirty="0" smtClean="0">
                <a:solidFill>
                  <a:srgbClr val="004D26"/>
                </a:solidFill>
              </a:rPr>
              <a:t>[Meza+, IEEE CAL 2012]</a:t>
            </a:r>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288</a:t>
            </a:fld>
            <a:endParaRPr lang="en-US" dirty="0"/>
          </a:p>
        </p:txBody>
      </p:sp>
      <p:sp>
        <p:nvSpPr>
          <p:cNvPr id="5" name="Rectangle 4"/>
          <p:cNvSpPr>
            <a:spLocks noChangeArrowheads="1"/>
          </p:cNvSpPr>
          <p:nvPr/>
        </p:nvSpPr>
        <p:spPr bwMode="auto">
          <a:xfrm>
            <a:off x="611560" y="5661248"/>
            <a:ext cx="6624736" cy="360040"/>
          </a:xfrm>
          <a:prstGeom prst="rect">
            <a:avLst/>
          </a:prstGeom>
          <a:noFill/>
          <a:ln w="38100">
            <a:solidFill>
              <a:srgbClr val="FF0000"/>
            </a:solidFill>
            <a:miter lim="800000"/>
            <a:headEnd/>
            <a:tailEnd/>
          </a:ln>
          <a:effectLst>
            <a:outerShdw blurRad="63500" dist="23000" dir="5400000" rotWithShape="0">
              <a:srgbClr val="000000">
                <a:alpha val="34998"/>
              </a:srgbClr>
            </a:outerShdw>
          </a:effectLst>
          <a:extLst>
            <a:ext uri="{909E8E84-426E-40dd-AFC4-6F175D3DCCD1}">
              <a14:hiddenFill xmlns:a14="http://schemas.microsoft.com/office/drawing/2010/main">
                <a:solidFill>
                  <a:srgbClr val="FFFFFF"/>
                </a:solidFill>
              </a14:hiddenFill>
            </a:ext>
          </a:extLst>
        </p:spPr>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71654084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DRAM vs. PCM: An Observation</a:t>
            </a:r>
            <a:endParaRPr lang="en-US" sz="3600" dirty="0"/>
          </a:p>
        </p:txBody>
      </p:sp>
      <p:sp>
        <p:nvSpPr>
          <p:cNvPr id="3" name="Content Placeholder 2"/>
          <p:cNvSpPr>
            <a:spLocks noGrp="1"/>
          </p:cNvSpPr>
          <p:nvPr>
            <p:ph idx="1"/>
          </p:nvPr>
        </p:nvSpPr>
        <p:spPr>
          <a:xfrm>
            <a:off x="228600" y="997527"/>
            <a:ext cx="8915400" cy="5193723"/>
          </a:xfrm>
        </p:spPr>
        <p:txBody>
          <a:bodyPr/>
          <a:lstStyle/>
          <a:p>
            <a:r>
              <a:rPr lang="en-US" sz="2200" dirty="0" smtClean="0">
                <a:sym typeface="Wingdings" charset="0"/>
              </a:rPr>
              <a:t>Row buffers are the same in DRAM and PCM</a:t>
            </a:r>
          </a:p>
          <a:p>
            <a:r>
              <a:rPr lang="en-US" sz="2200" dirty="0" smtClean="0"/>
              <a:t>Row </a:t>
            </a:r>
            <a:r>
              <a:rPr lang="en-US" sz="2200" dirty="0"/>
              <a:t>buffer </a:t>
            </a:r>
            <a:r>
              <a:rPr lang="en-US" sz="2200" dirty="0">
                <a:solidFill>
                  <a:srgbClr val="0000FF"/>
                </a:solidFill>
              </a:rPr>
              <a:t>hit</a:t>
            </a:r>
            <a:r>
              <a:rPr lang="en-US" sz="2200" dirty="0">
                <a:solidFill>
                  <a:srgbClr val="008000"/>
                </a:solidFill>
              </a:rPr>
              <a:t> </a:t>
            </a:r>
            <a:r>
              <a:rPr lang="en-US" sz="2200" dirty="0"/>
              <a:t>latency </a:t>
            </a:r>
            <a:r>
              <a:rPr lang="en-US" sz="2200" b="1" dirty="0">
                <a:solidFill>
                  <a:srgbClr val="0000FF"/>
                </a:solidFill>
              </a:rPr>
              <a:t>same</a:t>
            </a:r>
            <a:r>
              <a:rPr lang="en-US" sz="2200" dirty="0">
                <a:solidFill>
                  <a:srgbClr val="0000FF"/>
                </a:solidFill>
              </a:rPr>
              <a:t> </a:t>
            </a:r>
            <a:r>
              <a:rPr lang="en-US" sz="2200" dirty="0"/>
              <a:t>in DRAM and </a:t>
            </a:r>
            <a:r>
              <a:rPr lang="en-US" sz="2200" dirty="0" smtClean="0"/>
              <a:t>PCM</a:t>
            </a:r>
          </a:p>
          <a:p>
            <a:r>
              <a:rPr lang="en-US" sz="2200" dirty="0" smtClean="0"/>
              <a:t>Row </a:t>
            </a:r>
            <a:r>
              <a:rPr lang="en-US" sz="2200" dirty="0"/>
              <a:t>buffer </a:t>
            </a:r>
            <a:r>
              <a:rPr lang="en-US" sz="2200" dirty="0">
                <a:solidFill>
                  <a:srgbClr val="FF0000"/>
                </a:solidFill>
              </a:rPr>
              <a:t>miss </a:t>
            </a:r>
            <a:r>
              <a:rPr lang="en-US" sz="2200" dirty="0"/>
              <a:t>latency </a:t>
            </a:r>
            <a:r>
              <a:rPr lang="en-US" sz="2200" b="1" dirty="0">
                <a:solidFill>
                  <a:srgbClr val="FF0000"/>
                </a:solidFill>
              </a:rPr>
              <a:t>small </a:t>
            </a:r>
            <a:r>
              <a:rPr lang="en-US" sz="2200" dirty="0"/>
              <a:t>in </a:t>
            </a:r>
            <a:r>
              <a:rPr lang="en-US" sz="2200" dirty="0" smtClean="0"/>
              <a:t>DRAM, </a:t>
            </a:r>
            <a:r>
              <a:rPr lang="en-US" sz="2200" b="1" dirty="0" smtClean="0">
                <a:solidFill>
                  <a:srgbClr val="FF0000"/>
                </a:solidFill>
              </a:rPr>
              <a:t>large </a:t>
            </a:r>
            <a:r>
              <a:rPr lang="en-US" sz="2200" dirty="0"/>
              <a:t>in PCM</a:t>
            </a:r>
          </a:p>
          <a:p>
            <a:endParaRPr lang="en-US" sz="2200" dirty="0">
              <a:latin typeface="Tahoma" charset="0"/>
              <a:sym typeface="Wingdings" charset="0"/>
            </a:endParaRPr>
          </a:p>
          <a:p>
            <a:endParaRPr lang="en-US" dirty="0" smtClean="0"/>
          </a:p>
          <a:p>
            <a:endParaRPr lang="en-US" dirty="0"/>
          </a:p>
          <a:p>
            <a:endParaRPr lang="en-US" dirty="0" smtClean="0"/>
          </a:p>
          <a:p>
            <a:endParaRPr lang="en-US" dirty="0"/>
          </a:p>
          <a:p>
            <a:pPr marL="0" indent="0">
              <a:buNone/>
            </a:pPr>
            <a:endParaRPr lang="en-US" dirty="0" smtClean="0"/>
          </a:p>
          <a:p>
            <a:pPr marL="0" indent="0">
              <a:buNone/>
            </a:pPr>
            <a:endParaRPr lang="en-US" dirty="0" smtClean="0"/>
          </a:p>
          <a:p>
            <a:pPr marL="0" indent="0">
              <a:buNone/>
            </a:pPr>
            <a:endParaRPr lang="en-US" sz="2000" dirty="0"/>
          </a:p>
          <a:p>
            <a:r>
              <a:rPr lang="en-US" sz="2200" dirty="0" smtClean="0"/>
              <a:t>Accessing the row buffer in PCM is fast</a:t>
            </a:r>
          </a:p>
          <a:p>
            <a:r>
              <a:rPr lang="en-US" sz="2200" dirty="0" smtClean="0"/>
              <a:t>What incurs high latency is the PCM array access </a:t>
            </a:r>
            <a:r>
              <a:rPr lang="en-US" sz="2200" dirty="0" smtClean="0">
                <a:sym typeface="Wingdings"/>
              </a:rPr>
              <a:t> avoid this</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289</a:t>
            </a:fld>
            <a:endParaRPr lang="en-US" dirty="0"/>
          </a:p>
        </p:txBody>
      </p:sp>
      <p:sp>
        <p:nvSpPr>
          <p:cNvPr id="5" name="Rectangle 4"/>
          <p:cNvSpPr/>
          <p:nvPr/>
        </p:nvSpPr>
        <p:spPr>
          <a:xfrm>
            <a:off x="3720290" y="2348880"/>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6" name="Rectangle 5"/>
          <p:cNvSpPr/>
          <p:nvPr/>
        </p:nvSpPr>
        <p:spPr>
          <a:xfrm>
            <a:off x="3720290" y="3343211"/>
            <a:ext cx="792087"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err="1" smtClean="0">
                <a:solidFill>
                  <a:srgbClr val="000000"/>
                </a:solidFill>
                <a:latin typeface="Tahoma"/>
              </a:rPr>
              <a:t>DRAMCtrl</a:t>
            </a:r>
            <a:endParaRPr lang="en-US" dirty="0">
              <a:solidFill>
                <a:srgbClr val="000000"/>
              </a:solidFill>
              <a:latin typeface="Tahoma"/>
            </a:endParaRPr>
          </a:p>
        </p:txBody>
      </p:sp>
      <p:sp>
        <p:nvSpPr>
          <p:cNvPr id="12" name="Rectangle 11"/>
          <p:cNvSpPr/>
          <p:nvPr/>
        </p:nvSpPr>
        <p:spPr>
          <a:xfrm>
            <a:off x="4512378" y="3341693"/>
            <a:ext cx="735381"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6" name="Straight Connector 7"/>
          <p:cNvCxnSpPr>
            <a:endCxn id="17" idx="3"/>
          </p:cNvCxnSpPr>
          <p:nvPr/>
        </p:nvCxnSpPr>
        <p:spPr>
          <a:xfrm rot="5400000">
            <a:off x="3660651" y="4095220"/>
            <a:ext cx="589756"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7" name="Rectangle 16"/>
          <p:cNvSpPr/>
          <p:nvPr/>
        </p:nvSpPr>
        <p:spPr>
          <a:xfrm>
            <a:off x="1186135" y="4097998"/>
            <a:ext cx="2665412"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sp>
        <p:nvSpPr>
          <p:cNvPr id="18" name="Rectangle 17"/>
          <p:cNvSpPr/>
          <p:nvPr/>
        </p:nvSpPr>
        <p:spPr>
          <a:xfrm>
            <a:off x="5146947" y="4097998"/>
            <a:ext cx="2665413"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cxnSp>
        <p:nvCxnSpPr>
          <p:cNvPr id="19" name="Straight Connector 13"/>
          <p:cNvCxnSpPr>
            <a:endCxn id="18" idx="1"/>
          </p:cNvCxnSpPr>
          <p:nvPr/>
        </p:nvCxnSpPr>
        <p:spPr>
          <a:xfrm rot="16200000" flipH="1">
            <a:off x="4747293" y="4094425"/>
            <a:ext cx="591344"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262454"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4" name="Rectangle 23"/>
          <p:cNvSpPr/>
          <p:nvPr/>
        </p:nvSpPr>
        <p:spPr>
          <a:xfrm>
            <a:off x="3006598"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5" name="Rectangle 24"/>
          <p:cNvSpPr/>
          <p:nvPr/>
        </p:nvSpPr>
        <p:spPr>
          <a:xfrm>
            <a:off x="1262454"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cxnSp>
        <p:nvCxnSpPr>
          <p:cNvPr id="26" name="Straight Connector 25"/>
          <p:cNvCxnSpPr>
            <a:stCxn id="25" idx="0"/>
          </p:cNvCxnSpPr>
          <p:nvPr/>
        </p:nvCxnSpPr>
        <p:spPr>
          <a:xfrm flipH="1" flipV="1">
            <a:off x="1428236" y="3794389"/>
            <a:ext cx="200077" cy="381399"/>
          </a:xfrm>
          <a:prstGeom prst="line">
            <a:avLst/>
          </a:prstGeom>
        </p:spPr>
        <p:style>
          <a:lnRef idx="2">
            <a:schemeClr val="dk1"/>
          </a:lnRef>
          <a:fillRef idx="0">
            <a:schemeClr val="dk1"/>
          </a:fillRef>
          <a:effectRef idx="1">
            <a:schemeClr val="dk1"/>
          </a:effectRef>
          <a:fontRef idx="minor">
            <a:schemeClr val="tx1"/>
          </a:fontRef>
        </p:style>
      </p:cxnSp>
      <p:sp>
        <p:nvSpPr>
          <p:cNvPr id="27" name="Rectangle 26"/>
          <p:cNvSpPr/>
          <p:nvPr/>
        </p:nvSpPr>
        <p:spPr>
          <a:xfrm>
            <a:off x="3006598"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28" name="Rectangle 27"/>
          <p:cNvSpPr/>
          <p:nvPr/>
        </p:nvSpPr>
        <p:spPr>
          <a:xfrm>
            <a:off x="5241249"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9" name="Rectangle 28"/>
          <p:cNvSpPr/>
          <p:nvPr/>
        </p:nvSpPr>
        <p:spPr>
          <a:xfrm>
            <a:off x="6985393"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30" name="Rectangle 29"/>
          <p:cNvSpPr/>
          <p:nvPr/>
        </p:nvSpPr>
        <p:spPr>
          <a:xfrm>
            <a:off x="5241249"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1" name="Rectangle 30"/>
          <p:cNvSpPr/>
          <p:nvPr/>
        </p:nvSpPr>
        <p:spPr>
          <a:xfrm>
            <a:off x="6985393"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2" name="Oval 31"/>
          <p:cNvSpPr/>
          <p:nvPr/>
        </p:nvSpPr>
        <p:spPr>
          <a:xfrm>
            <a:off x="2149747"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3" name="Oval 32"/>
          <p:cNvSpPr/>
          <p:nvPr/>
        </p:nvSpPr>
        <p:spPr>
          <a:xfrm>
            <a:off x="2455605"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4" name="Oval 33"/>
          <p:cNvSpPr/>
          <p:nvPr/>
        </p:nvSpPr>
        <p:spPr>
          <a:xfrm>
            <a:off x="276675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5" name="Oval 34"/>
          <p:cNvSpPr/>
          <p:nvPr/>
        </p:nvSpPr>
        <p:spPr>
          <a:xfrm>
            <a:off x="612061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6" name="Oval 35"/>
          <p:cNvSpPr/>
          <p:nvPr/>
        </p:nvSpPr>
        <p:spPr>
          <a:xfrm>
            <a:off x="6426472"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7" name="Oval 36"/>
          <p:cNvSpPr/>
          <p:nvPr/>
        </p:nvSpPr>
        <p:spPr>
          <a:xfrm>
            <a:off x="6737621"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8" name="TextBox 26"/>
          <p:cNvSpPr txBox="1">
            <a:spLocks noChangeArrowheads="1"/>
          </p:cNvSpPr>
          <p:nvPr/>
        </p:nvSpPr>
        <p:spPr bwMode="auto">
          <a:xfrm>
            <a:off x="435247" y="3472586"/>
            <a:ext cx="132844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2000" dirty="0" smtClean="0">
                <a:solidFill>
                  <a:srgbClr val="000000"/>
                </a:solidFill>
              </a:rPr>
              <a:t>Row buffer</a:t>
            </a:r>
            <a:endParaRPr lang="en-US" sz="2000" dirty="0">
              <a:solidFill>
                <a:srgbClr val="000000"/>
              </a:solidFill>
            </a:endParaRPr>
          </a:p>
        </p:txBody>
      </p:sp>
      <p:sp>
        <p:nvSpPr>
          <p:cNvPr id="39" name="TextBox 38"/>
          <p:cNvSpPr txBox="1"/>
          <p:nvPr/>
        </p:nvSpPr>
        <p:spPr>
          <a:xfrm>
            <a:off x="1786446" y="3754534"/>
            <a:ext cx="1489410" cy="369332"/>
          </a:xfrm>
          <a:prstGeom prst="rect">
            <a:avLst/>
          </a:prstGeom>
          <a:noFill/>
        </p:spPr>
        <p:txBody>
          <a:bodyPr wrap="none" rtlCol="0">
            <a:spAutoFit/>
          </a:bodyPr>
          <a:lstStyle/>
          <a:p>
            <a:r>
              <a:rPr lang="en-US" dirty="0" smtClean="0">
                <a:solidFill>
                  <a:srgbClr val="303030"/>
                </a:solidFill>
                <a:latin typeface="Tahoma"/>
              </a:rPr>
              <a:t>DRAM Cache</a:t>
            </a:r>
            <a:endParaRPr lang="en-US" dirty="0">
              <a:solidFill>
                <a:srgbClr val="303030"/>
              </a:solidFill>
              <a:latin typeface="Tahoma"/>
            </a:endParaRPr>
          </a:p>
        </p:txBody>
      </p:sp>
      <p:sp>
        <p:nvSpPr>
          <p:cNvPr id="40" name="TextBox 39"/>
          <p:cNvSpPr txBox="1"/>
          <p:nvPr/>
        </p:nvSpPr>
        <p:spPr>
          <a:xfrm>
            <a:off x="5508104" y="3717032"/>
            <a:ext cx="2069872" cy="369332"/>
          </a:xfrm>
          <a:prstGeom prst="rect">
            <a:avLst/>
          </a:prstGeom>
          <a:noFill/>
        </p:spPr>
        <p:txBody>
          <a:bodyPr wrap="none" rtlCol="0">
            <a:spAutoFit/>
          </a:bodyPr>
          <a:lstStyle/>
          <a:p>
            <a:r>
              <a:rPr lang="en-US" dirty="0" smtClean="0">
                <a:solidFill>
                  <a:srgbClr val="303030"/>
                </a:solidFill>
                <a:latin typeface="Tahoma"/>
              </a:rPr>
              <a:t>PCM Main Memory</a:t>
            </a:r>
            <a:endParaRPr lang="en-US" dirty="0">
              <a:solidFill>
                <a:srgbClr val="303030"/>
              </a:solidFill>
              <a:latin typeface="Tahoma"/>
            </a:endParaRPr>
          </a:p>
        </p:txBody>
      </p:sp>
      <p:sp>
        <p:nvSpPr>
          <p:cNvPr id="42" name="Rectangle 41"/>
          <p:cNvSpPr/>
          <p:nvPr/>
        </p:nvSpPr>
        <p:spPr>
          <a:xfrm>
            <a:off x="107504"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008000"/>
                </a:solidFill>
                <a:latin typeface="Tahoma"/>
              </a:rPr>
              <a:t>Fast row miss</a:t>
            </a:r>
            <a:endParaRPr lang="en-US" dirty="0">
              <a:solidFill>
                <a:srgbClr val="FF0000"/>
              </a:solidFill>
              <a:latin typeface="Tahoma"/>
            </a:endParaRPr>
          </a:p>
        </p:txBody>
      </p:sp>
      <p:sp>
        <p:nvSpPr>
          <p:cNvPr id="43" name="Rectangle 42"/>
          <p:cNvSpPr/>
          <p:nvPr/>
        </p:nvSpPr>
        <p:spPr>
          <a:xfrm>
            <a:off x="4211960"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FF0000"/>
                </a:solidFill>
                <a:latin typeface="Tahoma"/>
              </a:rPr>
              <a:t>Slow row miss</a:t>
            </a:r>
          </a:p>
        </p:txBody>
      </p:sp>
    </p:spTree>
    <p:extLst>
      <p:ext uri="{BB962C8B-B14F-4D97-AF65-F5344CB8AC3E}">
        <p14:creationId xmlns:p14="http://schemas.microsoft.com/office/powerpoint/2010/main" val="42712002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 name="Picture 19"/>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355976" y="228601"/>
            <a:ext cx="4788024" cy="914400"/>
          </a:xfrm>
          <a:prstGeom prst="rect">
            <a:avLst/>
          </a:prstGeom>
          <a:noFill/>
        </p:spPr>
        <p:txBody>
          <a:bodyPr wrap="square" rtlCol="0" anchor="ctr">
            <a:noAutofit/>
          </a:bodyPr>
          <a:lstStyle/>
          <a:p>
            <a:pPr algn="ctr"/>
            <a:r>
              <a:rPr lang="en-US" sz="5400" b="1" dirty="0" smtClean="0">
                <a:solidFill>
                  <a:prstClr val="black">
                    <a:lumMod val="65000"/>
                    <a:lumOff val="35000"/>
                  </a:prstClr>
                </a:solidFill>
                <a:latin typeface="Calibri Light"/>
              </a:rPr>
              <a:t>DRAM Module</a:t>
            </a:r>
            <a:endParaRPr lang="en-US" sz="5400" b="1" dirty="0">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dirty="0" smtClean="0">
                <a:solidFill>
                  <a:prstClr val="black">
                    <a:lumMod val="65000"/>
                    <a:lumOff val="35000"/>
                  </a:prstClr>
                </a:solidFill>
                <a:latin typeface="Calibri Light"/>
              </a:rPr>
              <a:t>x86 CPU</a:t>
            </a:r>
            <a:endParaRPr lang="en-US" sz="5400" b="1" dirty="0">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24" name="YArrow"/>
          <p:cNvCxnSpPr>
            <a:stCxn id="26" idx="3"/>
            <a:endCxn id="29" idx="1"/>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6"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9" name="XArrow"/>
          <p:cNvCxnSpPr>
            <a:stCxn id="25"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5"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3034944"/>
      </p:ext>
    </p:extLst>
  </p:cSld>
  <p:clrMapOvr>
    <a:masterClrMapping/>
  </p:clrMapOvr>
  <p:timing>
    <p:tnLst>
      <p:par>
        <p:cTn xmlns:p14="http://schemas.microsoft.com/office/powerpoint/2010/mai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Row-Locality-Aware Data Placement</a:t>
            </a:r>
            <a:endParaRPr lang="en-US" dirty="0"/>
          </a:p>
        </p:txBody>
      </p:sp>
      <p:sp>
        <p:nvSpPr>
          <p:cNvPr id="3" name="Content Placeholder 2"/>
          <p:cNvSpPr>
            <a:spLocks noGrp="1"/>
          </p:cNvSpPr>
          <p:nvPr>
            <p:ph idx="1"/>
          </p:nvPr>
        </p:nvSpPr>
        <p:spPr/>
        <p:txBody>
          <a:bodyPr/>
          <a:lstStyle/>
          <a:p>
            <a:r>
              <a:rPr lang="en-US" sz="2200" dirty="0" smtClean="0"/>
              <a:t>Idea: </a:t>
            </a:r>
            <a:r>
              <a:rPr lang="en-US" sz="2200" dirty="0" smtClean="0">
                <a:solidFill>
                  <a:srgbClr val="0000FF"/>
                </a:solidFill>
              </a:rPr>
              <a:t>Cache in </a:t>
            </a:r>
            <a:r>
              <a:rPr lang="en-US" sz="2200" dirty="0">
                <a:solidFill>
                  <a:srgbClr val="0000FF"/>
                </a:solidFill>
              </a:rPr>
              <a:t>DRAM </a:t>
            </a:r>
            <a:r>
              <a:rPr lang="en-US" sz="2200" dirty="0" smtClean="0">
                <a:solidFill>
                  <a:srgbClr val="0000FF"/>
                </a:solidFill>
              </a:rPr>
              <a:t>only those rows that</a:t>
            </a:r>
            <a:endParaRPr lang="en-US" sz="2200" dirty="0">
              <a:solidFill>
                <a:srgbClr val="0000FF"/>
              </a:solidFill>
            </a:endParaRPr>
          </a:p>
          <a:p>
            <a:pPr lvl="1"/>
            <a:r>
              <a:rPr lang="en-US" sz="2000" dirty="0">
                <a:solidFill>
                  <a:srgbClr val="0000FF"/>
                </a:solidFill>
              </a:rPr>
              <a:t>Frequently </a:t>
            </a:r>
            <a:r>
              <a:rPr lang="en-US" sz="2000" dirty="0" smtClean="0">
                <a:solidFill>
                  <a:srgbClr val="0000FF"/>
                </a:solidFill>
              </a:rPr>
              <a:t>cause row </a:t>
            </a:r>
            <a:r>
              <a:rPr lang="en-US" sz="2000" dirty="0">
                <a:solidFill>
                  <a:srgbClr val="0000FF"/>
                </a:solidFill>
              </a:rPr>
              <a:t>buffer </a:t>
            </a:r>
            <a:r>
              <a:rPr lang="en-US" sz="2000" dirty="0" smtClean="0">
                <a:solidFill>
                  <a:srgbClr val="0000FF"/>
                </a:solidFill>
              </a:rPr>
              <a:t>conflicts </a:t>
            </a:r>
            <a:r>
              <a:rPr lang="en-US" sz="2000" dirty="0" smtClean="0">
                <a:sym typeface="Wingdings" charset="0"/>
              </a:rPr>
              <a:t> </a:t>
            </a:r>
            <a:r>
              <a:rPr lang="en-US" sz="2000" dirty="0"/>
              <a:t>because </a:t>
            </a:r>
            <a:r>
              <a:rPr lang="en-US" sz="2000" dirty="0" smtClean="0"/>
              <a:t>row-conflict latency </a:t>
            </a:r>
            <a:r>
              <a:rPr lang="en-US" sz="2000" dirty="0"/>
              <a:t>is smaller in DRAM</a:t>
            </a:r>
          </a:p>
          <a:p>
            <a:pPr lvl="1"/>
            <a:r>
              <a:rPr lang="en-US" sz="2000" dirty="0" smtClean="0">
                <a:solidFill>
                  <a:srgbClr val="0000FF"/>
                </a:solidFill>
              </a:rPr>
              <a:t>Are </a:t>
            </a:r>
            <a:r>
              <a:rPr lang="en-US" sz="2000" dirty="0">
                <a:solidFill>
                  <a:srgbClr val="0000FF"/>
                </a:solidFill>
              </a:rPr>
              <a:t>reused many times</a:t>
            </a:r>
            <a:r>
              <a:rPr lang="en-US" sz="2000" dirty="0">
                <a:solidFill>
                  <a:srgbClr val="0000FF"/>
                </a:solidFill>
                <a:sym typeface="Wingdings" charset="0"/>
              </a:rPr>
              <a:t> </a:t>
            </a:r>
            <a:r>
              <a:rPr lang="en-US" sz="2000" dirty="0">
                <a:sym typeface="Wingdings" charset="0"/>
              </a:rPr>
              <a:t> </a:t>
            </a:r>
            <a:r>
              <a:rPr lang="en-US" sz="2000" dirty="0" smtClean="0">
                <a:sym typeface="Wingdings" charset="0"/>
              </a:rPr>
              <a:t>to reduce cache pollution and bandwidth waste</a:t>
            </a:r>
            <a:endParaRPr lang="en-US" sz="2000" dirty="0"/>
          </a:p>
          <a:p>
            <a:endParaRPr lang="en-US" sz="1400" dirty="0" smtClean="0"/>
          </a:p>
          <a:p>
            <a:r>
              <a:rPr lang="en-US" sz="2200" dirty="0" smtClean="0"/>
              <a:t>Simplified rule of thumb:</a:t>
            </a:r>
          </a:p>
          <a:p>
            <a:pPr lvl="1"/>
            <a:r>
              <a:rPr lang="en-US" sz="2000" dirty="0" smtClean="0"/>
              <a:t>Streaming accesses: Better to place in PCM </a:t>
            </a:r>
          </a:p>
          <a:p>
            <a:pPr lvl="1"/>
            <a:r>
              <a:rPr lang="en-US" sz="2000" dirty="0" smtClean="0"/>
              <a:t>Other accesses (with some reuse): Better to place in DRAM</a:t>
            </a:r>
          </a:p>
          <a:p>
            <a:pPr lvl="1"/>
            <a:endParaRPr lang="en-US" sz="1400" dirty="0"/>
          </a:p>
          <a:p>
            <a:endParaRPr lang="en-US" sz="2200" dirty="0"/>
          </a:p>
          <a:p>
            <a:endParaRPr lang="en-US" sz="2200" dirty="0" smtClean="0"/>
          </a:p>
          <a:p>
            <a:endParaRPr lang="en-US" sz="1400" dirty="0"/>
          </a:p>
          <a:p>
            <a:r>
              <a:rPr lang="en-US" sz="2200" dirty="0" smtClean="0"/>
              <a:t>Yoon </a:t>
            </a:r>
            <a:r>
              <a:rPr lang="en-US" sz="2200" dirty="0"/>
              <a:t>et al., “</a:t>
            </a:r>
            <a:r>
              <a:rPr lang="en-US" sz="2200" dirty="0">
                <a:solidFill>
                  <a:srgbClr val="0000FF"/>
                </a:solidFill>
              </a:rPr>
              <a:t>Row Buffer Locality-Aware Data Placement in Hybrid </a:t>
            </a:r>
            <a:r>
              <a:rPr lang="en-US" sz="2200" dirty="0" smtClean="0">
                <a:solidFill>
                  <a:srgbClr val="0000FF"/>
                </a:solidFill>
              </a:rPr>
              <a:t>Memories</a:t>
            </a:r>
            <a:r>
              <a:rPr lang="en-US" sz="2200" dirty="0" smtClean="0"/>
              <a:t>,” ICCD 2012 Best Paper Award.</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290</a:t>
            </a:fld>
            <a:endParaRPr lang="en-US"/>
          </a:p>
        </p:txBody>
      </p:sp>
    </p:spTree>
    <p:extLst>
      <p:ext uri="{BB962C8B-B14F-4D97-AF65-F5344CB8AC3E}">
        <p14:creationId xmlns:p14="http://schemas.microsoft.com/office/powerpoint/2010/main" val="26438610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9095928" cy="1066800"/>
          </a:xfrm>
        </p:spPr>
        <p:txBody>
          <a:bodyPr/>
          <a:lstStyle/>
          <a:p>
            <a:r>
              <a:rPr lang="en-US" sz="3800" dirty="0" smtClean="0"/>
              <a:t>Row-Locality-Aware Data Placement: Results</a:t>
            </a:r>
            <a:endParaRPr lang="en-US" sz="3800" dirty="0"/>
          </a:p>
        </p:txBody>
      </p:sp>
      <p:sp>
        <p:nvSpPr>
          <p:cNvPr id="3" name="Content Placeholder 2"/>
          <p:cNvSpPr>
            <a:spLocks noGrp="1"/>
          </p:cNvSpPr>
          <p:nvPr>
            <p:ph idx="1"/>
          </p:nvPr>
        </p:nvSpPr>
        <p:spPr/>
        <p:txBody>
          <a:bodyPr/>
          <a:lstStyle/>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291</a:t>
            </a:fld>
            <a:endParaRPr lang="en-US"/>
          </a:p>
        </p:txBody>
      </p:sp>
      <p:graphicFrame>
        <p:nvGraphicFramePr>
          <p:cNvPr id="17" name="Chart 16"/>
          <p:cNvGraphicFramePr>
            <a:graphicFrameLocks/>
          </p:cNvGraphicFramePr>
          <p:nvPr>
            <p:extLst>
              <p:ext uri="{D42A27DB-BD31-4B8C-83A1-F6EECF244321}">
                <p14:modId xmlns:p14="http://schemas.microsoft.com/office/powerpoint/2010/main" val="3995150430"/>
              </p:ext>
            </p:extLst>
          </p:nvPr>
        </p:nvGraphicFramePr>
        <p:xfrm>
          <a:off x="1107583" y="1077492"/>
          <a:ext cx="6697014" cy="5303836"/>
        </p:xfrm>
        <a:graphic>
          <a:graphicData uri="http://schemas.openxmlformats.org/drawingml/2006/chart">
            <c:chart xmlns:c="http://schemas.openxmlformats.org/drawingml/2006/chart" xmlns:r="http://schemas.openxmlformats.org/officeDocument/2006/relationships" r:id="rId2"/>
          </a:graphicData>
        </a:graphic>
      </p:graphicFrame>
      <p:sp>
        <p:nvSpPr>
          <p:cNvPr id="18" name="TextBox 17"/>
          <p:cNvSpPr txBox="1"/>
          <p:nvPr/>
        </p:nvSpPr>
        <p:spPr>
          <a:xfrm>
            <a:off x="3563888" y="2323668"/>
            <a:ext cx="824537" cy="369332"/>
          </a:xfrm>
          <a:prstGeom prst="rect">
            <a:avLst/>
          </a:prstGeom>
          <a:noFill/>
        </p:spPr>
        <p:txBody>
          <a:bodyPr wrap="square" rtlCol="0">
            <a:spAutoFit/>
          </a:bodyPr>
          <a:lstStyle/>
          <a:p>
            <a:pPr algn="r">
              <a:defRPr/>
            </a:pPr>
            <a:r>
              <a:rPr lang="en-US" kern="0" dirty="0" smtClean="0">
                <a:solidFill>
                  <a:srgbClr val="0000FF"/>
                </a:solidFill>
                <a:latin typeface="Tahoma"/>
              </a:rPr>
              <a:t>10%</a:t>
            </a:r>
            <a:endParaRPr lang="en-US" kern="0" dirty="0">
              <a:solidFill>
                <a:srgbClr val="0000FF"/>
              </a:solidFill>
              <a:latin typeface="Tahoma"/>
            </a:endParaRPr>
          </a:p>
        </p:txBody>
      </p:sp>
      <p:cxnSp>
        <p:nvCxnSpPr>
          <p:cNvPr id="19" name="Straight Arrow Connector 18"/>
          <p:cNvCxnSpPr/>
          <p:nvPr/>
        </p:nvCxnSpPr>
        <p:spPr>
          <a:xfrm flipV="1">
            <a:off x="6236636" y="2414960"/>
            <a:ext cx="0" cy="352425"/>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sp>
        <p:nvSpPr>
          <p:cNvPr id="20" name="TextBox 19"/>
          <p:cNvSpPr txBox="1"/>
          <p:nvPr/>
        </p:nvSpPr>
        <p:spPr>
          <a:xfrm>
            <a:off x="5508104" y="2406506"/>
            <a:ext cx="728532" cy="369332"/>
          </a:xfrm>
          <a:prstGeom prst="rect">
            <a:avLst/>
          </a:prstGeom>
          <a:noFill/>
        </p:spPr>
        <p:txBody>
          <a:bodyPr wrap="square" rtlCol="0">
            <a:spAutoFit/>
          </a:bodyPr>
          <a:lstStyle/>
          <a:p>
            <a:pPr algn="r">
              <a:defRPr/>
            </a:pPr>
            <a:r>
              <a:rPr lang="en-US" kern="0" dirty="0" smtClean="0">
                <a:solidFill>
                  <a:srgbClr val="0000FF"/>
                </a:solidFill>
                <a:latin typeface="Tahoma"/>
              </a:rPr>
              <a:t>14%</a:t>
            </a:r>
            <a:endParaRPr lang="en-US" kern="0" dirty="0">
              <a:solidFill>
                <a:srgbClr val="0000FF"/>
              </a:solidFill>
              <a:latin typeface="Tahoma"/>
            </a:endParaRPr>
          </a:p>
        </p:txBody>
      </p:sp>
      <p:cxnSp>
        <p:nvCxnSpPr>
          <p:cNvPr id="22" name="Straight Arrow Connector 21"/>
          <p:cNvCxnSpPr/>
          <p:nvPr/>
        </p:nvCxnSpPr>
        <p:spPr>
          <a:xfrm flipV="1">
            <a:off x="4388425" y="2375490"/>
            <a:ext cx="0" cy="265689"/>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cxnSp>
        <p:nvCxnSpPr>
          <p:cNvPr id="23" name="Straight Arrow Connector 22"/>
          <p:cNvCxnSpPr/>
          <p:nvPr/>
        </p:nvCxnSpPr>
        <p:spPr>
          <a:xfrm flipV="1">
            <a:off x="2537688" y="2445914"/>
            <a:ext cx="0" cy="457576"/>
          </a:xfrm>
          <a:prstGeom prst="straightConnector1">
            <a:avLst/>
          </a:prstGeom>
          <a:noFill/>
          <a:ln w="25400" cap="flat" cmpd="sng" algn="ctr">
            <a:solidFill>
              <a:srgbClr val="FF0000"/>
            </a:solidFill>
            <a:prstDash val="solid"/>
            <a:headEnd type="none"/>
            <a:tailEnd type="arrow"/>
          </a:ln>
          <a:effectLst>
            <a:outerShdw blurRad="40000" dist="20000" dir="5400000" rotWithShape="0">
              <a:srgbClr val="000000">
                <a:alpha val="38000"/>
              </a:srgbClr>
            </a:outerShdw>
          </a:effectLst>
        </p:spPr>
      </p:cxnSp>
      <p:sp>
        <p:nvSpPr>
          <p:cNvPr id="24" name="TextBox 23"/>
          <p:cNvSpPr txBox="1"/>
          <p:nvPr/>
        </p:nvSpPr>
        <p:spPr>
          <a:xfrm>
            <a:off x="1763688" y="2490036"/>
            <a:ext cx="720080" cy="369332"/>
          </a:xfrm>
          <a:prstGeom prst="rect">
            <a:avLst/>
          </a:prstGeom>
          <a:noFill/>
        </p:spPr>
        <p:txBody>
          <a:bodyPr wrap="square" rtlCol="0">
            <a:spAutoFit/>
          </a:bodyPr>
          <a:lstStyle/>
          <a:p>
            <a:pPr algn="r">
              <a:defRPr/>
            </a:pPr>
            <a:r>
              <a:rPr lang="en-US" kern="0" dirty="0" smtClean="0">
                <a:solidFill>
                  <a:srgbClr val="0000FF"/>
                </a:solidFill>
                <a:latin typeface="Tahoma"/>
              </a:rPr>
              <a:t>17%</a:t>
            </a:r>
            <a:endParaRPr lang="en-US" kern="0" dirty="0">
              <a:solidFill>
                <a:srgbClr val="0000FF"/>
              </a:solidFill>
              <a:latin typeface="Tahoma"/>
            </a:endParaRPr>
          </a:p>
        </p:txBody>
      </p:sp>
      <p:sp>
        <p:nvSpPr>
          <p:cNvPr id="30" name="TextBox 29"/>
          <p:cNvSpPr txBox="1"/>
          <p:nvPr/>
        </p:nvSpPr>
        <p:spPr>
          <a:xfrm>
            <a:off x="1680028" y="5577589"/>
            <a:ext cx="5891674" cy="830997"/>
          </a:xfrm>
          <a:prstGeom prst="rect">
            <a:avLst/>
          </a:prstGeom>
          <a:solidFill>
            <a:sysClr val="window" lastClr="FFFFFF"/>
          </a:solidFill>
          <a:ln w="25400" cap="flat" cmpd="sng" algn="ctr">
            <a:solidFill>
              <a:srgbClr val="0000FF"/>
            </a:solidFill>
            <a:prstDash val="solid"/>
          </a:ln>
          <a:effectLst/>
        </p:spPr>
        <p:txBody>
          <a:bodyPr wrap="square" rtlCol="0">
            <a:spAutoFit/>
          </a:bodyPr>
          <a:lstStyle/>
          <a:p>
            <a:pPr algn="ctr">
              <a:defRPr/>
            </a:pPr>
            <a:r>
              <a:rPr lang="en-US" sz="2400" b="1" kern="0" dirty="0" smtClean="0">
                <a:solidFill>
                  <a:srgbClr val="FF0000"/>
                </a:solidFill>
                <a:latin typeface="Calibri"/>
              </a:rPr>
              <a:t>Memory energy-efficiency and fairness also improve correspondingly</a:t>
            </a:r>
          </a:p>
        </p:txBody>
      </p:sp>
    </p:spTree>
    <p:extLst>
      <p:ext uri="{BB962C8B-B14F-4D97-AF65-F5344CB8AC3E}">
        <p14:creationId xmlns:p14="http://schemas.microsoft.com/office/powerpoint/2010/main" val="159018000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24" grpId="0"/>
      <p:bldP spid="30" grpId="0" animBg="1"/>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kumimoji="1" lang="en-US" altLang="zh-CN" dirty="0"/>
              <a:t>Transparent Hybrid Non-Volatile Memory</a:t>
            </a:r>
            <a:br>
              <a:rPr kumimoji="1" lang="en-US" altLang="zh-CN" dirty="0"/>
            </a:br>
            <a:endParaRPr lang="en-US" dirty="0"/>
          </a:p>
        </p:txBody>
      </p:sp>
      <p:sp>
        <p:nvSpPr>
          <p:cNvPr id="3" name="Content Placeholder 2"/>
          <p:cNvSpPr>
            <a:spLocks noGrp="1"/>
          </p:cNvSpPr>
          <p:nvPr>
            <p:ph idx="1"/>
          </p:nvPr>
        </p:nvSpPr>
        <p:spPr>
          <a:xfrm>
            <a:off x="228600" y="908720"/>
            <a:ext cx="8610600" cy="5195664"/>
          </a:xfrm>
        </p:spPr>
        <p:txBody>
          <a:bodyPr/>
          <a:lstStyle/>
          <a:p>
            <a:pPr>
              <a:spcBef>
                <a:spcPts val="1200"/>
              </a:spcBef>
            </a:pPr>
            <a:r>
              <a:rPr kumimoji="1" lang="en-US" altLang="zh-CN" b="1" dirty="0"/>
              <a:t>Problem</a:t>
            </a:r>
            <a:r>
              <a:rPr kumimoji="1" lang="en-US" altLang="zh-CN" dirty="0"/>
              <a:t>: How do you provide consistency and prevent data corruption in NVM upon a system crash?</a:t>
            </a:r>
          </a:p>
          <a:p>
            <a:pPr>
              <a:spcBef>
                <a:spcPts val="1200"/>
              </a:spcBef>
            </a:pPr>
            <a:r>
              <a:rPr kumimoji="1" lang="en-US" altLang="zh-CN" b="1" dirty="0"/>
              <a:t>Goal</a:t>
            </a:r>
            <a:r>
              <a:rPr kumimoji="1" lang="en-US" altLang="zh-CN" dirty="0"/>
              <a:t>: Provide </a:t>
            </a:r>
            <a:r>
              <a:rPr kumimoji="1" lang="en-US" altLang="zh-CN" dirty="0">
                <a:solidFill>
                  <a:srgbClr val="0000FF"/>
                </a:solidFill>
              </a:rPr>
              <a:t>efficient programmer-transparent consistency </a:t>
            </a:r>
            <a:r>
              <a:rPr kumimoji="1" lang="en-US" altLang="zh-CN" dirty="0"/>
              <a:t>in hybrid </a:t>
            </a:r>
            <a:r>
              <a:rPr kumimoji="1" lang="en-US" altLang="zh-CN" dirty="0" smtClean="0"/>
              <a:t>NVM</a:t>
            </a:r>
            <a:endParaRPr kumimoji="1" lang="en-US" altLang="zh-CN" sz="500" dirty="0"/>
          </a:p>
          <a:p>
            <a:pPr lvl="1">
              <a:lnSpc>
                <a:spcPct val="120000"/>
              </a:lnSpc>
              <a:spcBef>
                <a:spcPts val="0"/>
              </a:spcBef>
            </a:pPr>
            <a:r>
              <a:rPr kumimoji="1" lang="en-US" altLang="zh-CN" b="1" dirty="0">
                <a:solidFill>
                  <a:srgbClr val="7030A0"/>
                </a:solidFill>
              </a:rPr>
              <a:t>Efficiency</a:t>
            </a:r>
            <a:r>
              <a:rPr kumimoji="1" lang="en-US" altLang="zh-CN" dirty="0">
                <a:solidFill>
                  <a:srgbClr val="7030A0"/>
                </a:solidFill>
              </a:rPr>
              <a:t>: use hybrid DRAM/NVM for high performance</a:t>
            </a:r>
          </a:p>
          <a:p>
            <a:pPr lvl="2">
              <a:lnSpc>
                <a:spcPct val="120000"/>
              </a:lnSpc>
              <a:spcBef>
                <a:spcPts val="0"/>
              </a:spcBef>
            </a:pPr>
            <a:r>
              <a:rPr kumimoji="1" lang="en-US" altLang="zh-CN" dirty="0"/>
              <a:t>DRAM is not (only) a transparent cache </a:t>
            </a:r>
          </a:p>
          <a:p>
            <a:pPr lvl="1">
              <a:lnSpc>
                <a:spcPct val="120000"/>
              </a:lnSpc>
              <a:spcBef>
                <a:spcPts val="300"/>
              </a:spcBef>
            </a:pPr>
            <a:r>
              <a:rPr kumimoji="1" lang="en-US" altLang="zh-CN" b="1" dirty="0">
                <a:solidFill>
                  <a:srgbClr val="7030A0"/>
                </a:solidFill>
              </a:rPr>
              <a:t>Transparency</a:t>
            </a:r>
            <a:r>
              <a:rPr kumimoji="1" lang="en-US" altLang="zh-CN" dirty="0">
                <a:solidFill>
                  <a:srgbClr val="7030A0"/>
                </a:solidFill>
              </a:rPr>
              <a:t>: no library APIs or explicit interfaces to access NVM; just loads and stores</a:t>
            </a:r>
          </a:p>
          <a:p>
            <a:pPr lvl="2">
              <a:lnSpc>
                <a:spcPct val="120000"/>
              </a:lnSpc>
              <a:spcBef>
                <a:spcPts val="300"/>
              </a:spcBef>
            </a:pPr>
            <a:r>
              <a:rPr kumimoji="1" lang="en-US" altLang="zh-CN" dirty="0">
                <a:cs typeface="Comic Sans MS"/>
              </a:rPr>
              <a:t>Makes life easier for the programmer</a:t>
            </a:r>
          </a:p>
          <a:p>
            <a:pPr lvl="2">
              <a:lnSpc>
                <a:spcPct val="120000"/>
              </a:lnSpc>
              <a:spcBef>
                <a:spcPts val="300"/>
              </a:spcBef>
            </a:pPr>
            <a:r>
              <a:rPr kumimoji="1" lang="en-US" altLang="zh-CN" dirty="0">
                <a:cs typeface="Comic Sans MS"/>
              </a:rPr>
              <a:t>Easier to support legacy code and </a:t>
            </a:r>
            <a:r>
              <a:rPr kumimoji="1" lang="en-US" altLang="zh-CN" dirty="0" smtClean="0">
                <a:cs typeface="Comic Sans MS"/>
              </a:rPr>
              <a:t>hypervisors </a:t>
            </a:r>
            <a:endParaRPr kumimoji="1" lang="en-US" altLang="zh-CN" dirty="0">
              <a:cs typeface="Comic Sans MS"/>
            </a:endParaRPr>
          </a:p>
          <a:p>
            <a:pPr>
              <a:spcBef>
                <a:spcPts val="1000"/>
              </a:spcBef>
            </a:pPr>
            <a:r>
              <a:rPr kumimoji="1" lang="en-US" altLang="zh-CN" b="1" dirty="0"/>
              <a:t>Challenges to Solve</a:t>
            </a:r>
          </a:p>
          <a:p>
            <a:pPr lvl="1">
              <a:spcBef>
                <a:spcPts val="300"/>
              </a:spcBef>
            </a:pPr>
            <a:r>
              <a:rPr kumimoji="1" lang="en-US" altLang="zh-CN" sz="2400" dirty="0"/>
              <a:t>How to </a:t>
            </a:r>
            <a:r>
              <a:rPr kumimoji="1" lang="en-US" altLang="zh-CN" sz="2400" dirty="0" smtClean="0"/>
              <a:t>guarantee </a:t>
            </a:r>
            <a:r>
              <a:rPr kumimoji="1" lang="en-US" altLang="zh-CN" sz="2400" dirty="0"/>
              <a:t>consistency</a:t>
            </a:r>
          </a:p>
          <a:p>
            <a:pPr lvl="1">
              <a:spcBef>
                <a:spcPts val="300"/>
              </a:spcBef>
            </a:pPr>
            <a:r>
              <a:rPr kumimoji="1" lang="en-US" altLang="zh-CN" sz="2400" dirty="0"/>
              <a:t>How to maximize performance</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292</a:t>
            </a:fld>
            <a:endParaRPr lang="en-US" altLang="en-US">
              <a:solidFill>
                <a:srgbClr val="000000"/>
              </a:solidFill>
            </a:endParaRPr>
          </a:p>
        </p:txBody>
      </p:sp>
      <p:pic>
        <p:nvPicPr>
          <p:cNvPr id="5" name="图片 10" descr="arch.eps"/>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36072" y="3861048"/>
            <a:ext cx="2184400" cy="2476500"/>
          </a:xfrm>
          <a:prstGeom prst="rect">
            <a:avLst/>
          </a:prstGeom>
        </p:spPr>
      </p:pic>
    </p:spTree>
    <p:extLst>
      <p:ext uri="{BB962C8B-B14F-4D97-AF65-F5344CB8AC3E}">
        <p14:creationId xmlns:p14="http://schemas.microsoft.com/office/powerpoint/2010/main" val="86880162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THNVM: Solution Overview</a:t>
            </a:r>
            <a:endParaRPr lang="en-US" dirty="0"/>
          </a:p>
        </p:txBody>
      </p:sp>
      <p:sp>
        <p:nvSpPr>
          <p:cNvPr id="3" name="Content Placeholder 2"/>
          <p:cNvSpPr>
            <a:spLocks noGrp="1"/>
          </p:cNvSpPr>
          <p:nvPr>
            <p:ph idx="1"/>
          </p:nvPr>
        </p:nvSpPr>
        <p:spPr>
          <a:xfrm>
            <a:off x="228600" y="897632"/>
            <a:ext cx="8610600" cy="5123656"/>
          </a:xfrm>
        </p:spPr>
        <p:txBody>
          <a:bodyPr/>
          <a:lstStyle/>
          <a:p>
            <a:r>
              <a:rPr lang="en-US" dirty="0" smtClean="0"/>
              <a:t>Idea 1: </a:t>
            </a:r>
            <a:r>
              <a:rPr lang="en-US" dirty="0" smtClean="0">
                <a:solidFill>
                  <a:srgbClr val="0000FF"/>
                </a:solidFill>
              </a:rPr>
              <a:t>Transparent </a:t>
            </a:r>
            <a:r>
              <a:rPr lang="en-US" dirty="0" err="1" smtClean="0">
                <a:solidFill>
                  <a:srgbClr val="0000FF"/>
                </a:solidFill>
              </a:rPr>
              <a:t>checkpointing</a:t>
            </a:r>
            <a:endParaRPr lang="en-US" dirty="0" smtClean="0">
              <a:solidFill>
                <a:srgbClr val="0000FF"/>
              </a:solidFill>
            </a:endParaRPr>
          </a:p>
          <a:p>
            <a:endParaRPr lang="en-US" dirty="0"/>
          </a:p>
          <a:p>
            <a:pPr marL="0" indent="0">
              <a:buNone/>
            </a:pPr>
            <a:endParaRPr lang="en-US" dirty="0"/>
          </a:p>
          <a:p>
            <a:pPr marL="0" indent="0">
              <a:buNone/>
            </a:pPr>
            <a:endParaRPr lang="en-US" sz="1600" dirty="0"/>
          </a:p>
          <a:p>
            <a:pPr lvl="1"/>
            <a:r>
              <a:rPr lang="en-US" dirty="0" smtClean="0"/>
              <a:t>Need to overlap </a:t>
            </a:r>
            <a:r>
              <a:rPr lang="en-US" dirty="0" err="1" smtClean="0"/>
              <a:t>checkpointing</a:t>
            </a:r>
            <a:r>
              <a:rPr lang="en-US" dirty="0" smtClean="0"/>
              <a:t> and execution</a:t>
            </a:r>
          </a:p>
          <a:p>
            <a:pPr lvl="1"/>
            <a:endParaRPr lang="en-US" dirty="0"/>
          </a:p>
          <a:p>
            <a:r>
              <a:rPr lang="en-US" dirty="0" smtClean="0"/>
              <a:t>Idea 2: </a:t>
            </a:r>
            <a:r>
              <a:rPr lang="en-US" dirty="0" smtClean="0">
                <a:solidFill>
                  <a:srgbClr val="0000FF"/>
                </a:solidFill>
              </a:rPr>
              <a:t>Differentiated consistency schemes </a:t>
            </a:r>
            <a:r>
              <a:rPr lang="en-US" dirty="0" smtClean="0"/>
              <a:t>for DRAM and NVM</a:t>
            </a:r>
          </a:p>
          <a:p>
            <a:pPr lvl="1"/>
            <a:r>
              <a:rPr lang="en-US" dirty="0" err="1" smtClean="0"/>
              <a:t>Writeback</a:t>
            </a:r>
            <a:r>
              <a:rPr lang="en-US" dirty="0" smtClean="0"/>
              <a:t>: buffer sequential writes in DRAM</a:t>
            </a:r>
          </a:p>
          <a:p>
            <a:pPr lvl="1"/>
            <a:r>
              <a:rPr lang="en-US" dirty="0" smtClean="0"/>
              <a:t>Address Remapping: handle random writes in NVM</a:t>
            </a:r>
          </a:p>
          <a:p>
            <a:endParaRPr lang="en-US" dirty="0"/>
          </a:p>
          <a:p>
            <a:r>
              <a:rPr lang="en-US" dirty="0" smtClean="0"/>
              <a:t>Idea 3: </a:t>
            </a:r>
            <a:r>
              <a:rPr lang="en-US" dirty="0" smtClean="0">
                <a:solidFill>
                  <a:srgbClr val="0000FF"/>
                </a:solidFill>
              </a:rPr>
              <a:t>Dynamic migration of data </a:t>
            </a:r>
            <a:r>
              <a:rPr lang="en-US" dirty="0" smtClean="0"/>
              <a:t>for performance</a:t>
            </a:r>
          </a:p>
          <a:p>
            <a:pPr lvl="1"/>
            <a:r>
              <a:rPr lang="en-US" dirty="0" smtClean="0"/>
              <a:t>High write-locality data placed in DRAM</a:t>
            </a:r>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293</a:t>
            </a:fld>
            <a:endParaRPr lang="en-US" altLang="en-US">
              <a:solidFill>
                <a:srgbClr val="000000"/>
              </a:solidFill>
            </a:endParaRPr>
          </a:p>
        </p:txBody>
      </p:sp>
      <p:grpSp>
        <p:nvGrpSpPr>
          <p:cNvPr id="29" name="组 33"/>
          <p:cNvGrpSpPr/>
          <p:nvPr/>
        </p:nvGrpSpPr>
        <p:grpSpPr>
          <a:xfrm>
            <a:off x="707131" y="1556792"/>
            <a:ext cx="8092828" cy="774285"/>
            <a:chOff x="707131" y="2467586"/>
            <a:chExt cx="8092828" cy="774285"/>
          </a:xfrm>
        </p:grpSpPr>
        <p:cxnSp>
          <p:nvCxnSpPr>
            <p:cNvPr id="30" name="直线箭头连接符 31"/>
            <p:cNvCxnSpPr/>
            <p:nvPr/>
          </p:nvCxnSpPr>
          <p:spPr>
            <a:xfrm>
              <a:off x="707131" y="2611884"/>
              <a:ext cx="7979669" cy="14431"/>
            </a:xfrm>
            <a:prstGeom prst="straightConnector1">
              <a:avLst/>
            </a:prstGeom>
            <a:noFill/>
            <a:ln w="25400" cap="flat" cmpd="sng" algn="ctr">
              <a:solidFill>
                <a:sysClr val="windowText" lastClr="000000"/>
              </a:solidFill>
              <a:prstDash val="solid"/>
              <a:tailEnd type="arrow"/>
            </a:ln>
            <a:effectLst/>
          </p:spPr>
        </p:cxnSp>
        <p:sp>
          <p:nvSpPr>
            <p:cNvPr id="31" name="矩形 16"/>
            <p:cNvSpPr/>
            <p:nvPr/>
          </p:nvSpPr>
          <p:spPr>
            <a:xfrm>
              <a:off x="918992" y="2467586"/>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2" name="矩形 18"/>
            <p:cNvSpPr/>
            <p:nvPr/>
          </p:nvSpPr>
          <p:spPr>
            <a:xfrm>
              <a:off x="3044986" y="2467586"/>
              <a:ext cx="1471987" cy="317467"/>
            </a:xfrm>
            <a:prstGeom prst="rect">
              <a:avLst/>
            </a:prstGeom>
            <a:solidFill>
              <a:srgbClr val="FF0000">
                <a:alpha val="85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3" name="矩形 19"/>
            <p:cNvSpPr/>
            <p:nvPr/>
          </p:nvSpPr>
          <p:spPr>
            <a:xfrm>
              <a:off x="4521419" y="2475682"/>
              <a:ext cx="2125994" cy="317467"/>
            </a:xfrm>
            <a:prstGeom prst="rect">
              <a:avLst/>
            </a:prstGeom>
            <a:solidFill>
              <a:srgbClr val="9BBB59">
                <a:alpha val="91000"/>
              </a:srgbClr>
            </a:solidFill>
            <a:ln w="9525" cap="flat" cmpd="sng" algn="ctr">
              <a:noFill/>
              <a:prstDash val="solid"/>
            </a:ln>
            <a:effectLst/>
          </p:spPr>
          <p:txBody>
            <a:bodyPr rtlCol="0" anchor="ctr"/>
            <a:lstStyle/>
            <a:p>
              <a:pPr algn="ctr"/>
              <a:r>
                <a:rPr kumimoji="1" lang="en-US" altLang="zh-CN" kern="0" dirty="0" smtClean="0">
                  <a:solidFill>
                    <a:sysClr val="window" lastClr="FFFFFF"/>
                  </a:solidFill>
                  <a:latin typeface="Calibri"/>
                  <a:ea typeface="宋体"/>
                </a:rPr>
                <a:t>Running</a:t>
              </a:r>
              <a:endParaRPr kumimoji="1" lang="zh-CN" altLang="en-US" kern="0" dirty="0">
                <a:solidFill>
                  <a:sysClr val="window" lastClr="FFFFFF"/>
                </a:solidFill>
                <a:latin typeface="Calibri"/>
                <a:ea typeface="宋体"/>
              </a:endParaRPr>
            </a:p>
          </p:txBody>
        </p:sp>
        <p:sp>
          <p:nvSpPr>
            <p:cNvPr id="34" name="矩形 20"/>
            <p:cNvSpPr/>
            <p:nvPr/>
          </p:nvSpPr>
          <p:spPr>
            <a:xfrm>
              <a:off x="6647413" y="2475682"/>
              <a:ext cx="1471987" cy="317467"/>
            </a:xfrm>
            <a:prstGeom prst="rect">
              <a:avLst/>
            </a:prstGeom>
            <a:solidFill>
              <a:srgbClr val="FF0000">
                <a:alpha val="84000"/>
              </a:srgbClr>
            </a:solidFill>
            <a:ln w="9525" cap="flat" cmpd="sng" algn="ctr">
              <a:noFill/>
              <a:prstDash val="solid"/>
            </a:ln>
            <a:effectLst/>
          </p:spPr>
          <p:txBody>
            <a:bodyPr rtlCol="0" anchor="ctr"/>
            <a:lstStyle/>
            <a:p>
              <a:pPr algn="ctr"/>
              <a:r>
                <a:rPr kumimoji="1" lang="en-US" altLang="zh-CN" kern="0" dirty="0" err="1" smtClean="0">
                  <a:solidFill>
                    <a:sysClr val="window" lastClr="FFFFFF"/>
                  </a:solidFill>
                  <a:latin typeface="Calibri"/>
                  <a:ea typeface="宋体"/>
                </a:rPr>
                <a:t>Checkpoint’g</a:t>
              </a:r>
              <a:endParaRPr kumimoji="1" lang="zh-CN" altLang="en-US" kern="0" dirty="0">
                <a:solidFill>
                  <a:sysClr val="window" lastClr="FFFFFF"/>
                </a:solidFill>
                <a:latin typeface="Calibri"/>
                <a:ea typeface="宋体"/>
              </a:endParaRPr>
            </a:p>
          </p:txBody>
        </p:sp>
        <p:sp>
          <p:nvSpPr>
            <p:cNvPr id="35" name="左中括号 24"/>
            <p:cNvSpPr/>
            <p:nvPr/>
          </p:nvSpPr>
          <p:spPr>
            <a:xfrm rot="16200000">
              <a:off x="2656648" y="1113219"/>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6" name="左中括号 26"/>
            <p:cNvSpPr/>
            <p:nvPr/>
          </p:nvSpPr>
          <p:spPr>
            <a:xfrm rot="16200000">
              <a:off x="6244643" y="1105122"/>
              <a:ext cx="137109"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37" name="文本框 27"/>
            <p:cNvSpPr txBox="1"/>
            <p:nvPr/>
          </p:nvSpPr>
          <p:spPr>
            <a:xfrm>
              <a:off x="2265700"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38" name="文本框 28"/>
            <p:cNvSpPr txBox="1"/>
            <p:nvPr/>
          </p:nvSpPr>
          <p:spPr>
            <a:xfrm>
              <a:off x="5838306" y="2872539"/>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39" name="文本框 32"/>
            <p:cNvSpPr txBox="1"/>
            <p:nvPr/>
          </p:nvSpPr>
          <p:spPr>
            <a:xfrm>
              <a:off x="8126527" y="2591547"/>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grpSp>
      <p:grpSp>
        <p:nvGrpSpPr>
          <p:cNvPr id="40" name="组 3"/>
          <p:cNvGrpSpPr/>
          <p:nvPr/>
        </p:nvGrpSpPr>
        <p:grpSpPr>
          <a:xfrm>
            <a:off x="709420" y="1560172"/>
            <a:ext cx="8092828" cy="774285"/>
            <a:chOff x="98727" y="7148912"/>
            <a:chExt cx="8092828" cy="774285"/>
          </a:xfrm>
        </p:grpSpPr>
        <p:cxnSp>
          <p:nvCxnSpPr>
            <p:cNvPr id="41" name="直线箭头连接符 37"/>
            <p:cNvCxnSpPr/>
            <p:nvPr/>
          </p:nvCxnSpPr>
          <p:spPr>
            <a:xfrm>
              <a:off x="98727" y="7293210"/>
              <a:ext cx="7979669" cy="14431"/>
            </a:xfrm>
            <a:prstGeom prst="straightConnector1">
              <a:avLst/>
            </a:prstGeom>
            <a:noFill/>
            <a:ln w="25400" cap="flat" cmpd="sng" algn="ctr">
              <a:solidFill>
                <a:sysClr val="windowText" lastClr="000000"/>
              </a:solidFill>
              <a:prstDash val="solid"/>
              <a:tailEnd type="arrow"/>
            </a:ln>
            <a:effectLst/>
          </p:spPr>
        </p:cxnSp>
        <p:sp>
          <p:nvSpPr>
            <p:cNvPr id="42" name="矩形 38"/>
            <p:cNvSpPr/>
            <p:nvPr/>
          </p:nvSpPr>
          <p:spPr>
            <a:xfrm>
              <a:off x="310588" y="7148913"/>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3" name="矩形 39"/>
            <p:cNvSpPr/>
            <p:nvPr/>
          </p:nvSpPr>
          <p:spPr>
            <a:xfrm>
              <a:off x="2436582" y="7148912"/>
              <a:ext cx="1471987" cy="158729"/>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4" name="矩形 40"/>
            <p:cNvSpPr/>
            <p:nvPr/>
          </p:nvSpPr>
          <p:spPr>
            <a:xfrm>
              <a:off x="4581478" y="7307641"/>
              <a:ext cx="1471987" cy="166834"/>
            </a:xfrm>
            <a:prstGeom prst="rect">
              <a:avLst/>
            </a:prstGeom>
            <a:solidFill>
              <a:srgbClr val="FF0000">
                <a:alpha val="84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45" name="左中括号 41"/>
            <p:cNvSpPr/>
            <p:nvPr/>
          </p:nvSpPr>
          <p:spPr>
            <a:xfrm rot="16200000">
              <a:off x="4168326" y="5804925"/>
              <a:ext cx="157873"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46" name="文本框 42"/>
            <p:cNvSpPr txBox="1"/>
            <p:nvPr/>
          </p:nvSpPr>
          <p:spPr>
            <a:xfrm>
              <a:off x="165729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0</a:t>
              </a:r>
              <a:endParaRPr kumimoji="1" lang="zh-CN" altLang="en-US" kern="0" dirty="0">
                <a:solidFill>
                  <a:sysClr val="windowText" lastClr="000000"/>
                </a:solidFill>
                <a:latin typeface="Tahoma"/>
              </a:endParaRPr>
            </a:p>
          </p:txBody>
        </p:sp>
        <p:sp>
          <p:nvSpPr>
            <p:cNvPr id="47" name="文本框 43"/>
            <p:cNvSpPr txBox="1"/>
            <p:nvPr/>
          </p:nvSpPr>
          <p:spPr>
            <a:xfrm>
              <a:off x="3865276" y="7553865"/>
              <a:ext cx="928447" cy="369332"/>
            </a:xfrm>
            <a:prstGeom prst="rect">
              <a:avLst/>
            </a:prstGeom>
            <a:noFill/>
          </p:spPr>
          <p:txBody>
            <a:bodyPr wrap="none" rtlCol="0">
              <a:spAutoFit/>
            </a:bodyPr>
            <a:lstStyle/>
            <a:p>
              <a:r>
                <a:rPr kumimoji="1" lang="en-US" altLang="zh-CN" kern="0" dirty="0" smtClean="0">
                  <a:solidFill>
                    <a:sysClr val="windowText" lastClr="000000"/>
                  </a:solidFill>
                  <a:latin typeface="Tahoma"/>
                </a:rPr>
                <a:t>Epoch 1</a:t>
              </a:r>
              <a:endParaRPr kumimoji="1" lang="zh-CN" altLang="en-US" kern="0" dirty="0">
                <a:solidFill>
                  <a:sysClr val="windowText" lastClr="000000"/>
                </a:solidFill>
                <a:latin typeface="Tahoma"/>
              </a:endParaRPr>
            </a:p>
          </p:txBody>
        </p:sp>
        <p:sp>
          <p:nvSpPr>
            <p:cNvPr id="48" name="文本框 44"/>
            <p:cNvSpPr txBox="1"/>
            <p:nvPr/>
          </p:nvSpPr>
          <p:spPr>
            <a:xfrm>
              <a:off x="7518123" y="7272873"/>
              <a:ext cx="673432" cy="369332"/>
            </a:xfrm>
            <a:prstGeom prst="rect">
              <a:avLst/>
            </a:prstGeom>
            <a:noFill/>
          </p:spPr>
          <p:txBody>
            <a:bodyPr wrap="none" rtlCol="0">
              <a:spAutoFit/>
            </a:bodyPr>
            <a:lstStyle/>
            <a:p>
              <a:r>
                <a:rPr kumimoji="1" lang="en-US" altLang="zh-CN" i="1" kern="0" dirty="0" smtClean="0">
                  <a:solidFill>
                    <a:sysClr val="windowText" lastClr="000000"/>
                  </a:solidFill>
                  <a:latin typeface="Tahoma"/>
                </a:rPr>
                <a:t>time</a:t>
              </a:r>
              <a:endParaRPr kumimoji="1" lang="zh-CN" altLang="en-US" i="1" kern="0" dirty="0">
                <a:solidFill>
                  <a:sysClr val="windowText" lastClr="000000"/>
                </a:solidFill>
                <a:latin typeface="Tahoma"/>
              </a:endParaRPr>
            </a:p>
          </p:txBody>
        </p:sp>
        <p:sp>
          <p:nvSpPr>
            <p:cNvPr id="49" name="左中括号 45"/>
            <p:cNvSpPr/>
            <p:nvPr/>
          </p:nvSpPr>
          <p:spPr>
            <a:xfrm rot="16200000">
              <a:off x="2008118" y="5667837"/>
              <a:ext cx="217364" cy="3496971"/>
            </a:xfrm>
            <a:prstGeom prst="leftBracket">
              <a:avLst/>
            </a:prstGeom>
            <a:noFill/>
            <a:ln w="25400" cap="flat" cmpd="sng" algn="ctr">
              <a:solidFill>
                <a:sysClr val="windowText" lastClr="000000"/>
              </a:solidFill>
              <a:prstDash val="solid"/>
            </a:ln>
            <a:effectLst/>
          </p:spPr>
          <p:txBody>
            <a:bodyPr rtlCol="0" anchor="ctr"/>
            <a:lstStyle/>
            <a:p>
              <a:pPr algn="ctr"/>
              <a:endParaRPr kumimoji="1" lang="zh-CN" altLang="en-US" kern="0">
                <a:solidFill>
                  <a:sysClr val="windowText" lastClr="000000"/>
                </a:solidFill>
                <a:latin typeface="Calibri"/>
                <a:ea typeface="宋体"/>
              </a:endParaRPr>
            </a:p>
          </p:txBody>
        </p:sp>
        <p:sp>
          <p:nvSpPr>
            <p:cNvPr id="50" name="矩形 46"/>
            <p:cNvSpPr/>
            <p:nvPr/>
          </p:nvSpPr>
          <p:spPr>
            <a:xfrm>
              <a:off x="2455484" y="7307641"/>
              <a:ext cx="2125994" cy="166834"/>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1" name="矩形 35"/>
            <p:cNvSpPr/>
            <p:nvPr/>
          </p:nvSpPr>
          <p:spPr>
            <a:xfrm>
              <a:off x="4567047" y="7148912"/>
              <a:ext cx="2125994" cy="144298"/>
            </a:xfrm>
            <a:prstGeom prst="rect">
              <a:avLst/>
            </a:prstGeom>
            <a:solidFill>
              <a:srgbClr val="9BBB59">
                <a:alpha val="91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sp>
          <p:nvSpPr>
            <p:cNvPr id="52" name="矩形 47"/>
            <p:cNvSpPr/>
            <p:nvPr/>
          </p:nvSpPr>
          <p:spPr>
            <a:xfrm>
              <a:off x="6693042" y="7148913"/>
              <a:ext cx="1099834" cy="158727"/>
            </a:xfrm>
            <a:prstGeom prst="rect">
              <a:avLst/>
            </a:prstGeom>
            <a:solidFill>
              <a:srgbClr val="FF0000">
                <a:alpha val="85000"/>
              </a:srgbClr>
            </a:solidFill>
            <a:ln w="9525" cap="flat" cmpd="sng" algn="ctr">
              <a:noFill/>
              <a:prstDash val="solid"/>
            </a:ln>
            <a:effectLst/>
          </p:spPr>
          <p:txBody>
            <a:bodyPr rtlCol="0" anchor="ctr"/>
            <a:lstStyle/>
            <a:p>
              <a:pPr algn="ctr"/>
              <a:endParaRPr kumimoji="1" lang="zh-CN" altLang="en-US" kern="0" dirty="0">
                <a:solidFill>
                  <a:sysClr val="window" lastClr="FFFFFF"/>
                </a:solidFill>
                <a:latin typeface="Calibri"/>
                <a:ea typeface="宋体"/>
              </a:endParaRPr>
            </a:p>
          </p:txBody>
        </p:sp>
      </p:grpSp>
    </p:spTree>
    <p:extLst>
      <p:ext uri="{BB962C8B-B14F-4D97-AF65-F5344CB8AC3E}">
        <p14:creationId xmlns:p14="http://schemas.microsoft.com/office/powerpoint/2010/main" val="260735614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9"/>
                                        </p:tgtEl>
                                        <p:attrNameLst>
                                          <p:attrName>style.visibility</p:attrName>
                                        </p:attrNameLst>
                                      </p:cBhvr>
                                      <p:to>
                                        <p:strVal val="hidden"/>
                                      </p:to>
                                    </p:set>
                                  </p:childTnLst>
                                </p:cTn>
                              </p:par>
                            </p:childTnLst>
                          </p:cTn>
                        </p:par>
                        <p:par>
                          <p:cTn id="7" fill="hold">
                            <p:stCondLst>
                              <p:cond delay="0"/>
                            </p:stCondLst>
                            <p:childTnLst>
                              <p:par>
                                <p:cTn id="8" presetID="10" presetClass="entr" presetSubtype="0" fill="hold" nodeType="afterEffect">
                                  <p:stCondLst>
                                    <p:cond delay="0"/>
                                  </p:stCondLst>
                                  <p:childTnLst>
                                    <p:set>
                                      <p:cBhvr>
                                        <p:cTn id="9" dur="1" fill="hold">
                                          <p:stCondLst>
                                            <p:cond delay="0"/>
                                          </p:stCondLst>
                                        </p:cTn>
                                        <p:tgtEl>
                                          <p:spTgt spid="40"/>
                                        </p:tgtEl>
                                        <p:attrNameLst>
                                          <p:attrName>style.visibility</p:attrName>
                                        </p:attrNameLst>
                                      </p:cBhvr>
                                      <p:to>
                                        <p:strVal val="visible"/>
                                      </p:to>
                                    </p:set>
                                    <p:animEffect transition="in" filter="fade">
                                      <p:cBhvr>
                                        <p:cTn id="10" dur="500"/>
                                        <p:tgtEl>
                                          <p:spTgt spid="4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4"/>
          <p:cNvSpPr>
            <a:spLocks noGrp="1" noChangeArrowheads="1"/>
          </p:cNvSpPr>
          <p:nvPr>
            <p:ph type="ctrTitle"/>
          </p:nvPr>
        </p:nvSpPr>
        <p:spPr>
          <a:xfrm>
            <a:off x="366714" y="1628805"/>
            <a:ext cx="8428037" cy="822325"/>
          </a:xfrm>
        </p:spPr>
        <p:txBody>
          <a:bodyPr/>
          <a:lstStyle/>
          <a:p>
            <a:pPr algn="ctr" eaLnBrk="1" hangingPunct="1"/>
            <a:r>
              <a:rPr lang="en-US" sz="4000" dirty="0" smtClean="0">
                <a:latin typeface="Garamond" charset="0"/>
              </a:rPr>
              <a:t>Memory Systems Research Center </a:t>
            </a:r>
            <a:br>
              <a:rPr lang="en-US" sz="4000" dirty="0" smtClean="0">
                <a:latin typeface="Garamond" charset="0"/>
              </a:rPr>
            </a:br>
            <a:r>
              <a:rPr lang="en-US" sz="4000" dirty="0" smtClean="0">
                <a:latin typeface="Garamond" charset="0"/>
              </a:rPr>
              <a:t>@ CMU</a:t>
            </a:r>
            <a:endParaRPr lang="en-US" sz="4000" dirty="0">
              <a:latin typeface="Garamond" charset="0"/>
            </a:endParaRPr>
          </a:p>
        </p:txBody>
      </p:sp>
      <p:sp>
        <p:nvSpPr>
          <p:cNvPr id="49154" name="Rectangle 5"/>
          <p:cNvSpPr>
            <a:spLocks noGrp="1" noChangeArrowheads="1"/>
          </p:cNvSpPr>
          <p:nvPr>
            <p:ph type="subTitle" idx="1"/>
          </p:nvPr>
        </p:nvSpPr>
        <p:spPr>
          <a:xfrm>
            <a:off x="3131841" y="3501013"/>
            <a:ext cx="7848600" cy="2900363"/>
          </a:xfrm>
        </p:spPr>
        <p:txBody>
          <a:bodyPr/>
          <a:lstStyle/>
          <a:p>
            <a:pPr eaLnBrk="1" hangingPunct="1">
              <a:buFont typeface="Wingdings" charset="0"/>
              <a:buNone/>
            </a:pPr>
            <a:endParaRPr lang="en-US" i="1">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a:p>
            <a:pPr eaLnBrk="1" hangingPunct="1">
              <a:buFont typeface="Wingdings" charset="0"/>
              <a:buNone/>
            </a:pPr>
            <a:endParaRPr lang="en-US">
              <a:latin typeface="Tahoma" charset="0"/>
            </a:endParaRPr>
          </a:p>
        </p:txBody>
      </p:sp>
    </p:spTree>
    <p:extLst>
      <p:ext uri="{BB962C8B-B14F-4D97-AF65-F5344CB8AC3E}">
        <p14:creationId xmlns:p14="http://schemas.microsoft.com/office/powerpoint/2010/main" val="19238805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What?</a:t>
            </a:r>
            <a:endParaRPr lang="en-US" dirty="0"/>
          </a:p>
        </p:txBody>
      </p:sp>
      <p:sp>
        <p:nvSpPr>
          <p:cNvPr id="3" name="Content Placeholder 2"/>
          <p:cNvSpPr>
            <a:spLocks noGrp="1"/>
          </p:cNvSpPr>
          <p:nvPr>
            <p:ph idx="1"/>
          </p:nvPr>
        </p:nvSpPr>
        <p:spPr>
          <a:xfrm>
            <a:off x="228600" y="969640"/>
            <a:ext cx="8915400" cy="5051648"/>
          </a:xfrm>
        </p:spPr>
        <p:txBody>
          <a:bodyPr/>
          <a:lstStyle/>
          <a:p>
            <a:r>
              <a:rPr lang="en-US" dirty="0" smtClean="0">
                <a:solidFill>
                  <a:srgbClr val="0000FF"/>
                </a:solidFill>
              </a:rPr>
              <a:t>Industry-supported research center </a:t>
            </a:r>
            <a:r>
              <a:rPr lang="en-US" dirty="0" smtClean="0"/>
              <a:t>to solve industry-wide problems in memory systems</a:t>
            </a:r>
          </a:p>
          <a:p>
            <a:endParaRPr lang="en-US" sz="2000" dirty="0" smtClean="0"/>
          </a:p>
          <a:p>
            <a:r>
              <a:rPr lang="en-US" dirty="0" smtClean="0"/>
              <a:t>Focusing on </a:t>
            </a:r>
            <a:r>
              <a:rPr lang="en-US" dirty="0" smtClean="0">
                <a:solidFill>
                  <a:srgbClr val="FF0000"/>
                </a:solidFill>
              </a:rPr>
              <a:t>cross layer software/hardware research in memory from devices to applications</a:t>
            </a:r>
            <a:r>
              <a:rPr lang="en-US" dirty="0" smtClean="0"/>
              <a:t>: </a:t>
            </a:r>
            <a:r>
              <a:rPr lang="en-US" dirty="0"/>
              <a:t>new functions, new interfaces, new organizations, new uses, new </a:t>
            </a:r>
            <a:r>
              <a:rPr lang="en-US" dirty="0" smtClean="0"/>
              <a:t>technologies, …</a:t>
            </a:r>
          </a:p>
          <a:p>
            <a:endParaRPr lang="en-US" sz="2000" dirty="0"/>
          </a:p>
          <a:p>
            <a:r>
              <a:rPr lang="en-US" dirty="0" smtClean="0"/>
              <a:t>Mission is to </a:t>
            </a:r>
          </a:p>
          <a:p>
            <a:pPr lvl="1"/>
            <a:r>
              <a:rPr lang="en-US" dirty="0" smtClean="0">
                <a:solidFill>
                  <a:srgbClr val="FF0000"/>
                </a:solidFill>
              </a:rPr>
              <a:t>Research memory systems of the next decade</a:t>
            </a:r>
          </a:p>
          <a:p>
            <a:pPr lvl="1"/>
            <a:r>
              <a:rPr lang="en-US" dirty="0" smtClean="0">
                <a:solidFill>
                  <a:srgbClr val="FF0000"/>
                </a:solidFill>
              </a:rPr>
              <a:t>Provide solutions to industry-wide problems</a:t>
            </a:r>
          </a:p>
          <a:p>
            <a:pPr lvl="1"/>
            <a:r>
              <a:rPr lang="en-US" dirty="0" smtClean="0">
                <a:solidFill>
                  <a:srgbClr val="0000FF"/>
                </a:solidFill>
              </a:rPr>
              <a:t>Enable adoption of ideas, interfaces, and methodologies </a:t>
            </a:r>
            <a:r>
              <a:rPr lang="en-US" dirty="0" smtClean="0"/>
              <a:t>via a neutral, collaborative forum</a:t>
            </a:r>
          </a:p>
          <a:p>
            <a:pPr lvl="1"/>
            <a:r>
              <a:rPr lang="en-US" dirty="0" smtClean="0">
                <a:solidFill>
                  <a:srgbClr val="0000FF"/>
                </a:solidFill>
              </a:rPr>
              <a:t>Provide a source of professionals trained well in memory</a:t>
            </a:r>
          </a:p>
          <a:p>
            <a:pPr lvl="1"/>
            <a:r>
              <a:rPr lang="en-US" dirty="0" smtClean="0">
                <a:solidFill>
                  <a:srgbClr val="0000FF"/>
                </a:solidFill>
              </a:rPr>
              <a:t>Enable many other unforeseen benefits</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295</a:t>
            </a:fld>
            <a:endParaRPr lang="en-US" altLang="en-US"/>
          </a:p>
        </p:txBody>
      </p:sp>
      <p:grpSp>
        <p:nvGrpSpPr>
          <p:cNvPr id="5" name="Group 16"/>
          <p:cNvGrpSpPr>
            <a:grpSpLocks/>
          </p:cNvGrpSpPr>
          <p:nvPr/>
        </p:nvGrpSpPr>
        <p:grpSpPr bwMode="auto">
          <a:xfrm>
            <a:off x="6054154" y="332656"/>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207097403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Why?</a:t>
            </a:r>
            <a:endParaRPr lang="en-US" dirty="0"/>
          </a:p>
        </p:txBody>
      </p:sp>
      <p:sp>
        <p:nvSpPr>
          <p:cNvPr id="3" name="Content Placeholder 2"/>
          <p:cNvSpPr>
            <a:spLocks noGrp="1"/>
          </p:cNvSpPr>
          <p:nvPr>
            <p:ph idx="1"/>
          </p:nvPr>
        </p:nvSpPr>
        <p:spPr/>
        <p:txBody>
          <a:bodyPr/>
          <a:lstStyle/>
          <a:p>
            <a:r>
              <a:rPr lang="en-US" dirty="0" smtClean="0"/>
              <a:t>Problems are industry-wide and difficult</a:t>
            </a:r>
          </a:p>
          <a:p>
            <a:endParaRPr lang="en-US" dirty="0"/>
          </a:p>
          <a:p>
            <a:r>
              <a:rPr lang="en-US" dirty="0" smtClean="0"/>
              <a:t>Many solutions require cross-layer cooperation and/or     out-of-the-box thinking</a:t>
            </a:r>
            <a:endParaRPr lang="en-US" dirty="0"/>
          </a:p>
          <a:p>
            <a:endParaRPr lang="en-US" dirty="0" smtClean="0"/>
          </a:p>
          <a:p>
            <a:r>
              <a:rPr lang="en-US" dirty="0" smtClean="0"/>
              <a:t>Adoption of new ideas difficult but seems necessary</a:t>
            </a:r>
          </a:p>
          <a:p>
            <a:pPr lvl="1"/>
            <a:r>
              <a:rPr lang="en-US" dirty="0" smtClean="0"/>
              <a:t>New interfaces</a:t>
            </a:r>
          </a:p>
          <a:p>
            <a:pPr lvl="1"/>
            <a:r>
              <a:rPr lang="en-US" dirty="0" smtClean="0"/>
              <a:t>New functions, execution models</a:t>
            </a:r>
          </a:p>
          <a:p>
            <a:pPr lvl="1"/>
            <a:r>
              <a:rPr lang="en-US" dirty="0" smtClean="0"/>
              <a:t>New use cases</a:t>
            </a:r>
          </a:p>
          <a:p>
            <a:pPr lvl="1"/>
            <a:r>
              <a:rPr lang="en-US" dirty="0" smtClean="0"/>
              <a:t>…</a:t>
            </a:r>
          </a:p>
          <a:p>
            <a:pPr lvl="1"/>
            <a:endParaRPr lang="en-US" dirty="0"/>
          </a:p>
          <a:p>
            <a:r>
              <a:rPr lang="en-US" dirty="0" smtClean="0"/>
              <a:t>We may miss disruptive opportunities without a concerted and unique effort in memory</a:t>
            </a:r>
          </a:p>
        </p:txBody>
      </p:sp>
      <p:sp>
        <p:nvSpPr>
          <p:cNvPr id="4" name="Slide Number Placeholder 3"/>
          <p:cNvSpPr>
            <a:spLocks noGrp="1"/>
          </p:cNvSpPr>
          <p:nvPr>
            <p:ph type="sldNum" sz="quarter" idx="11"/>
          </p:nvPr>
        </p:nvSpPr>
        <p:spPr/>
        <p:txBody>
          <a:bodyPr/>
          <a:lstStyle/>
          <a:p>
            <a:fld id="{71752C56-4F8A-824F-A263-2404B5D536A2}" type="slidenum">
              <a:rPr lang="en-US" smtClean="0"/>
              <a:pPr/>
              <a:t>296</a:t>
            </a:fld>
            <a:endParaRPr lang="en-US"/>
          </a:p>
        </p:txBody>
      </p:sp>
    </p:spTree>
    <p:extLst>
      <p:ext uri="{BB962C8B-B14F-4D97-AF65-F5344CB8AC3E}">
        <p14:creationId xmlns:p14="http://schemas.microsoft.com/office/powerpoint/2010/main" val="164796377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Key Mission</a:t>
            </a:r>
            <a:endParaRPr lang="en-US" dirty="0"/>
          </a:p>
        </p:txBody>
      </p:sp>
      <p:sp>
        <p:nvSpPr>
          <p:cNvPr id="3" name="Content Placeholder 2"/>
          <p:cNvSpPr>
            <a:spLocks noGrp="1"/>
          </p:cNvSpPr>
          <p:nvPr>
            <p:ph idx="1"/>
          </p:nvPr>
        </p:nvSpPr>
        <p:spPr/>
        <p:txBody>
          <a:bodyPr/>
          <a:lstStyle/>
          <a:p>
            <a:r>
              <a:rPr lang="en-US" dirty="0">
                <a:solidFill>
                  <a:srgbClr val="0000FF"/>
                </a:solidFill>
              </a:rPr>
              <a:t>P</a:t>
            </a:r>
            <a:r>
              <a:rPr lang="en-US" dirty="0" smtClean="0">
                <a:solidFill>
                  <a:srgbClr val="0000FF"/>
                </a:solidFill>
              </a:rPr>
              <a:t>erform </a:t>
            </a:r>
            <a:r>
              <a:rPr lang="en-US" dirty="0">
                <a:solidFill>
                  <a:srgbClr val="0000FF"/>
                </a:solidFill>
              </a:rPr>
              <a:t>the fundamental research needed to manage and design the memory systems within the decade and going forward </a:t>
            </a:r>
            <a:endParaRPr lang="en-US" dirty="0" smtClean="0">
              <a:solidFill>
                <a:srgbClr val="0000FF"/>
              </a:solidFill>
            </a:endParaRPr>
          </a:p>
          <a:p>
            <a:endParaRPr lang="en-US" dirty="0" smtClean="0"/>
          </a:p>
          <a:p>
            <a:r>
              <a:rPr lang="en-US" dirty="0">
                <a:solidFill>
                  <a:srgbClr val="FF0000"/>
                </a:solidFill>
              </a:rPr>
              <a:t>All aspects of memory systems </a:t>
            </a:r>
            <a:r>
              <a:rPr lang="en-US" dirty="0"/>
              <a:t>will be considered in the center, from software to hardware, </a:t>
            </a:r>
            <a:r>
              <a:rPr lang="en-US" dirty="0">
                <a:solidFill>
                  <a:srgbClr val="0000FF"/>
                </a:solidFill>
              </a:rPr>
              <a:t>based upon feedback from supporting industrial partners</a:t>
            </a:r>
            <a:r>
              <a:rPr lang="en-US" dirty="0"/>
              <a:t>. </a:t>
            </a:r>
            <a:endParaRPr lang="en-US" dirty="0" smtClean="0"/>
          </a:p>
          <a:p>
            <a:endParaRPr lang="en-US" dirty="0"/>
          </a:p>
          <a:p>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297</a:t>
            </a:fld>
            <a:endParaRPr lang="en-US"/>
          </a:p>
        </p:txBody>
      </p:sp>
    </p:spTree>
    <p:extLst>
      <p:ext uri="{BB962C8B-B14F-4D97-AF65-F5344CB8AC3E}">
        <p14:creationId xmlns:p14="http://schemas.microsoft.com/office/powerpoint/2010/main" val="16088793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What I Expect the Center Looks Like</a:t>
            </a:r>
            <a:endParaRPr lang="en-US" dirty="0"/>
          </a:p>
        </p:txBody>
      </p:sp>
      <p:sp>
        <p:nvSpPr>
          <p:cNvPr id="3" name="Content Placeholder 2"/>
          <p:cNvSpPr>
            <a:spLocks noGrp="1"/>
          </p:cNvSpPr>
          <p:nvPr>
            <p:ph idx="1"/>
          </p:nvPr>
        </p:nvSpPr>
        <p:spPr>
          <a:xfrm>
            <a:off x="228600" y="997527"/>
            <a:ext cx="8915400" cy="5193723"/>
          </a:xfrm>
        </p:spPr>
        <p:txBody>
          <a:bodyPr/>
          <a:lstStyle/>
          <a:p>
            <a:r>
              <a:rPr lang="en-US" dirty="0" smtClean="0"/>
              <a:t>Sits in-between PDL and DSSC</a:t>
            </a:r>
          </a:p>
          <a:p>
            <a:pPr lvl="1"/>
            <a:r>
              <a:rPr lang="en-US" dirty="0" smtClean="0"/>
              <a:t>PDL: Parallel Data Laboratory (software storage and data focus)</a:t>
            </a:r>
          </a:p>
          <a:p>
            <a:pPr lvl="1"/>
            <a:r>
              <a:rPr lang="en-US" dirty="0" smtClean="0"/>
              <a:t>Memory Center: Memory Architecture, Systems, Circuits, …</a:t>
            </a:r>
          </a:p>
          <a:p>
            <a:pPr lvl="1"/>
            <a:r>
              <a:rPr lang="en-US" dirty="0" smtClean="0"/>
              <a:t>DSSC: Data Storage Systems Center (storage device focus)</a:t>
            </a:r>
          </a:p>
          <a:p>
            <a:endParaRPr lang="en-US" dirty="0"/>
          </a:p>
          <a:p>
            <a:r>
              <a:rPr lang="en-US" dirty="0" smtClean="0"/>
              <a:t>Focused on </a:t>
            </a:r>
            <a:r>
              <a:rPr lang="en-US" dirty="0" err="1" smtClean="0"/>
              <a:t>everthing</a:t>
            </a:r>
            <a:r>
              <a:rPr lang="en-US" dirty="0" smtClean="0"/>
              <a:t> related to (main) memory, including </a:t>
            </a:r>
            <a:r>
              <a:rPr lang="en-US" dirty="0" err="1" smtClean="0"/>
              <a:t>memory+computation</a:t>
            </a:r>
            <a:r>
              <a:rPr lang="en-US" dirty="0" smtClean="0"/>
              <a:t>, new functions, new interfaces, new organizations, new uses, new technologies, …</a:t>
            </a:r>
          </a:p>
          <a:p>
            <a:endParaRPr lang="en-US" dirty="0"/>
          </a:p>
          <a:p>
            <a:r>
              <a:rPr lang="en-US" dirty="0" smtClean="0"/>
              <a:t>Cross-layer with architecture at “center”</a:t>
            </a:r>
          </a:p>
          <a:p>
            <a:pPr lvl="1"/>
            <a:endParaRPr lang="en-US" dirty="0"/>
          </a:p>
          <a:p>
            <a:r>
              <a:rPr lang="en-US" dirty="0" smtClean="0"/>
              <a:t>Sustained by gifts from funding companies and institutions</a:t>
            </a:r>
          </a:p>
          <a:p>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298</a:t>
            </a:fld>
            <a:endParaRPr lang="en-US"/>
          </a:p>
        </p:txBody>
      </p:sp>
      <p:grpSp>
        <p:nvGrpSpPr>
          <p:cNvPr id="5" name="Group 16"/>
          <p:cNvGrpSpPr>
            <a:grpSpLocks/>
          </p:cNvGrpSpPr>
          <p:nvPr/>
        </p:nvGrpSpPr>
        <p:grpSpPr bwMode="auto">
          <a:xfrm>
            <a:off x="5724128" y="1365426"/>
            <a:ext cx="3054350" cy="3898900"/>
            <a:chOff x="1863" y="1035"/>
            <a:chExt cx="1924" cy="2456"/>
          </a:xfrm>
        </p:grpSpPr>
        <p:sp>
          <p:nvSpPr>
            <p:cNvPr id="6" name="Text Box 17"/>
            <p:cNvSpPr txBox="1">
              <a:spLocks noChangeArrowheads="1"/>
            </p:cNvSpPr>
            <p:nvPr/>
          </p:nvSpPr>
          <p:spPr bwMode="auto">
            <a:xfrm>
              <a:off x="2307" y="2774"/>
              <a:ext cx="1226" cy="237"/>
            </a:xfrm>
            <a:prstGeom prst="rect">
              <a:avLst/>
            </a:prstGeom>
            <a:solidFill>
              <a:srgbClr val="00FF00"/>
            </a:solidFill>
            <a:ln w="9525">
              <a:solidFill>
                <a:schemeClr val="tx1"/>
              </a:solidFill>
              <a:miter lim="800000"/>
              <a:headEnd/>
              <a:tailEnd/>
            </a:ln>
            <a:effectLst/>
          </p:spPr>
          <p:txBody>
            <a:bodyPr wrap="none">
              <a:spAutoFit/>
            </a:bodyPr>
            <a:lstStyle/>
            <a:p>
              <a:pPr>
                <a:defRPr/>
              </a:pPr>
              <a:r>
                <a:rPr lang="en-US">
                  <a:solidFill>
                    <a:srgbClr val="000000"/>
                  </a:solidFill>
                  <a:latin typeface="Arial" pitchFamily="-105" charset="0"/>
                </a:rPr>
                <a:t>Microarchitecture</a:t>
              </a:r>
            </a:p>
          </p:txBody>
        </p:sp>
        <p:sp>
          <p:nvSpPr>
            <p:cNvPr id="7" name="Text Box 18"/>
            <p:cNvSpPr txBox="1">
              <a:spLocks noChangeAspect="1" noChangeArrowheads="1"/>
            </p:cNvSpPr>
            <p:nvPr/>
          </p:nvSpPr>
          <p:spPr bwMode="auto">
            <a:xfrm>
              <a:off x="2307" y="2534"/>
              <a:ext cx="1226" cy="237"/>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ISA</a:t>
              </a:r>
            </a:p>
          </p:txBody>
        </p:sp>
        <p:sp>
          <p:nvSpPr>
            <p:cNvPr id="8" name="Text Box 19"/>
            <p:cNvSpPr txBox="1">
              <a:spLocks noChangeAspect="1" noChangeArrowheads="1"/>
            </p:cNvSpPr>
            <p:nvPr/>
          </p:nvSpPr>
          <p:spPr bwMode="auto">
            <a:xfrm>
              <a:off x="1863" y="151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Programs</a:t>
              </a:r>
            </a:p>
          </p:txBody>
        </p:sp>
        <p:sp>
          <p:nvSpPr>
            <p:cNvPr id="9" name="Text Box 20"/>
            <p:cNvSpPr txBox="1">
              <a:spLocks noChangeAspect="1" noChangeArrowheads="1"/>
            </p:cNvSpPr>
            <p:nvPr/>
          </p:nvSpPr>
          <p:spPr bwMode="auto">
            <a:xfrm>
              <a:off x="1863" y="1272"/>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Algorithms</a:t>
              </a:r>
            </a:p>
          </p:txBody>
        </p:sp>
        <p:sp>
          <p:nvSpPr>
            <p:cNvPr id="10" name="Text Box 21"/>
            <p:cNvSpPr txBox="1">
              <a:spLocks noChangeAspect="1" noChangeArrowheads="1"/>
            </p:cNvSpPr>
            <p:nvPr/>
          </p:nvSpPr>
          <p:spPr bwMode="auto">
            <a:xfrm>
              <a:off x="1863" y="1035"/>
              <a:ext cx="1226" cy="237"/>
            </a:xfrm>
            <a:prstGeom prst="rect">
              <a:avLst/>
            </a:prstGeom>
            <a:solidFill>
              <a:srgbClr val="00FFFF"/>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Problems</a:t>
              </a:r>
            </a:p>
          </p:txBody>
        </p:sp>
        <p:sp>
          <p:nvSpPr>
            <p:cNvPr id="11" name="Text Box 22"/>
            <p:cNvSpPr txBox="1">
              <a:spLocks noChangeAspect="1" noChangeArrowheads="1"/>
            </p:cNvSpPr>
            <p:nvPr/>
          </p:nvSpPr>
          <p:spPr bwMode="auto">
            <a:xfrm>
              <a:off x="2307" y="301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Logic</a:t>
              </a:r>
            </a:p>
          </p:txBody>
        </p:sp>
        <p:sp>
          <p:nvSpPr>
            <p:cNvPr id="12" name="Text Box 23"/>
            <p:cNvSpPr txBox="1">
              <a:spLocks noChangeAspect="1" noChangeArrowheads="1"/>
            </p:cNvSpPr>
            <p:nvPr/>
          </p:nvSpPr>
          <p:spPr bwMode="auto">
            <a:xfrm>
              <a:off x="2307" y="3254"/>
              <a:ext cx="1226" cy="237"/>
            </a:xfrm>
            <a:prstGeom prst="rect">
              <a:avLst/>
            </a:prstGeom>
            <a:solidFill>
              <a:srgbClr val="00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Devices</a:t>
              </a:r>
            </a:p>
          </p:txBody>
        </p:sp>
        <p:sp>
          <p:nvSpPr>
            <p:cNvPr id="13" name="Text Box 24"/>
            <p:cNvSpPr txBox="1">
              <a:spLocks noChangeAspect="1" noChangeArrowheads="1"/>
            </p:cNvSpPr>
            <p:nvPr/>
          </p:nvSpPr>
          <p:spPr bwMode="auto">
            <a:xfrm>
              <a:off x="2307" y="2102"/>
              <a:ext cx="1226" cy="432"/>
            </a:xfrm>
            <a:prstGeom prst="rect">
              <a:avLst/>
            </a:prstGeom>
            <a:solidFill>
              <a:srgbClr val="FFFF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Runtime System</a:t>
              </a:r>
            </a:p>
            <a:p>
              <a:pPr>
                <a:defRPr/>
              </a:pPr>
              <a:r>
                <a:rPr lang="en-US">
                  <a:solidFill>
                    <a:srgbClr val="000000"/>
                  </a:solidFill>
                  <a:latin typeface="Arial" pitchFamily="-105" charset="0"/>
                </a:rPr>
                <a:t>(VM, OS, MM)</a:t>
              </a:r>
            </a:p>
          </p:txBody>
        </p:sp>
        <p:sp>
          <p:nvSpPr>
            <p:cNvPr id="14" name="Text Box 25"/>
            <p:cNvSpPr txBox="1">
              <a:spLocks noChangeAspect="1" noChangeArrowheads="1"/>
            </p:cNvSpPr>
            <p:nvPr/>
          </p:nvSpPr>
          <p:spPr bwMode="auto">
            <a:xfrm>
              <a:off x="3351" y="1505"/>
              <a:ext cx="436" cy="237"/>
            </a:xfrm>
            <a:prstGeom prst="rect">
              <a:avLst/>
            </a:prstGeom>
            <a:solidFill>
              <a:srgbClr val="FF0000"/>
            </a:solidFill>
            <a:ln w="9525">
              <a:solidFill>
                <a:schemeClr val="tx1"/>
              </a:solidFill>
              <a:miter lim="800000"/>
              <a:headEnd/>
              <a:tailEnd/>
            </a:ln>
            <a:effectLst/>
          </p:spPr>
          <p:txBody>
            <a:bodyPr wrap="none"/>
            <a:lstStyle/>
            <a:p>
              <a:pPr>
                <a:defRPr/>
              </a:pPr>
              <a:r>
                <a:rPr lang="en-US">
                  <a:solidFill>
                    <a:srgbClr val="000000"/>
                  </a:solidFill>
                  <a:latin typeface="Arial" pitchFamily="-105" charset="0"/>
                </a:rPr>
                <a:t>User</a:t>
              </a:r>
            </a:p>
          </p:txBody>
        </p:sp>
        <p:sp>
          <p:nvSpPr>
            <p:cNvPr id="15" name="Line 26"/>
            <p:cNvSpPr>
              <a:spLocks noChangeShapeType="1"/>
            </p:cNvSpPr>
            <p:nvPr/>
          </p:nvSpPr>
          <p:spPr bwMode="auto">
            <a:xfrm>
              <a:off x="2444" y="1749"/>
              <a:ext cx="218"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6" name="Line 27"/>
            <p:cNvSpPr>
              <a:spLocks noChangeShapeType="1"/>
            </p:cNvSpPr>
            <p:nvPr/>
          </p:nvSpPr>
          <p:spPr bwMode="auto">
            <a:xfrm flipH="1">
              <a:off x="3097" y="1619"/>
              <a:ext cx="254" cy="0"/>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sp>
          <p:nvSpPr>
            <p:cNvPr id="17" name="Line 28"/>
            <p:cNvSpPr>
              <a:spLocks noChangeShapeType="1"/>
            </p:cNvSpPr>
            <p:nvPr/>
          </p:nvSpPr>
          <p:spPr bwMode="auto">
            <a:xfrm flipH="1">
              <a:off x="3242" y="1749"/>
              <a:ext cx="327" cy="363"/>
            </a:xfrm>
            <a:prstGeom prst="line">
              <a:avLst/>
            </a:prstGeom>
            <a:noFill/>
            <a:ln w="9525">
              <a:solidFill>
                <a:schemeClr val="tx1"/>
              </a:solidFill>
              <a:round/>
              <a:headEnd/>
              <a:tailEnd type="triangle" w="med" len="med"/>
            </a:ln>
            <a:effectLst/>
          </p:spPr>
          <p:txBody>
            <a:bodyPr/>
            <a:lstStyle/>
            <a:p>
              <a:pPr>
                <a:defRPr/>
              </a:pPr>
              <a:endParaRPr lang="en-US">
                <a:solidFill>
                  <a:srgbClr val="000000"/>
                </a:solidFill>
                <a:latin typeface="Arial" pitchFamily="-105" charset="0"/>
              </a:endParaRPr>
            </a:p>
          </p:txBody>
        </p:sp>
      </p:grpSp>
    </p:spTree>
    <p:extLst>
      <p:ext uri="{BB962C8B-B14F-4D97-AF65-F5344CB8AC3E}">
        <p14:creationId xmlns:p14="http://schemas.microsoft.com/office/powerpoint/2010/main" val="40146302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par>
                                <p:cTn id="29" presetID="1" presetClass="exit" presetSubtype="0" fill="hold" nodeType="withEffect">
                                  <p:stCondLst>
                                    <p:cond delay="0"/>
                                  </p:stCondLst>
                                  <p:childTnLst>
                                    <p:set>
                                      <p:cBhvr>
                                        <p:cTn id="30"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dirty="0" smtClean="0"/>
              <a:t>Potential Benefits/Hopes of Such a Center</a:t>
            </a:r>
            <a:endParaRPr lang="en-US" dirty="0"/>
          </a:p>
        </p:txBody>
      </p:sp>
      <p:sp>
        <p:nvSpPr>
          <p:cNvPr id="3" name="Content Placeholder 2"/>
          <p:cNvSpPr>
            <a:spLocks noGrp="1"/>
          </p:cNvSpPr>
          <p:nvPr>
            <p:ph idx="1"/>
          </p:nvPr>
        </p:nvSpPr>
        <p:spPr>
          <a:xfrm>
            <a:off x="228600" y="849041"/>
            <a:ext cx="8610600" cy="5193723"/>
          </a:xfrm>
        </p:spPr>
        <p:txBody>
          <a:bodyPr/>
          <a:lstStyle/>
          <a:p>
            <a:r>
              <a:rPr lang="en-US" dirty="0" smtClean="0"/>
              <a:t>Enables a good way to </a:t>
            </a:r>
            <a:r>
              <a:rPr lang="en-US" dirty="0" smtClean="0">
                <a:solidFill>
                  <a:srgbClr val="0000FF"/>
                </a:solidFill>
              </a:rPr>
              <a:t>influence/steer research on all aspects of memory systems</a:t>
            </a:r>
          </a:p>
          <a:p>
            <a:pPr lvl="1"/>
            <a:r>
              <a:rPr lang="en-US" dirty="0"/>
              <a:t>Annual </a:t>
            </a:r>
            <a:r>
              <a:rPr lang="en-US" dirty="0" smtClean="0"/>
              <a:t>retreats </a:t>
            </a:r>
            <a:r>
              <a:rPr lang="en-US" dirty="0"/>
              <a:t>and visit </a:t>
            </a:r>
            <a:r>
              <a:rPr lang="en-US" dirty="0" smtClean="0"/>
              <a:t>days</a:t>
            </a:r>
          </a:p>
          <a:p>
            <a:pPr lvl="1"/>
            <a:r>
              <a:rPr lang="en-US" dirty="0" smtClean="0"/>
              <a:t>More fine-grained discussions with professors and students</a:t>
            </a:r>
            <a:endParaRPr lang="en-US" dirty="0"/>
          </a:p>
          <a:p>
            <a:pPr marL="0" indent="0">
              <a:buNone/>
            </a:pPr>
            <a:endParaRPr lang="en-US" sz="1600" dirty="0"/>
          </a:p>
          <a:p>
            <a:r>
              <a:rPr lang="en-US" dirty="0" smtClean="0"/>
              <a:t>Enables a </a:t>
            </a:r>
            <a:r>
              <a:rPr lang="en-US" dirty="0" smtClean="0">
                <a:solidFill>
                  <a:srgbClr val="0000FF"/>
                </a:solidFill>
              </a:rPr>
              <a:t>neutral forum for information exchange and discussion</a:t>
            </a:r>
            <a:r>
              <a:rPr lang="en-US" dirty="0" smtClean="0"/>
              <a:t> between participants</a:t>
            </a:r>
          </a:p>
          <a:p>
            <a:endParaRPr lang="en-US" sz="1600" dirty="0"/>
          </a:p>
          <a:p>
            <a:r>
              <a:rPr lang="en-US" dirty="0" smtClean="0"/>
              <a:t>Enables </a:t>
            </a:r>
            <a:r>
              <a:rPr lang="en-US" dirty="0" smtClean="0">
                <a:solidFill>
                  <a:srgbClr val="0000FF"/>
                </a:solidFill>
              </a:rPr>
              <a:t>close interaction with faculty and students </a:t>
            </a:r>
            <a:r>
              <a:rPr lang="en-US" dirty="0" smtClean="0"/>
              <a:t>who are focusing on memory, </a:t>
            </a:r>
            <a:r>
              <a:rPr lang="en-US" dirty="0" smtClean="0">
                <a:solidFill>
                  <a:srgbClr val="0000FF"/>
                </a:solidFill>
              </a:rPr>
              <a:t>early access to research ideas/results</a:t>
            </a:r>
          </a:p>
          <a:p>
            <a:endParaRPr lang="en-US" sz="1600" dirty="0"/>
          </a:p>
          <a:p>
            <a:r>
              <a:rPr lang="en-US" dirty="0" smtClean="0"/>
              <a:t>Enables a source of professionals who are well-trained in memory (and across the system stack)</a:t>
            </a:r>
          </a:p>
          <a:p>
            <a:endParaRPr lang="en-US" sz="1600" dirty="0"/>
          </a:p>
          <a:p>
            <a:r>
              <a:rPr lang="en-US" dirty="0" smtClean="0"/>
              <a:t>Enhances the probability of adoption of disruptive ideas</a:t>
            </a:r>
          </a:p>
          <a:p>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299</a:t>
            </a:fld>
            <a:endParaRPr lang="en-US"/>
          </a:p>
        </p:txBody>
      </p:sp>
    </p:spTree>
    <p:extLst>
      <p:ext uri="{BB962C8B-B14F-4D97-AF65-F5344CB8AC3E}">
        <p14:creationId xmlns:p14="http://schemas.microsoft.com/office/powerpoint/2010/main" val="23468457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itle 1"/>
          <p:cNvSpPr>
            <a:spLocks noGrp="1"/>
          </p:cNvSpPr>
          <p:nvPr>
            <p:ph type="title"/>
          </p:nvPr>
        </p:nvSpPr>
        <p:spPr/>
        <p:txBody>
          <a:bodyPr/>
          <a:lstStyle/>
          <a:p>
            <a:r>
              <a:rPr lang="en-US" dirty="0" smtClean="0">
                <a:latin typeface="Garamond" charset="0"/>
                <a:ea typeface="ＭＳ Ｐゴシック" charset="0"/>
                <a:cs typeface="ＭＳ Ｐゴシック" charset="0"/>
              </a:rPr>
              <a:t>Brief Self Introduction</a:t>
            </a:r>
            <a:endParaRPr lang="en-US" dirty="0">
              <a:latin typeface="Garamond" charset="0"/>
              <a:ea typeface="ＭＳ Ｐゴシック" charset="0"/>
              <a:cs typeface="ＭＳ Ｐゴシック" charset="0"/>
            </a:endParaRPr>
          </a:p>
        </p:txBody>
      </p:sp>
      <p:sp>
        <p:nvSpPr>
          <p:cNvPr id="21506" name="Content Placeholder 2"/>
          <p:cNvSpPr>
            <a:spLocks noGrp="1"/>
          </p:cNvSpPr>
          <p:nvPr>
            <p:ph idx="1"/>
          </p:nvPr>
        </p:nvSpPr>
        <p:spPr>
          <a:xfrm>
            <a:off x="228600" y="862013"/>
            <a:ext cx="8610600" cy="5194300"/>
          </a:xfrm>
        </p:spPr>
        <p:txBody>
          <a:bodyPr/>
          <a:lstStyle/>
          <a:p>
            <a:r>
              <a:rPr lang="en-US" sz="2200" dirty="0" smtClean="0">
                <a:latin typeface="Tahoma" charset="0"/>
                <a:ea typeface="ＭＳ Ｐゴシック" charset="0"/>
                <a:cs typeface="ＭＳ Ｐゴシック" charset="0"/>
              </a:rPr>
              <a:t>Onur </a:t>
            </a:r>
            <a:r>
              <a:rPr lang="en-US" sz="2200" dirty="0">
                <a:latin typeface="Tahoma" charset="0"/>
                <a:ea typeface="ＭＳ Ｐゴシック" charset="0"/>
                <a:cs typeface="ＭＳ Ｐゴシック" charset="0"/>
              </a:rPr>
              <a:t>Mutlu</a:t>
            </a:r>
          </a:p>
          <a:p>
            <a:pPr lvl="1"/>
            <a:r>
              <a:rPr lang="en-US" sz="1800" dirty="0" smtClean="0">
                <a:latin typeface="Tahoma" charset="0"/>
                <a:ea typeface="ＭＳ Ｐゴシック" charset="0"/>
              </a:rPr>
              <a:t>Associate Professor @ Carnegie </a:t>
            </a:r>
            <a:r>
              <a:rPr lang="en-US" sz="1800" dirty="0">
                <a:latin typeface="Tahoma" charset="0"/>
                <a:ea typeface="ＭＳ Ｐゴシック" charset="0"/>
              </a:rPr>
              <a:t>Mellon University ECE/CS</a:t>
            </a:r>
          </a:p>
          <a:p>
            <a:pPr lvl="1"/>
            <a:r>
              <a:rPr lang="en-US" sz="1800" dirty="0">
                <a:latin typeface="Tahoma" charset="0"/>
                <a:ea typeface="ＭＳ Ｐゴシック" charset="0"/>
              </a:rPr>
              <a:t>PhD from UT-</a:t>
            </a:r>
            <a:r>
              <a:rPr lang="en-US" sz="1800" dirty="0" smtClean="0">
                <a:latin typeface="Tahoma" charset="0"/>
                <a:ea typeface="ＭＳ Ｐゴシック" charset="0"/>
              </a:rPr>
              <a:t>Austin 2006, </a:t>
            </a:r>
            <a:r>
              <a:rPr lang="en-US" sz="1800" dirty="0">
                <a:latin typeface="Tahoma" charset="0"/>
                <a:ea typeface="ＭＳ Ｐゴシック" charset="0"/>
              </a:rPr>
              <a:t>worked at Microsoft Research, Intel, AMD</a:t>
            </a:r>
          </a:p>
          <a:p>
            <a:pPr lvl="1"/>
            <a:r>
              <a:rPr lang="en-US" sz="1800" dirty="0">
                <a:latin typeface="Tahoma" charset="0"/>
                <a:ea typeface="ＭＳ Ｐゴシック" charset="0"/>
                <a:hlinkClick r:id="rId2"/>
              </a:rPr>
              <a:t>http://www.ece.cmu.edu/~</a:t>
            </a:r>
            <a:r>
              <a:rPr lang="en-US" sz="1800" dirty="0" smtClean="0">
                <a:latin typeface="Tahoma" charset="0"/>
                <a:ea typeface="ＭＳ Ｐゴシック" charset="0"/>
                <a:hlinkClick r:id="rId2"/>
              </a:rPr>
              <a:t>omutlu</a:t>
            </a:r>
            <a:endParaRPr lang="en-US" sz="1800" dirty="0" smtClean="0">
              <a:latin typeface="Tahoma" charset="0"/>
              <a:ea typeface="ＭＳ Ｐゴシック" charset="0"/>
            </a:endParaRPr>
          </a:p>
          <a:p>
            <a:pPr lvl="1"/>
            <a:r>
              <a:rPr lang="en-US" sz="1800" dirty="0" smtClean="0">
                <a:latin typeface="Tahoma" charset="0"/>
                <a:ea typeface="ＭＳ Ｐゴシック" charset="0"/>
                <a:hlinkClick r:id="rId3"/>
              </a:rPr>
              <a:t>omutlu@gmail.com</a:t>
            </a:r>
            <a:r>
              <a:rPr lang="en-US" sz="1800" dirty="0" smtClean="0">
                <a:latin typeface="Tahoma" charset="0"/>
                <a:ea typeface="ＭＳ Ｐゴシック" charset="0"/>
              </a:rPr>
              <a:t> (Best way to reach me)</a:t>
            </a:r>
          </a:p>
          <a:p>
            <a:pPr lvl="1"/>
            <a:r>
              <a:rPr lang="en-US" sz="1800" dirty="0" smtClean="0">
                <a:latin typeface="Tahoma" charset="0"/>
                <a:ea typeface="ＭＳ Ｐゴシック" charset="0"/>
                <a:hlinkClick r:id="rId4"/>
              </a:rPr>
              <a:t>http://users.ece.cmu.edu/~omutlu/projects.htm</a:t>
            </a:r>
            <a:r>
              <a:rPr lang="en-US" sz="1800" dirty="0" smtClean="0">
                <a:latin typeface="Tahoma" charset="0"/>
                <a:ea typeface="ＭＳ Ｐゴシック" charset="0"/>
              </a:rPr>
              <a:t> </a:t>
            </a:r>
            <a:endParaRPr lang="en-US" sz="1800" dirty="0">
              <a:latin typeface="Tahoma" charset="0"/>
              <a:ea typeface="ＭＳ Ｐゴシック" charset="0"/>
            </a:endParaRPr>
          </a:p>
          <a:p>
            <a:pPr lvl="1"/>
            <a:endParaRPr lang="en-US" sz="1000" dirty="0">
              <a:latin typeface="Tahoma" charset="0"/>
              <a:ea typeface="ＭＳ Ｐゴシック" charset="0"/>
            </a:endParaRPr>
          </a:p>
          <a:p>
            <a:r>
              <a:rPr lang="en-US" sz="2200" dirty="0" smtClean="0">
                <a:solidFill>
                  <a:srgbClr val="FF0000"/>
                </a:solidFill>
                <a:latin typeface="Tahoma" charset="0"/>
                <a:ea typeface="ＭＳ Ｐゴシック" charset="0"/>
                <a:cs typeface="ＭＳ Ｐゴシック" charset="0"/>
              </a:rPr>
              <a:t>Research, Teaching, Consulting </a:t>
            </a:r>
            <a:r>
              <a:rPr lang="en-US" sz="2200" dirty="0" smtClean="0">
                <a:latin typeface="Tahoma" charset="0"/>
                <a:ea typeface="ＭＳ Ｐゴシック" charset="0"/>
                <a:cs typeface="ＭＳ Ｐゴシック" charset="0"/>
              </a:rPr>
              <a:t>in</a:t>
            </a:r>
            <a:endParaRPr lang="en-US" sz="2200" dirty="0">
              <a:latin typeface="Tahoma" charset="0"/>
              <a:ea typeface="ＭＳ Ｐゴシック" charset="0"/>
              <a:cs typeface="ＭＳ Ｐゴシック" charset="0"/>
            </a:endParaRPr>
          </a:p>
          <a:p>
            <a:pPr lvl="1">
              <a:defRPr/>
            </a:pPr>
            <a:r>
              <a:rPr lang="en-US" sz="1800" dirty="0">
                <a:solidFill>
                  <a:srgbClr val="0000FF"/>
                </a:solidFill>
                <a:latin typeface="Tahoma" charset="0"/>
                <a:ea typeface="ＭＳ Ｐゴシック" charset="0"/>
              </a:rPr>
              <a:t>Computer </a:t>
            </a:r>
            <a:r>
              <a:rPr lang="en-US" sz="1800" dirty="0" smtClean="0">
                <a:solidFill>
                  <a:srgbClr val="0000FF"/>
                </a:solidFill>
                <a:latin typeface="Tahoma" charset="0"/>
                <a:ea typeface="ＭＳ Ｐゴシック" charset="0"/>
              </a:rPr>
              <a:t>architecture and systems, </a:t>
            </a:r>
            <a:r>
              <a:rPr lang="en-US" sz="1800" dirty="0">
                <a:solidFill>
                  <a:srgbClr val="0000FF"/>
                </a:solidFill>
                <a:latin typeface="Tahoma" charset="0"/>
                <a:ea typeface="ＭＳ Ｐゴシック" charset="0"/>
              </a:rPr>
              <a:t>hardware/software interaction</a:t>
            </a:r>
          </a:p>
          <a:p>
            <a:pPr lvl="1">
              <a:defRPr/>
            </a:pPr>
            <a:r>
              <a:rPr lang="en-US" sz="1800" dirty="0">
                <a:latin typeface="Tahoma" charset="0"/>
                <a:ea typeface="ＭＳ Ｐゴシック" charset="0"/>
              </a:rPr>
              <a:t>Memory and storage </a:t>
            </a:r>
            <a:r>
              <a:rPr lang="en-US" sz="1800" dirty="0" smtClean="0">
                <a:latin typeface="Tahoma" charset="0"/>
                <a:ea typeface="ＭＳ Ｐゴシック" charset="0"/>
              </a:rPr>
              <a:t>systems, emerging technologies</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Many</a:t>
            </a:r>
            <a:r>
              <a:rPr lang="en-US" sz="1800" dirty="0">
                <a:latin typeface="Tahoma" charset="0"/>
                <a:ea typeface="ＭＳ Ｐゴシック" charset="0"/>
              </a:rPr>
              <a:t>-core </a:t>
            </a:r>
            <a:r>
              <a:rPr lang="en-US" sz="1800" dirty="0" smtClean="0">
                <a:latin typeface="Tahoma" charset="0"/>
                <a:ea typeface="ＭＳ Ｐゴシック" charset="0"/>
              </a:rPr>
              <a:t>systems, heterogeneous systems, core design</a:t>
            </a:r>
            <a:endParaRPr lang="en-US" sz="1800" dirty="0">
              <a:latin typeface="Tahoma" charset="0"/>
              <a:ea typeface="ＭＳ Ｐゴシック" charset="0"/>
            </a:endParaRPr>
          </a:p>
          <a:p>
            <a:pPr lvl="1">
              <a:defRPr/>
            </a:pPr>
            <a:r>
              <a:rPr lang="en-US" sz="1800" dirty="0" smtClean="0">
                <a:latin typeface="Tahoma" charset="0"/>
                <a:ea typeface="ＭＳ Ｐゴシック" charset="0"/>
              </a:rPr>
              <a:t>Interconnects</a:t>
            </a:r>
            <a:endParaRPr lang="en-US" sz="1800" dirty="0">
              <a:latin typeface="Tahoma" charset="0"/>
              <a:ea typeface="ＭＳ Ｐゴシック" charset="0"/>
            </a:endParaRPr>
          </a:p>
          <a:p>
            <a:pPr lvl="1">
              <a:defRPr/>
            </a:pPr>
            <a:r>
              <a:rPr lang="en-US" sz="1800" dirty="0">
                <a:latin typeface="Tahoma" charset="0"/>
                <a:ea typeface="ＭＳ Ｐゴシック" charset="0"/>
              </a:rPr>
              <a:t>Hardware/software interaction and co-design (PL, OS, Architecture)</a:t>
            </a:r>
          </a:p>
          <a:p>
            <a:pPr lvl="1">
              <a:defRPr/>
            </a:pPr>
            <a:r>
              <a:rPr lang="en-US" sz="1800" dirty="0">
                <a:latin typeface="Tahoma" charset="0"/>
                <a:ea typeface="ＭＳ Ｐゴシック" charset="0"/>
              </a:rPr>
              <a:t>Predictable and QoS-aware systems</a:t>
            </a:r>
          </a:p>
          <a:p>
            <a:pPr lvl="1">
              <a:defRPr/>
            </a:pPr>
            <a:r>
              <a:rPr lang="en-US" sz="1800" dirty="0" smtClean="0">
                <a:latin typeface="Tahoma" charset="0"/>
                <a:ea typeface="ＭＳ Ｐゴシック" charset="0"/>
              </a:rPr>
              <a:t>Hardware fault tolerance and security</a:t>
            </a:r>
            <a:endParaRPr lang="en-US" sz="1800" dirty="0">
              <a:latin typeface="Tahoma" charset="0"/>
              <a:ea typeface="ＭＳ Ｐゴシック" charset="0"/>
            </a:endParaRPr>
          </a:p>
          <a:p>
            <a:pPr lvl="1"/>
            <a:r>
              <a:rPr lang="en-US" sz="1800" dirty="0" smtClean="0">
                <a:latin typeface="Tahoma" charset="0"/>
                <a:ea typeface="ＭＳ Ｐゴシック" charset="0"/>
              </a:rPr>
              <a:t>Algorithms </a:t>
            </a:r>
            <a:r>
              <a:rPr lang="en-US" sz="1800" dirty="0">
                <a:latin typeface="Tahoma" charset="0"/>
                <a:ea typeface="ＭＳ Ｐゴシック" charset="0"/>
              </a:rPr>
              <a:t>and architectures for genome analysis</a:t>
            </a:r>
          </a:p>
          <a:p>
            <a:pPr lvl="1"/>
            <a:r>
              <a:rPr lang="en-US" sz="1800" dirty="0">
                <a:latin typeface="Tahoma" charset="0"/>
                <a:ea typeface="ＭＳ Ｐゴシック" charset="0"/>
              </a:rPr>
              <a:t>…</a:t>
            </a:r>
          </a:p>
          <a:p>
            <a:pPr lvl="1"/>
            <a:endParaRPr lang="en-US" dirty="0">
              <a:latin typeface="Tahoma" charset="0"/>
              <a:ea typeface="ＭＳ Ｐゴシック" charset="0"/>
            </a:endParaRPr>
          </a:p>
          <a:p>
            <a:endParaRPr lang="en-US" dirty="0">
              <a:latin typeface="Tahoma" charset="0"/>
              <a:ea typeface="ＭＳ Ｐゴシック" charset="0"/>
              <a:cs typeface="ＭＳ Ｐゴシック" charset="0"/>
            </a:endParaRPr>
          </a:p>
        </p:txBody>
      </p:sp>
      <p:sp>
        <p:nvSpPr>
          <p:cNvPr id="21507"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ＭＳ Ｐゴシック" charset="0"/>
              </a:defRPr>
            </a:lvl1pPr>
            <a:lvl2pPr marL="742950" indent="-285750" eaLnBrk="0" hangingPunct="0">
              <a:defRPr sz="2400">
                <a:solidFill>
                  <a:schemeClr val="tx1"/>
                </a:solidFill>
                <a:latin typeface="Arial" charset="0"/>
                <a:ea typeface="ＭＳ Ｐゴシック" charset="0"/>
              </a:defRPr>
            </a:lvl2pPr>
            <a:lvl3pPr marL="1143000" indent="-228600" eaLnBrk="0" hangingPunct="0">
              <a:defRPr sz="2400">
                <a:solidFill>
                  <a:schemeClr val="tx1"/>
                </a:solidFill>
                <a:latin typeface="Arial" charset="0"/>
                <a:ea typeface="ＭＳ Ｐゴシック" charset="0"/>
              </a:defRPr>
            </a:lvl3pPr>
            <a:lvl4pPr marL="1600200" indent="-228600" eaLnBrk="0" hangingPunct="0">
              <a:defRPr sz="2400">
                <a:solidFill>
                  <a:schemeClr val="tx1"/>
                </a:solidFill>
                <a:latin typeface="Arial" charset="0"/>
                <a:ea typeface="ＭＳ Ｐゴシック" charset="0"/>
              </a:defRPr>
            </a:lvl4pPr>
            <a:lvl5pPr marL="2057400" indent="-228600" eaLnBrk="0" hangingPunct="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9250F304-EB81-1C45-9F43-338BF2D95059}" type="slidenum">
              <a:rPr lang="en-US" sz="1600">
                <a:solidFill>
                  <a:srgbClr val="000000"/>
                </a:solidFill>
                <a:latin typeface="Garamond" charset="0"/>
              </a:rPr>
              <a:pPr eaLnBrk="1" hangingPunct="1"/>
              <a:t>3</a:t>
            </a:fld>
            <a:endParaRPr lang="en-US" sz="1600">
              <a:solidFill>
                <a:srgbClr val="000000"/>
              </a:solidFill>
              <a:latin typeface="Garamond" charset="0"/>
            </a:endParaRPr>
          </a:p>
        </p:txBody>
      </p:sp>
      <p:sp>
        <p:nvSpPr>
          <p:cNvPr id="2" name="Rectangle 1"/>
          <p:cNvSpPr/>
          <p:nvPr/>
        </p:nvSpPr>
        <p:spPr>
          <a:xfrm>
            <a:off x="107504" y="4869160"/>
            <a:ext cx="8915400" cy="1384995"/>
          </a:xfrm>
          <a:prstGeom prst="rect">
            <a:avLst/>
          </a:prstGeom>
          <a:solidFill>
            <a:schemeClr val="bg1"/>
          </a:solidFill>
          <a:ln>
            <a:solidFill>
              <a:schemeClr val="tx1"/>
            </a:solidFill>
          </a:ln>
        </p:spPr>
        <p:txBody>
          <a:bodyPr wrap="square">
            <a:spAutoFit/>
          </a:bodyPr>
          <a:lstStyle/>
          <a:p>
            <a:pPr marL="0" lvl="1">
              <a:buClr>
                <a:schemeClr val="accent1"/>
              </a:buClr>
              <a:buSzPct val="65000"/>
            </a:pPr>
            <a:r>
              <a:rPr lang="en-US" sz="2800" dirty="0">
                <a:solidFill>
                  <a:srgbClr val="FF0000"/>
                </a:solidFill>
                <a:latin typeface="Tahoma" charset="0"/>
              </a:rPr>
              <a:t>Interested in developing efficient, high-performance, and scalable </a:t>
            </a:r>
            <a:r>
              <a:rPr lang="en-US" sz="2800" dirty="0" smtClean="0">
                <a:solidFill>
                  <a:srgbClr val="FF0000"/>
                </a:solidFill>
                <a:latin typeface="Tahoma" charset="0"/>
              </a:rPr>
              <a:t>systems; </a:t>
            </a:r>
            <a:r>
              <a:rPr lang="en-US" sz="2800" dirty="0">
                <a:solidFill>
                  <a:srgbClr val="FF0000"/>
                </a:solidFill>
                <a:latin typeface="Tahoma" charset="0"/>
              </a:rPr>
              <a:t>s</a:t>
            </a:r>
            <a:r>
              <a:rPr lang="en-US" sz="2800" dirty="0" smtClean="0">
                <a:solidFill>
                  <a:srgbClr val="FF0000"/>
                </a:solidFill>
                <a:latin typeface="Tahoma" charset="0"/>
              </a:rPr>
              <a:t>olving </a:t>
            </a:r>
            <a:r>
              <a:rPr lang="en-US" sz="2800" dirty="0">
                <a:solidFill>
                  <a:srgbClr val="FF0000"/>
                </a:solidFill>
                <a:latin typeface="Tahoma" charset="0"/>
              </a:rPr>
              <a:t>difficult architectural problems at low cost &amp; complexity</a:t>
            </a:r>
          </a:p>
        </p:txBody>
      </p:sp>
      <p:pic>
        <p:nvPicPr>
          <p:cNvPr id="6" name="Picture 17" descr="Headshot of Tsuhan Che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028384" y="116632"/>
            <a:ext cx="914795"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1234382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1506">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506">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1506">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1506">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1506">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1506">
                                            <p:txEl>
                                              <p:pRg st="10" end="10"/>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1506">
                                            <p:txEl>
                                              <p:pRg st="9" end="9"/>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1506">
                                            <p:txEl>
                                              <p:pRg st="11" end="11"/>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1506">
                                            <p:txEl>
                                              <p:pRg st="12" end="12"/>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1506">
                                            <p:txEl>
                                              <p:pRg st="13" end="13"/>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1506">
                                            <p:txEl>
                                              <p:pRg st="14" end="14"/>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506">
                                            <p:txEl>
                                              <p:pRg st="15" end="1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21506">
                                            <p:txEl>
                                              <p:pRg st="16" end="1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 name="Picture 22"/>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pic>
        <p:nvPicPr>
          <p:cNvPr id="5" name="Picture 4"/>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427984" y="228601"/>
            <a:ext cx="4716016" cy="914400"/>
          </a:xfrm>
          <a:prstGeom prst="rect">
            <a:avLst/>
          </a:prstGeom>
          <a:noFill/>
        </p:spPr>
        <p:txBody>
          <a:bodyPr wrap="square" rtlCol="0" anchor="ctr">
            <a:noAutofit/>
          </a:bodyPr>
          <a:lstStyle/>
          <a:p>
            <a:pPr algn="ctr"/>
            <a:r>
              <a:rPr lang="en-US" sz="5400" b="1" dirty="0" smtClean="0">
                <a:solidFill>
                  <a:prstClr val="black">
                    <a:lumMod val="65000"/>
                    <a:lumOff val="35000"/>
                  </a:prstClr>
                </a:solidFill>
                <a:latin typeface="Calibri Light"/>
              </a:rPr>
              <a:t>DRAM Module</a:t>
            </a:r>
            <a:endParaRPr lang="en-US" sz="5400" b="1" dirty="0">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20" name="YArrow"/>
          <p:cNvCxnSpPr>
            <a:stCxn id="2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22" name="XArrow"/>
          <p:cNvCxnSpPr>
            <a:stCxn id="27"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27"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3093604680"/>
      </p:ext>
    </p:extLst>
  </p:cSld>
  <p:clrMapOvr>
    <a:masterClrMapping/>
  </p:clrMapOvr>
  <p:timing>
    <p:tnLst>
      <p:par>
        <p:cTn xmlns:p14="http://schemas.microsoft.com/office/powerpoint/2010/mai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Research Topics in the Center</a:t>
            </a:r>
            <a:endParaRPr lang="en-US" dirty="0"/>
          </a:p>
        </p:txBody>
      </p:sp>
      <p:sp>
        <p:nvSpPr>
          <p:cNvPr id="3" name="Content Placeholder 2"/>
          <p:cNvSpPr>
            <a:spLocks noGrp="1"/>
          </p:cNvSpPr>
          <p:nvPr>
            <p:ph idx="1"/>
          </p:nvPr>
        </p:nvSpPr>
        <p:spPr/>
        <p:txBody>
          <a:bodyPr/>
          <a:lstStyle/>
          <a:p>
            <a:r>
              <a:rPr lang="en-US" dirty="0" smtClean="0"/>
              <a:t>DRAM</a:t>
            </a:r>
          </a:p>
          <a:p>
            <a:r>
              <a:rPr lang="en-US" dirty="0" smtClean="0"/>
              <a:t>NVM: emerging </a:t>
            </a:r>
            <a:r>
              <a:rPr lang="en-US" dirty="0" err="1" smtClean="0"/>
              <a:t>tecnologies</a:t>
            </a:r>
            <a:endParaRPr lang="en-US" dirty="0" smtClean="0"/>
          </a:p>
          <a:p>
            <a:r>
              <a:rPr lang="en-US" dirty="0" smtClean="0"/>
              <a:t>Flash</a:t>
            </a:r>
          </a:p>
          <a:p>
            <a:r>
              <a:rPr lang="en-US" dirty="0" smtClean="0"/>
              <a:t>New memory interfaces and architectures</a:t>
            </a:r>
          </a:p>
          <a:p>
            <a:r>
              <a:rPr lang="en-US" dirty="0" smtClean="0"/>
              <a:t>Memory scaling issues</a:t>
            </a:r>
          </a:p>
          <a:p>
            <a:r>
              <a:rPr lang="en-US" dirty="0" smtClean="0"/>
              <a:t>In-memory computation</a:t>
            </a:r>
          </a:p>
          <a:p>
            <a:r>
              <a:rPr lang="en-US" dirty="0" smtClean="0"/>
              <a:t>Memory management</a:t>
            </a:r>
          </a:p>
          <a:p>
            <a:r>
              <a:rPr lang="en-US" dirty="0" smtClean="0"/>
              <a:t>Hybrid memory systems</a:t>
            </a:r>
          </a:p>
          <a:p>
            <a:r>
              <a:rPr lang="en-US" dirty="0" smtClean="0"/>
              <a:t>…</a:t>
            </a:r>
          </a:p>
          <a:p>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300</a:t>
            </a:fld>
            <a:endParaRPr lang="en-US"/>
          </a:p>
        </p:txBody>
      </p:sp>
    </p:spTree>
    <p:extLst>
      <p:ext uri="{BB962C8B-B14F-4D97-AF65-F5344CB8AC3E}">
        <p14:creationId xmlns:p14="http://schemas.microsoft.com/office/powerpoint/2010/main" val="697428502"/>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Information</a:t>
            </a:r>
            <a:endParaRPr lang="en-US" dirty="0"/>
          </a:p>
        </p:txBody>
      </p:sp>
      <p:sp>
        <p:nvSpPr>
          <p:cNvPr id="3" name="Content Placeholder 2"/>
          <p:cNvSpPr>
            <a:spLocks noGrp="1"/>
          </p:cNvSpPr>
          <p:nvPr>
            <p:ph idx="1"/>
          </p:nvPr>
        </p:nvSpPr>
        <p:spPr/>
        <p:txBody>
          <a:bodyPr/>
          <a:lstStyle/>
          <a:p>
            <a:r>
              <a:rPr lang="en-US" dirty="0" smtClean="0"/>
              <a:t>Memory center description document</a:t>
            </a:r>
            <a:endParaRPr lang="en-US" dirty="0"/>
          </a:p>
          <a:p>
            <a:endParaRPr lang="en-US" dirty="0" smtClean="0"/>
          </a:p>
          <a:p>
            <a:r>
              <a:rPr lang="en-US" dirty="0" smtClean="0"/>
              <a:t>PDL model</a:t>
            </a:r>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301</a:t>
            </a:fld>
            <a:endParaRPr lang="en-US"/>
          </a:p>
        </p:txBody>
      </p:sp>
    </p:spTree>
    <p:extLst>
      <p:ext uri="{BB962C8B-B14F-4D97-AF65-F5344CB8AC3E}">
        <p14:creationId xmlns:p14="http://schemas.microsoft.com/office/powerpoint/2010/main" val="2180944565"/>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 name="Picture 34"/>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499992" y="228601"/>
            <a:ext cx="4644008" cy="914400"/>
          </a:xfrm>
          <a:prstGeom prst="rect">
            <a:avLst/>
          </a:prstGeom>
          <a:noFill/>
        </p:spPr>
        <p:txBody>
          <a:bodyPr wrap="square" rtlCol="0" anchor="ctr">
            <a:noAutofit/>
          </a:bodyPr>
          <a:lstStyle/>
          <a:p>
            <a:pPr algn="ctr"/>
            <a:r>
              <a:rPr lang="en-US" sz="5400" b="1" dirty="0" smtClean="0">
                <a:solidFill>
                  <a:prstClr val="black">
                    <a:lumMod val="65000"/>
                    <a:lumOff val="35000"/>
                  </a:prstClr>
                </a:solidFill>
                <a:latin typeface="Calibri Light"/>
              </a:rPr>
              <a:t>DRAM Module</a:t>
            </a:r>
            <a:endParaRPr lang="en-US" sz="5400" b="1" dirty="0">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rgbClr val="FF8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cxnSp>
        <p:nvCxnSpPr>
          <p:cNvPr id="36" name="YArrow"/>
          <p:cNvCxnSpPr>
            <a:stCxn id="37"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37"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40" name="XArrow"/>
          <p:cNvCxnSpPr>
            <a:stCxn id="41"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41"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142479759"/>
      </p:ext>
    </p:extLst>
  </p:cSld>
  <p:clrMapOvr>
    <a:masterClrMapping/>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Picture 48"/>
          <p:cNvPicPr>
            <a:picLocks noChangeAspect="1"/>
          </p:cNvPicPr>
          <p:nvPr/>
        </p:nvPicPr>
        <p:blipFill>
          <a:blip r:embed="rId3">
            <a:extLst>
              <a:ext uri="{BEBA8EAE-BF5A-486C-A8C5-ECC9F3942E4B}">
                <a14:imgProps xmlns:a14="http://schemas.microsoft.com/office/drawing/2010/main">
                  <a14:imgLayer r:embed="rId4">
                    <a14:imgEffect>
                      <a14:brightnessContrast bright="20000"/>
                    </a14:imgEffect>
                  </a14:imgLayer>
                </a14:imgProps>
              </a:ext>
              <a:ext uri="{28A0092B-C50C-407E-A947-70E740481C1C}">
                <a14:useLocalDpi xmlns:a14="http://schemas.microsoft.com/office/drawing/2010/main" val="0"/>
              </a:ext>
            </a:extLst>
          </a:blip>
          <a:stretch>
            <a:fillRect/>
          </a:stretch>
        </p:blipFill>
        <p:spPr>
          <a:xfrm>
            <a:off x="4982278" y="990600"/>
            <a:ext cx="3761672" cy="2542032"/>
          </a:xfrm>
          <a:prstGeom prst="rect">
            <a:avLst/>
          </a:prstGeom>
          <a:noFill/>
          <a:ln>
            <a:noFill/>
          </a:ln>
        </p:spPr>
      </p:pic>
      <p:pic>
        <p:nvPicPr>
          <p:cNvPr id="23" name="Picture 22"/>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8750" y="1133770"/>
            <a:ext cx="1752600" cy="1752600"/>
          </a:xfrm>
          <a:prstGeom prst="rect">
            <a:avLst/>
          </a:prstGeom>
        </p:spPr>
      </p:pic>
      <p:sp>
        <p:nvSpPr>
          <p:cNvPr id="3" name="Left-Right Arrow 2"/>
          <p:cNvSpPr/>
          <p:nvPr/>
        </p:nvSpPr>
        <p:spPr>
          <a:xfrm>
            <a:off x="3429000" y="1567009"/>
            <a:ext cx="1411106" cy="895352"/>
          </a:xfrm>
          <a:prstGeom prst="leftRightArrow">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white"/>
              </a:solidFill>
              <a:latin typeface="Calibri Light"/>
            </a:endParaRPr>
          </a:p>
        </p:txBody>
      </p:sp>
      <p:sp>
        <p:nvSpPr>
          <p:cNvPr id="6" name="TextBox 5"/>
          <p:cNvSpPr txBox="1"/>
          <p:nvPr/>
        </p:nvSpPr>
        <p:spPr>
          <a:xfrm>
            <a:off x="4427984" y="228601"/>
            <a:ext cx="4716016" cy="914400"/>
          </a:xfrm>
          <a:prstGeom prst="rect">
            <a:avLst/>
          </a:prstGeom>
          <a:noFill/>
        </p:spPr>
        <p:txBody>
          <a:bodyPr wrap="square" rtlCol="0" anchor="ctr">
            <a:noAutofit/>
          </a:bodyPr>
          <a:lstStyle/>
          <a:p>
            <a:pPr algn="ctr"/>
            <a:r>
              <a:rPr lang="en-US" sz="5400" b="1" dirty="0" smtClean="0">
                <a:solidFill>
                  <a:prstClr val="black">
                    <a:lumMod val="65000"/>
                    <a:lumOff val="35000"/>
                  </a:prstClr>
                </a:solidFill>
                <a:latin typeface="Calibri Light"/>
              </a:rPr>
              <a:t>DRAM Module</a:t>
            </a:r>
            <a:endParaRPr lang="en-US" sz="5400" b="1" dirty="0">
              <a:solidFill>
                <a:prstClr val="black">
                  <a:lumMod val="65000"/>
                  <a:lumOff val="35000"/>
                </a:prstClr>
              </a:solidFill>
              <a:latin typeface="Calibri Light"/>
            </a:endParaRPr>
          </a:p>
        </p:txBody>
      </p:sp>
      <p:sp>
        <p:nvSpPr>
          <p:cNvPr id="7" name="TextBox 6"/>
          <p:cNvSpPr txBox="1"/>
          <p:nvPr/>
        </p:nvSpPr>
        <p:spPr>
          <a:xfrm>
            <a:off x="685800" y="228600"/>
            <a:ext cx="3238500" cy="914400"/>
          </a:xfrm>
          <a:prstGeom prst="rect">
            <a:avLst/>
          </a:prstGeom>
          <a:noFill/>
        </p:spPr>
        <p:txBody>
          <a:bodyPr wrap="square" rtlCol="0" anchor="ctr">
            <a:noAutofit/>
          </a:bodyPr>
          <a:lstStyle/>
          <a:p>
            <a:pPr algn="ctr"/>
            <a:r>
              <a:rPr lang="en-US" sz="5400" b="1" smtClean="0">
                <a:solidFill>
                  <a:prstClr val="black">
                    <a:lumMod val="65000"/>
                    <a:lumOff val="35000"/>
                  </a:prstClr>
                </a:solidFill>
                <a:latin typeface="Calibri Light"/>
              </a:rPr>
              <a:t>x86 CPU</a:t>
            </a:r>
            <a:endParaRPr lang="en-US" sz="5400" b="1">
              <a:solidFill>
                <a:prstClr val="black">
                  <a:lumMod val="65000"/>
                  <a:lumOff val="35000"/>
                </a:prstClr>
              </a:solidFill>
              <a:latin typeface="Calibri Light"/>
            </a:endParaRPr>
          </a:p>
        </p:txBody>
      </p:sp>
      <p:sp>
        <p:nvSpPr>
          <p:cNvPr id="4" name="Rectangle 3"/>
          <p:cNvSpPr/>
          <p:nvPr/>
        </p:nvSpPr>
        <p:spPr>
          <a:xfrm>
            <a:off x="4753678" y="2762545"/>
            <a:ext cx="3761672" cy="5334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DRAM"/>
          <p:cNvSpPr/>
          <p:nvPr/>
        </p:nvSpPr>
        <p:spPr>
          <a:xfrm>
            <a:off x="5029200" y="3200400"/>
            <a:ext cx="3657599" cy="3104856"/>
          </a:xfrm>
          <a:prstGeom prst="roundRect">
            <a:avLst>
              <a:gd name="adj" fmla="val 11319"/>
            </a:avLst>
          </a:prstGeom>
          <a:solidFill>
            <a:schemeClr val="bg1">
              <a:lumMod val="85000"/>
            </a:schemeClr>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8" name="Row"/>
          <p:cNvSpPr/>
          <p:nvPr/>
        </p:nvSpPr>
        <p:spPr>
          <a:xfrm>
            <a:off x="6096000" y="5527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3600">
              <a:solidFill>
                <a:prstClr val="black"/>
              </a:solidFill>
              <a:latin typeface="Courier New" panose="02070309020205020404" pitchFamily="49" charset="0"/>
              <a:cs typeface="Courier New" panose="02070309020205020404" pitchFamily="49" charset="0"/>
            </a:endParaRPr>
          </a:p>
        </p:txBody>
      </p:sp>
      <p:sp>
        <p:nvSpPr>
          <p:cNvPr id="29" name="RowY"/>
          <p:cNvSpPr/>
          <p:nvPr/>
        </p:nvSpPr>
        <p:spPr>
          <a:xfrm>
            <a:off x="6096000" y="5146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0" name="Row"/>
          <p:cNvSpPr/>
          <p:nvPr/>
        </p:nvSpPr>
        <p:spPr>
          <a:xfrm>
            <a:off x="6096000" y="4765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1" name="Row"/>
          <p:cNvSpPr/>
          <p:nvPr/>
        </p:nvSpPr>
        <p:spPr>
          <a:xfrm>
            <a:off x="6096000" y="4384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32" name="RowX"/>
          <p:cNvSpPr/>
          <p:nvPr/>
        </p:nvSpPr>
        <p:spPr>
          <a:xfrm>
            <a:off x="6096000" y="4003764"/>
            <a:ext cx="2133600" cy="381000"/>
          </a:xfrm>
          <a:prstGeom prst="rect">
            <a:avLst/>
          </a:prstGeom>
          <a:solidFill>
            <a:schemeClr val="bg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r>
              <a:rPr lang="en-US" sz="2800" b="1" smtClean="0">
                <a:solidFill>
                  <a:prstClr val="black"/>
                </a:solidFill>
                <a:latin typeface="Calibri Light"/>
                <a:cs typeface="Courier New" panose="02070309020205020404" pitchFamily="49" charset="0"/>
              </a:rPr>
              <a:t> </a:t>
            </a:r>
            <a:endParaRPr lang="en-US" sz="2800" b="1">
              <a:solidFill>
                <a:prstClr val="black"/>
              </a:solidFill>
              <a:latin typeface="Calibri Light"/>
              <a:cs typeface="Courier New" panose="02070309020205020404" pitchFamily="49" charset="0"/>
            </a:endParaRPr>
          </a:p>
        </p:txBody>
      </p:sp>
      <p:sp>
        <p:nvSpPr>
          <p:cNvPr id="33" name="Row"/>
          <p:cNvSpPr/>
          <p:nvPr/>
        </p:nvSpPr>
        <p:spPr>
          <a:xfrm>
            <a:off x="6096000" y="3622764"/>
            <a:ext cx="2133600" cy="381000"/>
          </a:xfrm>
          <a:prstGeom prst="rect">
            <a:avLst/>
          </a:prstGeom>
          <a:solidFill>
            <a:srgbClr val="FFE181"/>
          </a:solidFill>
          <a:ln w="28575">
            <a:solidFill>
              <a:schemeClr val="tx1">
                <a:lumMod val="65000"/>
                <a:lumOff val="35000"/>
              </a:schemeClr>
            </a:solid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algn="ctr"/>
            <a:endParaRPr lang="en-US" sz="2800">
              <a:solidFill>
                <a:prstClr val="black"/>
              </a:solidFill>
              <a:latin typeface="Courier New" panose="02070309020205020404" pitchFamily="49" charset="0"/>
              <a:cs typeface="Courier New" panose="02070309020205020404" pitchFamily="49" charset="0"/>
            </a:endParaRPr>
          </a:p>
        </p:txBody>
      </p:sp>
      <p:sp>
        <p:nvSpPr>
          <p:cNvPr id="16" name="CPU"/>
          <p:cNvSpPr/>
          <p:nvPr/>
        </p:nvSpPr>
        <p:spPr>
          <a:xfrm>
            <a:off x="457200" y="3200400"/>
            <a:ext cx="3657600" cy="3104856"/>
          </a:xfrm>
          <a:prstGeom prst="roundRect">
            <a:avLst>
              <a:gd name="adj" fmla="val 11319"/>
            </a:avLst>
          </a:prstGeom>
          <a:solidFill>
            <a:srgbClr val="0D3533"/>
          </a:solidFill>
          <a:ln w="57150">
            <a:noFill/>
            <a:prstDash val="solid"/>
          </a:ln>
        </p:spPr>
        <p:style>
          <a:lnRef idx="2">
            <a:schemeClr val="accent1">
              <a:shade val="50000"/>
            </a:schemeClr>
          </a:lnRef>
          <a:fillRef idx="1">
            <a:schemeClr val="accent1"/>
          </a:fillRef>
          <a:effectRef idx="0">
            <a:schemeClr val="accent1"/>
          </a:effectRef>
          <a:fontRef idx="minor">
            <a:schemeClr val="lt1"/>
          </a:fontRef>
        </p:style>
        <p:txBody>
          <a:bodyPr lIns="0" rIns="0" rtlCol="0" anchor="t"/>
          <a:lstStyle/>
          <a:p>
            <a:pPr marL="114300">
              <a:lnSpc>
                <a:spcPct val="90000"/>
              </a:lnSpc>
            </a:pPr>
            <a:r>
              <a:rPr lang="en-US" sz="2800" u="sng" smtClean="0">
                <a:solidFill>
                  <a:prstClr val="white"/>
                </a:solidFill>
                <a:latin typeface="Courier New" panose="02070309020205020404" pitchFamily="49" charset="0"/>
                <a:cs typeface="Courier New" panose="02070309020205020404" pitchFamily="49" charset="0"/>
              </a:rPr>
              <a:t>loop</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b="1" smtClean="0">
                <a:solidFill>
                  <a:srgbClr val="FF0000"/>
                </a:solidFill>
                <a:latin typeface="Courier New" panose="02070309020205020404" pitchFamily="49" charset="0"/>
                <a:cs typeface="Courier New" panose="02070309020205020404" pitchFamily="49" charset="0"/>
              </a:rPr>
              <a:t>X</a:t>
            </a:r>
            <a:r>
              <a:rPr lang="en-US" sz="2800" smtClean="0">
                <a:solidFill>
                  <a:prstClr val="white"/>
                </a:solidFill>
                <a:latin typeface="Courier New" panose="02070309020205020404" pitchFamily="49" charset="0"/>
                <a:cs typeface="Courier New" panose="02070309020205020404" pitchFamily="49" charset="0"/>
              </a:rPr>
              <a:t>), %eax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mov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Y</a:t>
            </a:r>
            <a:r>
              <a:rPr lang="en-US" sz="2800">
                <a:solidFill>
                  <a:prstClr val="white"/>
                </a:solidFill>
                <a:latin typeface="Courier New" panose="02070309020205020404" pitchFamily="49" charset="0"/>
                <a:cs typeface="Courier New" panose="02070309020205020404" pitchFamily="49" charset="0"/>
              </a:rPr>
              <a:t>), %ebx</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a:solidFill>
                  <a:prstClr val="white"/>
                </a:solidFill>
                <a:latin typeface="Courier New" panose="02070309020205020404" pitchFamily="49" charset="0"/>
                <a:cs typeface="Courier New" panose="02070309020205020404" pitchFamily="49" charset="0"/>
              </a:rPr>
              <a:t>(</a:t>
            </a:r>
            <a:r>
              <a:rPr lang="en-US" sz="2800" b="1">
                <a:solidFill>
                  <a:srgbClr val="FF0000"/>
                </a:solidFill>
                <a:latin typeface="Courier New" panose="02070309020205020404" pitchFamily="49" charset="0"/>
                <a:cs typeface="Courier New" panose="02070309020205020404" pitchFamily="49" charset="0"/>
              </a:rPr>
              <a:t>X</a:t>
            </a:r>
            <a:r>
              <a:rPr lang="en-US" sz="2800">
                <a:solidFill>
                  <a:prstClr val="white"/>
                </a:solidFill>
                <a:latin typeface="Courier New" panose="02070309020205020404" pitchFamily="49" charset="0"/>
                <a:cs typeface="Courier New" panose="02070309020205020404" pitchFamily="49" charset="0"/>
              </a:rPr>
              <a:t>)</a:t>
            </a:r>
            <a:r>
              <a:rPr lang="en-US" sz="2800" smtClean="0">
                <a:solidFill>
                  <a:prstClr val="white"/>
                </a:solidFill>
                <a:latin typeface="Courier New" panose="02070309020205020404" pitchFamily="49" charset="0"/>
                <a:cs typeface="Courier New" panose="02070309020205020404" pitchFamily="49" charset="0"/>
              </a:rPr>
              <a:t>  </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clflush (</a:t>
            </a:r>
            <a:r>
              <a:rPr lang="en-US" sz="2800" b="1" smtClean="0">
                <a:solidFill>
                  <a:srgbClr val="FF0000"/>
                </a:solidFill>
                <a:latin typeface="Courier New" panose="02070309020205020404" pitchFamily="49" charset="0"/>
                <a:cs typeface="Courier New" panose="02070309020205020404" pitchFamily="49" charset="0"/>
              </a:rPr>
              <a:t>Y</a:t>
            </a:r>
            <a:r>
              <a:rPr lang="en-US" sz="2800" smtClean="0">
                <a:solidFill>
                  <a:prstClr val="white"/>
                </a:solidFill>
                <a:latin typeface="Courier New" panose="02070309020205020404" pitchFamily="49" charset="0"/>
                <a:cs typeface="Courier New" panose="02070309020205020404" pitchFamily="49" charset="0"/>
              </a:rPr>
              <a:t>)</a:t>
            </a:r>
          </a:p>
          <a:p>
            <a:pPr marL="114300">
              <a:lnSpc>
                <a:spcPct val="90000"/>
              </a:lnSpc>
            </a:pPr>
            <a:r>
              <a:rPr lang="en-US" sz="2800">
                <a:solidFill>
                  <a:prstClr val="white"/>
                </a:solidFill>
                <a:latin typeface="Courier New" panose="02070309020205020404" pitchFamily="49" charset="0"/>
                <a:cs typeface="Courier New" panose="02070309020205020404" pitchFamily="49" charset="0"/>
              </a:rPr>
              <a:t> </a:t>
            </a:r>
            <a:r>
              <a:rPr lang="en-US" sz="2800" smtClean="0">
                <a:solidFill>
                  <a:prstClr val="white"/>
                </a:solidFill>
                <a:latin typeface="Courier New" panose="02070309020205020404" pitchFamily="49" charset="0"/>
                <a:cs typeface="Courier New" panose="02070309020205020404" pitchFamily="49" charset="0"/>
              </a:rPr>
              <a:t> mfence</a:t>
            </a:r>
          </a:p>
          <a:p>
            <a:pPr marL="114300">
              <a:lnSpc>
                <a:spcPct val="90000"/>
              </a:lnSpc>
            </a:pPr>
            <a:r>
              <a:rPr lang="en-US" sz="2800" smtClean="0">
                <a:solidFill>
                  <a:prstClr val="white"/>
                </a:solidFill>
                <a:latin typeface="Courier New" panose="02070309020205020404" pitchFamily="49" charset="0"/>
                <a:cs typeface="Courier New" panose="02070309020205020404" pitchFamily="49" charset="0"/>
              </a:rPr>
              <a:t>  jmp </a:t>
            </a:r>
            <a:r>
              <a:rPr lang="en-US" sz="2800" u="sng" smtClean="0">
                <a:solidFill>
                  <a:prstClr val="white"/>
                </a:solidFill>
                <a:latin typeface="Courier New" panose="02070309020205020404" pitchFamily="49" charset="0"/>
                <a:cs typeface="Courier New" panose="02070309020205020404" pitchFamily="49" charset="0"/>
              </a:rPr>
              <a:t>loop</a:t>
            </a:r>
            <a:endParaRPr lang="en-US" sz="2800">
              <a:solidFill>
                <a:prstClr val="white"/>
              </a:solidFill>
              <a:latin typeface="Courier New" panose="02070309020205020404" pitchFamily="49" charset="0"/>
              <a:cs typeface="Courier New" panose="02070309020205020404" pitchFamily="49" charset="0"/>
            </a:endParaRPr>
          </a:p>
        </p:txBody>
      </p:sp>
      <p:sp>
        <p:nvSpPr>
          <p:cNvPr id="34" name="Error"/>
          <p:cNvSpPr/>
          <p:nvPr/>
        </p:nvSpPr>
        <p:spPr>
          <a:xfrm>
            <a:off x="6600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6" name="Error"/>
          <p:cNvSpPr/>
          <p:nvPr/>
        </p:nvSpPr>
        <p:spPr>
          <a:xfrm>
            <a:off x="6981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7" name="Error"/>
          <p:cNvSpPr/>
          <p:nvPr/>
        </p:nvSpPr>
        <p:spPr>
          <a:xfrm>
            <a:off x="6600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8" name="Error"/>
          <p:cNvSpPr/>
          <p:nvPr/>
        </p:nvSpPr>
        <p:spPr>
          <a:xfrm>
            <a:off x="7362825" y="5527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39" name="Error"/>
          <p:cNvSpPr/>
          <p:nvPr/>
        </p:nvSpPr>
        <p:spPr>
          <a:xfrm>
            <a:off x="7743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0" name="Error"/>
          <p:cNvSpPr/>
          <p:nvPr/>
        </p:nvSpPr>
        <p:spPr>
          <a:xfrm>
            <a:off x="7743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1" name="Error"/>
          <p:cNvSpPr/>
          <p:nvPr/>
        </p:nvSpPr>
        <p:spPr>
          <a:xfrm>
            <a:off x="7362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2" name="Error"/>
          <p:cNvSpPr/>
          <p:nvPr/>
        </p:nvSpPr>
        <p:spPr>
          <a:xfrm>
            <a:off x="6981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3" name="Error"/>
          <p:cNvSpPr/>
          <p:nvPr/>
        </p:nvSpPr>
        <p:spPr>
          <a:xfrm>
            <a:off x="6981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4" name="Error"/>
          <p:cNvSpPr/>
          <p:nvPr/>
        </p:nvSpPr>
        <p:spPr>
          <a:xfrm>
            <a:off x="6219825" y="3622764"/>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5" name="Error"/>
          <p:cNvSpPr/>
          <p:nvPr/>
        </p:nvSpPr>
        <p:spPr>
          <a:xfrm>
            <a:off x="6219825" y="4384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7" name="Error"/>
          <p:cNvSpPr/>
          <p:nvPr/>
        </p:nvSpPr>
        <p:spPr>
          <a:xfrm>
            <a:off x="6219825" y="4765763"/>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48" name="Error"/>
          <p:cNvSpPr/>
          <p:nvPr/>
        </p:nvSpPr>
        <p:spPr>
          <a:xfrm>
            <a:off x="7362825" y="4765762"/>
            <a:ext cx="381000" cy="381000"/>
          </a:xfrm>
          <a:prstGeom prst="mathMultiply">
            <a:avLst/>
          </a:prstGeom>
          <a:solidFill>
            <a:srgbClr val="FFFF00"/>
          </a:solidFill>
          <a:ln w="28575">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50" name="YArrow"/>
          <p:cNvCxnSpPr>
            <a:stCxn id="51" idx="3"/>
          </p:cNvCxnSpPr>
          <p:nvPr/>
        </p:nvCxnSpPr>
        <p:spPr>
          <a:xfrm>
            <a:off x="5715000" y="5337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1" name="Y"/>
          <p:cNvSpPr/>
          <p:nvPr/>
        </p:nvSpPr>
        <p:spPr>
          <a:xfrm>
            <a:off x="5105401" y="5146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a:solidFill>
                  <a:srgbClr val="FF0000"/>
                </a:solidFill>
                <a:latin typeface="Courier New" panose="02070309020205020404" pitchFamily="49" charset="0"/>
                <a:cs typeface="Courier New" panose="02070309020205020404" pitchFamily="49" charset="0"/>
              </a:rPr>
              <a:t>Y</a:t>
            </a:r>
            <a:endParaRPr lang="en-US" sz="2800" b="1">
              <a:solidFill>
                <a:srgbClr val="FF0000"/>
              </a:solidFill>
              <a:latin typeface="Courier New" panose="02070309020205020404" pitchFamily="49" charset="0"/>
              <a:cs typeface="Courier New" panose="02070309020205020404" pitchFamily="49" charset="0"/>
            </a:endParaRPr>
          </a:p>
        </p:txBody>
      </p:sp>
      <p:cxnSp>
        <p:nvCxnSpPr>
          <p:cNvPr id="52" name="XArrow"/>
          <p:cNvCxnSpPr>
            <a:stCxn id="53" idx="3"/>
          </p:cNvCxnSpPr>
          <p:nvPr/>
        </p:nvCxnSpPr>
        <p:spPr>
          <a:xfrm>
            <a:off x="5715000" y="4194264"/>
            <a:ext cx="381000" cy="0"/>
          </a:xfrm>
          <a:prstGeom prst="straightConnector1">
            <a:avLst/>
          </a:prstGeom>
          <a:ln w="38100" cap="rnd">
            <a:solidFill>
              <a:srgbClr val="FF0000"/>
            </a:solidFill>
            <a:round/>
            <a:tailEnd type="arrow" w="lg" len="med"/>
          </a:ln>
        </p:spPr>
        <p:style>
          <a:lnRef idx="1">
            <a:schemeClr val="accent1"/>
          </a:lnRef>
          <a:fillRef idx="0">
            <a:schemeClr val="accent1"/>
          </a:fillRef>
          <a:effectRef idx="0">
            <a:schemeClr val="accent1"/>
          </a:effectRef>
          <a:fontRef idx="minor">
            <a:schemeClr val="tx1"/>
          </a:fontRef>
        </p:style>
      </p:cxnSp>
      <p:sp>
        <p:nvSpPr>
          <p:cNvPr id="53" name="X"/>
          <p:cNvSpPr/>
          <p:nvPr/>
        </p:nvSpPr>
        <p:spPr>
          <a:xfrm>
            <a:off x="5105401" y="4003764"/>
            <a:ext cx="609599" cy="381000"/>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r"/>
            <a:r>
              <a:rPr lang="en-US" sz="3200" b="1" smtClean="0">
                <a:solidFill>
                  <a:srgbClr val="FF0000"/>
                </a:solidFill>
                <a:latin typeface="Courier New" panose="02070309020205020404" pitchFamily="49" charset="0"/>
                <a:cs typeface="Courier New" panose="02070309020205020404" pitchFamily="49" charset="0"/>
              </a:rPr>
              <a:t>X</a:t>
            </a:r>
            <a:endParaRPr lang="en-US" sz="2800" b="1">
              <a:solidFill>
                <a:srgbClr val="FF0000"/>
              </a:solidFill>
              <a:latin typeface="Courier New" panose="02070309020205020404" pitchFamily="49" charset="0"/>
              <a:cs typeface="Courier New" panose="02070309020205020404" pitchFamily="49" charset="0"/>
            </a:endParaRPr>
          </a:p>
        </p:txBody>
      </p:sp>
    </p:spTree>
    <p:extLst>
      <p:ext uri="{BB962C8B-B14F-4D97-AF65-F5344CB8AC3E}">
        <p14:creationId xmlns:p14="http://schemas.microsoft.com/office/powerpoint/2010/main" val="1629928049"/>
      </p:ext>
    </p:extLst>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381000" y="1066800"/>
            <a:ext cx="8382000" cy="5638800"/>
          </a:xfrm>
        </p:spPr>
        <p:txBody>
          <a:bodyPr/>
          <a:lstStyle/>
          <a:p>
            <a:pPr marL="0" indent="0">
              <a:buNone/>
            </a:pPr>
            <a:endParaRPr lang="en-US" i="1" dirty="0"/>
          </a:p>
          <a:p>
            <a:pPr marL="0" indent="0">
              <a:buNone/>
            </a:pPr>
            <a:endParaRPr lang="en-US" i="1" dirty="0" smtClean="0"/>
          </a:p>
          <a:p>
            <a:pPr marL="0" indent="0">
              <a:buNone/>
            </a:pPr>
            <a:endParaRPr lang="en-US" i="1" dirty="0"/>
          </a:p>
          <a:p>
            <a:pPr marL="0" indent="0">
              <a:buNone/>
            </a:pPr>
            <a:endParaRPr lang="en-US" i="1" dirty="0" smtClean="0"/>
          </a:p>
          <a:p>
            <a:pPr marL="0" indent="0">
              <a:buNone/>
            </a:pPr>
            <a:endParaRPr lang="en-US" i="1" dirty="0"/>
          </a:p>
          <a:p>
            <a:pPr marL="0" indent="0">
              <a:buNone/>
            </a:pPr>
            <a:endParaRPr lang="en-US" sz="2400" i="1" dirty="0" smtClean="0">
              <a:solidFill>
                <a:srgbClr val="FF0000"/>
              </a:solidFill>
            </a:endParaRPr>
          </a:p>
          <a:p>
            <a:r>
              <a:rPr lang="en-US" sz="3200" i="1" dirty="0" smtClean="0"/>
              <a:t>In a more controlled environment, we can induce as many as </a:t>
            </a:r>
            <a:r>
              <a:rPr lang="en-US" sz="3200" i="1" dirty="0" smtClean="0">
                <a:solidFill>
                  <a:srgbClr val="FF0000"/>
                </a:solidFill>
              </a:rPr>
              <a:t>ten million</a:t>
            </a:r>
            <a:r>
              <a:rPr lang="en-US" sz="3200" i="1" dirty="0" smtClean="0"/>
              <a:t> disturbance errors</a:t>
            </a:r>
          </a:p>
          <a:p>
            <a:r>
              <a:rPr lang="en-US" sz="3200" i="1" dirty="0">
                <a:solidFill>
                  <a:srgbClr val="FF0000"/>
                </a:solidFill>
              </a:rPr>
              <a:t>A real reliability &amp; security issue </a:t>
            </a:r>
          </a:p>
        </p:txBody>
      </p:sp>
      <p:graphicFrame>
        <p:nvGraphicFramePr>
          <p:cNvPr id="4" name="Content Placeholder 4"/>
          <p:cNvGraphicFramePr>
            <a:graphicFrameLocks/>
          </p:cNvGraphicFramePr>
          <p:nvPr>
            <p:extLst>
              <p:ext uri="{D42A27DB-BD31-4B8C-83A1-F6EECF244321}">
                <p14:modId xmlns:p14="http://schemas.microsoft.com/office/powerpoint/2010/main" val="4135227315"/>
              </p:ext>
            </p:extLst>
          </p:nvPr>
        </p:nvGraphicFramePr>
        <p:xfrm>
          <a:off x="761999" y="1143000"/>
          <a:ext cx="7620002" cy="3200400"/>
        </p:xfrm>
        <a:graphic>
          <a:graphicData uri="http://schemas.openxmlformats.org/drawingml/2006/table">
            <a:tbl>
              <a:tblPr>
                <a:tableStyleId>{9D7B26C5-4107-4FEC-AEDC-1716B250A1EF}</a:tableStyleId>
              </a:tblPr>
              <a:tblGrid>
                <a:gridCol w="3736732"/>
                <a:gridCol w="1597269"/>
                <a:gridCol w="2286001"/>
              </a:tblGrid>
              <a:tr h="640080">
                <a:tc>
                  <a:txBody>
                    <a:bodyPr/>
                    <a:lstStyle/>
                    <a:p>
                      <a:pPr algn="ctr"/>
                      <a:r>
                        <a:rPr lang="en-US" sz="3200" b="1" dirty="0" smtClean="0">
                          <a:solidFill>
                            <a:schemeClr val="bg1"/>
                          </a:solidFill>
                          <a:latin typeface="+mj-lt"/>
                        </a:rPr>
                        <a:t>CPU Architecture</a:t>
                      </a:r>
                      <a:endParaRPr lang="en-US" sz="3200" b="1" dirty="0">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dirty="0" smtClean="0">
                          <a:solidFill>
                            <a:schemeClr val="bg1"/>
                          </a:solidFill>
                          <a:latin typeface="+mj-lt"/>
                          <a:cs typeface="Courier New" panose="02070309020205020404" pitchFamily="49" charset="0"/>
                        </a:rPr>
                        <a:t>Errors</a:t>
                      </a:r>
                      <a:endParaRPr lang="en-US" sz="2800" b="1" dirty="0">
                        <a:solidFill>
                          <a:schemeClr val="bg1"/>
                        </a:solidFill>
                        <a:latin typeface="Courier New" panose="02070309020205020404" pitchFamily="49" charset="0"/>
                        <a:cs typeface="Courier New" panose="02070309020205020404" pitchFamily="49"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c>
                  <a:txBody>
                    <a:bodyPr/>
                    <a:lstStyle/>
                    <a:p>
                      <a:pPr algn="ctr"/>
                      <a:r>
                        <a:rPr lang="en-US" sz="3200" b="1" smtClean="0">
                          <a:solidFill>
                            <a:schemeClr val="bg1"/>
                          </a:solidFill>
                          <a:latin typeface="+mj-lt"/>
                        </a:rPr>
                        <a:t>Access-Rate</a:t>
                      </a:r>
                      <a:endParaRPr lang="en-US" sz="3200" b="1">
                        <a:solidFill>
                          <a:schemeClr val="bg1"/>
                        </a:solidFill>
                        <a:latin typeface="+mj-lt"/>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tx1">
                        <a:lumMod val="75000"/>
                        <a:lumOff val="25000"/>
                      </a:schemeClr>
                    </a:solidFill>
                  </a:tcPr>
                </a:tc>
              </a:tr>
              <a:tr h="640080">
                <a:tc>
                  <a:txBody>
                    <a:bodyPr/>
                    <a:lstStyle/>
                    <a:p>
                      <a:r>
                        <a:rPr lang="en-US" sz="2800" b="0" smtClean="0">
                          <a:solidFill>
                            <a:schemeClr val="tx1"/>
                          </a:solidFill>
                          <a:latin typeface="+mj-lt"/>
                        </a:rPr>
                        <a:t>Intel Haswell (2013)</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22.9K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12.3M/sec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Ivy</a:t>
                      </a:r>
                      <a:r>
                        <a:rPr lang="en-US" sz="2800" b="0" baseline="0" smtClean="0">
                          <a:solidFill>
                            <a:schemeClr val="tx1"/>
                          </a:solidFill>
                          <a:latin typeface="+mj-lt"/>
                        </a:rPr>
                        <a:t> Bridge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20.7K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11.7M/sec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Intel Sandy Bridge (2011)</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16.1K</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smtClean="0">
                          <a:latin typeface="Cambria" panose="02040503050406030204" pitchFamily="18" charset="0"/>
                        </a:rPr>
                        <a:t>11.6M/sec</a:t>
                      </a:r>
                      <a:endParaRPr lang="en-US" sz="280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r h="640080">
                <a:tc>
                  <a:txBody>
                    <a:bodyPr/>
                    <a:lstStyle/>
                    <a:p>
                      <a:r>
                        <a:rPr lang="en-US" sz="2800" b="0" smtClean="0">
                          <a:solidFill>
                            <a:schemeClr val="tx1"/>
                          </a:solidFill>
                          <a:latin typeface="+mj-lt"/>
                        </a:rPr>
                        <a:t>AMD</a:t>
                      </a:r>
                      <a:r>
                        <a:rPr lang="en-US" sz="2800" b="0" baseline="0" smtClean="0">
                          <a:solidFill>
                            <a:schemeClr val="tx1"/>
                          </a:solidFill>
                          <a:latin typeface="+mj-lt"/>
                        </a:rPr>
                        <a:t> Piledriver (2012)</a:t>
                      </a:r>
                      <a:endParaRPr lang="en-US" sz="2800" b="0">
                        <a:solidFill>
                          <a:schemeClr val="tx1"/>
                        </a:solidFill>
                        <a:latin typeface="+mj-lt"/>
                      </a:endParaRPr>
                    </a:p>
                  </a:txBody>
                  <a:tcPr marR="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800" b="0" dirty="0" smtClean="0">
                          <a:solidFill>
                            <a:srgbClr val="FF0000"/>
                          </a:solidFill>
                          <a:latin typeface="Cambria" panose="02040503050406030204" pitchFamily="18" charset="0"/>
                          <a:ea typeface="Cambria Math" panose="02040503050406030204" pitchFamily="18" charset="0"/>
                          <a:cs typeface="Times New Roman" panose="02020603050405020304" pitchFamily="18" charset="0"/>
                        </a:rPr>
                        <a:t>59</a:t>
                      </a:r>
                      <a:endParaRPr lang="en-US" sz="2800" b="0" dirty="0">
                        <a:solidFill>
                          <a:srgbClr val="FF0000"/>
                        </a:solidFill>
                        <a:latin typeface="Cambria" panose="02040503050406030204" pitchFamily="18" charset="0"/>
                        <a:ea typeface="Cambria Math" panose="02040503050406030204" pitchFamily="18" charset="0"/>
                        <a:cs typeface="Times New Roman" panose="020206030504050203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US" sz="2800" dirty="0" smtClean="0">
                          <a:latin typeface="Cambria" panose="02040503050406030204" pitchFamily="18" charset="0"/>
                        </a:rPr>
                        <a:t>6.1M/sec</a:t>
                      </a:r>
                      <a:endParaRPr lang="en-US" sz="2800" dirty="0">
                        <a:latin typeface="Cambria" panose="02040503050406030204" pitchFamily="18"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r>
            </a:tbl>
          </a:graphicData>
        </a:graphic>
      </p:graphicFrame>
      <p:sp>
        <p:nvSpPr>
          <p:cNvPr id="6" name="Slide Number Placeholder 5"/>
          <p:cNvSpPr>
            <a:spLocks noGrp="1"/>
          </p:cNvSpPr>
          <p:nvPr>
            <p:ph type="sldNum" sz="quarter" idx="12"/>
          </p:nvPr>
        </p:nvSpPr>
        <p:spPr/>
        <p:txBody>
          <a:bodyPr/>
          <a:lstStyle/>
          <a:p>
            <a:fld id="{D4D2B188-1D62-4FCA-8363-938AD4629BBB}" type="slidenum">
              <a:rPr lang="en-US" smtClean="0">
                <a:solidFill>
                  <a:prstClr val="black">
                    <a:tint val="75000"/>
                  </a:prstClr>
                </a:solidFill>
              </a:rPr>
              <a:pPr/>
              <a:t>33</a:t>
            </a:fld>
            <a:endParaRPr lang="en-US">
              <a:solidFill>
                <a:prstClr val="black">
                  <a:tint val="75000"/>
                </a:prstClr>
              </a:solidFill>
            </a:endParaRPr>
          </a:p>
        </p:txBody>
      </p:sp>
      <p:sp>
        <p:nvSpPr>
          <p:cNvPr id="7" name="Rectangle 6"/>
          <p:cNvSpPr/>
          <p:nvPr/>
        </p:nvSpPr>
        <p:spPr>
          <a:xfrm>
            <a:off x="107504" y="6239053"/>
            <a:ext cx="8242270" cy="646331"/>
          </a:xfrm>
          <a:prstGeom prst="rect">
            <a:avLst/>
          </a:prstGeom>
        </p:spPr>
        <p:txBody>
          <a:bodyPr wrap="square">
            <a:spAutoFit/>
          </a:bodyPr>
          <a:lstStyle/>
          <a:p>
            <a:r>
              <a:rPr lang="en-US" dirty="0">
                <a:solidFill>
                  <a:prstClr val="black"/>
                </a:solidFill>
                <a:latin typeface="Tahoma" charset="0"/>
                <a:ea typeface="ＭＳ Ｐゴシック" charset="0"/>
                <a:cs typeface="ＭＳ Ｐゴシック" charset="0"/>
              </a:rPr>
              <a:t>Kim+, “</a:t>
            </a:r>
            <a:r>
              <a:rPr lang="en-US" dirty="0">
                <a:solidFill>
                  <a:srgbClr val="0000FF"/>
                </a:solidFill>
                <a:latin typeface="Calibri"/>
              </a:rPr>
              <a:t>Flipping Bits in Memory Without Accessing Them: An Experimental Study of DRAM Disturbance Errors</a:t>
            </a:r>
            <a:r>
              <a:rPr lang="en-US" dirty="0">
                <a:solidFill>
                  <a:prstClr val="black"/>
                </a:solidFill>
                <a:latin typeface="Tahoma" charset="0"/>
                <a:ea typeface="ＭＳ Ｐゴシック" charset="0"/>
                <a:cs typeface="ＭＳ Ｐゴシック" charset="0"/>
              </a:rPr>
              <a:t>,” ISCA 2014.</a:t>
            </a:r>
          </a:p>
        </p:txBody>
      </p:sp>
      <p:sp>
        <p:nvSpPr>
          <p:cNvPr id="8"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Observed Errors in Real Systems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398176138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reErrors"/>
          <p:cNvPicPr>
            <a:picLocks noGrp="1" noChangeAspect="1"/>
          </p:cNvPicPr>
          <p:nvPr>
            <p:ph idx="1"/>
          </p:nvPr>
        </p:nvPicPr>
        <p:blipFill>
          <a:blip r:embed="rId3">
            <a:extLst>
              <a:ext uri="{28A0092B-C50C-407E-A947-70E740481C1C}">
                <a14:useLocalDpi xmlns:a14="http://schemas.microsoft.com/office/drawing/2010/main" val="0"/>
              </a:ext>
            </a:extLst>
          </a:blip>
          <a:stretch>
            <a:fillRect/>
          </a:stretch>
        </p:blipFill>
        <p:spPr>
          <a:xfrm>
            <a:off x="1213682" y="990600"/>
            <a:ext cx="6731875" cy="4651892"/>
          </a:xfrm>
        </p:spPr>
      </p:pic>
      <p:pic>
        <p:nvPicPr>
          <p:cNvPr id="8" name="AllErrors"/>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213682" y="990600"/>
            <a:ext cx="6731875" cy="4651891"/>
          </a:xfrm>
          <a:prstGeom prst="rect">
            <a:avLst/>
          </a:prstGeom>
        </p:spPr>
      </p:pic>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34</a:t>
            </a:fld>
            <a:endParaRPr lang="en-US">
              <a:solidFill>
                <a:prstClr val="black">
                  <a:tint val="75000"/>
                </a:prstClr>
              </a:solidFill>
            </a:endParaRPr>
          </a:p>
        </p:txBody>
      </p:sp>
      <p:sp>
        <p:nvSpPr>
          <p:cNvPr id="14" name="Curtain1"/>
          <p:cNvSpPr/>
          <p:nvPr/>
        </p:nvSpPr>
        <p:spPr>
          <a:xfrm>
            <a:off x="2133601" y="1424940"/>
            <a:ext cx="2141220"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2" name="Second"/>
          <p:cNvSpPr/>
          <p:nvPr/>
        </p:nvSpPr>
        <p:spPr>
          <a:xfrm>
            <a:off x="4832032" y="3679825"/>
            <a:ext cx="382905" cy="381001"/>
          </a:xfrm>
          <a:prstGeom prst="ellipse">
            <a:avLst/>
          </a:prstGeom>
          <a:noFill/>
          <a:ln w="19050">
            <a:solidFill>
              <a:srgbClr val="699FD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3" name="Third"/>
          <p:cNvSpPr/>
          <p:nvPr/>
        </p:nvSpPr>
        <p:spPr>
          <a:xfrm>
            <a:off x="5093970" y="1685925"/>
            <a:ext cx="382905" cy="381001"/>
          </a:xfrm>
          <a:prstGeom prst="ellipse">
            <a:avLst/>
          </a:prstGeom>
          <a:noFill/>
          <a:ln w="19050">
            <a:solidFill>
              <a:srgbClr val="F27A3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5" name="Curtain2"/>
          <p:cNvSpPr/>
          <p:nvPr/>
        </p:nvSpPr>
        <p:spPr>
          <a:xfrm>
            <a:off x="4274820" y="1424940"/>
            <a:ext cx="3670737" cy="3497580"/>
          </a:xfrm>
          <a:prstGeom prst="rect">
            <a:avLst/>
          </a:prstGeom>
          <a:solidFill>
            <a:srgbClr val="CDCDC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sp>
        <p:nvSpPr>
          <p:cNvPr id="16" name="Punchline"/>
          <p:cNvSpPr txBox="1"/>
          <p:nvPr/>
        </p:nvSpPr>
        <p:spPr>
          <a:xfrm>
            <a:off x="228600" y="5718692"/>
            <a:ext cx="8686800" cy="758308"/>
          </a:xfrm>
          <a:prstGeom prst="rect">
            <a:avLst/>
          </a:prstGeom>
          <a:noFill/>
        </p:spPr>
        <p:txBody>
          <a:bodyPr wrap="square" rtlCol="0" anchor="ctr">
            <a:noAutofit/>
          </a:bodyPr>
          <a:lstStyle/>
          <a:p>
            <a:pPr algn="ctr"/>
            <a:r>
              <a:rPr lang="en-US" sz="3600" i="1" dirty="0" smtClean="0">
                <a:solidFill>
                  <a:srgbClr val="FF0000"/>
                </a:solidFill>
                <a:latin typeface="Calibri Light"/>
              </a:rPr>
              <a:t>All modules from </a:t>
            </a:r>
            <a:r>
              <a:rPr lang="en-US" sz="3200" i="1" dirty="0" smtClean="0">
                <a:solidFill>
                  <a:srgbClr val="FF0000"/>
                </a:solidFill>
                <a:latin typeface="Cambria Math" panose="02040503050406030204" pitchFamily="18" charset="0"/>
                <a:ea typeface="Cambria Math" panose="02040503050406030204" pitchFamily="18" charset="0"/>
              </a:rPr>
              <a:t>2012–2013 </a:t>
            </a:r>
            <a:r>
              <a:rPr lang="en-US" sz="3600" i="1" dirty="0" smtClean="0">
                <a:solidFill>
                  <a:srgbClr val="FF0000"/>
                </a:solidFill>
                <a:latin typeface="Calibri Light"/>
              </a:rPr>
              <a:t>are vulnerable</a:t>
            </a:r>
            <a:endParaRPr lang="en-US" sz="3600" i="1" dirty="0">
              <a:solidFill>
                <a:srgbClr val="FF0000"/>
              </a:solidFill>
              <a:latin typeface="Calibri Light"/>
            </a:endParaRPr>
          </a:p>
        </p:txBody>
      </p:sp>
      <p:sp>
        <p:nvSpPr>
          <p:cNvPr id="19" name="RedBox"/>
          <p:cNvSpPr/>
          <p:nvPr/>
        </p:nvSpPr>
        <p:spPr>
          <a:xfrm>
            <a:off x="5454650" y="1442720"/>
            <a:ext cx="1660525" cy="3405505"/>
          </a:xfrm>
          <a:prstGeom prst="rect">
            <a:avLst/>
          </a:prstGeom>
          <a:solidFill>
            <a:srgbClr val="FF0000">
              <a:alpha val="2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9" name="First Appearance"/>
          <p:cNvSpPr/>
          <p:nvPr/>
        </p:nvSpPr>
        <p:spPr>
          <a:xfrm>
            <a:off x="3192780" y="2430781"/>
            <a:ext cx="2023110" cy="845819"/>
          </a:xfrm>
          <a:prstGeom prst="rect">
            <a:avLst/>
          </a:prstGeom>
          <a:noFill/>
          <a:ln w="28575">
            <a:noFill/>
          </a:ln>
        </p:spPr>
        <p:style>
          <a:lnRef idx="2">
            <a:schemeClr val="accent3">
              <a:shade val="50000"/>
            </a:schemeClr>
          </a:lnRef>
          <a:fillRef idx="1">
            <a:schemeClr val="accent3"/>
          </a:fillRef>
          <a:effectRef idx="0">
            <a:schemeClr val="accent3"/>
          </a:effectRef>
          <a:fontRef idx="minor">
            <a:schemeClr val="lt1"/>
          </a:fontRef>
        </p:style>
        <p:txBody>
          <a:bodyPr rIns="91440" rtlCol="0" anchor="ctr"/>
          <a:lstStyle/>
          <a:p>
            <a:pPr algn="ctr">
              <a:lnSpc>
                <a:spcPct val="80000"/>
              </a:lnSpc>
            </a:pPr>
            <a:r>
              <a:rPr lang="en-US" sz="2800" i="1" dirty="0" smtClean="0">
                <a:solidFill>
                  <a:srgbClr val="70AE46"/>
                </a:solidFill>
                <a:latin typeface="Calibri Light"/>
                <a:cs typeface="Courier New" panose="02070309020205020404" pitchFamily="49" charset="0"/>
              </a:rPr>
              <a:t>First</a:t>
            </a:r>
          </a:p>
          <a:p>
            <a:pPr algn="ctr">
              <a:lnSpc>
                <a:spcPct val="80000"/>
              </a:lnSpc>
            </a:pPr>
            <a:r>
              <a:rPr lang="en-US" sz="2800" i="1" dirty="0" smtClean="0">
                <a:solidFill>
                  <a:srgbClr val="70AE46"/>
                </a:solidFill>
                <a:latin typeface="Calibri Light"/>
                <a:cs typeface="Courier New" panose="02070309020205020404" pitchFamily="49" charset="0"/>
              </a:rPr>
              <a:t>Appearance</a:t>
            </a:r>
          </a:p>
        </p:txBody>
      </p:sp>
      <p:sp>
        <p:nvSpPr>
          <p:cNvPr id="3" name="First"/>
          <p:cNvSpPr/>
          <p:nvPr/>
        </p:nvSpPr>
        <p:spPr>
          <a:xfrm>
            <a:off x="4016374" y="3305175"/>
            <a:ext cx="382905" cy="381001"/>
          </a:xfrm>
          <a:prstGeom prst="ellipse">
            <a:avLst/>
          </a:prstGeom>
          <a:noFill/>
          <a:ln w="19050">
            <a:solidFill>
              <a:srgbClr val="6EAE3F"/>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7"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Errors </a:t>
            </a:r>
            <a:r>
              <a:rPr lang="en-US" sz="4400" b="0" i="1" dirty="0" smtClean="0">
                <a:solidFill>
                  <a:srgbClr val="1A5712"/>
                </a:solidFill>
                <a:latin typeface="Garamond" charset="0"/>
                <a:ea typeface="ＭＳ Ｐゴシック" charset="0"/>
                <a:cs typeface="ＭＳ Ｐゴシック" charset="0"/>
              </a:rPr>
              <a:t>vs. </a:t>
            </a:r>
            <a:r>
              <a:rPr lang="en-US" sz="4400" b="0" dirty="0" smtClean="0">
                <a:solidFill>
                  <a:srgbClr val="1A5712"/>
                </a:solidFill>
                <a:latin typeface="Garamond" charset="0"/>
                <a:ea typeface="ＭＳ Ｐゴシック" charset="0"/>
                <a:cs typeface="ＭＳ Ｐゴシック" charset="0"/>
              </a:rPr>
              <a:t>Vintage</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29783096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xit" presetSubtype="8" fill="hold" grpId="0" nodeType="clickEffect">
                                  <p:stCondLst>
                                    <p:cond delay="0"/>
                                  </p:stCondLst>
                                  <p:childTnLst>
                                    <p:animEffect transition="out" filter="wipe(left)">
                                      <p:cBhvr>
                                        <p:cTn id="6" dur="1500"/>
                                        <p:tgtEl>
                                          <p:spTgt spid="14"/>
                                        </p:tgtEl>
                                      </p:cBhvr>
                                    </p:animEffect>
                                    <p:set>
                                      <p:cBhvr>
                                        <p:cTn id="7" dur="1" fill="hold">
                                          <p:stCondLst>
                                            <p:cond delay="1499"/>
                                          </p:stCondLst>
                                        </p:cTn>
                                        <p:tgtEl>
                                          <p:spTgt spid="14"/>
                                        </p:tgtEl>
                                        <p:attrNameLst>
                                          <p:attrName>style.visibility</p:attrName>
                                        </p:attrNameLst>
                                      </p:cBhvr>
                                      <p:to>
                                        <p:strVal val="hidden"/>
                                      </p:to>
                                    </p:set>
                                  </p:childTnLst>
                                </p:cTn>
                              </p:par>
                            </p:childTnLst>
                          </p:cTn>
                        </p:par>
                        <p:par>
                          <p:cTn id="8" fill="hold">
                            <p:stCondLst>
                              <p:cond delay="1500"/>
                            </p:stCondLst>
                            <p:childTnLst>
                              <p:par>
                                <p:cTn id="9" presetID="1" presetClass="entr" presetSubtype="0" fill="hold" grpId="0" nodeType="afterEffect">
                                  <p:stCondLst>
                                    <p:cond delay="50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50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xit" presetSubtype="8" fill="hold" grpId="0" nodeType="clickEffect">
                                  <p:stCondLst>
                                    <p:cond delay="0"/>
                                  </p:stCondLst>
                                  <p:childTnLst>
                                    <p:animEffect transition="out" filter="wipe(left)">
                                      <p:cBhvr>
                                        <p:cTn id="16" dur="1500"/>
                                        <p:tgtEl>
                                          <p:spTgt spid="15"/>
                                        </p:tgtEl>
                                      </p:cBhvr>
                                    </p:animEffect>
                                    <p:set>
                                      <p:cBhvr>
                                        <p:cTn id="17" dur="1" fill="hold">
                                          <p:stCondLst>
                                            <p:cond delay="1499"/>
                                          </p:stCondLst>
                                        </p:cTn>
                                        <p:tgtEl>
                                          <p:spTgt spid="15"/>
                                        </p:tgtEl>
                                        <p:attrNameLst>
                                          <p:attrName>style.visibility</p:attrName>
                                        </p:attrNameLst>
                                      </p:cBhvr>
                                      <p:to>
                                        <p:strVal val="hidden"/>
                                      </p:to>
                                    </p:set>
                                  </p:childTnLst>
                                </p:cTn>
                              </p:par>
                              <p:par>
                                <p:cTn id="18" presetID="10" presetClass="entr" presetSubtype="0" fill="hold" nodeType="withEffect">
                                  <p:stCondLst>
                                    <p:cond delay="100"/>
                                  </p:stCondLst>
                                  <p:childTnLst>
                                    <p:set>
                                      <p:cBhvr>
                                        <p:cTn id="19" dur="1" fill="hold">
                                          <p:stCondLst>
                                            <p:cond delay="0"/>
                                          </p:stCondLst>
                                        </p:cTn>
                                        <p:tgtEl>
                                          <p:spTgt spid="8"/>
                                        </p:tgtEl>
                                        <p:attrNameLst>
                                          <p:attrName>style.visibility</p:attrName>
                                        </p:attrNameLst>
                                      </p:cBhvr>
                                      <p:to>
                                        <p:strVal val="visible"/>
                                      </p:to>
                                    </p:set>
                                    <p:animEffect transition="in" filter="fade">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5" grpId="0" animBg="1"/>
      <p:bldP spid="16" grpId="0"/>
      <p:bldP spid="19" grpId="0" animBg="1"/>
      <p:bldP spid="9" grpId="0"/>
      <p:bldP spid="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(DRAM)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35</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179512" y="3861048"/>
            <a:ext cx="4572000" cy="2308324"/>
          </a:xfrm>
          <a:prstGeom prst="rect">
            <a:avLst/>
          </a:prstGeom>
        </p:spPr>
        <p:txBody>
          <a:bodyPr>
            <a:spAutoFit/>
          </a:bodyPr>
          <a:lstStyle/>
          <a:p>
            <a:pPr lvl="1"/>
            <a:r>
              <a:rPr lang="en-US" sz="1600" dirty="0">
                <a:solidFill>
                  <a:srgbClr val="000000"/>
                </a:solidFill>
                <a:latin typeface="Tahoma"/>
              </a:rPr>
              <a:t>Liu+, “</a:t>
            </a:r>
            <a:r>
              <a:rPr lang="en-US" sz="1600" dirty="0">
                <a:solidFill>
                  <a:srgbClr val="0000FF"/>
                </a:solidFill>
                <a:latin typeface="Tahoma"/>
              </a:rPr>
              <a:t>An Experimental Study of Data Retention Behavior in Modern DRAM Devices: Implications for Retention Time Profiling Mechanisms</a:t>
            </a:r>
            <a:r>
              <a:rPr lang="en-US" sz="1600" dirty="0">
                <a:solidFill>
                  <a:srgbClr val="000000"/>
                </a:solidFill>
                <a:latin typeface="Tahoma"/>
              </a:rPr>
              <a:t>”, ISCA 2013.</a:t>
            </a: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00"/>
                </a:solidFill>
                <a:latin typeface="Tahoma" charset="0"/>
                <a:ea typeface="ＭＳ Ｐゴシック" charset="0"/>
                <a:cs typeface="ＭＳ Ｐゴシック" charset="0"/>
              </a:rPr>
              <a:t>Khan</a:t>
            </a:r>
            <a:r>
              <a:rPr lang="en-US" sz="1600" dirty="0">
                <a:solidFill>
                  <a:srgbClr val="000000"/>
                </a:solidFill>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600" dirty="0">
                <a:solidFill>
                  <a:srgbClr val="000000"/>
                </a:solidFill>
                <a:latin typeface="Tahoma" charset="0"/>
                <a:ea typeface="ＭＳ Ｐゴシック" charset="0"/>
                <a:cs typeface="ＭＳ Ｐゴシック" charset="0"/>
              </a:rPr>
              <a:t>,” SIGMETRICS 2014.</a:t>
            </a:r>
            <a:endParaRPr lang="en-US" sz="1600" dirty="0">
              <a:solidFill>
                <a:srgbClr val="000000"/>
              </a:solidFill>
              <a:latin typeface="Tahoma"/>
            </a:endParaRPr>
          </a:p>
        </p:txBody>
      </p:sp>
    </p:spTree>
    <p:extLst>
      <p:ext uri="{BB962C8B-B14F-4D97-AF65-F5344CB8AC3E}">
        <p14:creationId xmlns:p14="http://schemas.microsoft.com/office/powerpoint/2010/main" val="61651746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Experimental Infrastructure (DRAM)</a:t>
            </a:r>
          </a:p>
        </p:txBody>
      </p:sp>
      <p:pic>
        <p:nvPicPr>
          <p:cNvPr id="5" name="Content Placeholder 4" descr="DRAM-new-testing-infrastructure.jpg"/>
          <p:cNvPicPr>
            <a:picLocks noGrp="1" noChangeAspect="1"/>
          </p:cNvPicPr>
          <p:nvPr>
            <p:ph idx="1"/>
          </p:nvPr>
        </p:nvPicPr>
        <p:blipFill>
          <a:blip r:embed="rId2" cstate="print">
            <a:extLst>
              <a:ext uri="{28A0092B-C50C-407E-A947-70E740481C1C}">
                <a14:useLocalDpi xmlns:a14="http://schemas.microsoft.com/office/drawing/2010/main" val="0"/>
              </a:ext>
            </a:extLst>
          </a:blip>
          <a:srcRect t="12242" b="12242"/>
          <a:stretch>
            <a:fillRect/>
          </a:stretch>
        </p:blipFill>
        <p:spPr>
          <a:xfrm>
            <a:off x="228600" y="1144488"/>
            <a:ext cx="8610600" cy="4876800"/>
          </a:xfrm>
          <a:scene3d>
            <a:camera prst="obliqueTopRight">
              <a:rot lat="0" lon="0" rev="10800000"/>
            </a:camera>
            <a:lightRig rig="threePt" dir="t"/>
          </a:scene3d>
        </p:spPr>
      </p:pic>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36</a:t>
            </a:fld>
            <a:endParaRPr lang="en-US" altLang="en-US">
              <a:solidFill>
                <a:srgbClr val="000000"/>
              </a:solidFill>
            </a:endParaRPr>
          </a:p>
        </p:txBody>
      </p:sp>
      <p:sp>
        <p:nvSpPr>
          <p:cNvPr id="6" name="Rectangle 5"/>
          <p:cNvSpPr/>
          <p:nvPr/>
        </p:nvSpPr>
        <p:spPr>
          <a:xfrm>
            <a:off x="1547664" y="6300608"/>
            <a:ext cx="6696744" cy="584776"/>
          </a:xfrm>
          <a:prstGeom prst="rect">
            <a:avLst/>
          </a:prstGeom>
        </p:spPr>
        <p:txBody>
          <a:bodyPr wrap="square">
            <a:spAutoFit/>
          </a:bodyPr>
          <a:lstStyle/>
          <a:p>
            <a:pPr lvl="1"/>
            <a:r>
              <a:rPr lang="en-US" sz="1600" dirty="0">
                <a:solidFill>
                  <a:srgbClr val="000000"/>
                </a:solidFill>
                <a:latin typeface="Tahoma" charset="0"/>
                <a:ea typeface="ＭＳ Ｐゴシック" charset="0"/>
                <a:cs typeface="ＭＳ Ｐゴシック" charset="0"/>
              </a:rPr>
              <a:t>Kim+, “</a:t>
            </a:r>
            <a:r>
              <a:rPr lang="en-US" sz="1600" dirty="0">
                <a:solidFill>
                  <a:srgbClr val="0000FF"/>
                </a:solidFill>
                <a:latin typeface="Tahoma"/>
              </a:rPr>
              <a:t>Flipping Bits in Memory Without Accessing Them: An Experimental Study of DRAM Disturbance Errors</a:t>
            </a:r>
            <a:r>
              <a:rPr lang="en-US" sz="1600" dirty="0">
                <a:solidFill>
                  <a:srgbClr val="000000"/>
                </a:solidFill>
                <a:latin typeface="Tahoma" charset="0"/>
                <a:ea typeface="ＭＳ Ｐゴシック" charset="0"/>
                <a:cs typeface="ＭＳ Ｐゴシック" charset="0"/>
              </a:rPr>
              <a:t>,” ISCA 2014.</a:t>
            </a:r>
          </a:p>
        </p:txBody>
      </p:sp>
      <p:sp>
        <p:nvSpPr>
          <p:cNvPr id="7" name="Rectangle 6"/>
          <p:cNvSpPr/>
          <p:nvPr/>
        </p:nvSpPr>
        <p:spPr>
          <a:xfrm>
            <a:off x="107504" y="1466055"/>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latin typeface="Tahoma"/>
              </a:rPr>
              <a:t>Controller</a:t>
            </a:r>
            <a:endParaRPr lang="en-US" sz="2400" b="1">
              <a:solidFill>
                <a:srgbClr val="FFFF00"/>
              </a:solidFill>
              <a:effectLst>
                <a:outerShdw blurRad="38100" dist="38100" dir="2700000" algn="tl">
                  <a:srgbClr val="000000">
                    <a:alpha val="43137"/>
                  </a:srgbClr>
                </a:outerShdw>
              </a:effectLst>
              <a:latin typeface="Tahoma"/>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latin typeface="Tahoma"/>
            </a:endParaRPr>
          </a:p>
        </p:txBody>
      </p:sp>
      <p:sp>
        <p:nvSpPr>
          <p:cNvPr id="8" name="Rectangle 7"/>
          <p:cNvSpPr/>
          <p:nvPr/>
        </p:nvSpPr>
        <p:spPr>
          <a:xfrm>
            <a:off x="107504" y="2990055"/>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latin typeface="Tahoma"/>
              </a:rPr>
              <a:t>PC</a:t>
            </a:r>
            <a:endParaRPr lang="en-US" sz="2400" b="1">
              <a:solidFill>
                <a:srgbClr val="FFFF00"/>
              </a:solidFill>
              <a:effectLst>
                <a:outerShdw blurRad="38100" dist="38100" dir="2700000" algn="tl">
                  <a:srgbClr val="000000">
                    <a:alpha val="43137"/>
                  </a:srgbClr>
                </a:outerShdw>
              </a:effectLst>
              <a:latin typeface="Tahoma"/>
            </a:endParaRPr>
          </a:p>
        </p:txBody>
      </p:sp>
      <p:sp>
        <p:nvSpPr>
          <p:cNvPr id="9" name="Rectangle 8"/>
          <p:cNvSpPr/>
          <p:nvPr/>
        </p:nvSpPr>
        <p:spPr>
          <a:xfrm>
            <a:off x="4374702" y="1962441"/>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latin typeface="Tahoma"/>
              </a:rPr>
              <a:t>Heater</a:t>
            </a:r>
          </a:p>
        </p:txBody>
      </p:sp>
      <p:sp>
        <p:nvSpPr>
          <p:cNvPr id="10" name="Rectangle 9"/>
          <p:cNvSpPr/>
          <p:nvPr/>
        </p:nvSpPr>
        <p:spPr>
          <a:xfrm>
            <a:off x="23173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
        <p:nvSpPr>
          <p:cNvPr id="11" name="Rectangle 10"/>
          <p:cNvSpPr/>
          <p:nvPr/>
        </p:nvSpPr>
        <p:spPr>
          <a:xfrm>
            <a:off x="5822502" y="1962444"/>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latin typeface="Tahoma"/>
              </a:rPr>
              <a:t>FPGAs</a:t>
            </a:r>
            <a:endParaRPr lang="en-US" sz="3200" b="1" dirty="0">
              <a:solidFill>
                <a:srgbClr val="FFFF00"/>
              </a:solidFill>
              <a:effectLst>
                <a:outerShdw blurRad="38100" dist="38100" dir="2700000" algn="tl">
                  <a:srgbClr val="000000">
                    <a:alpha val="43137"/>
                  </a:srgbClr>
                </a:outerShdw>
              </a:effectLst>
              <a:latin typeface="Tahoma"/>
            </a:endParaRPr>
          </a:p>
        </p:txBody>
      </p:sp>
    </p:spTree>
    <p:extLst>
      <p:ext uri="{BB962C8B-B14F-4D97-AF65-F5344CB8AC3E}">
        <p14:creationId xmlns:p14="http://schemas.microsoft.com/office/powerpoint/2010/main" val="425452379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9" grpId="0" animBg="1"/>
      <p:bldP spid="10" grpId="0" animBg="1"/>
      <p:bldP spid="1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marL="517525" indent="-517525">
              <a:buFont typeface="+mj-lt"/>
              <a:buAutoNum type="arabicPeriod"/>
            </a:pPr>
            <a:r>
              <a:rPr lang="en-US" sz="4000" dirty="0" smtClean="0"/>
              <a:t>Most Modules Are at Risk</a:t>
            </a:r>
          </a:p>
          <a:p>
            <a:pPr marL="517525" indent="-517525">
              <a:buFont typeface="+mj-lt"/>
              <a:buAutoNum type="arabicPeriod"/>
            </a:pPr>
            <a:r>
              <a:rPr lang="en-US" sz="4000" dirty="0" smtClean="0"/>
              <a:t>Errors vs. Vintage</a:t>
            </a:r>
          </a:p>
          <a:p>
            <a:pPr marL="517525" indent="-517525">
              <a:buFont typeface="+mj-lt"/>
              <a:buAutoNum type="arabicPeriod"/>
            </a:pPr>
            <a:r>
              <a:rPr lang="en-US" sz="4000" dirty="0" smtClean="0"/>
              <a:t>Error = Charge Loss</a:t>
            </a:r>
          </a:p>
          <a:p>
            <a:pPr marL="517525" indent="-517525">
              <a:buFont typeface="+mj-lt"/>
              <a:buAutoNum type="arabicPeriod"/>
            </a:pPr>
            <a:r>
              <a:rPr lang="en-US" sz="4000" dirty="0"/>
              <a:t>Adjacency: Aggressor &amp; Victim</a:t>
            </a:r>
          </a:p>
          <a:p>
            <a:pPr marL="517525" indent="-517525">
              <a:buFont typeface="+mj-lt"/>
              <a:buAutoNum type="arabicPeriod"/>
            </a:pPr>
            <a:r>
              <a:rPr lang="en-US" sz="4000" dirty="0" smtClean="0"/>
              <a:t>Sensitivity Studies</a:t>
            </a:r>
            <a:endParaRPr lang="en-US" sz="2400" dirty="0" smtClean="0"/>
          </a:p>
          <a:p>
            <a:pPr marL="517525" indent="-517525">
              <a:buFont typeface="+mj-lt"/>
              <a:buAutoNum type="arabicPeriod"/>
            </a:pPr>
            <a:r>
              <a:rPr lang="en-US" sz="4000" dirty="0" smtClean="0"/>
              <a:t>Other Results in Paper</a:t>
            </a:r>
            <a:endParaRPr lang="en-US" sz="4000" dirty="0"/>
          </a:p>
          <a:p>
            <a:pPr marL="517525" indent="-517525">
              <a:buFont typeface="+mj-lt"/>
              <a:buAutoNum type="arabicPeriod"/>
            </a:pPr>
            <a:r>
              <a:rPr lang="en-US" sz="4000" dirty="0" smtClean="0"/>
              <a:t>Solution Space</a:t>
            </a:r>
            <a:endParaRPr lang="en-US" sz="4000" dirty="0"/>
          </a:p>
        </p:txBody>
      </p:sp>
      <p:sp>
        <p:nvSpPr>
          <p:cNvPr id="4" name="Slide Number Placeholder 3"/>
          <p:cNvSpPr>
            <a:spLocks noGrp="1"/>
          </p:cNvSpPr>
          <p:nvPr>
            <p:ph type="sldNum" sz="quarter" idx="12"/>
          </p:nvPr>
        </p:nvSpPr>
        <p:spPr/>
        <p:txBody>
          <a:bodyPr/>
          <a:lstStyle/>
          <a:p>
            <a:fld id="{D4D2B188-1D62-4FCA-8363-938AD4629BBB}" type="slidenum">
              <a:rPr lang="en-US" smtClean="0">
                <a:solidFill>
                  <a:prstClr val="black">
                    <a:tint val="75000"/>
                  </a:prstClr>
                </a:solidFill>
              </a:rPr>
              <a:pPr/>
              <a:t>37</a:t>
            </a:fld>
            <a:endParaRPr lang="en-US">
              <a:solidFill>
                <a:prstClr val="black">
                  <a:tint val="75000"/>
                </a:prstClr>
              </a:solidFill>
            </a:endParaRPr>
          </a:p>
        </p:txBody>
      </p:sp>
      <p:sp>
        <p:nvSpPr>
          <p:cNvPr id="6" name="Title 1"/>
          <p:cNvSpPr>
            <a:spLocks noGrp="1"/>
          </p:cNvSpPr>
          <p:nvPr>
            <p:ph type="title"/>
          </p:nvPr>
        </p:nvSpPr>
        <p:spPr>
          <a:xfrm>
            <a:off x="228600" y="-14064"/>
            <a:ext cx="8610600" cy="1066800"/>
          </a:xfrm>
        </p:spPr>
        <p:txBody>
          <a:bodyPr/>
          <a:lstStyle/>
          <a:p>
            <a:r>
              <a:rPr lang="en-US" sz="4400" b="0" dirty="0" smtClean="0">
                <a:solidFill>
                  <a:srgbClr val="1A5712"/>
                </a:solidFill>
                <a:latin typeface="Garamond" charset="0"/>
                <a:ea typeface="ＭＳ Ｐゴシック" charset="0"/>
                <a:cs typeface="ＭＳ Ｐゴシック" charset="0"/>
              </a:rPr>
              <a:t>Characterization Results</a:t>
            </a:r>
            <a:endParaRPr lang="en-US" sz="4400" b="0" dirty="0">
              <a:solidFill>
                <a:srgbClr val="1A5712"/>
              </a:solidFill>
              <a:latin typeface="Garamond" charset="0"/>
              <a:ea typeface="ＭＳ Ｐゴシック" charset="0"/>
              <a:cs typeface="ＭＳ Ｐゴシック" charset="0"/>
            </a:endParaRPr>
          </a:p>
        </p:txBody>
      </p:sp>
    </p:spTree>
    <p:extLst>
      <p:ext uri="{BB962C8B-B14F-4D97-AF65-F5344CB8AC3E}">
        <p14:creationId xmlns:p14="http://schemas.microsoft.com/office/powerpoint/2010/main" val="975375981"/>
      </p:ext>
    </p:extLst>
  </p:cSld>
  <p:clrMapOvr>
    <a:masterClrMapping/>
  </p:clrMapOvr>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How Do We Solve The Problem?</a:t>
            </a:r>
            <a:endParaRPr lang="en-US" dirty="0"/>
          </a:p>
        </p:txBody>
      </p:sp>
      <p:sp>
        <p:nvSpPr>
          <p:cNvPr id="3" name="Content Placeholder 2"/>
          <p:cNvSpPr>
            <a:spLocks noGrp="1"/>
          </p:cNvSpPr>
          <p:nvPr>
            <p:ph idx="1"/>
          </p:nvPr>
        </p:nvSpPr>
        <p:spPr/>
        <p:txBody>
          <a:bodyPr/>
          <a:lstStyle/>
          <a:p>
            <a:r>
              <a:rPr lang="en-US" dirty="0" smtClean="0">
                <a:solidFill>
                  <a:srgbClr val="0000FF"/>
                </a:solidFill>
              </a:rPr>
              <a:t>Tolerate it</a:t>
            </a:r>
            <a:r>
              <a:rPr lang="en-US" dirty="0" smtClean="0"/>
              <a:t>: Make DRAM and controllers more intelligent</a:t>
            </a:r>
          </a:p>
          <a:p>
            <a:pPr lvl="1"/>
            <a:r>
              <a:rPr lang="en-US" dirty="0" smtClean="0"/>
              <a:t>Just like flash memory and hard disks</a:t>
            </a:r>
          </a:p>
          <a:p>
            <a:pPr lvl="1"/>
            <a:endParaRPr lang="en-US" dirty="0"/>
          </a:p>
          <a:p>
            <a:r>
              <a:rPr lang="en-US" dirty="0" smtClean="0">
                <a:solidFill>
                  <a:srgbClr val="0000FF"/>
                </a:solidFill>
              </a:rPr>
              <a:t>Eliminate or minimize it</a:t>
            </a:r>
            <a:r>
              <a:rPr lang="en-US" dirty="0" smtClean="0"/>
              <a:t>: Replace or (more likely) augment DRAM with a different technology</a:t>
            </a:r>
          </a:p>
          <a:p>
            <a:endParaRPr lang="en-US" dirty="0"/>
          </a:p>
          <a:p>
            <a:r>
              <a:rPr lang="en-US" dirty="0" smtClean="0">
                <a:solidFill>
                  <a:srgbClr val="0000FF"/>
                </a:solidFill>
              </a:rPr>
              <a:t>Embrace it</a:t>
            </a:r>
            <a:r>
              <a:rPr lang="en-US" dirty="0" smtClean="0"/>
              <a:t>: Design heterogeneous-reliability memories that map error-tolerant data to less reliable portions</a:t>
            </a:r>
          </a:p>
          <a:p>
            <a:endParaRPr lang="en-US" dirty="0"/>
          </a:p>
          <a:p>
            <a:r>
              <a:rPr lang="en-US" dirty="0" smtClean="0"/>
              <a:t>…</a:t>
            </a:r>
          </a:p>
          <a:p>
            <a:endParaRPr lang="en-US"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pPr>
              <a:defRPr/>
            </a:pPr>
            <a:fld id="{8E574D81-B5DE-384D-B24B-566C679AE608}" type="slidenum">
              <a:rPr lang="en-US" smtClean="0"/>
              <a:pPr>
                <a:defRPr/>
              </a:pPr>
              <a:t>38</a:t>
            </a:fld>
            <a:endParaRPr lang="en-US"/>
          </a:p>
        </p:txBody>
      </p:sp>
    </p:spTree>
    <p:extLst>
      <p:ext uri="{BB962C8B-B14F-4D97-AF65-F5344CB8AC3E}">
        <p14:creationId xmlns:p14="http://schemas.microsoft.com/office/powerpoint/2010/main" val="186168474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0" name="Chart 49"/>
          <p:cNvGraphicFramePr/>
          <p:nvPr>
            <p:extLst>
              <p:ext uri="{D42A27DB-BD31-4B8C-83A1-F6EECF244321}">
                <p14:modId xmlns:p14="http://schemas.microsoft.com/office/powerpoint/2010/main" val="465696898"/>
              </p:ext>
            </p:extLst>
          </p:nvPr>
        </p:nvGraphicFramePr>
        <p:xfrm>
          <a:off x="0" y="1085850"/>
          <a:ext cx="9144000" cy="5370459"/>
        </p:xfrm>
        <a:graphic>
          <a:graphicData uri="http://schemas.openxmlformats.org/drawingml/2006/chart">
            <c:chart xmlns:c="http://schemas.openxmlformats.org/drawingml/2006/chart" xmlns:r="http://schemas.openxmlformats.org/officeDocument/2006/relationships" r:id="rId3"/>
          </a:graphicData>
        </a:graphic>
      </p:graphicFrame>
      <p:sp>
        <p:nvSpPr>
          <p:cNvPr id="45" name="Rectangle 44"/>
          <p:cNvSpPr/>
          <p:nvPr/>
        </p:nvSpPr>
        <p:spPr>
          <a:xfrm>
            <a:off x="980379" y="4376031"/>
            <a:ext cx="1937964" cy="1199692"/>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Vulnerable data</a:t>
            </a:r>
            <a:endParaRPr lang="en-US" sz="2800" spc="-150" dirty="0">
              <a:solidFill>
                <a:prstClr val="white"/>
              </a:solidFill>
              <a:latin typeface="Calibri"/>
            </a:endParaRPr>
          </a:p>
        </p:txBody>
      </p:sp>
      <p:sp>
        <p:nvSpPr>
          <p:cNvPr id="47" name="Oval 46"/>
          <p:cNvSpPr/>
          <p:nvPr/>
        </p:nvSpPr>
        <p:spPr>
          <a:xfrm>
            <a:off x="6459276" y="4521805"/>
            <a:ext cx="1937964" cy="1199692"/>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spc="-150" dirty="0" smtClean="0">
                <a:solidFill>
                  <a:prstClr val="white"/>
                </a:solidFill>
                <a:latin typeface="Calibri"/>
              </a:rPr>
              <a:t>Tolerant data</a:t>
            </a:r>
            <a:endParaRPr lang="en-US" sz="2800" spc="-150" dirty="0">
              <a:solidFill>
                <a:prstClr val="white"/>
              </a:solidFill>
              <a:latin typeface="Calibri"/>
            </a:endParaRPr>
          </a:p>
        </p:txBody>
      </p:sp>
      <p:sp>
        <p:nvSpPr>
          <p:cNvPr id="2" name="Title 1"/>
          <p:cNvSpPr>
            <a:spLocks noGrp="1"/>
          </p:cNvSpPr>
          <p:nvPr>
            <p:ph type="title"/>
          </p:nvPr>
        </p:nvSpPr>
        <p:spPr/>
        <p:txBody>
          <a:bodyPr>
            <a:noAutofit/>
          </a:bodyPr>
          <a:lstStyle/>
          <a:p>
            <a:r>
              <a:rPr lang="en-US" sz="4000" dirty="0" smtClean="0"/>
              <a:t>Exploiting Memory Error Tolerance</a:t>
            </a:r>
            <a:endParaRPr lang="en-US" sz="4000" dirty="0"/>
          </a:p>
        </p:txBody>
      </p:sp>
      <p:sp>
        <p:nvSpPr>
          <p:cNvPr id="178" name="Rounded Rectangle 177"/>
          <p:cNvSpPr/>
          <p:nvPr/>
        </p:nvSpPr>
        <p:spPr>
          <a:xfrm>
            <a:off x="253076" y="1315568"/>
            <a:ext cx="8637848" cy="5310051"/>
          </a:xfrm>
          <a:prstGeom prst="roundRect">
            <a:avLst>
              <a:gd name="adj" fmla="val 5588"/>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algn="ctr"/>
            <a:r>
              <a:rPr lang="en-US" sz="3600" b="1" dirty="0" smtClean="0">
                <a:solidFill>
                  <a:prstClr val="black"/>
                </a:solidFill>
                <a:latin typeface="Calibri"/>
              </a:rPr>
              <a:t>H</a:t>
            </a:r>
            <a:r>
              <a:rPr lang="en-US" sz="3600" dirty="0" smtClean="0">
                <a:solidFill>
                  <a:prstClr val="black"/>
                </a:solidFill>
                <a:latin typeface="Calibri"/>
              </a:rPr>
              <a:t>eterogeneous-</a:t>
            </a:r>
            <a:r>
              <a:rPr lang="en-US" sz="3600" b="1" dirty="0" smtClean="0">
                <a:solidFill>
                  <a:prstClr val="black"/>
                </a:solidFill>
                <a:latin typeface="Calibri"/>
              </a:rPr>
              <a:t>R</a:t>
            </a:r>
            <a:r>
              <a:rPr lang="en-US" sz="3600" dirty="0" smtClean="0">
                <a:solidFill>
                  <a:prstClr val="black"/>
                </a:solidFill>
                <a:latin typeface="Calibri"/>
              </a:rPr>
              <a:t>eliability </a:t>
            </a:r>
            <a:r>
              <a:rPr lang="en-US" sz="3600" b="1" dirty="0" smtClean="0">
                <a:solidFill>
                  <a:prstClr val="black"/>
                </a:solidFill>
                <a:latin typeface="Calibri"/>
              </a:rPr>
              <a:t>M</a:t>
            </a:r>
            <a:r>
              <a:rPr lang="en-US" sz="3600" dirty="0" smtClean="0">
                <a:solidFill>
                  <a:prstClr val="black"/>
                </a:solidFill>
                <a:latin typeface="Calibri"/>
              </a:rPr>
              <a:t>emory</a:t>
            </a:r>
            <a:endParaRPr lang="en-US" sz="3600" dirty="0">
              <a:solidFill>
                <a:prstClr val="black"/>
              </a:solidFill>
              <a:latin typeface="Calibri"/>
            </a:endParaRPr>
          </a:p>
        </p:txBody>
      </p:sp>
      <p:grpSp>
        <p:nvGrpSpPr>
          <p:cNvPr id="179" name="Group 178"/>
          <p:cNvGrpSpPr/>
          <p:nvPr/>
        </p:nvGrpSpPr>
        <p:grpSpPr>
          <a:xfrm>
            <a:off x="4919376" y="3377171"/>
            <a:ext cx="3294984" cy="935806"/>
            <a:chOff x="221980" y="1649582"/>
            <a:chExt cx="3011077" cy="855174"/>
          </a:xfrm>
        </p:grpSpPr>
        <p:grpSp>
          <p:nvGrpSpPr>
            <p:cNvPr id="180" name="Group 179"/>
            <p:cNvGrpSpPr/>
            <p:nvPr/>
          </p:nvGrpSpPr>
          <p:grpSpPr>
            <a:xfrm>
              <a:off x="221980" y="1649582"/>
              <a:ext cx="3011077" cy="855174"/>
              <a:chOff x="221980" y="1649582"/>
              <a:chExt cx="3011077" cy="855174"/>
            </a:xfrm>
          </p:grpSpPr>
          <p:pic>
            <p:nvPicPr>
              <p:cNvPr id="189"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190" name="Rectangle 189"/>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81" name="Rectangle 180"/>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2" name="Rectangle 181"/>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3" name="Rectangle 182"/>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4" name="Rectangle 183"/>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5" name="Rectangle 184"/>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6" name="Rectangle 185"/>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7" name="Rectangle 186"/>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8" name="Rectangle 187"/>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grpSp>
        <p:nvGrpSpPr>
          <p:cNvPr id="191" name="Group 190"/>
          <p:cNvGrpSpPr/>
          <p:nvPr/>
        </p:nvGrpSpPr>
        <p:grpSpPr>
          <a:xfrm>
            <a:off x="865026" y="3377171"/>
            <a:ext cx="3294984" cy="935806"/>
            <a:chOff x="221980" y="1649582"/>
            <a:chExt cx="3011077" cy="855174"/>
          </a:xfrm>
        </p:grpSpPr>
        <p:grpSp>
          <p:nvGrpSpPr>
            <p:cNvPr id="192" name="Group 191"/>
            <p:cNvGrpSpPr/>
            <p:nvPr/>
          </p:nvGrpSpPr>
          <p:grpSpPr>
            <a:xfrm>
              <a:off x="221980" y="1649582"/>
              <a:ext cx="3011077" cy="855174"/>
              <a:chOff x="221980" y="1649582"/>
              <a:chExt cx="3011077" cy="855174"/>
            </a:xfrm>
          </p:grpSpPr>
          <p:pic>
            <p:nvPicPr>
              <p:cNvPr id="202" name="Picture 2" descr="image:Illustration showing DIMM rank classification labels"/>
              <p:cNvPicPr>
                <a:picLocks noChangeAspect="1" noChangeArrowheads="1"/>
              </p:cNvPicPr>
              <p:nvPr/>
            </p:nvPicPr>
            <p:blipFill rotWithShape="1">
              <a:blip r:embed="rId4">
                <a:extLst>
                  <a:ext uri="{28A0092B-C50C-407E-A947-70E740481C1C}">
                    <a14:useLocalDpi xmlns:a14="http://schemas.microsoft.com/office/drawing/2010/main" val="0"/>
                  </a:ext>
                </a:extLst>
              </a:blip>
              <a:srcRect t="58197"/>
              <a:stretch/>
            </p:blipFill>
            <p:spPr bwMode="auto">
              <a:xfrm>
                <a:off x="221980" y="1649582"/>
                <a:ext cx="3011077" cy="855174"/>
              </a:xfrm>
              <a:prstGeom prst="rect">
                <a:avLst/>
              </a:prstGeom>
              <a:noFill/>
              <a:extLst>
                <a:ext uri="{909E8E84-426E-40dd-AFC4-6F175D3DCCD1}">
                  <a14:hiddenFill xmlns:a14="http://schemas.microsoft.com/office/drawing/2010/main">
                    <a:solidFill>
                      <a:srgbClr val="FFFFFF"/>
                    </a:solidFill>
                  </a14:hiddenFill>
                </a:ext>
              </a:extLst>
            </p:spPr>
          </p:pic>
          <p:sp>
            <p:nvSpPr>
              <p:cNvPr id="203" name="Rectangle 202"/>
              <p:cNvSpPr/>
              <p:nvPr/>
            </p:nvSpPr>
            <p:spPr>
              <a:xfrm>
                <a:off x="359229" y="1719943"/>
                <a:ext cx="2743200" cy="621937"/>
              </a:xfrm>
              <a:prstGeom prst="rect">
                <a:avLst/>
              </a:prstGeom>
              <a:solidFill>
                <a:srgbClr val="99C8B8"/>
              </a:solidFill>
              <a:ln>
                <a:solidFill>
                  <a:srgbClr val="99C8B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latin typeface="Calibri"/>
                </a:endParaRPr>
              </a:p>
            </p:txBody>
          </p:sp>
        </p:grpSp>
        <p:sp>
          <p:nvSpPr>
            <p:cNvPr id="193" name="Rectangle 192"/>
            <p:cNvSpPr/>
            <p:nvPr/>
          </p:nvSpPr>
          <p:spPr>
            <a:xfrm>
              <a:off x="39018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4" name="Rectangle 193"/>
            <p:cNvSpPr/>
            <p:nvPr/>
          </p:nvSpPr>
          <p:spPr>
            <a:xfrm>
              <a:off x="70064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5" name="Rectangle 194"/>
            <p:cNvSpPr/>
            <p:nvPr/>
          </p:nvSpPr>
          <p:spPr>
            <a:xfrm>
              <a:off x="101109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6" name="Rectangle 195"/>
            <p:cNvSpPr/>
            <p:nvPr/>
          </p:nvSpPr>
          <p:spPr>
            <a:xfrm>
              <a:off x="132155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7" name="Rectangle 196"/>
            <p:cNvSpPr/>
            <p:nvPr/>
          </p:nvSpPr>
          <p:spPr>
            <a:xfrm>
              <a:off x="194246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8" name="Rectangle 197"/>
            <p:cNvSpPr/>
            <p:nvPr/>
          </p:nvSpPr>
          <p:spPr>
            <a:xfrm>
              <a:off x="225291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99" name="Rectangle 198"/>
            <p:cNvSpPr/>
            <p:nvPr/>
          </p:nvSpPr>
          <p:spPr>
            <a:xfrm>
              <a:off x="2563374"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0" name="Rectangle 199"/>
            <p:cNvSpPr/>
            <p:nvPr/>
          </p:nvSpPr>
          <p:spPr>
            <a:xfrm>
              <a:off x="2873829" y="1815694"/>
              <a:ext cx="194541" cy="350564"/>
            </a:xfrm>
            <a:prstGeom prst="rect">
              <a:avLst/>
            </a:prstGeom>
            <a:solidFill>
              <a:srgbClr val="595959"/>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201" name="Rectangle 200"/>
            <p:cNvSpPr/>
            <p:nvPr/>
          </p:nvSpPr>
          <p:spPr>
            <a:xfrm>
              <a:off x="1632009" y="1815694"/>
              <a:ext cx="194541" cy="350564"/>
            </a:xfrm>
            <a:prstGeom prst="rect">
              <a:avLst/>
            </a:prstGeom>
            <a:solidFill>
              <a:schemeClr val="tx1">
                <a:lumMod val="65000"/>
                <a:lumOff val="35000"/>
              </a:schemeClr>
            </a:solidFill>
            <a:ln w="6350">
              <a:solidFill>
                <a:schemeClr val="tx1">
                  <a:lumMod val="85000"/>
                  <a:lumOff val="15000"/>
                </a:schemeClr>
              </a:solidFill>
            </a:ln>
            <a:effectLst>
              <a:outerShdw blurRad="25400" dist="12700" dir="2700000" algn="tl" rotWithShape="0">
                <a:prstClr val="black">
                  <a:alpha val="7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sp>
        <p:nvSpPr>
          <p:cNvPr id="204" name="Rounded Rectangle 203"/>
          <p:cNvSpPr/>
          <p:nvPr/>
        </p:nvSpPr>
        <p:spPr>
          <a:xfrm>
            <a:off x="4881721" y="3362543"/>
            <a:ext cx="3394592" cy="949808"/>
          </a:xfrm>
          <a:prstGeom prst="roundRect">
            <a:avLst>
              <a:gd name="adj" fmla="val 9236"/>
            </a:avLst>
          </a:prstGeom>
          <a:solidFill>
            <a:srgbClr val="B5C1DF">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Low-cost memory</a:t>
            </a:r>
            <a:endParaRPr lang="en-US" sz="3200" dirty="0">
              <a:solidFill>
                <a:prstClr val="white"/>
              </a:solidFill>
              <a:latin typeface="Calibri"/>
            </a:endParaRPr>
          </a:p>
        </p:txBody>
      </p:sp>
      <p:sp>
        <p:nvSpPr>
          <p:cNvPr id="205" name="Rounded Rectangle 204"/>
          <p:cNvSpPr/>
          <p:nvPr/>
        </p:nvSpPr>
        <p:spPr>
          <a:xfrm>
            <a:off x="827106" y="3362543"/>
            <a:ext cx="3390488" cy="949808"/>
          </a:xfrm>
          <a:prstGeom prst="roundRect">
            <a:avLst>
              <a:gd name="adj" fmla="val 10776"/>
            </a:avLst>
          </a:prstGeom>
          <a:solidFill>
            <a:srgbClr val="375DA1">
              <a:alpha val="92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dirty="0" smtClean="0">
                <a:solidFill>
                  <a:prstClr val="white"/>
                </a:solidFill>
                <a:latin typeface="Calibri"/>
              </a:rPr>
              <a:t>Reliable memory</a:t>
            </a:r>
            <a:endParaRPr lang="en-US" sz="3200" dirty="0">
              <a:solidFill>
                <a:prstClr val="white"/>
              </a:solidFill>
              <a:latin typeface="Calibri"/>
            </a:endParaRPr>
          </a:p>
        </p:txBody>
      </p:sp>
      <p:sp>
        <p:nvSpPr>
          <p:cNvPr id="206" name="Rectangle 205"/>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7" name="Oval 206"/>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08" name="Rectangle 207"/>
          <p:cNvSpPr/>
          <p:nvPr/>
        </p:nvSpPr>
        <p:spPr>
          <a:xfrm>
            <a:off x="1392257" y="1633948"/>
            <a:ext cx="2230804" cy="1380974"/>
          </a:xfrm>
          <a:prstGeom prst="rect">
            <a:avLst/>
          </a:prstGeom>
          <a:solidFill>
            <a:srgbClr val="375DA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Vulnerable data</a:t>
            </a:r>
            <a:endParaRPr lang="en-US" sz="3200" spc="-150" dirty="0">
              <a:solidFill>
                <a:prstClr val="white"/>
              </a:solidFill>
              <a:latin typeface="Calibri"/>
            </a:endParaRPr>
          </a:p>
        </p:txBody>
      </p:sp>
      <p:sp>
        <p:nvSpPr>
          <p:cNvPr id="209" name="Oval 208"/>
          <p:cNvSpPr/>
          <p:nvPr/>
        </p:nvSpPr>
        <p:spPr>
          <a:xfrm>
            <a:off x="5463614" y="1633948"/>
            <a:ext cx="2230804" cy="1380974"/>
          </a:xfrm>
          <a:prstGeom prst="ellipse">
            <a:avLst/>
          </a:prstGeom>
          <a:solidFill>
            <a:srgbClr val="A7B5DB"/>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spc="-150" dirty="0" smtClean="0">
                <a:solidFill>
                  <a:prstClr val="white"/>
                </a:solidFill>
                <a:latin typeface="Calibri"/>
              </a:rPr>
              <a:t>Tolerant data</a:t>
            </a:r>
            <a:endParaRPr lang="en-US" sz="3200" spc="-150" dirty="0">
              <a:solidFill>
                <a:prstClr val="white"/>
              </a:solidFill>
              <a:latin typeface="Calibri"/>
            </a:endParaRPr>
          </a:p>
        </p:txBody>
      </p:sp>
      <p:sp>
        <p:nvSpPr>
          <p:cNvPr id="212" name="TextBox 211"/>
          <p:cNvSpPr txBox="1"/>
          <p:nvPr/>
        </p:nvSpPr>
        <p:spPr>
          <a:xfrm>
            <a:off x="844757" y="4534981"/>
            <a:ext cx="333937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smtClean="0">
                <a:solidFill>
                  <a:prstClr val="black"/>
                </a:solidFill>
                <a:latin typeface="Calibri"/>
              </a:rPr>
              <a:t>ECC protected</a:t>
            </a:r>
          </a:p>
          <a:p>
            <a:pPr marL="285750" indent="-285750">
              <a:buFont typeface="Arial" panose="020B0604020202020204" pitchFamily="34" charset="0"/>
              <a:buChar char="•"/>
            </a:pPr>
            <a:r>
              <a:rPr lang="en-US" sz="3200" dirty="0" smtClean="0">
                <a:solidFill>
                  <a:prstClr val="black"/>
                </a:solidFill>
                <a:latin typeface="Calibri"/>
              </a:rPr>
              <a:t>Well-tested chips</a:t>
            </a:r>
            <a:endParaRPr lang="en-US" sz="3200" dirty="0">
              <a:solidFill>
                <a:prstClr val="black"/>
              </a:solidFill>
              <a:latin typeface="Calibri"/>
            </a:endParaRPr>
          </a:p>
        </p:txBody>
      </p:sp>
      <p:sp>
        <p:nvSpPr>
          <p:cNvPr id="213" name="TextBox 212"/>
          <p:cNvSpPr txBox="1"/>
          <p:nvPr/>
        </p:nvSpPr>
        <p:spPr>
          <a:xfrm>
            <a:off x="4932283" y="4534981"/>
            <a:ext cx="3293466" cy="1077218"/>
          </a:xfrm>
          <a:prstGeom prst="rect">
            <a:avLst/>
          </a:prstGeom>
          <a:noFill/>
        </p:spPr>
        <p:txBody>
          <a:bodyPr wrap="none" rtlCol="0">
            <a:spAutoFit/>
          </a:bodyPr>
          <a:lstStyle/>
          <a:p>
            <a:pPr marL="285750" indent="-285750">
              <a:buFont typeface="Arial" panose="020B0604020202020204" pitchFamily="34" charset="0"/>
              <a:buChar char="•"/>
            </a:pPr>
            <a:r>
              <a:rPr lang="en-US" sz="3200" dirty="0" err="1" smtClean="0">
                <a:solidFill>
                  <a:prstClr val="black"/>
                </a:solidFill>
                <a:latin typeface="Calibri"/>
              </a:rPr>
              <a:t>NoECC</a:t>
            </a:r>
            <a:r>
              <a:rPr lang="en-US" sz="3200" dirty="0" smtClean="0">
                <a:solidFill>
                  <a:prstClr val="black"/>
                </a:solidFill>
                <a:latin typeface="Calibri"/>
              </a:rPr>
              <a:t> or Parity</a:t>
            </a:r>
          </a:p>
          <a:p>
            <a:pPr marL="285750" indent="-285750">
              <a:buFont typeface="Arial" panose="020B0604020202020204" pitchFamily="34" charset="0"/>
              <a:buChar char="•"/>
            </a:pPr>
            <a:r>
              <a:rPr lang="en-US" sz="3200" dirty="0" smtClean="0">
                <a:solidFill>
                  <a:prstClr val="black"/>
                </a:solidFill>
                <a:latin typeface="Calibri"/>
              </a:rPr>
              <a:t>Less-tested chips</a:t>
            </a:r>
            <a:endParaRPr lang="en-US" sz="3200" dirty="0">
              <a:solidFill>
                <a:prstClr val="black"/>
              </a:solidFill>
              <a:latin typeface="Calibri"/>
            </a:endParaRPr>
          </a:p>
        </p:txBody>
      </p:sp>
      <p:sp>
        <p:nvSpPr>
          <p:cNvPr id="4" name="Slide Number Placeholder 3"/>
          <p:cNvSpPr>
            <a:spLocks noGrp="1"/>
          </p:cNvSpPr>
          <p:nvPr>
            <p:ph type="sldNum" sz="quarter" idx="12"/>
          </p:nvPr>
        </p:nvSpPr>
        <p:spPr/>
        <p:txBody>
          <a:bodyPr/>
          <a:lstStyle/>
          <a:p>
            <a:fld id="{4DB4CB9A-C63F-4E87-AA38-9916D0B520C4}" type="slidenum">
              <a:rPr lang="en-US" smtClean="0">
                <a:solidFill>
                  <a:prstClr val="black"/>
                </a:solidFill>
                <a:latin typeface="Calibri"/>
              </a:rPr>
              <a:pPr/>
              <a:t>39</a:t>
            </a:fld>
            <a:endParaRPr lang="en-US">
              <a:solidFill>
                <a:prstClr val="black"/>
              </a:solidFill>
              <a:latin typeface="Calibri"/>
            </a:endParaRPr>
          </a:p>
        </p:txBody>
      </p:sp>
      <p:sp>
        <p:nvSpPr>
          <p:cNvPr id="3" name="Rectangle 2"/>
          <p:cNvSpPr/>
          <p:nvPr/>
        </p:nvSpPr>
        <p:spPr>
          <a:xfrm>
            <a:off x="-36512" y="4437112"/>
            <a:ext cx="9073008" cy="1569660"/>
          </a:xfrm>
          <a:prstGeom prst="rect">
            <a:avLst/>
          </a:prstGeom>
          <a:solidFill>
            <a:schemeClr val="bg1"/>
          </a:solidFill>
        </p:spPr>
        <p:txBody>
          <a:bodyPr wrap="square">
            <a:spAutoFit/>
          </a:bodyPr>
          <a:lstStyle/>
          <a:p>
            <a:pPr lvl="1" algn="ctr"/>
            <a:r>
              <a:rPr lang="en-US" sz="3200" dirty="0" smtClean="0">
                <a:solidFill>
                  <a:prstClr val="black"/>
                </a:solidFill>
                <a:latin typeface="Calibri"/>
              </a:rPr>
              <a:t>On Microsoft’s Web Search application</a:t>
            </a:r>
          </a:p>
          <a:p>
            <a:pPr lvl="1"/>
            <a:r>
              <a:rPr lang="en-US" sz="3200" dirty="0" smtClean="0">
                <a:solidFill>
                  <a:prstClr val="black"/>
                </a:solidFill>
                <a:latin typeface="Calibri"/>
              </a:rPr>
              <a:t>Reduces </a:t>
            </a:r>
            <a:r>
              <a:rPr lang="en-US" sz="3200" dirty="0">
                <a:solidFill>
                  <a:prstClr val="black"/>
                </a:solidFill>
                <a:latin typeface="Calibri"/>
              </a:rPr>
              <a:t>server hardware </a:t>
            </a:r>
            <a:r>
              <a:rPr lang="en-US" sz="3200" dirty="0">
                <a:solidFill>
                  <a:srgbClr val="4A66AC"/>
                </a:solidFill>
                <a:latin typeface="Calibri"/>
              </a:rPr>
              <a:t>cost </a:t>
            </a:r>
            <a:r>
              <a:rPr lang="en-US" sz="3200" dirty="0">
                <a:solidFill>
                  <a:prstClr val="black"/>
                </a:solidFill>
                <a:latin typeface="Calibri"/>
              </a:rPr>
              <a:t>by </a:t>
            </a:r>
            <a:r>
              <a:rPr lang="en-US" sz="3200" dirty="0">
                <a:solidFill>
                  <a:srgbClr val="FF0000"/>
                </a:solidFill>
                <a:latin typeface="Calibri"/>
              </a:rPr>
              <a:t>4.7 %</a:t>
            </a:r>
          </a:p>
          <a:p>
            <a:pPr lvl="1"/>
            <a:r>
              <a:rPr lang="en-US" sz="3200" dirty="0" smtClean="0">
                <a:solidFill>
                  <a:prstClr val="black"/>
                </a:solidFill>
                <a:latin typeface="Calibri"/>
              </a:rPr>
              <a:t>Achieves </a:t>
            </a:r>
            <a:r>
              <a:rPr lang="en-US" sz="3200" dirty="0">
                <a:solidFill>
                  <a:prstClr val="black"/>
                </a:solidFill>
                <a:latin typeface="Calibri"/>
              </a:rPr>
              <a:t>single server </a:t>
            </a:r>
            <a:r>
              <a:rPr lang="en-US" sz="3200" dirty="0">
                <a:solidFill>
                  <a:srgbClr val="4A66AC"/>
                </a:solidFill>
                <a:latin typeface="Calibri"/>
              </a:rPr>
              <a:t>availability</a:t>
            </a:r>
            <a:r>
              <a:rPr lang="en-US" sz="3200" dirty="0">
                <a:solidFill>
                  <a:prstClr val="black"/>
                </a:solidFill>
                <a:latin typeface="Calibri"/>
              </a:rPr>
              <a:t> target of </a:t>
            </a:r>
            <a:r>
              <a:rPr lang="en-US" sz="3200" dirty="0">
                <a:solidFill>
                  <a:srgbClr val="FF0000"/>
                </a:solidFill>
                <a:latin typeface="Calibri"/>
              </a:rPr>
              <a:t>99.90 %</a:t>
            </a:r>
          </a:p>
        </p:txBody>
      </p:sp>
    </p:spTree>
    <p:extLst>
      <p:ext uri="{BB962C8B-B14F-4D97-AF65-F5344CB8AC3E}">
        <p14:creationId xmlns:p14="http://schemas.microsoft.com/office/powerpoint/2010/main" val="34598785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5"/>
                                        </p:tgtEl>
                                        <p:attrNameLst>
                                          <p:attrName>style.visibility</p:attrName>
                                        </p:attrNameLst>
                                      </p:cBhvr>
                                      <p:to>
                                        <p:strVal val="visible"/>
                                      </p:to>
                                    </p:set>
                                    <p:animEffect transition="in" filter="fade">
                                      <p:cBhvr>
                                        <p:cTn id="10" dur="500"/>
                                        <p:tgtEl>
                                          <p:spTgt spid="45"/>
                                        </p:tgtEl>
                                      </p:cBhvr>
                                    </p:animEffect>
                                  </p:childTnLst>
                                </p:cTn>
                              </p:par>
                            </p:childTnLst>
                          </p:cTn>
                        </p:par>
                      </p:childTnLst>
                    </p:cTn>
                  </p:par>
                  <p:par>
                    <p:cTn id="11" fill="hold">
                      <p:stCondLst>
                        <p:cond delay="indefinite"/>
                      </p:stCondLst>
                      <p:childTnLst>
                        <p:par>
                          <p:cTn id="12" fill="hold">
                            <p:stCondLst>
                              <p:cond delay="0"/>
                            </p:stCondLst>
                            <p:childTnLst>
                              <p:par>
                                <p:cTn id="13" presetID="42" presetClass="path" presetSubtype="0" accel="50000" decel="50000" fill="hold" grpId="1" nodeType="clickEffect">
                                  <p:stCondLst>
                                    <p:cond delay="0"/>
                                  </p:stCondLst>
                                  <p:childTnLst>
                                    <p:animMotion origin="layout" path="M 3.61111E-6 7.40741E-7 L -0.09236 -0.40671 " pathEditMode="relative" rAng="0" ptsTypes="AA">
                                      <p:cBhvr>
                                        <p:cTn id="14" dur="2000" fill="hold"/>
                                        <p:tgtEl>
                                          <p:spTgt spid="47"/>
                                        </p:tgtEl>
                                        <p:attrNameLst>
                                          <p:attrName>ppt_x</p:attrName>
                                          <p:attrName>ppt_y</p:attrName>
                                        </p:attrNameLst>
                                      </p:cBhvr>
                                      <p:rCtr x="-4618" y="-20347"/>
                                    </p:animMotion>
                                  </p:childTnLst>
                                </p:cTn>
                              </p:par>
                              <p:par>
                                <p:cTn id="15" presetID="42" presetClass="path" presetSubtype="0" accel="50000" decel="50000" fill="hold" grpId="1" nodeType="withEffect">
                                  <p:stCondLst>
                                    <p:cond delay="0"/>
                                  </p:stCondLst>
                                  <p:childTnLst>
                                    <p:animMotion origin="layout" path="M -4.44444E-6 -2.96296E-6 L 0.06094 -0.38657 " pathEditMode="relative" rAng="0" ptsTypes="AA">
                                      <p:cBhvr>
                                        <p:cTn id="16" dur="2000" fill="hold"/>
                                        <p:tgtEl>
                                          <p:spTgt spid="45"/>
                                        </p:tgtEl>
                                        <p:attrNameLst>
                                          <p:attrName>ppt_x</p:attrName>
                                          <p:attrName>ppt_y</p:attrName>
                                        </p:attrNameLst>
                                      </p:cBhvr>
                                      <p:rCtr x="3038" y="-19329"/>
                                    </p:animMotion>
                                  </p:childTnLst>
                                </p:cTn>
                              </p:par>
                              <p:par>
                                <p:cTn id="17" presetID="10" presetClass="exit" presetSubtype="0" fill="hold" grpId="2" nodeType="withEffect">
                                  <p:stCondLst>
                                    <p:cond delay="1250"/>
                                  </p:stCondLst>
                                  <p:childTnLst>
                                    <p:animEffect transition="out" filter="fade">
                                      <p:cBhvr>
                                        <p:cTn id="18" dur="500"/>
                                        <p:tgtEl>
                                          <p:spTgt spid="47"/>
                                        </p:tgtEl>
                                      </p:cBhvr>
                                    </p:animEffect>
                                    <p:set>
                                      <p:cBhvr>
                                        <p:cTn id="19" dur="1" fill="hold">
                                          <p:stCondLst>
                                            <p:cond delay="499"/>
                                          </p:stCondLst>
                                        </p:cTn>
                                        <p:tgtEl>
                                          <p:spTgt spid="47"/>
                                        </p:tgtEl>
                                        <p:attrNameLst>
                                          <p:attrName>style.visibility</p:attrName>
                                        </p:attrNameLst>
                                      </p:cBhvr>
                                      <p:to>
                                        <p:strVal val="hidden"/>
                                      </p:to>
                                    </p:set>
                                  </p:childTnLst>
                                </p:cTn>
                              </p:par>
                              <p:par>
                                <p:cTn id="20" presetID="10" presetClass="exit" presetSubtype="0" fill="hold" grpId="2" nodeType="withEffect">
                                  <p:stCondLst>
                                    <p:cond delay="1250"/>
                                  </p:stCondLst>
                                  <p:childTnLst>
                                    <p:animEffect transition="out" filter="fade">
                                      <p:cBhvr>
                                        <p:cTn id="21" dur="500"/>
                                        <p:tgtEl>
                                          <p:spTgt spid="45"/>
                                        </p:tgtEl>
                                      </p:cBhvr>
                                    </p:animEffect>
                                    <p:set>
                                      <p:cBhvr>
                                        <p:cTn id="22" dur="1" fill="hold">
                                          <p:stCondLst>
                                            <p:cond delay="499"/>
                                          </p:stCondLst>
                                        </p:cTn>
                                        <p:tgtEl>
                                          <p:spTgt spid="45"/>
                                        </p:tgtEl>
                                        <p:attrNameLst>
                                          <p:attrName>style.visibility</p:attrName>
                                        </p:attrNameLst>
                                      </p:cBhvr>
                                      <p:to>
                                        <p:strVal val="hidden"/>
                                      </p:to>
                                    </p:set>
                                  </p:childTnLst>
                                </p:cTn>
                              </p:par>
                              <p:par>
                                <p:cTn id="23" presetID="10" presetClass="exit" presetSubtype="0" fill="hold" grpId="0" nodeType="withEffect">
                                  <p:stCondLst>
                                    <p:cond delay="1500"/>
                                  </p:stCondLst>
                                  <p:childTnLst>
                                    <p:animEffect transition="out" filter="fade">
                                      <p:cBhvr>
                                        <p:cTn id="24" dur="500"/>
                                        <p:tgtEl>
                                          <p:spTgt spid="50"/>
                                        </p:tgtEl>
                                      </p:cBhvr>
                                    </p:animEffect>
                                    <p:set>
                                      <p:cBhvr>
                                        <p:cTn id="25" dur="1" fill="hold">
                                          <p:stCondLst>
                                            <p:cond delay="499"/>
                                          </p:stCondLst>
                                        </p:cTn>
                                        <p:tgtEl>
                                          <p:spTgt spid="50"/>
                                        </p:tgtEl>
                                        <p:attrNameLst>
                                          <p:attrName>style.visibility</p:attrName>
                                        </p:attrNameLst>
                                      </p:cBhvr>
                                      <p:to>
                                        <p:strVal val="hidden"/>
                                      </p:to>
                                    </p:set>
                                  </p:childTnLst>
                                </p:cTn>
                              </p:par>
                              <p:par>
                                <p:cTn id="26" presetID="10" presetClass="entr" presetSubtype="0" fill="hold" grpId="0" nodeType="withEffect">
                                  <p:stCondLst>
                                    <p:cond delay="1250"/>
                                  </p:stCondLst>
                                  <p:childTnLst>
                                    <p:set>
                                      <p:cBhvr>
                                        <p:cTn id="27" dur="1" fill="hold">
                                          <p:stCondLst>
                                            <p:cond delay="0"/>
                                          </p:stCondLst>
                                        </p:cTn>
                                        <p:tgtEl>
                                          <p:spTgt spid="207"/>
                                        </p:tgtEl>
                                        <p:attrNameLst>
                                          <p:attrName>style.visibility</p:attrName>
                                        </p:attrNameLst>
                                      </p:cBhvr>
                                      <p:to>
                                        <p:strVal val="visible"/>
                                      </p:to>
                                    </p:set>
                                    <p:animEffect transition="in" filter="fade">
                                      <p:cBhvr>
                                        <p:cTn id="28" dur="500"/>
                                        <p:tgtEl>
                                          <p:spTgt spid="207"/>
                                        </p:tgtEl>
                                      </p:cBhvr>
                                    </p:animEffect>
                                  </p:childTnLst>
                                </p:cTn>
                              </p:par>
                              <p:par>
                                <p:cTn id="29" presetID="10" presetClass="entr" presetSubtype="0" fill="hold" grpId="0" nodeType="withEffect">
                                  <p:stCondLst>
                                    <p:cond delay="1250"/>
                                  </p:stCondLst>
                                  <p:childTnLst>
                                    <p:set>
                                      <p:cBhvr>
                                        <p:cTn id="30" dur="1" fill="hold">
                                          <p:stCondLst>
                                            <p:cond delay="0"/>
                                          </p:stCondLst>
                                        </p:cTn>
                                        <p:tgtEl>
                                          <p:spTgt spid="206"/>
                                        </p:tgtEl>
                                        <p:attrNameLst>
                                          <p:attrName>style.visibility</p:attrName>
                                        </p:attrNameLst>
                                      </p:cBhvr>
                                      <p:to>
                                        <p:strVal val="visible"/>
                                      </p:to>
                                    </p:set>
                                    <p:animEffect transition="in" filter="fade">
                                      <p:cBhvr>
                                        <p:cTn id="31" dur="500"/>
                                        <p:tgtEl>
                                          <p:spTgt spid="206"/>
                                        </p:tgtEl>
                                      </p:cBhvr>
                                    </p:animEffect>
                                  </p:childTnLst>
                                </p:cTn>
                              </p:par>
                              <p:par>
                                <p:cTn id="32" presetID="10" presetClass="entr" presetSubtype="0" fill="hold" nodeType="withEffect">
                                  <p:stCondLst>
                                    <p:cond delay="1750"/>
                                  </p:stCondLst>
                                  <p:childTnLst>
                                    <p:set>
                                      <p:cBhvr>
                                        <p:cTn id="33" dur="1" fill="hold">
                                          <p:stCondLst>
                                            <p:cond delay="0"/>
                                          </p:stCondLst>
                                        </p:cTn>
                                        <p:tgtEl>
                                          <p:spTgt spid="179"/>
                                        </p:tgtEl>
                                        <p:attrNameLst>
                                          <p:attrName>style.visibility</p:attrName>
                                        </p:attrNameLst>
                                      </p:cBhvr>
                                      <p:to>
                                        <p:strVal val="visible"/>
                                      </p:to>
                                    </p:set>
                                    <p:animEffect transition="in" filter="fade">
                                      <p:cBhvr>
                                        <p:cTn id="34" dur="500"/>
                                        <p:tgtEl>
                                          <p:spTgt spid="179"/>
                                        </p:tgtEl>
                                      </p:cBhvr>
                                    </p:animEffect>
                                  </p:childTnLst>
                                </p:cTn>
                              </p:par>
                              <p:par>
                                <p:cTn id="35" presetID="10" presetClass="entr" presetSubtype="0" fill="hold" nodeType="withEffect">
                                  <p:stCondLst>
                                    <p:cond delay="1750"/>
                                  </p:stCondLst>
                                  <p:childTnLst>
                                    <p:set>
                                      <p:cBhvr>
                                        <p:cTn id="36" dur="1" fill="hold">
                                          <p:stCondLst>
                                            <p:cond delay="0"/>
                                          </p:stCondLst>
                                        </p:cTn>
                                        <p:tgtEl>
                                          <p:spTgt spid="191"/>
                                        </p:tgtEl>
                                        <p:attrNameLst>
                                          <p:attrName>style.visibility</p:attrName>
                                        </p:attrNameLst>
                                      </p:cBhvr>
                                      <p:to>
                                        <p:strVal val="visible"/>
                                      </p:to>
                                    </p:set>
                                    <p:animEffect transition="in" filter="fade">
                                      <p:cBhvr>
                                        <p:cTn id="37" dur="500"/>
                                        <p:tgtEl>
                                          <p:spTgt spid="191"/>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204"/>
                                        </p:tgtEl>
                                        <p:attrNameLst>
                                          <p:attrName>style.visibility</p:attrName>
                                        </p:attrNameLst>
                                      </p:cBhvr>
                                      <p:to>
                                        <p:strVal val="visible"/>
                                      </p:to>
                                    </p:set>
                                    <p:animEffect transition="in" filter="fade">
                                      <p:cBhvr>
                                        <p:cTn id="42" dur="500"/>
                                        <p:tgtEl>
                                          <p:spTgt spid="20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205"/>
                                        </p:tgtEl>
                                        <p:attrNameLst>
                                          <p:attrName>style.visibility</p:attrName>
                                        </p:attrNameLst>
                                      </p:cBhvr>
                                      <p:to>
                                        <p:strVal val="visible"/>
                                      </p:to>
                                    </p:set>
                                    <p:animEffect transition="in" filter="fade">
                                      <p:cBhvr>
                                        <p:cTn id="45" dur="500"/>
                                        <p:tgtEl>
                                          <p:spTgt spid="205"/>
                                        </p:tgtEl>
                                      </p:cBhvr>
                                    </p:animEffect>
                                  </p:childTnLst>
                                </p:cTn>
                              </p:par>
                            </p:childTnLst>
                          </p:cTn>
                        </p:par>
                        <p:par>
                          <p:cTn id="46" fill="hold">
                            <p:stCondLst>
                              <p:cond delay="500"/>
                            </p:stCondLst>
                            <p:childTnLst>
                              <p:par>
                                <p:cTn id="47" presetID="1" presetClass="entr" presetSubtype="0" fill="hold" grpId="0" nodeType="afterEffect">
                                  <p:stCondLst>
                                    <p:cond delay="0"/>
                                  </p:stCondLst>
                                  <p:childTnLst>
                                    <p:set>
                                      <p:cBhvr>
                                        <p:cTn id="48" dur="1" fill="hold">
                                          <p:stCondLst>
                                            <p:cond delay="0"/>
                                          </p:stCondLst>
                                        </p:cTn>
                                        <p:tgtEl>
                                          <p:spTgt spid="20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08"/>
                                        </p:tgtEl>
                                        <p:attrNameLst>
                                          <p:attrName>style.visibility</p:attrName>
                                        </p:attrNameLst>
                                      </p:cBhvr>
                                      <p:to>
                                        <p:strVal val="visible"/>
                                      </p:to>
                                    </p:set>
                                  </p:childTnLst>
                                </p:cTn>
                              </p:par>
                              <p:par>
                                <p:cTn id="51" presetID="42" presetClass="path" presetSubtype="0" accel="50000" decel="50000" fill="hold" grpId="2" nodeType="withEffect">
                                  <p:stCondLst>
                                    <p:cond delay="0"/>
                                  </p:stCondLst>
                                  <p:childTnLst>
                                    <p:animMotion origin="layout" path="M -4.44444E-6 1.11111E-6 L -4.44444E-6 0.22106 " pathEditMode="relative" rAng="0" ptsTypes="AA">
                                      <p:cBhvr>
                                        <p:cTn id="52" dur="2000" fill="hold"/>
                                        <p:tgtEl>
                                          <p:spTgt spid="209"/>
                                        </p:tgtEl>
                                        <p:attrNameLst>
                                          <p:attrName>ppt_x</p:attrName>
                                          <p:attrName>ppt_y</p:attrName>
                                        </p:attrNameLst>
                                      </p:cBhvr>
                                      <p:rCtr x="0" y="11042"/>
                                    </p:animMotion>
                                  </p:childTnLst>
                                </p:cTn>
                              </p:par>
                              <p:par>
                                <p:cTn id="53" presetID="42" presetClass="path" presetSubtype="0" accel="50000" decel="50000" fill="hold" grpId="2" nodeType="withEffect">
                                  <p:stCondLst>
                                    <p:cond delay="0"/>
                                  </p:stCondLst>
                                  <p:childTnLst>
                                    <p:animMotion origin="layout" path="M -1.94444E-6 1.11111E-6 L -1.94444E-6 0.21898 " pathEditMode="relative" rAng="0" ptsTypes="AA">
                                      <p:cBhvr>
                                        <p:cTn id="54" dur="2000" fill="hold"/>
                                        <p:tgtEl>
                                          <p:spTgt spid="208"/>
                                        </p:tgtEl>
                                        <p:attrNameLst>
                                          <p:attrName>ppt_x</p:attrName>
                                          <p:attrName>ppt_y</p:attrName>
                                        </p:attrNameLst>
                                      </p:cBhvr>
                                      <p:rCtr x="0" y="10949"/>
                                    </p:animMotion>
                                  </p:childTnLst>
                                </p:cTn>
                              </p:par>
                              <p:par>
                                <p:cTn id="55" presetID="6" presetClass="emph" presetSubtype="0" fill="hold" grpId="1" nodeType="withEffect">
                                  <p:stCondLst>
                                    <p:cond delay="0"/>
                                  </p:stCondLst>
                                  <p:childTnLst>
                                    <p:animScale>
                                      <p:cBhvr>
                                        <p:cTn id="56" dur="2000" fill="hold"/>
                                        <p:tgtEl>
                                          <p:spTgt spid="209"/>
                                        </p:tgtEl>
                                      </p:cBhvr>
                                      <p:by x="50000" y="50000"/>
                                    </p:animScale>
                                  </p:childTnLst>
                                </p:cTn>
                              </p:par>
                              <p:par>
                                <p:cTn id="57" presetID="6" presetClass="emph" presetSubtype="0" fill="hold" grpId="1" nodeType="withEffect">
                                  <p:stCondLst>
                                    <p:cond delay="0"/>
                                  </p:stCondLst>
                                  <p:childTnLst>
                                    <p:animScale>
                                      <p:cBhvr>
                                        <p:cTn id="58" dur="2000" fill="hold"/>
                                        <p:tgtEl>
                                          <p:spTgt spid="208"/>
                                        </p:tgtEl>
                                      </p:cBhvr>
                                      <p:by x="50000" y="50000"/>
                                    </p:animScale>
                                  </p:childTnLst>
                                </p:cTn>
                              </p:par>
                            </p:childTnLst>
                          </p:cTn>
                        </p:par>
                      </p:childTnLst>
                    </p:cTn>
                  </p:par>
                  <p:par>
                    <p:cTn id="59" fill="hold">
                      <p:stCondLst>
                        <p:cond delay="indefinite"/>
                      </p:stCondLst>
                      <p:childTnLst>
                        <p:par>
                          <p:cTn id="60" fill="hold">
                            <p:stCondLst>
                              <p:cond delay="0"/>
                            </p:stCondLst>
                            <p:childTnLst>
                              <p:par>
                                <p:cTn id="61" presetID="22" presetClass="entr" presetSubtype="1" fill="hold" grpId="0" nodeType="click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wipe(up)">
                                      <p:cBhvr>
                                        <p:cTn id="63" dur="500"/>
                                        <p:tgtEl>
                                          <p:spTgt spid="178"/>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grpId="0" nodeType="clickEffect">
                                  <p:stCondLst>
                                    <p:cond delay="0"/>
                                  </p:stCondLst>
                                  <p:childTnLst>
                                    <p:set>
                                      <p:cBhvr>
                                        <p:cTn id="67" dur="1" fill="hold">
                                          <p:stCondLst>
                                            <p:cond delay="0"/>
                                          </p:stCondLst>
                                        </p:cTn>
                                        <p:tgtEl>
                                          <p:spTgt spid="213"/>
                                        </p:tgtEl>
                                        <p:attrNameLst>
                                          <p:attrName>style.visibility</p:attrName>
                                        </p:attrNameLst>
                                      </p:cBhvr>
                                      <p:to>
                                        <p:strVal val="visible"/>
                                      </p:to>
                                    </p:set>
                                    <p:animEffect transition="in" filter="fade">
                                      <p:cBhvr>
                                        <p:cTn id="68" dur="500"/>
                                        <p:tgtEl>
                                          <p:spTgt spid="213"/>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212"/>
                                        </p:tgtEl>
                                        <p:attrNameLst>
                                          <p:attrName>style.visibility</p:attrName>
                                        </p:attrNameLst>
                                      </p:cBhvr>
                                      <p:to>
                                        <p:strVal val="visible"/>
                                      </p:to>
                                    </p:set>
                                    <p:animEffect transition="in" filter="fade">
                                      <p:cBhvr>
                                        <p:cTn id="71" dur="500"/>
                                        <p:tgtEl>
                                          <p:spTgt spid="212"/>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0" grpId="0">
        <p:bldAsOne/>
      </p:bldGraphic>
      <p:bldP spid="45" grpId="0" animBg="1"/>
      <p:bldP spid="45" grpId="1" animBg="1"/>
      <p:bldP spid="45" grpId="2" animBg="1"/>
      <p:bldP spid="47" grpId="0" animBg="1"/>
      <p:bldP spid="47" grpId="1" animBg="1"/>
      <p:bldP spid="47" grpId="2" animBg="1"/>
      <p:bldP spid="178" grpId="0" animBg="1"/>
      <p:bldP spid="204" grpId="0" animBg="1"/>
      <p:bldP spid="205" grpId="0" animBg="1"/>
      <p:bldP spid="206" grpId="0" animBg="1"/>
      <p:bldP spid="207" grpId="0" animBg="1"/>
      <p:bldP spid="208" grpId="0" animBg="1"/>
      <p:bldP spid="208" grpId="1" animBg="1"/>
      <p:bldP spid="208" grpId="2" animBg="1"/>
      <p:bldP spid="209" grpId="0" animBg="1"/>
      <p:bldP spid="209" grpId="1" animBg="1"/>
      <p:bldP spid="209" grpId="2" animBg="1"/>
      <p:bldP spid="212" grpId="0"/>
      <p:bldP spid="213" grpId="0"/>
      <p:bldP spid="3"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My Group: SAFARI</a:t>
            </a:r>
            <a:endParaRPr lang="en-US" dirty="0"/>
          </a:p>
        </p:txBody>
      </p:sp>
      <p:sp>
        <p:nvSpPr>
          <p:cNvPr id="3" name="Content Placeholder 2"/>
          <p:cNvSpPr>
            <a:spLocks noGrp="1"/>
          </p:cNvSpPr>
          <p:nvPr>
            <p:ph idx="1"/>
          </p:nvPr>
        </p:nvSpPr>
        <p:spPr/>
        <p:txBody>
          <a:bodyPr/>
          <a:lstStyle/>
          <a:p>
            <a:r>
              <a:rPr lang="en-US" dirty="0" smtClean="0">
                <a:hlinkClick r:id="rId2"/>
              </a:rPr>
              <a:t>http://www.ece.cmu.edu/~safari/</a:t>
            </a:r>
            <a:endParaRPr lang="en-US" dirty="0" smtClean="0"/>
          </a:p>
          <a:p>
            <a:r>
              <a:rPr lang="en-US" dirty="0" smtClean="0">
                <a:hlinkClick r:id="rId3"/>
              </a:rPr>
              <a:t>http://www.ece.cmu.edu/~safari/pubs.html</a:t>
            </a:r>
            <a:endParaRPr lang="en-US" dirty="0" smtClean="0"/>
          </a:p>
          <a:p>
            <a:endParaRPr lang="en-US" dirty="0" smtClean="0"/>
          </a:p>
          <a:p>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1"/>
          </p:nvPr>
        </p:nvSpPr>
        <p:spPr/>
        <p:txBody>
          <a:bodyPr/>
          <a:lstStyle/>
          <a:p>
            <a:pPr>
              <a:defRPr/>
            </a:pPr>
            <a:fld id="{002F4A62-A2AB-6B48-93FA-0E4BEF2642CE}" type="slidenum">
              <a:rPr lang="en-US" smtClean="0"/>
              <a:pPr>
                <a:defRPr/>
              </a:pPr>
              <a:t>4</a:t>
            </a:fld>
            <a:endParaRPr lang="en-US"/>
          </a:p>
        </p:txBody>
      </p:sp>
      <p:pic>
        <p:nvPicPr>
          <p:cNvPr id="5" name="Picture 4"/>
          <p:cNvPicPr>
            <a:picLocks noChangeAspect="1"/>
          </p:cNvPicPr>
          <p:nvPr/>
        </p:nvPicPr>
        <p:blipFill>
          <a:blip r:embed="rId4"/>
          <a:stretch>
            <a:fillRect/>
          </a:stretch>
        </p:blipFill>
        <p:spPr>
          <a:xfrm>
            <a:off x="0" y="2171700"/>
            <a:ext cx="9144000" cy="2493818"/>
          </a:xfrm>
          <a:prstGeom prst="rect">
            <a:avLst/>
          </a:prstGeom>
        </p:spPr>
      </p:pic>
    </p:spTree>
    <p:extLst>
      <p:ext uri="{BB962C8B-B14F-4D97-AF65-F5344CB8AC3E}">
        <p14:creationId xmlns:p14="http://schemas.microsoft.com/office/powerpoint/2010/main" val="29500543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DRAM Disturbance Errors</a:t>
            </a:r>
            <a:endParaRPr lang="en-US" dirty="0"/>
          </a:p>
        </p:txBody>
      </p:sp>
      <p:sp>
        <p:nvSpPr>
          <p:cNvPr id="3" name="Content Placeholder 2"/>
          <p:cNvSpPr>
            <a:spLocks noGrp="1"/>
          </p:cNvSpPr>
          <p:nvPr>
            <p:ph idx="1"/>
          </p:nvPr>
        </p:nvSpPr>
        <p:spPr>
          <a:xfrm>
            <a:off x="228600" y="1196752"/>
            <a:ext cx="8807896" cy="5051648"/>
          </a:xfrm>
        </p:spPr>
        <p:txBody>
          <a:bodyPr/>
          <a:lstStyle/>
          <a:p>
            <a:r>
              <a:rPr lang="en-US" sz="2000" dirty="0" err="1"/>
              <a:t>Yoongu</a:t>
            </a:r>
            <a:r>
              <a:rPr lang="en-US" sz="2000" dirty="0"/>
              <a:t> Kim, Ross Daly, </a:t>
            </a:r>
            <a:r>
              <a:rPr lang="en-US" sz="2000" dirty="0" err="1"/>
              <a:t>Jeremie</a:t>
            </a:r>
            <a:r>
              <a:rPr lang="en-US" sz="2000" dirty="0"/>
              <a:t> Kim, Chris Fallin, </a:t>
            </a:r>
            <a:r>
              <a:rPr lang="en-US" sz="2000" dirty="0" err="1"/>
              <a:t>Ji</a:t>
            </a:r>
            <a:r>
              <a:rPr lang="en-US" sz="2000" dirty="0"/>
              <a:t> </a:t>
            </a:r>
            <a:r>
              <a:rPr lang="en-US" sz="2000" dirty="0" err="1"/>
              <a:t>Hye</a:t>
            </a:r>
            <a:r>
              <a:rPr lang="en-US" sz="2000" dirty="0"/>
              <a:t> Lee, Donghyuk Lee, Chris Wilkerson, </a:t>
            </a:r>
            <a:r>
              <a:rPr lang="en-US" sz="2000" dirty="0" err="1"/>
              <a:t>Konrad</a:t>
            </a:r>
            <a:r>
              <a:rPr lang="en-US" sz="2000" dirty="0"/>
              <a:t> Lai, and </a:t>
            </a:r>
            <a:r>
              <a:rPr lang="en-US" sz="2000" u="sng" dirty="0"/>
              <a:t>Onur Mutlu</a:t>
            </a:r>
            <a:r>
              <a:rPr lang="en-US" sz="2000" dirty="0"/>
              <a:t>,</a:t>
            </a:r>
            <a:br>
              <a:rPr lang="en-US" sz="2000" dirty="0"/>
            </a:br>
            <a:r>
              <a:rPr lang="en-US" sz="2000" b="1" dirty="0">
                <a:hlinkClick r:id="rId2"/>
              </a:rPr>
              <a:t>"Flipping Bits in Memory Without Accessing Them: An Experimental Study of DRAM Disturbance Errors"</a:t>
            </a:r>
            <a:r>
              <a:rPr lang="en-US" sz="2000" dirty="0"/>
              <a:t/>
            </a:r>
            <a:br>
              <a:rPr lang="en-US" sz="2000" dirty="0"/>
            </a:br>
            <a:r>
              <a:rPr lang="en-US" sz="2000" i="1" dirty="0"/>
              <a:t>Proceedings of the </a:t>
            </a:r>
            <a:r>
              <a:rPr lang="en-US" sz="2000" i="1" dirty="0">
                <a:hlinkClick r:id="rId3"/>
              </a:rPr>
              <a:t>41st International Symposium on Computer Architecture</a:t>
            </a:r>
            <a:r>
              <a:rPr lang="en-US" sz="2000" i="1" dirty="0"/>
              <a:t> (</a:t>
            </a:r>
            <a:r>
              <a:rPr lang="en-US" sz="2000" b="1" i="1" dirty="0"/>
              <a:t>ISCA</a:t>
            </a:r>
            <a:r>
              <a:rPr lang="en-US" sz="2000" i="1" dirty="0"/>
              <a:t>)</a:t>
            </a:r>
            <a:r>
              <a:rPr lang="en-US" sz="2000" dirty="0"/>
              <a:t>, Minneapolis, MN, June 2014. </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Lightning Session Slides (pptx)</a:t>
            </a:r>
            <a:r>
              <a:rPr lang="en-US" sz="2000" dirty="0"/>
              <a:t> </a:t>
            </a:r>
            <a:r>
              <a:rPr lang="en-US" sz="2000" dirty="0">
                <a:hlinkClick r:id="rId7"/>
              </a:rPr>
              <a:t>(pdf)</a:t>
            </a:r>
            <a:r>
              <a:rPr lang="en-US" sz="2000" dirty="0"/>
              <a:t> </a:t>
            </a:r>
            <a:r>
              <a:rPr lang="en-US" sz="2000" dirty="0">
                <a:hlinkClick r:id="rId8"/>
              </a:rPr>
              <a:t>Source Code and Data</a:t>
            </a:r>
            <a:r>
              <a:rPr lang="en-US" sz="2000" dirty="0"/>
              <a:t> </a:t>
            </a: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40</a:t>
            </a:fld>
            <a:endParaRPr lang="en-US" altLang="en-US">
              <a:solidFill>
                <a:srgbClr val="000000"/>
              </a:solidFill>
            </a:endParaRPr>
          </a:p>
        </p:txBody>
      </p:sp>
    </p:spTree>
    <p:extLst>
      <p:ext uri="{BB962C8B-B14F-4D97-AF65-F5344CB8AC3E}">
        <p14:creationId xmlns:p14="http://schemas.microsoft.com/office/powerpoint/2010/main" val="225204863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800" dirty="0" smtClean="0"/>
              <a:t>More on Heterogeneous-Reliability Memory</a:t>
            </a:r>
            <a:endParaRPr lang="en-US" sz="3800" dirty="0"/>
          </a:p>
        </p:txBody>
      </p:sp>
      <p:sp>
        <p:nvSpPr>
          <p:cNvPr id="3" name="Content Placeholder 2"/>
          <p:cNvSpPr>
            <a:spLocks noGrp="1"/>
          </p:cNvSpPr>
          <p:nvPr>
            <p:ph idx="1"/>
          </p:nvPr>
        </p:nvSpPr>
        <p:spPr>
          <a:xfrm>
            <a:off x="228600" y="1196752"/>
            <a:ext cx="8807896" cy="5051648"/>
          </a:xfrm>
        </p:spPr>
        <p:txBody>
          <a:bodyPr/>
          <a:lstStyle/>
          <a:p>
            <a:r>
              <a:rPr lang="en-US" sz="2000" dirty="0" err="1"/>
              <a:t>Yixin</a:t>
            </a:r>
            <a:r>
              <a:rPr lang="en-US" sz="2000" dirty="0"/>
              <a:t> </a:t>
            </a:r>
            <a:r>
              <a:rPr lang="en-US" sz="2000" dirty="0" err="1"/>
              <a:t>Luo</a:t>
            </a:r>
            <a:r>
              <a:rPr lang="en-US" sz="2000" dirty="0"/>
              <a:t>, </a:t>
            </a:r>
            <a:r>
              <a:rPr lang="en-US" sz="2000" dirty="0" err="1"/>
              <a:t>Sriram</a:t>
            </a:r>
            <a:r>
              <a:rPr lang="en-US" sz="2000" dirty="0"/>
              <a:t> </a:t>
            </a:r>
            <a:r>
              <a:rPr lang="en-US" sz="2000" dirty="0" err="1"/>
              <a:t>Govindan</a:t>
            </a:r>
            <a:r>
              <a:rPr lang="en-US" sz="2000" dirty="0"/>
              <a:t>, </a:t>
            </a:r>
            <a:r>
              <a:rPr lang="en-US" sz="2000" dirty="0" err="1"/>
              <a:t>Bikash</a:t>
            </a:r>
            <a:r>
              <a:rPr lang="en-US" sz="2000" dirty="0"/>
              <a:t> Sharma, Mark </a:t>
            </a:r>
            <a:r>
              <a:rPr lang="en-US" sz="2000" dirty="0" err="1"/>
              <a:t>Santaniello</a:t>
            </a:r>
            <a:r>
              <a:rPr lang="en-US" sz="2000" dirty="0"/>
              <a:t>, Justin Meza, </a:t>
            </a:r>
            <a:r>
              <a:rPr lang="en-US" sz="2000" dirty="0" err="1"/>
              <a:t>Aman</a:t>
            </a:r>
            <a:r>
              <a:rPr lang="en-US" sz="2000" dirty="0"/>
              <a:t> </a:t>
            </a:r>
            <a:r>
              <a:rPr lang="en-US" sz="2000" dirty="0" err="1"/>
              <a:t>Kansal</a:t>
            </a:r>
            <a:r>
              <a:rPr lang="en-US" sz="2000" dirty="0"/>
              <a:t>, </a:t>
            </a:r>
            <a:r>
              <a:rPr lang="en-US" sz="2000" dirty="0" err="1"/>
              <a:t>Jie</a:t>
            </a:r>
            <a:r>
              <a:rPr lang="en-US" sz="2000" dirty="0"/>
              <a:t> Liu, </a:t>
            </a:r>
            <a:r>
              <a:rPr lang="en-US" sz="2000" dirty="0" err="1"/>
              <a:t>Badriddine</a:t>
            </a:r>
            <a:r>
              <a:rPr lang="en-US" sz="2000" dirty="0"/>
              <a:t> </a:t>
            </a:r>
            <a:r>
              <a:rPr lang="en-US" sz="2000" dirty="0" err="1"/>
              <a:t>Khessib</a:t>
            </a:r>
            <a:r>
              <a:rPr lang="en-US" sz="2000" dirty="0"/>
              <a:t>, </a:t>
            </a:r>
            <a:r>
              <a:rPr lang="en-US" sz="2000" dirty="0" err="1"/>
              <a:t>Kushagra</a:t>
            </a:r>
            <a:r>
              <a:rPr lang="en-US" sz="2000" dirty="0"/>
              <a:t> </a:t>
            </a:r>
            <a:r>
              <a:rPr lang="en-US" sz="2000" dirty="0" err="1"/>
              <a:t>Vaid</a:t>
            </a:r>
            <a:r>
              <a:rPr lang="en-US" sz="2000" dirty="0"/>
              <a:t>, and </a:t>
            </a:r>
            <a:r>
              <a:rPr lang="en-US" sz="2000" u="sng" dirty="0"/>
              <a:t>Onur Mutlu</a:t>
            </a:r>
            <a:r>
              <a:rPr lang="en-US" sz="2000" dirty="0"/>
              <a:t>,</a:t>
            </a:r>
            <a:br>
              <a:rPr lang="en-US" sz="2000" dirty="0"/>
            </a:br>
            <a:r>
              <a:rPr lang="en-US" sz="2000" b="1" dirty="0">
                <a:hlinkClick r:id="rId2"/>
              </a:rPr>
              <a:t>"Characterizing Application Memory Error Vulnerability to Optimize Data Center Cost via Heterogeneous-Reliability Memory"</a:t>
            </a:r>
            <a:r>
              <a:rPr lang="en-US" sz="2000" dirty="0"/>
              <a:t> </a:t>
            </a:r>
            <a:br>
              <a:rPr lang="en-US" sz="2000" dirty="0"/>
            </a:br>
            <a:r>
              <a:rPr lang="en-US" sz="2000" i="1" dirty="0"/>
              <a:t>Proceedings of the </a:t>
            </a:r>
            <a:r>
              <a:rPr lang="en-US" sz="2000" i="1" dirty="0">
                <a:hlinkClick r:id="rId3"/>
              </a:rPr>
              <a:t>44th Annual IEEE/IFIP International Conference on Dependable Systems and Networks </a:t>
            </a:r>
            <a:r>
              <a:rPr lang="en-US" sz="2000" i="1" dirty="0"/>
              <a:t>(</a:t>
            </a:r>
            <a:r>
              <a:rPr lang="en-US" sz="2000" b="1" i="1" dirty="0"/>
              <a:t>DSN</a:t>
            </a:r>
            <a:r>
              <a:rPr lang="en-US" sz="2000" i="1" dirty="0"/>
              <a:t>)</a:t>
            </a:r>
            <a:r>
              <a:rPr lang="en-US" sz="2000" dirty="0"/>
              <a:t>, Atlanta, GA, June 2014. </a:t>
            </a:r>
            <a:r>
              <a:rPr lang="en-US" sz="2000" dirty="0">
                <a:hlinkClick r:id="rId4"/>
              </a:rPr>
              <a:t>Slides (pptx)</a:t>
            </a:r>
            <a:r>
              <a:rPr lang="en-US" sz="2000" dirty="0"/>
              <a:t> </a:t>
            </a:r>
            <a:r>
              <a:rPr lang="en-US" sz="2000" dirty="0">
                <a:hlinkClick r:id="rId5"/>
              </a:rPr>
              <a:t>(pdf)</a:t>
            </a:r>
            <a:r>
              <a:rPr lang="en-US" sz="2000" dirty="0"/>
              <a:t> </a:t>
            </a:r>
            <a:r>
              <a:rPr lang="en-US" sz="2000" dirty="0">
                <a:hlinkClick r:id="rId6"/>
              </a:rPr>
              <a:t>Coverage on ZDNet</a:t>
            </a:r>
            <a:endParaRPr lang="en-US" sz="20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41</a:t>
            </a:fld>
            <a:endParaRPr lang="en-US" altLang="en-US">
              <a:solidFill>
                <a:srgbClr val="000000"/>
              </a:solidFill>
            </a:endParaRPr>
          </a:p>
        </p:txBody>
      </p:sp>
    </p:spTree>
    <p:extLst>
      <p:ext uri="{BB962C8B-B14F-4D97-AF65-F5344CB8AC3E}">
        <p14:creationId xmlns:p14="http://schemas.microsoft.com/office/powerpoint/2010/main" val="161694627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Solutions to the </a:t>
            </a:r>
            <a:r>
              <a:rPr lang="en-US" dirty="0">
                <a:latin typeface="Garamond" charset="0"/>
                <a:ea typeface="ＭＳ Ｐゴシック" charset="0"/>
                <a:cs typeface="ＭＳ Ｐゴシック" charset="0"/>
              </a:rPr>
              <a:t>DRAM Scaling Problem</a:t>
            </a:r>
            <a:endParaRPr lang="en-US" dirty="0"/>
          </a:p>
        </p:txBody>
      </p:sp>
      <p:sp>
        <p:nvSpPr>
          <p:cNvPr id="3" name="Content Placeholder 2"/>
          <p:cNvSpPr>
            <a:spLocks noGrp="1"/>
          </p:cNvSpPr>
          <p:nvPr>
            <p:ph idx="1"/>
          </p:nvPr>
        </p:nvSpPr>
        <p:spPr/>
        <p:txBody>
          <a:bodyPr/>
          <a:lstStyle/>
          <a:p>
            <a:r>
              <a:rPr lang="en-US" dirty="0" smtClean="0"/>
              <a:t>Two potential solutions</a:t>
            </a:r>
          </a:p>
          <a:p>
            <a:pPr lvl="1"/>
            <a:r>
              <a:rPr lang="en-US" dirty="0" smtClean="0"/>
              <a:t>Tolerate DRAM (by taking a fresh look at it)</a:t>
            </a:r>
          </a:p>
          <a:p>
            <a:pPr lvl="1"/>
            <a:r>
              <a:rPr lang="en-US" dirty="0" smtClean="0"/>
              <a:t>Enable emerging memory technologies to eliminate/minimize DRAM</a:t>
            </a:r>
          </a:p>
          <a:p>
            <a:pPr lvl="1"/>
            <a:endParaRPr lang="en-US" dirty="0"/>
          </a:p>
          <a:p>
            <a:r>
              <a:rPr lang="en-US" dirty="0" smtClean="0"/>
              <a:t>Do both</a:t>
            </a:r>
          </a:p>
          <a:p>
            <a:pPr lvl="1"/>
            <a:r>
              <a:rPr lang="en-US" dirty="0" smtClean="0"/>
              <a:t>Hybrid memory systems</a:t>
            </a:r>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solidFill>
                  <a:srgbClr val="000000"/>
                </a:solidFill>
              </a:rPr>
              <a:pPr/>
              <a:t>42</a:t>
            </a:fld>
            <a:endParaRPr lang="en-US">
              <a:solidFill>
                <a:srgbClr val="000000"/>
              </a:solidFill>
            </a:endParaRPr>
          </a:p>
        </p:txBody>
      </p:sp>
    </p:spTree>
    <p:extLst>
      <p:ext uri="{BB962C8B-B14F-4D97-AF65-F5344CB8AC3E}">
        <p14:creationId xmlns:p14="http://schemas.microsoft.com/office/powerpoint/2010/main" val="341893009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Tolerate DRAM</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1124744"/>
            <a:ext cx="9036496" cy="5339680"/>
          </a:xfrm>
        </p:spPr>
        <p:txBody>
          <a:bodyPr/>
          <a:lstStyle/>
          <a:p>
            <a:pPr eaLnBrk="1" hangingPunct="1"/>
            <a:r>
              <a:rPr lang="en-US" dirty="0" smtClean="0">
                <a:solidFill>
                  <a:srgbClr val="000000"/>
                </a:solidFill>
                <a:latin typeface="Tahoma" charset="0"/>
                <a:ea typeface="ＭＳ Ｐゴシック" charset="0"/>
                <a:cs typeface="ＭＳ Ｐゴシック" charset="0"/>
              </a:rPr>
              <a:t>Overcome DRAM shortcomings with</a:t>
            </a:r>
          </a:p>
          <a:p>
            <a:pPr lvl="1" eaLnBrk="1" hangingPunct="1"/>
            <a:r>
              <a:rPr lang="en-US" dirty="0" smtClean="0">
                <a:solidFill>
                  <a:srgbClr val="0000FF"/>
                </a:solidFill>
                <a:latin typeface="Tahoma" charset="0"/>
                <a:ea typeface="ＭＳ Ｐゴシック" charset="0"/>
                <a:cs typeface="ＭＳ Ｐゴシック" charset="0"/>
              </a:rPr>
              <a:t>System-DRAM co-design</a:t>
            </a:r>
          </a:p>
          <a:p>
            <a:pPr lvl="1" eaLnBrk="1" hangingPunct="1"/>
            <a:r>
              <a:rPr lang="en-US" dirty="0" smtClean="0">
                <a:solidFill>
                  <a:srgbClr val="000000"/>
                </a:solidFill>
                <a:latin typeface="Tahoma" charset="0"/>
                <a:ea typeface="ＭＳ Ｐゴシック" charset="0"/>
                <a:cs typeface="ＭＳ Ｐゴシック" charset="0"/>
              </a:rPr>
              <a:t>Novel DRAM architectures, interface, functions</a:t>
            </a:r>
          </a:p>
          <a:p>
            <a:pPr lvl="1" eaLnBrk="1" hangingPunct="1"/>
            <a:r>
              <a:rPr lang="en-US" dirty="0" smtClean="0">
                <a:solidFill>
                  <a:srgbClr val="000000"/>
                </a:solidFill>
                <a:latin typeface="Tahoma" charset="0"/>
                <a:ea typeface="ＭＳ Ｐゴシック" charset="0"/>
                <a:cs typeface="ＭＳ Ｐゴシック" charset="0"/>
              </a:rPr>
              <a:t>Better waste management (efficient utilization)</a:t>
            </a:r>
          </a:p>
          <a:p>
            <a:pPr lvl="1" eaLnBrk="1" hangingPunct="1"/>
            <a:endParaRPr lang="en-US" dirty="0" smtClean="0">
              <a:solidFill>
                <a:srgbClr val="000000"/>
              </a:solidFill>
              <a:latin typeface="Tahoma" charset="0"/>
              <a:ea typeface="ＭＳ Ｐゴシック" charset="0"/>
              <a:cs typeface="ＭＳ Ｐゴシック" charset="0"/>
            </a:endParaRPr>
          </a:p>
          <a:p>
            <a:pPr lvl="1" eaLnBrk="1" hangingPunct="1"/>
            <a:endParaRPr lang="en-US" sz="900" dirty="0">
              <a:solidFill>
                <a:srgbClr val="000000"/>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Key issues to tackle</a:t>
            </a:r>
          </a:p>
          <a:p>
            <a:pPr lvl="1" eaLnBrk="1" hangingPunct="1"/>
            <a:r>
              <a:rPr lang="en-US" dirty="0" smtClean="0">
                <a:solidFill>
                  <a:srgbClr val="FF0000"/>
                </a:solidFill>
                <a:latin typeface="Tahoma" charset="0"/>
                <a:ea typeface="ＭＳ Ｐゴシック" charset="0"/>
                <a:cs typeface="ＭＳ Ｐゴシック" charset="0"/>
              </a:rPr>
              <a:t>Reduce energy</a:t>
            </a:r>
          </a:p>
          <a:p>
            <a:pPr lvl="1" eaLnBrk="1" hangingPunct="1"/>
            <a:r>
              <a:rPr lang="en-US" dirty="0">
                <a:solidFill>
                  <a:srgbClr val="FF0000"/>
                </a:solidFill>
                <a:latin typeface="Tahoma" charset="0"/>
                <a:ea typeface="ＭＳ Ｐゴシック" charset="0"/>
                <a:cs typeface="ＭＳ Ｐゴシック" charset="0"/>
              </a:rPr>
              <a:t>Enable reliability at low cost</a:t>
            </a:r>
          </a:p>
          <a:p>
            <a:pPr lvl="1" eaLnBrk="1" hangingPunct="1"/>
            <a:r>
              <a:rPr lang="en-US" dirty="0" smtClean="0">
                <a:solidFill>
                  <a:srgbClr val="FF0000"/>
                </a:solidFill>
                <a:latin typeface="Tahoma" charset="0"/>
                <a:ea typeface="ＭＳ Ｐゴシック" charset="0"/>
                <a:cs typeface="ＭＳ Ｐゴシック" charset="0"/>
              </a:rPr>
              <a:t>Improve bandwidth and latency</a:t>
            </a:r>
          </a:p>
          <a:p>
            <a:pPr lvl="1" eaLnBrk="1" hangingPunct="1"/>
            <a:r>
              <a:rPr lang="en-US" dirty="0" smtClean="0">
                <a:solidFill>
                  <a:srgbClr val="FF0000"/>
                </a:solidFill>
                <a:latin typeface="Tahoma" charset="0"/>
                <a:ea typeface="ＭＳ Ｐゴシック" charset="0"/>
                <a:cs typeface="ＭＳ Ｐゴシック" charset="0"/>
              </a:rPr>
              <a:t>Reduce waste</a:t>
            </a:r>
          </a:p>
          <a:p>
            <a:pPr lvl="1" eaLnBrk="1" hangingPunct="1"/>
            <a:r>
              <a:rPr lang="en-US" dirty="0" smtClean="0">
                <a:solidFill>
                  <a:srgbClr val="FF0000"/>
                </a:solidFill>
                <a:latin typeface="Tahoma" charset="0"/>
                <a:ea typeface="ＭＳ Ｐゴシック" charset="0"/>
                <a:cs typeface="ＭＳ Ｐゴシック" charset="0"/>
              </a:rPr>
              <a:t>Enable computation close to data</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43</a:t>
            </a:fld>
            <a:endParaRPr lang="en-US" sz="1600" dirty="0">
              <a:solidFill>
                <a:srgbClr val="000000"/>
              </a:solidFill>
              <a:latin typeface="Garamond" charset="0"/>
            </a:endParaRPr>
          </a:p>
        </p:txBody>
      </p:sp>
    </p:spTree>
    <p:extLst>
      <p:ext uri="{BB962C8B-B14F-4D97-AF65-F5344CB8AC3E}">
        <p14:creationId xmlns:p14="http://schemas.microsoft.com/office/powerpoint/2010/main" val="5865277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675">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675">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8" end="8"/>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8675">
                                            <p:txEl>
                                              <p:pRg st="10" end="10"/>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28675">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8915400" cy="1066800"/>
          </a:xfrm>
        </p:spPr>
        <p:txBody>
          <a:bodyPr/>
          <a:lstStyle/>
          <a:p>
            <a:r>
              <a:rPr lang="en-US" dirty="0" smtClean="0">
                <a:latin typeface="Garamond" charset="0"/>
                <a:ea typeface="ＭＳ Ｐゴシック" charset="0"/>
                <a:cs typeface="ＭＳ Ｐゴシック" charset="0"/>
              </a:rPr>
              <a:t>Solution 1: Tolerate DRAM</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107504" y="825624"/>
            <a:ext cx="9036496" cy="5339680"/>
          </a:xfrm>
        </p:spPr>
        <p:txBody>
          <a:bodyPr/>
          <a:lstStyle/>
          <a:p>
            <a:pPr lvl="1" eaLnBrk="1" hangingPunct="1">
              <a:buClr>
                <a:srgbClr val="3B812F"/>
              </a:buClr>
            </a:pPr>
            <a:endParaRPr lang="en-US" sz="1000" dirty="0">
              <a:solidFill>
                <a:srgbClr val="000000"/>
              </a:solidFill>
              <a:latin typeface="Tahoma" charset="0"/>
              <a:ea typeface="ＭＳ Ｐゴシック" charset="0"/>
              <a:cs typeface="ＭＳ Ｐゴシック" charset="0"/>
            </a:endParaRPr>
          </a:p>
          <a:p>
            <a:pPr eaLnBrk="1" hangingPunct="1"/>
            <a:r>
              <a:rPr lang="en-US" sz="1400" dirty="0" smtClean="0">
                <a:solidFill>
                  <a:srgbClr val="000000"/>
                </a:solidFill>
                <a:latin typeface="Tahoma" charset="0"/>
                <a:ea typeface="ＭＳ Ｐゴシック" charset="0"/>
                <a:cs typeface="ＭＳ Ｐゴシック" charset="0"/>
              </a:rPr>
              <a:t>Liu+, </a:t>
            </a:r>
            <a:r>
              <a:rPr lang="en-US" sz="1400" dirty="0">
                <a:solidFill>
                  <a:srgbClr val="000000"/>
                </a:solidFill>
                <a:latin typeface="Tahoma" charset="0"/>
                <a:ea typeface="ＭＳ Ｐゴシック" charset="0"/>
                <a:cs typeface="ＭＳ Ｐゴシック" charset="0"/>
              </a:rPr>
              <a:t>“</a:t>
            </a:r>
            <a:r>
              <a:rPr lang="en-US" sz="1400" dirty="0">
                <a:solidFill>
                  <a:srgbClr val="0000FF"/>
                </a:solidFill>
                <a:latin typeface="Tahoma" charset="0"/>
                <a:ea typeface="ＭＳ Ｐゴシック" charset="0"/>
                <a:cs typeface="ＭＳ Ｐゴシック" charset="0"/>
              </a:rPr>
              <a:t>RAIDR: Retention-Aware Intelligent DRAM Refresh</a:t>
            </a:r>
            <a:r>
              <a:rPr lang="en-US" sz="1400" dirty="0">
                <a:solidFill>
                  <a:srgbClr val="000000"/>
                </a:solidFill>
                <a:latin typeface="Tahoma" charset="0"/>
                <a:ea typeface="ＭＳ Ｐゴシック" charset="0"/>
                <a:cs typeface="ＭＳ Ｐゴシック" charset="0"/>
              </a:rPr>
              <a:t>,” ISCA 2012.</a:t>
            </a:r>
          </a:p>
          <a:p>
            <a:pPr eaLnBrk="1" hangingPunct="1"/>
            <a:r>
              <a:rPr lang="en-US" sz="1400" dirty="0" smtClean="0">
                <a:solidFill>
                  <a:srgbClr val="000000"/>
                </a:solidFill>
                <a:latin typeface="Tahoma" charset="0"/>
                <a:ea typeface="ＭＳ Ｐゴシック" charset="0"/>
                <a:cs typeface="ＭＳ Ｐゴシック" charset="0"/>
              </a:rPr>
              <a:t>Kim+, </a:t>
            </a:r>
            <a:r>
              <a:rPr lang="en-US" sz="1400" dirty="0">
                <a:solidFill>
                  <a:srgbClr val="000000"/>
                </a:solidFill>
                <a:latin typeface="Tahoma" charset="0"/>
                <a:ea typeface="ＭＳ Ｐゴシック" charset="0"/>
                <a:cs typeface="ＭＳ Ｐゴシック" charset="0"/>
              </a:rPr>
              <a:t>“</a:t>
            </a:r>
            <a:r>
              <a:rPr lang="en-US" sz="1400" dirty="0">
                <a:solidFill>
                  <a:srgbClr val="0000FF"/>
                </a:solidFill>
                <a:latin typeface="Tahoma" charset="0"/>
                <a:ea typeface="ＭＳ Ｐゴシック" charset="0"/>
                <a:cs typeface="ＭＳ Ｐゴシック" charset="0"/>
              </a:rPr>
              <a:t>A Case for Exploiting Subarray-Level Parallelism in DRAM</a:t>
            </a:r>
            <a:r>
              <a:rPr lang="en-US" sz="1400" dirty="0">
                <a:solidFill>
                  <a:srgbClr val="000000"/>
                </a:solidFill>
                <a:latin typeface="Tahoma" charset="0"/>
                <a:ea typeface="ＭＳ Ｐゴシック" charset="0"/>
                <a:cs typeface="ＭＳ Ｐゴシック" charset="0"/>
              </a:rPr>
              <a:t>,” ISCA 2012</a:t>
            </a:r>
            <a:r>
              <a:rPr lang="en-US" sz="1400" dirty="0" smtClean="0">
                <a:solidFill>
                  <a:srgbClr val="000000"/>
                </a:solidFill>
                <a:latin typeface="Tahoma" charset="0"/>
                <a:ea typeface="ＭＳ Ｐゴシック" charset="0"/>
                <a:cs typeface="ＭＳ Ｐゴシック" charset="0"/>
              </a:rPr>
              <a:t>.</a:t>
            </a:r>
          </a:p>
          <a:p>
            <a:pPr eaLnBrk="1" hangingPunct="1"/>
            <a:r>
              <a:rPr lang="en-US" sz="1400" dirty="0" smtClean="0">
                <a:solidFill>
                  <a:srgbClr val="000000"/>
                </a:solidFill>
                <a:latin typeface="Tahoma" charset="0"/>
                <a:ea typeface="ＭＳ Ｐゴシック" charset="0"/>
                <a:cs typeface="ＭＳ Ｐゴシック" charset="0"/>
              </a:rPr>
              <a:t>Lee</a:t>
            </a:r>
            <a:r>
              <a:rPr lang="en-US" sz="1400" dirty="0">
                <a:solidFill>
                  <a:srgbClr val="000000"/>
                </a:solidFill>
                <a:latin typeface="Tahoma" charset="0"/>
                <a:ea typeface="ＭＳ Ｐゴシック" charset="0"/>
                <a:cs typeface="ＭＳ Ｐゴシック" charset="0"/>
              </a:rPr>
              <a:t>+</a:t>
            </a:r>
            <a:r>
              <a:rPr lang="en-US" sz="1400" dirty="0" smtClean="0">
                <a:solidFill>
                  <a:srgbClr val="000000"/>
                </a:solidFill>
                <a:latin typeface="Tahoma" charset="0"/>
                <a:ea typeface="ＭＳ Ｐゴシック" charset="0"/>
                <a:cs typeface="ＭＳ Ｐゴシック" charset="0"/>
              </a:rPr>
              <a:t>, </a:t>
            </a:r>
            <a:r>
              <a:rPr lang="en-US" sz="1400" dirty="0">
                <a:solidFill>
                  <a:srgbClr val="000000"/>
                </a:solidFill>
                <a:latin typeface="Tahoma" charset="0"/>
                <a:ea typeface="ＭＳ Ｐゴシック" charset="0"/>
                <a:cs typeface="ＭＳ Ｐゴシック" charset="0"/>
              </a:rPr>
              <a:t>“</a:t>
            </a:r>
            <a:r>
              <a:rPr lang="en-US" sz="1400" dirty="0">
                <a:solidFill>
                  <a:srgbClr val="0000FF"/>
                </a:solidFill>
                <a:latin typeface="Tahoma" charset="0"/>
                <a:ea typeface="ＭＳ Ｐゴシック" charset="0"/>
                <a:cs typeface="ＭＳ Ｐゴシック" charset="0"/>
              </a:rPr>
              <a:t>Tiered-Latency DRAM: A Low Latency and Low Cost DRAM </a:t>
            </a:r>
            <a:r>
              <a:rPr lang="en-US" sz="1400" dirty="0" smtClean="0">
                <a:solidFill>
                  <a:srgbClr val="0000FF"/>
                </a:solidFill>
                <a:latin typeface="Tahoma" charset="0"/>
                <a:ea typeface="ＭＳ Ｐゴシック" charset="0"/>
                <a:cs typeface="ＭＳ Ｐゴシック" charset="0"/>
              </a:rPr>
              <a:t>Architecture</a:t>
            </a:r>
            <a:r>
              <a:rPr lang="en-US" sz="1400" dirty="0" smtClean="0">
                <a:solidFill>
                  <a:srgbClr val="000000"/>
                </a:solidFill>
                <a:latin typeface="Tahoma" charset="0"/>
                <a:ea typeface="ＭＳ Ｐゴシック" charset="0"/>
                <a:cs typeface="ＭＳ Ｐゴシック" charset="0"/>
              </a:rPr>
              <a:t>,” HPCA 2013.</a:t>
            </a:r>
          </a:p>
          <a:p>
            <a:pPr eaLnBrk="1" hangingPunct="1"/>
            <a:r>
              <a:rPr lang="en-US" sz="1400" dirty="0" smtClean="0">
                <a:solidFill>
                  <a:srgbClr val="000000"/>
                </a:solidFill>
                <a:latin typeface="Tahoma" charset="0"/>
                <a:ea typeface="ＭＳ Ｐゴシック" charset="0"/>
                <a:cs typeface="ＭＳ Ｐゴシック" charset="0"/>
              </a:rPr>
              <a:t>Liu+, “</a:t>
            </a:r>
            <a:r>
              <a:rPr lang="en-US" sz="1400" dirty="0">
                <a:solidFill>
                  <a:srgbClr val="0000FF"/>
                </a:solidFill>
                <a:latin typeface="Tahoma" charset="0"/>
                <a:ea typeface="ＭＳ Ｐゴシック" charset="0"/>
                <a:cs typeface="ＭＳ Ｐゴシック" charset="0"/>
              </a:rPr>
              <a:t>An Experimental Study of Data Retention Behavior in Modern DRAM </a:t>
            </a:r>
            <a:r>
              <a:rPr lang="en-US" sz="1400" dirty="0" smtClean="0">
                <a:solidFill>
                  <a:srgbClr val="0000FF"/>
                </a:solidFill>
                <a:latin typeface="Tahoma" charset="0"/>
                <a:ea typeface="ＭＳ Ｐゴシック" charset="0"/>
                <a:cs typeface="ＭＳ Ｐゴシック" charset="0"/>
              </a:rPr>
              <a:t>Devices</a:t>
            </a:r>
            <a:r>
              <a:rPr lang="en-US" sz="1400" dirty="0" smtClean="0">
                <a:solidFill>
                  <a:srgbClr val="000000"/>
                </a:solidFill>
                <a:latin typeface="Tahoma" charset="0"/>
                <a:ea typeface="ＭＳ Ｐゴシック" charset="0"/>
                <a:cs typeface="ＭＳ Ｐゴシック" charset="0"/>
              </a:rPr>
              <a:t>,” ISCA 2013.</a:t>
            </a:r>
            <a:endParaRPr lang="en-US" sz="1400" dirty="0">
              <a:solidFill>
                <a:srgbClr val="000000"/>
              </a:solidFill>
              <a:latin typeface="Tahoma" charset="0"/>
              <a:ea typeface="ＭＳ Ｐゴシック" charset="0"/>
              <a:cs typeface="ＭＳ Ｐゴシック" charset="0"/>
            </a:endParaRPr>
          </a:p>
          <a:p>
            <a:pPr eaLnBrk="1" hangingPunct="1"/>
            <a:r>
              <a:rPr lang="en-US" sz="1400" dirty="0" smtClean="0"/>
              <a:t>Seshadri+, “</a:t>
            </a:r>
            <a:r>
              <a:rPr lang="en-US" sz="1400" dirty="0" err="1">
                <a:solidFill>
                  <a:srgbClr val="0000FF"/>
                </a:solidFill>
              </a:rPr>
              <a:t>RowClone</a:t>
            </a:r>
            <a:r>
              <a:rPr lang="en-US" sz="1400" dirty="0">
                <a:solidFill>
                  <a:srgbClr val="0000FF"/>
                </a:solidFill>
              </a:rPr>
              <a:t>: Fast and Efficient In-DRAM Copy and Initialization of Bulk Data</a:t>
            </a:r>
            <a:r>
              <a:rPr lang="en-US" sz="1400" dirty="0"/>
              <a:t>,</a:t>
            </a:r>
            <a:r>
              <a:rPr lang="en-US" sz="1400" dirty="0" smtClean="0"/>
              <a:t>” MICRO 2013.</a:t>
            </a:r>
          </a:p>
          <a:p>
            <a:pPr eaLnBrk="1" hangingPunct="1"/>
            <a:r>
              <a:rPr lang="en-US" sz="1400" dirty="0" err="1" smtClean="0">
                <a:latin typeface="Tahoma" charset="0"/>
                <a:ea typeface="ＭＳ Ｐゴシック" charset="0"/>
                <a:cs typeface="ＭＳ Ｐゴシック" charset="0"/>
              </a:rPr>
              <a:t>Pekhimenko</a:t>
            </a:r>
            <a:r>
              <a:rPr lang="en-US" sz="1400" dirty="0" smtClean="0">
                <a:latin typeface="Tahoma" charset="0"/>
                <a:ea typeface="ＭＳ Ｐゴシック" charset="0"/>
                <a:cs typeface="ＭＳ Ｐゴシック" charset="0"/>
              </a:rPr>
              <a:t>+, “</a:t>
            </a:r>
            <a:r>
              <a:rPr lang="en-US" sz="1400" dirty="0" smtClean="0">
                <a:solidFill>
                  <a:srgbClr val="0000FF"/>
                </a:solidFill>
                <a:latin typeface="Tahoma" charset="0"/>
                <a:ea typeface="ＭＳ Ｐゴシック" charset="0"/>
                <a:cs typeface="ＭＳ Ｐゴシック" charset="0"/>
              </a:rPr>
              <a:t>Linearly Compressed Pages: A Main Memory Compression Framework</a:t>
            </a:r>
            <a:r>
              <a:rPr lang="en-US" sz="1400" dirty="0" smtClean="0">
                <a:latin typeface="Tahoma" charset="0"/>
                <a:ea typeface="ＭＳ Ｐゴシック" charset="0"/>
                <a:cs typeface="ＭＳ Ｐゴシック" charset="0"/>
              </a:rPr>
              <a:t>,” MICRO 2013.</a:t>
            </a:r>
          </a:p>
          <a:p>
            <a:pPr eaLnBrk="1" hangingPunct="1"/>
            <a:r>
              <a:rPr lang="en-US" sz="1400" dirty="0">
                <a:latin typeface="Tahoma" charset="0"/>
                <a:ea typeface="ＭＳ Ｐゴシック" charset="0"/>
                <a:cs typeface="ＭＳ Ｐゴシック" charset="0"/>
              </a:rPr>
              <a:t>Chang+, “</a:t>
            </a:r>
            <a:r>
              <a:rPr lang="en-US" sz="1400" dirty="0">
                <a:solidFill>
                  <a:srgbClr val="0000FF"/>
                </a:solidFill>
                <a:latin typeface="Tahoma" charset="0"/>
                <a:ea typeface="ＭＳ Ｐゴシック" charset="0"/>
                <a:cs typeface="ＭＳ Ｐゴシック" charset="0"/>
              </a:rPr>
              <a:t>Improving DRAM Performance by Parallelizing Refreshes with </a:t>
            </a:r>
            <a:r>
              <a:rPr lang="en-US" sz="1400" dirty="0" smtClean="0">
                <a:solidFill>
                  <a:srgbClr val="0000FF"/>
                </a:solidFill>
                <a:latin typeface="Tahoma" charset="0"/>
                <a:ea typeface="ＭＳ Ｐゴシック" charset="0"/>
                <a:cs typeface="ＭＳ Ｐゴシック" charset="0"/>
              </a:rPr>
              <a:t>Accesses</a:t>
            </a:r>
            <a:r>
              <a:rPr lang="en-US" sz="1400" dirty="0" smtClean="0">
                <a:latin typeface="Tahoma" charset="0"/>
                <a:ea typeface="ＭＳ Ｐゴシック" charset="0"/>
                <a:cs typeface="ＭＳ Ｐゴシック" charset="0"/>
              </a:rPr>
              <a:t>,</a:t>
            </a:r>
            <a:r>
              <a:rPr lang="en-US" sz="1400" dirty="0">
                <a:latin typeface="Tahoma" charset="0"/>
                <a:ea typeface="ＭＳ Ｐゴシック" charset="0"/>
                <a:cs typeface="ＭＳ Ｐゴシック" charset="0"/>
              </a:rPr>
              <a:t>” HPCA 2014</a:t>
            </a:r>
            <a:r>
              <a:rPr lang="en-US" sz="1400" dirty="0" smtClean="0">
                <a:latin typeface="Tahoma" charset="0"/>
                <a:ea typeface="ＭＳ Ｐゴシック" charset="0"/>
                <a:cs typeface="ＭＳ Ｐゴシック" charset="0"/>
              </a:rPr>
              <a:t>.</a:t>
            </a:r>
          </a:p>
          <a:p>
            <a:pPr eaLnBrk="1" hangingPunct="1"/>
            <a:r>
              <a:rPr lang="en-US" sz="1400" dirty="0">
                <a:latin typeface="Tahoma" charset="0"/>
                <a:ea typeface="ＭＳ Ｐゴシック" charset="0"/>
                <a:cs typeface="ＭＳ Ｐゴシック" charset="0"/>
              </a:rPr>
              <a:t>Khan+, “</a:t>
            </a:r>
            <a:r>
              <a:rPr lang="en-US" sz="14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400" dirty="0">
                <a:latin typeface="Tahoma" charset="0"/>
                <a:ea typeface="ＭＳ Ｐゴシック" charset="0"/>
                <a:cs typeface="ＭＳ Ｐゴシック" charset="0"/>
              </a:rPr>
              <a:t>,” SIGMETRICS 2014</a:t>
            </a:r>
            <a:r>
              <a:rPr lang="en-US" sz="1400" dirty="0" smtClean="0">
                <a:latin typeface="Tahoma" charset="0"/>
                <a:ea typeface="ＭＳ Ｐゴシック" charset="0"/>
                <a:cs typeface="ＭＳ Ｐゴシック" charset="0"/>
              </a:rPr>
              <a:t>.</a:t>
            </a:r>
          </a:p>
          <a:p>
            <a:pPr eaLnBrk="1" hangingPunct="1"/>
            <a:r>
              <a:rPr lang="en-US" sz="1400" dirty="0" err="1" smtClean="0">
                <a:latin typeface="Tahoma" charset="0"/>
                <a:ea typeface="ＭＳ Ｐゴシック" charset="0"/>
                <a:cs typeface="ＭＳ Ｐゴシック" charset="0"/>
              </a:rPr>
              <a:t>Luo</a:t>
            </a:r>
            <a:r>
              <a:rPr lang="en-US" sz="1400" dirty="0">
                <a:latin typeface="Tahoma" charset="0"/>
                <a:ea typeface="ＭＳ Ｐゴシック" charset="0"/>
                <a:cs typeface="ＭＳ Ｐゴシック" charset="0"/>
              </a:rPr>
              <a:t>+, “</a:t>
            </a:r>
            <a:r>
              <a:rPr lang="en-US" sz="1400" dirty="0">
                <a:solidFill>
                  <a:srgbClr val="0000FF"/>
                </a:solidFill>
                <a:latin typeface="Tahoma" charset="0"/>
                <a:ea typeface="ＭＳ Ｐゴシック" charset="0"/>
                <a:cs typeface="ＭＳ Ｐゴシック" charset="0"/>
              </a:rPr>
              <a:t>Characterizing Application Memory Error Vulnerability to Optimize Data Center Cost</a:t>
            </a:r>
            <a:r>
              <a:rPr lang="en-US" sz="1400" dirty="0">
                <a:latin typeface="Tahoma" charset="0"/>
                <a:ea typeface="ＭＳ Ｐゴシック" charset="0"/>
                <a:cs typeface="ＭＳ Ｐゴシック" charset="0"/>
              </a:rPr>
              <a:t>,” DSN 2014.</a:t>
            </a:r>
            <a:endParaRPr lang="en-US" sz="1400" dirty="0" smtClean="0">
              <a:latin typeface="Tahoma" charset="0"/>
              <a:ea typeface="ＭＳ Ｐゴシック" charset="0"/>
              <a:cs typeface="ＭＳ Ｐゴシック" charset="0"/>
            </a:endParaRPr>
          </a:p>
          <a:p>
            <a:pPr eaLnBrk="1" hangingPunct="1"/>
            <a:r>
              <a:rPr lang="en-US" sz="1400" dirty="0" smtClean="0">
                <a:latin typeface="Tahoma" charset="0"/>
                <a:ea typeface="ＭＳ Ｐゴシック" charset="0"/>
                <a:cs typeface="ＭＳ Ｐゴシック" charset="0"/>
              </a:rPr>
              <a:t>Kim+, “</a:t>
            </a:r>
            <a:r>
              <a:rPr lang="en-US" sz="1400" dirty="0">
                <a:solidFill>
                  <a:srgbClr val="0000FF"/>
                </a:solidFill>
              </a:rPr>
              <a:t>Flipping Bits in Memory Without Accessing Them: </a:t>
            </a:r>
            <a:r>
              <a:rPr lang="en-US" sz="1400" dirty="0" smtClean="0">
                <a:solidFill>
                  <a:srgbClr val="0000FF"/>
                </a:solidFill>
              </a:rPr>
              <a:t>An Experimental </a:t>
            </a:r>
            <a:r>
              <a:rPr lang="en-US" sz="1400" dirty="0">
                <a:solidFill>
                  <a:srgbClr val="0000FF"/>
                </a:solidFill>
              </a:rPr>
              <a:t>Study of DRAM Disturbance Errors</a:t>
            </a:r>
            <a:r>
              <a:rPr lang="en-US" sz="1400" dirty="0" smtClean="0">
                <a:latin typeface="Tahoma" charset="0"/>
                <a:ea typeface="ＭＳ Ｐゴシック" charset="0"/>
                <a:cs typeface="ＭＳ Ｐゴシック" charset="0"/>
              </a:rPr>
              <a:t>,” ISCA 2014.</a:t>
            </a:r>
          </a:p>
          <a:p>
            <a:pPr eaLnBrk="1" hangingPunct="1"/>
            <a:endParaRPr lang="en-US" sz="1400" dirty="0">
              <a:latin typeface="Tahoma" charset="0"/>
              <a:ea typeface="ＭＳ Ｐゴシック" charset="0"/>
              <a:cs typeface="ＭＳ Ｐゴシック" charset="0"/>
            </a:endParaRPr>
          </a:p>
          <a:p>
            <a:pPr marL="0" indent="0" eaLnBrk="1" hangingPunct="1">
              <a:buNone/>
            </a:pPr>
            <a:r>
              <a:rPr lang="en-US" sz="1400" dirty="0">
                <a:latin typeface="Tahoma" charset="0"/>
                <a:ea typeface="ＭＳ Ｐゴシック" charset="0"/>
                <a:cs typeface="ＭＳ Ｐゴシック" charset="0"/>
              </a:rPr>
              <a:t>A</a:t>
            </a:r>
            <a:r>
              <a:rPr lang="en-US" sz="1400" dirty="0" smtClean="0">
                <a:latin typeface="Tahoma" charset="0"/>
                <a:ea typeface="ＭＳ Ｐゴシック" charset="0"/>
                <a:cs typeface="ＭＳ Ｐゴシック" charset="0"/>
              </a:rPr>
              <a:t>void DRAM:</a:t>
            </a:r>
          </a:p>
          <a:p>
            <a:pPr eaLnBrk="1" hangingPunct="1"/>
            <a:r>
              <a:rPr lang="en-US" sz="1400" dirty="0" smtClean="0">
                <a:latin typeface="Tahoma" charset="0"/>
                <a:ea typeface="ＭＳ Ｐゴシック" charset="0"/>
                <a:cs typeface="ＭＳ Ｐゴシック" charset="0"/>
              </a:rPr>
              <a:t>Seshadri+</a:t>
            </a:r>
            <a:r>
              <a:rPr lang="en-US" sz="1400" dirty="0">
                <a:latin typeface="Tahoma" charset="0"/>
                <a:ea typeface="ＭＳ Ｐゴシック" charset="0"/>
                <a:cs typeface="ＭＳ Ｐゴシック" charset="0"/>
              </a:rPr>
              <a:t>, “</a:t>
            </a:r>
            <a:r>
              <a:rPr lang="en-US" sz="1400" dirty="0">
                <a:solidFill>
                  <a:srgbClr val="0000FF"/>
                </a:solidFill>
                <a:latin typeface="Tahoma" charset="0"/>
                <a:ea typeface="ＭＳ Ｐゴシック" charset="0"/>
                <a:cs typeface="ＭＳ Ｐゴシック" charset="0"/>
              </a:rPr>
              <a:t>The Evicted-Address Filter: A Unified Mechanism to Address Both Cache Pollution and </a:t>
            </a:r>
            <a:r>
              <a:rPr lang="en-US" sz="1400" dirty="0" smtClean="0">
                <a:solidFill>
                  <a:srgbClr val="0000FF"/>
                </a:solidFill>
                <a:latin typeface="Tahoma" charset="0"/>
                <a:ea typeface="ＭＳ Ｐゴシック" charset="0"/>
                <a:cs typeface="ＭＳ Ｐゴシック" charset="0"/>
              </a:rPr>
              <a:t>Thrashing</a:t>
            </a:r>
            <a:r>
              <a:rPr lang="en-US" sz="1400" dirty="0" smtClean="0">
                <a:latin typeface="Tahoma" charset="0"/>
                <a:ea typeface="ＭＳ Ｐゴシック" charset="0"/>
                <a:cs typeface="ＭＳ Ｐゴシック" charset="0"/>
              </a:rPr>
              <a:t>,” PACT 2012.</a:t>
            </a:r>
          </a:p>
          <a:p>
            <a:pPr eaLnBrk="1" hangingPunct="1"/>
            <a:r>
              <a:rPr lang="en-US" sz="1400" dirty="0" err="1" smtClean="0">
                <a:latin typeface="Tahoma" charset="0"/>
                <a:ea typeface="ＭＳ Ｐゴシック" charset="0"/>
                <a:cs typeface="ＭＳ Ｐゴシック" charset="0"/>
              </a:rPr>
              <a:t>Pekhimenko</a:t>
            </a:r>
            <a:r>
              <a:rPr lang="en-US" sz="1400" dirty="0" smtClean="0">
                <a:latin typeface="Tahoma" charset="0"/>
                <a:ea typeface="ＭＳ Ｐゴシック" charset="0"/>
                <a:cs typeface="ＭＳ Ｐゴシック" charset="0"/>
              </a:rPr>
              <a:t>+</a:t>
            </a:r>
            <a:r>
              <a:rPr lang="en-US" sz="1400" dirty="0">
                <a:latin typeface="Tahoma" charset="0"/>
                <a:ea typeface="ＭＳ Ｐゴシック" charset="0"/>
                <a:cs typeface="ＭＳ Ｐゴシック" charset="0"/>
              </a:rPr>
              <a:t>, “</a:t>
            </a:r>
            <a:r>
              <a:rPr lang="en-US" sz="1400" dirty="0">
                <a:solidFill>
                  <a:srgbClr val="0000FF"/>
                </a:solidFill>
                <a:latin typeface="Tahoma" charset="0"/>
                <a:ea typeface="ＭＳ Ｐゴシック" charset="0"/>
                <a:cs typeface="ＭＳ Ｐゴシック" charset="0"/>
              </a:rPr>
              <a:t>Base-Delta-Immediate Compression: Practical Data Compression for On-Chip </a:t>
            </a:r>
            <a:r>
              <a:rPr lang="en-US" sz="1400" dirty="0" smtClean="0">
                <a:solidFill>
                  <a:srgbClr val="0000FF"/>
                </a:solidFill>
                <a:latin typeface="Tahoma" charset="0"/>
                <a:ea typeface="ＭＳ Ｐゴシック" charset="0"/>
                <a:cs typeface="ＭＳ Ｐゴシック" charset="0"/>
              </a:rPr>
              <a:t>Caches</a:t>
            </a:r>
            <a:r>
              <a:rPr lang="en-US" sz="1400" dirty="0" smtClean="0">
                <a:latin typeface="Tahoma" charset="0"/>
                <a:ea typeface="ＭＳ Ｐゴシック" charset="0"/>
                <a:cs typeface="ＭＳ Ｐゴシック" charset="0"/>
              </a:rPr>
              <a:t>,” PACT 2012.</a:t>
            </a:r>
          </a:p>
          <a:p>
            <a:pPr eaLnBrk="1" hangingPunct="1"/>
            <a:r>
              <a:rPr lang="en-US" sz="1400" dirty="0" smtClean="0">
                <a:latin typeface="Tahoma" charset="0"/>
                <a:ea typeface="ＭＳ Ｐゴシック" charset="0"/>
                <a:cs typeface="ＭＳ Ｐゴシック" charset="0"/>
              </a:rPr>
              <a:t>Seshadri+, “</a:t>
            </a:r>
            <a:r>
              <a:rPr lang="en-US" sz="1400" dirty="0" smtClean="0">
                <a:solidFill>
                  <a:srgbClr val="0000FF"/>
                </a:solidFill>
                <a:latin typeface="Tahoma" charset="0"/>
                <a:ea typeface="ＭＳ Ｐゴシック" charset="0"/>
                <a:cs typeface="ＭＳ Ｐゴシック" charset="0"/>
              </a:rPr>
              <a:t>The Dirty-Block Index</a:t>
            </a:r>
            <a:r>
              <a:rPr lang="en-US" sz="1400" dirty="0" smtClean="0">
                <a:latin typeface="Tahoma" charset="0"/>
                <a:ea typeface="ＭＳ Ｐゴシック" charset="0"/>
                <a:cs typeface="ＭＳ Ｐゴシック" charset="0"/>
              </a:rPr>
              <a:t>,” ISCA 2014.</a:t>
            </a:r>
          </a:p>
          <a:p>
            <a:pPr eaLnBrk="1" hangingPunct="1"/>
            <a:endParaRPr lang="en-US" sz="1400" dirty="0">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44</a:t>
            </a:fld>
            <a:endParaRPr lang="en-US" sz="1600" dirty="0">
              <a:solidFill>
                <a:srgbClr val="000000"/>
              </a:solidFill>
              <a:latin typeface="Garamond" charset="0"/>
            </a:endParaRPr>
          </a:p>
        </p:txBody>
      </p:sp>
    </p:spTree>
    <p:extLst>
      <p:ext uri="{BB962C8B-B14F-4D97-AF65-F5344CB8AC3E}">
        <p14:creationId xmlns:p14="http://schemas.microsoft.com/office/powerpoint/2010/main" val="161573132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1"/>
            <a:ext cx="9167936" cy="1066800"/>
          </a:xfrm>
        </p:spPr>
        <p:txBody>
          <a:bodyPr/>
          <a:lstStyle/>
          <a:p>
            <a:r>
              <a:rPr lang="en-US" dirty="0" smtClean="0">
                <a:latin typeface="Garamond" charset="0"/>
                <a:ea typeface="ＭＳ Ｐゴシック" charset="0"/>
                <a:cs typeface="ＭＳ Ｐゴシック" charset="0"/>
              </a:rPr>
              <a:t>Solution 2: Emerging Memory Technologies</a:t>
            </a:r>
            <a:endParaRPr lang="en-US"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856456"/>
            <a:ext cx="8807896"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a:t>
            </a:r>
            <a:r>
              <a:rPr lang="en-US" dirty="0" smtClean="0">
                <a:solidFill>
                  <a:srgbClr val="000000"/>
                </a:solidFill>
                <a:latin typeface="Tahoma" charset="0"/>
                <a:ea typeface="ＭＳ Ｐゴシック" charset="0"/>
                <a:cs typeface="ＭＳ Ｐゴシック" charset="0"/>
              </a:rPr>
              <a:t>Memory</a:t>
            </a:r>
            <a:endParaRPr lang="en-US" dirty="0">
              <a:solidFill>
                <a:srgbClr val="000000"/>
              </a:solidFill>
              <a:latin typeface="Tahoma" charset="0"/>
              <a:ea typeface="ＭＳ Ｐゴシック" charset="0"/>
              <a:cs typeface="ＭＳ Ｐゴシック" charset="0"/>
            </a:endParaRPr>
          </a:p>
          <a:p>
            <a:pPr lvl="1"/>
            <a:r>
              <a:rPr lang="en-US" dirty="0" smtClean="0">
                <a:latin typeface="Tahoma" charset="0"/>
                <a:ea typeface="ＭＳ Ｐゴシック" charset="0"/>
              </a:rPr>
              <a:t>Expected </a:t>
            </a:r>
            <a:r>
              <a:rPr lang="en-US" dirty="0">
                <a:latin typeface="Tahoma" charset="0"/>
                <a:ea typeface="ＭＳ Ｐゴシック" charset="0"/>
              </a:rPr>
              <a:t>to scale to 9nm (2022 [ITRS])</a:t>
            </a:r>
          </a:p>
          <a:p>
            <a:pPr lvl="1"/>
            <a:r>
              <a:rPr lang="en-US" dirty="0" smtClean="0">
                <a:latin typeface="Tahoma" charset="0"/>
                <a:ea typeface="ＭＳ Ｐゴシック" charset="0"/>
              </a:rPr>
              <a:t>Expected to be denser than DRAM: can store multiple bits/cell</a:t>
            </a:r>
          </a:p>
          <a:p>
            <a:endParaRPr lang="en-US" sz="1800" dirty="0">
              <a:latin typeface="Tahoma" charset="0"/>
              <a:ea typeface="ＭＳ Ｐゴシック" charset="0"/>
            </a:endParaRPr>
          </a:p>
          <a:p>
            <a:r>
              <a:rPr lang="en-US" dirty="0" smtClean="0">
                <a:latin typeface="Tahoma" charset="0"/>
                <a:ea typeface="ＭＳ Ｐゴシック" charset="0"/>
              </a:rPr>
              <a:t>But, emerging technologies have shortcomings as well</a:t>
            </a:r>
            <a:endParaRPr lang="en-US" dirty="0">
              <a:latin typeface="Tahoma" charset="0"/>
              <a:ea typeface="ＭＳ Ｐゴシック" charset="0"/>
            </a:endParaRPr>
          </a:p>
          <a:p>
            <a:pPr lvl="1"/>
            <a:r>
              <a:rPr lang="en-US" dirty="0">
                <a:solidFill>
                  <a:srgbClr val="FF0000"/>
                </a:solidFill>
                <a:latin typeface="Tahoma" charset="0"/>
                <a:ea typeface="ＭＳ Ｐゴシック" charset="0"/>
              </a:rPr>
              <a:t>Can they be enabled to replace/augment/surpass DRAM?</a:t>
            </a:r>
            <a:endParaRPr lang="en-US" dirty="0">
              <a:latin typeface="Tahoma" charset="0"/>
              <a:ea typeface="ＭＳ Ｐゴシック" charset="0"/>
            </a:endParaRPr>
          </a:p>
          <a:p>
            <a:pPr marL="344487" lvl="1" indent="0" eaLnBrk="1" hangingPunct="1">
              <a:buNone/>
            </a:pPr>
            <a:endParaRPr lang="en-US" sz="1200" dirty="0">
              <a:solidFill>
                <a:srgbClr val="000000"/>
              </a:solidFill>
              <a:latin typeface="Tahoma" charset="0"/>
              <a:ea typeface="ＭＳ Ｐゴシック" charset="0"/>
              <a:cs typeface="ＭＳ Ｐゴシック" charset="0"/>
            </a:endParaRPr>
          </a:p>
          <a:p>
            <a:pPr lvl="0">
              <a:buClr>
                <a:srgbClr val="CC9900"/>
              </a:buClr>
              <a:buFont typeface="Wingdings" charset="0"/>
              <a:buChar char="n"/>
            </a:pPr>
            <a:r>
              <a:rPr lang="en-US" sz="1500" dirty="0">
                <a:solidFill>
                  <a:srgbClr val="000000"/>
                </a:solidFill>
                <a:latin typeface="Tahoma" charset="0"/>
                <a:ea typeface="ＭＳ Ｐゴシック" charset="0"/>
                <a:cs typeface="ＭＳ Ｐゴシック" charset="0"/>
              </a:rPr>
              <a:t>Lee, </a:t>
            </a:r>
            <a:r>
              <a:rPr lang="en-US" sz="1500" dirty="0" err="1">
                <a:solidFill>
                  <a:srgbClr val="000000"/>
                </a:solidFill>
                <a:latin typeface="Tahoma" charset="0"/>
                <a:ea typeface="ＭＳ Ｐゴシック" charset="0"/>
                <a:cs typeface="ＭＳ Ｐゴシック" charset="0"/>
              </a:rPr>
              <a:t>Ipek</a:t>
            </a:r>
            <a:r>
              <a:rPr lang="en-US" sz="1500" dirty="0">
                <a:solidFill>
                  <a:srgbClr val="000000"/>
                </a:solidFill>
                <a:latin typeface="Tahoma" charset="0"/>
                <a:ea typeface="ＭＳ Ｐゴシック" charset="0"/>
                <a:cs typeface="ＭＳ Ｐゴシック" charset="0"/>
              </a:rPr>
              <a:t>, Mutlu, Burger, </a:t>
            </a:r>
            <a:r>
              <a:rPr lang="ja-JP" altLang="en-US" sz="1500" dirty="0">
                <a:solidFill>
                  <a:srgbClr val="000000"/>
                </a:solidFill>
                <a:latin typeface="Tahoma" charset="0"/>
                <a:ea typeface="ＭＳ Ｐゴシック" charset="0"/>
                <a:cs typeface="ＭＳ Ｐゴシック" charset="0"/>
              </a:rPr>
              <a:t>“</a:t>
            </a:r>
            <a:r>
              <a:rPr lang="en-US" sz="1500" dirty="0">
                <a:solidFill>
                  <a:srgbClr val="0000FF"/>
                </a:solidFill>
                <a:latin typeface="Tahoma" charset="0"/>
                <a:ea typeface="ＭＳ Ｐゴシック" charset="0"/>
                <a:cs typeface="ＭＳ Ｐゴシック" charset="0"/>
              </a:rPr>
              <a:t>Architecting Phase Change Memory as a Scalable DRAM Alternative</a:t>
            </a:r>
            <a:r>
              <a:rPr lang="en-US" sz="1500" dirty="0">
                <a:solidFill>
                  <a:srgbClr val="000000"/>
                </a:solidFill>
                <a:latin typeface="Tahoma" charset="0"/>
                <a:ea typeface="ＭＳ Ｐゴシック" charset="0"/>
                <a:cs typeface="ＭＳ Ｐゴシック" charset="0"/>
              </a:rPr>
              <a:t>,</a:t>
            </a:r>
            <a:r>
              <a:rPr lang="ja-JP" altLang="en-US" sz="1500" dirty="0">
                <a:solidFill>
                  <a:srgbClr val="000000"/>
                </a:solidFill>
                <a:latin typeface="Tahoma" charset="0"/>
                <a:ea typeface="ＭＳ Ｐゴシック" charset="0"/>
                <a:cs typeface="ＭＳ Ｐゴシック" charset="0"/>
              </a:rPr>
              <a:t>”</a:t>
            </a:r>
            <a:r>
              <a:rPr lang="en-US" sz="1500" dirty="0">
                <a:solidFill>
                  <a:srgbClr val="000000"/>
                </a:solidFill>
                <a:latin typeface="Tahoma" charset="0"/>
                <a:ea typeface="ＭＳ Ｐゴシック" charset="0"/>
                <a:cs typeface="ＭＳ Ｐゴシック" charset="0"/>
              </a:rPr>
              <a:t> ISCA 2009, CACM 2010, Top Picks 2010.</a:t>
            </a:r>
          </a:p>
          <a:p>
            <a:pPr>
              <a:buClr>
                <a:srgbClr val="CC9900"/>
              </a:buClr>
              <a:buFont typeface="Wingdings" charset="0"/>
              <a:buChar char="n"/>
            </a:pPr>
            <a:r>
              <a:rPr lang="en-US" sz="1500" dirty="0"/>
              <a:t>Meza, Chang, Yoon, </a:t>
            </a:r>
            <a:r>
              <a:rPr lang="en-US" sz="1500" dirty="0" smtClean="0"/>
              <a:t>Mutlu, </a:t>
            </a:r>
            <a:r>
              <a:rPr lang="en-US" sz="1500" dirty="0" err="1" smtClean="0"/>
              <a:t>Ranganathan</a:t>
            </a:r>
            <a:r>
              <a:rPr lang="en-US" sz="1500" dirty="0" smtClean="0"/>
              <a:t>, </a:t>
            </a:r>
            <a:r>
              <a:rPr lang="en-US" sz="1500" dirty="0"/>
              <a:t>“</a:t>
            </a:r>
            <a:r>
              <a:rPr lang="en-US" sz="1500" dirty="0">
                <a:solidFill>
                  <a:srgbClr val="0000FF"/>
                </a:solidFill>
              </a:rPr>
              <a:t>Enabling Efficient and Scalable Hybrid Memories</a:t>
            </a:r>
            <a:r>
              <a:rPr lang="en-US" sz="1500" dirty="0"/>
              <a:t>,” IEEE Comp. Arch. Letters 2012.</a:t>
            </a:r>
          </a:p>
          <a:p>
            <a:pPr>
              <a:buClr>
                <a:srgbClr val="CC9900"/>
              </a:buClr>
              <a:buFont typeface="Wingdings" charset="0"/>
              <a:buChar char="n"/>
            </a:pPr>
            <a:r>
              <a:rPr lang="en-US" sz="1500" dirty="0" smtClean="0"/>
              <a:t>Yoon, Meza et al., </a:t>
            </a:r>
            <a:r>
              <a:rPr lang="en-US" sz="1500" dirty="0"/>
              <a:t>“</a:t>
            </a:r>
            <a:r>
              <a:rPr lang="en-US" sz="1500" dirty="0">
                <a:solidFill>
                  <a:srgbClr val="0000FF"/>
                </a:solidFill>
              </a:rPr>
              <a:t>Row Buffer </a:t>
            </a:r>
            <a:r>
              <a:rPr lang="en-US" sz="1500" dirty="0" smtClean="0">
                <a:solidFill>
                  <a:srgbClr val="0000FF"/>
                </a:solidFill>
              </a:rPr>
              <a:t>Locality</a:t>
            </a:r>
            <a:r>
              <a:rPr lang="en-US" sz="1500" dirty="0">
                <a:solidFill>
                  <a:srgbClr val="0000FF"/>
                </a:solidFill>
              </a:rPr>
              <a:t> </a:t>
            </a:r>
            <a:r>
              <a:rPr lang="en-US" sz="1500" dirty="0" smtClean="0">
                <a:solidFill>
                  <a:srgbClr val="0000FF"/>
                </a:solidFill>
              </a:rPr>
              <a:t>Aware Caching Policies for </a:t>
            </a:r>
            <a:r>
              <a:rPr lang="en-US" sz="1500" dirty="0">
                <a:solidFill>
                  <a:srgbClr val="0000FF"/>
                </a:solidFill>
              </a:rPr>
              <a:t>Hybrid Memories</a:t>
            </a:r>
            <a:r>
              <a:rPr lang="en-US" sz="1500" dirty="0"/>
              <a:t>,” </a:t>
            </a:r>
            <a:r>
              <a:rPr lang="en-US" sz="1500" dirty="0" smtClean="0"/>
              <a:t>ICCD 2012.</a:t>
            </a:r>
          </a:p>
          <a:p>
            <a:pPr>
              <a:buClr>
                <a:srgbClr val="CC9900"/>
              </a:buClr>
              <a:buFont typeface="Wingdings" charset="0"/>
              <a:buChar char="n"/>
            </a:pPr>
            <a:r>
              <a:rPr lang="en-US" sz="1500" dirty="0" err="1" smtClean="0"/>
              <a:t>Kultursay</a:t>
            </a:r>
            <a:r>
              <a:rPr lang="en-US" sz="1500" dirty="0"/>
              <a:t>+, “</a:t>
            </a:r>
            <a:r>
              <a:rPr lang="en-US" sz="1500" dirty="0">
                <a:solidFill>
                  <a:srgbClr val="0000FF"/>
                </a:solidFill>
              </a:rPr>
              <a:t>Evaluating STT-RAM as an Energy-Efficient Main Memory </a:t>
            </a:r>
            <a:r>
              <a:rPr lang="en-US" sz="1500" dirty="0" smtClean="0">
                <a:solidFill>
                  <a:srgbClr val="0000FF"/>
                </a:solidFill>
              </a:rPr>
              <a:t>Alternative</a:t>
            </a:r>
            <a:r>
              <a:rPr lang="en-US" sz="1500" dirty="0" smtClean="0"/>
              <a:t>,</a:t>
            </a:r>
            <a:r>
              <a:rPr lang="en-US" sz="1500" dirty="0"/>
              <a:t>” ISPASS 2013. </a:t>
            </a:r>
            <a:endParaRPr lang="en-US" sz="1500" dirty="0" smtClean="0"/>
          </a:p>
          <a:p>
            <a:pPr>
              <a:buClr>
                <a:srgbClr val="CC9900"/>
              </a:buClr>
              <a:buFont typeface="Wingdings" charset="0"/>
              <a:buChar char="n"/>
            </a:pPr>
            <a:r>
              <a:rPr lang="en-US" sz="1500" dirty="0" smtClean="0"/>
              <a:t>Meza+, “</a:t>
            </a:r>
            <a:r>
              <a:rPr lang="en-US" sz="1500" dirty="0" smtClean="0">
                <a:solidFill>
                  <a:srgbClr val="0000FF"/>
                </a:solidFill>
              </a:rPr>
              <a:t>A Case for Efficient Hardware-Software Cooperative Management of Storage and Memory</a:t>
            </a:r>
            <a:r>
              <a:rPr lang="en-US" sz="1500" dirty="0" smtClean="0"/>
              <a:t>,” WEED 2013.</a:t>
            </a:r>
            <a:endParaRPr lang="en-US" sz="1500" dirty="0"/>
          </a:p>
          <a:p>
            <a:pPr>
              <a:buClr>
                <a:srgbClr val="CC9900"/>
              </a:buClr>
              <a:buFont typeface="Wingdings" charset="0"/>
              <a:buChar char="n"/>
            </a:pPr>
            <a:endParaRPr lang="en-US" sz="2000" dirty="0"/>
          </a:p>
          <a:p>
            <a:pPr lvl="0">
              <a:buClr>
                <a:srgbClr val="CC9900"/>
              </a:buClr>
              <a:buFont typeface="Wingdings" charset="0"/>
              <a:buChar char="n"/>
            </a:pPr>
            <a:endParaRPr lang="en-US" sz="2000" dirty="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5999534" indent="-35999534"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130" eaLnBrk="0" fontAlgn="base" hangingPunct="0">
              <a:spcBef>
                <a:spcPct val="0"/>
              </a:spcBef>
              <a:spcAft>
                <a:spcPct val="0"/>
              </a:spcAft>
              <a:defRPr sz="2400">
                <a:solidFill>
                  <a:schemeClr val="tx1"/>
                </a:solidFill>
                <a:latin typeface="Arial" charset="0"/>
                <a:ea typeface="ＭＳ Ｐゴシック" charset="0"/>
              </a:defRPr>
            </a:lvl6pPr>
            <a:lvl7pPr marL="914259" eaLnBrk="0" fontAlgn="base" hangingPunct="0">
              <a:spcBef>
                <a:spcPct val="0"/>
              </a:spcBef>
              <a:spcAft>
                <a:spcPct val="0"/>
              </a:spcAft>
              <a:defRPr sz="2400">
                <a:solidFill>
                  <a:schemeClr val="tx1"/>
                </a:solidFill>
                <a:latin typeface="Arial" charset="0"/>
                <a:ea typeface="ＭＳ Ｐゴシック" charset="0"/>
              </a:defRPr>
            </a:lvl7pPr>
            <a:lvl8pPr marL="1371390" eaLnBrk="0" fontAlgn="base" hangingPunct="0">
              <a:spcBef>
                <a:spcPct val="0"/>
              </a:spcBef>
              <a:spcAft>
                <a:spcPct val="0"/>
              </a:spcAft>
              <a:defRPr sz="2400">
                <a:solidFill>
                  <a:schemeClr val="tx1"/>
                </a:solidFill>
                <a:latin typeface="Arial" charset="0"/>
                <a:ea typeface="ＭＳ Ｐゴシック" charset="0"/>
              </a:defRPr>
            </a:lvl8pPr>
            <a:lvl9pPr marL="1828519"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45</a:t>
            </a:fld>
            <a:endParaRPr lang="en-US" sz="1600">
              <a:solidFill>
                <a:srgbClr val="000000"/>
              </a:solidFill>
              <a:latin typeface="Garamond" charset="0"/>
            </a:endParaRPr>
          </a:p>
        </p:txBody>
      </p:sp>
    </p:spTree>
    <p:extLst>
      <p:ext uri="{BB962C8B-B14F-4D97-AF65-F5344CB8AC3E}">
        <p14:creationId xmlns:p14="http://schemas.microsoft.com/office/powerpoint/2010/main" val="292989265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8675">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675">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28675">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8" end="8"/>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28675">
                                            <p:txEl>
                                              <p:pRg st="9" end="9"/>
                                            </p:txEl>
                                          </p:spTgt>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28675">
                                            <p:txEl>
                                              <p:pRg st="11" end="11"/>
                                            </p:txEl>
                                          </p:spTgt>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8675">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Hybrid Memory </a:t>
            </a:r>
            <a:r>
              <a:rPr lang="en-US"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a:t>Yoon, Meza et al.,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latin typeface="Tahoma"/>
              </a:rPr>
              <a:t>Phase Change Memory (or Tech. X)</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
        <p:nvSpPr>
          <p:cNvPr id="16" name="AutoShape 25"/>
          <p:cNvSpPr>
            <a:spLocks noChangeArrowheads="1"/>
          </p:cNvSpPr>
          <p:nvPr/>
        </p:nvSpPr>
        <p:spPr bwMode="auto">
          <a:xfrm>
            <a:off x="1199169" y="1905287"/>
            <a:ext cx="2557463"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17" name="AutoShape 25"/>
          <p:cNvSpPr>
            <a:spLocks noChangeArrowheads="1"/>
          </p:cNvSpPr>
          <p:nvPr/>
        </p:nvSpPr>
        <p:spPr bwMode="auto">
          <a:xfrm>
            <a:off x="3851920" y="1916832"/>
            <a:ext cx="4824536" cy="2231901"/>
          </a:xfrm>
          <a:prstGeom prst="roundRect">
            <a:avLst>
              <a:gd name="adj" fmla="val 16667"/>
            </a:avLst>
          </a:prstGeom>
          <a:noFill/>
          <a:ln w="28575">
            <a:solidFill>
              <a:srgbClr val="0000FF"/>
            </a:solidFill>
            <a:round/>
            <a:headEnd/>
            <a:tailEn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Tree>
    <p:extLst>
      <p:ext uri="{BB962C8B-B14F-4D97-AF65-F5344CB8AC3E}">
        <p14:creationId xmlns:p14="http://schemas.microsoft.com/office/powerpoint/2010/main" val="219379089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Title 1"/>
          <p:cNvSpPr>
            <a:spLocks noGrp="1"/>
          </p:cNvSpPr>
          <p:nvPr>
            <p:ph type="title"/>
          </p:nvPr>
        </p:nvSpPr>
        <p:spPr>
          <a:xfrm>
            <a:off x="228600" y="152400"/>
            <a:ext cx="8915400" cy="1066800"/>
          </a:xfrm>
        </p:spPr>
        <p:txBody>
          <a:bodyPr/>
          <a:lstStyle/>
          <a:p>
            <a:r>
              <a:rPr lang="en-US" dirty="0" smtClean="0"/>
              <a:t>An Orthogonal Issue: Memory Interference</a:t>
            </a:r>
          </a:p>
        </p:txBody>
      </p:sp>
      <p:sp>
        <p:nvSpPr>
          <p:cNvPr id="10268" name="Rectangle 65"/>
          <p:cNvSpPr>
            <a:spLocks noChangeArrowheads="1"/>
          </p:cNvSpPr>
          <p:nvPr/>
        </p:nvSpPr>
        <p:spPr bwMode="auto">
          <a:xfrm>
            <a:off x="5472764" y="1700808"/>
            <a:ext cx="2571768" cy="2928958"/>
          </a:xfrm>
          <a:prstGeom prst="rect">
            <a:avLst/>
          </a:prstGeom>
          <a:noFill/>
          <a:ln w="54864" algn="ctr">
            <a:solidFill>
              <a:schemeClr val="tx1"/>
            </a:solidFill>
            <a:round/>
            <a:headEnd/>
            <a:tailEnd/>
          </a:ln>
        </p:spPr>
        <p:txBody>
          <a:bodyPr anchor="ctr"/>
          <a:lstStyle/>
          <a:p>
            <a:pPr algn="ctr" eaLnBrk="0" hangingPunct="0"/>
            <a:r>
              <a:rPr lang="en-US" sz="3000" dirty="0" smtClean="0">
                <a:solidFill>
                  <a:srgbClr val="000000"/>
                </a:solidFill>
                <a:latin typeface="Tahoma"/>
              </a:rPr>
              <a:t>Main </a:t>
            </a:r>
          </a:p>
          <a:p>
            <a:pPr algn="ctr" eaLnBrk="0" hangingPunct="0"/>
            <a:r>
              <a:rPr lang="en-US" sz="3000" dirty="0" smtClean="0">
                <a:solidFill>
                  <a:srgbClr val="000000"/>
                </a:solidFill>
                <a:latin typeface="Tahoma"/>
              </a:rPr>
              <a:t>Memory</a:t>
            </a:r>
            <a:endParaRPr lang="en-US" sz="3000" dirty="0">
              <a:solidFill>
                <a:srgbClr val="000000"/>
              </a:solidFill>
              <a:latin typeface="Tahoma"/>
            </a:endParaRPr>
          </a:p>
        </p:txBody>
      </p:sp>
      <p:sp>
        <p:nvSpPr>
          <p:cNvPr id="272" name="Left-Right Arrow 271"/>
          <p:cNvSpPr/>
          <p:nvPr/>
        </p:nvSpPr>
        <p:spPr>
          <a:xfrm>
            <a:off x="3686814" y="2876824"/>
            <a:ext cx="1714512" cy="574354"/>
          </a:xfrm>
          <a:prstGeom prst="leftRightArrow">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74" name="Slide Number Placeholder 273"/>
          <p:cNvSpPr>
            <a:spLocks noGrp="1"/>
          </p:cNvSpPr>
          <p:nvPr>
            <p:ph type="sldNum" sz="quarter" idx="11"/>
          </p:nvPr>
        </p:nvSpPr>
        <p:spPr/>
        <p:txBody>
          <a:bodyPr/>
          <a:lstStyle/>
          <a:p>
            <a:fld id="{323594FA-E141-4234-AE05-360401972BE7}" type="slidenum">
              <a:rPr lang="en-US" altLang="en-US" smtClean="0">
                <a:solidFill>
                  <a:srgbClr val="000000"/>
                </a:solidFill>
              </a:rPr>
              <a:pPr/>
              <a:t>47</a:t>
            </a:fld>
            <a:endParaRPr lang="en-US" altLang="en-US">
              <a:solidFill>
                <a:srgbClr val="000000"/>
              </a:solidFill>
            </a:endParaRPr>
          </a:p>
        </p:txBody>
      </p:sp>
      <p:sp>
        <p:nvSpPr>
          <p:cNvPr id="60" name="Rectangle 59"/>
          <p:cNvSpPr/>
          <p:nvPr/>
        </p:nvSpPr>
        <p:spPr>
          <a:xfrm>
            <a:off x="1043608"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1" name="Rectangle 60"/>
          <p:cNvSpPr/>
          <p:nvPr/>
        </p:nvSpPr>
        <p:spPr>
          <a:xfrm>
            <a:off x="2400930" y="1951258"/>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2" name="Rectangle 61"/>
          <p:cNvSpPr/>
          <p:nvPr/>
        </p:nvSpPr>
        <p:spPr>
          <a:xfrm>
            <a:off x="1043608"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63" name="Rectangle 62"/>
          <p:cNvSpPr/>
          <p:nvPr/>
        </p:nvSpPr>
        <p:spPr>
          <a:xfrm>
            <a:off x="2400930" y="3237142"/>
            <a:ext cx="1214446" cy="1143008"/>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dirty="0" smtClean="0">
                <a:solidFill>
                  <a:srgbClr val="000000"/>
                </a:solidFill>
                <a:latin typeface="Tahoma"/>
              </a:rPr>
              <a:t>Core</a:t>
            </a:r>
            <a:endParaRPr lang="en-US" sz="3000" dirty="0">
              <a:solidFill>
                <a:srgbClr val="000000"/>
              </a:solidFill>
              <a:latin typeface="Tahoma"/>
            </a:endParaRPr>
          </a:p>
        </p:txBody>
      </p:sp>
      <p:sp>
        <p:nvSpPr>
          <p:cNvPr id="2" name="TextBox 1"/>
          <p:cNvSpPr txBox="1"/>
          <p:nvPr/>
        </p:nvSpPr>
        <p:spPr>
          <a:xfrm>
            <a:off x="179512" y="5518393"/>
            <a:ext cx="8869761" cy="430887"/>
          </a:xfrm>
          <a:prstGeom prst="rect">
            <a:avLst/>
          </a:prstGeom>
          <a:noFill/>
        </p:spPr>
        <p:txBody>
          <a:bodyPr wrap="none" rtlCol="0">
            <a:spAutoFit/>
          </a:bodyPr>
          <a:lstStyle/>
          <a:p>
            <a:r>
              <a:rPr lang="en-US" sz="2200" dirty="0" smtClean="0">
                <a:solidFill>
                  <a:srgbClr val="FF0000"/>
                </a:solidFill>
              </a:rPr>
              <a:t>Cores’ interfere with each other when accessing shared main memory</a:t>
            </a:r>
            <a:endParaRPr lang="en-US" sz="2200" dirty="0">
              <a:solidFill>
                <a:srgbClr val="FF0000"/>
              </a:solidFill>
            </a:endParaRPr>
          </a:p>
        </p:txBody>
      </p:sp>
    </p:spTree>
    <p:extLst>
      <p:ext uri="{BB962C8B-B14F-4D97-AF65-F5344CB8AC3E}">
        <p14:creationId xmlns:p14="http://schemas.microsoft.com/office/powerpoint/2010/main" val="355230213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046633"/>
            <a:ext cx="8801100" cy="5046663"/>
          </a:xfrm>
        </p:spPr>
        <p:txBody>
          <a:bodyPr/>
          <a:lstStyle/>
          <a:p>
            <a:r>
              <a:rPr lang="en-US" dirty="0">
                <a:latin typeface="Tahoma" charset="0"/>
              </a:rPr>
              <a:t>Problem: </a:t>
            </a:r>
            <a:r>
              <a:rPr lang="en-US" dirty="0">
                <a:solidFill>
                  <a:srgbClr val="FF0000"/>
                </a:solidFill>
                <a:latin typeface="Tahoma" charset="0"/>
              </a:rPr>
              <a:t>Memory interference </a:t>
            </a:r>
            <a:r>
              <a:rPr lang="en-US" dirty="0" smtClean="0">
                <a:solidFill>
                  <a:srgbClr val="FF0000"/>
                </a:solidFill>
                <a:latin typeface="Tahoma" charset="0"/>
              </a:rPr>
              <a:t>between cores is uncontrolled</a:t>
            </a:r>
          </a:p>
          <a:p>
            <a:pPr marL="344487" lvl="1" indent="0">
              <a:buNone/>
            </a:pPr>
            <a:r>
              <a:rPr lang="en-US" dirty="0" smtClean="0">
                <a:latin typeface="Tahoma" charset="0"/>
                <a:sym typeface="Wingdings"/>
              </a:rPr>
              <a:t> </a:t>
            </a:r>
            <a:r>
              <a:rPr lang="en-US" dirty="0" smtClean="0">
                <a:latin typeface="Tahoma" charset="0"/>
                <a:sym typeface="Wingdings" charset="0"/>
              </a:rPr>
              <a:t>unfairness, starvation, low performance</a:t>
            </a:r>
          </a:p>
          <a:p>
            <a:pPr marL="344487" lvl="1" indent="0">
              <a:buNone/>
            </a:pPr>
            <a:r>
              <a:rPr lang="en-US" dirty="0" smtClean="0">
                <a:solidFill>
                  <a:srgbClr val="FF0000"/>
                </a:solidFill>
                <a:latin typeface="Tahoma" charset="0"/>
                <a:sym typeface="Wingdings"/>
              </a:rPr>
              <a:t> </a:t>
            </a:r>
            <a:r>
              <a:rPr lang="en-US" dirty="0" smtClean="0">
                <a:solidFill>
                  <a:srgbClr val="FF0000"/>
                </a:solidFill>
                <a:latin typeface="Tahoma" charset="0"/>
                <a:sym typeface="Wingdings" charset="0"/>
              </a:rPr>
              <a:t>uncontrollable</a:t>
            </a:r>
            <a:r>
              <a:rPr lang="en-US" dirty="0">
                <a:solidFill>
                  <a:srgbClr val="FF0000"/>
                </a:solidFill>
                <a:latin typeface="Tahoma" charset="0"/>
                <a:sym typeface="Wingdings" charset="0"/>
              </a:rPr>
              <a:t>, </a:t>
            </a:r>
            <a:r>
              <a:rPr lang="en-US" dirty="0" smtClean="0">
                <a:solidFill>
                  <a:srgbClr val="FF0000"/>
                </a:solidFill>
                <a:latin typeface="Tahoma" charset="0"/>
                <a:sym typeface="Wingdings" charset="0"/>
              </a:rPr>
              <a:t>unpredictable, vulnerable </a:t>
            </a:r>
            <a:r>
              <a:rPr lang="en-US" dirty="0">
                <a:solidFill>
                  <a:srgbClr val="FF0000"/>
                </a:solidFill>
                <a:latin typeface="Tahoma" charset="0"/>
                <a:sym typeface="Wingdings" charset="0"/>
              </a:rPr>
              <a:t>system</a:t>
            </a:r>
            <a:endParaRPr lang="en-US" dirty="0">
              <a:solidFill>
                <a:srgbClr val="FF0000"/>
              </a:solidFill>
              <a:latin typeface="Tahoma" charset="0"/>
            </a:endParaRPr>
          </a:p>
          <a:p>
            <a:pPr marL="0" indent="0">
              <a:buNone/>
            </a:pPr>
            <a:endParaRPr lang="en-US" sz="1800" dirty="0">
              <a:latin typeface="Tahoma" charset="0"/>
              <a:sym typeface="Wingdings" charset="0"/>
            </a:endParaRPr>
          </a:p>
          <a:p>
            <a:r>
              <a:rPr lang="en-US" dirty="0">
                <a:latin typeface="Tahoma" charset="0"/>
                <a:sym typeface="Wingdings" charset="0"/>
              </a:rPr>
              <a:t>Solution: </a:t>
            </a:r>
            <a:r>
              <a:rPr lang="en-US" dirty="0" smtClean="0">
                <a:solidFill>
                  <a:srgbClr val="0000FF"/>
                </a:solidFill>
                <a:latin typeface="Tahoma" charset="0"/>
                <a:sym typeface="Wingdings" charset="0"/>
              </a:rPr>
              <a:t>QoS-Aware Memory Systems</a:t>
            </a:r>
            <a:endParaRPr lang="en-US" dirty="0">
              <a:solidFill>
                <a:srgbClr val="0000FF"/>
              </a:solidFill>
              <a:latin typeface="Tahoma" charset="0"/>
              <a:sym typeface="Wingdings" charset="0"/>
            </a:endParaRPr>
          </a:p>
          <a:p>
            <a:pPr lvl="1"/>
            <a:r>
              <a:rPr lang="en-US" dirty="0">
                <a:solidFill>
                  <a:srgbClr val="008000"/>
                </a:solidFill>
                <a:latin typeface="Tahoma" charset="0"/>
                <a:ea typeface="ＭＳ Ｐゴシック" charset="0"/>
                <a:sym typeface="Wingdings" charset="0"/>
              </a:rPr>
              <a:t>Hardware </a:t>
            </a:r>
            <a:r>
              <a:rPr lang="en-US" dirty="0" smtClean="0">
                <a:solidFill>
                  <a:srgbClr val="008000"/>
                </a:solidFill>
                <a:latin typeface="Tahoma" charset="0"/>
                <a:ea typeface="ＭＳ Ｐゴシック" charset="0"/>
                <a:sym typeface="Wingdings" charset="0"/>
              </a:rPr>
              <a:t>designed </a:t>
            </a:r>
            <a:r>
              <a:rPr lang="en-US" dirty="0">
                <a:solidFill>
                  <a:srgbClr val="008000"/>
                </a:solidFill>
                <a:latin typeface="Tahoma" charset="0"/>
                <a:ea typeface="ＭＳ Ｐゴシック" charset="0"/>
                <a:sym typeface="Wingdings" charset="0"/>
              </a:rPr>
              <a:t>to provide a configurable fairness substrate </a:t>
            </a:r>
          </a:p>
          <a:p>
            <a:pPr lvl="2"/>
            <a:r>
              <a:rPr lang="en-US" sz="1800" dirty="0">
                <a:latin typeface="Tahoma" charset="0"/>
                <a:ea typeface="ＭＳ Ｐゴシック" charset="0"/>
                <a:sym typeface="Wingdings" charset="0"/>
              </a:rPr>
              <a:t>Application-aware memory scheduling, partitioning, throttling</a:t>
            </a:r>
          </a:p>
          <a:p>
            <a:pPr lvl="1"/>
            <a:r>
              <a:rPr lang="en-US" dirty="0">
                <a:solidFill>
                  <a:srgbClr val="008000"/>
                </a:solidFill>
                <a:latin typeface="Tahoma" charset="0"/>
                <a:ea typeface="ＭＳ Ｐゴシック" charset="0"/>
                <a:sym typeface="Wingdings" charset="0"/>
              </a:rPr>
              <a:t>Software designed to configure the resources to satisfy different QoS </a:t>
            </a:r>
            <a:r>
              <a:rPr lang="en-US" dirty="0" smtClean="0">
                <a:solidFill>
                  <a:srgbClr val="008000"/>
                </a:solidFill>
                <a:latin typeface="Tahoma" charset="0"/>
                <a:ea typeface="ＭＳ Ｐゴシック" charset="0"/>
                <a:sym typeface="Wingdings" charset="0"/>
              </a:rPr>
              <a:t>goals</a:t>
            </a:r>
          </a:p>
          <a:p>
            <a:pPr lvl="1"/>
            <a:endParaRPr lang="en-US" dirty="0">
              <a:latin typeface="Tahoma" charset="0"/>
              <a:ea typeface="ＭＳ Ｐゴシック" charset="0"/>
              <a:sym typeface="Wingdings" charset="0"/>
            </a:endParaRPr>
          </a:p>
          <a:p>
            <a:r>
              <a:rPr lang="en-US" dirty="0" smtClean="0">
                <a:solidFill>
                  <a:srgbClr val="0000FF"/>
                </a:solidFill>
                <a:latin typeface="Tahoma" charset="0"/>
                <a:ea typeface="ＭＳ Ｐゴシック" charset="0"/>
                <a:sym typeface="Wingdings" charset="0"/>
              </a:rPr>
              <a:t>QoS-aware memory controllers and interconnects can provide predictable </a:t>
            </a:r>
            <a:r>
              <a:rPr lang="en-US" dirty="0">
                <a:solidFill>
                  <a:srgbClr val="0000FF"/>
                </a:solidFill>
                <a:latin typeface="Tahoma" charset="0"/>
                <a:ea typeface="ＭＳ Ｐゴシック" charset="0"/>
                <a:sym typeface="Wingdings" charset="0"/>
              </a:rPr>
              <a:t>performance </a:t>
            </a:r>
            <a:r>
              <a:rPr lang="en-US" dirty="0" smtClean="0">
                <a:solidFill>
                  <a:srgbClr val="0000FF"/>
                </a:solidFill>
                <a:latin typeface="Tahoma" charset="0"/>
                <a:ea typeface="ＭＳ Ｐゴシック" charset="0"/>
                <a:sym typeface="Wingdings" charset="0"/>
              </a:rPr>
              <a:t>and higher efficiency</a:t>
            </a:r>
          </a:p>
          <a:p>
            <a:endParaRPr lang="en-US" dirty="0">
              <a:latin typeface="Tahoma" charset="0"/>
              <a:sym typeface="Wingdings" charset="0"/>
            </a:endParaRPr>
          </a:p>
          <a:p>
            <a:endParaRPr lang="en-US" dirty="0">
              <a:latin typeface="Tahoma" charset="0"/>
            </a:endParaRPr>
          </a:p>
        </p:txBody>
      </p:sp>
      <p:sp>
        <p:nvSpPr>
          <p:cNvPr id="20482" name="Title 3"/>
          <p:cNvSpPr>
            <a:spLocks noGrp="1"/>
          </p:cNvSpPr>
          <p:nvPr>
            <p:ph type="title"/>
          </p:nvPr>
        </p:nvSpPr>
        <p:spPr>
          <a:xfrm>
            <a:off x="228600" y="152400"/>
            <a:ext cx="8915400" cy="1066800"/>
          </a:xfrm>
        </p:spPr>
        <p:txBody>
          <a:bodyPr/>
          <a:lstStyle/>
          <a:p>
            <a:r>
              <a:rPr lang="en-US" dirty="0" smtClean="0">
                <a:latin typeface="Garamond" charset="0"/>
              </a:rPr>
              <a:t>An Orthogonal Issue: Memory Interference</a:t>
            </a:r>
            <a:endParaRPr lang="en-US" dirty="0">
              <a:latin typeface="Garamond" charset="0"/>
            </a:endParaRPr>
          </a:p>
        </p:txBody>
      </p:sp>
    </p:spTree>
    <p:extLst>
      <p:ext uri="{BB962C8B-B14F-4D97-AF65-F5344CB8AC3E}">
        <p14:creationId xmlns:p14="http://schemas.microsoft.com/office/powerpoint/2010/main" val="405128822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solidFill>
                  <a:srgbClr val="000000"/>
                </a:solidFill>
              </a:rPr>
              <a:pPr>
                <a:defRPr/>
              </a:pPr>
              <a:t>49</a:t>
            </a:fld>
            <a:endParaRPr lang="en-US">
              <a:solidFill>
                <a:srgbClr val="000000"/>
              </a:solidFill>
            </a:endParaRPr>
          </a:p>
        </p:txBody>
      </p:sp>
      <p:sp>
        <p:nvSpPr>
          <p:cNvPr id="7" name="Rectangle 6"/>
          <p:cNvSpPr/>
          <p:nvPr/>
        </p:nvSpPr>
        <p:spPr>
          <a:xfrm>
            <a:off x="899592" y="5180494"/>
            <a:ext cx="5544616"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157601745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My Research Group: SAFARI</a:t>
            </a:r>
            <a:endParaRPr lang="en-US" dirty="0"/>
          </a:p>
        </p:txBody>
      </p:sp>
      <p:sp>
        <p:nvSpPr>
          <p:cNvPr id="3" name="Content Placeholder 2"/>
          <p:cNvSpPr>
            <a:spLocks noGrp="1"/>
          </p:cNvSpPr>
          <p:nvPr>
            <p:ph idx="1"/>
          </p:nvPr>
        </p:nvSpPr>
        <p:spPr>
          <a:xfrm>
            <a:off x="228600" y="1371600"/>
            <a:ext cx="8915400" cy="4876800"/>
          </a:xfrm>
        </p:spPr>
        <p:txBody>
          <a:bodyPr/>
          <a:lstStyle/>
          <a:p>
            <a:r>
              <a:rPr lang="en-US" dirty="0" smtClean="0"/>
              <a:t>14 PhD students</a:t>
            </a:r>
          </a:p>
          <a:p>
            <a:r>
              <a:rPr lang="en-US" dirty="0"/>
              <a:t>2</a:t>
            </a:r>
            <a:r>
              <a:rPr lang="en-US" dirty="0" smtClean="0"/>
              <a:t> Postdoctoral researchers </a:t>
            </a:r>
          </a:p>
          <a:p>
            <a:r>
              <a:rPr lang="en-US" dirty="0" smtClean="0"/>
              <a:t>1 Visiting professor</a:t>
            </a:r>
          </a:p>
          <a:p>
            <a:r>
              <a:rPr lang="en-US" dirty="0" smtClean="0"/>
              <a:t>3+ Undergraduate researchers</a:t>
            </a:r>
          </a:p>
          <a:p>
            <a:r>
              <a:rPr lang="en-US" dirty="0" smtClean="0"/>
              <a:t>3+ Masters researchers</a:t>
            </a:r>
          </a:p>
          <a:p>
            <a:r>
              <a:rPr lang="en-US" dirty="0" smtClean="0"/>
              <a:t>3 Visiting students and scholars</a:t>
            </a:r>
          </a:p>
          <a:p>
            <a:endParaRPr lang="en-US" dirty="0" smtClean="0"/>
          </a:p>
          <a:p>
            <a:r>
              <a:rPr lang="en-US" dirty="0" smtClean="0"/>
              <a:t>More than 15 graduates (masters and undergraduate)</a:t>
            </a:r>
            <a:endParaRPr lang="en-US" dirty="0"/>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a:t>
            </a:fld>
            <a:endParaRPr lang="en-US" altLang="en-US">
              <a:solidFill>
                <a:srgbClr val="000000"/>
              </a:solidFill>
            </a:endParaRPr>
          </a:p>
        </p:txBody>
      </p:sp>
    </p:spTree>
    <p:extLst>
      <p:ext uri="{BB962C8B-B14F-4D97-AF65-F5344CB8AC3E}">
        <p14:creationId xmlns:p14="http://schemas.microsoft.com/office/powerpoint/2010/main" val="368898573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 name="Content Placeholder 2"/>
          <p:cNvSpPr>
            <a:spLocks noGrp="1"/>
          </p:cNvSpPr>
          <p:nvPr>
            <p:ph idx="1"/>
          </p:nvPr>
        </p:nvSpPr>
        <p:spPr>
          <a:xfrm>
            <a:off x="228600" y="793422"/>
            <a:ext cx="8915400" cy="5195664"/>
          </a:xfrm>
        </p:spPr>
        <p:txBody>
          <a:bodyPr/>
          <a:lstStyle/>
          <a:p>
            <a:r>
              <a:rPr lang="en-US" dirty="0" smtClean="0">
                <a:solidFill>
                  <a:srgbClr val="0000FF"/>
                </a:solidFill>
              </a:rPr>
              <a:t>Memory Channel Partitioning</a:t>
            </a:r>
          </a:p>
          <a:p>
            <a:pPr lvl="1"/>
            <a:r>
              <a:rPr lang="en-US" dirty="0" smtClean="0"/>
              <a:t>Idea: System software maps badly-interfering applications’ pages to different channels </a:t>
            </a:r>
            <a:r>
              <a:rPr lang="en-US" sz="1800" dirty="0" smtClean="0">
                <a:solidFill>
                  <a:srgbClr val="008000"/>
                </a:solidFill>
              </a:rPr>
              <a:t>[</a:t>
            </a:r>
            <a:r>
              <a:rPr lang="en-US" sz="1800" dirty="0" err="1" smtClean="0">
                <a:solidFill>
                  <a:srgbClr val="008000"/>
                </a:solidFill>
              </a:rPr>
              <a:t>Muralidhara</a:t>
            </a:r>
            <a:r>
              <a:rPr lang="en-US" sz="1800" dirty="0" smtClean="0">
                <a:solidFill>
                  <a:srgbClr val="008000"/>
                </a:solidFill>
              </a:rPr>
              <a:t>+, MICRO’11]</a:t>
            </a:r>
          </a:p>
          <a:p>
            <a:pPr lvl="1"/>
            <a:endParaRPr lang="en-US" dirty="0"/>
          </a:p>
          <a:p>
            <a:pPr lvl="1"/>
            <a:endParaRPr lang="en-US" dirty="0" smtClean="0"/>
          </a:p>
          <a:p>
            <a:pPr lvl="1"/>
            <a:endParaRPr lang="en-US" dirty="0"/>
          </a:p>
          <a:p>
            <a:pPr lvl="1"/>
            <a:endParaRPr lang="en-US" dirty="0" smtClean="0"/>
          </a:p>
          <a:p>
            <a:pPr lvl="1"/>
            <a:endParaRPr lang="en-US" dirty="0"/>
          </a:p>
          <a:p>
            <a:pPr lvl="1"/>
            <a:endParaRPr lang="en-US" dirty="0" smtClean="0"/>
          </a:p>
          <a:p>
            <a:pPr lvl="1"/>
            <a:endParaRPr lang="en-US" dirty="0"/>
          </a:p>
          <a:p>
            <a:pPr marL="0" indent="0">
              <a:buNone/>
            </a:pPr>
            <a:endParaRPr lang="en-US" sz="2000" dirty="0" smtClean="0"/>
          </a:p>
          <a:p>
            <a:r>
              <a:rPr lang="en-US" sz="2000" dirty="0" smtClean="0"/>
              <a:t>Separate data of low/high intensity and low/high row-locality applications</a:t>
            </a:r>
          </a:p>
          <a:p>
            <a:r>
              <a:rPr lang="en-US" sz="2000" dirty="0" smtClean="0"/>
              <a:t>Especially effective in reducing interference of threads with “medium” and “heavy” memory intensity </a:t>
            </a:r>
          </a:p>
          <a:p>
            <a:pPr lvl="1"/>
            <a:r>
              <a:rPr lang="en-US" sz="1800" dirty="0" smtClean="0"/>
              <a:t>11% higher performance over existing systems (200 workloads)</a:t>
            </a:r>
            <a:endParaRPr lang="en-US" sz="1800" dirty="0"/>
          </a:p>
        </p:txBody>
      </p:sp>
      <p:sp>
        <p:nvSpPr>
          <p:cNvPr id="2" name="Title 1"/>
          <p:cNvSpPr>
            <a:spLocks noGrp="1"/>
          </p:cNvSpPr>
          <p:nvPr>
            <p:ph type="title"/>
          </p:nvPr>
        </p:nvSpPr>
        <p:spPr/>
        <p:txBody>
          <a:bodyPr/>
          <a:lstStyle/>
          <a:p>
            <a:r>
              <a:rPr lang="en-US" sz="3600" dirty="0" smtClean="0"/>
              <a:t>A Mechanism to Reduce Memory Interference</a:t>
            </a:r>
            <a:endParaRPr lang="en-US" sz="3600"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50</a:t>
            </a:fld>
            <a:endParaRPr lang="en-US" altLang="en-US"/>
          </a:p>
        </p:txBody>
      </p:sp>
      <p:grpSp>
        <p:nvGrpSpPr>
          <p:cNvPr id="12" name="Group 11"/>
          <p:cNvGrpSpPr/>
          <p:nvPr/>
        </p:nvGrpSpPr>
        <p:grpSpPr>
          <a:xfrm>
            <a:off x="160512" y="1988840"/>
            <a:ext cx="4125504" cy="3105636"/>
            <a:chOff x="160512" y="1988840"/>
            <a:chExt cx="4125504" cy="3105636"/>
          </a:xfrm>
        </p:grpSpPr>
        <p:sp>
          <p:nvSpPr>
            <p:cNvPr id="8" name="Rectangle 7"/>
            <p:cNvSpPr/>
            <p:nvPr/>
          </p:nvSpPr>
          <p:spPr>
            <a:xfrm>
              <a:off x="160512" y="2696843"/>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0</a:t>
              </a:r>
            </a:p>
            <a:p>
              <a:pPr algn="ctr"/>
              <a:r>
                <a:rPr lang="en-US" dirty="0" smtClean="0">
                  <a:solidFill>
                    <a:srgbClr val="FFFFFF"/>
                  </a:solidFill>
                  <a:latin typeface="Tahoma"/>
                </a:rPr>
                <a:t>App A</a:t>
              </a:r>
              <a:endParaRPr lang="en-US" dirty="0">
                <a:solidFill>
                  <a:srgbClr val="FFFFFF"/>
                </a:solidFill>
                <a:latin typeface="Tahoma"/>
              </a:endParaRPr>
            </a:p>
          </p:txBody>
        </p:sp>
        <p:sp>
          <p:nvSpPr>
            <p:cNvPr id="9" name="Rectangle 8"/>
            <p:cNvSpPr/>
            <p:nvPr/>
          </p:nvSpPr>
          <p:spPr>
            <a:xfrm>
              <a:off x="160512" y="3826815"/>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1</a:t>
              </a:r>
            </a:p>
            <a:p>
              <a:pPr algn="ctr"/>
              <a:r>
                <a:rPr lang="en-US" dirty="0" smtClean="0">
                  <a:solidFill>
                    <a:srgbClr val="FFFFFF"/>
                  </a:solidFill>
                  <a:latin typeface="Tahoma"/>
                </a:rPr>
                <a:t>App B</a:t>
              </a:r>
              <a:endParaRPr lang="en-US" dirty="0">
                <a:solidFill>
                  <a:srgbClr val="FFFFFF"/>
                </a:solidFill>
                <a:latin typeface="Tahoma"/>
              </a:endParaRPr>
            </a:p>
          </p:txBody>
        </p:sp>
        <p:sp>
          <p:nvSpPr>
            <p:cNvPr id="10" name="Rectangle 9"/>
            <p:cNvSpPr/>
            <p:nvPr/>
          </p:nvSpPr>
          <p:spPr>
            <a:xfrm>
              <a:off x="3002058" y="2430968"/>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1" name="TextBox 10"/>
            <p:cNvSpPr txBox="1"/>
            <p:nvPr/>
          </p:nvSpPr>
          <p:spPr>
            <a:xfrm>
              <a:off x="3067587" y="2093084"/>
              <a:ext cx="1216381" cy="369332"/>
            </a:xfrm>
            <a:prstGeom prst="rect">
              <a:avLst/>
            </a:prstGeom>
            <a:noFill/>
          </p:spPr>
          <p:txBody>
            <a:bodyPr wrap="square" rtlCol="0">
              <a:spAutoFit/>
            </a:bodyPr>
            <a:lstStyle/>
            <a:p>
              <a:r>
                <a:rPr lang="en-US" dirty="0" smtClean="0">
                  <a:solidFill>
                    <a:srgbClr val="000000"/>
                  </a:solidFill>
                  <a:latin typeface="Tahoma"/>
                </a:rPr>
                <a:t>Channel 0</a:t>
              </a:r>
              <a:endParaRPr lang="en-US" dirty="0">
                <a:solidFill>
                  <a:srgbClr val="000000"/>
                </a:solidFill>
                <a:latin typeface="Tahoma"/>
              </a:endParaRPr>
            </a:p>
          </p:txBody>
        </p:sp>
        <p:sp>
          <p:nvSpPr>
            <p:cNvPr id="14" name="Rectangle 13"/>
            <p:cNvSpPr/>
            <p:nvPr/>
          </p:nvSpPr>
          <p:spPr>
            <a:xfrm>
              <a:off x="3069635" y="2962719"/>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sp>
          <p:nvSpPr>
            <p:cNvPr id="15" name="Rectangle 14"/>
            <p:cNvSpPr/>
            <p:nvPr/>
          </p:nvSpPr>
          <p:spPr>
            <a:xfrm>
              <a:off x="3002058" y="3627408"/>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6" name="TextBox 15"/>
            <p:cNvSpPr txBox="1"/>
            <p:nvPr/>
          </p:nvSpPr>
          <p:spPr>
            <a:xfrm>
              <a:off x="3067587" y="4416458"/>
              <a:ext cx="1216381" cy="369332"/>
            </a:xfrm>
            <a:prstGeom prst="rect">
              <a:avLst/>
            </a:prstGeom>
            <a:noFill/>
          </p:spPr>
          <p:txBody>
            <a:bodyPr wrap="square" rtlCol="0">
              <a:spAutoFit/>
            </a:bodyPr>
            <a:lstStyle/>
            <a:p>
              <a:r>
                <a:rPr lang="en-US" dirty="0" smtClean="0">
                  <a:solidFill>
                    <a:srgbClr val="000000"/>
                  </a:solidFill>
                  <a:latin typeface="Tahoma"/>
                </a:rPr>
                <a:t>Channel 1</a:t>
              </a:r>
              <a:endParaRPr lang="en-US" dirty="0">
                <a:solidFill>
                  <a:srgbClr val="000000"/>
                </a:solidFill>
                <a:latin typeface="Tahoma"/>
              </a:endParaRPr>
            </a:p>
          </p:txBody>
        </p:sp>
        <p:sp>
          <p:nvSpPr>
            <p:cNvPr id="17" name="Rectangle 16"/>
            <p:cNvSpPr/>
            <p:nvPr/>
          </p:nvSpPr>
          <p:spPr>
            <a:xfrm>
              <a:off x="3069635" y="369387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18" name="Rectangle 17"/>
            <p:cNvSpPr/>
            <p:nvPr/>
          </p:nvSpPr>
          <p:spPr>
            <a:xfrm>
              <a:off x="3069635" y="4092691"/>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cxnSp>
          <p:nvCxnSpPr>
            <p:cNvPr id="20" name="Straight Connector 19"/>
            <p:cNvCxnSpPr/>
            <p:nvPr/>
          </p:nvCxnSpPr>
          <p:spPr>
            <a:xfrm>
              <a:off x="2664174"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2326291"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1988407"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1650523" y="2364499"/>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312640" y="2364499"/>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26" name="Rectangle 25"/>
            <p:cNvSpPr/>
            <p:nvPr/>
          </p:nvSpPr>
          <p:spPr>
            <a:xfrm>
              <a:off x="3069635" y="2497437"/>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28" name="Rectangle 27"/>
            <p:cNvSpPr/>
            <p:nvPr/>
          </p:nvSpPr>
          <p:spPr>
            <a:xfrm>
              <a:off x="2723342"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29" name="Rectangle 28"/>
            <p:cNvSpPr/>
            <p:nvPr/>
          </p:nvSpPr>
          <p:spPr>
            <a:xfrm>
              <a:off x="237618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0" name="Rectangle 29"/>
            <p:cNvSpPr/>
            <p:nvPr/>
          </p:nvSpPr>
          <p:spPr>
            <a:xfrm>
              <a:off x="1367408"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1" name="Rectangle 30"/>
            <p:cNvSpPr/>
            <p:nvPr/>
          </p:nvSpPr>
          <p:spPr>
            <a:xfrm>
              <a:off x="270259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2381059"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2052448" y="4204880"/>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4" name="Rectangle 33"/>
            <p:cNvSpPr/>
            <p:nvPr/>
          </p:nvSpPr>
          <p:spPr>
            <a:xfrm>
              <a:off x="2034767" y="2696843"/>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5" name="Rectangle 34"/>
            <p:cNvSpPr/>
            <p:nvPr/>
          </p:nvSpPr>
          <p:spPr>
            <a:xfrm>
              <a:off x="2729469" y="3120628"/>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44" name="Rectangle 43"/>
            <p:cNvSpPr/>
            <p:nvPr/>
          </p:nvSpPr>
          <p:spPr>
            <a:xfrm>
              <a:off x="1705292" y="2696843"/>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21" name="TextBox 120"/>
            <p:cNvSpPr txBox="1"/>
            <p:nvPr/>
          </p:nvSpPr>
          <p:spPr>
            <a:xfrm>
              <a:off x="611560" y="4725144"/>
              <a:ext cx="3456384" cy="369332"/>
            </a:xfrm>
            <a:prstGeom prst="rect">
              <a:avLst/>
            </a:prstGeom>
            <a:noFill/>
          </p:spPr>
          <p:txBody>
            <a:bodyPr wrap="square" rtlCol="0">
              <a:spAutoFit/>
            </a:bodyPr>
            <a:lstStyle/>
            <a:p>
              <a:r>
                <a:rPr lang="en-US" b="1" dirty="0" smtClean="0">
                  <a:solidFill>
                    <a:srgbClr val="000000"/>
                  </a:solidFill>
                  <a:latin typeface="Tahoma"/>
                </a:rPr>
                <a:t>Conventional Page Mapping</a:t>
              </a:r>
              <a:endParaRPr lang="en-US" b="1" dirty="0">
                <a:solidFill>
                  <a:srgbClr val="000000"/>
                </a:solidFill>
                <a:latin typeface="Tahoma"/>
              </a:endParaRPr>
            </a:p>
          </p:txBody>
        </p:sp>
        <p:grpSp>
          <p:nvGrpSpPr>
            <p:cNvPr id="6" name="Group 131"/>
            <p:cNvGrpSpPr/>
            <p:nvPr/>
          </p:nvGrpSpPr>
          <p:grpSpPr>
            <a:xfrm>
              <a:off x="1187624" y="1988840"/>
              <a:ext cx="1872208" cy="642490"/>
              <a:chOff x="1187624" y="1731288"/>
              <a:chExt cx="1872208" cy="642490"/>
            </a:xfrm>
          </p:grpSpPr>
          <p:cxnSp>
            <p:nvCxnSpPr>
              <p:cNvPr id="125" name="Straight Arrow Connector 124"/>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6" name="TextBox 125"/>
              <p:cNvSpPr txBox="1"/>
              <p:nvPr/>
            </p:nvSpPr>
            <p:spPr>
              <a:xfrm>
                <a:off x="1691680" y="1731288"/>
                <a:ext cx="1368152" cy="276999"/>
              </a:xfrm>
              <a:prstGeom prst="rect">
                <a:avLst/>
              </a:prstGeom>
              <a:noFill/>
            </p:spPr>
            <p:txBody>
              <a:bodyPr wrap="square" rtlCol="0">
                <a:spAutoFit/>
              </a:bodyPr>
              <a:lstStyle/>
              <a:p>
                <a:r>
                  <a:rPr lang="en-US" sz="1200" dirty="0" smtClean="0">
                    <a:solidFill>
                      <a:srgbClr val="000000"/>
                    </a:solidFill>
                    <a:latin typeface="Tahoma"/>
                  </a:rPr>
                  <a:t>Time Units</a:t>
                </a:r>
                <a:endParaRPr lang="en-US" sz="1200" dirty="0">
                  <a:solidFill>
                    <a:srgbClr val="000000"/>
                  </a:solidFill>
                  <a:latin typeface="Tahoma"/>
                </a:endParaRPr>
              </a:p>
            </p:txBody>
          </p:sp>
          <p:sp>
            <p:nvSpPr>
              <p:cNvPr id="127" name="TextBox 126"/>
              <p:cNvSpPr txBox="1"/>
              <p:nvPr/>
            </p:nvSpPr>
            <p:spPr>
              <a:xfrm>
                <a:off x="2673288" y="2015344"/>
                <a:ext cx="288032" cy="338554"/>
              </a:xfrm>
              <a:prstGeom prst="rect">
                <a:avLst/>
              </a:prstGeom>
              <a:noFill/>
            </p:spPr>
            <p:txBody>
              <a:bodyPr wrap="square" rtlCol="0">
                <a:spAutoFit/>
              </a:bodyPr>
              <a:lstStyle/>
              <a:p>
                <a:r>
                  <a:rPr lang="en-US" sz="1600" dirty="0" smtClean="0">
                    <a:solidFill>
                      <a:srgbClr val="000000"/>
                    </a:solidFill>
                    <a:latin typeface="Tahoma"/>
                  </a:rPr>
                  <a:t>1</a:t>
                </a:r>
                <a:endParaRPr lang="en-US" sz="1600" dirty="0">
                  <a:solidFill>
                    <a:srgbClr val="000000"/>
                  </a:solidFill>
                  <a:latin typeface="Tahoma"/>
                </a:endParaRPr>
              </a:p>
            </p:txBody>
          </p:sp>
          <p:sp>
            <p:nvSpPr>
              <p:cNvPr id="128" name="TextBox 127"/>
              <p:cNvSpPr txBox="1"/>
              <p:nvPr/>
            </p:nvSpPr>
            <p:spPr>
              <a:xfrm>
                <a:off x="2339752" y="2023578"/>
                <a:ext cx="288032" cy="338554"/>
              </a:xfrm>
              <a:prstGeom prst="rect">
                <a:avLst/>
              </a:prstGeom>
              <a:noFill/>
            </p:spPr>
            <p:txBody>
              <a:bodyPr wrap="square" rtlCol="0">
                <a:spAutoFit/>
              </a:bodyPr>
              <a:lstStyle/>
              <a:p>
                <a:r>
                  <a:rPr lang="en-US" sz="1600" dirty="0" smtClean="0">
                    <a:solidFill>
                      <a:srgbClr val="000000"/>
                    </a:solidFill>
                    <a:latin typeface="Tahoma"/>
                  </a:rPr>
                  <a:t>2</a:t>
                </a:r>
                <a:endParaRPr lang="en-US" sz="1600" dirty="0">
                  <a:solidFill>
                    <a:srgbClr val="000000"/>
                  </a:solidFill>
                  <a:latin typeface="Tahoma"/>
                </a:endParaRPr>
              </a:p>
            </p:txBody>
          </p:sp>
          <p:sp>
            <p:nvSpPr>
              <p:cNvPr id="129" name="TextBox 128"/>
              <p:cNvSpPr txBox="1"/>
              <p:nvPr/>
            </p:nvSpPr>
            <p:spPr>
              <a:xfrm>
                <a:off x="1992964" y="2015344"/>
                <a:ext cx="288032" cy="338554"/>
              </a:xfrm>
              <a:prstGeom prst="rect">
                <a:avLst/>
              </a:prstGeom>
              <a:noFill/>
            </p:spPr>
            <p:txBody>
              <a:bodyPr wrap="square" rtlCol="0">
                <a:spAutoFit/>
              </a:bodyPr>
              <a:lstStyle/>
              <a:p>
                <a:r>
                  <a:rPr lang="en-US" sz="1600" dirty="0" smtClean="0">
                    <a:solidFill>
                      <a:srgbClr val="000000"/>
                    </a:solidFill>
                    <a:latin typeface="Tahoma"/>
                  </a:rPr>
                  <a:t>3</a:t>
                </a:r>
                <a:endParaRPr lang="en-US" sz="1600" dirty="0">
                  <a:solidFill>
                    <a:srgbClr val="000000"/>
                  </a:solidFill>
                  <a:latin typeface="Tahoma"/>
                </a:endParaRPr>
              </a:p>
            </p:txBody>
          </p:sp>
          <p:sp>
            <p:nvSpPr>
              <p:cNvPr id="130" name="TextBox 129"/>
              <p:cNvSpPr txBox="1"/>
              <p:nvPr/>
            </p:nvSpPr>
            <p:spPr>
              <a:xfrm>
                <a:off x="1651924" y="2021092"/>
                <a:ext cx="288032" cy="338554"/>
              </a:xfrm>
              <a:prstGeom prst="rect">
                <a:avLst/>
              </a:prstGeom>
              <a:noFill/>
            </p:spPr>
            <p:txBody>
              <a:bodyPr wrap="square" rtlCol="0">
                <a:spAutoFit/>
              </a:bodyPr>
              <a:lstStyle/>
              <a:p>
                <a:r>
                  <a:rPr lang="en-US" sz="1600" dirty="0" smtClean="0">
                    <a:solidFill>
                      <a:srgbClr val="000000"/>
                    </a:solidFill>
                    <a:latin typeface="Tahoma"/>
                  </a:rPr>
                  <a:t>4</a:t>
                </a:r>
                <a:endParaRPr lang="en-US" sz="1600" dirty="0">
                  <a:solidFill>
                    <a:srgbClr val="000000"/>
                  </a:solidFill>
                  <a:latin typeface="Tahoma"/>
                </a:endParaRPr>
              </a:p>
            </p:txBody>
          </p:sp>
          <p:sp>
            <p:nvSpPr>
              <p:cNvPr id="131" name="TextBox 130"/>
              <p:cNvSpPr txBox="1"/>
              <p:nvPr/>
            </p:nvSpPr>
            <p:spPr>
              <a:xfrm>
                <a:off x="1331640" y="2035224"/>
                <a:ext cx="288032" cy="338554"/>
              </a:xfrm>
              <a:prstGeom prst="rect">
                <a:avLst/>
              </a:prstGeom>
              <a:noFill/>
            </p:spPr>
            <p:txBody>
              <a:bodyPr wrap="square" rtlCol="0">
                <a:spAutoFit/>
              </a:bodyPr>
              <a:lstStyle/>
              <a:p>
                <a:r>
                  <a:rPr lang="en-US" sz="1600" dirty="0" smtClean="0">
                    <a:solidFill>
                      <a:srgbClr val="000000"/>
                    </a:solidFill>
                    <a:latin typeface="Tahoma"/>
                  </a:rPr>
                  <a:t>5</a:t>
                </a:r>
                <a:endParaRPr lang="en-US" sz="1600" dirty="0">
                  <a:solidFill>
                    <a:srgbClr val="000000"/>
                  </a:solidFill>
                  <a:latin typeface="Tahoma"/>
                </a:endParaRPr>
              </a:p>
            </p:txBody>
          </p:sp>
        </p:grpSp>
      </p:grpSp>
      <p:grpSp>
        <p:nvGrpSpPr>
          <p:cNvPr id="13" name="Group 12"/>
          <p:cNvGrpSpPr/>
          <p:nvPr/>
        </p:nvGrpSpPr>
        <p:grpSpPr>
          <a:xfrm>
            <a:off x="4804312" y="1939922"/>
            <a:ext cx="4160176" cy="3154554"/>
            <a:chOff x="4804312" y="1939922"/>
            <a:chExt cx="4160176" cy="3154554"/>
          </a:xfrm>
        </p:grpSpPr>
        <p:sp>
          <p:nvSpPr>
            <p:cNvPr id="122" name="TextBox 121"/>
            <p:cNvSpPr txBox="1"/>
            <p:nvPr/>
          </p:nvSpPr>
          <p:spPr>
            <a:xfrm>
              <a:off x="4932040" y="4725144"/>
              <a:ext cx="3024336" cy="369332"/>
            </a:xfrm>
            <a:prstGeom prst="rect">
              <a:avLst/>
            </a:prstGeom>
            <a:noFill/>
          </p:spPr>
          <p:txBody>
            <a:bodyPr wrap="square" rtlCol="0">
              <a:spAutoFit/>
            </a:bodyPr>
            <a:lstStyle/>
            <a:p>
              <a:pPr algn="ctr"/>
              <a:r>
                <a:rPr lang="en-US" b="1" dirty="0" smtClean="0">
                  <a:solidFill>
                    <a:srgbClr val="000000"/>
                  </a:solidFill>
                  <a:latin typeface="Tahoma"/>
                </a:rPr>
                <a:t>Channel Partitioning</a:t>
              </a:r>
              <a:endParaRPr lang="en-US" b="1" dirty="0">
                <a:solidFill>
                  <a:srgbClr val="000000"/>
                </a:solidFill>
                <a:latin typeface="Tahoma"/>
              </a:endParaRPr>
            </a:p>
          </p:txBody>
        </p:sp>
        <p:sp>
          <p:nvSpPr>
            <p:cNvPr id="73" name="Rectangle 72"/>
            <p:cNvSpPr/>
            <p:nvPr/>
          </p:nvSpPr>
          <p:spPr>
            <a:xfrm>
              <a:off x="4804312" y="2661279"/>
              <a:ext cx="1013651" cy="531751"/>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0</a:t>
              </a:r>
            </a:p>
            <a:p>
              <a:pPr algn="ctr"/>
              <a:r>
                <a:rPr lang="en-US" dirty="0" smtClean="0">
                  <a:solidFill>
                    <a:srgbClr val="FFFFFF"/>
                  </a:solidFill>
                  <a:latin typeface="Tahoma"/>
                </a:rPr>
                <a:t>App A</a:t>
              </a:r>
              <a:endParaRPr lang="en-US" dirty="0">
                <a:solidFill>
                  <a:srgbClr val="FFFFFF"/>
                </a:solidFill>
                <a:latin typeface="Tahoma"/>
              </a:endParaRPr>
            </a:p>
          </p:txBody>
        </p:sp>
        <p:sp>
          <p:nvSpPr>
            <p:cNvPr id="74" name="Rectangle 73"/>
            <p:cNvSpPr/>
            <p:nvPr/>
          </p:nvSpPr>
          <p:spPr>
            <a:xfrm>
              <a:off x="4804312" y="3791251"/>
              <a:ext cx="1013651" cy="531751"/>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FFFFFF"/>
                  </a:solidFill>
                  <a:latin typeface="Tahoma"/>
                </a:rPr>
                <a:t>Core 1</a:t>
              </a:r>
            </a:p>
            <a:p>
              <a:pPr algn="ctr"/>
              <a:r>
                <a:rPr lang="en-US" dirty="0" smtClean="0">
                  <a:solidFill>
                    <a:srgbClr val="FFFFFF"/>
                  </a:solidFill>
                  <a:latin typeface="Tahoma"/>
                </a:rPr>
                <a:t>App B</a:t>
              </a:r>
              <a:endParaRPr lang="en-US" dirty="0">
                <a:solidFill>
                  <a:srgbClr val="FFFFFF"/>
                </a:solidFill>
                <a:latin typeface="Tahoma"/>
              </a:endParaRPr>
            </a:p>
          </p:txBody>
        </p:sp>
        <p:sp>
          <p:nvSpPr>
            <p:cNvPr id="75" name="Rectangle 74"/>
            <p:cNvSpPr/>
            <p:nvPr/>
          </p:nvSpPr>
          <p:spPr>
            <a:xfrm>
              <a:off x="7645858" y="2395404"/>
              <a:ext cx="1283958" cy="997034"/>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6" name="TextBox 75"/>
            <p:cNvSpPr txBox="1"/>
            <p:nvPr/>
          </p:nvSpPr>
          <p:spPr>
            <a:xfrm>
              <a:off x="7711387" y="2057520"/>
              <a:ext cx="1216381" cy="369332"/>
            </a:xfrm>
            <a:prstGeom prst="rect">
              <a:avLst/>
            </a:prstGeom>
            <a:noFill/>
          </p:spPr>
          <p:txBody>
            <a:bodyPr wrap="square" rtlCol="0">
              <a:spAutoFit/>
            </a:bodyPr>
            <a:lstStyle/>
            <a:p>
              <a:r>
                <a:rPr lang="en-US" dirty="0" smtClean="0">
                  <a:solidFill>
                    <a:srgbClr val="000000"/>
                  </a:solidFill>
                  <a:latin typeface="Tahoma"/>
                </a:rPr>
                <a:t>Channel 0</a:t>
              </a:r>
              <a:endParaRPr lang="en-US" dirty="0">
                <a:solidFill>
                  <a:srgbClr val="000000"/>
                </a:solidFill>
                <a:latin typeface="Tahoma"/>
              </a:endParaRPr>
            </a:p>
          </p:txBody>
        </p:sp>
        <p:sp>
          <p:nvSpPr>
            <p:cNvPr id="77" name="Rectangle 76"/>
            <p:cNvSpPr/>
            <p:nvPr/>
          </p:nvSpPr>
          <p:spPr>
            <a:xfrm>
              <a:off x="7713435" y="2927155"/>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sp>
          <p:nvSpPr>
            <p:cNvPr id="78" name="Rectangle 77"/>
            <p:cNvSpPr/>
            <p:nvPr/>
          </p:nvSpPr>
          <p:spPr>
            <a:xfrm>
              <a:off x="7645858" y="3591844"/>
              <a:ext cx="1283958" cy="864096"/>
            </a:xfrm>
            <a:prstGeom prst="rect">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79" name="Rectangle 78"/>
            <p:cNvSpPr/>
            <p:nvPr/>
          </p:nvSpPr>
          <p:spPr>
            <a:xfrm>
              <a:off x="7713435" y="3658313"/>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80" name="Rectangle 79"/>
            <p:cNvSpPr/>
            <p:nvPr/>
          </p:nvSpPr>
          <p:spPr>
            <a:xfrm>
              <a:off x="7713435" y="4057127"/>
              <a:ext cx="1148805" cy="332345"/>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1</a:t>
              </a:r>
              <a:endParaRPr lang="en-US" dirty="0">
                <a:solidFill>
                  <a:srgbClr val="000000"/>
                </a:solidFill>
                <a:latin typeface="Tahoma"/>
              </a:endParaRPr>
            </a:p>
          </p:txBody>
        </p:sp>
        <p:cxnSp>
          <p:nvCxnSpPr>
            <p:cNvPr id="81" name="Straight Connector 80"/>
            <p:cNvCxnSpPr/>
            <p:nvPr/>
          </p:nvCxnSpPr>
          <p:spPr>
            <a:xfrm>
              <a:off x="7307974"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2" name="Straight Connector 81"/>
            <p:cNvCxnSpPr/>
            <p:nvPr/>
          </p:nvCxnSpPr>
          <p:spPr>
            <a:xfrm>
              <a:off x="6970091"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3" name="Straight Connector 82"/>
            <p:cNvCxnSpPr/>
            <p:nvPr/>
          </p:nvCxnSpPr>
          <p:spPr>
            <a:xfrm>
              <a:off x="6632207"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294323" y="2328935"/>
              <a:ext cx="0" cy="2326412"/>
            </a:xfrm>
            <a:prstGeom prst="line">
              <a:avLst/>
            </a:prstGeom>
          </p:spPr>
          <p:style>
            <a:lnRef idx="1">
              <a:schemeClr val="accent1"/>
            </a:lnRef>
            <a:fillRef idx="0">
              <a:schemeClr val="accent1"/>
            </a:fillRef>
            <a:effectRef idx="0">
              <a:schemeClr val="accent1"/>
            </a:effectRef>
            <a:fontRef idx="minor">
              <a:schemeClr val="tx1"/>
            </a:fontRef>
          </p:style>
        </p:cxnSp>
        <p:cxnSp>
          <p:nvCxnSpPr>
            <p:cNvPr id="85" name="Straight Connector 84"/>
            <p:cNvCxnSpPr/>
            <p:nvPr/>
          </p:nvCxnSpPr>
          <p:spPr>
            <a:xfrm>
              <a:off x="5956440" y="2328935"/>
              <a:ext cx="0" cy="2326412"/>
            </a:xfrm>
            <a:prstGeom prst="line">
              <a:avLst/>
            </a:prstGeom>
          </p:spPr>
          <p:style>
            <a:lnRef idx="1">
              <a:schemeClr val="accent1"/>
            </a:lnRef>
            <a:fillRef idx="0">
              <a:schemeClr val="accent1"/>
            </a:fillRef>
            <a:effectRef idx="0">
              <a:schemeClr val="accent1"/>
            </a:effectRef>
            <a:fontRef idx="minor">
              <a:schemeClr val="tx1"/>
            </a:fontRef>
          </p:style>
        </p:cxnSp>
        <p:sp>
          <p:nvSpPr>
            <p:cNvPr id="86" name="Rectangle 85"/>
            <p:cNvSpPr/>
            <p:nvPr/>
          </p:nvSpPr>
          <p:spPr>
            <a:xfrm>
              <a:off x="7713435" y="2461873"/>
              <a:ext cx="1148805" cy="398814"/>
            </a:xfrm>
            <a:prstGeom prst="rect">
              <a:avLst/>
            </a:prstGeom>
            <a:solidFill>
              <a:schemeClr val="accent2">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srgbClr val="000000"/>
                  </a:solidFill>
                  <a:latin typeface="Tahoma"/>
                </a:rPr>
                <a:t>Bank 0</a:t>
              </a:r>
              <a:endParaRPr lang="en-US" dirty="0">
                <a:solidFill>
                  <a:srgbClr val="000000"/>
                </a:solidFill>
                <a:latin typeface="Tahoma"/>
              </a:endParaRPr>
            </a:p>
          </p:txBody>
        </p:sp>
        <p:sp>
          <p:nvSpPr>
            <p:cNvPr id="87" name="Rectangle 86"/>
            <p:cNvSpPr/>
            <p:nvPr/>
          </p:nvSpPr>
          <p:spPr>
            <a:xfrm>
              <a:off x="7367142"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8" name="Rectangle 87"/>
            <p:cNvSpPr/>
            <p:nvPr/>
          </p:nvSpPr>
          <p:spPr>
            <a:xfrm>
              <a:off x="701998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89" name="Rectangle 88"/>
            <p:cNvSpPr/>
            <p:nvPr/>
          </p:nvSpPr>
          <p:spPr>
            <a:xfrm>
              <a:off x="6346488"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3" name="Rectangle 92"/>
            <p:cNvSpPr/>
            <p:nvPr/>
          </p:nvSpPr>
          <p:spPr>
            <a:xfrm>
              <a:off x="6678567" y="2661279"/>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95" name="Rectangle 94"/>
            <p:cNvSpPr/>
            <p:nvPr/>
          </p:nvSpPr>
          <p:spPr>
            <a:xfrm>
              <a:off x="7354932" y="3762752"/>
              <a:ext cx="231883" cy="199407"/>
            </a:xfrm>
            <a:prstGeom prst="rect">
              <a:avLst/>
            </a:prstGeom>
            <a:solidFill>
              <a:srgbClr val="0070C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nvGrpSpPr>
            <p:cNvPr id="96" name="Group 131"/>
            <p:cNvGrpSpPr/>
            <p:nvPr/>
          </p:nvGrpSpPr>
          <p:grpSpPr>
            <a:xfrm>
              <a:off x="5831424" y="1939922"/>
              <a:ext cx="1894645" cy="655844"/>
              <a:chOff x="1187624" y="1717934"/>
              <a:chExt cx="1894645" cy="655844"/>
            </a:xfrm>
          </p:grpSpPr>
          <p:cxnSp>
            <p:nvCxnSpPr>
              <p:cNvPr id="123" name="Straight Arrow Connector 122"/>
              <p:cNvCxnSpPr/>
              <p:nvPr/>
            </p:nvCxnSpPr>
            <p:spPr>
              <a:xfrm flipH="1">
                <a:off x="1187624" y="1988840"/>
                <a:ext cx="1800200" cy="0"/>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24" name="TextBox 123"/>
              <p:cNvSpPr txBox="1"/>
              <p:nvPr/>
            </p:nvSpPr>
            <p:spPr>
              <a:xfrm>
                <a:off x="1714117" y="1717934"/>
                <a:ext cx="1368152" cy="276999"/>
              </a:xfrm>
              <a:prstGeom prst="rect">
                <a:avLst/>
              </a:prstGeom>
              <a:noFill/>
            </p:spPr>
            <p:txBody>
              <a:bodyPr wrap="square" rtlCol="0">
                <a:spAutoFit/>
              </a:bodyPr>
              <a:lstStyle/>
              <a:p>
                <a:r>
                  <a:rPr lang="en-US" sz="1200" dirty="0" smtClean="0">
                    <a:solidFill>
                      <a:srgbClr val="000000"/>
                    </a:solidFill>
                    <a:latin typeface="Tahoma"/>
                  </a:rPr>
                  <a:t>Time Units</a:t>
                </a:r>
                <a:endParaRPr lang="en-US" sz="1200" dirty="0">
                  <a:solidFill>
                    <a:srgbClr val="000000"/>
                  </a:solidFill>
                  <a:latin typeface="Tahoma"/>
                </a:endParaRPr>
              </a:p>
            </p:txBody>
          </p:sp>
          <p:sp>
            <p:nvSpPr>
              <p:cNvPr id="132" name="TextBox 131"/>
              <p:cNvSpPr txBox="1"/>
              <p:nvPr/>
            </p:nvSpPr>
            <p:spPr>
              <a:xfrm>
                <a:off x="2673288" y="2015344"/>
                <a:ext cx="288032" cy="338554"/>
              </a:xfrm>
              <a:prstGeom prst="rect">
                <a:avLst/>
              </a:prstGeom>
              <a:noFill/>
            </p:spPr>
            <p:txBody>
              <a:bodyPr wrap="square" rtlCol="0">
                <a:spAutoFit/>
              </a:bodyPr>
              <a:lstStyle/>
              <a:p>
                <a:r>
                  <a:rPr lang="en-US" sz="1600" dirty="0" smtClean="0">
                    <a:solidFill>
                      <a:srgbClr val="000000"/>
                    </a:solidFill>
                    <a:latin typeface="Tahoma"/>
                  </a:rPr>
                  <a:t>1</a:t>
                </a:r>
                <a:endParaRPr lang="en-US" sz="1600" dirty="0">
                  <a:solidFill>
                    <a:srgbClr val="000000"/>
                  </a:solidFill>
                  <a:latin typeface="Tahoma"/>
                </a:endParaRPr>
              </a:p>
            </p:txBody>
          </p:sp>
          <p:sp>
            <p:nvSpPr>
              <p:cNvPr id="133" name="TextBox 132"/>
              <p:cNvSpPr txBox="1"/>
              <p:nvPr/>
            </p:nvSpPr>
            <p:spPr>
              <a:xfrm>
                <a:off x="2339752" y="2023578"/>
                <a:ext cx="288032" cy="338554"/>
              </a:xfrm>
              <a:prstGeom prst="rect">
                <a:avLst/>
              </a:prstGeom>
              <a:noFill/>
            </p:spPr>
            <p:txBody>
              <a:bodyPr wrap="square" rtlCol="0">
                <a:spAutoFit/>
              </a:bodyPr>
              <a:lstStyle/>
              <a:p>
                <a:r>
                  <a:rPr lang="en-US" sz="1600" dirty="0" smtClean="0">
                    <a:solidFill>
                      <a:srgbClr val="000000"/>
                    </a:solidFill>
                    <a:latin typeface="Tahoma"/>
                  </a:rPr>
                  <a:t>2</a:t>
                </a:r>
                <a:endParaRPr lang="en-US" sz="1600" dirty="0">
                  <a:solidFill>
                    <a:srgbClr val="000000"/>
                  </a:solidFill>
                  <a:latin typeface="Tahoma"/>
                </a:endParaRPr>
              </a:p>
            </p:txBody>
          </p:sp>
          <p:sp>
            <p:nvSpPr>
              <p:cNvPr id="141" name="TextBox 140"/>
              <p:cNvSpPr txBox="1"/>
              <p:nvPr/>
            </p:nvSpPr>
            <p:spPr>
              <a:xfrm>
                <a:off x="1992964" y="2015344"/>
                <a:ext cx="288032" cy="338554"/>
              </a:xfrm>
              <a:prstGeom prst="rect">
                <a:avLst/>
              </a:prstGeom>
              <a:noFill/>
            </p:spPr>
            <p:txBody>
              <a:bodyPr wrap="square" rtlCol="0">
                <a:spAutoFit/>
              </a:bodyPr>
              <a:lstStyle/>
              <a:p>
                <a:r>
                  <a:rPr lang="en-US" sz="1600" dirty="0" smtClean="0">
                    <a:solidFill>
                      <a:srgbClr val="000000"/>
                    </a:solidFill>
                    <a:latin typeface="Tahoma"/>
                  </a:rPr>
                  <a:t>3</a:t>
                </a:r>
                <a:endParaRPr lang="en-US" sz="1600" dirty="0">
                  <a:solidFill>
                    <a:srgbClr val="000000"/>
                  </a:solidFill>
                  <a:latin typeface="Tahoma"/>
                </a:endParaRPr>
              </a:p>
            </p:txBody>
          </p:sp>
          <p:sp>
            <p:nvSpPr>
              <p:cNvPr id="142" name="TextBox 141"/>
              <p:cNvSpPr txBox="1"/>
              <p:nvPr/>
            </p:nvSpPr>
            <p:spPr>
              <a:xfrm>
                <a:off x="1651924" y="2021092"/>
                <a:ext cx="288032" cy="338554"/>
              </a:xfrm>
              <a:prstGeom prst="rect">
                <a:avLst/>
              </a:prstGeom>
              <a:noFill/>
            </p:spPr>
            <p:txBody>
              <a:bodyPr wrap="square" rtlCol="0">
                <a:spAutoFit/>
              </a:bodyPr>
              <a:lstStyle/>
              <a:p>
                <a:r>
                  <a:rPr lang="en-US" sz="1600" dirty="0" smtClean="0">
                    <a:solidFill>
                      <a:srgbClr val="000000"/>
                    </a:solidFill>
                    <a:latin typeface="Tahoma"/>
                  </a:rPr>
                  <a:t>4</a:t>
                </a:r>
                <a:endParaRPr lang="en-US" sz="1600" dirty="0">
                  <a:solidFill>
                    <a:srgbClr val="000000"/>
                  </a:solidFill>
                  <a:latin typeface="Tahoma"/>
                </a:endParaRPr>
              </a:p>
            </p:txBody>
          </p:sp>
          <p:sp>
            <p:nvSpPr>
              <p:cNvPr id="143" name="TextBox 142"/>
              <p:cNvSpPr txBox="1"/>
              <p:nvPr/>
            </p:nvSpPr>
            <p:spPr>
              <a:xfrm>
                <a:off x="1331640" y="2035224"/>
                <a:ext cx="288032" cy="338554"/>
              </a:xfrm>
              <a:prstGeom prst="rect">
                <a:avLst/>
              </a:prstGeom>
              <a:noFill/>
            </p:spPr>
            <p:txBody>
              <a:bodyPr wrap="square" rtlCol="0">
                <a:spAutoFit/>
              </a:bodyPr>
              <a:lstStyle/>
              <a:p>
                <a:r>
                  <a:rPr lang="en-US" sz="1600" dirty="0" smtClean="0">
                    <a:solidFill>
                      <a:srgbClr val="000000"/>
                    </a:solidFill>
                    <a:latin typeface="Tahoma"/>
                  </a:rPr>
                  <a:t>5</a:t>
                </a:r>
                <a:endParaRPr lang="en-US" sz="1600" dirty="0">
                  <a:solidFill>
                    <a:srgbClr val="000000"/>
                  </a:solidFill>
                  <a:latin typeface="Tahoma"/>
                </a:endParaRPr>
              </a:p>
            </p:txBody>
          </p:sp>
        </p:grpSp>
        <p:sp>
          <p:nvSpPr>
            <p:cNvPr id="145" name="Rectangle 144"/>
            <p:cNvSpPr/>
            <p:nvPr/>
          </p:nvSpPr>
          <p:spPr>
            <a:xfrm>
              <a:off x="7366902"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6" name="Rectangle 145"/>
            <p:cNvSpPr/>
            <p:nvPr/>
          </p:nvSpPr>
          <p:spPr>
            <a:xfrm>
              <a:off x="701974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7" name="Rectangle 146"/>
            <p:cNvSpPr/>
            <p:nvPr/>
          </p:nvSpPr>
          <p:spPr>
            <a:xfrm>
              <a:off x="6346248"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48" name="Rectangle 147"/>
            <p:cNvSpPr/>
            <p:nvPr/>
          </p:nvSpPr>
          <p:spPr>
            <a:xfrm>
              <a:off x="6678327" y="3085576"/>
              <a:ext cx="231883" cy="199407"/>
            </a:xfrm>
            <a:prstGeom prst="rect">
              <a:avLst/>
            </a:prstGeom>
            <a:solidFill>
              <a:srgbClr val="C00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151" name="TextBox 150"/>
            <p:cNvSpPr txBox="1"/>
            <p:nvPr/>
          </p:nvSpPr>
          <p:spPr>
            <a:xfrm>
              <a:off x="7748107" y="4397340"/>
              <a:ext cx="1216381" cy="369332"/>
            </a:xfrm>
            <a:prstGeom prst="rect">
              <a:avLst/>
            </a:prstGeom>
            <a:noFill/>
          </p:spPr>
          <p:txBody>
            <a:bodyPr wrap="square" rtlCol="0">
              <a:spAutoFit/>
            </a:bodyPr>
            <a:lstStyle/>
            <a:p>
              <a:r>
                <a:rPr lang="en-US" dirty="0" smtClean="0">
                  <a:solidFill>
                    <a:srgbClr val="000000"/>
                  </a:solidFill>
                  <a:latin typeface="Tahoma"/>
                </a:rPr>
                <a:t>Channel 1</a:t>
              </a:r>
              <a:endParaRPr lang="en-US" dirty="0">
                <a:solidFill>
                  <a:srgbClr val="000000"/>
                </a:solidFill>
                <a:latin typeface="Tahoma"/>
              </a:endParaRPr>
            </a:p>
          </p:txBody>
        </p:sp>
      </p:grpSp>
    </p:spTree>
    <p:extLst>
      <p:ext uri="{BB962C8B-B14F-4D97-AF65-F5344CB8AC3E}">
        <p14:creationId xmlns:p14="http://schemas.microsoft.com/office/powerpoint/2010/main" val="231581643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1">
                                            <p:txEl>
                                              <p:pRg st="10" end="10"/>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91">
                                            <p:txEl>
                                              <p:pRg st="11" end="1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1">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More on Memory Channel Partitioning</a:t>
            </a:r>
            <a:endParaRPr lang="en-US" dirty="0"/>
          </a:p>
        </p:txBody>
      </p:sp>
      <p:sp>
        <p:nvSpPr>
          <p:cNvPr id="3" name="Content Placeholder 2"/>
          <p:cNvSpPr>
            <a:spLocks noGrp="1"/>
          </p:cNvSpPr>
          <p:nvPr>
            <p:ph idx="1"/>
          </p:nvPr>
        </p:nvSpPr>
        <p:spPr/>
        <p:txBody>
          <a:bodyPr/>
          <a:lstStyle/>
          <a:p>
            <a:r>
              <a:rPr lang="en-US" sz="2000" dirty="0" err="1"/>
              <a:t>Sai</a:t>
            </a:r>
            <a:r>
              <a:rPr lang="en-US" sz="2000" dirty="0"/>
              <a:t> </a:t>
            </a:r>
            <a:r>
              <a:rPr lang="en-US" sz="2000" dirty="0" err="1"/>
              <a:t>Prashanth</a:t>
            </a:r>
            <a:r>
              <a:rPr lang="en-US" sz="2000" dirty="0"/>
              <a:t> </a:t>
            </a:r>
            <a:r>
              <a:rPr lang="en-US" sz="2000" dirty="0" err="1"/>
              <a:t>Muralidhara</a:t>
            </a:r>
            <a:r>
              <a:rPr lang="en-US" sz="2000" dirty="0"/>
              <a:t>, Lavanya Subramanian, </a:t>
            </a:r>
            <a:r>
              <a:rPr lang="en-US" sz="2000" u="sng" dirty="0"/>
              <a:t>Onur Mutlu</a:t>
            </a:r>
            <a:r>
              <a:rPr lang="en-US" sz="2000" dirty="0"/>
              <a:t>, </a:t>
            </a:r>
            <a:r>
              <a:rPr lang="en-US" sz="2000" dirty="0" err="1"/>
              <a:t>Mahmut</a:t>
            </a:r>
            <a:r>
              <a:rPr lang="en-US" sz="2000" dirty="0"/>
              <a:t> </a:t>
            </a:r>
            <a:r>
              <a:rPr lang="en-US" sz="2000" dirty="0" err="1"/>
              <a:t>Kandemir</a:t>
            </a:r>
            <a:r>
              <a:rPr lang="en-US" sz="2000" dirty="0"/>
              <a:t>, and Thomas Moscibroda, </a:t>
            </a:r>
            <a:br>
              <a:rPr lang="en-US" sz="2000" dirty="0"/>
            </a:br>
            <a:r>
              <a:rPr lang="en-US" sz="2000" b="1" dirty="0">
                <a:hlinkClick r:id="rId2"/>
              </a:rPr>
              <a:t>"Reducing Memory Interference in Multicore Systems via Application-Aware Memory Channel Partitioning"</a:t>
            </a:r>
            <a:r>
              <a:rPr lang="en-US" sz="2000" dirty="0"/>
              <a:t/>
            </a:r>
            <a:br>
              <a:rPr lang="en-US" sz="2000" dirty="0"/>
            </a:br>
            <a:r>
              <a:rPr lang="en-US" sz="2000" i="1" dirty="0"/>
              <a:t>Proceedings of the </a:t>
            </a:r>
            <a:r>
              <a:rPr lang="en-US" sz="2000" i="1" dirty="0">
                <a:hlinkClick r:id="rId3"/>
              </a:rPr>
              <a:t>44th International Symposium on Microarchitecture</a:t>
            </a:r>
            <a:r>
              <a:rPr lang="en-US" sz="2000" i="1" dirty="0"/>
              <a:t> (</a:t>
            </a:r>
            <a:r>
              <a:rPr lang="en-US" sz="2000" b="1" i="1" dirty="0"/>
              <a:t>MICRO</a:t>
            </a:r>
            <a:r>
              <a:rPr lang="en-US" sz="2000" i="1" dirty="0"/>
              <a:t>)</a:t>
            </a:r>
            <a:r>
              <a:rPr lang="en-US" sz="2000" dirty="0"/>
              <a:t>, Porto </a:t>
            </a:r>
            <a:r>
              <a:rPr lang="en-US" sz="2000" dirty="0" err="1"/>
              <a:t>Alegre</a:t>
            </a:r>
            <a:r>
              <a:rPr lang="en-US" sz="2000" dirty="0"/>
              <a:t>, Brazil, December 2011. </a:t>
            </a:r>
            <a:r>
              <a:rPr lang="en-US" sz="2000" dirty="0">
                <a:hlinkClick r:id="rId4"/>
              </a:rPr>
              <a:t>Slides (pptx)</a:t>
            </a:r>
            <a:r>
              <a:rPr lang="en-US" sz="2000" dirty="0"/>
              <a:t> </a:t>
            </a:r>
          </a:p>
        </p:txBody>
      </p:sp>
      <p:sp>
        <p:nvSpPr>
          <p:cNvPr id="4" name="Slide Number Placeholder 3"/>
          <p:cNvSpPr>
            <a:spLocks noGrp="1"/>
          </p:cNvSpPr>
          <p:nvPr>
            <p:ph type="sldNum" sz="quarter" idx="11"/>
          </p:nvPr>
        </p:nvSpPr>
        <p:spPr/>
        <p:txBody>
          <a:bodyPr/>
          <a:lstStyle/>
          <a:p>
            <a:fld id="{27F28456-B93E-5440-A8F9-7EDDF5DA4557}" type="slidenum">
              <a:rPr lang="en-US" smtClean="0"/>
              <a:pPr/>
              <a:t>51</a:t>
            </a:fld>
            <a:endParaRPr lang="en-US"/>
          </a:p>
        </p:txBody>
      </p:sp>
    </p:spTree>
    <p:extLst>
      <p:ext uri="{BB962C8B-B14F-4D97-AF65-F5344CB8AC3E}">
        <p14:creationId xmlns:p14="http://schemas.microsoft.com/office/powerpoint/2010/main" val="2325184133"/>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Title 1"/>
          <p:cNvSpPr>
            <a:spLocks noGrp="1"/>
          </p:cNvSpPr>
          <p:nvPr>
            <p:ph type="title"/>
          </p:nvPr>
        </p:nvSpPr>
        <p:spPr>
          <a:xfrm>
            <a:off x="228600" y="152401"/>
            <a:ext cx="8915400" cy="1066800"/>
          </a:xfrm>
        </p:spPr>
        <p:txBody>
          <a:bodyPr/>
          <a:lstStyle/>
          <a:p>
            <a:r>
              <a:rPr lang="en-US" sz="3200">
                <a:ea typeface="ＭＳ Ｐゴシック" pitchFamily="30" charset="-128"/>
                <a:cs typeface="ＭＳ Ｐゴシック" pitchFamily="30" charset="-128"/>
              </a:rPr>
              <a:t>Designing QoS-Aware Memory Systems: Approaches</a:t>
            </a:r>
          </a:p>
        </p:txBody>
      </p:sp>
      <p:sp>
        <p:nvSpPr>
          <p:cNvPr id="3" name="Content Placeholder 2"/>
          <p:cNvSpPr>
            <a:spLocks noGrp="1"/>
          </p:cNvSpPr>
          <p:nvPr>
            <p:ph idx="1"/>
          </p:nvPr>
        </p:nvSpPr>
        <p:spPr>
          <a:xfrm>
            <a:off x="228600" y="1052736"/>
            <a:ext cx="8915400" cy="5043264"/>
          </a:xfrm>
        </p:spPr>
        <p:txBody>
          <a:bodyPr/>
          <a:lstStyle/>
          <a:p>
            <a:r>
              <a:rPr lang="en-US" dirty="0" smtClean="0">
                <a:solidFill>
                  <a:srgbClr val="FF0000"/>
                </a:solidFill>
                <a:ea typeface="ＭＳ Ｐゴシック" pitchFamily="30" charset="-128"/>
                <a:cs typeface="ＭＳ Ｐゴシック" pitchFamily="30" charset="-128"/>
              </a:rPr>
              <a:t>Smart resources: </a:t>
            </a:r>
            <a:r>
              <a:rPr lang="en-US" dirty="0" smtClean="0">
                <a:solidFill>
                  <a:srgbClr val="0000FF"/>
                </a:solidFill>
                <a:ea typeface="ＭＳ Ｐゴシック" pitchFamily="30" charset="-128"/>
                <a:cs typeface="ＭＳ Ｐゴシック" pitchFamily="30" charset="-128"/>
              </a:rPr>
              <a:t>Design each shared resource to have a configurable interference control/reduction mechanism</a:t>
            </a:r>
          </a:p>
          <a:p>
            <a:pPr lvl="1"/>
            <a:r>
              <a:rPr lang="en-US" sz="2000" dirty="0">
                <a:solidFill>
                  <a:srgbClr val="000000"/>
                </a:solidFill>
              </a:rPr>
              <a:t>QoS-aware memory controllers </a:t>
            </a:r>
            <a:r>
              <a:rPr lang="en-US" sz="1400" dirty="0">
                <a:solidFill>
                  <a:srgbClr val="006633"/>
                </a:solidFill>
              </a:rPr>
              <a:t>[Mutlu+ MICRO’07]</a:t>
            </a:r>
            <a:r>
              <a:rPr lang="en-US" sz="1400" dirty="0">
                <a:solidFill>
                  <a:srgbClr val="000000"/>
                </a:solidFill>
              </a:rPr>
              <a:t> </a:t>
            </a:r>
            <a:r>
              <a:rPr lang="en-US" sz="1400" dirty="0">
                <a:solidFill>
                  <a:srgbClr val="006633"/>
                </a:solidFill>
              </a:rPr>
              <a:t>[Moscibroda+, </a:t>
            </a:r>
            <a:r>
              <a:rPr lang="en-US" sz="1400" dirty="0" err="1">
                <a:solidFill>
                  <a:srgbClr val="006633"/>
                </a:solidFill>
              </a:rPr>
              <a:t>Usenix</a:t>
            </a:r>
            <a:r>
              <a:rPr lang="en-US" sz="1400" dirty="0">
                <a:solidFill>
                  <a:srgbClr val="006633"/>
                </a:solidFill>
              </a:rPr>
              <a:t> Security’07] [Mutlu+ ISCA’08, Top Picks’09]</a:t>
            </a:r>
            <a:r>
              <a:rPr lang="en-US" sz="1400" dirty="0">
                <a:solidFill>
                  <a:srgbClr val="000000"/>
                </a:solidFill>
              </a:rPr>
              <a:t> </a:t>
            </a:r>
            <a:r>
              <a:rPr lang="en-US" sz="1400" dirty="0">
                <a:solidFill>
                  <a:srgbClr val="006633"/>
                </a:solidFill>
                <a:ea typeface="+mn-ea"/>
                <a:cs typeface="+mn-cs"/>
              </a:rPr>
              <a:t>[Kim+ HPCA’10] </a:t>
            </a:r>
            <a:r>
              <a:rPr lang="en-US" sz="1400" dirty="0">
                <a:solidFill>
                  <a:srgbClr val="006633"/>
                </a:solidFill>
              </a:rPr>
              <a:t>[Kim+ MICRO’10, Top Picks’11] [Ebrahimi+ ISCA’11, MICRO’11] [</a:t>
            </a:r>
            <a:r>
              <a:rPr lang="en-US" sz="1400" dirty="0" err="1">
                <a:solidFill>
                  <a:srgbClr val="006633"/>
                </a:solidFill>
              </a:rPr>
              <a:t>Ausavarungnirun</a:t>
            </a:r>
            <a:r>
              <a:rPr lang="en-US" sz="1400" dirty="0">
                <a:solidFill>
                  <a:srgbClr val="006633"/>
                </a:solidFill>
              </a:rPr>
              <a:t>+, ISCA’12</a:t>
            </a:r>
            <a:r>
              <a:rPr lang="en-US" sz="1400" dirty="0" smtClean="0">
                <a:solidFill>
                  <a:srgbClr val="006633"/>
                </a:solidFill>
              </a:rPr>
              <a:t>][Subramanian+, HPCA’13]</a:t>
            </a:r>
            <a:endParaRPr lang="en-US" sz="1400" dirty="0">
              <a:solidFill>
                <a:srgbClr val="000000"/>
              </a:solidFill>
            </a:endParaRPr>
          </a:p>
          <a:p>
            <a:pPr lvl="1"/>
            <a:r>
              <a:rPr lang="en-US" sz="2000" dirty="0" err="1">
                <a:solidFill>
                  <a:srgbClr val="000000"/>
                </a:solidFill>
              </a:rPr>
              <a:t>QoS</a:t>
            </a:r>
            <a:r>
              <a:rPr lang="en-US" sz="2000" dirty="0">
                <a:solidFill>
                  <a:srgbClr val="000000"/>
                </a:solidFill>
              </a:rPr>
              <a:t>-aware interconnects </a:t>
            </a:r>
            <a:r>
              <a:rPr lang="en-US" sz="1400" dirty="0">
                <a:solidFill>
                  <a:srgbClr val="006633"/>
                </a:solidFill>
              </a:rPr>
              <a:t>[Das+ MICRO’09, ISCA’10, Top Picks </a:t>
            </a:r>
            <a:r>
              <a:rPr lang="fr-FR" sz="1400" dirty="0">
                <a:solidFill>
                  <a:srgbClr val="006633"/>
                </a:solidFill>
              </a:rPr>
              <a:t>’</a:t>
            </a:r>
            <a:r>
              <a:rPr lang="en-US" sz="1400" dirty="0">
                <a:solidFill>
                  <a:srgbClr val="006633"/>
                </a:solidFill>
              </a:rPr>
              <a:t>11] [Grot+ MICRO’09, ISCA’11, Top Picks </a:t>
            </a:r>
            <a:r>
              <a:rPr lang="fr-FR" sz="1400" dirty="0">
                <a:solidFill>
                  <a:srgbClr val="006633"/>
                </a:solidFill>
              </a:rPr>
              <a:t>’</a:t>
            </a:r>
            <a:r>
              <a:rPr lang="en-US" sz="1400" dirty="0">
                <a:solidFill>
                  <a:srgbClr val="006633"/>
                </a:solidFill>
              </a:rPr>
              <a:t>12]</a:t>
            </a:r>
          </a:p>
          <a:p>
            <a:pPr lvl="1"/>
            <a:r>
              <a:rPr lang="en-US" sz="2000" dirty="0" err="1">
                <a:solidFill>
                  <a:srgbClr val="000000"/>
                </a:solidFill>
                <a:ea typeface="+mn-ea"/>
                <a:cs typeface="+mn-cs"/>
              </a:rPr>
              <a:t>QoS</a:t>
            </a:r>
            <a:r>
              <a:rPr lang="en-US" sz="2000" dirty="0">
                <a:solidFill>
                  <a:srgbClr val="000000"/>
                </a:solidFill>
                <a:ea typeface="+mn-ea"/>
                <a:cs typeface="+mn-cs"/>
              </a:rPr>
              <a:t>-aware caches</a:t>
            </a:r>
            <a:endParaRPr lang="en-US" sz="1600" dirty="0">
              <a:solidFill>
                <a:srgbClr val="006633"/>
              </a:solidFill>
            </a:endParaRPr>
          </a:p>
          <a:p>
            <a:endParaRPr lang="en-US" sz="1200" dirty="0">
              <a:ea typeface="ＭＳ Ｐゴシック" pitchFamily="30" charset="-128"/>
              <a:cs typeface="ＭＳ Ｐゴシック" pitchFamily="30" charset="-128"/>
            </a:endParaRPr>
          </a:p>
          <a:p>
            <a:r>
              <a:rPr lang="en-US" dirty="0" smtClean="0">
                <a:solidFill>
                  <a:srgbClr val="FF0000"/>
                </a:solidFill>
                <a:ea typeface="ＭＳ Ｐゴシック" pitchFamily="30" charset="-128"/>
                <a:cs typeface="ＭＳ Ｐゴシック" pitchFamily="30" charset="-128"/>
              </a:rPr>
              <a:t>Dumb resources: </a:t>
            </a:r>
            <a:r>
              <a:rPr lang="en-US" dirty="0" smtClean="0">
                <a:solidFill>
                  <a:srgbClr val="0000FF"/>
                </a:solidFill>
                <a:ea typeface="ＭＳ Ｐゴシック" pitchFamily="30" charset="-128"/>
                <a:cs typeface="ＭＳ Ｐゴシック" pitchFamily="30" charset="-128"/>
              </a:rPr>
              <a:t>Keep each resource free-for-all, but reduce/control interference by injection control or data mapping</a:t>
            </a:r>
          </a:p>
          <a:p>
            <a:pPr lvl="1"/>
            <a:r>
              <a:rPr lang="en-US" sz="2000" dirty="0">
                <a:ea typeface="ＭＳ Ｐゴシック" pitchFamily="30" charset="-128"/>
              </a:rPr>
              <a:t>Source throttling to control access to memory system </a:t>
            </a:r>
            <a:r>
              <a:rPr lang="en-US" sz="1400" dirty="0">
                <a:solidFill>
                  <a:srgbClr val="006633"/>
                </a:solidFill>
              </a:rPr>
              <a:t>[Ebrahimi+ ASPLOS’10, ISCA’11, TOCS’12] [Ebrahimi+ MICRO’09] [</a:t>
            </a:r>
            <a:r>
              <a:rPr lang="en-US" sz="1400" dirty="0" err="1">
                <a:solidFill>
                  <a:srgbClr val="006633"/>
                </a:solidFill>
              </a:rPr>
              <a:t>Nychis</a:t>
            </a:r>
            <a:r>
              <a:rPr lang="en-US" sz="1400" dirty="0">
                <a:solidFill>
                  <a:srgbClr val="006633"/>
                </a:solidFill>
              </a:rPr>
              <a:t>+ HotNets’10] [</a:t>
            </a:r>
            <a:r>
              <a:rPr lang="en-US" sz="1400" dirty="0" err="1">
                <a:solidFill>
                  <a:srgbClr val="006633"/>
                </a:solidFill>
              </a:rPr>
              <a:t>Nychis</a:t>
            </a:r>
            <a:r>
              <a:rPr lang="en-US" sz="1400" dirty="0">
                <a:solidFill>
                  <a:srgbClr val="006633"/>
                </a:solidFill>
              </a:rPr>
              <a:t>+ SIGCOMM’12</a:t>
            </a:r>
            <a:r>
              <a:rPr lang="en-US" sz="1400" dirty="0" smtClean="0">
                <a:solidFill>
                  <a:srgbClr val="006633"/>
                </a:solidFill>
              </a:rPr>
              <a:t>]</a:t>
            </a:r>
            <a:endParaRPr lang="en-US" sz="1400" dirty="0">
              <a:solidFill>
                <a:srgbClr val="006633"/>
              </a:solidFill>
            </a:endParaRPr>
          </a:p>
          <a:p>
            <a:pPr lvl="1"/>
            <a:r>
              <a:rPr lang="en-US" sz="2000" dirty="0" err="1">
                <a:solidFill>
                  <a:srgbClr val="000000"/>
                </a:solidFill>
                <a:ea typeface="ＭＳ Ｐゴシック" pitchFamily="30" charset="-128"/>
                <a:cs typeface="+mn-cs"/>
              </a:rPr>
              <a:t>QoS</a:t>
            </a:r>
            <a:r>
              <a:rPr lang="en-US" sz="2000" dirty="0">
                <a:solidFill>
                  <a:srgbClr val="000000"/>
                </a:solidFill>
                <a:ea typeface="ＭＳ Ｐゴシック" pitchFamily="30" charset="-128"/>
                <a:cs typeface="+mn-cs"/>
              </a:rPr>
              <a:t>-aware data mapping to memory controllers </a:t>
            </a:r>
            <a:r>
              <a:rPr lang="en-US" sz="1400" dirty="0">
                <a:solidFill>
                  <a:srgbClr val="006633"/>
                </a:solidFill>
                <a:ea typeface="+mn-ea"/>
                <a:cs typeface="+mn-cs"/>
              </a:rPr>
              <a:t>[</a:t>
            </a:r>
            <a:r>
              <a:rPr lang="en-US" sz="1400" dirty="0" err="1">
                <a:solidFill>
                  <a:srgbClr val="006633"/>
                </a:solidFill>
                <a:ea typeface="+mn-ea"/>
                <a:cs typeface="+mn-cs"/>
              </a:rPr>
              <a:t>Muralidhara</a:t>
            </a:r>
            <a:r>
              <a:rPr lang="en-US" sz="1400" dirty="0">
                <a:solidFill>
                  <a:srgbClr val="006633"/>
                </a:solidFill>
                <a:ea typeface="+mn-ea"/>
                <a:cs typeface="+mn-cs"/>
              </a:rPr>
              <a:t>+ MICRO’11]</a:t>
            </a:r>
          </a:p>
          <a:p>
            <a:pPr lvl="1">
              <a:buClr>
                <a:srgbClr val="3B812F"/>
              </a:buClr>
            </a:pPr>
            <a:r>
              <a:rPr lang="en-US" sz="2000" dirty="0">
                <a:solidFill>
                  <a:srgbClr val="000000"/>
                </a:solidFill>
                <a:ea typeface="ＭＳ Ｐゴシック" pitchFamily="30" charset="-128"/>
              </a:rPr>
              <a:t>QoS-aware thread scheduling to </a:t>
            </a:r>
            <a:r>
              <a:rPr lang="en-US" sz="2000" dirty="0" smtClean="0">
                <a:solidFill>
                  <a:srgbClr val="000000"/>
                </a:solidFill>
                <a:ea typeface="ＭＳ Ｐゴシック" pitchFamily="30" charset="-128"/>
              </a:rPr>
              <a:t>cores </a:t>
            </a:r>
            <a:r>
              <a:rPr lang="en-US" sz="1400" dirty="0">
                <a:solidFill>
                  <a:srgbClr val="006633"/>
                </a:solidFill>
                <a:ea typeface="+mn-ea"/>
                <a:cs typeface="+mn-cs"/>
              </a:rPr>
              <a:t>[Das+ HPCA’13]</a:t>
            </a:r>
          </a:p>
          <a:p>
            <a:pPr lvl="1"/>
            <a:endParaRPr lang="en-US" dirty="0" smtClean="0"/>
          </a:p>
          <a:p>
            <a:endParaRPr lang="en-US" dirty="0" smtClean="0">
              <a:ea typeface="ＭＳ Ｐゴシック" pitchFamily="30" charset="-128"/>
              <a:cs typeface="ＭＳ Ｐゴシック" pitchFamily="30" charset="-128"/>
            </a:endParaRPr>
          </a:p>
        </p:txBody>
      </p:sp>
      <p:sp>
        <p:nvSpPr>
          <p:cNvPr id="4" name="Slide Number Placeholder 3"/>
          <p:cNvSpPr>
            <a:spLocks noGrp="1"/>
          </p:cNvSpPr>
          <p:nvPr>
            <p:ph type="sldNum" sz="quarter" idx="11"/>
          </p:nvPr>
        </p:nvSpPr>
        <p:spPr/>
        <p:txBody>
          <a:bodyPr/>
          <a:lstStyle/>
          <a:p>
            <a:pPr>
              <a:defRPr/>
            </a:pPr>
            <a:fld id="{B5B996E0-F30A-4D4D-9230-93494278B895}" type="slidenum">
              <a:rPr lang="en-US" smtClean="0"/>
              <a:pPr>
                <a:defRPr/>
              </a:pPr>
              <a:t>52</a:t>
            </a:fld>
            <a:endParaRPr lang="en-US"/>
          </a:p>
        </p:txBody>
      </p:sp>
      <p:sp>
        <p:nvSpPr>
          <p:cNvPr id="6" name="Rectangle 5"/>
          <p:cNvSpPr/>
          <p:nvPr/>
        </p:nvSpPr>
        <p:spPr>
          <a:xfrm>
            <a:off x="899592" y="1844824"/>
            <a:ext cx="3600400" cy="428628"/>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Tree>
    <p:extLst>
      <p:ext uri="{BB962C8B-B14F-4D97-AF65-F5344CB8AC3E}">
        <p14:creationId xmlns:p14="http://schemas.microsoft.com/office/powerpoint/2010/main" val="234138422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err="1" smtClean="0"/>
              <a:t>QoS</a:t>
            </a:r>
            <a:r>
              <a:rPr lang="en-US" dirty="0" smtClean="0"/>
              <a:t>-Aware Memory Scheduling</a:t>
            </a:r>
            <a:endParaRPr lang="en-US" dirty="0"/>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r>
              <a:rPr lang="en-US" dirty="0" smtClean="0"/>
              <a:t>How to schedule requests to provide</a:t>
            </a:r>
          </a:p>
          <a:p>
            <a:pPr lvl="1"/>
            <a:r>
              <a:rPr lang="en-US" dirty="0" smtClean="0"/>
              <a:t>High system performance</a:t>
            </a:r>
          </a:p>
          <a:p>
            <a:pPr lvl="1"/>
            <a:r>
              <a:rPr lang="en-US" dirty="0" smtClean="0"/>
              <a:t>High fairness to applications</a:t>
            </a:r>
          </a:p>
          <a:p>
            <a:pPr lvl="1"/>
            <a:r>
              <a:rPr lang="en-US" dirty="0" smtClean="0"/>
              <a:t>Configurability to system software </a:t>
            </a:r>
          </a:p>
          <a:p>
            <a:pPr lvl="1"/>
            <a:endParaRPr lang="en-US" dirty="0"/>
          </a:p>
          <a:p>
            <a:r>
              <a:rPr lang="en-US" dirty="0" smtClean="0"/>
              <a:t>Memory controller needs to be aware of threads</a:t>
            </a:r>
            <a:endParaRPr lang="en-US" dirty="0"/>
          </a:p>
          <a:p>
            <a:endParaRPr lang="en-US" dirty="0" smtClean="0"/>
          </a:p>
          <a:p>
            <a:endParaRPr lang="en-US" dirty="0"/>
          </a:p>
          <a:p>
            <a:endParaRPr lang="en-US" dirty="0" smtClean="0"/>
          </a:p>
          <a:p>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53</a:t>
            </a:fld>
            <a:endParaRPr lang="en-US" altLang="en-US">
              <a:solidFill>
                <a:srgbClr val="000000"/>
              </a:solidFill>
            </a:endParaRPr>
          </a:p>
        </p:txBody>
      </p:sp>
      <p:sp>
        <p:nvSpPr>
          <p:cNvPr id="15" name="Rounded Rectangle 14"/>
          <p:cNvSpPr/>
          <p:nvPr/>
        </p:nvSpPr>
        <p:spPr>
          <a:xfrm>
            <a:off x="2209800" y="1981201"/>
            <a:ext cx="1447800" cy="838200"/>
          </a:xfrm>
          <a:prstGeom prst="roundRect">
            <a:avLst/>
          </a:prstGeom>
          <a:noFill/>
          <a:ln w="31750" cap="flat" cmpd="sng" algn="ctr">
            <a:solidFill>
              <a:sysClr val="windowText" lastClr="000000"/>
            </a:solidFill>
            <a:prstDash val="sysDot"/>
          </a:ln>
          <a:effectLst/>
        </p:spPr>
        <p:txBody>
          <a:bodyPr lIns="91425" tIns="45713" rIns="91425" bIns="45713" rtlCol="0" anchor="ctr"/>
          <a:lstStyle/>
          <a:p>
            <a:pPr algn="ctr" defTabSz="914259">
              <a:defRPr/>
            </a:pPr>
            <a:endParaRPr lang="en-US" kern="0">
              <a:solidFill>
                <a:sysClr val="window" lastClr="FFFFFF"/>
              </a:solidFill>
              <a:latin typeface="Calibri"/>
            </a:endParaRPr>
          </a:p>
        </p:txBody>
      </p:sp>
      <p:sp>
        <p:nvSpPr>
          <p:cNvPr id="16" name="Rectangle 15"/>
          <p:cNvSpPr/>
          <p:nvPr/>
        </p:nvSpPr>
        <p:spPr>
          <a:xfrm>
            <a:off x="2286000" y="2095501"/>
            <a:ext cx="1295400" cy="609600"/>
          </a:xfrm>
          <a:prstGeom prst="rect">
            <a:avLst/>
          </a:prstGeom>
          <a:gradFill rotWithShape="1">
            <a:gsLst>
              <a:gs pos="0">
                <a:srgbClr val="C0504D">
                  <a:shade val="51000"/>
                  <a:satMod val="130000"/>
                </a:srgbClr>
              </a:gs>
              <a:gs pos="80000">
                <a:srgbClr val="C0504D">
                  <a:shade val="93000"/>
                  <a:satMod val="130000"/>
                </a:srgbClr>
              </a:gs>
              <a:gs pos="100000">
                <a:srgbClr val="C0504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45713" rIns="0" bIns="45713" rtlCol="0" anchor="ctr"/>
          <a:lstStyle/>
          <a:p>
            <a:pPr algn="ctr" defTabSz="914259">
              <a:lnSpc>
                <a:spcPct val="90000"/>
              </a:lnSpc>
              <a:defRPr/>
            </a:pPr>
            <a:r>
              <a:rPr lang="en-US" sz="2200" kern="0" dirty="0">
                <a:solidFill>
                  <a:sysClr val="window" lastClr="FFFFFF"/>
                </a:solidFill>
                <a:latin typeface="Calibri"/>
              </a:rPr>
              <a:t>Memory Controller</a:t>
            </a:r>
          </a:p>
        </p:txBody>
      </p:sp>
      <p:sp>
        <p:nvSpPr>
          <p:cNvPr id="17" name="Rectangle 16"/>
          <p:cNvSpPr/>
          <p:nvPr/>
        </p:nvSpPr>
        <p:spPr>
          <a:xfrm>
            <a:off x="7620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18" name="Rectangle 17"/>
          <p:cNvSpPr/>
          <p:nvPr/>
        </p:nvSpPr>
        <p:spPr>
          <a:xfrm>
            <a:off x="1447800" y="18288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19" name="Rectangle 18"/>
          <p:cNvSpPr/>
          <p:nvPr/>
        </p:nvSpPr>
        <p:spPr>
          <a:xfrm>
            <a:off x="7620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sp>
        <p:nvSpPr>
          <p:cNvPr id="20" name="Rectangle 19"/>
          <p:cNvSpPr/>
          <p:nvPr/>
        </p:nvSpPr>
        <p:spPr>
          <a:xfrm>
            <a:off x="1447800" y="2438400"/>
            <a:ext cx="609600" cy="533400"/>
          </a:xfrm>
          <a:prstGeom prst="rect">
            <a:avLst/>
          </a:prstGeom>
          <a:gradFill rotWithShape="1">
            <a:gsLst>
              <a:gs pos="0">
                <a:sysClr val="windowText" lastClr="000000">
                  <a:shade val="51000"/>
                  <a:satMod val="130000"/>
                </a:sysClr>
              </a:gs>
              <a:gs pos="80000">
                <a:sysClr val="windowText" lastClr="000000">
                  <a:shade val="93000"/>
                  <a:satMod val="130000"/>
                </a:sysClr>
              </a:gs>
              <a:gs pos="100000">
                <a:sysClr val="windowText" lastClr="000000">
                  <a:shade val="94000"/>
                  <a:satMod val="135000"/>
                </a:sys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200" kern="0" dirty="0">
                <a:solidFill>
                  <a:sysClr val="window" lastClr="FFFFFF"/>
                </a:solidFill>
                <a:latin typeface="Calibri"/>
              </a:rPr>
              <a:t>Core</a:t>
            </a:r>
          </a:p>
        </p:txBody>
      </p:sp>
      <p:grpSp>
        <p:nvGrpSpPr>
          <p:cNvPr id="21" name="Group 20"/>
          <p:cNvGrpSpPr/>
          <p:nvPr/>
        </p:nvGrpSpPr>
        <p:grpSpPr>
          <a:xfrm>
            <a:off x="3759696" y="2132856"/>
            <a:ext cx="1676400" cy="457200"/>
            <a:chOff x="5105400" y="1866900"/>
            <a:chExt cx="1676400" cy="457200"/>
          </a:xfrm>
        </p:grpSpPr>
        <p:sp>
          <p:nvSpPr>
            <p:cNvPr id="22" name="Left-Right Arrow 21"/>
            <p:cNvSpPr/>
            <p:nvPr/>
          </p:nvSpPr>
          <p:spPr>
            <a:xfrm>
              <a:off x="5105400" y="1978270"/>
              <a:ext cx="457200" cy="234460"/>
            </a:xfrm>
            <a:prstGeom prst="leftRightArrow">
              <a:avLst/>
            </a:prstGeom>
            <a:solidFill>
              <a:sysClr val="window" lastClr="FFFFFF">
                <a:lumMod val="50000"/>
              </a:sysClr>
            </a:solidFill>
            <a:ln w="25400" cap="flat" cmpd="sng" algn="ctr">
              <a:solidFill>
                <a:sysClr val="window" lastClr="FFFFFF">
                  <a:lumMod val="50000"/>
                </a:sysClr>
              </a:solidFill>
              <a:prstDash val="solid"/>
            </a:ln>
            <a:effectLst/>
          </p:spPr>
          <p:txBody>
            <a:bodyPr rtlCol="0" anchor="ctr"/>
            <a:lstStyle/>
            <a:p>
              <a:pPr algn="ctr" defTabSz="914259">
                <a:defRPr/>
              </a:pPr>
              <a:endParaRPr lang="en-US" kern="0">
                <a:solidFill>
                  <a:sysClr val="window" lastClr="FFFFFF"/>
                </a:solidFill>
                <a:latin typeface="Calibri"/>
              </a:endParaRPr>
            </a:p>
          </p:txBody>
        </p:sp>
        <p:sp>
          <p:nvSpPr>
            <p:cNvPr id="23" name="Rectangle 22"/>
            <p:cNvSpPr/>
            <p:nvPr/>
          </p:nvSpPr>
          <p:spPr>
            <a:xfrm>
              <a:off x="5715000" y="1866900"/>
              <a:ext cx="1066800" cy="457200"/>
            </a:xfrm>
            <a:prstGeom prst="rect">
              <a:avLst/>
            </a:prstGeom>
            <a:gradFill rotWithShape="1">
              <a:gsLst>
                <a:gs pos="0">
                  <a:srgbClr val="4F81BD">
                    <a:shade val="51000"/>
                    <a:satMod val="130000"/>
                  </a:srgbClr>
                </a:gs>
                <a:gs pos="80000">
                  <a:srgbClr val="4F81BD">
                    <a:shade val="93000"/>
                    <a:satMod val="130000"/>
                  </a:srgbClr>
                </a:gs>
                <a:gs pos="100000">
                  <a:srgbClr val="4F81BD">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lIns="0" tIns="0" rIns="0" bIns="0" rtlCol="0" anchor="ctr"/>
            <a:lstStyle/>
            <a:p>
              <a:pPr algn="ctr" defTabSz="914259">
                <a:defRPr/>
              </a:pPr>
              <a:r>
                <a:rPr lang="en-US" sz="2000" kern="0" dirty="0">
                  <a:solidFill>
                    <a:sysClr val="window" lastClr="FFFFFF"/>
                  </a:solidFill>
                  <a:latin typeface="Calibri"/>
                </a:rPr>
                <a:t>Memory</a:t>
              </a:r>
            </a:p>
          </p:txBody>
        </p:sp>
      </p:grpSp>
      <p:cxnSp>
        <p:nvCxnSpPr>
          <p:cNvPr id="24" name="Curved Connector 23"/>
          <p:cNvCxnSpPr>
            <a:stCxn id="16" idx="0"/>
          </p:cNvCxnSpPr>
          <p:nvPr/>
        </p:nvCxnSpPr>
        <p:spPr>
          <a:xfrm rot="5400000" flipH="1" flipV="1">
            <a:off x="3011020" y="1525117"/>
            <a:ext cx="493067" cy="647700"/>
          </a:xfrm>
          <a:prstGeom prst="curvedConnector2">
            <a:avLst/>
          </a:prstGeom>
          <a:noFill/>
          <a:ln w="19050" cap="flat" cmpd="sng" algn="ctr">
            <a:solidFill>
              <a:srgbClr val="FF0000"/>
            </a:solidFill>
            <a:prstDash val="solid"/>
            <a:tailEnd type="arrow" w="lg" len="lg"/>
          </a:ln>
          <a:effectLst/>
        </p:spPr>
      </p:cxnSp>
      <p:sp>
        <p:nvSpPr>
          <p:cNvPr id="26" name="TextBox 25"/>
          <p:cNvSpPr txBox="1"/>
          <p:nvPr/>
        </p:nvSpPr>
        <p:spPr>
          <a:xfrm>
            <a:off x="3635896" y="1196752"/>
            <a:ext cx="4086944" cy="830997"/>
          </a:xfrm>
          <a:prstGeom prst="rect">
            <a:avLst/>
          </a:prstGeom>
          <a:noFill/>
        </p:spPr>
        <p:txBody>
          <a:bodyPr wrap="square" lIns="91425" tIns="45713" rIns="91425" bIns="45713" rtlCol="0">
            <a:spAutoFit/>
          </a:bodyPr>
          <a:lstStyle/>
          <a:p>
            <a:pPr defTabSz="914259">
              <a:defRPr/>
            </a:pPr>
            <a:r>
              <a:rPr lang="en-US" sz="2400" i="1" kern="0" dirty="0">
                <a:solidFill>
                  <a:srgbClr val="FF0000"/>
                </a:solidFill>
                <a:latin typeface="Tahoma"/>
              </a:rPr>
              <a:t>Resolves memory contention by scheduling requests</a:t>
            </a:r>
          </a:p>
        </p:txBody>
      </p:sp>
    </p:spTree>
    <p:extLst>
      <p:ext uri="{BB962C8B-B14F-4D97-AF65-F5344CB8AC3E}">
        <p14:creationId xmlns:p14="http://schemas.microsoft.com/office/powerpoint/2010/main" val="233238665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6" end="6"/>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
                                            <p:txEl>
                                              <p:pRg st="7" end="7"/>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2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1"/>
            <a:ext cx="8915400" cy="1066800"/>
          </a:xfrm>
        </p:spPr>
        <p:txBody>
          <a:bodyPr/>
          <a:lstStyle/>
          <a:p>
            <a:r>
              <a:rPr lang="en-US" sz="3400" dirty="0" smtClean="0"/>
              <a:t>Goal: Predictable Performance in Complex Systems</a:t>
            </a:r>
            <a:endParaRPr lang="en-US" sz="3400" dirty="0"/>
          </a:p>
        </p:txBody>
      </p:sp>
      <p:sp>
        <p:nvSpPr>
          <p:cNvPr id="3" name="Content Placeholder 2"/>
          <p:cNvSpPr>
            <a:spLocks noGrp="1"/>
          </p:cNvSpPr>
          <p:nvPr>
            <p:ph idx="1"/>
          </p:nvPr>
        </p:nvSpPr>
        <p:spPr>
          <a:xfrm>
            <a:off x="228600" y="4377767"/>
            <a:ext cx="8610600" cy="986115"/>
          </a:xfrm>
        </p:spPr>
        <p:txBody>
          <a:bodyPr/>
          <a:lstStyle/>
          <a:p>
            <a:r>
              <a:rPr lang="en-US" dirty="0" smtClean="0"/>
              <a:t>Heterogeneous agents: CPUs, GPUs, and HWAs </a:t>
            </a:r>
          </a:p>
          <a:p>
            <a:r>
              <a:rPr lang="en-US" dirty="0" smtClean="0"/>
              <a:t>Main memory interference between CPUs, GPUs, HWAs</a:t>
            </a:r>
            <a:endParaRPr lang="en-US" dirty="0"/>
          </a:p>
        </p:txBody>
      </p:sp>
      <p:sp>
        <p:nvSpPr>
          <p:cNvPr id="4" name="Slide Number Placeholder 3"/>
          <p:cNvSpPr>
            <a:spLocks noGrp="1"/>
          </p:cNvSpPr>
          <p:nvPr>
            <p:ph type="sldNum" sz="quarter" idx="11"/>
          </p:nvPr>
        </p:nvSpPr>
        <p:spPr/>
        <p:txBody>
          <a:bodyPr/>
          <a:lstStyle/>
          <a:p>
            <a:fld id="{752AE0C9-F7C4-4547-82DB-A8816991FA84}" type="slidenum">
              <a:rPr lang="en-US" smtClean="0">
                <a:solidFill>
                  <a:srgbClr val="000000"/>
                </a:solidFill>
              </a:rPr>
              <a:pPr/>
              <a:t>54</a:t>
            </a:fld>
            <a:endParaRPr lang="en-US">
              <a:solidFill>
                <a:srgbClr val="000000"/>
              </a:solidFill>
            </a:endParaRPr>
          </a:p>
        </p:txBody>
      </p:sp>
      <p:sp>
        <p:nvSpPr>
          <p:cNvPr id="5" name="Rectangle 4"/>
          <p:cNvSpPr/>
          <p:nvPr/>
        </p:nvSpPr>
        <p:spPr>
          <a:xfrm>
            <a:off x="602125"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6" name="Rectangle 5"/>
          <p:cNvSpPr/>
          <p:nvPr/>
        </p:nvSpPr>
        <p:spPr>
          <a:xfrm>
            <a:off x="1766043"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7" name="Rectangle 6"/>
          <p:cNvSpPr/>
          <p:nvPr/>
        </p:nvSpPr>
        <p:spPr>
          <a:xfrm>
            <a:off x="2910538"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8" name="Rectangle 7"/>
          <p:cNvSpPr/>
          <p:nvPr/>
        </p:nvSpPr>
        <p:spPr>
          <a:xfrm>
            <a:off x="4049057" y="1240120"/>
            <a:ext cx="1026459" cy="597647"/>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CPU</a:t>
            </a:r>
            <a:endParaRPr lang="en-US" dirty="0">
              <a:solidFill>
                <a:srgbClr val="FFFFFF"/>
              </a:solidFill>
              <a:latin typeface="Tahoma"/>
            </a:endParaRPr>
          </a:p>
        </p:txBody>
      </p:sp>
      <p:sp>
        <p:nvSpPr>
          <p:cNvPr id="9" name="Rectangle 8"/>
          <p:cNvSpPr/>
          <p:nvPr/>
        </p:nvSpPr>
        <p:spPr>
          <a:xfrm>
            <a:off x="602125" y="2241176"/>
            <a:ext cx="4473391" cy="373530"/>
          </a:xfrm>
          <a:prstGeom prst="rect">
            <a:avLst/>
          </a:prstGeom>
          <a:solidFill>
            <a:srgbClr val="008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Shared Cache</a:t>
            </a:r>
            <a:endParaRPr lang="en-US" dirty="0">
              <a:solidFill>
                <a:srgbClr val="FFFFFF"/>
              </a:solidFill>
              <a:latin typeface="Tahoma"/>
            </a:endParaRPr>
          </a:p>
        </p:txBody>
      </p:sp>
      <p:sp>
        <p:nvSpPr>
          <p:cNvPr id="10" name="Rectangle 9"/>
          <p:cNvSpPr/>
          <p:nvPr/>
        </p:nvSpPr>
        <p:spPr>
          <a:xfrm>
            <a:off x="5283201" y="1268761"/>
            <a:ext cx="1026459" cy="1345946"/>
          </a:xfrm>
          <a:prstGeom prst="rect">
            <a:avLst/>
          </a:prstGeom>
          <a:solidFill>
            <a:srgbClr val="FF00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GPU</a:t>
            </a:r>
            <a:endParaRPr lang="en-US" dirty="0">
              <a:solidFill>
                <a:srgbClr val="FFFFFF"/>
              </a:solidFill>
              <a:latin typeface="Tahoma"/>
            </a:endParaRPr>
          </a:p>
        </p:txBody>
      </p:sp>
      <p:sp>
        <p:nvSpPr>
          <p:cNvPr id="11" name="Rectangle 10"/>
          <p:cNvSpPr/>
          <p:nvPr/>
        </p:nvSpPr>
        <p:spPr>
          <a:xfrm>
            <a:off x="6413495"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2" name="Rectangle 11"/>
          <p:cNvSpPr/>
          <p:nvPr/>
        </p:nvSpPr>
        <p:spPr>
          <a:xfrm>
            <a:off x="7567700" y="2017059"/>
            <a:ext cx="1026459" cy="597647"/>
          </a:xfrm>
          <a:prstGeom prst="rect">
            <a:avLst/>
          </a:prstGeom>
          <a:solidFill>
            <a:srgbClr val="3366FF"/>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HWA</a:t>
            </a:r>
            <a:endParaRPr lang="en-US" dirty="0">
              <a:solidFill>
                <a:srgbClr val="FFFFFF"/>
              </a:solidFill>
              <a:latin typeface="Tahoma"/>
            </a:endParaRPr>
          </a:p>
        </p:txBody>
      </p:sp>
      <p:sp>
        <p:nvSpPr>
          <p:cNvPr id="13" name="Rectangle 12"/>
          <p:cNvSpPr/>
          <p:nvPr/>
        </p:nvSpPr>
        <p:spPr>
          <a:xfrm>
            <a:off x="602125" y="3033059"/>
            <a:ext cx="7992034" cy="373529"/>
          </a:xfrm>
          <a:prstGeom prst="rect">
            <a:avLst/>
          </a:prstGeom>
          <a:solidFill>
            <a:srgbClr val="FF6600"/>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Memory Controllers</a:t>
            </a:r>
            <a:endParaRPr lang="en-US" dirty="0">
              <a:solidFill>
                <a:srgbClr val="FFFFFF"/>
              </a:solidFill>
              <a:latin typeface="Tahoma"/>
            </a:endParaRPr>
          </a:p>
        </p:txBody>
      </p:sp>
      <p:sp>
        <p:nvSpPr>
          <p:cNvPr id="14" name="Rectangle 13"/>
          <p:cNvSpPr/>
          <p:nvPr/>
        </p:nvSpPr>
        <p:spPr>
          <a:xfrm>
            <a:off x="2290474" y="3788485"/>
            <a:ext cx="4681076" cy="373529"/>
          </a:xfrm>
          <a:prstGeom prst="rect">
            <a:avLst/>
          </a:prstGeom>
          <a:solidFill>
            <a:srgbClr val="660066"/>
          </a:solidFill>
        </p:spPr>
        <p:style>
          <a:lnRef idx="1">
            <a:schemeClr val="accent1"/>
          </a:lnRef>
          <a:fillRef idx="3">
            <a:schemeClr val="accent1"/>
          </a:fillRef>
          <a:effectRef idx="2">
            <a:schemeClr val="accent1"/>
          </a:effectRef>
          <a:fontRef idx="minor">
            <a:schemeClr val="lt1"/>
          </a:fontRef>
        </p:style>
        <p:txBody>
          <a:bodyPr rtlCol="0" anchor="ctr"/>
          <a:lstStyle/>
          <a:p>
            <a:pPr algn="ctr" defTabSz="457200"/>
            <a:r>
              <a:rPr lang="en-US" dirty="0" smtClean="0">
                <a:solidFill>
                  <a:srgbClr val="FFFFFF"/>
                </a:solidFill>
                <a:latin typeface="Tahoma"/>
              </a:rPr>
              <a:t>DRAM and Hybrid Memories</a:t>
            </a:r>
            <a:endParaRPr lang="en-US" dirty="0">
              <a:solidFill>
                <a:srgbClr val="FFFFFF"/>
              </a:solidFill>
              <a:latin typeface="Tahoma"/>
            </a:endParaRPr>
          </a:p>
        </p:txBody>
      </p:sp>
      <p:cxnSp>
        <p:nvCxnSpPr>
          <p:cNvPr id="16" name="Straight Arrow Connector 15"/>
          <p:cNvCxnSpPr>
            <a:stCxn id="5" idx="2"/>
          </p:cNvCxnSpPr>
          <p:nvPr/>
        </p:nvCxnSpPr>
        <p:spPr>
          <a:xfrm>
            <a:off x="1115355"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a:off x="228031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a:off x="340807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a:off x="4545994" y="1837767"/>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a:off x="2910538" y="2614706"/>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a:off x="5785818"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a:off x="69267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a:off x="8095125" y="2629650"/>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a:off x="4678378" y="3406588"/>
            <a:ext cx="0" cy="403409"/>
          </a:xfrm>
          <a:prstGeom prst="straightConnector1">
            <a:avLst/>
          </a:prstGeom>
          <a:ln>
            <a:solidFill>
              <a:schemeClr val="bg1">
                <a:lumMod val="50000"/>
              </a:schemeClr>
            </a:solidFill>
            <a:headEnd type="arrow"/>
            <a:tailEnd type="arrow"/>
          </a:ln>
        </p:spPr>
        <p:style>
          <a:lnRef idx="2">
            <a:schemeClr val="accent1"/>
          </a:lnRef>
          <a:fillRef idx="0">
            <a:schemeClr val="accent1"/>
          </a:fillRef>
          <a:effectRef idx="1">
            <a:schemeClr val="accent1"/>
          </a:effectRef>
          <a:fontRef idx="minor">
            <a:schemeClr val="tx1"/>
          </a:fontRef>
        </p:style>
      </p:cxnSp>
      <p:sp>
        <p:nvSpPr>
          <p:cNvPr id="27" name="TextBox 26"/>
          <p:cNvSpPr txBox="1"/>
          <p:nvPr/>
        </p:nvSpPr>
        <p:spPr>
          <a:xfrm>
            <a:off x="266544" y="5367350"/>
            <a:ext cx="8605240" cy="830997"/>
          </a:xfrm>
          <a:prstGeom prst="rect">
            <a:avLst/>
          </a:prstGeom>
          <a:noFill/>
        </p:spPr>
        <p:txBody>
          <a:bodyPr wrap="none" rtlCol="0">
            <a:spAutoFit/>
          </a:bodyPr>
          <a:lstStyle/>
          <a:p>
            <a:pPr algn="ctr" defTabSz="457200"/>
            <a:r>
              <a:rPr lang="en-US" sz="2400" dirty="0" smtClean="0">
                <a:solidFill>
                  <a:srgbClr val="FF0000"/>
                </a:solidFill>
                <a:latin typeface="Tahoma"/>
              </a:rPr>
              <a:t>How to allocate resources to heterogeneous agents</a:t>
            </a:r>
          </a:p>
          <a:p>
            <a:pPr algn="ctr" defTabSz="457200"/>
            <a:r>
              <a:rPr lang="en-US" sz="2400" dirty="0" smtClean="0">
                <a:solidFill>
                  <a:srgbClr val="FF0000"/>
                </a:solidFill>
                <a:latin typeface="Tahoma"/>
              </a:rPr>
              <a:t>to mitigate interference and provide predictable performance? </a:t>
            </a:r>
            <a:endParaRPr lang="en-US" sz="2400" dirty="0">
              <a:solidFill>
                <a:srgbClr val="FF0000"/>
              </a:solidFill>
              <a:latin typeface="Tahoma"/>
            </a:endParaRPr>
          </a:p>
        </p:txBody>
      </p:sp>
      <p:sp>
        <p:nvSpPr>
          <p:cNvPr id="28" name="Rectangle 27"/>
          <p:cNvSpPr/>
          <p:nvPr/>
        </p:nvSpPr>
        <p:spPr>
          <a:xfrm>
            <a:off x="179512" y="2824344"/>
            <a:ext cx="8712968" cy="792088"/>
          </a:xfrm>
          <a:prstGeom prst="rect">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186630854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par>
                                <p:cTn id="8" presetID="1" presetClass="entr" presetSubtype="0" fill="hold" grpId="0" nodeType="withEffect">
                                  <p:stCondLst>
                                    <p:cond delay="0"/>
                                  </p:stCondLst>
                                  <p:childTnLst>
                                    <p:set>
                                      <p:cBhvr>
                                        <p:cTn id="9" dur="1" fill="hold">
                                          <p:stCondLst>
                                            <p:cond delay="0"/>
                                          </p:stCondLst>
                                        </p:cTn>
                                        <p:tgtEl>
                                          <p:spTgt spid="2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8"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Strong Memory Service Guarantees</a:t>
            </a:r>
            <a:endParaRPr lang="en-US" dirty="0"/>
          </a:p>
        </p:txBody>
      </p:sp>
      <p:sp>
        <p:nvSpPr>
          <p:cNvPr id="3" name="Content Placeholder 2"/>
          <p:cNvSpPr>
            <a:spLocks noGrp="1"/>
          </p:cNvSpPr>
          <p:nvPr>
            <p:ph idx="1"/>
          </p:nvPr>
        </p:nvSpPr>
        <p:spPr/>
        <p:txBody>
          <a:bodyPr/>
          <a:lstStyle/>
          <a:p>
            <a:r>
              <a:rPr lang="en-US" dirty="0" smtClean="0"/>
              <a:t>Goal: </a:t>
            </a:r>
            <a:r>
              <a:rPr lang="en-US" dirty="0" smtClean="0">
                <a:solidFill>
                  <a:srgbClr val="0000FF"/>
                </a:solidFill>
              </a:rPr>
              <a:t>Satisfy performance/SLA requirements in the presence of shared main memory, prefetchers, heterogeneous agents, and hybrid memory/storage</a:t>
            </a:r>
          </a:p>
          <a:p>
            <a:endParaRPr lang="en-US" sz="1800" dirty="0"/>
          </a:p>
          <a:p>
            <a:r>
              <a:rPr lang="en-US" dirty="0" smtClean="0"/>
              <a:t>Approach: </a:t>
            </a:r>
          </a:p>
          <a:p>
            <a:pPr lvl="1"/>
            <a:r>
              <a:rPr lang="en-US" dirty="0" smtClean="0"/>
              <a:t>Develop techniques/models to accurately </a:t>
            </a:r>
            <a:r>
              <a:rPr lang="en-US" dirty="0" smtClean="0">
                <a:solidFill>
                  <a:srgbClr val="FF0000"/>
                </a:solidFill>
              </a:rPr>
              <a:t>estimate</a:t>
            </a:r>
            <a:r>
              <a:rPr lang="en-US" dirty="0" smtClean="0"/>
              <a:t> the </a:t>
            </a:r>
            <a:r>
              <a:rPr lang="en-US" dirty="0" smtClean="0">
                <a:solidFill>
                  <a:srgbClr val="FF0000"/>
                </a:solidFill>
              </a:rPr>
              <a:t>performance</a:t>
            </a:r>
            <a:r>
              <a:rPr lang="en-US" dirty="0" smtClean="0"/>
              <a:t> of an application/agent in the presence of resource sharing</a:t>
            </a:r>
          </a:p>
          <a:p>
            <a:pPr lvl="1"/>
            <a:r>
              <a:rPr lang="en-US" dirty="0" smtClean="0"/>
              <a:t>Develop mechanisms (hardware and software) to </a:t>
            </a:r>
            <a:r>
              <a:rPr lang="en-US" dirty="0" smtClean="0">
                <a:solidFill>
                  <a:srgbClr val="FF0000"/>
                </a:solidFill>
              </a:rPr>
              <a:t>enable</a:t>
            </a:r>
            <a:r>
              <a:rPr lang="en-US" dirty="0" smtClean="0"/>
              <a:t> the </a:t>
            </a:r>
            <a:r>
              <a:rPr lang="en-US" dirty="0" smtClean="0">
                <a:solidFill>
                  <a:srgbClr val="FF0000"/>
                </a:solidFill>
              </a:rPr>
              <a:t>resource partitioning/prioritization</a:t>
            </a:r>
            <a:r>
              <a:rPr lang="en-US" dirty="0" smtClean="0"/>
              <a:t> needed to achieve the required performance levels for all applications</a:t>
            </a:r>
          </a:p>
          <a:p>
            <a:pPr lvl="1"/>
            <a:r>
              <a:rPr lang="en-US" dirty="0" smtClean="0"/>
              <a:t>All the while providing </a:t>
            </a:r>
            <a:r>
              <a:rPr lang="en-US" dirty="0" smtClean="0">
                <a:solidFill>
                  <a:srgbClr val="FF0000"/>
                </a:solidFill>
              </a:rPr>
              <a:t>high system performance </a:t>
            </a:r>
          </a:p>
          <a:p>
            <a:endParaRPr lang="en-US" sz="2000" dirty="0">
              <a:solidFill>
                <a:srgbClr val="FF0000"/>
              </a:solidFill>
            </a:endParaRPr>
          </a:p>
          <a:p>
            <a:r>
              <a:rPr lang="en-US" sz="1600" dirty="0" smtClean="0"/>
              <a:t>Example work: Subramanian </a:t>
            </a:r>
            <a:r>
              <a:rPr lang="en-US" sz="1600" dirty="0"/>
              <a:t>et al., “</a:t>
            </a:r>
            <a:r>
              <a:rPr lang="en-US" sz="1600" dirty="0">
                <a:solidFill>
                  <a:srgbClr val="0000FF"/>
                </a:solidFill>
              </a:rPr>
              <a:t>MISE: Providing Performance Predictability and Improving Fairness in Shared Main Memory Systems</a:t>
            </a:r>
            <a:r>
              <a:rPr lang="en-US" sz="1600" dirty="0"/>
              <a:t>,” HPCA 2013.</a:t>
            </a:r>
          </a:p>
          <a:p>
            <a:pPr lvl="1"/>
            <a:endParaRPr lang="en-US" dirty="0"/>
          </a:p>
        </p:txBody>
      </p:sp>
      <p:sp>
        <p:nvSpPr>
          <p:cNvPr id="4" name="Slide Number Placeholder 3"/>
          <p:cNvSpPr>
            <a:spLocks noGrp="1"/>
          </p:cNvSpPr>
          <p:nvPr>
            <p:ph type="sldNum" sz="quarter" idx="11"/>
          </p:nvPr>
        </p:nvSpPr>
        <p:spPr/>
        <p:txBody>
          <a:bodyPr/>
          <a:lstStyle/>
          <a:p>
            <a:fld id="{71752C56-4F8A-824F-A263-2404B5D536A2}" type="slidenum">
              <a:rPr lang="en-US" smtClean="0"/>
              <a:pPr/>
              <a:t>55</a:t>
            </a:fld>
            <a:endParaRPr lang="en-US"/>
          </a:p>
        </p:txBody>
      </p:sp>
    </p:spTree>
    <p:extLst>
      <p:ext uri="{BB962C8B-B14F-4D97-AF65-F5344CB8AC3E}">
        <p14:creationId xmlns:p14="http://schemas.microsoft.com/office/powerpoint/2010/main" val="411467873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latin typeface="Garamond" charset="0"/>
                <a:ea typeface="ＭＳ Ｐゴシック" charset="0"/>
                <a:cs typeface="ＭＳ Ｐゴシック" charset="0"/>
              </a:rPr>
              <a:t>Some Current Directions</a:t>
            </a:r>
            <a:endParaRPr lang="en-US" dirty="0"/>
          </a:p>
        </p:txBody>
      </p:sp>
      <p:sp>
        <p:nvSpPr>
          <p:cNvPr id="3" name="Content Placeholder 2"/>
          <p:cNvSpPr>
            <a:spLocks noGrp="1"/>
          </p:cNvSpPr>
          <p:nvPr>
            <p:ph idx="1"/>
          </p:nvPr>
        </p:nvSpPr>
        <p:spPr>
          <a:xfrm>
            <a:off x="228600" y="908720"/>
            <a:ext cx="8915400" cy="5193723"/>
          </a:xfrm>
        </p:spPr>
        <p:txBody>
          <a:bodyPr/>
          <a:lstStyle/>
          <a:p>
            <a:endParaRPr lang="en-US" sz="1200" dirty="0">
              <a:solidFill>
                <a:srgbClr val="0000FF"/>
              </a:solidFill>
            </a:endParaRPr>
          </a:p>
          <a:p>
            <a:r>
              <a:rPr lang="en-US" dirty="0" smtClean="0">
                <a:solidFill>
                  <a:srgbClr val="0000FF"/>
                </a:solidFill>
              </a:rPr>
              <a:t>New memory/storage + compute architectures</a:t>
            </a:r>
          </a:p>
          <a:p>
            <a:pPr lvl="1"/>
            <a:r>
              <a:rPr lang="en-US" sz="1900" dirty="0" smtClean="0">
                <a:solidFill>
                  <a:schemeClr val="accent2">
                    <a:lumMod val="75000"/>
                  </a:schemeClr>
                </a:solidFill>
              </a:rPr>
              <a:t>Rethinking DRAM and flash memory</a:t>
            </a:r>
          </a:p>
          <a:p>
            <a:pPr lvl="1"/>
            <a:r>
              <a:rPr lang="en-US" sz="1900" dirty="0" smtClean="0">
                <a:solidFill>
                  <a:srgbClr val="2C6123"/>
                </a:solidFill>
              </a:rPr>
              <a:t>Processing close to data; accelerating bulk operations</a:t>
            </a:r>
          </a:p>
          <a:p>
            <a:pPr lvl="1"/>
            <a:r>
              <a:rPr lang="en-US" sz="1900" dirty="0" smtClean="0">
                <a:solidFill>
                  <a:srgbClr val="2C6123"/>
                </a:solidFill>
              </a:rPr>
              <a:t>Ensuring memory/storage reliability and robustness</a:t>
            </a:r>
          </a:p>
          <a:p>
            <a:endParaRPr lang="en-US" sz="1000" dirty="0" smtClean="0"/>
          </a:p>
          <a:p>
            <a:endParaRPr lang="en-US" sz="1000" dirty="0" smtClean="0"/>
          </a:p>
          <a:p>
            <a:r>
              <a:rPr lang="en-US" dirty="0" smtClean="0">
                <a:solidFill>
                  <a:srgbClr val="0000FF"/>
                </a:solidFill>
              </a:rPr>
              <a:t>Enabling emerging NVM technologies </a:t>
            </a:r>
          </a:p>
          <a:p>
            <a:pPr lvl="1"/>
            <a:r>
              <a:rPr lang="en-US" sz="1900" dirty="0" smtClean="0">
                <a:solidFill>
                  <a:srgbClr val="2C6123"/>
                </a:solidFill>
              </a:rPr>
              <a:t>Hybrid memory systems</a:t>
            </a:r>
            <a:r>
              <a:rPr lang="en-US" sz="1900" dirty="0">
                <a:solidFill>
                  <a:srgbClr val="2C6123"/>
                </a:solidFill>
              </a:rPr>
              <a:t> </a:t>
            </a:r>
            <a:r>
              <a:rPr lang="en-US" sz="1900" dirty="0" smtClean="0">
                <a:solidFill>
                  <a:srgbClr val="2C6123"/>
                </a:solidFill>
              </a:rPr>
              <a:t>with automatic data management</a:t>
            </a:r>
          </a:p>
          <a:p>
            <a:pPr lvl="1"/>
            <a:r>
              <a:rPr lang="en-US" sz="1900" dirty="0" smtClean="0">
                <a:solidFill>
                  <a:srgbClr val="2C6123"/>
                </a:solidFill>
              </a:rPr>
              <a:t>Coordinated management of memory and storage with NVM</a:t>
            </a:r>
          </a:p>
          <a:p>
            <a:pPr lvl="1"/>
            <a:endParaRPr lang="en-US" sz="1000" dirty="0" smtClean="0">
              <a:solidFill>
                <a:srgbClr val="2C6123"/>
              </a:solidFill>
            </a:endParaRPr>
          </a:p>
          <a:p>
            <a:pPr lvl="1"/>
            <a:endParaRPr lang="en-US" sz="1000" dirty="0">
              <a:solidFill>
                <a:srgbClr val="2C6123"/>
              </a:solidFill>
            </a:endParaRPr>
          </a:p>
          <a:p>
            <a:r>
              <a:rPr lang="en-US" dirty="0" smtClean="0">
                <a:solidFill>
                  <a:srgbClr val="0000FF"/>
                </a:solidFill>
              </a:rPr>
              <a:t>System-level memory/storage QoS</a:t>
            </a:r>
          </a:p>
          <a:p>
            <a:pPr lvl="1"/>
            <a:r>
              <a:rPr lang="en-US" sz="1900" dirty="0" smtClean="0">
                <a:solidFill>
                  <a:schemeClr val="accent2">
                    <a:lumMod val="75000"/>
                  </a:schemeClr>
                </a:solidFill>
              </a:rPr>
              <a:t>QoS-aware controller and system design</a:t>
            </a:r>
            <a:endParaRPr lang="en-US" sz="1900" dirty="0">
              <a:solidFill>
                <a:schemeClr val="accent2">
                  <a:lumMod val="75000"/>
                </a:schemeClr>
              </a:solidFill>
            </a:endParaRPr>
          </a:p>
          <a:p>
            <a:pPr lvl="1"/>
            <a:r>
              <a:rPr lang="en-US" sz="1900" dirty="0" smtClean="0">
                <a:solidFill>
                  <a:srgbClr val="2C6123"/>
                </a:solidFill>
              </a:rPr>
              <a:t>Coordinated memory + storage QoS</a:t>
            </a:r>
            <a:endParaRPr lang="en-US" sz="1900" dirty="0">
              <a:solidFill>
                <a:srgbClr val="2C6123"/>
              </a:solidFill>
            </a:endParaRPr>
          </a:p>
          <a:p>
            <a:endParaRPr lang="en-US" sz="1600" dirty="0" smtClean="0">
              <a:solidFill>
                <a:srgbClr val="2C6123"/>
              </a:solidFill>
            </a:endParaRPr>
          </a:p>
          <a:p>
            <a:pPr lvl="1"/>
            <a:endParaRPr lang="en-US" sz="1500" dirty="0"/>
          </a:p>
          <a:p>
            <a:pPr lvl="1"/>
            <a:endParaRPr lang="en-US" dirty="0"/>
          </a:p>
          <a:p>
            <a:pPr lvl="1"/>
            <a:endParaRPr lang="en-US"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56</a:t>
            </a:fld>
            <a:endParaRPr lang="en-US"/>
          </a:p>
        </p:txBody>
      </p:sp>
      <p:sp>
        <p:nvSpPr>
          <p:cNvPr id="5" name="Rectangle 4"/>
          <p:cNvSpPr/>
          <p:nvPr/>
        </p:nvSpPr>
        <p:spPr>
          <a:xfrm>
            <a:off x="899592" y="1604142"/>
            <a:ext cx="194421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6" name="Rectangle 5"/>
          <p:cNvSpPr/>
          <p:nvPr/>
        </p:nvSpPr>
        <p:spPr>
          <a:xfrm>
            <a:off x="899592" y="1988840"/>
            <a:ext cx="5904656"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7" name="Rectangle 6"/>
          <p:cNvSpPr/>
          <p:nvPr/>
        </p:nvSpPr>
        <p:spPr>
          <a:xfrm>
            <a:off x="899592" y="3429000"/>
            <a:ext cx="6408712"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8" name="Rectangle 7"/>
          <p:cNvSpPr/>
          <p:nvPr/>
        </p:nvSpPr>
        <p:spPr>
          <a:xfrm>
            <a:off x="899592" y="3789040"/>
            <a:ext cx="6552728"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9" name="Rectangle 8"/>
          <p:cNvSpPr/>
          <p:nvPr/>
        </p:nvSpPr>
        <p:spPr>
          <a:xfrm>
            <a:off x="899592" y="4941168"/>
            <a:ext cx="2376264" cy="360040"/>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47289649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7" end="7"/>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8" end="8"/>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13" end="13"/>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xEl>
                                              <p:pRg st="14" end="1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P spid="8" grpId="0" animBg="1"/>
      <p:bldP spid="9"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solidFill>
                  <a:srgbClr val="0000FF"/>
                </a:solidFill>
                <a:latin typeface="Tahoma" charset="0"/>
                <a:ea typeface="ＭＳ Ｐゴシック" charset="0"/>
                <a:cs typeface="ＭＳ Ｐゴシック" charset="0"/>
              </a:rPr>
              <a:t>New Memory Architectures</a:t>
            </a:r>
          </a:p>
          <a:p>
            <a:pPr lvl="1" eaLnBrk="1" hangingPunct="1"/>
            <a:r>
              <a:rPr lang="en-US" dirty="0" smtClean="0">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57</a:t>
            </a:fld>
            <a:endParaRPr lang="en-US" sz="1600">
              <a:solidFill>
                <a:srgbClr val="000000"/>
              </a:solidFill>
              <a:latin typeface="Garamond" charset="0"/>
            </a:endParaRPr>
          </a:p>
        </p:txBody>
      </p:sp>
    </p:spTree>
    <p:extLst>
      <p:ext uri="{BB962C8B-B14F-4D97-AF65-F5344CB8AC3E}">
        <p14:creationId xmlns:p14="http://schemas.microsoft.com/office/powerpoint/2010/main" val="4264700108"/>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t>Retention-Aware DRAM Refresh: </a:t>
            </a:r>
            <a:r>
              <a:rPr lang="en-US" dirty="0" smtClean="0">
                <a:solidFill>
                  <a:srgbClr val="0000FF"/>
                </a:solidFill>
              </a:rPr>
              <a:t>Reducing Refresh Impact</a:t>
            </a:r>
          </a:p>
          <a:p>
            <a:endParaRPr lang="en-US" dirty="0">
              <a:solidFill>
                <a:srgbClr val="0000FF"/>
              </a:solidFill>
            </a:endParaRPr>
          </a:p>
          <a:p>
            <a:r>
              <a:rPr lang="en-US" dirty="0"/>
              <a:t>Refresh Access Parallelization: </a:t>
            </a:r>
            <a:r>
              <a:rPr lang="en-US" dirty="0">
                <a:solidFill>
                  <a:srgbClr val="0000FF"/>
                </a:solidFill>
              </a:rPr>
              <a:t>Reducing Refresh </a:t>
            </a:r>
            <a:r>
              <a:rPr lang="en-US" dirty="0" smtClean="0">
                <a:solidFill>
                  <a:srgbClr val="0000FF"/>
                </a:solidFill>
              </a:rPr>
              <a:t>Impact</a:t>
            </a:r>
          </a:p>
          <a:p>
            <a:pPr marL="0" indent="0">
              <a:buNone/>
            </a:pPr>
            <a:endParaRPr lang="en-US" dirty="0" smtClean="0">
              <a:solidFill>
                <a:srgbClr val="0000FF"/>
              </a:solidFill>
            </a:endParaRPr>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a:t>Base-Delta-Immediate Compression and Linearly Compressed Pages:</a:t>
            </a:r>
            <a:r>
              <a:rPr lang="en-US" dirty="0">
                <a:solidFill>
                  <a:srgbClr val="0000FF"/>
                </a:solidFill>
              </a:rPr>
              <a:t> Efficient Cache &amp; Memory Compression</a:t>
            </a: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58</a:t>
            </a:fld>
            <a:endParaRPr lang="en-US" altLang="en-US">
              <a:solidFill>
                <a:srgbClr val="000000"/>
              </a:solidFill>
            </a:endParaRPr>
          </a:p>
        </p:txBody>
      </p:sp>
      <p:sp>
        <p:nvSpPr>
          <p:cNvPr id="6" name="Rectangle 5"/>
          <p:cNvSpPr/>
          <p:nvPr/>
        </p:nvSpPr>
        <p:spPr>
          <a:xfrm>
            <a:off x="539552" y="3830216"/>
            <a:ext cx="7200800" cy="50405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11323347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53752"/>
            <a:ext cx="8229600" cy="1143000"/>
          </a:xfrm>
        </p:spPr>
        <p:txBody>
          <a:bodyPr>
            <a:normAutofit/>
          </a:bodyPr>
          <a:lstStyle/>
          <a:p>
            <a:r>
              <a:rPr lang="en-US" sz="4000" dirty="0" smtClean="0">
                <a:solidFill>
                  <a:srgbClr val="1A5712"/>
                </a:solidFill>
                <a:latin typeface="Garamond"/>
                <a:cs typeface="Garamond"/>
              </a:rPr>
              <a:t>Today’s Memory: Bulk Data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6" name="Rectangle 15"/>
          <p:cNvSpPr/>
          <p:nvPr/>
        </p:nvSpPr>
        <p:spPr bwMode="auto">
          <a:xfrm>
            <a:off x="7042246" y="2968408"/>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8" name="Rectangle 17"/>
          <p:cNvSpPr/>
          <p:nvPr/>
        </p:nvSpPr>
        <p:spPr bwMode="auto">
          <a:xfrm>
            <a:off x="704224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19" name="Rectangle 18"/>
          <p:cNvSpPr/>
          <p:nvPr/>
        </p:nvSpPr>
        <p:spPr bwMode="auto">
          <a:xfrm>
            <a:off x="7044517" y="3659884"/>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0" name="Rectangle 19"/>
          <p:cNvSpPr/>
          <p:nvPr/>
        </p:nvSpPr>
        <p:spPr bwMode="auto">
          <a:xfrm>
            <a:off x="719463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1" name="Rectangle 20"/>
          <p:cNvSpPr/>
          <p:nvPr/>
        </p:nvSpPr>
        <p:spPr bwMode="auto">
          <a:xfrm>
            <a:off x="1956169" y="3198146"/>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2" name="Rectangle 21"/>
          <p:cNvSpPr/>
          <p:nvPr/>
        </p:nvSpPr>
        <p:spPr bwMode="auto">
          <a:xfrm>
            <a:off x="1956170" y="3580283"/>
            <a:ext cx="150125" cy="245659"/>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endParaRPr lang="en-US">
              <a:solidFill>
                <a:prstClr val="black"/>
              </a:solidFill>
              <a:latin typeface="Arial" charset="0"/>
            </a:endParaRPr>
          </a:p>
        </p:txBody>
      </p:sp>
      <p:sp>
        <p:nvSpPr>
          <p:cNvPr id="23" name="Rectangle 22"/>
          <p:cNvSpPr/>
          <p:nvPr/>
        </p:nvSpPr>
        <p:spPr bwMode="auto">
          <a:xfrm>
            <a:off x="7347034"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4" name="Rectangle 23"/>
          <p:cNvSpPr/>
          <p:nvPr/>
        </p:nvSpPr>
        <p:spPr bwMode="auto">
          <a:xfrm>
            <a:off x="8240015"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5" name="Rectangle 24"/>
          <p:cNvSpPr/>
          <p:nvPr/>
        </p:nvSpPr>
        <p:spPr bwMode="auto">
          <a:xfrm>
            <a:off x="77883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6" name="Rectangle 25"/>
          <p:cNvSpPr/>
          <p:nvPr/>
        </p:nvSpPr>
        <p:spPr bwMode="auto">
          <a:xfrm>
            <a:off x="764046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7" name="Rectangle 26"/>
          <p:cNvSpPr/>
          <p:nvPr/>
        </p:nvSpPr>
        <p:spPr bwMode="auto">
          <a:xfrm>
            <a:off x="749261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8" name="Rectangle 27"/>
          <p:cNvSpPr/>
          <p:nvPr/>
        </p:nvSpPr>
        <p:spPr bwMode="auto">
          <a:xfrm>
            <a:off x="8088563"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29" name="Rectangle 28"/>
          <p:cNvSpPr/>
          <p:nvPr/>
        </p:nvSpPr>
        <p:spPr bwMode="auto">
          <a:xfrm>
            <a:off x="7940712" y="2968408"/>
            <a:ext cx="150125" cy="245659"/>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sp>
        <p:nvSpPr>
          <p:cNvPr id="30" name="TextBox 29"/>
          <p:cNvSpPr txBox="1"/>
          <p:nvPr/>
        </p:nvSpPr>
        <p:spPr>
          <a:xfrm>
            <a:off x="3731734" y="1507524"/>
            <a:ext cx="2239716" cy="461665"/>
          </a:xfrm>
          <a:prstGeom prst="rect">
            <a:avLst/>
          </a:prstGeom>
          <a:noFill/>
        </p:spPr>
        <p:txBody>
          <a:bodyPr wrap="none" rtlCol="0">
            <a:spAutoFit/>
          </a:bodyPr>
          <a:lstStyle/>
          <a:p>
            <a:r>
              <a:rPr lang="en-US" sz="2400" dirty="0" smtClean="0">
                <a:solidFill>
                  <a:srgbClr val="C00000"/>
                </a:solidFill>
                <a:latin typeface="Calibri"/>
              </a:rPr>
              <a:t>1) High latency</a:t>
            </a:r>
            <a:endParaRPr lang="en-US" sz="2400" dirty="0">
              <a:solidFill>
                <a:srgbClr val="C00000"/>
              </a:solidFill>
              <a:latin typeface="Calibri"/>
            </a:endParaRPr>
          </a:p>
        </p:txBody>
      </p:sp>
      <p:cxnSp>
        <p:nvCxnSpPr>
          <p:cNvPr id="31" name="Curved Connector 30"/>
          <p:cNvCxnSpPr>
            <a:stCxn id="30" idx="3"/>
            <a:endCxn id="18" idx="1"/>
          </p:cNvCxnSpPr>
          <p:nvPr/>
        </p:nvCxnSpPr>
        <p:spPr bwMode="auto">
          <a:xfrm>
            <a:off x="5971450" y="1738357"/>
            <a:ext cx="1070795" cy="1352881"/>
          </a:xfrm>
          <a:prstGeom prst="curvedConnector3">
            <a:avLst>
              <a:gd name="adj1" fmla="val 50000"/>
            </a:avLst>
          </a:prstGeom>
          <a:solidFill>
            <a:schemeClr val="accent1"/>
          </a:solidFill>
          <a:ln w="28575" cap="flat" cmpd="sng" algn="ctr">
            <a:solidFill>
              <a:srgbClr val="C00000"/>
            </a:solidFill>
            <a:prstDash val="solid"/>
            <a:round/>
            <a:headEnd type="none" w="med" len="med"/>
            <a:tailEnd type="stealth" w="lg" len="lg"/>
          </a:ln>
          <a:effectLst/>
        </p:spPr>
      </p:cxnSp>
      <p:sp>
        <p:nvSpPr>
          <p:cNvPr id="32" name="TextBox 31"/>
          <p:cNvSpPr txBox="1"/>
          <p:nvPr/>
        </p:nvSpPr>
        <p:spPr>
          <a:xfrm>
            <a:off x="2673162" y="5008669"/>
            <a:ext cx="4039888" cy="461665"/>
          </a:xfrm>
          <a:prstGeom prst="rect">
            <a:avLst/>
          </a:prstGeom>
          <a:noFill/>
        </p:spPr>
        <p:txBody>
          <a:bodyPr wrap="none" rtlCol="0">
            <a:spAutoFit/>
          </a:bodyPr>
          <a:lstStyle/>
          <a:p>
            <a:r>
              <a:rPr lang="en-US" sz="2400" dirty="0">
                <a:solidFill>
                  <a:srgbClr val="C00000"/>
                </a:solidFill>
                <a:latin typeface="Calibri"/>
              </a:rPr>
              <a:t>2</a:t>
            </a:r>
            <a:r>
              <a:rPr lang="en-US" sz="2400" dirty="0" smtClean="0">
                <a:solidFill>
                  <a:srgbClr val="C00000"/>
                </a:solidFill>
                <a:latin typeface="Calibri"/>
              </a:rPr>
              <a:t>) High bandwidth utilization</a:t>
            </a:r>
            <a:endParaRPr lang="en-US" sz="2400" dirty="0">
              <a:solidFill>
                <a:srgbClr val="C00000"/>
              </a:solidFill>
              <a:latin typeface="Calibri"/>
            </a:endParaRPr>
          </a:p>
        </p:txBody>
      </p:sp>
      <p:cxnSp>
        <p:nvCxnSpPr>
          <p:cNvPr id="33" name="Curved Connector 48"/>
          <p:cNvCxnSpPr>
            <a:stCxn id="32" idx="3"/>
            <a:endCxn id="15" idx="5"/>
          </p:cNvCxnSpPr>
          <p:nvPr/>
        </p:nvCxnSpPr>
        <p:spPr bwMode="auto">
          <a:xfrm flipH="1" flipV="1">
            <a:off x="6086902" y="3620065"/>
            <a:ext cx="626148" cy="1619437"/>
          </a:xfrm>
          <a:prstGeom prst="curvedConnector4">
            <a:avLst>
              <a:gd name="adj1" fmla="val -36509"/>
              <a:gd name="adj2" fmla="val 53651"/>
            </a:avLst>
          </a:prstGeom>
          <a:solidFill>
            <a:schemeClr val="accent1"/>
          </a:solidFill>
          <a:ln w="28575" cap="flat" cmpd="sng" algn="ctr">
            <a:solidFill>
              <a:srgbClr val="C00000"/>
            </a:solidFill>
            <a:prstDash val="solid"/>
            <a:round/>
            <a:headEnd type="none" w="med" len="med"/>
            <a:tailEnd type="stealth" w="lg" len="lg"/>
          </a:ln>
          <a:effectLst/>
        </p:spPr>
      </p:cxnSp>
      <p:sp>
        <p:nvSpPr>
          <p:cNvPr id="34" name="TextBox 33"/>
          <p:cNvSpPr txBox="1"/>
          <p:nvPr/>
        </p:nvSpPr>
        <p:spPr>
          <a:xfrm>
            <a:off x="378924" y="1861816"/>
            <a:ext cx="2669320" cy="461665"/>
          </a:xfrm>
          <a:prstGeom prst="rect">
            <a:avLst/>
          </a:prstGeom>
          <a:noFill/>
        </p:spPr>
        <p:txBody>
          <a:bodyPr wrap="none" rtlCol="0">
            <a:spAutoFit/>
          </a:bodyPr>
          <a:lstStyle/>
          <a:p>
            <a:r>
              <a:rPr lang="en-US" sz="2400" dirty="0" smtClean="0">
                <a:solidFill>
                  <a:srgbClr val="C00000"/>
                </a:solidFill>
                <a:latin typeface="Calibri"/>
              </a:rPr>
              <a:t>3) Cache pollution</a:t>
            </a:r>
            <a:endParaRPr lang="en-US" sz="2400" dirty="0">
              <a:solidFill>
                <a:srgbClr val="C00000"/>
              </a:solidFill>
              <a:latin typeface="Calibri"/>
            </a:endParaRPr>
          </a:p>
        </p:txBody>
      </p:sp>
      <p:cxnSp>
        <p:nvCxnSpPr>
          <p:cNvPr id="35" name="Curved Connector 48"/>
          <p:cNvCxnSpPr>
            <a:stCxn id="34" idx="3"/>
            <a:endCxn id="21" idx="0"/>
          </p:cNvCxnSpPr>
          <p:nvPr/>
        </p:nvCxnSpPr>
        <p:spPr bwMode="auto">
          <a:xfrm flipH="1">
            <a:off x="2031232" y="2092649"/>
            <a:ext cx="1017012" cy="1105497"/>
          </a:xfrm>
          <a:prstGeom prst="curvedConnector4">
            <a:avLst>
              <a:gd name="adj1" fmla="val -22478"/>
              <a:gd name="adj2" fmla="val 60440"/>
            </a:avLst>
          </a:prstGeom>
          <a:solidFill>
            <a:schemeClr val="accent1"/>
          </a:solidFill>
          <a:ln w="28575" cap="flat" cmpd="sng" algn="ctr">
            <a:solidFill>
              <a:srgbClr val="C00000"/>
            </a:solidFill>
            <a:prstDash val="solid"/>
            <a:round/>
            <a:headEnd type="none" w="med" len="med"/>
            <a:tailEnd type="stealth" w="lg" len="lg"/>
          </a:ln>
          <a:effectLst/>
        </p:spPr>
      </p:cxnSp>
      <p:sp>
        <p:nvSpPr>
          <p:cNvPr id="36" name="TextBox 35"/>
          <p:cNvSpPr txBox="1"/>
          <p:nvPr/>
        </p:nvSpPr>
        <p:spPr>
          <a:xfrm>
            <a:off x="2673162" y="5498830"/>
            <a:ext cx="4139275" cy="461665"/>
          </a:xfrm>
          <a:prstGeom prst="rect">
            <a:avLst/>
          </a:prstGeom>
          <a:noFill/>
        </p:spPr>
        <p:txBody>
          <a:bodyPr wrap="none" rtlCol="0">
            <a:spAutoFit/>
          </a:bodyPr>
          <a:lstStyle/>
          <a:p>
            <a:r>
              <a:rPr lang="en-US" sz="2400" dirty="0">
                <a:solidFill>
                  <a:srgbClr val="C00000"/>
                </a:solidFill>
                <a:latin typeface="Calibri"/>
              </a:rPr>
              <a:t>4</a:t>
            </a:r>
            <a:r>
              <a:rPr lang="en-US" sz="2400" dirty="0" smtClean="0">
                <a:solidFill>
                  <a:srgbClr val="C00000"/>
                </a:solidFill>
                <a:latin typeface="Calibri"/>
              </a:rPr>
              <a:t>) Unwanted data movement</a:t>
            </a:r>
            <a:endParaRPr lang="en-US" sz="2400" dirty="0">
              <a:solidFill>
                <a:srgbClr val="C00000"/>
              </a:solidFill>
              <a:latin typeface="Calibri"/>
            </a:endParaRPr>
          </a:p>
        </p:txBody>
      </p:sp>
      <p:sp>
        <p:nvSpPr>
          <p:cNvPr id="37" name="Slide Number Placeholder 36"/>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59</a:t>
            </a:fld>
            <a:endParaRPr lang="en-US">
              <a:solidFill>
                <a:prstClr val="black">
                  <a:tint val="75000"/>
                </a:prstClr>
              </a:solidFill>
              <a:latin typeface="Calibri"/>
            </a:endParaRPr>
          </a:p>
        </p:txBody>
      </p:sp>
      <p:sp>
        <p:nvSpPr>
          <p:cNvPr id="39" name="TextBox 38"/>
          <p:cNvSpPr txBox="1"/>
          <p:nvPr/>
        </p:nvSpPr>
        <p:spPr>
          <a:xfrm>
            <a:off x="179512" y="6093296"/>
            <a:ext cx="7584528" cy="584776"/>
          </a:xfrm>
          <a:prstGeom prst="rect">
            <a:avLst/>
          </a:prstGeom>
          <a:noFill/>
        </p:spPr>
        <p:txBody>
          <a:bodyPr wrap="none" rtlCol="0">
            <a:spAutoFit/>
          </a:bodyPr>
          <a:lstStyle/>
          <a:p>
            <a:r>
              <a:rPr lang="en-US" sz="3200" dirty="0" smtClean="0">
                <a:solidFill>
                  <a:srgbClr val="FF0000"/>
                </a:solidFill>
                <a:latin typeface="Calibri"/>
              </a:rPr>
              <a:t>1046ns, 3.6uJ    (for 4KB page copy via DMA)</a:t>
            </a:r>
            <a:endParaRPr lang="en-US" sz="3200" dirty="0">
              <a:solidFill>
                <a:srgbClr val="FF0000"/>
              </a:solidFill>
              <a:latin typeface="Calibri"/>
            </a:endParaRPr>
          </a:p>
        </p:txBody>
      </p:sp>
    </p:spTree>
    <p:extLst>
      <p:ext uri="{BB962C8B-B14F-4D97-AF65-F5344CB8AC3E}">
        <p14:creationId xmlns:p14="http://schemas.microsoft.com/office/powerpoint/2010/main" val="225495047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fad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35" presetClass="path" presetSubtype="0" accel="50000" decel="50000" fill="hold" grpId="1" nodeType="clickEffect">
                                  <p:stCondLst>
                                    <p:cond delay="0"/>
                                  </p:stCondLst>
                                  <p:childTnLst>
                                    <p:animMotion origin="layout" path="M 1.38889E-6 -2.59019E-6 L -0.55156 0.03169 " pathEditMode="relative" rAng="0" ptsTypes="AA">
                                      <p:cBhvr>
                                        <p:cTn id="19" dur="500" fill="hold"/>
                                        <p:tgtEl>
                                          <p:spTgt spid="18"/>
                                        </p:tgtEl>
                                        <p:attrNameLst>
                                          <p:attrName>ppt_x</p:attrName>
                                          <p:attrName>ppt_y</p:attrName>
                                        </p:attrNameLst>
                                      </p:cBhvr>
                                      <p:rCtr x="-27600" y="1600"/>
                                    </p:animMotion>
                                  </p:childTnLst>
                                </p:cTn>
                              </p:par>
                            </p:childTnLst>
                          </p:cTn>
                        </p:par>
                        <p:par>
                          <p:cTn id="20" fill="hold">
                            <p:stCondLst>
                              <p:cond delay="500"/>
                            </p:stCondLst>
                            <p:childTnLst>
                              <p:par>
                                <p:cTn id="21" presetID="1" presetClass="exit" presetSubtype="0" fill="hold" grpId="2" nodeType="afterEffect">
                                  <p:stCondLst>
                                    <p:cond delay="0"/>
                                  </p:stCondLst>
                                  <p:childTnLst>
                                    <p:set>
                                      <p:cBhvr>
                                        <p:cTn id="22" dur="1" fill="hold">
                                          <p:stCondLst>
                                            <p:cond delay="0"/>
                                          </p:stCondLst>
                                        </p:cTn>
                                        <p:tgtEl>
                                          <p:spTgt spid="18"/>
                                        </p:tgtEl>
                                        <p:attrNameLst>
                                          <p:attrName>style.visibility</p:attrName>
                                        </p:attrNameLst>
                                      </p:cBhvr>
                                      <p:to>
                                        <p:strVal val="hidden"/>
                                      </p:to>
                                    </p:set>
                                  </p:childTnLst>
                                </p:cTn>
                              </p:par>
                              <p:par>
                                <p:cTn id="23" presetID="1" presetClass="entr" presetSubtype="0"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fade">
                                      <p:cBhvr>
                                        <p:cTn id="29" dur="500"/>
                                        <p:tgtEl>
                                          <p:spTgt spid="19"/>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1" nodeType="clickEffect">
                                  <p:stCondLst>
                                    <p:cond delay="0"/>
                                  </p:stCondLst>
                                  <p:childTnLst>
                                    <p:animMotion origin="layout" path="M -2.22222E-6 1.18409E-6 L -0.54114 -0.0118 " pathEditMode="relative" rAng="0" ptsTypes="AA">
                                      <p:cBhvr>
                                        <p:cTn id="33" dur="500" fill="hold"/>
                                        <p:tgtEl>
                                          <p:spTgt spid="19"/>
                                        </p:tgtEl>
                                        <p:attrNameLst>
                                          <p:attrName>ppt_x</p:attrName>
                                          <p:attrName>ppt_y</p:attrName>
                                        </p:attrNameLst>
                                      </p:cBhvr>
                                      <p:rCtr x="-27100" y="-600"/>
                                    </p:animMotion>
                                  </p:childTnLst>
                                </p:cTn>
                              </p:par>
                            </p:childTnLst>
                          </p:cTn>
                        </p:par>
                        <p:par>
                          <p:cTn id="34" fill="hold">
                            <p:stCondLst>
                              <p:cond delay="500"/>
                            </p:stCondLst>
                            <p:childTnLst>
                              <p:par>
                                <p:cTn id="35" presetID="1" presetClass="exit" presetSubtype="0" fill="hold" grpId="2" nodeType="afterEffect">
                                  <p:stCondLst>
                                    <p:cond delay="0"/>
                                  </p:stCondLst>
                                  <p:childTnLst>
                                    <p:set>
                                      <p:cBhvr>
                                        <p:cTn id="36" dur="1" fill="hold">
                                          <p:stCondLst>
                                            <p:cond delay="0"/>
                                          </p:stCondLst>
                                        </p:cTn>
                                        <p:tgtEl>
                                          <p:spTgt spid="19"/>
                                        </p:tgtEl>
                                        <p:attrNameLst>
                                          <p:attrName>style.visibility</p:attrName>
                                        </p:attrNameLst>
                                      </p:cBhvr>
                                      <p:to>
                                        <p:strVal val="hidden"/>
                                      </p:to>
                                    </p:set>
                                  </p:childTnLst>
                                </p:cTn>
                              </p:par>
                              <p:par>
                                <p:cTn id="37" presetID="1" presetClass="entr" presetSubtype="0" fill="hold" grpId="0" nodeType="withEffect">
                                  <p:stCondLst>
                                    <p:cond delay="0"/>
                                  </p:stCondLst>
                                  <p:childTnLst>
                                    <p:set>
                                      <p:cBhvr>
                                        <p:cTn id="38" dur="1" fill="hold">
                                          <p:stCondLst>
                                            <p:cond delay="0"/>
                                          </p:stCondLst>
                                        </p:cTn>
                                        <p:tgtEl>
                                          <p:spTgt spid="2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mph" presetSubtype="2" fill="hold" nodeType="clickEffect">
                                  <p:stCondLst>
                                    <p:cond delay="0"/>
                                  </p:stCondLst>
                                  <p:childTnLst>
                                    <p:animClr clrSpc="rgb" dir="cw">
                                      <p:cBhvr>
                                        <p:cTn id="42" dur="500" fill="hold"/>
                                        <p:tgtEl>
                                          <p:spTgt spid="22"/>
                                        </p:tgtEl>
                                        <p:attrNameLst>
                                          <p:attrName>fillcolor</p:attrName>
                                        </p:attrNameLst>
                                      </p:cBhvr>
                                      <p:to>
                                        <a:schemeClr val="bg1"/>
                                      </p:to>
                                    </p:animClr>
                                    <p:set>
                                      <p:cBhvr>
                                        <p:cTn id="43" dur="500" fill="hold"/>
                                        <p:tgtEl>
                                          <p:spTgt spid="22"/>
                                        </p:tgtEl>
                                        <p:attrNameLst>
                                          <p:attrName>fill.type</p:attrName>
                                        </p:attrNameLst>
                                      </p:cBhvr>
                                      <p:to>
                                        <p:strVal val="solid"/>
                                      </p:to>
                                    </p:set>
                                    <p:set>
                                      <p:cBhvr>
                                        <p:cTn id="44" dur="500" fill="hold"/>
                                        <p:tgtEl>
                                          <p:spTgt spid="22"/>
                                        </p:tgtEl>
                                        <p:attrNameLst>
                                          <p:attrName>fill.on</p:attrName>
                                        </p:attrNameLst>
                                      </p:cBhvr>
                                      <p:to>
                                        <p:strVal val="true"/>
                                      </p:to>
                                    </p:se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20"/>
                                        </p:tgtEl>
                                        <p:attrNameLst>
                                          <p:attrName>style.visibility</p:attrName>
                                        </p:attrNameLst>
                                      </p:cBhvr>
                                      <p:to>
                                        <p:strVal val="visible"/>
                                      </p:to>
                                    </p:set>
                                    <p:animEffect transition="in" filter="fade">
                                      <p:cBhvr>
                                        <p:cTn id="49" dur="500"/>
                                        <p:tgtEl>
                                          <p:spTgt spid="2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fade">
                                      <p:cBhvr>
                                        <p:cTn id="52" dur="500"/>
                                        <p:tgtEl>
                                          <p:spTgt spid="2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fade">
                                      <p:cBhvr>
                                        <p:cTn id="55" dur="500"/>
                                        <p:tgtEl>
                                          <p:spTgt spid="2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5"/>
                                        </p:tgtEl>
                                        <p:attrNameLst>
                                          <p:attrName>style.visibility</p:attrName>
                                        </p:attrNameLst>
                                      </p:cBhvr>
                                      <p:to>
                                        <p:strVal val="visible"/>
                                      </p:to>
                                    </p:set>
                                    <p:animEffect transition="in" filter="fade">
                                      <p:cBhvr>
                                        <p:cTn id="58" dur="500"/>
                                        <p:tgtEl>
                                          <p:spTgt spid="2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500"/>
                                        <p:tgtEl>
                                          <p:spTgt spid="26"/>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7"/>
                                        </p:tgtEl>
                                        <p:attrNameLst>
                                          <p:attrName>style.visibility</p:attrName>
                                        </p:attrNameLst>
                                      </p:cBhvr>
                                      <p:to>
                                        <p:strVal val="visible"/>
                                      </p:to>
                                    </p:set>
                                    <p:animEffect transition="in" filter="fade">
                                      <p:cBhvr>
                                        <p:cTn id="64" dur="500"/>
                                        <p:tgtEl>
                                          <p:spTgt spid="27"/>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Effect transition="in" filter="fade">
                                      <p:cBhvr>
                                        <p:cTn id="67" dur="500"/>
                                        <p:tgtEl>
                                          <p:spTgt spid="2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29"/>
                                        </p:tgtEl>
                                        <p:attrNameLst>
                                          <p:attrName>style.visibility</p:attrName>
                                        </p:attrNameLst>
                                      </p:cBhvr>
                                      <p:to>
                                        <p:strVal val="visible"/>
                                      </p:to>
                                    </p:set>
                                    <p:animEffect transition="in" filter="fade">
                                      <p:cBhvr>
                                        <p:cTn id="70" dur="500"/>
                                        <p:tgtEl>
                                          <p:spTgt spid="2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30"/>
                                        </p:tgtEl>
                                        <p:attrNameLst>
                                          <p:attrName>style.visibility</p:attrName>
                                        </p:attrNameLst>
                                      </p:cBhvr>
                                      <p:to>
                                        <p:strVal val="visible"/>
                                      </p:to>
                                    </p:set>
                                    <p:animEffect transition="in" filter="fade">
                                      <p:cBhvr>
                                        <p:cTn id="73" dur="500"/>
                                        <p:tgtEl>
                                          <p:spTgt spid="30"/>
                                        </p:tgtEl>
                                      </p:cBhvr>
                                    </p:animEffect>
                                  </p:childTnLst>
                                </p:cTn>
                              </p:par>
                              <p:par>
                                <p:cTn id="74" presetID="10" presetClass="entr" presetSubtype="0" fill="hold" nodeType="withEffect">
                                  <p:stCondLst>
                                    <p:cond delay="0"/>
                                  </p:stCondLst>
                                  <p:childTnLst>
                                    <p:set>
                                      <p:cBhvr>
                                        <p:cTn id="75" dur="1" fill="hold">
                                          <p:stCondLst>
                                            <p:cond delay="0"/>
                                          </p:stCondLst>
                                        </p:cTn>
                                        <p:tgtEl>
                                          <p:spTgt spid="31"/>
                                        </p:tgtEl>
                                        <p:attrNameLst>
                                          <p:attrName>style.visibility</p:attrName>
                                        </p:attrNameLst>
                                      </p:cBhvr>
                                      <p:to>
                                        <p:strVal val="visible"/>
                                      </p:to>
                                    </p:set>
                                    <p:animEffect transition="in" filter="fade">
                                      <p:cBhvr>
                                        <p:cTn id="76" dur="500"/>
                                        <p:tgtEl>
                                          <p:spTgt spid="31"/>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32"/>
                                        </p:tgtEl>
                                        <p:attrNameLst>
                                          <p:attrName>style.visibility</p:attrName>
                                        </p:attrNameLst>
                                      </p:cBhvr>
                                      <p:to>
                                        <p:strVal val="visible"/>
                                      </p:to>
                                    </p:set>
                                    <p:animEffect transition="in" filter="fade">
                                      <p:cBhvr>
                                        <p:cTn id="81" dur="500"/>
                                        <p:tgtEl>
                                          <p:spTgt spid="32"/>
                                        </p:tgtEl>
                                      </p:cBhvr>
                                    </p:animEffect>
                                  </p:childTnLst>
                                </p:cTn>
                              </p:par>
                              <p:par>
                                <p:cTn id="82" presetID="10" presetClass="entr" presetSubtype="0" fill="hold" nodeType="withEffect">
                                  <p:stCondLst>
                                    <p:cond delay="0"/>
                                  </p:stCondLst>
                                  <p:childTnLst>
                                    <p:set>
                                      <p:cBhvr>
                                        <p:cTn id="83" dur="1" fill="hold">
                                          <p:stCondLst>
                                            <p:cond delay="0"/>
                                          </p:stCondLst>
                                        </p:cTn>
                                        <p:tgtEl>
                                          <p:spTgt spid="33"/>
                                        </p:tgtEl>
                                        <p:attrNameLst>
                                          <p:attrName>style.visibility</p:attrName>
                                        </p:attrNameLst>
                                      </p:cBhvr>
                                      <p:to>
                                        <p:strVal val="visible"/>
                                      </p:to>
                                    </p:set>
                                    <p:animEffect transition="in" filter="fade">
                                      <p:cBhvr>
                                        <p:cTn id="84" dur="500"/>
                                        <p:tgtEl>
                                          <p:spTgt spid="33"/>
                                        </p:tgtEl>
                                      </p:cBhvr>
                                    </p:animEffect>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34"/>
                                        </p:tgtEl>
                                        <p:attrNameLst>
                                          <p:attrName>style.visibility</p:attrName>
                                        </p:attrNameLst>
                                      </p:cBhvr>
                                      <p:to>
                                        <p:strVal val="visible"/>
                                      </p:to>
                                    </p:set>
                                    <p:animEffect transition="in" filter="fade">
                                      <p:cBhvr>
                                        <p:cTn id="89" dur="500"/>
                                        <p:tgtEl>
                                          <p:spTgt spid="34"/>
                                        </p:tgtEl>
                                      </p:cBhvr>
                                    </p:animEffect>
                                  </p:childTnLst>
                                </p:cTn>
                              </p:par>
                              <p:par>
                                <p:cTn id="90" presetID="10" presetClass="entr" presetSubtype="0" fill="hold" nodeType="with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fade">
                                      <p:cBhvr>
                                        <p:cTn id="92" dur="500"/>
                                        <p:tgtEl>
                                          <p:spTgt spid="35"/>
                                        </p:tgtEl>
                                      </p:cBhvr>
                                    </p:animEffect>
                                  </p:childTnLst>
                                </p:cTn>
                              </p:par>
                            </p:childTnLst>
                          </p:cTn>
                        </p:par>
                      </p:childTnLst>
                    </p:cTn>
                  </p:par>
                  <p:par>
                    <p:cTn id="93" fill="hold">
                      <p:stCondLst>
                        <p:cond delay="indefinite"/>
                      </p:stCondLst>
                      <p:childTnLst>
                        <p:par>
                          <p:cTn id="94" fill="hold">
                            <p:stCondLst>
                              <p:cond delay="0"/>
                            </p:stCondLst>
                            <p:childTnLst>
                              <p:par>
                                <p:cTn id="95" presetID="10" presetClass="entr" presetSubtype="0" fill="hold" grpId="0" nodeType="clickEffect">
                                  <p:stCondLst>
                                    <p:cond delay="0"/>
                                  </p:stCondLst>
                                  <p:childTnLst>
                                    <p:set>
                                      <p:cBhvr>
                                        <p:cTn id="96" dur="1" fill="hold">
                                          <p:stCondLst>
                                            <p:cond delay="0"/>
                                          </p:stCondLst>
                                        </p:cTn>
                                        <p:tgtEl>
                                          <p:spTgt spid="36"/>
                                        </p:tgtEl>
                                        <p:attrNameLst>
                                          <p:attrName>style.visibility</p:attrName>
                                        </p:attrNameLst>
                                      </p:cBhvr>
                                      <p:to>
                                        <p:strVal val="visible"/>
                                      </p:to>
                                    </p:set>
                                    <p:animEffect transition="in" filter="fade">
                                      <p:cBhvr>
                                        <p:cTn id="97" dur="500"/>
                                        <p:tgtEl>
                                          <p:spTgt spid="36"/>
                                        </p:tgtEl>
                                      </p:cBhvr>
                                    </p:animEffect>
                                  </p:childTnLst>
                                </p:cTn>
                              </p:par>
                            </p:childTnLst>
                          </p:cTn>
                        </p:par>
                      </p:childTnLst>
                    </p:cTn>
                  </p:par>
                  <p:par>
                    <p:cTn id="98" fill="hold">
                      <p:stCondLst>
                        <p:cond delay="indefinite"/>
                      </p:stCondLst>
                      <p:childTnLst>
                        <p:par>
                          <p:cTn id="99" fill="hold">
                            <p:stCondLst>
                              <p:cond delay="0"/>
                            </p:stCondLst>
                            <p:childTnLst>
                              <p:par>
                                <p:cTn id="100" presetID="1" presetClass="entr" presetSubtype="0" fill="hold" grpId="0" nodeType="clickEffect">
                                  <p:stCondLst>
                                    <p:cond delay="0"/>
                                  </p:stCondLst>
                                  <p:childTnLst>
                                    <p:set>
                                      <p:cBhvr>
                                        <p:cTn id="101"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18" grpId="1" animBg="1"/>
      <p:bldP spid="18" grpId="2" animBg="1"/>
      <p:bldP spid="19" grpId="0" animBg="1"/>
      <p:bldP spid="19" grpId="1" animBg="1"/>
      <p:bldP spid="19" grpId="2"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30" grpId="0"/>
      <p:bldP spid="32" grpId="0"/>
      <p:bldP spid="34" grpId="0"/>
      <p:bldP spid="36" grpId="0"/>
      <p:bldP spid="39"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descr="Burgundy_CMU_JPG_Logo.jpg"/>
          <p:cNvPicPr>
            <a:picLocks noChangeAspect="1"/>
          </p:cNvPicPr>
          <p:nvPr/>
        </p:nvPicPr>
        <p:blipFill>
          <a:blip r:embed="rId3" cstate="print"/>
          <a:stretch>
            <a:fillRect/>
          </a:stretch>
        </p:blipFill>
        <p:spPr>
          <a:xfrm>
            <a:off x="3131840" y="0"/>
            <a:ext cx="2448272" cy="884098"/>
          </a:xfrm>
          <a:prstGeom prst="rect">
            <a:avLst/>
          </a:prstGeom>
        </p:spPr>
      </p:pic>
      <p:sp>
        <p:nvSpPr>
          <p:cNvPr id="26627" name="Rectangle 25"/>
          <p:cNvSpPr>
            <a:spLocks noChangeArrowheads="1"/>
          </p:cNvSpPr>
          <p:nvPr/>
        </p:nvSpPr>
        <p:spPr bwMode="auto">
          <a:xfrm>
            <a:off x="0" y="990600"/>
            <a:ext cx="82296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defTabSz="914400" fontAlgn="base">
              <a:spcBef>
                <a:spcPct val="0"/>
              </a:spcBef>
              <a:spcAft>
                <a:spcPct val="0"/>
              </a:spcAft>
            </a:pPr>
            <a:r>
              <a:rPr lang="en-US" sz="2400" b="1" i="1" u="sng" dirty="0">
                <a:solidFill>
                  <a:srgbClr val="000000"/>
                </a:solidFill>
                <a:latin typeface="Arial Narrow" charset="0"/>
                <a:ea typeface="ＭＳ Ｐゴシック" charset="0"/>
                <a:cs typeface="Arial" charset="0"/>
              </a:rPr>
              <a:t>Research Focus:</a:t>
            </a:r>
            <a:r>
              <a:rPr lang="en-US" sz="2400" b="1" i="1" dirty="0">
                <a:solidFill>
                  <a:srgbClr val="000000"/>
                </a:solidFill>
                <a:latin typeface="Arial Narrow" charset="0"/>
                <a:ea typeface="ＭＳ Ｐゴシック" charset="0"/>
                <a:cs typeface="Arial" charset="0"/>
              </a:rPr>
              <a:t> Computer architecture, HW/SW, bioinformatics</a:t>
            </a: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Memory, memory, memory, </a:t>
            </a:r>
            <a:r>
              <a:rPr lang="en-US" sz="2400" b="1" i="1" dirty="0">
                <a:solidFill>
                  <a:srgbClr val="3333CC"/>
                </a:solidFill>
                <a:latin typeface="Arial Narrow" charset="0"/>
                <a:ea typeface="ＭＳ Ｐゴシック" charset="0"/>
                <a:cs typeface="Arial" charset="0"/>
              </a:rPr>
              <a:t>storage, interconnects</a:t>
            </a: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a:solidFill>
                  <a:srgbClr val="3333CC"/>
                </a:solidFill>
                <a:latin typeface="Arial Narrow" charset="0"/>
                <a:ea typeface="ＭＳ Ｐゴシック" charset="0"/>
                <a:cs typeface="Arial" charset="0"/>
              </a:rPr>
              <a:t>P</a:t>
            </a:r>
            <a:r>
              <a:rPr lang="en-US" sz="2400" b="1" i="1" dirty="0" smtClean="0">
                <a:solidFill>
                  <a:srgbClr val="3333CC"/>
                </a:solidFill>
                <a:latin typeface="Arial Narrow" charset="0"/>
                <a:ea typeface="ＭＳ Ｐゴシック" charset="0"/>
                <a:cs typeface="Arial" charset="0"/>
              </a:rPr>
              <a:t>arallel architectures, heterogeneous architectures, GP-GPUs</a:t>
            </a:r>
            <a:endParaRPr lang="en-US" sz="2400" b="1" i="1" dirty="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System/architecture interaction</a:t>
            </a: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new execution models</a:t>
            </a:r>
            <a:endParaRPr lang="en-US" sz="2400" b="1" i="1" dirty="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Energy </a:t>
            </a:r>
            <a:r>
              <a:rPr lang="en-US" sz="2400" b="1" i="1" dirty="0">
                <a:solidFill>
                  <a:srgbClr val="3333CC"/>
                </a:solidFill>
                <a:latin typeface="Arial Narrow" charset="0"/>
                <a:ea typeface="ＭＳ Ｐゴシック" charset="0"/>
                <a:cs typeface="Arial" charset="0"/>
              </a:rPr>
              <a:t>efficiency, fault tolerance, hardware security </a:t>
            </a:r>
            <a:endParaRPr lang="en-US" sz="24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G</a:t>
            </a:r>
            <a:r>
              <a:rPr lang="en-US" sz="2400" b="1" i="1" dirty="0" smtClean="0">
                <a:solidFill>
                  <a:srgbClr val="3333CC"/>
                </a:solidFill>
                <a:latin typeface="Arial Narrow" charset="0"/>
                <a:ea typeface="ＭＳ Ｐゴシック" charset="0"/>
                <a:cs typeface="Arial" charset="0"/>
              </a:rPr>
              <a:t>enome sequence analysis and assembly</a:t>
            </a:r>
            <a:endParaRPr lang="en-US" sz="2400" b="1" i="1" dirty="0">
              <a:solidFill>
                <a:srgbClr val="3333CC"/>
              </a:solidFill>
              <a:latin typeface="Arial Narrow" charset="0"/>
              <a:ea typeface="ＭＳ Ｐゴシック" charset="0"/>
              <a:cs typeface="Arial" charset="0"/>
            </a:endParaRPr>
          </a:p>
        </p:txBody>
      </p:sp>
      <p:pic>
        <p:nvPicPr>
          <p:cNvPr id="40" name="Picture 39"/>
          <p:cNvPicPr>
            <a:picLocks noChangeAspect="1"/>
          </p:cNvPicPr>
          <p:nvPr/>
        </p:nvPicPr>
        <p:blipFill>
          <a:blip r:embed="rId4">
            <a:extLst>
              <a:ext uri="{BEBA8EAE-BF5A-486C-A8C5-ECC9F3942E4B}">
                <a14:imgProps xmlns:a14="http://schemas.microsoft.com/office/drawing/2010/main">
                  <a14:imgLayer r:embed="rId5">
                    <a14:imgEffect>
                      <a14:brightnessContrast bright="20000"/>
                    </a14:imgEffect>
                  </a14:imgLayer>
                </a14:imgProps>
              </a:ext>
              <a:ext uri="{28A0092B-C50C-407E-A947-70E740481C1C}">
                <a14:useLocalDpi xmlns:a14="http://schemas.microsoft.com/office/drawing/2010/main" val="0"/>
              </a:ext>
            </a:extLst>
          </a:blip>
          <a:stretch>
            <a:fillRect/>
          </a:stretch>
        </p:blipFill>
        <p:spPr>
          <a:xfrm>
            <a:off x="3122930" y="4231307"/>
            <a:ext cx="1524000" cy="1029876"/>
          </a:xfrm>
          <a:prstGeom prst="rect">
            <a:avLst/>
          </a:prstGeom>
          <a:noFill/>
          <a:ln>
            <a:noFill/>
          </a:ln>
        </p:spPr>
      </p:pic>
      <p:pic>
        <p:nvPicPr>
          <p:cNvPr id="39" name="Picture 23" descr="http://i.ehow.com/images/a04/ac/qb/format-hard-drive-xp-800X800.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0433856">
            <a:off x="7262555" y="3439062"/>
            <a:ext cx="1276125" cy="127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28" name="Text Box 147"/>
          <p:cNvSpPr txBox="1">
            <a:spLocks noChangeArrowheads="1"/>
          </p:cNvSpPr>
          <p:nvPr/>
        </p:nvSpPr>
        <p:spPr bwMode="auto">
          <a:xfrm>
            <a:off x="5302253" y="-50076"/>
            <a:ext cx="28479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r>
              <a:rPr lang="en-US" sz="2000" b="1" i="1" dirty="0" err="1">
                <a:solidFill>
                  <a:srgbClr val="000000"/>
                </a:solidFill>
                <a:latin typeface="Arial Narrow" charset="0"/>
              </a:rPr>
              <a:t>Onur</a:t>
            </a:r>
            <a:r>
              <a:rPr lang="en-US" sz="2000" b="1" i="1" dirty="0">
                <a:solidFill>
                  <a:srgbClr val="000000"/>
                </a:solidFill>
                <a:latin typeface="Arial Narrow" charset="0"/>
              </a:rPr>
              <a:t> </a:t>
            </a:r>
            <a:r>
              <a:rPr lang="en-US" sz="2000" b="1" i="1" dirty="0" err="1">
                <a:solidFill>
                  <a:srgbClr val="000000"/>
                </a:solidFill>
                <a:latin typeface="Arial Narrow" charset="0"/>
              </a:rPr>
              <a:t>Mutlu</a:t>
            </a:r>
            <a:endParaRPr lang="en-US" sz="2000" b="1" i="1" dirty="0">
              <a:solidFill>
                <a:srgbClr val="000000"/>
              </a:solidFill>
              <a:latin typeface="Arial Narrow" charset="0"/>
            </a:endParaRPr>
          </a:p>
          <a:p>
            <a:pPr algn="r" defTabSz="914400" eaLnBrk="1" fontAlgn="base" hangingPunct="1">
              <a:spcBef>
                <a:spcPct val="0"/>
              </a:spcBef>
              <a:spcAft>
                <a:spcPct val="0"/>
              </a:spcAft>
            </a:pPr>
            <a:r>
              <a:rPr lang="en-US" sz="1700" b="1" i="1" dirty="0">
                <a:solidFill>
                  <a:srgbClr val="3333CC"/>
                </a:solidFill>
                <a:latin typeface="Arial Narrow" charset="0"/>
              </a:rPr>
              <a:t>Computer Architecture </a:t>
            </a:r>
          </a:p>
          <a:p>
            <a:pPr algn="r" defTabSz="914400" eaLnBrk="1" fontAlgn="base" hangingPunct="1">
              <a:spcBef>
                <a:spcPct val="0"/>
              </a:spcBef>
              <a:spcAft>
                <a:spcPct val="0"/>
              </a:spcAft>
            </a:pPr>
            <a:r>
              <a:rPr lang="en-US" sz="1700" b="1" i="1" dirty="0">
                <a:solidFill>
                  <a:srgbClr val="3333CC"/>
                </a:solidFill>
                <a:latin typeface="Arial Narrow" charset="0"/>
              </a:rPr>
              <a:t>and Systems</a:t>
            </a:r>
          </a:p>
        </p:txBody>
      </p:sp>
      <p:pic>
        <p:nvPicPr>
          <p:cNvPr id="26629" name="Picture 17" descr="Headshot of Tsuhan Chen"/>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158166" y="-10385"/>
            <a:ext cx="985837" cy="1233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endParaRPr lang="en-US" sz="2200" b="1" i="1">
              <a:solidFill>
                <a:srgbClr val="3333CC"/>
              </a:solidFill>
              <a:latin typeface="Arial Narrow" charset="0"/>
            </a:endParaRPr>
          </a:p>
        </p:txBody>
      </p:sp>
      <p:pic>
        <p:nvPicPr>
          <p:cNvPr id="26645" name="Picture 30" descr="3177_01.png"/>
          <p:cNvPicPr>
            <a:picLocks noChangeAspect="1"/>
          </p:cNvPicPr>
          <p:nvPr/>
        </p:nvPicPr>
        <p:blipFill>
          <a:blip r:embed="rId8">
            <a:extLst>
              <a:ext uri="{28A0092B-C50C-407E-A947-70E740481C1C}">
                <a14:useLocalDpi xmlns:a14="http://schemas.microsoft.com/office/drawing/2010/main" val="0"/>
              </a:ext>
            </a:extLst>
          </a:blip>
          <a:srcRect l="4478" t="22220" r="3780" b="12109"/>
          <a:stretch>
            <a:fillRect/>
          </a:stretch>
        </p:blipFill>
        <p:spPr bwMode="auto">
          <a:xfrm>
            <a:off x="354137" y="5717501"/>
            <a:ext cx="2325687" cy="90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6633" name="Group 47"/>
          <p:cNvGrpSpPr>
            <a:grpSpLocks/>
          </p:cNvGrpSpPr>
          <p:nvPr/>
        </p:nvGrpSpPr>
        <p:grpSpPr bwMode="auto">
          <a:xfrm>
            <a:off x="3401591" y="5338860"/>
            <a:ext cx="2302057" cy="1554083"/>
            <a:chOff x="5252245" y="4774407"/>
            <a:chExt cx="2301419" cy="1554282"/>
          </a:xfrm>
        </p:grpSpPr>
        <p:sp>
          <p:nvSpPr>
            <p:cNvPr id="26642" name="TextBox 8"/>
            <p:cNvSpPr txBox="1">
              <a:spLocks noChangeArrowheads="1"/>
            </p:cNvSpPr>
            <p:nvPr/>
          </p:nvSpPr>
          <p:spPr bwMode="auto">
            <a:xfrm>
              <a:off x="5252245" y="5959310"/>
              <a:ext cx="2301419" cy="3693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defTabSz="914400" fontAlgn="base">
                <a:spcBef>
                  <a:spcPct val="0"/>
                </a:spcBef>
                <a:spcAft>
                  <a:spcPct val="0"/>
                </a:spcAft>
              </a:pPr>
              <a:r>
                <a:rPr lang="en-US" altLang="zh-CN" sz="1800" dirty="0" smtClean="0">
                  <a:solidFill>
                    <a:srgbClr val="000000"/>
                  </a:solidFill>
                  <a:latin typeface="Calibri" charset="0"/>
                </a:rPr>
                <a:t>General Purpose GPUs</a:t>
              </a:r>
              <a:endParaRPr lang="en-US" altLang="zh-CN" sz="1600" dirty="0">
                <a:solidFill>
                  <a:srgbClr val="000000"/>
                </a:solidFill>
                <a:latin typeface="Calibri" charset="0"/>
              </a:endParaRPr>
            </a:p>
          </p:txBody>
        </p:sp>
        <p:pic>
          <p:nvPicPr>
            <p:cNvPr id="26643" name="Picture 6" descr="C:\Daten\talks\invited\ferc2010\material\Fermi_Die_FINAL.png"/>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264944" y="4774407"/>
              <a:ext cx="1201936" cy="11887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24" name="Picture 23" descr="safari.png"/>
          <p:cNvPicPr>
            <a:picLocks noChangeAspect="1"/>
          </p:cNvPicPr>
          <p:nvPr/>
        </p:nvPicPr>
        <p:blipFill>
          <a:blip r:embed="rId10" cstate="print"/>
          <a:stretch>
            <a:fillRect/>
          </a:stretch>
        </p:blipFill>
        <p:spPr>
          <a:xfrm>
            <a:off x="224865" y="116632"/>
            <a:ext cx="2186895" cy="632757"/>
          </a:xfrm>
          <a:prstGeom prst="rect">
            <a:avLst/>
          </a:prstGeom>
        </p:spPr>
      </p:pic>
      <p:sp>
        <p:nvSpPr>
          <p:cNvPr id="27" name="Text Box 13" descr="90%"/>
          <p:cNvSpPr txBox="1">
            <a:spLocks noChangeArrowheads="1"/>
          </p:cNvSpPr>
          <p:nvPr/>
        </p:nvSpPr>
        <p:spPr bwMode="auto">
          <a:xfrm>
            <a:off x="474243" y="4821870"/>
            <a:ext cx="1733033" cy="895630"/>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Heterogeneous</a:t>
            </a:r>
          </a:p>
          <a:p>
            <a:pPr algn="ctr">
              <a:defRPr/>
            </a:pPr>
            <a:r>
              <a:rPr lang="en-US" kern="0" dirty="0" smtClean="0">
                <a:solidFill>
                  <a:sysClr val="windowText" lastClr="000000"/>
                </a:solidFill>
                <a:latin typeface="Arial" pitchFamily="-107" charset="0"/>
                <a:ea typeface="Arial" pitchFamily="-107" charset="0"/>
                <a:cs typeface="Arial" pitchFamily="-107" charset="0"/>
              </a:rPr>
              <a:t>Processors and </a:t>
            </a:r>
          </a:p>
          <a:p>
            <a:pPr algn="ctr">
              <a:defRPr/>
            </a:pPr>
            <a:r>
              <a:rPr lang="en-US" kern="0" dirty="0" smtClean="0">
                <a:solidFill>
                  <a:sysClr val="windowText" lastClr="000000"/>
                </a:solidFill>
                <a:latin typeface="Arial" pitchFamily="-107" charset="0"/>
                <a:ea typeface="Arial" pitchFamily="-107" charset="0"/>
                <a:cs typeface="Arial" pitchFamily="-107" charset="0"/>
              </a:rPr>
              <a:t>Accelerators</a:t>
            </a:r>
          </a:p>
        </p:txBody>
      </p:sp>
      <p:sp>
        <p:nvSpPr>
          <p:cNvPr id="28" name="Text Box 20" descr="90%"/>
          <p:cNvSpPr txBox="1">
            <a:spLocks noChangeArrowheads="1"/>
          </p:cNvSpPr>
          <p:nvPr/>
        </p:nvSpPr>
        <p:spPr bwMode="auto">
          <a:xfrm>
            <a:off x="2698252" y="3979561"/>
            <a:ext cx="2258492" cy="341632"/>
          </a:xfrm>
          <a:prstGeom prst="rect">
            <a:avLst/>
          </a:prstGeom>
          <a:noFill/>
          <a:ln w="12700">
            <a:noFill/>
            <a:miter lim="800000"/>
            <a:headEnd/>
            <a:tailEnd/>
          </a:ln>
          <a:effectLst/>
        </p:spPr>
        <p:txBody>
          <a:bodyPr wrap="none" lIns="64008" tIns="32004" rIns="64008" bIns="32004">
            <a:spAutoFit/>
          </a:bodyPr>
          <a:lstStyle/>
          <a:p>
            <a:pPr algn="ctr">
              <a:defRPr/>
            </a:pPr>
            <a:r>
              <a:rPr lang="en-US" kern="0" dirty="0" smtClean="0">
                <a:solidFill>
                  <a:sysClr val="windowText" lastClr="000000"/>
                </a:solidFill>
                <a:latin typeface="Arial" pitchFamily="-107" charset="0"/>
                <a:ea typeface="Arial" pitchFamily="-107" charset="0"/>
                <a:cs typeface="Arial" pitchFamily="-107" charset="0"/>
              </a:rPr>
              <a:t>Hybrid Main Memory</a:t>
            </a:r>
            <a:endParaRPr lang="en-US" kern="0" dirty="0">
              <a:solidFill>
                <a:sysClr val="windowText" lastClr="000000"/>
              </a:solidFill>
              <a:latin typeface="Arial" pitchFamily="-107" charset="0"/>
              <a:ea typeface="Arial" pitchFamily="-107" charset="0"/>
              <a:cs typeface="Arial" pitchFamily="-107" charset="0"/>
            </a:endParaRPr>
          </a:p>
        </p:txBody>
      </p:sp>
      <p:sp>
        <p:nvSpPr>
          <p:cNvPr id="29" name="Line 15"/>
          <p:cNvSpPr>
            <a:spLocks noChangeShapeType="1"/>
          </p:cNvSpPr>
          <p:nvPr/>
        </p:nvSpPr>
        <p:spPr bwMode="auto">
          <a:xfrm flipV="1">
            <a:off x="1982640" y="4076506"/>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0" name="Text Box 24" descr="90%"/>
          <p:cNvSpPr txBox="1">
            <a:spLocks noChangeArrowheads="1"/>
          </p:cNvSpPr>
          <p:nvPr/>
        </p:nvSpPr>
        <p:spPr bwMode="auto">
          <a:xfrm>
            <a:off x="5608432" y="4746245"/>
            <a:ext cx="2925968" cy="3416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800" dirty="0" smtClean="0">
                <a:solidFill>
                  <a:srgbClr val="000000"/>
                </a:solidFill>
              </a:rPr>
              <a:t>Persistent Memory/Storage</a:t>
            </a:r>
          </a:p>
        </p:txBody>
      </p:sp>
      <p:pic>
        <p:nvPicPr>
          <p:cNvPr id="31" name="Content Placeholder 6" descr="barcelona-die-photo-color.jpg"/>
          <p:cNvPicPr>
            <a:picLocks noChangeAspect="1"/>
          </p:cNvPicPr>
          <p:nvPr/>
        </p:nvPicPr>
        <p:blipFill>
          <a:blip r:embed="rId11">
            <a:extLst>
              <a:ext uri="{28A0092B-C50C-407E-A947-70E740481C1C}">
                <a14:useLocalDpi xmlns:a14="http://schemas.microsoft.com/office/drawing/2010/main" val="0"/>
              </a:ext>
            </a:extLst>
          </a:blip>
          <a:srcRect/>
          <a:stretch>
            <a:fillRect/>
          </a:stretch>
        </p:blipFill>
        <p:spPr bwMode="auto">
          <a:xfrm>
            <a:off x="685800" y="3505200"/>
            <a:ext cx="1312168" cy="12799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32" descr="dimm.png"/>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rot="10800000" flipV="1">
            <a:off x="2679825" y="3450054"/>
            <a:ext cx="2304256" cy="549297"/>
          </a:xfrm>
          <a:prstGeom prst="rect">
            <a:avLst/>
          </a:prstGeom>
        </p:spPr>
      </p:pic>
      <p:pic>
        <p:nvPicPr>
          <p:cNvPr id="35" name="Picture 34"/>
          <p:cNvPicPr>
            <a:picLocks noChangeAspect="1"/>
          </p:cNvPicPr>
          <p:nvPr/>
        </p:nvPicPr>
        <p:blipFill>
          <a:blip r:embed="rId13"/>
          <a:stretch>
            <a:fillRect/>
          </a:stretch>
        </p:blipFill>
        <p:spPr>
          <a:xfrm>
            <a:off x="5681266" y="3620023"/>
            <a:ext cx="1554690" cy="1003885"/>
          </a:xfrm>
          <a:prstGeom prst="rect">
            <a:avLst/>
          </a:prstGeom>
        </p:spPr>
      </p:pic>
      <p:sp>
        <p:nvSpPr>
          <p:cNvPr id="36" name="Line 15"/>
          <p:cNvSpPr>
            <a:spLocks noChangeShapeType="1"/>
          </p:cNvSpPr>
          <p:nvPr/>
        </p:nvSpPr>
        <p:spPr bwMode="auto">
          <a:xfrm flipV="1">
            <a:off x="4984081" y="4092641"/>
            <a:ext cx="697185" cy="620"/>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7" name="Line 15"/>
          <p:cNvSpPr>
            <a:spLocks noChangeShapeType="1"/>
          </p:cNvSpPr>
          <p:nvPr/>
        </p:nvSpPr>
        <p:spPr bwMode="auto">
          <a:xfrm flipV="1">
            <a:off x="2331231" y="4495799"/>
            <a:ext cx="640569" cy="1221699"/>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38" name="Line 15"/>
          <p:cNvSpPr>
            <a:spLocks noChangeShapeType="1"/>
          </p:cNvSpPr>
          <p:nvPr/>
        </p:nvSpPr>
        <p:spPr bwMode="auto">
          <a:xfrm flipV="1">
            <a:off x="3962400" y="4898556"/>
            <a:ext cx="0" cy="440303"/>
          </a:xfrm>
          <a:prstGeom prst="line">
            <a:avLst/>
          </a:prstGeom>
          <a:noFill/>
          <a:ln w="38100">
            <a:solidFill>
              <a:srgbClr val="0000FF"/>
            </a:solidFill>
            <a:round/>
            <a:headEnd type="triangle" w="med" len="med"/>
            <a:tailEnd type="triangle" w="med" len="med"/>
          </a:ln>
          <a:effectLst/>
        </p:spPr>
        <p:txBody>
          <a:bodyPr wrap="none" lIns="64008" tIns="32004" rIns="64008" bIns="32004" anchor="ctr"/>
          <a:lstStyle/>
          <a:p>
            <a:pPr>
              <a:defRPr/>
            </a:pPr>
            <a:endParaRPr lang="en-US" kern="0">
              <a:solidFill>
                <a:sysClr val="windowText" lastClr="000000"/>
              </a:solidFill>
              <a:latin typeface="Arial" pitchFamily="-107" charset="0"/>
              <a:ea typeface="Arial" pitchFamily="-107" charset="0"/>
              <a:cs typeface="Arial" pitchFamily="-107" charset="0"/>
            </a:endParaRPr>
          </a:p>
        </p:txBody>
      </p:sp>
      <p:sp>
        <p:nvSpPr>
          <p:cNvPr id="2" name="TextBox 1"/>
          <p:cNvSpPr txBox="1"/>
          <p:nvPr/>
        </p:nvSpPr>
        <p:spPr>
          <a:xfrm>
            <a:off x="5588717" y="5229200"/>
            <a:ext cx="3321142" cy="1107996"/>
          </a:xfrm>
          <a:prstGeom prst="rect">
            <a:avLst/>
          </a:prstGeom>
          <a:noFill/>
        </p:spPr>
        <p:txBody>
          <a:bodyPr wrap="none" rtlCol="0">
            <a:spAutoFit/>
          </a:bodyPr>
          <a:lstStyle/>
          <a:p>
            <a:pPr algn="ctr"/>
            <a:r>
              <a:rPr lang="en-US" sz="2200" b="1" dirty="0" smtClean="0">
                <a:solidFill>
                  <a:srgbClr val="FF0000"/>
                </a:solidFill>
              </a:rPr>
              <a:t>Broad research </a:t>
            </a:r>
          </a:p>
          <a:p>
            <a:pPr algn="ctr"/>
            <a:r>
              <a:rPr lang="en-US" sz="2200" b="1" dirty="0" smtClean="0">
                <a:solidFill>
                  <a:srgbClr val="FF0000"/>
                </a:solidFill>
              </a:rPr>
              <a:t>spanning systems to logic</a:t>
            </a:r>
          </a:p>
          <a:p>
            <a:pPr algn="ctr"/>
            <a:r>
              <a:rPr lang="en-US" sz="2200" b="1" dirty="0">
                <a:solidFill>
                  <a:srgbClr val="FF0000"/>
                </a:solidFill>
              </a:rPr>
              <a:t>w</a:t>
            </a:r>
            <a:r>
              <a:rPr lang="en-US" sz="2200" b="1" dirty="0" smtClean="0">
                <a:solidFill>
                  <a:srgbClr val="FF0000"/>
                </a:solidFill>
              </a:rPr>
              <a:t>ith architecture at center</a:t>
            </a:r>
            <a:endParaRPr lang="en-US" sz="2200" b="1" dirty="0">
              <a:solidFill>
                <a:srgbClr val="FF0000"/>
              </a:solidFill>
            </a:endParaRPr>
          </a:p>
        </p:txBody>
      </p:sp>
    </p:spTree>
    <p:extLst>
      <p:ext uri="{BB962C8B-B14F-4D97-AF65-F5344CB8AC3E}">
        <p14:creationId xmlns:p14="http://schemas.microsoft.com/office/powerpoint/2010/main" val="3791331324"/>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116632"/>
            <a:ext cx="8534400" cy="1143000"/>
          </a:xfrm>
        </p:spPr>
        <p:txBody>
          <a:bodyPr>
            <a:normAutofit/>
          </a:bodyPr>
          <a:lstStyle/>
          <a:p>
            <a:r>
              <a:rPr lang="en-US" sz="4000" dirty="0" smtClean="0">
                <a:solidFill>
                  <a:srgbClr val="1A5712"/>
                </a:solidFill>
                <a:latin typeface="Garamond"/>
                <a:cs typeface="Garamond"/>
              </a:rPr>
              <a:t>Future: </a:t>
            </a:r>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(In-Memory Copy)</a:t>
            </a:r>
            <a:endParaRPr lang="en-US" sz="4000" dirty="0">
              <a:solidFill>
                <a:srgbClr val="1A5712"/>
              </a:solidFill>
              <a:latin typeface="Garamond"/>
              <a:cs typeface="Garamond"/>
            </a:endParaRPr>
          </a:p>
        </p:txBody>
      </p:sp>
      <p:sp>
        <p:nvSpPr>
          <p:cNvPr id="4" name="Rectangle 3"/>
          <p:cNvSpPr/>
          <p:nvPr/>
        </p:nvSpPr>
        <p:spPr bwMode="auto">
          <a:xfrm>
            <a:off x="7042402" y="1528540"/>
            <a:ext cx="1350971" cy="3957862"/>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Memory</a:t>
            </a: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dirty="0">
              <a:solidFill>
                <a:prstClr val="black"/>
              </a:solidFill>
              <a:latin typeface="Calibri"/>
            </a:endParaRPr>
          </a:p>
          <a:p>
            <a:pPr algn="ctr" fontAlgn="base">
              <a:spcBef>
                <a:spcPct val="0"/>
              </a:spcBef>
              <a:spcAft>
                <a:spcPct val="0"/>
              </a:spcAft>
            </a:pPr>
            <a:endParaRPr lang="en-US" sz="2400" b="1" dirty="0" smtClean="0">
              <a:solidFill>
                <a:prstClr val="black"/>
              </a:solidFill>
              <a:latin typeface="Arial" charset="0"/>
            </a:endParaRPr>
          </a:p>
          <a:p>
            <a:pPr algn="ctr" fontAlgn="base">
              <a:spcBef>
                <a:spcPct val="0"/>
              </a:spcBef>
              <a:spcAft>
                <a:spcPct val="0"/>
              </a:spcAft>
            </a:pPr>
            <a:endParaRPr lang="en-US" sz="2400" b="1" dirty="0" smtClean="0">
              <a:solidFill>
                <a:prstClr val="black"/>
              </a:solidFill>
              <a:latin typeface="Arial" charset="0"/>
            </a:endParaRPr>
          </a:p>
        </p:txBody>
      </p:sp>
      <p:sp>
        <p:nvSpPr>
          <p:cNvPr id="5" name="Rectangle 4"/>
          <p:cNvSpPr/>
          <p:nvPr/>
        </p:nvSpPr>
        <p:spPr bwMode="auto">
          <a:xfrm>
            <a:off x="491319" y="2518009"/>
            <a:ext cx="4640239" cy="1978925"/>
          </a:xfrm>
          <a:prstGeom prst="rect">
            <a:avLst/>
          </a:prstGeom>
          <a:noFill/>
          <a:ln>
            <a:solidFill>
              <a:schemeClr val="tx1"/>
            </a:solidFill>
            <a:headEnd type="none" w="med" len="med"/>
            <a:tailEnd type="none" w="med" len="med"/>
          </a:ln>
        </p:spPr>
        <p:style>
          <a:lnRef idx="2">
            <a:schemeClr val="accent2"/>
          </a:lnRef>
          <a:fillRef idx="1">
            <a:schemeClr val="lt1"/>
          </a:fillRef>
          <a:effectRef idx="0">
            <a:schemeClr val="accent2"/>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smtClean="0">
              <a:solidFill>
                <a:prstClr val="black"/>
              </a:solidFill>
              <a:latin typeface="Arial" charset="0"/>
            </a:endParaRPr>
          </a:p>
        </p:txBody>
      </p:sp>
      <p:cxnSp>
        <p:nvCxnSpPr>
          <p:cNvPr id="6" name="Straight Connector 5"/>
          <p:cNvCxnSpPr/>
          <p:nvPr/>
        </p:nvCxnSpPr>
        <p:spPr bwMode="auto">
          <a:xfrm>
            <a:off x="1801504" y="3507471"/>
            <a:ext cx="136478"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7" name="Straight Connector 6"/>
          <p:cNvCxnSpPr/>
          <p:nvPr/>
        </p:nvCxnSpPr>
        <p:spPr bwMode="auto">
          <a:xfrm>
            <a:off x="2442949" y="3507471"/>
            <a:ext cx="86454"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8" name="Straight Connector 7"/>
          <p:cNvCxnSpPr/>
          <p:nvPr/>
        </p:nvCxnSpPr>
        <p:spPr bwMode="auto">
          <a:xfrm>
            <a:off x="3193579" y="3507471"/>
            <a:ext cx="91027"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cxnSp>
        <p:nvCxnSpPr>
          <p:cNvPr id="9" name="Straight Connector 8"/>
          <p:cNvCxnSpPr/>
          <p:nvPr/>
        </p:nvCxnSpPr>
        <p:spPr bwMode="auto">
          <a:xfrm>
            <a:off x="4162568" y="3507471"/>
            <a:ext cx="113732" cy="0"/>
          </a:xfrm>
          <a:prstGeom prst="line">
            <a:avLst/>
          </a:prstGeom>
          <a:solidFill>
            <a:schemeClr val="accent1"/>
          </a:solidFill>
          <a:ln w="9525" cap="flat" cmpd="sng" algn="ctr">
            <a:solidFill>
              <a:schemeClr val="tx1"/>
            </a:solidFill>
            <a:prstDash val="solid"/>
            <a:round/>
            <a:headEnd type="none" w="med" len="med"/>
            <a:tailEnd type="none" w="med" len="med"/>
          </a:ln>
          <a:effectLst/>
        </p:spPr>
      </p:cxnSp>
      <p:sp>
        <p:nvSpPr>
          <p:cNvPr id="10" name="Rectangle 9"/>
          <p:cNvSpPr/>
          <p:nvPr/>
        </p:nvSpPr>
        <p:spPr bwMode="auto">
          <a:xfrm>
            <a:off x="4276300" y="3229966"/>
            <a:ext cx="664190" cy="55501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MC</a:t>
            </a:r>
          </a:p>
        </p:txBody>
      </p:sp>
      <p:sp>
        <p:nvSpPr>
          <p:cNvPr id="11" name="Rectangle 10"/>
          <p:cNvSpPr/>
          <p:nvPr/>
        </p:nvSpPr>
        <p:spPr bwMode="auto">
          <a:xfrm>
            <a:off x="3284606" y="2768212"/>
            <a:ext cx="877962" cy="147851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L3</a:t>
            </a:r>
          </a:p>
        </p:txBody>
      </p:sp>
      <p:sp>
        <p:nvSpPr>
          <p:cNvPr id="12" name="Rectangle 11"/>
          <p:cNvSpPr/>
          <p:nvPr/>
        </p:nvSpPr>
        <p:spPr bwMode="auto">
          <a:xfrm>
            <a:off x="2529403" y="2997952"/>
            <a:ext cx="664176" cy="1019038"/>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L2</a:t>
            </a:r>
          </a:p>
        </p:txBody>
      </p:sp>
      <p:sp>
        <p:nvSpPr>
          <p:cNvPr id="13" name="Rectangle 12"/>
          <p:cNvSpPr/>
          <p:nvPr/>
        </p:nvSpPr>
        <p:spPr bwMode="auto">
          <a:xfrm>
            <a:off x="1937982" y="3186749"/>
            <a:ext cx="504967" cy="641444"/>
          </a:xfrm>
          <a:prstGeom prst="rect">
            <a:avLst/>
          </a:prstGeom>
          <a:solidFill>
            <a:schemeClr val="accent1"/>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L1</a:t>
            </a:r>
          </a:p>
        </p:txBody>
      </p:sp>
      <p:sp>
        <p:nvSpPr>
          <p:cNvPr id="14" name="Rectangle 13"/>
          <p:cNvSpPr/>
          <p:nvPr/>
        </p:nvSpPr>
        <p:spPr bwMode="auto">
          <a:xfrm>
            <a:off x="696036" y="2927441"/>
            <a:ext cx="1105468" cy="1160060"/>
          </a:xfrm>
          <a:prstGeom prst="rect">
            <a:avLst/>
          </a:prstGeom>
          <a:ln>
            <a:headEnd type="none" w="med" len="med"/>
            <a:tailEnd type="none" w="med" len="med"/>
          </a:ln>
        </p:spPr>
        <p:style>
          <a:lnRef idx="2">
            <a:schemeClr val="accent5">
              <a:shade val="50000"/>
            </a:schemeClr>
          </a:lnRef>
          <a:fillRef idx="1">
            <a:schemeClr val="accent5"/>
          </a:fillRef>
          <a:effectRef idx="0">
            <a:schemeClr val="accent5"/>
          </a:effectRef>
          <a:fontRef idx="minor">
            <a:schemeClr val="lt1"/>
          </a:fontRef>
        </p:style>
        <p:txBody>
          <a:bodyPr vert="horz" wrap="square" lIns="91440" tIns="45720" rIns="91440" bIns="45720" numCol="1" rtlCol="0" anchor="ctr" anchorCtr="0" compatLnSpc="1">
            <a:prstTxWarp prst="textNoShape">
              <a:avLst/>
            </a:prstTxWarp>
          </a:bodyPr>
          <a:lstStyle/>
          <a:p>
            <a:pPr algn="ctr" fontAlgn="base">
              <a:spcBef>
                <a:spcPct val="0"/>
              </a:spcBef>
              <a:spcAft>
                <a:spcPct val="0"/>
              </a:spcAft>
            </a:pPr>
            <a:r>
              <a:rPr lang="en-US" sz="2000" b="1" dirty="0" smtClean="0">
                <a:solidFill>
                  <a:prstClr val="black"/>
                </a:solidFill>
                <a:latin typeface="Arial" charset="0"/>
              </a:rPr>
              <a:t>CPU</a:t>
            </a:r>
          </a:p>
        </p:txBody>
      </p:sp>
      <p:sp>
        <p:nvSpPr>
          <p:cNvPr id="15" name="Left-Right Arrow 14"/>
          <p:cNvSpPr/>
          <p:nvPr/>
        </p:nvSpPr>
        <p:spPr bwMode="auto">
          <a:xfrm>
            <a:off x="5131558" y="3282283"/>
            <a:ext cx="1910687" cy="450376"/>
          </a:xfrm>
          <a:prstGeom prst="leftRightArrow">
            <a:avLst>
              <a:gd name="adj1" fmla="val 50000"/>
              <a:gd name="adj2" fmla="val 25758"/>
            </a:avLst>
          </a:prstGeom>
          <a:solidFill>
            <a:schemeClr val="bg1">
              <a:lumMod val="75000"/>
            </a:schemeClr>
          </a:solidFill>
          <a:ln>
            <a:solidFill>
              <a:schemeClr val="tx1">
                <a:lumMod val="65000"/>
                <a:lumOff val="35000"/>
              </a:schemeClr>
            </a:solid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6" name="Rectangle 15"/>
          <p:cNvSpPr/>
          <p:nvPr/>
        </p:nvSpPr>
        <p:spPr bwMode="auto">
          <a:xfrm>
            <a:off x="7042246" y="296017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7" name="Rectangle 16"/>
          <p:cNvSpPr/>
          <p:nvPr/>
        </p:nvSpPr>
        <p:spPr bwMode="auto">
          <a:xfrm>
            <a:off x="7044517" y="3659885"/>
            <a:ext cx="1348855" cy="257022"/>
          </a:xfrm>
          <a:prstGeom prst="rect">
            <a:avLst/>
          </a:prstGeom>
          <a:solidFill>
            <a:schemeClr val="tx1">
              <a:lumMod val="65000"/>
              <a:lumOff val="35000"/>
            </a:schemeClr>
          </a:solidFill>
          <a:ln>
            <a:solidFill>
              <a:schemeClr val="tx1">
                <a:lumMod val="95000"/>
                <a:lumOff val="5000"/>
              </a:schemeClr>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sp>
        <p:nvSpPr>
          <p:cNvPr id="18" name="Rectangle 17"/>
          <p:cNvSpPr/>
          <p:nvPr/>
        </p:nvSpPr>
        <p:spPr bwMode="auto">
          <a:xfrm>
            <a:off x="7042246" y="2954740"/>
            <a:ext cx="1351128" cy="245660"/>
          </a:xfrm>
          <a:prstGeom prst="rect">
            <a:avLst/>
          </a:prstGeom>
          <a:solidFill>
            <a:schemeClr val="bg1"/>
          </a:solidFill>
          <a:ln>
            <a:solidFill>
              <a:schemeClr val="tx2"/>
            </a:solidFill>
            <a:headEnd type="none" w="med" len="med"/>
            <a:tailEnd type="none" w="med" len="med"/>
          </a:ln>
        </p:spPr>
        <p:style>
          <a:lnRef idx="2">
            <a:schemeClr val="accent4"/>
          </a:lnRef>
          <a:fillRef idx="1">
            <a:schemeClr val="lt1"/>
          </a:fillRef>
          <a:effectRef idx="0">
            <a:schemeClr val="accent4"/>
          </a:effectRef>
          <a:fontRef idx="minor">
            <a:schemeClr val="dk1"/>
          </a:fontRef>
        </p:style>
        <p:txBody>
          <a:bodyPr vert="horz" wrap="square" lIns="91440" tIns="45720" rIns="91440" bIns="45720" numCol="1" rtlCol="0" anchor="t" anchorCtr="0" compatLnSpc="1">
            <a:prstTxWarp prst="textNoShape">
              <a:avLst/>
            </a:prstTxWarp>
          </a:bodyPr>
          <a:lstStyle/>
          <a:p>
            <a:pPr fontAlgn="base">
              <a:spcBef>
                <a:spcPct val="0"/>
              </a:spcBef>
              <a:spcAft>
                <a:spcPct val="0"/>
              </a:spcAft>
            </a:pPr>
            <a:endParaRPr lang="en-US" sz="3200" b="1">
              <a:solidFill>
                <a:prstClr val="black"/>
              </a:solidFill>
              <a:latin typeface="Arial" charset="0"/>
            </a:endParaRPr>
          </a:p>
        </p:txBody>
      </p:sp>
      <p:cxnSp>
        <p:nvCxnSpPr>
          <p:cNvPr id="19" name="Straight Arrow Connector 18"/>
          <p:cNvCxnSpPr>
            <a:stCxn id="18" idx="2"/>
            <a:endCxn id="17" idx="0"/>
          </p:cNvCxnSpPr>
          <p:nvPr/>
        </p:nvCxnSpPr>
        <p:spPr bwMode="auto">
          <a:xfrm rot="16200000" flipH="1">
            <a:off x="7488635" y="3429574"/>
            <a:ext cx="459485" cy="1135"/>
          </a:xfrm>
          <a:prstGeom prst="straightConnector1">
            <a:avLst/>
          </a:prstGeom>
          <a:solidFill>
            <a:schemeClr val="accent1"/>
          </a:solidFill>
          <a:ln w="28575" cap="flat" cmpd="sng" algn="ctr">
            <a:solidFill>
              <a:schemeClr val="tx1"/>
            </a:solidFill>
            <a:prstDash val="solid"/>
            <a:round/>
            <a:headEnd type="none" w="med" len="med"/>
            <a:tailEnd type="stealth" w="lg" len="lg"/>
          </a:ln>
          <a:effectLst/>
        </p:spPr>
      </p:cxnSp>
      <p:sp>
        <p:nvSpPr>
          <p:cNvPr id="20" name="TextBox 19"/>
          <p:cNvSpPr txBox="1"/>
          <p:nvPr/>
        </p:nvSpPr>
        <p:spPr>
          <a:xfrm>
            <a:off x="4015945" y="1507524"/>
            <a:ext cx="2170787" cy="461665"/>
          </a:xfrm>
          <a:prstGeom prst="rect">
            <a:avLst/>
          </a:prstGeom>
          <a:noFill/>
        </p:spPr>
        <p:txBody>
          <a:bodyPr wrap="none" rtlCol="0">
            <a:spAutoFit/>
          </a:bodyPr>
          <a:lstStyle/>
          <a:p>
            <a:r>
              <a:rPr lang="en-US" sz="2400" dirty="0" smtClean="0">
                <a:solidFill>
                  <a:srgbClr val="003399"/>
                </a:solidFill>
                <a:latin typeface="Calibri"/>
              </a:rPr>
              <a:t>1) Low latency</a:t>
            </a:r>
            <a:endParaRPr lang="en-US" sz="2400" dirty="0">
              <a:solidFill>
                <a:srgbClr val="003399"/>
              </a:solidFill>
              <a:latin typeface="Calibri"/>
            </a:endParaRPr>
          </a:p>
        </p:txBody>
      </p:sp>
      <p:cxnSp>
        <p:nvCxnSpPr>
          <p:cNvPr id="21" name="Curved Connector 20"/>
          <p:cNvCxnSpPr>
            <a:stCxn id="20" idx="3"/>
            <a:endCxn id="18" idx="1"/>
          </p:cNvCxnSpPr>
          <p:nvPr/>
        </p:nvCxnSpPr>
        <p:spPr bwMode="auto">
          <a:xfrm>
            <a:off x="6186732" y="1738357"/>
            <a:ext cx="855514" cy="1339213"/>
          </a:xfrm>
          <a:prstGeom prst="curvedConnector3">
            <a:avLst>
              <a:gd name="adj1" fmla="val 50000"/>
            </a:avLst>
          </a:prstGeom>
          <a:solidFill>
            <a:schemeClr val="accent1"/>
          </a:solidFill>
          <a:ln w="28575" cap="flat" cmpd="sng" algn="ctr">
            <a:solidFill>
              <a:srgbClr val="003399"/>
            </a:solidFill>
            <a:prstDash val="solid"/>
            <a:round/>
            <a:headEnd type="none" w="med" len="med"/>
            <a:tailEnd type="stealth" w="lg" len="lg"/>
          </a:ln>
          <a:effectLst/>
        </p:spPr>
      </p:cxnSp>
      <p:sp>
        <p:nvSpPr>
          <p:cNvPr id="22" name="TextBox 21"/>
          <p:cNvSpPr txBox="1"/>
          <p:nvPr/>
        </p:nvSpPr>
        <p:spPr>
          <a:xfrm>
            <a:off x="2819400" y="5282524"/>
            <a:ext cx="3870961" cy="461665"/>
          </a:xfrm>
          <a:prstGeom prst="rect">
            <a:avLst/>
          </a:prstGeom>
          <a:noFill/>
        </p:spPr>
        <p:txBody>
          <a:bodyPr wrap="square" rtlCol="0">
            <a:spAutoFit/>
          </a:bodyPr>
          <a:lstStyle/>
          <a:p>
            <a:r>
              <a:rPr lang="en-US" sz="2400" dirty="0">
                <a:solidFill>
                  <a:srgbClr val="003399"/>
                </a:solidFill>
                <a:latin typeface="Calibri"/>
              </a:rPr>
              <a:t>2</a:t>
            </a:r>
            <a:r>
              <a:rPr lang="en-US" sz="2400" dirty="0" smtClean="0">
                <a:solidFill>
                  <a:srgbClr val="003399"/>
                </a:solidFill>
                <a:latin typeface="Calibri"/>
              </a:rPr>
              <a:t>) Low bandwidth utilization</a:t>
            </a:r>
            <a:endParaRPr lang="en-US" sz="2400" dirty="0">
              <a:solidFill>
                <a:srgbClr val="003399"/>
              </a:solidFill>
              <a:latin typeface="Calibri"/>
            </a:endParaRPr>
          </a:p>
        </p:txBody>
      </p:sp>
      <p:cxnSp>
        <p:nvCxnSpPr>
          <p:cNvPr id="23" name="Curved Connector 51"/>
          <p:cNvCxnSpPr>
            <a:stCxn id="22" idx="3"/>
            <a:endCxn id="15" idx="5"/>
          </p:cNvCxnSpPr>
          <p:nvPr/>
        </p:nvCxnSpPr>
        <p:spPr bwMode="auto">
          <a:xfrm flipH="1" flipV="1">
            <a:off x="6086902" y="3620065"/>
            <a:ext cx="603459" cy="1893292"/>
          </a:xfrm>
          <a:prstGeom prst="curvedConnector4">
            <a:avLst>
              <a:gd name="adj1" fmla="val -37882"/>
              <a:gd name="adj2" fmla="val 53123"/>
            </a:avLst>
          </a:prstGeom>
          <a:solidFill>
            <a:schemeClr val="accent1"/>
          </a:solidFill>
          <a:ln w="28575" cap="flat" cmpd="sng" algn="ctr">
            <a:solidFill>
              <a:srgbClr val="003399"/>
            </a:solidFill>
            <a:prstDash val="solid"/>
            <a:round/>
            <a:headEnd type="none" w="med" len="med"/>
            <a:tailEnd type="stealth" w="lg" len="lg"/>
          </a:ln>
          <a:effectLst/>
        </p:spPr>
      </p:cxnSp>
      <p:sp>
        <p:nvSpPr>
          <p:cNvPr id="24" name="TextBox 23"/>
          <p:cNvSpPr txBox="1"/>
          <p:nvPr/>
        </p:nvSpPr>
        <p:spPr>
          <a:xfrm>
            <a:off x="428359" y="1505479"/>
            <a:ext cx="3105673" cy="461665"/>
          </a:xfrm>
          <a:prstGeom prst="rect">
            <a:avLst/>
          </a:prstGeom>
          <a:noFill/>
        </p:spPr>
        <p:txBody>
          <a:bodyPr wrap="square" rtlCol="0">
            <a:spAutoFit/>
          </a:bodyPr>
          <a:lstStyle/>
          <a:p>
            <a:r>
              <a:rPr lang="en-US" sz="2400" dirty="0" smtClean="0">
                <a:solidFill>
                  <a:srgbClr val="003399"/>
                </a:solidFill>
                <a:latin typeface="Calibri"/>
              </a:rPr>
              <a:t>3) No cache pollution</a:t>
            </a:r>
            <a:endParaRPr lang="en-US" sz="2400" dirty="0">
              <a:solidFill>
                <a:srgbClr val="003399"/>
              </a:solidFill>
              <a:latin typeface="Calibri"/>
            </a:endParaRPr>
          </a:p>
        </p:txBody>
      </p:sp>
      <p:cxnSp>
        <p:nvCxnSpPr>
          <p:cNvPr id="25" name="Curved Connector 51"/>
          <p:cNvCxnSpPr>
            <a:stCxn id="24" idx="3"/>
            <a:endCxn id="13" idx="0"/>
          </p:cNvCxnSpPr>
          <p:nvPr/>
        </p:nvCxnSpPr>
        <p:spPr bwMode="auto">
          <a:xfrm flipH="1">
            <a:off x="2190466" y="1736312"/>
            <a:ext cx="1343566" cy="1450437"/>
          </a:xfrm>
          <a:prstGeom prst="curvedConnector4">
            <a:avLst>
              <a:gd name="adj1" fmla="val -17014"/>
              <a:gd name="adj2" fmla="val 57957"/>
            </a:avLst>
          </a:prstGeom>
          <a:solidFill>
            <a:schemeClr val="accent1"/>
          </a:solidFill>
          <a:ln w="28575" cap="flat" cmpd="sng" algn="ctr">
            <a:solidFill>
              <a:srgbClr val="003399"/>
            </a:solidFill>
            <a:prstDash val="solid"/>
            <a:round/>
            <a:headEnd type="none" w="med" len="med"/>
            <a:tailEnd type="stealth" w="lg" len="lg"/>
          </a:ln>
          <a:effectLst/>
        </p:spPr>
      </p:cxnSp>
      <p:sp>
        <p:nvSpPr>
          <p:cNvPr id="26" name="TextBox 25"/>
          <p:cNvSpPr txBox="1"/>
          <p:nvPr/>
        </p:nvSpPr>
        <p:spPr>
          <a:xfrm>
            <a:off x="2819400" y="5682064"/>
            <a:ext cx="4798552" cy="461665"/>
          </a:xfrm>
          <a:prstGeom prst="rect">
            <a:avLst/>
          </a:prstGeom>
          <a:noFill/>
        </p:spPr>
        <p:txBody>
          <a:bodyPr wrap="square" rtlCol="0">
            <a:spAutoFit/>
          </a:bodyPr>
          <a:lstStyle/>
          <a:p>
            <a:r>
              <a:rPr lang="en-US" sz="2400" dirty="0" smtClean="0">
                <a:solidFill>
                  <a:srgbClr val="003399"/>
                </a:solidFill>
                <a:latin typeface="Calibri"/>
              </a:rPr>
              <a:t>4) No unwanted data movement</a:t>
            </a:r>
            <a:endParaRPr lang="en-US" sz="2400" dirty="0">
              <a:solidFill>
                <a:srgbClr val="003399"/>
              </a:solidFill>
              <a:latin typeface="Calibri"/>
            </a:endParaRPr>
          </a:p>
        </p:txBody>
      </p:sp>
      <p:sp>
        <p:nvSpPr>
          <p:cNvPr id="28" name="Slide Number Placeholder 27"/>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60</a:t>
            </a:fld>
            <a:endParaRPr lang="en-US">
              <a:solidFill>
                <a:prstClr val="black">
                  <a:tint val="75000"/>
                </a:prstClr>
              </a:solidFill>
              <a:latin typeface="Calibri"/>
            </a:endParaRPr>
          </a:p>
        </p:txBody>
      </p:sp>
      <p:sp>
        <p:nvSpPr>
          <p:cNvPr id="29" name="TextBox 28"/>
          <p:cNvSpPr txBox="1"/>
          <p:nvPr/>
        </p:nvSpPr>
        <p:spPr>
          <a:xfrm>
            <a:off x="179512" y="6093296"/>
            <a:ext cx="2453917" cy="584776"/>
          </a:xfrm>
          <a:prstGeom prst="rect">
            <a:avLst/>
          </a:prstGeom>
          <a:noFill/>
        </p:spPr>
        <p:txBody>
          <a:bodyPr wrap="none" rtlCol="0">
            <a:spAutoFit/>
          </a:bodyPr>
          <a:lstStyle/>
          <a:p>
            <a:r>
              <a:rPr lang="en-US" sz="3200" dirty="0" smtClean="0">
                <a:solidFill>
                  <a:srgbClr val="FF0000"/>
                </a:solidFill>
                <a:latin typeface="Calibri"/>
              </a:rPr>
              <a:t>1046ns, 3.6uJ</a:t>
            </a:r>
            <a:endParaRPr lang="en-US" sz="3200" dirty="0">
              <a:solidFill>
                <a:srgbClr val="FF0000"/>
              </a:solidFill>
              <a:latin typeface="Calibri"/>
            </a:endParaRPr>
          </a:p>
        </p:txBody>
      </p:sp>
      <p:sp>
        <p:nvSpPr>
          <p:cNvPr id="30" name="TextBox 29"/>
          <p:cNvSpPr txBox="1"/>
          <p:nvPr/>
        </p:nvSpPr>
        <p:spPr>
          <a:xfrm>
            <a:off x="395536" y="6093296"/>
            <a:ext cx="2245927" cy="584776"/>
          </a:xfrm>
          <a:prstGeom prst="rect">
            <a:avLst/>
          </a:prstGeom>
          <a:noFill/>
        </p:spPr>
        <p:txBody>
          <a:bodyPr wrap="none" rtlCol="0">
            <a:spAutoFit/>
          </a:bodyPr>
          <a:lstStyle/>
          <a:p>
            <a:r>
              <a:rPr lang="en-US" sz="3200" dirty="0" smtClean="0">
                <a:solidFill>
                  <a:srgbClr val="008000"/>
                </a:solidFill>
                <a:latin typeface="Calibri"/>
              </a:rPr>
              <a:t>90ns, 0.04uJ</a:t>
            </a:r>
            <a:endParaRPr lang="en-US" sz="3200" dirty="0">
              <a:solidFill>
                <a:srgbClr val="008000"/>
              </a:solidFill>
              <a:latin typeface="Calibri"/>
            </a:endParaRPr>
          </a:p>
        </p:txBody>
      </p:sp>
    </p:spTree>
    <p:extLst>
      <p:ext uri="{BB962C8B-B14F-4D97-AF65-F5344CB8AC3E}">
        <p14:creationId xmlns:p14="http://schemas.microsoft.com/office/powerpoint/2010/main" val="19644852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grpId="0" nodeType="clickEffect">
                                  <p:stCondLst>
                                    <p:cond delay="0"/>
                                  </p:stCondLst>
                                  <p:childTnLst>
                                    <p:animMotion origin="layout" path="M -3.61111E-6 2.96296E-6 L -3.61111E-6 0.10277 " pathEditMode="relative" rAng="0" ptsTypes="AA">
                                      <p:cBhvr>
                                        <p:cTn id="6" dur="500" fill="hold"/>
                                        <p:tgtEl>
                                          <p:spTgt spid="18"/>
                                        </p:tgtEl>
                                        <p:attrNameLst>
                                          <p:attrName>ppt_x</p:attrName>
                                          <p:attrName>ppt_y</p:attrName>
                                        </p:attrNameLst>
                                      </p:cBhvr>
                                      <p:rCtr x="0" y="51"/>
                                    </p:animMotion>
                                  </p:childTnLst>
                                </p:cTn>
                              </p:par>
                            </p:childTnLst>
                          </p:cTn>
                        </p:par>
                        <p:par>
                          <p:cTn id="7" fill="hold">
                            <p:stCondLst>
                              <p:cond delay="500"/>
                            </p:stCondLst>
                            <p:childTnLst>
                              <p:par>
                                <p:cTn id="8" presetID="1" presetClass="exit" presetSubtype="0" fill="hold" grpId="1" nodeType="afterEffect">
                                  <p:stCondLst>
                                    <p:cond delay="0"/>
                                  </p:stCondLst>
                                  <p:childTnLst>
                                    <p:set>
                                      <p:cBhvr>
                                        <p:cTn id="9" dur="1" fill="hold">
                                          <p:stCondLst>
                                            <p:cond delay="0"/>
                                          </p:stCondLst>
                                        </p:cTn>
                                        <p:tgtEl>
                                          <p:spTgt spid="18"/>
                                        </p:tgtEl>
                                        <p:attrNameLst>
                                          <p:attrName>style.visibility</p:attrName>
                                        </p:attrNameLst>
                                      </p:cBhvr>
                                      <p:to>
                                        <p:strVal val="hidden"/>
                                      </p:to>
                                    </p:set>
                                  </p:childTnLst>
                                </p:cTn>
                              </p:par>
                              <p:par>
                                <p:cTn id="10" presetID="1" presetClass="emph" presetSubtype="2" fill="hold" nodeType="withEffect">
                                  <p:stCondLst>
                                    <p:cond delay="0"/>
                                  </p:stCondLst>
                                  <p:childTnLst>
                                    <p:animClr clrSpc="rgb" dir="cw">
                                      <p:cBhvr>
                                        <p:cTn id="11" dur="500" fill="hold"/>
                                        <p:tgtEl>
                                          <p:spTgt spid="17"/>
                                        </p:tgtEl>
                                        <p:attrNameLst>
                                          <p:attrName>fillcolor</p:attrName>
                                        </p:attrNameLst>
                                      </p:cBhvr>
                                      <p:to>
                                        <a:schemeClr val="bg1"/>
                                      </p:to>
                                    </p:animClr>
                                    <p:set>
                                      <p:cBhvr>
                                        <p:cTn id="12" dur="500" fill="hold"/>
                                        <p:tgtEl>
                                          <p:spTgt spid="17"/>
                                        </p:tgtEl>
                                        <p:attrNameLst>
                                          <p:attrName>fill.type</p:attrName>
                                        </p:attrNameLst>
                                      </p:cBhvr>
                                      <p:to>
                                        <p:strVal val="solid"/>
                                      </p:to>
                                    </p:set>
                                    <p:set>
                                      <p:cBhvr>
                                        <p:cTn id="13" dur="500" fill="hold"/>
                                        <p:tgtEl>
                                          <p:spTgt spid="17"/>
                                        </p:tgtEl>
                                        <p:attrNameLst>
                                          <p:attrName>fill.on</p:attrName>
                                        </p:attrNameLst>
                                      </p:cBhvr>
                                      <p:to>
                                        <p:strVal val="true"/>
                                      </p:to>
                                    </p:set>
                                  </p:childTnLst>
                                </p:cTn>
                              </p:par>
                              <p:par>
                                <p:cTn id="14" presetID="10" presetClass="entr" presetSubtype="0" fill="hold" nodeType="withEffect">
                                  <p:stCondLst>
                                    <p:cond delay="0"/>
                                  </p:stCondLst>
                                  <p:childTnLst>
                                    <p:set>
                                      <p:cBhvr>
                                        <p:cTn id="15" dur="1" fill="hold">
                                          <p:stCondLst>
                                            <p:cond delay="0"/>
                                          </p:stCondLst>
                                        </p:cTn>
                                        <p:tgtEl>
                                          <p:spTgt spid="19"/>
                                        </p:tgtEl>
                                        <p:attrNameLst>
                                          <p:attrName>style.visibility</p:attrName>
                                        </p:attrNameLst>
                                      </p:cBhvr>
                                      <p:to>
                                        <p:strVal val="visible"/>
                                      </p:to>
                                    </p:set>
                                    <p:animEffect transition="in" filter="fade">
                                      <p:cBhvr>
                                        <p:cTn id="16" dur="500"/>
                                        <p:tgtEl>
                                          <p:spTgt spid="1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fade">
                                      <p:cBhvr>
                                        <p:cTn id="21" dur="500"/>
                                        <p:tgtEl>
                                          <p:spTgt spid="20"/>
                                        </p:tgtEl>
                                      </p:cBhvr>
                                    </p:animEffect>
                                  </p:childTnLst>
                                </p:cTn>
                              </p:par>
                              <p:par>
                                <p:cTn id="22" presetID="10" presetClass="entr" presetSubtype="0" fill="hold"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par>
                                <p:cTn id="30" presetID="10" presetClass="entr" presetSubtype="0" fill="hold"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fad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par>
                                <p:cTn id="38" presetID="10" presetClass="entr" presetSubtype="0" fill="hold" nodeType="withEffect">
                                  <p:stCondLst>
                                    <p:cond delay="0"/>
                                  </p:stCondLst>
                                  <p:childTnLst>
                                    <p:set>
                                      <p:cBhvr>
                                        <p:cTn id="39" dur="1" fill="hold">
                                          <p:stCondLst>
                                            <p:cond delay="0"/>
                                          </p:stCondLst>
                                        </p:cTn>
                                        <p:tgtEl>
                                          <p:spTgt spid="25"/>
                                        </p:tgtEl>
                                        <p:attrNameLst>
                                          <p:attrName>style.visibility</p:attrName>
                                        </p:attrNameLst>
                                      </p:cBhvr>
                                      <p:to>
                                        <p:strVal val="visible"/>
                                      </p:to>
                                    </p:set>
                                    <p:animEffect transition="in" filter="fade">
                                      <p:cBhvr>
                                        <p:cTn id="40" dur="500"/>
                                        <p:tgtEl>
                                          <p:spTgt spid="25"/>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grpId="0" nodeType="clickEffect">
                                  <p:stCondLst>
                                    <p:cond delay="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500"/>
                                        <p:tgtEl>
                                          <p:spTgt spid="26"/>
                                        </p:tgtEl>
                                      </p:cBhvr>
                                    </p:animEffect>
                                  </p:childTnLst>
                                </p:cTn>
                              </p:par>
                            </p:childTnLst>
                          </p:cTn>
                        </p:par>
                      </p:childTnLst>
                    </p:cTn>
                  </p:par>
                  <p:par>
                    <p:cTn id="46" fill="hold">
                      <p:stCondLst>
                        <p:cond delay="indefinite"/>
                      </p:stCondLst>
                      <p:childTnLst>
                        <p:par>
                          <p:cTn id="47" fill="hold">
                            <p:stCondLst>
                              <p:cond delay="0"/>
                            </p:stCondLst>
                            <p:childTnLst>
                              <p:par>
                                <p:cTn id="48" presetID="1" presetClass="entr" presetSubtype="0" fill="hold" grpId="0" nodeType="clickEffect">
                                  <p:stCondLst>
                                    <p:cond delay="0"/>
                                  </p:stCondLst>
                                  <p:childTnLst>
                                    <p:set>
                                      <p:cBhvr>
                                        <p:cTn id="49" dur="1" fill="hold">
                                          <p:stCondLst>
                                            <p:cond delay="0"/>
                                          </p:stCondLst>
                                        </p:cTn>
                                        <p:tgtEl>
                                          <p:spTgt spid="29"/>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xit" presetSubtype="0" fill="hold" grpId="1" nodeType="clickEffect">
                                  <p:stCondLst>
                                    <p:cond delay="0"/>
                                  </p:stCondLst>
                                  <p:childTnLst>
                                    <p:set>
                                      <p:cBhvr>
                                        <p:cTn id="53" dur="1" fill="hold">
                                          <p:stCondLst>
                                            <p:cond delay="0"/>
                                          </p:stCondLst>
                                        </p:cTn>
                                        <p:tgtEl>
                                          <p:spTgt spid="29"/>
                                        </p:tgtEl>
                                        <p:attrNameLst>
                                          <p:attrName>style.visibility</p:attrName>
                                        </p:attrNameLst>
                                      </p:cBhvr>
                                      <p:to>
                                        <p:strVal val="hidden"/>
                                      </p:to>
                                    </p:set>
                                  </p:childTnLst>
                                </p:cTn>
                              </p:par>
                              <p:par>
                                <p:cTn id="54" presetID="1" presetClass="entr" presetSubtype="0" fill="hold" grpId="0" nodeType="withEffect">
                                  <p:stCondLst>
                                    <p:cond delay="0"/>
                                  </p:stCondLst>
                                  <p:childTnLst>
                                    <p:set>
                                      <p:cBhvr>
                                        <p:cTn id="55" dur="1" fill="hold">
                                          <p:stCondLst>
                                            <p:cond delay="0"/>
                                          </p:stCondLst>
                                        </p:cTn>
                                        <p:tgtEl>
                                          <p:spTgt spid="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8" grpId="1" animBg="1"/>
      <p:bldP spid="20" grpId="0"/>
      <p:bldP spid="22" grpId="0"/>
      <p:bldP spid="24" grpId="0"/>
      <p:bldP spid="26" grpId="0"/>
      <p:bldP spid="29" grpId="0"/>
      <p:bldP spid="29" grpId="1"/>
      <p:bldP spid="30"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440" name="Group 32"/>
          <p:cNvGrpSpPr>
            <a:grpSpLocks/>
          </p:cNvGrpSpPr>
          <p:nvPr/>
        </p:nvGrpSpPr>
        <p:grpSpPr bwMode="auto">
          <a:xfrm>
            <a:off x="1784350" y="5017294"/>
            <a:ext cx="4400550" cy="260350"/>
            <a:chOff x="0" y="0"/>
            <a:chExt cx="5544" cy="328"/>
          </a:xfrm>
        </p:grpSpPr>
        <p:sp>
          <p:nvSpPr>
            <p:cNvPr id="17409" name="Line 1"/>
            <p:cNvSpPr>
              <a:spLocks noChangeShapeType="1"/>
            </p:cNvSpPr>
            <p:nvPr/>
          </p:nvSpPr>
          <p:spPr bwMode="auto">
            <a:xfrm>
              <a:off x="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0" name="Line 2"/>
            <p:cNvSpPr>
              <a:spLocks noChangeShapeType="1"/>
            </p:cNvSpPr>
            <p:nvPr/>
          </p:nvSpPr>
          <p:spPr bwMode="auto">
            <a:xfrm>
              <a:off x="18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1" name="Line 3"/>
            <p:cNvSpPr>
              <a:spLocks noChangeShapeType="1"/>
            </p:cNvSpPr>
            <p:nvPr/>
          </p:nvSpPr>
          <p:spPr bwMode="auto">
            <a:xfrm>
              <a:off x="36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2" name="Line 4"/>
            <p:cNvSpPr>
              <a:spLocks noChangeShapeType="1"/>
            </p:cNvSpPr>
            <p:nvPr/>
          </p:nvSpPr>
          <p:spPr bwMode="auto">
            <a:xfrm>
              <a:off x="55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3" name="Line 5"/>
            <p:cNvSpPr>
              <a:spLocks noChangeShapeType="1"/>
            </p:cNvSpPr>
            <p:nvPr/>
          </p:nvSpPr>
          <p:spPr bwMode="auto">
            <a:xfrm>
              <a:off x="73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4" name="Line 6"/>
            <p:cNvSpPr>
              <a:spLocks noChangeShapeType="1"/>
            </p:cNvSpPr>
            <p:nvPr/>
          </p:nvSpPr>
          <p:spPr bwMode="auto">
            <a:xfrm>
              <a:off x="92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5" name="Line 7"/>
            <p:cNvSpPr>
              <a:spLocks noChangeShapeType="1"/>
            </p:cNvSpPr>
            <p:nvPr/>
          </p:nvSpPr>
          <p:spPr bwMode="auto">
            <a:xfrm>
              <a:off x="110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6" name="Line 8"/>
            <p:cNvSpPr>
              <a:spLocks noChangeShapeType="1"/>
            </p:cNvSpPr>
            <p:nvPr/>
          </p:nvSpPr>
          <p:spPr bwMode="auto">
            <a:xfrm>
              <a:off x="129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7" name="Line 9"/>
            <p:cNvSpPr>
              <a:spLocks noChangeShapeType="1"/>
            </p:cNvSpPr>
            <p:nvPr/>
          </p:nvSpPr>
          <p:spPr bwMode="auto">
            <a:xfrm>
              <a:off x="1478"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8" name="Line 10"/>
            <p:cNvSpPr>
              <a:spLocks noChangeShapeType="1"/>
            </p:cNvSpPr>
            <p:nvPr/>
          </p:nvSpPr>
          <p:spPr bwMode="auto">
            <a:xfrm>
              <a:off x="1663"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19" name="Line 11"/>
            <p:cNvSpPr>
              <a:spLocks noChangeShapeType="1"/>
            </p:cNvSpPr>
            <p:nvPr/>
          </p:nvSpPr>
          <p:spPr bwMode="auto">
            <a:xfrm>
              <a:off x="184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0" name="Line 12"/>
            <p:cNvSpPr>
              <a:spLocks noChangeShapeType="1"/>
            </p:cNvSpPr>
            <p:nvPr/>
          </p:nvSpPr>
          <p:spPr bwMode="auto">
            <a:xfrm>
              <a:off x="203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1" name="Line 13"/>
            <p:cNvSpPr>
              <a:spLocks noChangeShapeType="1"/>
            </p:cNvSpPr>
            <p:nvPr/>
          </p:nvSpPr>
          <p:spPr bwMode="auto">
            <a:xfrm>
              <a:off x="221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2" name="Line 14"/>
            <p:cNvSpPr>
              <a:spLocks noChangeShapeType="1"/>
            </p:cNvSpPr>
            <p:nvPr/>
          </p:nvSpPr>
          <p:spPr bwMode="auto">
            <a:xfrm>
              <a:off x="2402"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3" name="Line 15"/>
            <p:cNvSpPr>
              <a:spLocks noChangeShapeType="1"/>
            </p:cNvSpPr>
            <p:nvPr/>
          </p:nvSpPr>
          <p:spPr bwMode="auto">
            <a:xfrm>
              <a:off x="2587"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4" name="Line 16"/>
            <p:cNvSpPr>
              <a:spLocks noChangeShapeType="1"/>
            </p:cNvSpPr>
            <p:nvPr/>
          </p:nvSpPr>
          <p:spPr bwMode="auto">
            <a:xfrm>
              <a:off x="277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5" name="Line 17"/>
            <p:cNvSpPr>
              <a:spLocks noChangeShapeType="1"/>
            </p:cNvSpPr>
            <p:nvPr/>
          </p:nvSpPr>
          <p:spPr bwMode="auto">
            <a:xfrm>
              <a:off x="295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6" name="Line 18"/>
            <p:cNvSpPr>
              <a:spLocks noChangeShapeType="1"/>
            </p:cNvSpPr>
            <p:nvPr/>
          </p:nvSpPr>
          <p:spPr bwMode="auto">
            <a:xfrm>
              <a:off x="314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7" name="Line 19"/>
            <p:cNvSpPr>
              <a:spLocks noChangeShapeType="1"/>
            </p:cNvSpPr>
            <p:nvPr/>
          </p:nvSpPr>
          <p:spPr bwMode="auto">
            <a:xfrm>
              <a:off x="3326"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8" name="Line 20"/>
            <p:cNvSpPr>
              <a:spLocks noChangeShapeType="1"/>
            </p:cNvSpPr>
            <p:nvPr/>
          </p:nvSpPr>
          <p:spPr bwMode="auto">
            <a:xfrm>
              <a:off x="3511"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29" name="Line 21"/>
            <p:cNvSpPr>
              <a:spLocks noChangeShapeType="1"/>
            </p:cNvSpPr>
            <p:nvPr/>
          </p:nvSpPr>
          <p:spPr bwMode="auto">
            <a:xfrm>
              <a:off x="369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0" name="Line 22"/>
            <p:cNvSpPr>
              <a:spLocks noChangeShapeType="1"/>
            </p:cNvSpPr>
            <p:nvPr/>
          </p:nvSpPr>
          <p:spPr bwMode="auto">
            <a:xfrm>
              <a:off x="388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1" name="Line 23"/>
            <p:cNvSpPr>
              <a:spLocks noChangeShapeType="1"/>
            </p:cNvSpPr>
            <p:nvPr/>
          </p:nvSpPr>
          <p:spPr bwMode="auto">
            <a:xfrm>
              <a:off x="406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2" name="Line 24"/>
            <p:cNvSpPr>
              <a:spLocks noChangeShapeType="1"/>
            </p:cNvSpPr>
            <p:nvPr/>
          </p:nvSpPr>
          <p:spPr bwMode="auto">
            <a:xfrm>
              <a:off x="4250"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3" name="Line 25"/>
            <p:cNvSpPr>
              <a:spLocks noChangeShapeType="1"/>
            </p:cNvSpPr>
            <p:nvPr/>
          </p:nvSpPr>
          <p:spPr bwMode="auto">
            <a:xfrm>
              <a:off x="4435"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4" name="Line 26"/>
            <p:cNvSpPr>
              <a:spLocks noChangeShapeType="1"/>
            </p:cNvSpPr>
            <p:nvPr/>
          </p:nvSpPr>
          <p:spPr bwMode="auto">
            <a:xfrm>
              <a:off x="461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5" name="Line 27"/>
            <p:cNvSpPr>
              <a:spLocks noChangeShapeType="1"/>
            </p:cNvSpPr>
            <p:nvPr/>
          </p:nvSpPr>
          <p:spPr bwMode="auto">
            <a:xfrm>
              <a:off x="480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6" name="Line 28"/>
            <p:cNvSpPr>
              <a:spLocks noChangeShapeType="1"/>
            </p:cNvSpPr>
            <p:nvPr/>
          </p:nvSpPr>
          <p:spPr bwMode="auto">
            <a:xfrm>
              <a:off x="498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7" name="Line 29"/>
            <p:cNvSpPr>
              <a:spLocks noChangeShapeType="1"/>
            </p:cNvSpPr>
            <p:nvPr/>
          </p:nvSpPr>
          <p:spPr bwMode="auto">
            <a:xfrm>
              <a:off x="517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8" name="Line 30"/>
            <p:cNvSpPr>
              <a:spLocks noChangeShapeType="1"/>
            </p:cNvSpPr>
            <p:nvPr/>
          </p:nvSpPr>
          <p:spPr bwMode="auto">
            <a:xfrm>
              <a:off x="5359"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39" name="Line 31"/>
            <p:cNvSpPr>
              <a:spLocks noChangeShapeType="1"/>
            </p:cNvSpPr>
            <p:nvPr/>
          </p:nvSpPr>
          <p:spPr bwMode="auto">
            <a:xfrm>
              <a:off x="5544" y="0"/>
              <a:ext cx="0" cy="328"/>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441" name="Rectangle 33"/>
          <p:cNvSpPr>
            <a:spLocks/>
          </p:cNvSpPr>
          <p:nvPr/>
        </p:nvSpPr>
        <p:spPr bwMode="auto">
          <a:xfrm>
            <a:off x="1714500" y="2082800"/>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2" name="Rectangle 34"/>
          <p:cNvSpPr>
            <a:spLocks/>
          </p:cNvSpPr>
          <p:nvPr/>
        </p:nvSpPr>
        <p:spPr bwMode="auto">
          <a:xfrm>
            <a:off x="2895600" y="2089150"/>
            <a:ext cx="1168400" cy="165100"/>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3" name="Rectangle 35"/>
          <p:cNvSpPr>
            <a:spLocks noGrp="1" noChangeArrowheads="1"/>
          </p:cNvSpPr>
          <p:nvPr>
            <p:ph type="title"/>
          </p:nvPr>
        </p:nvSpPr>
        <p:spPr>
          <a:xfrm>
            <a:off x="419100" y="196850"/>
            <a:ext cx="8617396" cy="558800"/>
          </a:xfrm>
          <a:ln/>
        </p:spPr>
        <p:txBody>
          <a:bodyPr/>
          <a:lstStyle/>
          <a:p>
            <a:r>
              <a:rPr lang="en-US" sz="4000" dirty="0">
                <a:solidFill>
                  <a:srgbClr val="1A5712"/>
                </a:solidFill>
                <a:latin typeface="Garamond"/>
                <a:cs typeface="Garamond"/>
              </a:rPr>
              <a:t>DRAM S</a:t>
            </a:r>
            <a:r>
              <a:rPr lang="en-US" sz="4000" dirty="0" smtClean="0">
                <a:solidFill>
                  <a:srgbClr val="1A5712"/>
                </a:solidFill>
                <a:latin typeface="Garamond"/>
                <a:cs typeface="Garamond"/>
              </a:rPr>
              <a:t>ubarray </a:t>
            </a:r>
            <a:r>
              <a:rPr lang="en-US" sz="4000" dirty="0">
                <a:solidFill>
                  <a:srgbClr val="1A5712"/>
                </a:solidFill>
                <a:latin typeface="Garamond"/>
                <a:cs typeface="Garamond"/>
              </a:rPr>
              <a:t>O</a:t>
            </a:r>
            <a:r>
              <a:rPr lang="en-US" sz="4000" dirty="0" smtClean="0">
                <a:solidFill>
                  <a:srgbClr val="1A5712"/>
                </a:solidFill>
                <a:latin typeface="Garamond"/>
                <a:cs typeface="Garamond"/>
              </a:rPr>
              <a:t>peration (</a:t>
            </a:r>
            <a:r>
              <a:rPr lang="en-US" sz="4000" dirty="0">
                <a:solidFill>
                  <a:srgbClr val="1A5712"/>
                </a:solidFill>
                <a:latin typeface="Garamond"/>
                <a:cs typeface="Garamond"/>
              </a:rPr>
              <a:t>load one byte)</a:t>
            </a:r>
          </a:p>
        </p:txBody>
      </p:sp>
      <p:grpSp>
        <p:nvGrpSpPr>
          <p:cNvPr id="17468" name="Group 60"/>
          <p:cNvGrpSpPr>
            <a:grpSpLocks/>
          </p:cNvGrpSpPr>
          <p:nvPr/>
        </p:nvGrpSpPr>
        <p:grpSpPr bwMode="auto">
          <a:xfrm>
            <a:off x="1695450" y="1662907"/>
            <a:ext cx="4574382" cy="3359944"/>
            <a:chOff x="0" y="0"/>
            <a:chExt cx="5763" cy="4232"/>
          </a:xfrm>
        </p:grpSpPr>
        <p:sp>
          <p:nvSpPr>
            <p:cNvPr id="17444" name="Line 36"/>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5" name="Line 37"/>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6" name="Line 38"/>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7" name="Line 39"/>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8" name="Line 40"/>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49" name="Line 41"/>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0" name="Line 42"/>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1" name="Line 43"/>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2" name="Line 44"/>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3" name="Line 45"/>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4" name="Line 46"/>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5" name="Line 47"/>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6" name="Line 48"/>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7" name="Line 49"/>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8" name="Line 50"/>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59" name="Line 51"/>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0" name="Line 52"/>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1" name="Line 53"/>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2" name="Line 54"/>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3" name="Line 55"/>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4" name="Line 56"/>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5" name="Line 57"/>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6" name="Line 58"/>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67" name="Line 59"/>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7501" name="Group 93"/>
          <p:cNvGrpSpPr>
            <a:grpSpLocks/>
          </p:cNvGrpSpPr>
          <p:nvPr/>
        </p:nvGrpSpPr>
        <p:grpSpPr bwMode="auto">
          <a:xfrm>
            <a:off x="1706563" y="1658938"/>
            <a:ext cx="4559300" cy="3371850"/>
            <a:chOff x="0" y="0"/>
            <a:chExt cx="5744" cy="4248"/>
          </a:xfrm>
        </p:grpSpPr>
        <p:sp>
          <p:nvSpPr>
            <p:cNvPr id="17469" name="Line 61"/>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0" name="Line 62"/>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1" name="Line 63"/>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2" name="Line 64"/>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3" name="Line 65"/>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4" name="Line 66"/>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5" name="Line 67"/>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6" name="Line 68"/>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7" name="Line 69"/>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8" name="Line 70"/>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79" name="Line 71"/>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0" name="Line 72"/>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1" name="Line 73"/>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2" name="Line 74"/>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3" name="Line 75"/>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4" name="Line 76"/>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5" name="Line 77"/>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6" name="Line 78"/>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7" name="Line 79"/>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8" name="Line 80"/>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89" name="Line 81"/>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0" name="Line 82"/>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1" name="Line 83"/>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2" name="Line 84"/>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3" name="Line 85"/>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4" name="Line 86"/>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5" name="Line 87"/>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6" name="Line 88"/>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7" name="Line 89"/>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8" name="Line 90"/>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499" name="Line 91"/>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0" name="Line 92"/>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2" name="Rectangle 94"/>
          <p:cNvSpPr>
            <a:spLocks/>
          </p:cNvSpPr>
          <p:nvPr/>
        </p:nvSpPr>
        <p:spPr bwMode="auto">
          <a:xfrm>
            <a:off x="6503988" y="5227250"/>
            <a:ext cx="14143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Row Buffer (4 Kbits)</a:t>
            </a:r>
          </a:p>
        </p:txBody>
      </p:sp>
      <p:sp>
        <p:nvSpPr>
          <p:cNvPr id="17503" name="Line 95"/>
          <p:cNvSpPr>
            <a:spLocks noChangeShapeType="1"/>
          </p:cNvSpPr>
          <p:nvPr/>
        </p:nvSpPr>
        <p:spPr bwMode="auto">
          <a:xfrm rot="10800000" flipH="1">
            <a:off x="431800" y="6330157"/>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06" name="Group 98"/>
          <p:cNvGrpSpPr>
            <a:grpSpLocks/>
          </p:cNvGrpSpPr>
          <p:nvPr/>
        </p:nvGrpSpPr>
        <p:grpSpPr bwMode="auto">
          <a:xfrm>
            <a:off x="1701800" y="5283200"/>
            <a:ext cx="4552950" cy="177800"/>
            <a:chOff x="0" y="0"/>
            <a:chExt cx="5736" cy="224"/>
          </a:xfrm>
        </p:grpSpPr>
        <p:sp>
          <p:nvSpPr>
            <p:cNvPr id="17504" name="Rectangle 96"/>
            <p:cNvSpPr>
              <a:spLocks/>
            </p:cNvSpPr>
            <p:nvPr/>
          </p:nvSpPr>
          <p:spPr bwMode="auto">
            <a:xfrm>
              <a:off x="0" y="0"/>
              <a:ext cx="5736" cy="224"/>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5" name="Rectangle 97"/>
            <p:cNvSpPr>
              <a:spLocks/>
            </p:cNvSpPr>
            <p:nvPr/>
          </p:nvSpPr>
          <p:spPr bwMode="auto">
            <a:xfrm>
              <a:off x="1488" y="0"/>
              <a:ext cx="1472" cy="216"/>
            </a:xfrm>
            <a:prstGeom prst="rect">
              <a:avLst/>
            </a:prstGeom>
            <a:solidFill>
              <a:srgbClr val="FF2712"/>
            </a:solidFill>
            <a:ln>
              <a:noFill/>
            </a:ln>
            <a:extLst>
              <a:ext uri="{91240B29-F687-4f45-9708-019B960494DF}">
                <a14:hiddenLine xmlns:a14="http://schemas.microsoft.com/office/drawing/2010/main" w="25400" cap="flat">
                  <a:solidFill>
                    <a:srgbClr val="FD9A00"/>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07" name="Line 99"/>
          <p:cNvSpPr>
            <a:spLocks noChangeShapeType="1"/>
          </p:cNvSpPr>
          <p:nvPr/>
        </p:nvSpPr>
        <p:spPr bwMode="auto">
          <a:xfrm>
            <a:off x="4064000" y="5537200"/>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08" name="Rectangle 100"/>
          <p:cNvSpPr>
            <a:spLocks/>
          </p:cNvSpPr>
          <p:nvPr/>
        </p:nvSpPr>
        <p:spPr bwMode="auto">
          <a:xfrm>
            <a:off x="7342982" y="6408350"/>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09" name="Rectangle 101"/>
          <p:cNvSpPr>
            <a:spLocks/>
          </p:cNvSpPr>
          <p:nvPr/>
        </p:nvSpPr>
        <p:spPr bwMode="auto">
          <a:xfrm>
            <a:off x="4149725" y="5798750"/>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7510" name="Rectangle 102"/>
          <p:cNvSpPr>
            <a:spLocks/>
          </p:cNvSpPr>
          <p:nvPr/>
        </p:nvSpPr>
        <p:spPr bwMode="auto">
          <a:xfrm>
            <a:off x="6484938" y="3125400"/>
            <a:ext cx="84638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DRAM array</a:t>
            </a:r>
          </a:p>
        </p:txBody>
      </p:sp>
      <p:sp>
        <p:nvSpPr>
          <p:cNvPr id="17511" name="Line 103"/>
          <p:cNvSpPr>
            <a:spLocks noChangeShapeType="1"/>
          </p:cNvSpPr>
          <p:nvPr/>
        </p:nvSpPr>
        <p:spPr bwMode="auto">
          <a:xfrm rot="10800000" flipH="1">
            <a:off x="1701800" y="1415257"/>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2" name="Rectangle 104"/>
          <p:cNvSpPr>
            <a:spLocks/>
          </p:cNvSpPr>
          <p:nvPr/>
        </p:nvSpPr>
        <p:spPr bwMode="auto">
          <a:xfrm>
            <a:off x="3689350" y="1131500"/>
            <a:ext cx="487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4 Kbits</a:t>
            </a:r>
          </a:p>
        </p:txBody>
      </p:sp>
      <p:sp>
        <p:nvSpPr>
          <p:cNvPr id="17513" name="Line 105"/>
          <p:cNvSpPr>
            <a:spLocks noChangeShapeType="1"/>
          </p:cNvSpPr>
          <p:nvPr/>
        </p:nvSpPr>
        <p:spPr bwMode="auto">
          <a:xfrm rot="10800000" flipH="1">
            <a:off x="1695450" y="5460207"/>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4" name="Line 106"/>
          <p:cNvSpPr>
            <a:spLocks noChangeShapeType="1"/>
          </p:cNvSpPr>
          <p:nvPr/>
        </p:nvSpPr>
        <p:spPr bwMode="auto">
          <a:xfrm rot="10800000" flipH="1">
            <a:off x="1701800" y="5276850"/>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7547" name="Group 139"/>
          <p:cNvGrpSpPr>
            <a:grpSpLocks/>
          </p:cNvGrpSpPr>
          <p:nvPr/>
        </p:nvGrpSpPr>
        <p:grpSpPr bwMode="auto">
          <a:xfrm>
            <a:off x="1701800" y="5270500"/>
            <a:ext cx="4559300" cy="190500"/>
            <a:chOff x="0" y="0"/>
            <a:chExt cx="5744" cy="240"/>
          </a:xfrm>
        </p:grpSpPr>
        <p:sp>
          <p:nvSpPr>
            <p:cNvPr id="17515" name="Line 107"/>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6" name="Line 108"/>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7" name="Line 109"/>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8" name="Line 110"/>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19" name="Line 111"/>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0" name="Line 112"/>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1" name="Line 113"/>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2" name="Line 114"/>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3" name="Line 115"/>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4" name="Line 116"/>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5" name="Line 117"/>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6" name="Line 118"/>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7" name="Line 119"/>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8" name="Line 120"/>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29" name="Line 121"/>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0" name="Line 122"/>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1" name="Line 123"/>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2" name="Line 124"/>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3" name="Line 125"/>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4" name="Line 126"/>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5" name="Line 127"/>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6" name="Line 128"/>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7" name="Line 129"/>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8" name="Line 130"/>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39" name="Line 131"/>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0" name="Line 132"/>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1" name="Line 133"/>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2" name="Line 134"/>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3" name="Line 135"/>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4" name="Line 136"/>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5" name="Line 137"/>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6" name="Line 138"/>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7548" name="Freeform 140"/>
          <p:cNvSpPr>
            <a:spLocks/>
          </p:cNvSpPr>
          <p:nvPr/>
        </p:nvSpPr>
        <p:spPr bwMode="auto">
          <a:xfrm>
            <a:off x="922338" y="2194719"/>
            <a:ext cx="742950" cy="31813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549" name="Rectangle 141"/>
          <p:cNvSpPr>
            <a:spLocks/>
          </p:cNvSpPr>
          <p:nvPr/>
        </p:nvSpPr>
        <p:spPr bwMode="auto">
          <a:xfrm>
            <a:off x="6369050" y="2048589"/>
            <a:ext cx="125675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 Activate </a:t>
            </a:r>
            <a:r>
              <a:rPr lang="en-US" sz="1600" dirty="0">
                <a:solidFill>
                  <a:srgbClr val="D90B00"/>
                </a:solidFill>
                <a:latin typeface="Myriad Pro Bold Cond" charset="0"/>
                <a:ea typeface="ＭＳ Ｐゴシック" charset="0"/>
                <a:cs typeface="Myriad Pro Bold Cond" charset="0"/>
                <a:sym typeface="Myriad Pro Bold Cond" charset="0"/>
              </a:rPr>
              <a:t>row</a:t>
            </a:r>
          </a:p>
        </p:txBody>
      </p:sp>
      <p:sp>
        <p:nvSpPr>
          <p:cNvPr id="17550" name="Rectangle 142"/>
          <p:cNvSpPr>
            <a:spLocks/>
          </p:cNvSpPr>
          <p:nvPr/>
        </p:nvSpPr>
        <p:spPr bwMode="auto">
          <a:xfrm>
            <a:off x="27484" y="3223339"/>
            <a:ext cx="8001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 Transfer row</a:t>
            </a:r>
            <a:endParaRPr lang="en-US" sz="1600" dirty="0">
              <a:solidFill>
                <a:srgbClr val="D90B00"/>
              </a:solidFill>
              <a:latin typeface="Myriad Pro Bold Cond" charset="0"/>
              <a:ea typeface="ＭＳ Ｐゴシック" charset="0"/>
              <a:cs typeface="Myriad Pro Bold Cond" charset="0"/>
              <a:sym typeface="Myriad Pro Bold Cond" charset="0"/>
            </a:endParaRPr>
          </a:p>
        </p:txBody>
      </p:sp>
      <p:sp>
        <p:nvSpPr>
          <p:cNvPr id="17551" name="Rectangle 143"/>
          <p:cNvSpPr>
            <a:spLocks/>
          </p:cNvSpPr>
          <p:nvPr/>
        </p:nvSpPr>
        <p:spPr bwMode="auto">
          <a:xfrm>
            <a:off x="2411760" y="5600853"/>
            <a:ext cx="1512168"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squar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Read  </a:t>
            </a:r>
          </a:p>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a:t>
            </a:r>
            <a:r>
              <a:rPr lang="en-US" sz="1600" dirty="0">
                <a:solidFill>
                  <a:srgbClr val="D90B00"/>
                </a:solidFill>
                <a:latin typeface="Myriad Pro Bold Cond" charset="0"/>
                <a:ea typeface="ＭＳ Ｐゴシック" charset="0"/>
                <a:cs typeface="Myriad Pro Bold Cond" charset="0"/>
                <a:sym typeface="Myriad Pro Bold Cond" charset="0"/>
              </a:rPr>
              <a:t> </a:t>
            </a:r>
            <a:r>
              <a:rPr lang="en-US" sz="1600" dirty="0" smtClean="0">
                <a:solidFill>
                  <a:srgbClr val="D90B00"/>
                </a:solidFill>
                <a:latin typeface="Myriad Pro Bold Cond" charset="0"/>
                <a:ea typeface="ＭＳ Ｐゴシック" charset="0"/>
                <a:cs typeface="Myriad Pro Bold Cond" charset="0"/>
                <a:sym typeface="Myriad Pro Bold Cond" charset="0"/>
              </a:rPr>
              <a:t>byte </a:t>
            </a:r>
            <a:r>
              <a:rPr lang="en-US" sz="1600" dirty="0">
                <a:solidFill>
                  <a:srgbClr val="D90B00"/>
                </a:solidFill>
                <a:latin typeface="Myriad Pro Bold Cond" charset="0"/>
                <a:ea typeface="ＭＳ Ｐゴシック" charset="0"/>
                <a:cs typeface="Myriad Pro Bold Cond" charset="0"/>
                <a:sym typeface="Myriad Pro Bold Cond" charset="0"/>
              </a:rPr>
              <a:t>onto bus</a:t>
            </a:r>
          </a:p>
        </p:txBody>
      </p:sp>
    </p:spTree>
    <p:extLst>
      <p:ext uri="{BB962C8B-B14F-4D97-AF65-F5344CB8AC3E}">
        <p14:creationId xmlns:p14="http://schemas.microsoft.com/office/powerpoint/2010/main" val="96241046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744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7549"/>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nodeType="clickEffect">
                                  <p:stCondLst>
                                    <p:cond delay="0"/>
                                  </p:stCondLst>
                                  <p:childTnLst>
                                    <p:set>
                                      <p:cBhvr>
                                        <p:cTn id="12" dur="1" fill="hold">
                                          <p:stCondLst>
                                            <p:cond delay="499"/>
                                          </p:stCondLst>
                                        </p:cTn>
                                        <p:tgtEl>
                                          <p:spTgt spid="17506"/>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754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7550"/>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75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41" grpId="0" animBg="1"/>
      <p:bldP spid="17548" grpId="0" animBg="1"/>
      <p:bldP spid="17549" grpId="0" autoUpdateAnimBg="0"/>
      <p:bldP spid="17550" grpId="0" autoUpdateAnimBg="0"/>
      <p:bldP spid="17551" grpId="0" autoUpdateAnimBg="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1"/>
          <p:cNvSpPr>
            <a:spLocks/>
          </p:cNvSpPr>
          <p:nvPr/>
        </p:nvSpPr>
        <p:spPr bwMode="auto">
          <a:xfrm>
            <a:off x="1714500" y="26602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8" name="Rectangle 2"/>
          <p:cNvSpPr>
            <a:spLocks/>
          </p:cNvSpPr>
          <p:nvPr/>
        </p:nvSpPr>
        <p:spPr bwMode="auto">
          <a:xfrm>
            <a:off x="1695450" y="527009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59" name="Rectangle 3"/>
          <p:cNvSpPr>
            <a:spLocks/>
          </p:cNvSpPr>
          <p:nvPr/>
        </p:nvSpPr>
        <p:spPr bwMode="auto">
          <a:xfrm>
            <a:off x="1714500" y="2076044"/>
            <a:ext cx="4552950" cy="177800"/>
          </a:xfrm>
          <a:prstGeom prst="rect">
            <a:avLst/>
          </a:prstGeom>
          <a:solidFill>
            <a:srgbClr val="9A9A9A"/>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0" name="Rectangle 4"/>
          <p:cNvSpPr>
            <a:spLocks noGrp="1" noChangeArrowheads="1"/>
          </p:cNvSpPr>
          <p:nvPr>
            <p:ph type="title"/>
          </p:nvPr>
        </p:nvSpPr>
        <p:spPr>
          <a:xfrm>
            <a:off x="419100" y="196850"/>
            <a:ext cx="8545388" cy="558800"/>
          </a:xfrm>
          <a:ln/>
        </p:spPr>
        <p:txBody>
          <a:bodyPr/>
          <a:lstStyle/>
          <a:p>
            <a:r>
              <a:rPr lang="en-US" sz="4000" dirty="0" err="1">
                <a:solidFill>
                  <a:srgbClr val="1A5712"/>
                </a:solidFill>
                <a:latin typeface="Garamond"/>
                <a:cs typeface="Garamond"/>
              </a:rPr>
              <a:t>RowClone</a:t>
            </a:r>
            <a:r>
              <a:rPr lang="en-US" sz="4000" dirty="0">
                <a:solidFill>
                  <a:srgbClr val="1A5712"/>
                </a:solidFill>
                <a:latin typeface="Garamond"/>
                <a:cs typeface="Garamond"/>
              </a:rPr>
              <a:t>: </a:t>
            </a:r>
            <a:r>
              <a:rPr lang="en-US" sz="4000" dirty="0" smtClean="0">
                <a:solidFill>
                  <a:srgbClr val="1A5712"/>
                </a:solidFill>
                <a:latin typeface="Garamond"/>
                <a:cs typeface="Garamond"/>
              </a:rPr>
              <a:t>In</a:t>
            </a:r>
            <a:r>
              <a:rPr lang="en-US" sz="4000" dirty="0">
                <a:solidFill>
                  <a:srgbClr val="1A5712"/>
                </a:solidFill>
                <a:latin typeface="Garamond"/>
                <a:cs typeface="Garamond"/>
              </a:rPr>
              <a:t>-DRAM </a:t>
            </a:r>
            <a:r>
              <a:rPr lang="en-US" sz="4000" dirty="0" smtClean="0">
                <a:solidFill>
                  <a:srgbClr val="1A5712"/>
                </a:solidFill>
                <a:latin typeface="Garamond"/>
                <a:cs typeface="Garamond"/>
              </a:rPr>
              <a:t>Row Copy</a:t>
            </a:r>
            <a:endParaRPr lang="en-US" sz="4000" dirty="0">
              <a:solidFill>
                <a:srgbClr val="1A5712"/>
              </a:solidFill>
              <a:latin typeface="Garamond"/>
              <a:cs typeface="Garamond"/>
            </a:endParaRPr>
          </a:p>
        </p:txBody>
      </p:sp>
      <p:grpSp>
        <p:nvGrpSpPr>
          <p:cNvPr id="19485" name="Group 29"/>
          <p:cNvGrpSpPr>
            <a:grpSpLocks/>
          </p:cNvGrpSpPr>
          <p:nvPr/>
        </p:nvGrpSpPr>
        <p:grpSpPr bwMode="auto">
          <a:xfrm>
            <a:off x="1695450" y="1656151"/>
            <a:ext cx="4574382" cy="3359944"/>
            <a:chOff x="0" y="0"/>
            <a:chExt cx="5763" cy="4232"/>
          </a:xfrm>
        </p:grpSpPr>
        <p:sp>
          <p:nvSpPr>
            <p:cNvPr id="19461" name="Line 5"/>
            <p:cNvSpPr>
              <a:spLocks noChangeShapeType="1"/>
            </p:cNvSpPr>
            <p:nvPr/>
          </p:nvSpPr>
          <p:spPr bwMode="auto">
            <a:xfrm rot="10800000" flipH="1">
              <a:off x="0" y="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2" name="Line 6"/>
            <p:cNvSpPr>
              <a:spLocks noChangeShapeType="1"/>
            </p:cNvSpPr>
            <p:nvPr/>
          </p:nvSpPr>
          <p:spPr bwMode="auto">
            <a:xfrm rot="10800000" flipH="1">
              <a:off x="0" y="18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3" name="Line 7"/>
            <p:cNvSpPr>
              <a:spLocks noChangeShapeType="1"/>
            </p:cNvSpPr>
            <p:nvPr/>
          </p:nvSpPr>
          <p:spPr bwMode="auto">
            <a:xfrm rot="10800000" flipH="1">
              <a:off x="0" y="36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4" name="Line 8"/>
            <p:cNvSpPr>
              <a:spLocks noChangeShapeType="1"/>
            </p:cNvSpPr>
            <p:nvPr/>
          </p:nvSpPr>
          <p:spPr bwMode="auto">
            <a:xfrm rot="10800000" flipH="1">
              <a:off x="0" y="55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5" name="Line 9"/>
            <p:cNvSpPr>
              <a:spLocks noChangeShapeType="1"/>
            </p:cNvSpPr>
            <p:nvPr/>
          </p:nvSpPr>
          <p:spPr bwMode="auto">
            <a:xfrm rot="10800000" flipH="1">
              <a:off x="0" y="73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6" name="Line 10"/>
            <p:cNvSpPr>
              <a:spLocks noChangeShapeType="1"/>
            </p:cNvSpPr>
            <p:nvPr/>
          </p:nvSpPr>
          <p:spPr bwMode="auto">
            <a:xfrm rot="10800000" flipH="1">
              <a:off x="0" y="92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7" name="Line 11"/>
            <p:cNvSpPr>
              <a:spLocks noChangeShapeType="1"/>
            </p:cNvSpPr>
            <p:nvPr/>
          </p:nvSpPr>
          <p:spPr bwMode="auto">
            <a:xfrm rot="10800000" flipH="1">
              <a:off x="0" y="110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8" name="Line 12"/>
            <p:cNvSpPr>
              <a:spLocks noChangeShapeType="1"/>
            </p:cNvSpPr>
            <p:nvPr/>
          </p:nvSpPr>
          <p:spPr bwMode="auto">
            <a:xfrm rot="10800000" flipH="1">
              <a:off x="0" y="128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69" name="Line 13"/>
            <p:cNvSpPr>
              <a:spLocks noChangeShapeType="1"/>
            </p:cNvSpPr>
            <p:nvPr/>
          </p:nvSpPr>
          <p:spPr bwMode="auto">
            <a:xfrm rot="10800000" flipH="1">
              <a:off x="0" y="147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0" name="Line 14"/>
            <p:cNvSpPr>
              <a:spLocks noChangeShapeType="1"/>
            </p:cNvSpPr>
            <p:nvPr/>
          </p:nvSpPr>
          <p:spPr bwMode="auto">
            <a:xfrm rot="10800000" flipH="1">
              <a:off x="0" y="165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1" name="Line 15"/>
            <p:cNvSpPr>
              <a:spLocks noChangeShapeType="1"/>
            </p:cNvSpPr>
            <p:nvPr/>
          </p:nvSpPr>
          <p:spPr bwMode="auto">
            <a:xfrm rot="10800000" flipH="1">
              <a:off x="0" y="184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2" name="Line 16"/>
            <p:cNvSpPr>
              <a:spLocks noChangeShapeType="1"/>
            </p:cNvSpPr>
            <p:nvPr/>
          </p:nvSpPr>
          <p:spPr bwMode="auto">
            <a:xfrm rot="10800000" flipH="1">
              <a:off x="0" y="202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3" name="Line 17"/>
            <p:cNvSpPr>
              <a:spLocks noChangeShapeType="1"/>
            </p:cNvSpPr>
            <p:nvPr/>
          </p:nvSpPr>
          <p:spPr bwMode="auto">
            <a:xfrm rot="10800000" flipH="1">
              <a:off x="0" y="220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4" name="Line 18"/>
            <p:cNvSpPr>
              <a:spLocks noChangeShapeType="1"/>
            </p:cNvSpPr>
            <p:nvPr/>
          </p:nvSpPr>
          <p:spPr bwMode="auto">
            <a:xfrm rot="10800000" flipH="1">
              <a:off x="0" y="239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5" name="Line 19"/>
            <p:cNvSpPr>
              <a:spLocks noChangeShapeType="1"/>
            </p:cNvSpPr>
            <p:nvPr/>
          </p:nvSpPr>
          <p:spPr bwMode="auto">
            <a:xfrm rot="10800000" flipH="1">
              <a:off x="0" y="257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6" name="Line 20"/>
            <p:cNvSpPr>
              <a:spLocks noChangeShapeType="1"/>
            </p:cNvSpPr>
            <p:nvPr/>
          </p:nvSpPr>
          <p:spPr bwMode="auto">
            <a:xfrm rot="10800000" flipH="1">
              <a:off x="0" y="276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7" name="Line 21"/>
            <p:cNvSpPr>
              <a:spLocks noChangeShapeType="1"/>
            </p:cNvSpPr>
            <p:nvPr/>
          </p:nvSpPr>
          <p:spPr bwMode="auto">
            <a:xfrm rot="10800000" flipH="1">
              <a:off x="0" y="294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8" name="Line 22"/>
            <p:cNvSpPr>
              <a:spLocks noChangeShapeType="1"/>
            </p:cNvSpPr>
            <p:nvPr/>
          </p:nvSpPr>
          <p:spPr bwMode="auto">
            <a:xfrm rot="10800000" flipH="1">
              <a:off x="0" y="312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79" name="Line 23"/>
            <p:cNvSpPr>
              <a:spLocks noChangeShapeType="1"/>
            </p:cNvSpPr>
            <p:nvPr/>
          </p:nvSpPr>
          <p:spPr bwMode="auto">
            <a:xfrm rot="10800000" flipH="1">
              <a:off x="0" y="331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0" name="Line 24"/>
            <p:cNvSpPr>
              <a:spLocks noChangeShapeType="1"/>
            </p:cNvSpPr>
            <p:nvPr/>
          </p:nvSpPr>
          <p:spPr bwMode="auto">
            <a:xfrm rot="10800000" flipH="1">
              <a:off x="0" y="3496"/>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1" name="Line 25"/>
            <p:cNvSpPr>
              <a:spLocks noChangeShapeType="1"/>
            </p:cNvSpPr>
            <p:nvPr/>
          </p:nvSpPr>
          <p:spPr bwMode="auto">
            <a:xfrm rot="10800000" flipH="1">
              <a:off x="0" y="3680"/>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2" name="Line 26"/>
            <p:cNvSpPr>
              <a:spLocks noChangeShapeType="1"/>
            </p:cNvSpPr>
            <p:nvPr/>
          </p:nvSpPr>
          <p:spPr bwMode="auto">
            <a:xfrm rot="10800000" flipH="1">
              <a:off x="0" y="3864"/>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3" name="Line 27"/>
            <p:cNvSpPr>
              <a:spLocks noChangeShapeType="1"/>
            </p:cNvSpPr>
            <p:nvPr/>
          </p:nvSpPr>
          <p:spPr bwMode="auto">
            <a:xfrm rot="10800000" flipH="1">
              <a:off x="0" y="4048"/>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4" name="Line 28"/>
            <p:cNvSpPr>
              <a:spLocks noChangeShapeType="1"/>
            </p:cNvSpPr>
            <p:nvPr/>
          </p:nvSpPr>
          <p:spPr bwMode="auto">
            <a:xfrm rot="10800000" flipH="1">
              <a:off x="0" y="4232"/>
              <a:ext cx="57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grpSp>
        <p:nvGrpSpPr>
          <p:cNvPr id="19518" name="Group 62"/>
          <p:cNvGrpSpPr>
            <a:grpSpLocks/>
          </p:cNvGrpSpPr>
          <p:nvPr/>
        </p:nvGrpSpPr>
        <p:grpSpPr bwMode="auto">
          <a:xfrm>
            <a:off x="1706563" y="1652182"/>
            <a:ext cx="4559300" cy="3371850"/>
            <a:chOff x="0" y="0"/>
            <a:chExt cx="5744" cy="4248"/>
          </a:xfrm>
        </p:grpSpPr>
        <p:sp>
          <p:nvSpPr>
            <p:cNvPr id="19486" name="Line 30"/>
            <p:cNvSpPr>
              <a:spLocks noChangeShapeType="1"/>
            </p:cNvSpPr>
            <p:nvPr/>
          </p:nvSpPr>
          <p:spPr bwMode="auto">
            <a:xfrm rot="10800000">
              <a:off x="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7" name="Line 31"/>
            <p:cNvSpPr>
              <a:spLocks noChangeShapeType="1"/>
            </p:cNvSpPr>
            <p:nvPr/>
          </p:nvSpPr>
          <p:spPr bwMode="auto">
            <a:xfrm rot="10800000">
              <a:off x="18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8" name="Line 32"/>
            <p:cNvSpPr>
              <a:spLocks noChangeShapeType="1"/>
            </p:cNvSpPr>
            <p:nvPr/>
          </p:nvSpPr>
          <p:spPr bwMode="auto">
            <a:xfrm rot="10800000">
              <a:off x="37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89" name="Line 33"/>
            <p:cNvSpPr>
              <a:spLocks noChangeShapeType="1"/>
            </p:cNvSpPr>
            <p:nvPr/>
          </p:nvSpPr>
          <p:spPr bwMode="auto">
            <a:xfrm rot="10800000">
              <a:off x="555"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0" name="Line 34"/>
            <p:cNvSpPr>
              <a:spLocks noChangeShapeType="1"/>
            </p:cNvSpPr>
            <p:nvPr/>
          </p:nvSpPr>
          <p:spPr bwMode="auto">
            <a:xfrm rot="10800000">
              <a:off x="740"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1" name="Line 35"/>
            <p:cNvSpPr>
              <a:spLocks noChangeShapeType="1"/>
            </p:cNvSpPr>
            <p:nvPr/>
          </p:nvSpPr>
          <p:spPr bwMode="auto">
            <a:xfrm rot="10800000">
              <a:off x="92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2" name="Line 36"/>
            <p:cNvSpPr>
              <a:spLocks noChangeShapeType="1"/>
            </p:cNvSpPr>
            <p:nvPr/>
          </p:nvSpPr>
          <p:spPr bwMode="auto">
            <a:xfrm rot="10800000">
              <a:off x="111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3" name="Line 37"/>
            <p:cNvSpPr>
              <a:spLocks noChangeShapeType="1"/>
            </p:cNvSpPr>
            <p:nvPr/>
          </p:nvSpPr>
          <p:spPr bwMode="auto">
            <a:xfrm rot="10800000">
              <a:off x="1296"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4" name="Line 38"/>
            <p:cNvSpPr>
              <a:spLocks noChangeShapeType="1"/>
            </p:cNvSpPr>
            <p:nvPr/>
          </p:nvSpPr>
          <p:spPr bwMode="auto">
            <a:xfrm rot="10800000">
              <a:off x="1481"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5" name="Line 39"/>
            <p:cNvSpPr>
              <a:spLocks noChangeShapeType="1"/>
            </p:cNvSpPr>
            <p:nvPr/>
          </p:nvSpPr>
          <p:spPr bwMode="auto">
            <a:xfrm rot="10800000">
              <a:off x="166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6" name="Line 40"/>
            <p:cNvSpPr>
              <a:spLocks noChangeShapeType="1"/>
            </p:cNvSpPr>
            <p:nvPr/>
          </p:nvSpPr>
          <p:spPr bwMode="auto">
            <a:xfrm rot="10800000">
              <a:off x="185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7" name="Line 41"/>
            <p:cNvSpPr>
              <a:spLocks noChangeShapeType="1"/>
            </p:cNvSpPr>
            <p:nvPr/>
          </p:nvSpPr>
          <p:spPr bwMode="auto">
            <a:xfrm rot="10800000">
              <a:off x="203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8" name="Line 42"/>
            <p:cNvSpPr>
              <a:spLocks noChangeShapeType="1"/>
            </p:cNvSpPr>
            <p:nvPr/>
          </p:nvSpPr>
          <p:spPr bwMode="auto">
            <a:xfrm rot="10800000">
              <a:off x="2222"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499" name="Line 43"/>
            <p:cNvSpPr>
              <a:spLocks noChangeShapeType="1"/>
            </p:cNvSpPr>
            <p:nvPr/>
          </p:nvSpPr>
          <p:spPr bwMode="auto">
            <a:xfrm rot="10800000">
              <a:off x="2407"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0" name="Line 44"/>
            <p:cNvSpPr>
              <a:spLocks noChangeShapeType="1"/>
            </p:cNvSpPr>
            <p:nvPr/>
          </p:nvSpPr>
          <p:spPr bwMode="auto">
            <a:xfrm rot="10800000">
              <a:off x="259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1" name="Line 45"/>
            <p:cNvSpPr>
              <a:spLocks noChangeShapeType="1"/>
            </p:cNvSpPr>
            <p:nvPr/>
          </p:nvSpPr>
          <p:spPr bwMode="auto">
            <a:xfrm rot="10800000">
              <a:off x="277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2" name="Line 46"/>
            <p:cNvSpPr>
              <a:spLocks noChangeShapeType="1"/>
            </p:cNvSpPr>
            <p:nvPr/>
          </p:nvSpPr>
          <p:spPr bwMode="auto">
            <a:xfrm rot="10800000">
              <a:off x="2963"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3" name="Line 47"/>
            <p:cNvSpPr>
              <a:spLocks noChangeShapeType="1"/>
            </p:cNvSpPr>
            <p:nvPr/>
          </p:nvSpPr>
          <p:spPr bwMode="auto">
            <a:xfrm rot="10800000">
              <a:off x="3148"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4" name="Line 48"/>
            <p:cNvSpPr>
              <a:spLocks noChangeShapeType="1"/>
            </p:cNvSpPr>
            <p:nvPr/>
          </p:nvSpPr>
          <p:spPr bwMode="auto">
            <a:xfrm rot="10800000">
              <a:off x="3333" y="0"/>
              <a:ext cx="1"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5" name="Line 49"/>
            <p:cNvSpPr>
              <a:spLocks noChangeShapeType="1"/>
            </p:cNvSpPr>
            <p:nvPr/>
          </p:nvSpPr>
          <p:spPr bwMode="auto">
            <a:xfrm rot="10800000">
              <a:off x="351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6" name="Line 50"/>
            <p:cNvSpPr>
              <a:spLocks noChangeShapeType="1"/>
            </p:cNvSpPr>
            <p:nvPr/>
          </p:nvSpPr>
          <p:spPr bwMode="auto">
            <a:xfrm rot="10800000">
              <a:off x="370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7" name="Line 51"/>
            <p:cNvSpPr>
              <a:spLocks noChangeShapeType="1"/>
            </p:cNvSpPr>
            <p:nvPr/>
          </p:nvSpPr>
          <p:spPr bwMode="auto">
            <a:xfrm rot="10800000">
              <a:off x="3889"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8" name="Line 52"/>
            <p:cNvSpPr>
              <a:spLocks noChangeShapeType="1"/>
            </p:cNvSpPr>
            <p:nvPr/>
          </p:nvSpPr>
          <p:spPr bwMode="auto">
            <a:xfrm rot="10800000">
              <a:off x="4074"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09" name="Line 53"/>
            <p:cNvSpPr>
              <a:spLocks noChangeShapeType="1"/>
            </p:cNvSpPr>
            <p:nvPr/>
          </p:nvSpPr>
          <p:spPr bwMode="auto">
            <a:xfrm rot="10800000">
              <a:off x="4260" y="0"/>
              <a:ext cx="0" cy="4243"/>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0" name="Line 54"/>
            <p:cNvSpPr>
              <a:spLocks noChangeShapeType="1"/>
            </p:cNvSpPr>
            <p:nvPr/>
          </p:nvSpPr>
          <p:spPr bwMode="auto">
            <a:xfrm rot="10800000">
              <a:off x="444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1" name="Line 55"/>
            <p:cNvSpPr>
              <a:spLocks noChangeShapeType="1"/>
            </p:cNvSpPr>
            <p:nvPr/>
          </p:nvSpPr>
          <p:spPr bwMode="auto">
            <a:xfrm rot="10800000">
              <a:off x="4632"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2" name="Line 56"/>
            <p:cNvSpPr>
              <a:spLocks noChangeShapeType="1"/>
            </p:cNvSpPr>
            <p:nvPr/>
          </p:nvSpPr>
          <p:spPr bwMode="auto">
            <a:xfrm rot="10800000">
              <a:off x="4817"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3" name="Line 57"/>
            <p:cNvSpPr>
              <a:spLocks noChangeShapeType="1"/>
            </p:cNvSpPr>
            <p:nvPr/>
          </p:nvSpPr>
          <p:spPr bwMode="auto">
            <a:xfrm rot="10800000">
              <a:off x="500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4" name="Line 58"/>
            <p:cNvSpPr>
              <a:spLocks noChangeShapeType="1"/>
            </p:cNvSpPr>
            <p:nvPr/>
          </p:nvSpPr>
          <p:spPr bwMode="auto">
            <a:xfrm rot="10800000">
              <a:off x="518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5" name="Line 59"/>
            <p:cNvSpPr>
              <a:spLocks noChangeShapeType="1"/>
            </p:cNvSpPr>
            <p:nvPr/>
          </p:nvSpPr>
          <p:spPr bwMode="auto">
            <a:xfrm rot="10800000">
              <a:off x="5373"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6" name="Line 60"/>
            <p:cNvSpPr>
              <a:spLocks noChangeShapeType="1"/>
            </p:cNvSpPr>
            <p:nvPr/>
          </p:nvSpPr>
          <p:spPr bwMode="auto">
            <a:xfrm rot="10800000">
              <a:off x="5558" y="4"/>
              <a:ext cx="0"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17" name="Line 61"/>
            <p:cNvSpPr>
              <a:spLocks noChangeShapeType="1"/>
            </p:cNvSpPr>
            <p:nvPr/>
          </p:nvSpPr>
          <p:spPr bwMode="auto">
            <a:xfrm rot="10800000">
              <a:off x="5743" y="4"/>
              <a:ext cx="1" cy="424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19" name="Rectangle 63"/>
          <p:cNvSpPr>
            <a:spLocks/>
          </p:cNvSpPr>
          <p:nvPr/>
        </p:nvSpPr>
        <p:spPr bwMode="auto">
          <a:xfrm>
            <a:off x="6503988" y="5220494"/>
            <a:ext cx="14143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Row Buffer (4 Kbits)</a:t>
            </a:r>
          </a:p>
        </p:txBody>
      </p:sp>
      <p:sp>
        <p:nvSpPr>
          <p:cNvPr id="19520" name="Line 64"/>
          <p:cNvSpPr>
            <a:spLocks noChangeShapeType="1"/>
          </p:cNvSpPr>
          <p:nvPr/>
        </p:nvSpPr>
        <p:spPr bwMode="auto">
          <a:xfrm rot="10800000" flipH="1">
            <a:off x="431800" y="6323401"/>
            <a:ext cx="8390732" cy="794"/>
          </a:xfrm>
          <a:prstGeom prst="line">
            <a:avLst/>
          </a:prstGeom>
          <a:noFill/>
          <a:ln w="2032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1" name="Line 65"/>
          <p:cNvSpPr>
            <a:spLocks noChangeShapeType="1"/>
          </p:cNvSpPr>
          <p:nvPr/>
        </p:nvSpPr>
        <p:spPr bwMode="auto">
          <a:xfrm>
            <a:off x="4064000" y="5530444"/>
            <a:ext cx="0" cy="798513"/>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2" name="Rectangle 66"/>
          <p:cNvSpPr>
            <a:spLocks/>
          </p:cNvSpPr>
          <p:nvPr/>
        </p:nvSpPr>
        <p:spPr bwMode="auto">
          <a:xfrm>
            <a:off x="7342982" y="6401594"/>
            <a:ext cx="6283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Data Bus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3" name="Rectangle 67"/>
          <p:cNvSpPr>
            <a:spLocks/>
          </p:cNvSpPr>
          <p:nvPr/>
        </p:nvSpPr>
        <p:spPr bwMode="auto">
          <a:xfrm>
            <a:off x="4149725" y="5791994"/>
            <a:ext cx="397545"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dirty="0" smtClean="0">
                <a:solidFill>
                  <a:srgbClr val="000000"/>
                </a:solidFill>
                <a:latin typeface="Myriad Pro Bold Cond" charset="0"/>
                <a:ea typeface="ＭＳ Ｐゴシック" charset="0"/>
                <a:cs typeface="Myriad Pro Bold Cond" charset="0"/>
                <a:sym typeface="Myriad Pro Bold Cond" charset="0"/>
              </a:rPr>
              <a:t>8 bits</a:t>
            </a:r>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9524" name="Rectangle 68"/>
          <p:cNvSpPr>
            <a:spLocks/>
          </p:cNvSpPr>
          <p:nvPr/>
        </p:nvSpPr>
        <p:spPr bwMode="auto">
          <a:xfrm>
            <a:off x="6484938" y="3118644"/>
            <a:ext cx="84638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DRAM array</a:t>
            </a:r>
          </a:p>
        </p:txBody>
      </p:sp>
      <p:sp>
        <p:nvSpPr>
          <p:cNvPr id="19525" name="Line 69"/>
          <p:cNvSpPr>
            <a:spLocks noChangeShapeType="1"/>
          </p:cNvSpPr>
          <p:nvPr/>
        </p:nvSpPr>
        <p:spPr bwMode="auto">
          <a:xfrm rot="10800000" flipH="1">
            <a:off x="1701800" y="1408501"/>
            <a:ext cx="4568825" cy="794"/>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6" name="Rectangle 70"/>
          <p:cNvSpPr>
            <a:spLocks/>
          </p:cNvSpPr>
          <p:nvPr/>
        </p:nvSpPr>
        <p:spPr bwMode="auto">
          <a:xfrm>
            <a:off x="3689350" y="1124744"/>
            <a:ext cx="4873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a:solidFill>
                  <a:srgbClr val="000000"/>
                </a:solidFill>
                <a:latin typeface="Myriad Pro Bold Cond" charset="0"/>
                <a:ea typeface="ＭＳ Ｐゴシック" charset="0"/>
                <a:cs typeface="Myriad Pro Bold Cond" charset="0"/>
                <a:sym typeface="Myriad Pro Bold Cond" charset="0"/>
              </a:rPr>
              <a:t>4 Kbits</a:t>
            </a:r>
          </a:p>
        </p:txBody>
      </p:sp>
      <p:grpSp>
        <p:nvGrpSpPr>
          <p:cNvPr id="19558" name="Group 102"/>
          <p:cNvGrpSpPr>
            <a:grpSpLocks/>
          </p:cNvGrpSpPr>
          <p:nvPr/>
        </p:nvGrpSpPr>
        <p:grpSpPr bwMode="auto">
          <a:xfrm>
            <a:off x="1784350" y="5016888"/>
            <a:ext cx="4400550" cy="266700"/>
            <a:chOff x="0" y="0"/>
            <a:chExt cx="5544" cy="336"/>
          </a:xfrm>
        </p:grpSpPr>
        <p:sp>
          <p:nvSpPr>
            <p:cNvPr id="19527" name="Line 71"/>
            <p:cNvSpPr>
              <a:spLocks noChangeShapeType="1"/>
            </p:cNvSpPr>
            <p:nvPr/>
          </p:nvSpPr>
          <p:spPr bwMode="auto">
            <a:xfrm>
              <a:off x="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8" name="Line 72"/>
            <p:cNvSpPr>
              <a:spLocks noChangeShapeType="1"/>
            </p:cNvSpPr>
            <p:nvPr/>
          </p:nvSpPr>
          <p:spPr bwMode="auto">
            <a:xfrm>
              <a:off x="18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29" name="Line 73"/>
            <p:cNvSpPr>
              <a:spLocks noChangeShapeType="1"/>
            </p:cNvSpPr>
            <p:nvPr/>
          </p:nvSpPr>
          <p:spPr bwMode="auto">
            <a:xfrm>
              <a:off x="36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0" name="Line 74"/>
            <p:cNvSpPr>
              <a:spLocks noChangeShapeType="1"/>
            </p:cNvSpPr>
            <p:nvPr/>
          </p:nvSpPr>
          <p:spPr bwMode="auto">
            <a:xfrm>
              <a:off x="55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1" name="Line 75"/>
            <p:cNvSpPr>
              <a:spLocks noChangeShapeType="1"/>
            </p:cNvSpPr>
            <p:nvPr/>
          </p:nvSpPr>
          <p:spPr bwMode="auto">
            <a:xfrm>
              <a:off x="73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2" name="Line 76"/>
            <p:cNvSpPr>
              <a:spLocks noChangeShapeType="1"/>
            </p:cNvSpPr>
            <p:nvPr/>
          </p:nvSpPr>
          <p:spPr bwMode="auto">
            <a:xfrm>
              <a:off x="92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3" name="Line 77"/>
            <p:cNvSpPr>
              <a:spLocks noChangeShapeType="1"/>
            </p:cNvSpPr>
            <p:nvPr/>
          </p:nvSpPr>
          <p:spPr bwMode="auto">
            <a:xfrm>
              <a:off x="110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4" name="Line 78"/>
            <p:cNvSpPr>
              <a:spLocks noChangeShapeType="1"/>
            </p:cNvSpPr>
            <p:nvPr/>
          </p:nvSpPr>
          <p:spPr bwMode="auto">
            <a:xfrm>
              <a:off x="129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5" name="Line 79"/>
            <p:cNvSpPr>
              <a:spLocks noChangeShapeType="1"/>
            </p:cNvSpPr>
            <p:nvPr/>
          </p:nvSpPr>
          <p:spPr bwMode="auto">
            <a:xfrm>
              <a:off x="1478"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6" name="Line 80"/>
            <p:cNvSpPr>
              <a:spLocks noChangeShapeType="1"/>
            </p:cNvSpPr>
            <p:nvPr/>
          </p:nvSpPr>
          <p:spPr bwMode="auto">
            <a:xfrm>
              <a:off x="1663"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7" name="Line 81"/>
            <p:cNvSpPr>
              <a:spLocks noChangeShapeType="1"/>
            </p:cNvSpPr>
            <p:nvPr/>
          </p:nvSpPr>
          <p:spPr bwMode="auto">
            <a:xfrm>
              <a:off x="184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8" name="Line 82"/>
            <p:cNvSpPr>
              <a:spLocks noChangeShapeType="1"/>
            </p:cNvSpPr>
            <p:nvPr/>
          </p:nvSpPr>
          <p:spPr bwMode="auto">
            <a:xfrm>
              <a:off x="203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39" name="Line 83"/>
            <p:cNvSpPr>
              <a:spLocks noChangeShapeType="1"/>
            </p:cNvSpPr>
            <p:nvPr/>
          </p:nvSpPr>
          <p:spPr bwMode="auto">
            <a:xfrm>
              <a:off x="221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0" name="Line 84"/>
            <p:cNvSpPr>
              <a:spLocks noChangeShapeType="1"/>
            </p:cNvSpPr>
            <p:nvPr/>
          </p:nvSpPr>
          <p:spPr bwMode="auto">
            <a:xfrm>
              <a:off x="2402"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1" name="Line 85"/>
            <p:cNvSpPr>
              <a:spLocks noChangeShapeType="1"/>
            </p:cNvSpPr>
            <p:nvPr/>
          </p:nvSpPr>
          <p:spPr bwMode="auto">
            <a:xfrm>
              <a:off x="2587"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2" name="Line 86"/>
            <p:cNvSpPr>
              <a:spLocks noChangeShapeType="1"/>
            </p:cNvSpPr>
            <p:nvPr/>
          </p:nvSpPr>
          <p:spPr bwMode="auto">
            <a:xfrm>
              <a:off x="277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3" name="Line 87"/>
            <p:cNvSpPr>
              <a:spLocks noChangeShapeType="1"/>
            </p:cNvSpPr>
            <p:nvPr/>
          </p:nvSpPr>
          <p:spPr bwMode="auto">
            <a:xfrm>
              <a:off x="295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4" name="Line 88"/>
            <p:cNvSpPr>
              <a:spLocks noChangeShapeType="1"/>
            </p:cNvSpPr>
            <p:nvPr/>
          </p:nvSpPr>
          <p:spPr bwMode="auto">
            <a:xfrm>
              <a:off x="314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5" name="Line 89"/>
            <p:cNvSpPr>
              <a:spLocks noChangeShapeType="1"/>
            </p:cNvSpPr>
            <p:nvPr/>
          </p:nvSpPr>
          <p:spPr bwMode="auto">
            <a:xfrm>
              <a:off x="3326"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6" name="Line 90"/>
            <p:cNvSpPr>
              <a:spLocks noChangeShapeType="1"/>
            </p:cNvSpPr>
            <p:nvPr/>
          </p:nvSpPr>
          <p:spPr bwMode="auto">
            <a:xfrm>
              <a:off x="3511"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7" name="Line 91"/>
            <p:cNvSpPr>
              <a:spLocks noChangeShapeType="1"/>
            </p:cNvSpPr>
            <p:nvPr/>
          </p:nvSpPr>
          <p:spPr bwMode="auto">
            <a:xfrm>
              <a:off x="369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8" name="Line 92"/>
            <p:cNvSpPr>
              <a:spLocks noChangeShapeType="1"/>
            </p:cNvSpPr>
            <p:nvPr/>
          </p:nvSpPr>
          <p:spPr bwMode="auto">
            <a:xfrm>
              <a:off x="388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49" name="Line 93"/>
            <p:cNvSpPr>
              <a:spLocks noChangeShapeType="1"/>
            </p:cNvSpPr>
            <p:nvPr/>
          </p:nvSpPr>
          <p:spPr bwMode="auto">
            <a:xfrm>
              <a:off x="406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0" name="Line 94"/>
            <p:cNvSpPr>
              <a:spLocks noChangeShapeType="1"/>
            </p:cNvSpPr>
            <p:nvPr/>
          </p:nvSpPr>
          <p:spPr bwMode="auto">
            <a:xfrm>
              <a:off x="4250"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1" name="Line 95"/>
            <p:cNvSpPr>
              <a:spLocks noChangeShapeType="1"/>
            </p:cNvSpPr>
            <p:nvPr/>
          </p:nvSpPr>
          <p:spPr bwMode="auto">
            <a:xfrm>
              <a:off x="4435"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2" name="Line 96"/>
            <p:cNvSpPr>
              <a:spLocks noChangeShapeType="1"/>
            </p:cNvSpPr>
            <p:nvPr/>
          </p:nvSpPr>
          <p:spPr bwMode="auto">
            <a:xfrm>
              <a:off x="461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3" name="Line 97"/>
            <p:cNvSpPr>
              <a:spLocks noChangeShapeType="1"/>
            </p:cNvSpPr>
            <p:nvPr/>
          </p:nvSpPr>
          <p:spPr bwMode="auto">
            <a:xfrm>
              <a:off x="480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4" name="Line 98"/>
            <p:cNvSpPr>
              <a:spLocks noChangeShapeType="1"/>
            </p:cNvSpPr>
            <p:nvPr/>
          </p:nvSpPr>
          <p:spPr bwMode="auto">
            <a:xfrm>
              <a:off x="498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5" name="Line 99"/>
            <p:cNvSpPr>
              <a:spLocks noChangeShapeType="1"/>
            </p:cNvSpPr>
            <p:nvPr/>
          </p:nvSpPr>
          <p:spPr bwMode="auto">
            <a:xfrm>
              <a:off x="517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6" name="Line 100"/>
            <p:cNvSpPr>
              <a:spLocks noChangeShapeType="1"/>
            </p:cNvSpPr>
            <p:nvPr/>
          </p:nvSpPr>
          <p:spPr bwMode="auto">
            <a:xfrm>
              <a:off x="5359"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57" name="Line 101"/>
            <p:cNvSpPr>
              <a:spLocks noChangeShapeType="1"/>
            </p:cNvSpPr>
            <p:nvPr/>
          </p:nvSpPr>
          <p:spPr bwMode="auto">
            <a:xfrm>
              <a:off x="5544" y="0"/>
              <a:ext cx="0" cy="336"/>
            </a:xfrm>
            <a:prstGeom prst="line">
              <a:avLst/>
            </a:prstGeom>
            <a:noFill/>
            <a:ln w="50800" cap="flat">
              <a:solidFill>
                <a:srgbClr val="9A9A9A"/>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59" name="Line 103"/>
          <p:cNvSpPr>
            <a:spLocks noChangeShapeType="1"/>
          </p:cNvSpPr>
          <p:nvPr/>
        </p:nvSpPr>
        <p:spPr bwMode="auto">
          <a:xfrm rot="10800000" flipH="1">
            <a:off x="1695450" y="5453451"/>
            <a:ext cx="4564063" cy="794"/>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0" name="Line 104"/>
          <p:cNvSpPr>
            <a:spLocks noChangeShapeType="1"/>
          </p:cNvSpPr>
          <p:nvPr/>
        </p:nvSpPr>
        <p:spPr bwMode="auto">
          <a:xfrm rot="10800000" flipH="1">
            <a:off x="1701800" y="5270094"/>
            <a:ext cx="4564063" cy="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19593" name="Group 137"/>
          <p:cNvGrpSpPr>
            <a:grpSpLocks/>
          </p:cNvGrpSpPr>
          <p:nvPr/>
        </p:nvGrpSpPr>
        <p:grpSpPr bwMode="auto">
          <a:xfrm>
            <a:off x="1701800" y="5263744"/>
            <a:ext cx="4559300" cy="190500"/>
            <a:chOff x="0" y="0"/>
            <a:chExt cx="5744" cy="240"/>
          </a:xfrm>
        </p:grpSpPr>
        <p:sp>
          <p:nvSpPr>
            <p:cNvPr id="19561" name="Line 105"/>
            <p:cNvSpPr>
              <a:spLocks noChangeShapeType="1"/>
            </p:cNvSpPr>
            <p:nvPr/>
          </p:nvSpPr>
          <p:spPr bwMode="auto">
            <a:xfrm rot="10800000">
              <a:off x="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2" name="Line 106"/>
            <p:cNvSpPr>
              <a:spLocks noChangeShapeType="1"/>
            </p:cNvSpPr>
            <p:nvPr/>
          </p:nvSpPr>
          <p:spPr bwMode="auto">
            <a:xfrm rot="10800000">
              <a:off x="18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3" name="Line 107"/>
            <p:cNvSpPr>
              <a:spLocks noChangeShapeType="1"/>
            </p:cNvSpPr>
            <p:nvPr/>
          </p:nvSpPr>
          <p:spPr bwMode="auto">
            <a:xfrm rot="10800000">
              <a:off x="37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4" name="Line 108"/>
            <p:cNvSpPr>
              <a:spLocks noChangeShapeType="1"/>
            </p:cNvSpPr>
            <p:nvPr/>
          </p:nvSpPr>
          <p:spPr bwMode="auto">
            <a:xfrm rot="10800000">
              <a:off x="555"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5" name="Line 109"/>
            <p:cNvSpPr>
              <a:spLocks noChangeShapeType="1"/>
            </p:cNvSpPr>
            <p:nvPr/>
          </p:nvSpPr>
          <p:spPr bwMode="auto">
            <a:xfrm rot="10800000">
              <a:off x="740"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6" name="Line 110"/>
            <p:cNvSpPr>
              <a:spLocks noChangeShapeType="1"/>
            </p:cNvSpPr>
            <p:nvPr/>
          </p:nvSpPr>
          <p:spPr bwMode="auto">
            <a:xfrm rot="10800000">
              <a:off x="92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7" name="Line 111"/>
            <p:cNvSpPr>
              <a:spLocks noChangeShapeType="1"/>
            </p:cNvSpPr>
            <p:nvPr/>
          </p:nvSpPr>
          <p:spPr bwMode="auto">
            <a:xfrm rot="10800000">
              <a:off x="111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8" name="Line 112"/>
            <p:cNvSpPr>
              <a:spLocks noChangeShapeType="1"/>
            </p:cNvSpPr>
            <p:nvPr/>
          </p:nvSpPr>
          <p:spPr bwMode="auto">
            <a:xfrm rot="10800000">
              <a:off x="1296"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69" name="Line 113"/>
            <p:cNvSpPr>
              <a:spLocks noChangeShapeType="1"/>
            </p:cNvSpPr>
            <p:nvPr/>
          </p:nvSpPr>
          <p:spPr bwMode="auto">
            <a:xfrm rot="10800000">
              <a:off x="1481"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0" name="Line 114"/>
            <p:cNvSpPr>
              <a:spLocks noChangeShapeType="1"/>
            </p:cNvSpPr>
            <p:nvPr/>
          </p:nvSpPr>
          <p:spPr bwMode="auto">
            <a:xfrm rot="10800000">
              <a:off x="166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1" name="Line 115"/>
            <p:cNvSpPr>
              <a:spLocks noChangeShapeType="1"/>
            </p:cNvSpPr>
            <p:nvPr/>
          </p:nvSpPr>
          <p:spPr bwMode="auto">
            <a:xfrm rot="10800000">
              <a:off x="185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2" name="Line 116"/>
            <p:cNvSpPr>
              <a:spLocks noChangeShapeType="1"/>
            </p:cNvSpPr>
            <p:nvPr/>
          </p:nvSpPr>
          <p:spPr bwMode="auto">
            <a:xfrm rot="10800000">
              <a:off x="203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3" name="Line 117"/>
            <p:cNvSpPr>
              <a:spLocks noChangeShapeType="1"/>
            </p:cNvSpPr>
            <p:nvPr/>
          </p:nvSpPr>
          <p:spPr bwMode="auto">
            <a:xfrm rot="10800000">
              <a:off x="2222"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4" name="Line 118"/>
            <p:cNvSpPr>
              <a:spLocks noChangeShapeType="1"/>
            </p:cNvSpPr>
            <p:nvPr/>
          </p:nvSpPr>
          <p:spPr bwMode="auto">
            <a:xfrm rot="10800000">
              <a:off x="2407"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5" name="Line 119"/>
            <p:cNvSpPr>
              <a:spLocks noChangeShapeType="1"/>
            </p:cNvSpPr>
            <p:nvPr/>
          </p:nvSpPr>
          <p:spPr bwMode="auto">
            <a:xfrm rot="10800000">
              <a:off x="259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6" name="Line 120"/>
            <p:cNvSpPr>
              <a:spLocks noChangeShapeType="1"/>
            </p:cNvSpPr>
            <p:nvPr/>
          </p:nvSpPr>
          <p:spPr bwMode="auto">
            <a:xfrm rot="10800000">
              <a:off x="277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7" name="Line 121"/>
            <p:cNvSpPr>
              <a:spLocks noChangeShapeType="1"/>
            </p:cNvSpPr>
            <p:nvPr/>
          </p:nvSpPr>
          <p:spPr bwMode="auto">
            <a:xfrm rot="10800000">
              <a:off x="2963"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8" name="Line 122"/>
            <p:cNvSpPr>
              <a:spLocks noChangeShapeType="1"/>
            </p:cNvSpPr>
            <p:nvPr/>
          </p:nvSpPr>
          <p:spPr bwMode="auto">
            <a:xfrm rot="10800000">
              <a:off x="3148"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79" name="Line 123"/>
            <p:cNvSpPr>
              <a:spLocks noChangeShapeType="1"/>
            </p:cNvSpPr>
            <p:nvPr/>
          </p:nvSpPr>
          <p:spPr bwMode="auto">
            <a:xfrm rot="10800000">
              <a:off x="3333" y="0"/>
              <a:ext cx="1"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0" name="Line 124"/>
            <p:cNvSpPr>
              <a:spLocks noChangeShapeType="1"/>
            </p:cNvSpPr>
            <p:nvPr/>
          </p:nvSpPr>
          <p:spPr bwMode="auto">
            <a:xfrm rot="10800000">
              <a:off x="351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1" name="Line 125"/>
            <p:cNvSpPr>
              <a:spLocks noChangeShapeType="1"/>
            </p:cNvSpPr>
            <p:nvPr/>
          </p:nvSpPr>
          <p:spPr bwMode="auto">
            <a:xfrm rot="10800000">
              <a:off x="370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2" name="Line 126"/>
            <p:cNvSpPr>
              <a:spLocks noChangeShapeType="1"/>
            </p:cNvSpPr>
            <p:nvPr/>
          </p:nvSpPr>
          <p:spPr bwMode="auto">
            <a:xfrm rot="10800000">
              <a:off x="3889"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3" name="Line 127"/>
            <p:cNvSpPr>
              <a:spLocks noChangeShapeType="1"/>
            </p:cNvSpPr>
            <p:nvPr/>
          </p:nvSpPr>
          <p:spPr bwMode="auto">
            <a:xfrm rot="10800000">
              <a:off x="4074"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4" name="Line 128"/>
            <p:cNvSpPr>
              <a:spLocks noChangeShapeType="1"/>
            </p:cNvSpPr>
            <p:nvPr/>
          </p:nvSpPr>
          <p:spPr bwMode="auto">
            <a:xfrm rot="10800000">
              <a:off x="4260" y="0"/>
              <a:ext cx="0" cy="239"/>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5" name="Line 129"/>
            <p:cNvSpPr>
              <a:spLocks noChangeShapeType="1"/>
            </p:cNvSpPr>
            <p:nvPr/>
          </p:nvSpPr>
          <p:spPr bwMode="auto">
            <a:xfrm rot="10800000">
              <a:off x="444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6" name="Line 130"/>
            <p:cNvSpPr>
              <a:spLocks noChangeShapeType="1"/>
            </p:cNvSpPr>
            <p:nvPr/>
          </p:nvSpPr>
          <p:spPr bwMode="auto">
            <a:xfrm rot="10800000">
              <a:off x="4632"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7" name="Line 131"/>
            <p:cNvSpPr>
              <a:spLocks noChangeShapeType="1"/>
            </p:cNvSpPr>
            <p:nvPr/>
          </p:nvSpPr>
          <p:spPr bwMode="auto">
            <a:xfrm rot="10800000">
              <a:off x="4817"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8" name="Line 132"/>
            <p:cNvSpPr>
              <a:spLocks noChangeShapeType="1"/>
            </p:cNvSpPr>
            <p:nvPr/>
          </p:nvSpPr>
          <p:spPr bwMode="auto">
            <a:xfrm rot="10800000">
              <a:off x="500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89" name="Line 133"/>
            <p:cNvSpPr>
              <a:spLocks noChangeShapeType="1"/>
            </p:cNvSpPr>
            <p:nvPr/>
          </p:nvSpPr>
          <p:spPr bwMode="auto">
            <a:xfrm rot="10800000">
              <a:off x="518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0" name="Line 134"/>
            <p:cNvSpPr>
              <a:spLocks noChangeShapeType="1"/>
            </p:cNvSpPr>
            <p:nvPr/>
          </p:nvSpPr>
          <p:spPr bwMode="auto">
            <a:xfrm rot="10800000">
              <a:off x="5373"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1" name="Line 135"/>
            <p:cNvSpPr>
              <a:spLocks noChangeShapeType="1"/>
            </p:cNvSpPr>
            <p:nvPr/>
          </p:nvSpPr>
          <p:spPr bwMode="auto">
            <a:xfrm rot="10800000">
              <a:off x="5558" y="0"/>
              <a:ext cx="0"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2" name="Line 136"/>
            <p:cNvSpPr>
              <a:spLocks noChangeShapeType="1"/>
            </p:cNvSpPr>
            <p:nvPr/>
          </p:nvSpPr>
          <p:spPr bwMode="auto">
            <a:xfrm rot="10800000">
              <a:off x="5743" y="0"/>
              <a:ext cx="1" cy="24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sp>
        <p:nvSpPr>
          <p:cNvPr id="19594" name="Rectangle 138"/>
          <p:cNvSpPr>
            <a:spLocks/>
          </p:cNvSpPr>
          <p:nvPr/>
        </p:nvSpPr>
        <p:spPr bwMode="auto">
          <a:xfrm>
            <a:off x="6369050" y="20418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1</a:t>
            </a:r>
            <a:r>
              <a:rPr lang="en-US" sz="1600" dirty="0">
                <a:solidFill>
                  <a:srgbClr val="D90B00"/>
                </a:solidFill>
                <a:latin typeface="Myriad Pro Bold Cond" charset="0"/>
                <a:ea typeface="ＭＳ Ｐゴシック" charset="0"/>
                <a:cs typeface="Myriad Pro Bold Cond" charset="0"/>
                <a:sym typeface="Myriad Pro Bold Cond" charset="0"/>
              </a:rPr>
              <a:t>:</a:t>
            </a:r>
            <a:r>
              <a:rPr lang="en-US" sz="1600" dirty="0" smtClean="0">
                <a:solidFill>
                  <a:srgbClr val="D90B00"/>
                </a:solidFill>
                <a:latin typeface="Myriad Pro Bold Cond" charset="0"/>
                <a:ea typeface="ＭＳ Ｐゴシック" charset="0"/>
                <a:cs typeface="Myriad Pro Bold Cond" charset="0"/>
                <a:sym typeface="Myriad Pro Bold Cond" charset="0"/>
              </a:rPr>
              <a:t> </a:t>
            </a:r>
            <a:r>
              <a:rPr lang="en-US" sz="1600" dirty="0">
                <a:solidFill>
                  <a:srgbClr val="D90B00"/>
                </a:solidFill>
                <a:latin typeface="Myriad Pro Bold Cond" charset="0"/>
                <a:ea typeface="ＭＳ Ｐゴシック" charset="0"/>
                <a:cs typeface="Myriad Pro Bold Cond" charset="0"/>
                <a:sym typeface="Myriad Pro Bold Cond" charset="0"/>
              </a:rPr>
              <a:t>Activate row A</a:t>
            </a:r>
          </a:p>
        </p:txBody>
      </p:sp>
      <p:sp>
        <p:nvSpPr>
          <p:cNvPr id="19595" name="Freeform 139"/>
          <p:cNvSpPr>
            <a:spLocks/>
          </p:cNvSpPr>
          <p:nvPr/>
        </p:nvSpPr>
        <p:spPr bwMode="auto">
          <a:xfrm>
            <a:off x="922338" y="2187963"/>
            <a:ext cx="742950" cy="32321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none" w="med" len="med"/>
            <a:tailEnd type="triangl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6" name="Rectangle 140"/>
          <p:cNvSpPr>
            <a:spLocks/>
          </p:cNvSpPr>
          <p:nvPr/>
        </p:nvSpPr>
        <p:spPr bwMode="auto">
          <a:xfrm>
            <a:off x="82550" y="3216583"/>
            <a:ext cx="800100"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Transfer</a:t>
            </a:r>
            <a:r>
              <a:rPr lang="en-US" sz="1600" dirty="0">
                <a:solidFill>
                  <a:srgbClr val="D90B00"/>
                </a:solidFill>
                <a:latin typeface="Myriad Pro Bold Cond" charset="0"/>
                <a:ea typeface="ＭＳ Ｐゴシック" charset="0"/>
                <a:cs typeface="Myriad Pro Bold Cond" charset="0"/>
                <a:sym typeface="Myriad Pro Bold Cond" charset="0"/>
              </a:rPr>
              <a:t> </a:t>
            </a:r>
            <a:r>
              <a:rPr lang="en-US" sz="1600" dirty="0" smtClean="0">
                <a:solidFill>
                  <a:srgbClr val="D90B00"/>
                </a:solidFill>
                <a:latin typeface="Myriad Pro Bold Cond" charset="0"/>
                <a:ea typeface="ＭＳ Ｐゴシック" charset="0"/>
                <a:cs typeface="Myriad Pro Bold Cond" charset="0"/>
                <a:sym typeface="Myriad Pro Bold Cond" charset="0"/>
              </a:rPr>
              <a:t>row</a:t>
            </a:r>
            <a:endParaRPr lang="en-US" sz="1600" dirty="0">
              <a:solidFill>
                <a:srgbClr val="D90B00"/>
              </a:solidFill>
              <a:latin typeface="Myriad Pro Bold Cond" charset="0"/>
              <a:ea typeface="ＭＳ Ｐゴシック" charset="0"/>
              <a:cs typeface="Myriad Pro Bold Cond" charset="0"/>
              <a:sym typeface="Myriad Pro Bold Cond" charset="0"/>
            </a:endParaRPr>
          </a:p>
        </p:txBody>
      </p:sp>
      <p:sp>
        <p:nvSpPr>
          <p:cNvPr id="19597" name="Rectangle 141"/>
          <p:cNvSpPr>
            <a:spLocks/>
          </p:cNvSpPr>
          <p:nvPr/>
        </p:nvSpPr>
        <p:spPr bwMode="auto">
          <a:xfrm>
            <a:off x="6369050" y="2638733"/>
            <a:ext cx="1372171"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r>
              <a:rPr lang="en-US" sz="1600" dirty="0" smtClean="0">
                <a:solidFill>
                  <a:srgbClr val="D90B00"/>
                </a:solidFill>
                <a:latin typeface="Myriad Pro Bold Cond" charset="0"/>
                <a:ea typeface="ＭＳ Ｐゴシック" charset="0"/>
                <a:cs typeface="Myriad Pro Bold Cond" charset="0"/>
                <a:sym typeface="Myriad Pro Bold Cond" charset="0"/>
              </a:rPr>
              <a:t>Step 2: Activate </a:t>
            </a:r>
            <a:r>
              <a:rPr lang="en-US" sz="1600" dirty="0">
                <a:solidFill>
                  <a:srgbClr val="D90B00"/>
                </a:solidFill>
                <a:latin typeface="Myriad Pro Bold Cond" charset="0"/>
                <a:ea typeface="ＭＳ Ｐゴシック" charset="0"/>
                <a:cs typeface="Myriad Pro Bold Cond" charset="0"/>
                <a:sym typeface="Myriad Pro Bold Cond" charset="0"/>
              </a:rPr>
              <a:t>row B</a:t>
            </a:r>
          </a:p>
        </p:txBody>
      </p:sp>
      <p:sp>
        <p:nvSpPr>
          <p:cNvPr id="19598" name="Freeform 142"/>
          <p:cNvSpPr>
            <a:spLocks/>
          </p:cNvSpPr>
          <p:nvPr/>
        </p:nvSpPr>
        <p:spPr bwMode="auto">
          <a:xfrm>
            <a:off x="1079500" y="2793594"/>
            <a:ext cx="571500" cy="2508250"/>
          </a:xfrm>
          <a:custGeom>
            <a:avLst/>
            <a:gdLst>
              <a:gd name="T0" fmla="*/ 21600 w 21600"/>
              <a:gd name="T1" fmla="*/ 0 h 21600"/>
              <a:gd name="T2" fmla="*/ 0 w 21600"/>
              <a:gd name="T3" fmla="*/ 0 h 21600"/>
              <a:gd name="T4" fmla="*/ 0 w 21600"/>
              <a:gd name="T5" fmla="*/ 21600 h 21600"/>
              <a:gd name="T6" fmla="*/ 20002 w 21600"/>
              <a:gd name="T7" fmla="*/ 21600 h 21600"/>
            </a:gdLst>
            <a:ahLst/>
            <a:cxnLst>
              <a:cxn ang="0">
                <a:pos x="T0" y="T1"/>
              </a:cxn>
              <a:cxn ang="0">
                <a:pos x="T2" y="T3"/>
              </a:cxn>
              <a:cxn ang="0">
                <a:pos x="T4" y="T5"/>
              </a:cxn>
              <a:cxn ang="0">
                <a:pos x="T6" y="T7"/>
              </a:cxn>
            </a:cxnLst>
            <a:rect l="0" t="0" r="r" b="b"/>
            <a:pathLst>
              <a:path w="21600" h="21600">
                <a:moveTo>
                  <a:pt x="21600" y="0"/>
                </a:moveTo>
                <a:lnTo>
                  <a:pt x="0" y="0"/>
                </a:lnTo>
                <a:lnTo>
                  <a:pt x="0" y="21600"/>
                </a:lnTo>
                <a:lnTo>
                  <a:pt x="20002" y="21600"/>
                </a:lnTo>
              </a:path>
            </a:pathLst>
          </a:custGeom>
          <a:noFill/>
          <a:ln w="50800" cap="flat">
            <a:solidFill>
              <a:srgbClr val="D90B00"/>
            </a:solidFill>
            <a:prstDash val="solid"/>
            <a:miter lim="800000"/>
            <a:headEnd type="triangl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599" name="Rectangle 143"/>
          <p:cNvSpPr>
            <a:spLocks/>
          </p:cNvSpPr>
          <p:nvPr/>
        </p:nvSpPr>
        <p:spPr bwMode="auto">
          <a:xfrm>
            <a:off x="1162652" y="4119712"/>
            <a:ext cx="500137" cy="7386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defTabSz="457200"/>
            <a:endParaRPr lang="en-US" sz="1600" dirty="0">
              <a:solidFill>
                <a:srgbClr val="D90B00"/>
              </a:solidFill>
              <a:latin typeface="Myriad Pro Bold Cond" charset="0"/>
              <a:ea typeface="ＭＳ Ｐゴシック" charset="0"/>
              <a:cs typeface="Myriad Pro Bold Cond" charset="0"/>
              <a:sym typeface="Myriad Pro Bold Cond" charset="0"/>
            </a:endParaRPr>
          </a:p>
          <a:p>
            <a:pPr defTabSz="457200"/>
            <a:r>
              <a:rPr lang="en-US" sz="1600" dirty="0">
                <a:solidFill>
                  <a:srgbClr val="D90B00"/>
                </a:solidFill>
                <a:latin typeface="Myriad Pro Bold Cond" charset="0"/>
                <a:ea typeface="ＭＳ Ｐゴシック" charset="0"/>
                <a:cs typeface="Myriad Pro Bold Cond" charset="0"/>
                <a:sym typeface="Myriad Pro Bold Cond" charset="0"/>
              </a:rPr>
              <a:t>Transfer</a:t>
            </a:r>
          </a:p>
          <a:p>
            <a:pPr defTabSz="457200"/>
            <a:r>
              <a:rPr lang="en-US" sz="1600" dirty="0">
                <a:solidFill>
                  <a:srgbClr val="D90B00"/>
                </a:solidFill>
                <a:latin typeface="Myriad Pro Bold Cond" charset="0"/>
                <a:ea typeface="ＭＳ Ｐゴシック" charset="0"/>
                <a:cs typeface="Myriad Pro Bold Cond" charset="0"/>
                <a:sym typeface="Myriad Pro Bold Cond" charset="0"/>
              </a:rPr>
              <a:t>row</a:t>
            </a:r>
          </a:p>
        </p:txBody>
      </p:sp>
      <p:sp>
        <p:nvSpPr>
          <p:cNvPr id="19601" name="Rectangle 145"/>
          <p:cNvSpPr>
            <a:spLocks/>
          </p:cNvSpPr>
          <p:nvPr/>
        </p:nvSpPr>
        <p:spPr bwMode="auto">
          <a:xfrm>
            <a:off x="450850" y="739775"/>
            <a:ext cx="7346950"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defTabSz="457200"/>
            <a:endParaRPr lang="en-US" dirty="0">
              <a:solidFill>
                <a:srgbClr val="000000"/>
              </a:solidFill>
              <a:latin typeface="Myriad Pro Bold Cond" charset="0"/>
              <a:ea typeface="ＭＳ Ｐゴシック" charset="0"/>
              <a:cs typeface="Myriad Pro Bold Cond" charset="0"/>
              <a:sym typeface="Myriad Pro Bold Cond" charset="0"/>
            </a:endParaRPr>
          </a:p>
        </p:txBody>
      </p:sp>
      <p:sp>
        <p:nvSpPr>
          <p:cNvPr id="146" name="TextBox 145"/>
          <p:cNvSpPr txBox="1"/>
          <p:nvPr/>
        </p:nvSpPr>
        <p:spPr>
          <a:xfrm>
            <a:off x="6804248" y="4221088"/>
            <a:ext cx="2177415" cy="584776"/>
          </a:xfrm>
          <a:prstGeom prst="rect">
            <a:avLst/>
          </a:prstGeom>
          <a:noFill/>
        </p:spPr>
        <p:txBody>
          <a:bodyPr wrap="none" rtlCol="0">
            <a:spAutoFit/>
          </a:bodyPr>
          <a:lstStyle/>
          <a:p>
            <a:r>
              <a:rPr lang="en-US" sz="3200" dirty="0" smtClean="0">
                <a:solidFill>
                  <a:srgbClr val="008000"/>
                </a:solidFill>
                <a:latin typeface="Myriad Pro Bold Cond"/>
                <a:ea typeface="ヒラギノ角ゴ ProN W6"/>
                <a:cs typeface="ヒラギノ角ゴ ProN W6"/>
              </a:rPr>
              <a:t>0.01% area cost</a:t>
            </a:r>
            <a:endParaRPr lang="en-US" sz="3200" dirty="0">
              <a:solidFill>
                <a:srgbClr val="008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9701650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194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499"/>
                                          </p:stCondLst>
                                        </p:cTn>
                                        <p:tgtEl>
                                          <p:spTgt spid="19594"/>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499"/>
                                          </p:stCondLst>
                                        </p:cTn>
                                        <p:tgtEl>
                                          <p:spTgt spid="1959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499"/>
                                          </p:stCondLst>
                                        </p:cTn>
                                        <p:tgtEl>
                                          <p:spTgt spid="19596"/>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499"/>
                                          </p:stCondLst>
                                        </p:cTn>
                                        <p:tgtEl>
                                          <p:spTgt spid="19458"/>
                                        </p:tgtEl>
                                        <p:attrNameLst>
                                          <p:attrName>style.visibility</p:attrName>
                                        </p:attrNameLst>
                                      </p:cBhvr>
                                      <p:to>
                                        <p:strVal val="visible"/>
                                      </p:to>
                                    </p:set>
                                  </p:childTnLst>
                                </p:cTn>
                              </p:par>
                            </p:childTnLst>
                          </p:cTn>
                        </p:par>
                      </p:childTnLst>
                    </p:cTn>
                  </p:par>
                  <p:par>
                    <p:cTn id="17" fill="hold" nodeType="clickPar">
                      <p:stCondLst>
                        <p:cond delay="indefinite"/>
                      </p:stCondLst>
                      <p:childTnLst>
                        <p:par>
                          <p:cTn id="18" fill="hold" nodeType="withGroup">
                            <p:stCondLst>
                              <p:cond delay="0"/>
                            </p:stCondLst>
                            <p:childTnLst>
                              <p:par>
                                <p:cTn id="19" presetID="1" presetClass="entr" presetSubtype="0" fill="hold" grpId="0" nodeType="clickEffect">
                                  <p:stCondLst>
                                    <p:cond delay="0"/>
                                  </p:stCondLst>
                                  <p:childTnLst>
                                    <p:set>
                                      <p:cBhvr>
                                        <p:cTn id="20" dur="1" fill="hold">
                                          <p:stCondLst>
                                            <p:cond delay="499"/>
                                          </p:stCondLst>
                                        </p:cTn>
                                        <p:tgtEl>
                                          <p:spTgt spid="1945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499"/>
                                          </p:stCondLst>
                                        </p:cTn>
                                        <p:tgtEl>
                                          <p:spTgt spid="19597"/>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499"/>
                                          </p:stCondLst>
                                        </p:cTn>
                                        <p:tgtEl>
                                          <p:spTgt spid="1959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499"/>
                                          </p:stCondLst>
                                        </p:cTn>
                                        <p:tgtEl>
                                          <p:spTgt spid="1959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7" grpId="0" animBg="1"/>
      <p:bldP spid="19458" grpId="0" animBg="1"/>
      <p:bldP spid="19459" grpId="0" animBg="1"/>
      <p:bldP spid="19594" grpId="0" autoUpdateAnimBg="0"/>
      <p:bldP spid="19595" grpId="0" animBg="1"/>
      <p:bldP spid="19596" grpId="0" autoUpdateAnimBg="0"/>
      <p:bldP spid="19597" grpId="0" autoUpdateAnimBg="0"/>
      <p:bldP spid="19598" grpId="0" animBg="1"/>
      <p:bldP spid="19599" grpId="0" autoUpdateAnimBg="0"/>
      <p:bldP spid="146"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95536" y="53752"/>
            <a:ext cx="8229600" cy="1143000"/>
          </a:xfrm>
        </p:spPr>
        <p:txBody>
          <a:bodyPr>
            <a:normAutofit fontScale="90000"/>
          </a:bodyPr>
          <a:lstStyle/>
          <a:p>
            <a:r>
              <a:rPr lang="en-US" dirty="0" err="1" smtClean="0">
                <a:solidFill>
                  <a:srgbClr val="1A5712"/>
                </a:solidFill>
                <a:latin typeface="Garamond"/>
                <a:cs typeface="Garamond"/>
              </a:rPr>
              <a:t>RowClone</a:t>
            </a:r>
            <a:r>
              <a:rPr lang="en-US" dirty="0" smtClean="0">
                <a:solidFill>
                  <a:srgbClr val="1A5712"/>
                </a:solidFill>
                <a:latin typeface="Garamond"/>
                <a:cs typeface="Garamond"/>
              </a:rPr>
              <a:t>: Latency and Energy Savings</a:t>
            </a:r>
            <a:endParaRPr lang="en-US" dirty="0">
              <a:solidFill>
                <a:srgbClr val="1A5712"/>
              </a:solidFill>
              <a:latin typeface="Garamond"/>
              <a:cs typeface="Garamond"/>
            </a:endParaRPr>
          </a:p>
        </p:txBody>
      </p:sp>
      <p:graphicFrame>
        <p:nvGraphicFramePr>
          <p:cNvPr id="4" name="Chart 3"/>
          <p:cNvGraphicFramePr/>
          <p:nvPr/>
        </p:nvGraphicFramePr>
        <p:xfrm>
          <a:off x="457200" y="1447800"/>
          <a:ext cx="8077200" cy="4800600"/>
        </p:xfrm>
        <a:graphic>
          <a:graphicData uri="http://schemas.openxmlformats.org/drawingml/2006/chart">
            <c:chart xmlns:c="http://schemas.openxmlformats.org/drawingml/2006/chart" xmlns:r="http://schemas.openxmlformats.org/officeDocument/2006/relationships" r:id="rId2"/>
          </a:graphicData>
        </a:graphic>
      </p:graphicFrame>
      <p:cxnSp>
        <p:nvCxnSpPr>
          <p:cNvPr id="5" name="Straight Arrow Connector 4"/>
          <p:cNvCxnSpPr/>
          <p:nvPr/>
        </p:nvCxnSpPr>
        <p:spPr bwMode="auto">
          <a:xfrm rot="16200000" flipH="1">
            <a:off x="1409703" y="3695699"/>
            <a:ext cx="2819397" cy="1"/>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6" name="TextBox 5"/>
          <p:cNvSpPr txBox="1"/>
          <p:nvPr/>
        </p:nvSpPr>
        <p:spPr>
          <a:xfrm>
            <a:off x="2819400" y="2438400"/>
            <a:ext cx="979755" cy="523220"/>
          </a:xfrm>
          <a:prstGeom prst="rect">
            <a:avLst/>
          </a:prstGeom>
          <a:noFill/>
          <a:ln>
            <a:noFill/>
          </a:ln>
        </p:spPr>
        <p:txBody>
          <a:bodyPr wrap="none" rtlCol="0">
            <a:spAutoFit/>
          </a:bodyPr>
          <a:lstStyle/>
          <a:p>
            <a:r>
              <a:rPr lang="en-US" sz="2800" dirty="0" smtClean="0">
                <a:solidFill>
                  <a:prstClr val="black"/>
                </a:solidFill>
                <a:latin typeface="Calibri"/>
              </a:rPr>
              <a:t>11.6x</a:t>
            </a:r>
            <a:endParaRPr lang="en-US" sz="2800" dirty="0">
              <a:solidFill>
                <a:prstClr val="black"/>
              </a:solidFill>
              <a:latin typeface="Calibri"/>
            </a:endParaRPr>
          </a:p>
        </p:txBody>
      </p:sp>
      <p:cxnSp>
        <p:nvCxnSpPr>
          <p:cNvPr id="7" name="Straight Arrow Connector 6"/>
          <p:cNvCxnSpPr/>
          <p:nvPr/>
        </p:nvCxnSpPr>
        <p:spPr bwMode="auto">
          <a:xfrm rot="16200000" flipH="1">
            <a:off x="4615523" y="3842676"/>
            <a:ext cx="3124200" cy="10847"/>
          </a:xfrm>
          <a:prstGeom prst="straightConnector1">
            <a:avLst/>
          </a:prstGeom>
          <a:solidFill>
            <a:schemeClr val="accent1"/>
          </a:solidFill>
          <a:ln w="28575" cap="flat" cmpd="sng" algn="ctr">
            <a:solidFill>
              <a:schemeClr val="tx1"/>
            </a:solidFill>
            <a:prstDash val="solid"/>
            <a:round/>
            <a:headEnd type="stealth" w="lg" len="lg"/>
            <a:tailEnd type="stealth" w="lg" len="lg"/>
          </a:ln>
          <a:effectLst/>
        </p:spPr>
      </p:cxnSp>
      <p:sp>
        <p:nvSpPr>
          <p:cNvPr id="8" name="TextBox 7"/>
          <p:cNvSpPr txBox="1"/>
          <p:nvPr/>
        </p:nvSpPr>
        <p:spPr>
          <a:xfrm>
            <a:off x="6183045" y="2438400"/>
            <a:ext cx="705642" cy="523220"/>
          </a:xfrm>
          <a:prstGeom prst="rect">
            <a:avLst/>
          </a:prstGeom>
          <a:noFill/>
          <a:ln>
            <a:noFill/>
          </a:ln>
        </p:spPr>
        <p:txBody>
          <a:bodyPr wrap="none" rtlCol="0">
            <a:spAutoFit/>
          </a:bodyPr>
          <a:lstStyle/>
          <a:p>
            <a:r>
              <a:rPr lang="en-US" sz="2800" dirty="0" smtClean="0">
                <a:solidFill>
                  <a:prstClr val="black"/>
                </a:solidFill>
                <a:latin typeface="Calibri"/>
              </a:rPr>
              <a:t>74x</a:t>
            </a:r>
            <a:endParaRPr lang="en-US" sz="2800" dirty="0">
              <a:solidFill>
                <a:prstClr val="black"/>
              </a:solidFill>
              <a:latin typeface="Calibri"/>
            </a:endParaRPr>
          </a:p>
        </p:txBody>
      </p:sp>
      <p:sp>
        <p:nvSpPr>
          <p:cNvPr id="10" name="Slide Number Placeholder 9"/>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63</a:t>
            </a:fld>
            <a:endParaRPr lang="en-US">
              <a:solidFill>
                <a:prstClr val="black">
                  <a:tint val="75000"/>
                </a:prstClr>
              </a:solidFill>
              <a:latin typeface="Calibri"/>
            </a:endParaRPr>
          </a:p>
        </p:txBody>
      </p:sp>
      <p:sp>
        <p:nvSpPr>
          <p:cNvPr id="11" name="Rectangle 10"/>
          <p:cNvSpPr/>
          <p:nvPr/>
        </p:nvSpPr>
        <p:spPr>
          <a:xfrm>
            <a:off x="251520" y="6165304"/>
            <a:ext cx="7848872" cy="677108"/>
          </a:xfrm>
          <a:prstGeom prst="rect">
            <a:avLst/>
          </a:prstGeom>
        </p:spPr>
        <p:txBody>
          <a:bodyPr wrap="square">
            <a:spAutoFit/>
          </a:bodyPr>
          <a:lstStyle/>
          <a:p>
            <a:r>
              <a:rPr lang="en-US" sz="1900" dirty="0" smtClean="0">
                <a:solidFill>
                  <a:srgbClr val="000000"/>
                </a:solidFill>
                <a:latin typeface="Tahoma" charset="0"/>
              </a:rPr>
              <a:t>Seshadri et </a:t>
            </a:r>
            <a:r>
              <a:rPr lang="en-US" sz="1900" dirty="0">
                <a:solidFill>
                  <a:srgbClr val="000000"/>
                </a:solidFill>
                <a:latin typeface="Tahoma" charset="0"/>
              </a:rPr>
              <a:t>al., </a:t>
            </a:r>
            <a:r>
              <a:rPr lang="en-US" sz="1900" dirty="0" smtClean="0">
                <a:solidFill>
                  <a:srgbClr val="000000"/>
                </a:solidFill>
                <a:latin typeface="Tahoma" charset="0"/>
              </a:rPr>
              <a:t>“</a:t>
            </a:r>
            <a:r>
              <a:rPr lang="en-US" altLang="ja-JP" sz="1900" dirty="0" err="1" smtClean="0">
                <a:solidFill>
                  <a:srgbClr val="0000FF"/>
                </a:solidFill>
                <a:latin typeface="Tahoma" charset="0"/>
                <a:ea typeface="ＭＳ Ｐゴシック"/>
              </a:rPr>
              <a:t>RowClone</a:t>
            </a:r>
            <a:r>
              <a:rPr lang="en-US" altLang="ja-JP" sz="1900" dirty="0">
                <a:solidFill>
                  <a:srgbClr val="0000FF"/>
                </a:solidFill>
                <a:latin typeface="Tahoma" charset="0"/>
                <a:ea typeface="ＭＳ Ｐゴシック"/>
              </a:rPr>
              <a:t>: Fast and Efficient In-DRAM Copy and Initialization of Bulk Data</a:t>
            </a:r>
            <a:r>
              <a:rPr lang="en-US" altLang="ja-JP" sz="1900" dirty="0" smtClean="0">
                <a:solidFill>
                  <a:srgbClr val="000000"/>
                </a:solidFill>
                <a:latin typeface="Tahoma" charset="0"/>
                <a:ea typeface="ＭＳ Ｐゴシック"/>
              </a:rPr>
              <a:t>,</a:t>
            </a:r>
            <a:r>
              <a:rPr lang="en-US" sz="1900" dirty="0">
                <a:solidFill>
                  <a:srgbClr val="000000"/>
                </a:solidFill>
                <a:latin typeface="Tahoma" charset="0"/>
              </a:rPr>
              <a:t>”</a:t>
            </a:r>
            <a:r>
              <a:rPr lang="en-US" altLang="ja-JP" sz="1900" dirty="0">
                <a:solidFill>
                  <a:srgbClr val="000000"/>
                </a:solidFill>
                <a:latin typeface="Tahoma" charset="0"/>
                <a:ea typeface="ＭＳ Ｐゴシック"/>
              </a:rPr>
              <a:t> </a:t>
            </a:r>
            <a:r>
              <a:rPr lang="en-US" altLang="ja-JP" sz="1900" dirty="0" smtClean="0">
                <a:solidFill>
                  <a:srgbClr val="000000"/>
                </a:solidFill>
                <a:latin typeface="Tahoma" charset="0"/>
                <a:ea typeface="ＭＳ Ｐゴシック"/>
              </a:rPr>
              <a:t>MICRO 2013.</a:t>
            </a:r>
            <a:endParaRPr lang="en-US" sz="1900" dirty="0">
              <a:solidFill>
                <a:srgbClr val="000000"/>
              </a:solidFill>
              <a:latin typeface="Tahoma"/>
            </a:endParaRPr>
          </a:p>
        </p:txBody>
      </p:sp>
    </p:spTree>
    <p:extLst>
      <p:ext uri="{BB962C8B-B14F-4D97-AF65-F5344CB8AC3E}">
        <p14:creationId xmlns:p14="http://schemas.microsoft.com/office/powerpoint/2010/main" val="8764938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fade">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fade">
                                      <p:cBhvr>
                                        <p:cTn id="15" dur="500"/>
                                        <p:tgtEl>
                                          <p:spTgt spid="8"/>
                                        </p:tgtEl>
                                      </p:cBhvr>
                                    </p:animEffect>
                                  </p:childTnLst>
                                </p:cTn>
                              </p:par>
                              <p:par>
                                <p:cTn id="16" presetID="10" presetClass="entr" presetSubtype="0" fill="hold"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25760"/>
            <a:ext cx="8229600" cy="1143000"/>
          </a:xfrm>
        </p:spPr>
        <p:txBody>
          <a:bodyPr>
            <a:normAutofit/>
          </a:bodyPr>
          <a:lstStyle/>
          <a:p>
            <a:r>
              <a:rPr lang="en-US" sz="4000" dirty="0" smtClean="0">
                <a:solidFill>
                  <a:srgbClr val="1A5712"/>
                </a:solidFill>
                <a:latin typeface="Garamond"/>
                <a:cs typeface="Garamond"/>
              </a:rPr>
              <a:t>End-to-End System Design</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64</a:t>
            </a:fld>
            <a:endParaRPr lang="en-US">
              <a:solidFill>
                <a:prstClr val="black">
                  <a:tint val="75000"/>
                </a:prstClr>
              </a:solidFill>
              <a:latin typeface="Calibri"/>
            </a:endParaRPr>
          </a:p>
        </p:txBody>
      </p:sp>
      <p:sp>
        <p:nvSpPr>
          <p:cNvPr id="23" name="Rounded Rectangle 22"/>
          <p:cNvSpPr/>
          <p:nvPr/>
        </p:nvSpPr>
        <p:spPr>
          <a:xfrm>
            <a:off x="838200" y="5486400"/>
            <a:ext cx="3276600" cy="762000"/>
          </a:xfrm>
          <a:prstGeom prst="roundRect">
            <a:avLst/>
          </a:prstGeom>
          <a:ln w="57150"/>
        </p:spPr>
        <p:style>
          <a:lnRef idx="2">
            <a:schemeClr val="accent4">
              <a:shade val="50000"/>
            </a:schemeClr>
          </a:lnRef>
          <a:fillRef idx="1">
            <a:schemeClr val="accent4"/>
          </a:fillRef>
          <a:effectRef idx="0">
            <a:schemeClr val="accent4"/>
          </a:effectRef>
          <a:fontRef idx="minor">
            <a:schemeClr val="lt1"/>
          </a:fontRef>
        </p:style>
        <p:txBody>
          <a:bodyPr rtlCol="0" anchor="ctr"/>
          <a:lstStyle/>
          <a:p>
            <a:pPr algn="ctr"/>
            <a:r>
              <a:rPr lang="en-US" sz="2800" b="1" dirty="0" smtClean="0"/>
              <a:t> DRAM (RowClone)</a:t>
            </a:r>
            <a:endParaRPr lang="en-US" sz="2800" b="1" dirty="0"/>
          </a:p>
        </p:txBody>
      </p:sp>
      <p:sp>
        <p:nvSpPr>
          <p:cNvPr id="24" name="Rounded Rectangle 23"/>
          <p:cNvSpPr/>
          <p:nvPr/>
        </p:nvSpPr>
        <p:spPr>
          <a:xfrm>
            <a:off x="838200" y="44958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Microarchitecture</a:t>
            </a:r>
            <a:endParaRPr lang="en-US" sz="2800" b="1" dirty="0"/>
          </a:p>
        </p:txBody>
      </p:sp>
      <p:sp>
        <p:nvSpPr>
          <p:cNvPr id="25" name="Rounded Rectangle 24"/>
          <p:cNvSpPr/>
          <p:nvPr/>
        </p:nvSpPr>
        <p:spPr>
          <a:xfrm>
            <a:off x="838200" y="35052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ISA</a:t>
            </a:r>
            <a:endParaRPr lang="en-US" sz="2800" b="1" dirty="0"/>
          </a:p>
        </p:txBody>
      </p:sp>
      <p:sp>
        <p:nvSpPr>
          <p:cNvPr id="26" name="Rounded Rectangle 25"/>
          <p:cNvSpPr/>
          <p:nvPr/>
        </p:nvSpPr>
        <p:spPr>
          <a:xfrm>
            <a:off x="838200" y="25146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Operating System</a:t>
            </a:r>
            <a:endParaRPr lang="en-US" sz="2800" b="1" dirty="0"/>
          </a:p>
        </p:txBody>
      </p:sp>
      <p:sp>
        <p:nvSpPr>
          <p:cNvPr id="27" name="Rounded Rectangle 26"/>
          <p:cNvSpPr/>
          <p:nvPr/>
        </p:nvSpPr>
        <p:spPr>
          <a:xfrm>
            <a:off x="838200" y="1524000"/>
            <a:ext cx="3276600" cy="762000"/>
          </a:xfrm>
          <a:prstGeom prst="roundRect">
            <a:avLst/>
          </a:prstGeom>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800" b="1" dirty="0" smtClean="0"/>
              <a:t>Application</a:t>
            </a:r>
            <a:endParaRPr lang="en-US" sz="2800" b="1" dirty="0"/>
          </a:p>
        </p:txBody>
      </p:sp>
      <p:sp>
        <p:nvSpPr>
          <p:cNvPr id="28" name="TextBox 27"/>
          <p:cNvSpPr txBox="1"/>
          <p:nvPr/>
        </p:nvSpPr>
        <p:spPr>
          <a:xfrm>
            <a:off x="4648200" y="1460718"/>
            <a:ext cx="4191000" cy="1815882"/>
          </a:xfrm>
          <a:prstGeom prst="rect">
            <a:avLst/>
          </a:prstGeom>
          <a:noFill/>
        </p:spPr>
        <p:txBody>
          <a:bodyPr wrap="square" rtlCol="0">
            <a:spAutoFit/>
          </a:bodyPr>
          <a:lstStyle/>
          <a:p>
            <a:r>
              <a:rPr lang="en-US" sz="2800" dirty="0" smtClean="0">
                <a:solidFill>
                  <a:schemeClr val="tx1">
                    <a:lumMod val="95000"/>
                    <a:lumOff val="5000"/>
                  </a:schemeClr>
                </a:solidFill>
              </a:rPr>
              <a:t>How does the software communicate occurrences of bulk copy/initialization to hardware?</a:t>
            </a:r>
          </a:p>
        </p:txBody>
      </p:sp>
      <p:sp>
        <p:nvSpPr>
          <p:cNvPr id="29" name="TextBox 28"/>
          <p:cNvSpPr txBox="1"/>
          <p:nvPr/>
        </p:nvSpPr>
        <p:spPr>
          <a:xfrm>
            <a:off x="4648200" y="4303693"/>
            <a:ext cx="4191000" cy="954107"/>
          </a:xfrm>
          <a:prstGeom prst="rect">
            <a:avLst/>
          </a:prstGeom>
          <a:noFill/>
        </p:spPr>
        <p:txBody>
          <a:bodyPr wrap="square" rtlCol="0">
            <a:spAutoFit/>
          </a:bodyPr>
          <a:lstStyle/>
          <a:p>
            <a:r>
              <a:rPr lang="en-US" sz="2800" dirty="0" smtClean="0">
                <a:solidFill>
                  <a:schemeClr val="tx1">
                    <a:lumMod val="95000"/>
                    <a:lumOff val="5000"/>
                  </a:schemeClr>
                </a:solidFill>
              </a:rPr>
              <a:t>How to maximize latency and energy savings?</a:t>
            </a:r>
          </a:p>
        </p:txBody>
      </p:sp>
      <p:sp>
        <p:nvSpPr>
          <p:cNvPr id="30" name="TextBox 29"/>
          <p:cNvSpPr txBox="1"/>
          <p:nvPr/>
        </p:nvSpPr>
        <p:spPr>
          <a:xfrm>
            <a:off x="4648200" y="3313093"/>
            <a:ext cx="4191000" cy="954107"/>
          </a:xfrm>
          <a:prstGeom prst="rect">
            <a:avLst/>
          </a:prstGeom>
          <a:noFill/>
        </p:spPr>
        <p:txBody>
          <a:bodyPr wrap="square" rtlCol="0">
            <a:spAutoFit/>
          </a:bodyPr>
          <a:lstStyle/>
          <a:p>
            <a:r>
              <a:rPr lang="en-US" sz="2800" dirty="0" smtClean="0">
                <a:solidFill>
                  <a:schemeClr val="tx1">
                    <a:lumMod val="95000"/>
                    <a:lumOff val="5000"/>
                  </a:schemeClr>
                </a:solidFill>
              </a:rPr>
              <a:t>How to ensure cache coherence?</a:t>
            </a:r>
          </a:p>
        </p:txBody>
      </p:sp>
      <p:sp>
        <p:nvSpPr>
          <p:cNvPr id="31" name="TextBox 30"/>
          <p:cNvSpPr txBox="1"/>
          <p:nvPr/>
        </p:nvSpPr>
        <p:spPr>
          <a:xfrm>
            <a:off x="4648200" y="5370493"/>
            <a:ext cx="4191000" cy="523220"/>
          </a:xfrm>
          <a:prstGeom prst="rect">
            <a:avLst/>
          </a:prstGeom>
          <a:noFill/>
        </p:spPr>
        <p:txBody>
          <a:bodyPr wrap="square" rtlCol="0">
            <a:spAutoFit/>
          </a:bodyPr>
          <a:lstStyle/>
          <a:p>
            <a:r>
              <a:rPr lang="en-US" sz="2800" dirty="0" smtClean="0">
                <a:solidFill>
                  <a:schemeClr val="tx1">
                    <a:lumMod val="95000"/>
                    <a:lumOff val="5000"/>
                  </a:schemeClr>
                </a:solidFill>
              </a:rPr>
              <a:t>How to handle data reuse?</a:t>
            </a:r>
          </a:p>
        </p:txBody>
      </p:sp>
    </p:spTree>
    <p:extLst>
      <p:ext uri="{BB962C8B-B14F-4D97-AF65-F5344CB8AC3E}">
        <p14:creationId xmlns:p14="http://schemas.microsoft.com/office/powerpoint/2010/main" val="127379052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fade">
                                      <p:cBhvr>
                                        <p:cTn id="10" dur="500"/>
                                        <p:tgtEl>
                                          <p:spTgt spid="2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7"/>
                                        </p:tgtEl>
                                        <p:attrNameLst>
                                          <p:attrName>style.visibility</p:attrName>
                                        </p:attrNameLst>
                                      </p:cBhvr>
                                      <p:to>
                                        <p:strVal val="visible"/>
                                      </p:to>
                                    </p:set>
                                    <p:animEffect transition="in" filter="fade">
                                      <p:cBhvr>
                                        <p:cTn id="16" dur="500"/>
                                        <p:tgtEl>
                                          <p:spTgt spid="27"/>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Effect transition="in" filter="fade">
                                      <p:cBhvr>
                                        <p:cTn id="21" dur="500"/>
                                        <p:tgtEl>
                                          <p:spTgt spid="2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fade">
                                      <p:cBhvr>
                                        <p:cTn id="26" dur="500"/>
                                        <p:tgtEl>
                                          <p:spTgt spid="30"/>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29"/>
                                        </p:tgtEl>
                                        <p:attrNameLst>
                                          <p:attrName>style.visibility</p:attrName>
                                        </p:attrNameLst>
                                      </p:cBhvr>
                                      <p:to>
                                        <p:strVal val="visible"/>
                                      </p:to>
                                    </p:set>
                                    <p:animEffect transition="in" filter="fade">
                                      <p:cBhvr>
                                        <p:cTn id="31" dur="500"/>
                                        <p:tgtEl>
                                          <p:spTgt spid="2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27" grpId="0" animBg="1"/>
      <p:bldP spid="28" grpId="0"/>
      <p:bldP spid="29" grpId="0"/>
      <p:bldP spid="30" grpId="0"/>
      <p:bldP spid="31"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229600" cy="1143000"/>
          </a:xfrm>
        </p:spPr>
        <p:txBody>
          <a:bodyPr>
            <a:normAutofit/>
          </a:bodyPr>
          <a:lstStyle/>
          <a:p>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Overall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65</a:t>
            </a:fld>
            <a:endParaRPr lang="en-US">
              <a:solidFill>
                <a:prstClr val="black">
                  <a:tint val="75000"/>
                </a:prstClr>
              </a:solidFill>
              <a:latin typeface="Calibri"/>
            </a:endParaRPr>
          </a:p>
        </p:txBody>
      </p:sp>
      <p:graphicFrame>
        <p:nvGraphicFramePr>
          <p:cNvPr id="6" name="Chart 5"/>
          <p:cNvGraphicFramePr/>
          <p:nvPr>
            <p:extLst>
              <p:ext uri="{D42A27DB-BD31-4B8C-83A1-F6EECF244321}">
                <p14:modId xmlns:p14="http://schemas.microsoft.com/office/powerpoint/2010/main" val="3021902511"/>
              </p:ext>
            </p:extLst>
          </p:nvPr>
        </p:nvGraphicFramePr>
        <p:xfrm>
          <a:off x="395536" y="1556792"/>
          <a:ext cx="8412479" cy="482019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953732195"/>
      </p:ext>
    </p:extLst>
  </p:cSld>
  <p:clrMapOvr>
    <a:masterClrMapping/>
  </p:clrMapOvr>
  <p:timing>
    <p:tnLst>
      <p:par>
        <p:cTn xmlns:p14="http://schemas.microsoft.com/office/powerpoint/2010/mai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116632"/>
            <a:ext cx="8579296" cy="1143000"/>
          </a:xfrm>
        </p:spPr>
        <p:txBody>
          <a:bodyPr>
            <a:normAutofit/>
          </a:bodyPr>
          <a:lstStyle/>
          <a:p>
            <a:r>
              <a:rPr lang="en-US" sz="4000" dirty="0" err="1" smtClean="0">
                <a:solidFill>
                  <a:srgbClr val="1A5712"/>
                </a:solidFill>
                <a:latin typeface="Garamond"/>
                <a:cs typeface="Garamond"/>
              </a:rPr>
              <a:t>RowClone</a:t>
            </a:r>
            <a:r>
              <a:rPr lang="en-US" sz="4000" dirty="0" smtClean="0">
                <a:solidFill>
                  <a:srgbClr val="1A5712"/>
                </a:solidFill>
                <a:latin typeface="Garamond"/>
                <a:cs typeface="Garamond"/>
              </a:rPr>
              <a:t>: Multi-Core Performance</a:t>
            </a:r>
            <a:endParaRPr lang="en-US" sz="4000" dirty="0">
              <a:solidFill>
                <a:srgbClr val="1A5712"/>
              </a:solidFill>
              <a:latin typeface="Garamond"/>
              <a:cs typeface="Garamond"/>
            </a:endParaRPr>
          </a:p>
        </p:txBody>
      </p:sp>
      <p:sp>
        <p:nvSpPr>
          <p:cNvPr id="4" name="Slide Number Placeholder 3"/>
          <p:cNvSpPr>
            <a:spLocks noGrp="1"/>
          </p:cNvSpPr>
          <p:nvPr>
            <p:ph type="sldNum" sz="quarter" idx="12"/>
          </p:nvPr>
        </p:nvSpPr>
        <p:spPr/>
        <p:txBody>
          <a:bodyPr/>
          <a:lstStyle/>
          <a:p>
            <a:fld id="{CD63C8E0-6DD9-4302-9AA9-5177C785CB79}" type="slidenum">
              <a:rPr lang="en-US" smtClean="0">
                <a:solidFill>
                  <a:prstClr val="black">
                    <a:tint val="75000"/>
                  </a:prstClr>
                </a:solidFill>
                <a:latin typeface="Calibri"/>
              </a:rPr>
              <a:pPr/>
              <a:t>66</a:t>
            </a:fld>
            <a:endParaRPr lang="en-US">
              <a:solidFill>
                <a:prstClr val="black">
                  <a:tint val="75000"/>
                </a:prstClr>
              </a:solidFill>
              <a:latin typeface="Calibri"/>
            </a:endParaRPr>
          </a:p>
        </p:txBody>
      </p:sp>
      <p:graphicFrame>
        <p:nvGraphicFramePr>
          <p:cNvPr id="5" name="Chart 4"/>
          <p:cNvGraphicFramePr/>
          <p:nvPr>
            <p:extLst>
              <p:ext uri="{D42A27DB-BD31-4B8C-83A1-F6EECF244321}">
                <p14:modId xmlns:p14="http://schemas.microsoft.com/office/powerpoint/2010/main" val="2216146941"/>
              </p:ext>
            </p:extLst>
          </p:nvPr>
        </p:nvGraphicFramePr>
        <p:xfrm>
          <a:off x="613953" y="1280161"/>
          <a:ext cx="7850777" cy="4767942"/>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8244390"/>
      </p:ext>
    </p:extLst>
  </p:cSld>
  <p:clrMapOvr>
    <a:masterClrMapping/>
  </p:clrMapOvr>
  <p:timing>
    <p:tnLst>
      <p:par>
        <p:cTn xmlns:p14="http://schemas.microsoft.com/office/powerpoint/2010/mai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Rectangle 1"/>
          <p:cNvSpPr>
            <a:spLocks/>
          </p:cNvSpPr>
          <p:nvPr/>
        </p:nvSpPr>
        <p:spPr bwMode="auto">
          <a:xfrm>
            <a:off x="412750" y="1295400"/>
            <a:ext cx="5740400" cy="39497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0" name="Line 2"/>
          <p:cNvSpPr>
            <a:spLocks noChangeShapeType="1"/>
          </p:cNvSpPr>
          <p:nvPr/>
        </p:nvSpPr>
        <p:spPr bwMode="auto">
          <a:xfrm>
            <a:off x="3289300" y="4584704"/>
            <a:ext cx="0" cy="881857"/>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1" name="Rectangle 3"/>
          <p:cNvSpPr>
            <a:spLocks noGrp="1" noChangeArrowheads="1"/>
          </p:cNvSpPr>
          <p:nvPr>
            <p:ph type="title"/>
          </p:nvPr>
        </p:nvSpPr>
        <p:spPr>
          <a:xfrm>
            <a:off x="419100" y="196850"/>
            <a:ext cx="8724900" cy="558800"/>
          </a:xfrm>
          <a:ln/>
        </p:spPr>
        <p:txBody>
          <a:bodyPr/>
          <a:lstStyle/>
          <a:p>
            <a:r>
              <a:rPr lang="en-US" sz="4000" dirty="0" smtClean="0">
                <a:solidFill>
                  <a:srgbClr val="1A5712"/>
                </a:solidFill>
                <a:latin typeface="Garamond"/>
                <a:cs typeface="Garamond"/>
              </a:rPr>
              <a:t>Goal: Ultra-Efficient Processing Near Data</a:t>
            </a:r>
            <a:endParaRPr lang="en-US" sz="4000" dirty="0">
              <a:solidFill>
                <a:srgbClr val="1A5712"/>
              </a:solidFill>
              <a:latin typeface="Garamond"/>
              <a:cs typeface="Garamond"/>
            </a:endParaRPr>
          </a:p>
        </p:txBody>
      </p:sp>
      <p:sp>
        <p:nvSpPr>
          <p:cNvPr id="22532" name="Rectangle 4"/>
          <p:cNvSpPr>
            <a:spLocks/>
          </p:cNvSpPr>
          <p:nvPr/>
        </p:nvSpPr>
        <p:spPr bwMode="auto">
          <a:xfrm>
            <a:off x="6921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3" name="Rectangle 5"/>
          <p:cNvSpPr>
            <a:spLocks/>
          </p:cNvSpPr>
          <p:nvPr/>
        </p:nvSpPr>
        <p:spPr bwMode="auto">
          <a:xfrm>
            <a:off x="1062323"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4" name="Rectangle 6"/>
          <p:cNvSpPr>
            <a:spLocks/>
          </p:cNvSpPr>
          <p:nvPr/>
        </p:nvSpPr>
        <p:spPr bwMode="auto">
          <a:xfrm>
            <a:off x="1924050" y="16002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5" name="Rectangle 7"/>
          <p:cNvSpPr>
            <a:spLocks/>
          </p:cNvSpPr>
          <p:nvPr/>
        </p:nvSpPr>
        <p:spPr bwMode="auto">
          <a:xfrm>
            <a:off x="2296604" y="18245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6" name="Rectangle 8"/>
          <p:cNvSpPr>
            <a:spLocks/>
          </p:cNvSpPr>
          <p:nvPr/>
        </p:nvSpPr>
        <p:spPr bwMode="auto">
          <a:xfrm>
            <a:off x="6921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7" name="Rectangle 9"/>
          <p:cNvSpPr>
            <a:spLocks/>
          </p:cNvSpPr>
          <p:nvPr/>
        </p:nvSpPr>
        <p:spPr bwMode="auto">
          <a:xfrm>
            <a:off x="10647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38" name="Rectangle 10"/>
          <p:cNvSpPr>
            <a:spLocks/>
          </p:cNvSpPr>
          <p:nvPr/>
        </p:nvSpPr>
        <p:spPr bwMode="auto">
          <a:xfrm>
            <a:off x="1924050" y="2667000"/>
            <a:ext cx="1016000" cy="8509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39" name="Rectangle 11"/>
          <p:cNvSpPr>
            <a:spLocks/>
          </p:cNvSpPr>
          <p:nvPr/>
        </p:nvSpPr>
        <p:spPr bwMode="auto">
          <a:xfrm>
            <a:off x="2296604" y="2891373"/>
            <a:ext cx="269304" cy="402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CPU</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22540" name="Rectangle 12"/>
          <p:cNvSpPr>
            <a:spLocks/>
          </p:cNvSpPr>
          <p:nvPr/>
        </p:nvSpPr>
        <p:spPr bwMode="auto">
          <a:xfrm>
            <a:off x="3155950" y="16129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1" name="Rectangle 13"/>
          <p:cNvSpPr>
            <a:spLocks/>
          </p:cNvSpPr>
          <p:nvPr/>
        </p:nvSpPr>
        <p:spPr bwMode="auto">
          <a:xfrm>
            <a:off x="3222840" y="1722440"/>
            <a:ext cx="448841"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mini-CPU</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42" name="Rectangle 14"/>
          <p:cNvSpPr>
            <a:spLocks/>
          </p:cNvSpPr>
          <p:nvPr/>
        </p:nvSpPr>
        <p:spPr bwMode="auto">
          <a:xfrm>
            <a:off x="3155950" y="226695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3" name="Rectangle 15"/>
          <p:cNvSpPr>
            <a:spLocks/>
          </p:cNvSpPr>
          <p:nvPr/>
        </p:nvSpPr>
        <p:spPr bwMode="auto">
          <a:xfrm>
            <a:off x="3313402" y="2379668"/>
            <a:ext cx="269304"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video</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44" name="Rectangle 16"/>
          <p:cNvSpPr>
            <a:spLocks/>
          </p:cNvSpPr>
          <p:nvPr/>
        </p:nvSpPr>
        <p:spPr bwMode="auto">
          <a:xfrm>
            <a:off x="4025900" y="16637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5" name="Rectangle 17"/>
          <p:cNvSpPr>
            <a:spLocks/>
          </p:cNvSpPr>
          <p:nvPr/>
        </p:nvSpPr>
        <p:spPr bwMode="auto">
          <a:xfrm>
            <a:off x="4072376" y="1744477"/>
            <a:ext cx="730969" cy="524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core</a:t>
            </a:r>
          </a:p>
        </p:txBody>
      </p:sp>
      <p:sp>
        <p:nvSpPr>
          <p:cNvPr id="22546" name="Rectangle 18"/>
          <p:cNvSpPr>
            <a:spLocks/>
          </p:cNvSpPr>
          <p:nvPr/>
        </p:nvSpPr>
        <p:spPr bwMode="auto">
          <a:xfrm>
            <a:off x="4984750" y="16700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7" name="Rectangle 19"/>
          <p:cNvSpPr>
            <a:spLocks/>
          </p:cNvSpPr>
          <p:nvPr/>
        </p:nvSpPr>
        <p:spPr bwMode="auto">
          <a:xfrm>
            <a:off x="5028844" y="1754002"/>
            <a:ext cx="730969" cy="524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core</a:t>
            </a:r>
          </a:p>
        </p:txBody>
      </p:sp>
      <p:sp>
        <p:nvSpPr>
          <p:cNvPr id="22548" name="Rectangle 20"/>
          <p:cNvSpPr>
            <a:spLocks/>
          </p:cNvSpPr>
          <p:nvPr/>
        </p:nvSpPr>
        <p:spPr bwMode="auto">
          <a:xfrm>
            <a:off x="4025900" y="264160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49" name="Rectangle 21"/>
          <p:cNvSpPr>
            <a:spLocks/>
          </p:cNvSpPr>
          <p:nvPr/>
        </p:nvSpPr>
        <p:spPr bwMode="auto">
          <a:xfrm>
            <a:off x="4069994" y="2725552"/>
            <a:ext cx="730969" cy="524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core</a:t>
            </a:r>
          </a:p>
        </p:txBody>
      </p:sp>
      <p:sp>
        <p:nvSpPr>
          <p:cNvPr id="22550" name="Rectangle 22"/>
          <p:cNvSpPr>
            <a:spLocks/>
          </p:cNvSpPr>
          <p:nvPr/>
        </p:nvSpPr>
        <p:spPr bwMode="auto">
          <a:xfrm>
            <a:off x="4984750" y="2647950"/>
            <a:ext cx="825500" cy="67945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1" name="Rectangle 23"/>
          <p:cNvSpPr>
            <a:spLocks/>
          </p:cNvSpPr>
          <p:nvPr/>
        </p:nvSpPr>
        <p:spPr bwMode="auto">
          <a:xfrm>
            <a:off x="5028844" y="2731902"/>
            <a:ext cx="730969" cy="5242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GPU</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(throughput)</a:t>
            </a:r>
          </a:p>
          <a:p>
            <a:pPr algn="ctr" defTabSz="457200" fontAlgn="base">
              <a:lnSpc>
                <a:spcPct val="80000"/>
              </a:lnSpc>
              <a:spcBef>
                <a:spcPct val="0"/>
              </a:spcBef>
              <a:spcAft>
                <a:spcPct val="0"/>
              </a:spcAft>
            </a:pPr>
            <a:r>
              <a:rPr lang="en-US" sz="1400">
                <a:solidFill>
                  <a:srgbClr val="000000"/>
                </a:solidFill>
                <a:latin typeface="Myriad Pro Bold Cond" charset="0"/>
                <a:ea typeface="ＭＳ Ｐゴシック" charset="0"/>
                <a:cs typeface="Myriad Pro Bold Cond" charset="0"/>
                <a:sym typeface="Myriad Pro Bold Cond" charset="0"/>
              </a:rPr>
              <a:t>core</a:t>
            </a:r>
          </a:p>
        </p:txBody>
      </p:sp>
      <p:sp>
        <p:nvSpPr>
          <p:cNvPr id="22552" name="Rectangle 24"/>
          <p:cNvSpPr>
            <a:spLocks/>
          </p:cNvSpPr>
          <p:nvPr/>
        </p:nvSpPr>
        <p:spPr bwMode="auto">
          <a:xfrm>
            <a:off x="3930650" y="1593850"/>
            <a:ext cx="1981200" cy="18796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3" name="Rectangle 25"/>
          <p:cNvSpPr>
            <a:spLocks/>
          </p:cNvSpPr>
          <p:nvPr/>
        </p:nvSpPr>
        <p:spPr bwMode="auto">
          <a:xfrm>
            <a:off x="692150" y="3733800"/>
            <a:ext cx="5207000" cy="8509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4" name="Rectangle 26"/>
          <p:cNvSpPr>
            <a:spLocks/>
          </p:cNvSpPr>
          <p:nvPr/>
        </p:nvSpPr>
        <p:spPr bwMode="auto">
          <a:xfrm>
            <a:off x="3188665" y="4107461"/>
            <a:ext cx="211597" cy="2051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LLC</a:t>
            </a:r>
          </a:p>
        </p:txBody>
      </p:sp>
      <p:sp>
        <p:nvSpPr>
          <p:cNvPr id="22555" name="Rectangle 27"/>
          <p:cNvSpPr>
            <a:spLocks/>
          </p:cNvSpPr>
          <p:nvPr/>
        </p:nvSpPr>
        <p:spPr bwMode="auto">
          <a:xfrm>
            <a:off x="2444750" y="4686300"/>
            <a:ext cx="1695450" cy="444500"/>
          </a:xfrm>
          <a:prstGeom prst="rect">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6" name="Rectangle 28"/>
          <p:cNvSpPr>
            <a:spLocks/>
          </p:cNvSpPr>
          <p:nvPr/>
        </p:nvSpPr>
        <p:spPr bwMode="auto">
          <a:xfrm>
            <a:off x="2702571" y="4825008"/>
            <a:ext cx="1179810"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Controller</a:t>
            </a:r>
          </a:p>
        </p:txBody>
      </p:sp>
      <p:sp>
        <p:nvSpPr>
          <p:cNvPr id="22557" name="Rectangle 29"/>
          <p:cNvSpPr>
            <a:spLocks/>
          </p:cNvSpPr>
          <p:nvPr/>
        </p:nvSpPr>
        <p:spPr bwMode="auto">
          <a:xfrm>
            <a:off x="6965950" y="4565650"/>
            <a:ext cx="1695450" cy="5842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58" name="Rectangle 30"/>
          <p:cNvSpPr>
            <a:spLocks/>
          </p:cNvSpPr>
          <p:nvPr/>
        </p:nvSpPr>
        <p:spPr bwMode="auto">
          <a:xfrm>
            <a:off x="7191710" y="4583581"/>
            <a:ext cx="1243930" cy="59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Specialized</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compute-capability</a:t>
            </a:r>
          </a:p>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in memory</a:t>
            </a:r>
          </a:p>
        </p:txBody>
      </p:sp>
      <p:sp>
        <p:nvSpPr>
          <p:cNvPr id="22559" name="Rectangle 31"/>
          <p:cNvSpPr>
            <a:spLocks/>
          </p:cNvSpPr>
          <p:nvPr/>
        </p:nvSpPr>
        <p:spPr bwMode="auto">
          <a:xfrm>
            <a:off x="6654800" y="1276350"/>
            <a:ext cx="2324100" cy="39497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0" name="Rectangle 32"/>
          <p:cNvSpPr>
            <a:spLocks/>
          </p:cNvSpPr>
          <p:nvPr/>
        </p:nvSpPr>
        <p:spPr bwMode="auto">
          <a:xfrm>
            <a:off x="7542787" y="2989858"/>
            <a:ext cx="538609"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a:t>
            </a:r>
          </a:p>
        </p:txBody>
      </p:sp>
      <p:sp>
        <p:nvSpPr>
          <p:cNvPr id="22561" name="Rectangle 33"/>
          <p:cNvSpPr>
            <a:spLocks/>
          </p:cNvSpPr>
          <p:nvPr/>
        </p:nvSpPr>
        <p:spPr bwMode="auto">
          <a:xfrm>
            <a:off x="6718300" y="1339850"/>
            <a:ext cx="2184400" cy="3136900"/>
          </a:xfrm>
          <a:prstGeom prst="rect">
            <a:avLst/>
          </a:prstGeom>
          <a:noFill/>
          <a:ln w="25400" cap="flat">
            <a:solidFill>
              <a:schemeClr val="tx1"/>
            </a:solidFill>
            <a:prstDash val="sysDot"/>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2" name="Rectangle 34"/>
          <p:cNvSpPr>
            <a:spLocks/>
          </p:cNvSpPr>
          <p:nvPr/>
        </p:nvSpPr>
        <p:spPr bwMode="auto">
          <a:xfrm>
            <a:off x="3149600" y="2921000"/>
            <a:ext cx="577850" cy="482600"/>
          </a:xfrm>
          <a:prstGeom prst="rect">
            <a:avLst/>
          </a:prstGeom>
          <a:solidFill>
            <a:srgbClr val="FEBB64"/>
          </a:solidFill>
          <a:ln w="25400" cap="flat">
            <a:solidFill>
              <a:schemeClr val="tx1"/>
            </a:solidFill>
            <a:prstDash val="solid"/>
            <a:miter lim="800000"/>
            <a:headEnd type="none" w="med" len="med"/>
            <a:tailEnd type="none" w="med" len="med"/>
          </a:ln>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3" name="Rectangle 35"/>
          <p:cNvSpPr>
            <a:spLocks/>
          </p:cNvSpPr>
          <p:nvPr/>
        </p:nvSpPr>
        <p:spPr bwMode="auto">
          <a:xfrm>
            <a:off x="3245710" y="3033718"/>
            <a:ext cx="397545" cy="301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imaging</a:t>
            </a:r>
          </a:p>
          <a:p>
            <a:pPr algn="ctr" defTabSz="457200" fontAlgn="base">
              <a:lnSpc>
                <a:spcPct val="80000"/>
              </a:lnSpc>
              <a:spcBef>
                <a:spcPct val="0"/>
              </a:spcBef>
              <a:spcAft>
                <a:spcPct val="0"/>
              </a:spcAft>
            </a:pPr>
            <a:r>
              <a:rPr lang="en-US" sz="1200">
                <a:solidFill>
                  <a:srgbClr val="000000"/>
                </a:solidFill>
                <a:latin typeface="Myriad Pro Bold Cond" charset="0"/>
                <a:ea typeface="ＭＳ Ｐゴシック" charset="0"/>
                <a:cs typeface="Myriad Pro Bold Cond" charset="0"/>
                <a:sym typeface="Myriad Pro Bold Cond" charset="0"/>
              </a:rPr>
              <a:t>core</a:t>
            </a:r>
          </a:p>
        </p:txBody>
      </p:sp>
      <p:sp>
        <p:nvSpPr>
          <p:cNvPr id="22564" name="Rectangle 36"/>
          <p:cNvSpPr>
            <a:spLocks/>
          </p:cNvSpPr>
          <p:nvPr/>
        </p:nvSpPr>
        <p:spPr bwMode="auto">
          <a:xfrm>
            <a:off x="4311318" y="5523508"/>
            <a:ext cx="807913" cy="205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wrap="none" lIns="0" tIns="0" rIns="0" bIns="0" anchor="ctr">
            <a:spAutoFit/>
          </a:bodyPr>
          <a:lstStyle/>
          <a:p>
            <a:pPr algn="ctr" defTabSz="457200" fontAlgn="base">
              <a:lnSpc>
                <a:spcPct val="80000"/>
              </a:lnSpc>
              <a:spcBef>
                <a:spcPct val="0"/>
              </a:spcBef>
              <a:spcAft>
                <a:spcPct val="0"/>
              </a:spcAft>
            </a:pPr>
            <a:r>
              <a:rPr lang="en-US" sz="1600">
                <a:solidFill>
                  <a:srgbClr val="000000"/>
                </a:solidFill>
                <a:latin typeface="Myriad Pro Bold Cond" charset="0"/>
                <a:ea typeface="ＭＳ Ｐゴシック" charset="0"/>
                <a:cs typeface="Myriad Pro Bold Cond" charset="0"/>
                <a:sym typeface="Myriad Pro Bold Cond" charset="0"/>
              </a:rPr>
              <a:t>Memory Bus</a:t>
            </a:r>
          </a:p>
        </p:txBody>
      </p:sp>
      <p:sp>
        <p:nvSpPr>
          <p:cNvPr id="22565" name="Line 37"/>
          <p:cNvSpPr>
            <a:spLocks noChangeShapeType="1"/>
          </p:cNvSpPr>
          <p:nvPr/>
        </p:nvSpPr>
        <p:spPr bwMode="auto">
          <a:xfrm rot="10800000" flipH="1">
            <a:off x="416722" y="5460207"/>
            <a:ext cx="8562181" cy="0"/>
          </a:xfrm>
          <a:prstGeom prst="line">
            <a:avLst/>
          </a:prstGeom>
          <a:noFill/>
          <a:ln w="1016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22566" name="Line 38"/>
          <p:cNvSpPr>
            <a:spLocks noChangeShapeType="1"/>
          </p:cNvSpPr>
          <p:nvPr/>
        </p:nvSpPr>
        <p:spPr bwMode="auto">
          <a:xfrm>
            <a:off x="7816850" y="5226848"/>
            <a:ext cx="0" cy="239713"/>
          </a:xfrm>
          <a:prstGeom prst="line">
            <a:avLst/>
          </a:prstGeom>
          <a:noFill/>
          <a:ln w="889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algn="ctr" defTabSz="457200" fontAlgn="base">
              <a:spcBef>
                <a:spcPct val="0"/>
              </a:spcBef>
              <a:spcAft>
                <a:spcPct val="0"/>
              </a:spcAft>
            </a:pPr>
            <a:endParaRPr lang="en-US" sz="2800">
              <a:solidFill>
                <a:srgbClr val="000000"/>
              </a:solidFill>
              <a:latin typeface="Gill Sans" charset="0"/>
              <a:ea typeface="ヒラギノ角ゴ ProN W3" charset="0"/>
              <a:cs typeface="ヒラギノ角ゴ ProN W3" charset="0"/>
              <a:sym typeface="Gill Sans" charset="0"/>
            </a:endParaRPr>
          </a:p>
        </p:txBody>
      </p:sp>
      <p:sp>
        <p:nvSpPr>
          <p:cNvPr id="44" name="Rounded Rectangle 43"/>
          <p:cNvSpPr>
            <a:spLocks noChangeArrowheads="1"/>
          </p:cNvSpPr>
          <p:nvPr/>
        </p:nvSpPr>
        <p:spPr bwMode="auto">
          <a:xfrm rot="5400000">
            <a:off x="6712425" y="3890443"/>
            <a:ext cx="2133601" cy="2286000"/>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
        <p:nvSpPr>
          <p:cNvPr id="42" name="TextBox 41"/>
          <p:cNvSpPr txBox="1"/>
          <p:nvPr/>
        </p:nvSpPr>
        <p:spPr>
          <a:xfrm>
            <a:off x="107504" y="6115362"/>
            <a:ext cx="7301999" cy="615553"/>
          </a:xfrm>
          <a:prstGeom prst="rect">
            <a:avLst/>
          </a:prstGeom>
          <a:noFill/>
        </p:spPr>
        <p:txBody>
          <a:bodyPr wrap="none" rtlCol="0">
            <a:spAutoFit/>
          </a:bodyPr>
          <a:lstStyle/>
          <a:p>
            <a:pPr>
              <a:defRPr/>
            </a:pPr>
            <a:r>
              <a:rPr lang="en-US" sz="3400" b="1" kern="0" dirty="0" smtClean="0">
                <a:solidFill>
                  <a:srgbClr val="FF0000"/>
                </a:solidFill>
                <a:latin typeface="Myriad Pro Bold Cond"/>
                <a:ea typeface="ヒラギノ角ゴ ProN W6"/>
                <a:cs typeface="ヒラギノ角ゴ ProN W6"/>
              </a:rPr>
              <a:t>Memory similar to a “conventional” accelerator</a:t>
            </a:r>
            <a:endParaRPr lang="en-US" sz="3400" b="1" kern="0" dirty="0">
              <a:solidFill>
                <a:srgbClr val="FF0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131439576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2">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4000" dirty="0" smtClean="0">
                <a:solidFill>
                  <a:srgbClr val="1A5712"/>
                </a:solidFill>
                <a:latin typeface="Garamond"/>
                <a:cs typeface="Garamond"/>
              </a:rPr>
              <a:t>Enabling Ultra-</a:t>
            </a:r>
            <a:r>
              <a:rPr lang="en-US" sz="4000" dirty="0">
                <a:solidFill>
                  <a:srgbClr val="1A5712"/>
                </a:solidFill>
                <a:latin typeface="Garamond"/>
                <a:cs typeface="Garamond"/>
              </a:rPr>
              <a:t>E</a:t>
            </a:r>
            <a:r>
              <a:rPr lang="en-US" sz="4000" dirty="0" smtClean="0">
                <a:solidFill>
                  <a:srgbClr val="1A5712"/>
                </a:solidFill>
                <a:latin typeface="Garamond"/>
                <a:cs typeface="Garamond"/>
              </a:rPr>
              <a:t>fficient Search</a:t>
            </a:r>
            <a:endParaRPr lang="en-US" sz="4000" dirty="0">
              <a:solidFill>
                <a:srgbClr val="1A5712"/>
              </a:solidFill>
              <a:latin typeface="Garamond"/>
              <a:cs typeface="Garamond"/>
            </a:endParaRPr>
          </a:p>
        </p:txBody>
      </p:sp>
      <p:sp>
        <p:nvSpPr>
          <p:cNvPr id="3" name="Content Placeholder 2"/>
          <p:cNvSpPr>
            <a:spLocks noGrp="1"/>
          </p:cNvSpPr>
          <p:nvPr>
            <p:ph idx="1"/>
          </p:nvPr>
        </p:nvSpPr>
        <p:spPr/>
        <p:txBody>
          <a:bodyPr/>
          <a:lstStyle/>
          <a:p>
            <a:endParaRPr lang="en-US" dirty="0" smtClean="0"/>
          </a:p>
          <a:p>
            <a:endParaRPr lang="en-US" dirty="0"/>
          </a:p>
          <a:p>
            <a:endParaRPr lang="en-US" dirty="0" smtClean="0"/>
          </a:p>
          <a:p>
            <a:endParaRPr lang="en-US" dirty="0"/>
          </a:p>
          <a:p>
            <a:endParaRPr lang="en-US" dirty="0" smtClean="0"/>
          </a:p>
          <a:p>
            <a:pPr marL="0" indent="0">
              <a:buNone/>
            </a:pPr>
            <a:endParaRPr lang="en-US" dirty="0" smtClean="0"/>
          </a:p>
          <a:p>
            <a:r>
              <a:rPr lang="en-US" dirty="0" smtClean="0"/>
              <a:t>What is the right partitioning of computation capability?</a:t>
            </a:r>
          </a:p>
          <a:p>
            <a:r>
              <a:rPr lang="en-US" dirty="0" smtClean="0"/>
              <a:t>What is the right low-cost memory substrate?</a:t>
            </a:r>
          </a:p>
          <a:p>
            <a:r>
              <a:rPr lang="en-US" dirty="0" smtClean="0"/>
              <a:t>What memory technologies are the best enablers?</a:t>
            </a:r>
          </a:p>
          <a:p>
            <a:r>
              <a:rPr lang="en-US" dirty="0" smtClean="0"/>
              <a:t>How do we rethink/ease (visual) search algorithms/applications?</a:t>
            </a:r>
            <a:endParaRPr lang="en-US" dirty="0"/>
          </a:p>
        </p:txBody>
      </p:sp>
      <p:sp>
        <p:nvSpPr>
          <p:cNvPr id="4" name="Rectangle 5"/>
          <p:cNvSpPr>
            <a:spLocks/>
          </p:cNvSpPr>
          <p:nvPr/>
        </p:nvSpPr>
        <p:spPr bwMode="auto">
          <a:xfrm>
            <a:off x="1475656" y="1615978"/>
            <a:ext cx="1504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5" name="Rectangle 6"/>
          <p:cNvSpPr>
            <a:spLocks/>
          </p:cNvSpPr>
          <p:nvPr/>
        </p:nvSpPr>
        <p:spPr bwMode="auto">
          <a:xfrm>
            <a:off x="1647106" y="2657378"/>
            <a:ext cx="1155700" cy="4953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6" name="Rectangle 7"/>
          <p:cNvSpPr>
            <a:spLocks/>
          </p:cNvSpPr>
          <p:nvPr/>
        </p:nvSpPr>
        <p:spPr bwMode="auto">
          <a:xfrm>
            <a:off x="1882056" y="2720878"/>
            <a:ext cx="6604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Cache</a:t>
            </a:r>
          </a:p>
        </p:txBody>
      </p:sp>
      <p:sp>
        <p:nvSpPr>
          <p:cNvPr id="7" name="Line 8"/>
          <p:cNvSpPr>
            <a:spLocks noChangeShapeType="1"/>
          </p:cNvSpPr>
          <p:nvPr/>
        </p:nvSpPr>
        <p:spPr bwMode="auto">
          <a:xfrm>
            <a:off x="2212256" y="3152678"/>
            <a:ext cx="0" cy="4254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8" name="Line 9"/>
          <p:cNvSpPr>
            <a:spLocks noChangeShapeType="1"/>
          </p:cNvSpPr>
          <p:nvPr/>
        </p:nvSpPr>
        <p:spPr bwMode="auto">
          <a:xfrm>
            <a:off x="2212256" y="2327178"/>
            <a:ext cx="0" cy="3365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9" name="Rectangle 10"/>
          <p:cNvSpPr>
            <a:spLocks/>
          </p:cNvSpPr>
          <p:nvPr/>
        </p:nvSpPr>
        <p:spPr bwMode="auto">
          <a:xfrm>
            <a:off x="1634406" y="1787428"/>
            <a:ext cx="1155700" cy="546100"/>
          </a:xfrm>
          <a:prstGeom prst="rect">
            <a:avLst/>
          </a:prstGeom>
          <a:solidFill>
            <a:srgbClr val="E6E6E6"/>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0" name="Rectangle 11"/>
          <p:cNvSpPr>
            <a:spLocks/>
          </p:cNvSpPr>
          <p:nvPr/>
        </p:nvSpPr>
        <p:spPr bwMode="auto">
          <a:xfrm>
            <a:off x="1786806" y="1838228"/>
            <a:ext cx="844550" cy="419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Processor</a:t>
            </a:r>
          </a:p>
          <a:p>
            <a:pPr defTabSz="457200">
              <a:lnSpc>
                <a:spcPct val="80000"/>
              </a:lnSpc>
            </a:pPr>
            <a:r>
              <a:rPr lang="en-US" sz="1600">
                <a:solidFill>
                  <a:srgbClr val="000000"/>
                </a:solidFill>
                <a:latin typeface="Myriad Pro Bold Cond" charset="0"/>
                <a:ea typeface="ＭＳ Ｐゴシック" charset="0"/>
                <a:cs typeface="Myriad Pro Bold Cond" charset="0"/>
                <a:sym typeface="Myriad Pro Bold Cond" charset="0"/>
              </a:rPr>
              <a:t>Core</a:t>
            </a:r>
          </a:p>
        </p:txBody>
      </p:sp>
      <p:sp>
        <p:nvSpPr>
          <p:cNvPr id="11" name="Rectangle 12"/>
          <p:cNvSpPr>
            <a:spLocks/>
          </p:cNvSpPr>
          <p:nvPr/>
        </p:nvSpPr>
        <p:spPr bwMode="auto">
          <a:xfrm>
            <a:off x="5735414" y="3660678"/>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Interconnect</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2" name="Rectangle 13"/>
          <p:cNvSpPr>
            <a:spLocks/>
          </p:cNvSpPr>
          <p:nvPr/>
        </p:nvSpPr>
        <p:spPr bwMode="auto">
          <a:xfrm>
            <a:off x="3914056" y="1615978"/>
            <a:ext cx="2901950" cy="1676400"/>
          </a:xfrm>
          <a:prstGeom prst="rect">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3" name="Rectangle 14"/>
          <p:cNvSpPr>
            <a:spLocks/>
          </p:cNvSpPr>
          <p:nvPr/>
        </p:nvSpPr>
        <p:spPr bwMode="auto">
          <a:xfrm>
            <a:off x="5014764" y="1674568"/>
            <a:ext cx="1069404" cy="209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600" dirty="0">
                <a:solidFill>
                  <a:srgbClr val="000000"/>
                </a:solidFill>
                <a:latin typeface="Myriad Pro Bold Cond" charset="0"/>
                <a:ea typeface="ＭＳ Ｐゴシック" charset="0"/>
                <a:cs typeface="Myriad Pro Bold Cond" charset="0"/>
                <a:sym typeface="Myriad Pro Bold Cond" charset="0"/>
              </a:rPr>
              <a:t> </a:t>
            </a:r>
            <a:r>
              <a:rPr lang="en-US" sz="1600" dirty="0" smtClean="0">
                <a:solidFill>
                  <a:srgbClr val="000000"/>
                </a:solidFill>
                <a:latin typeface="Myriad Pro Bold Cond" charset="0"/>
                <a:ea typeface="ＭＳ Ｐゴシック" charset="0"/>
                <a:cs typeface="Myriad Pro Bold Cond" charset="0"/>
                <a:sym typeface="Myriad Pro Bold Cond" charset="0"/>
              </a:rPr>
              <a:t>Memory</a:t>
            </a:r>
            <a:endParaRPr lang="en-US" sz="1600" dirty="0">
              <a:solidFill>
                <a:srgbClr val="000000"/>
              </a:solidFill>
              <a:latin typeface="Myriad Pro Bold Cond" charset="0"/>
              <a:ea typeface="ＭＳ Ｐゴシック" charset="0"/>
              <a:cs typeface="Myriad Pro Bold Cond" charset="0"/>
              <a:sym typeface="Myriad Pro Bold Cond" charset="0"/>
            </a:endParaRPr>
          </a:p>
        </p:txBody>
      </p:sp>
      <p:sp>
        <p:nvSpPr>
          <p:cNvPr id="14" name="Line 15"/>
          <p:cNvSpPr>
            <a:spLocks noChangeShapeType="1"/>
          </p:cNvSpPr>
          <p:nvPr/>
        </p:nvSpPr>
        <p:spPr bwMode="auto">
          <a:xfrm>
            <a:off x="5364238" y="3299522"/>
            <a:ext cx="0" cy="311150"/>
          </a:xfrm>
          <a:prstGeom prst="line">
            <a:avLst/>
          </a:prstGeom>
          <a:noFill/>
          <a:ln w="25400" cap="flat">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5" name="AutoShape 16"/>
          <p:cNvSpPr>
            <a:spLocks/>
          </p:cNvSpPr>
          <p:nvPr/>
        </p:nvSpPr>
        <p:spPr bwMode="auto">
          <a:xfrm>
            <a:off x="1482006" y="3583685"/>
            <a:ext cx="5327650" cy="76200"/>
          </a:xfrm>
          <a:prstGeom prst="roundRect">
            <a:avLst>
              <a:gd name="adj" fmla="val 50000"/>
            </a:avLst>
          </a:prstGeom>
          <a:solidFill>
            <a:srgbClr val="CDCDCD"/>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6" name="Rectangle 17"/>
          <p:cNvSpPr>
            <a:spLocks/>
          </p:cNvSpPr>
          <p:nvPr/>
        </p:nvSpPr>
        <p:spPr bwMode="auto">
          <a:xfrm>
            <a:off x="4022006" y="19080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7" name="Rectangle 18"/>
          <p:cNvSpPr>
            <a:spLocks/>
          </p:cNvSpPr>
          <p:nvPr/>
        </p:nvSpPr>
        <p:spPr bwMode="auto">
          <a:xfrm>
            <a:off x="4022006" y="215572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8" name="Rectangle 19"/>
          <p:cNvSpPr>
            <a:spLocks/>
          </p:cNvSpPr>
          <p:nvPr/>
        </p:nvSpPr>
        <p:spPr bwMode="auto">
          <a:xfrm>
            <a:off x="4022006" y="24033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19" name="Rectangle 20"/>
          <p:cNvSpPr>
            <a:spLocks/>
          </p:cNvSpPr>
          <p:nvPr/>
        </p:nvSpPr>
        <p:spPr bwMode="auto">
          <a:xfrm>
            <a:off x="4022006" y="265102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0" name="Rectangle 21"/>
          <p:cNvSpPr>
            <a:spLocks/>
          </p:cNvSpPr>
          <p:nvPr/>
        </p:nvSpPr>
        <p:spPr bwMode="auto">
          <a:xfrm>
            <a:off x="4022006" y="28986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1" name="Rectangle 22"/>
          <p:cNvSpPr>
            <a:spLocks/>
          </p:cNvSpPr>
          <p:nvPr/>
        </p:nvSpPr>
        <p:spPr bwMode="auto">
          <a:xfrm>
            <a:off x="5571406" y="19080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2" name="Rectangle 23"/>
          <p:cNvSpPr>
            <a:spLocks/>
          </p:cNvSpPr>
          <p:nvPr/>
        </p:nvSpPr>
        <p:spPr bwMode="auto">
          <a:xfrm>
            <a:off x="5571406" y="215572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3" name="Rectangle 24"/>
          <p:cNvSpPr>
            <a:spLocks/>
          </p:cNvSpPr>
          <p:nvPr/>
        </p:nvSpPr>
        <p:spPr bwMode="auto">
          <a:xfrm>
            <a:off x="5571406" y="24033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4" name="Rectangle 25"/>
          <p:cNvSpPr>
            <a:spLocks/>
          </p:cNvSpPr>
          <p:nvPr/>
        </p:nvSpPr>
        <p:spPr bwMode="auto">
          <a:xfrm>
            <a:off x="5571406" y="265102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5" name="Rectangle 26"/>
          <p:cNvSpPr>
            <a:spLocks/>
          </p:cNvSpPr>
          <p:nvPr/>
        </p:nvSpPr>
        <p:spPr bwMode="auto">
          <a:xfrm>
            <a:off x="5571406" y="2898678"/>
            <a:ext cx="1092200" cy="165100"/>
          </a:xfrm>
          <a:prstGeom prst="rect">
            <a:avLst/>
          </a:prstGeom>
          <a:solidFill>
            <a:srgbClr val="CADBFE"/>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6" name="Rectangle 27"/>
          <p:cNvSpPr>
            <a:spLocks/>
          </p:cNvSpPr>
          <p:nvPr/>
        </p:nvSpPr>
        <p:spPr bwMode="auto">
          <a:xfrm>
            <a:off x="1736006" y="2962178"/>
            <a:ext cx="977900" cy="146050"/>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7" name="Line 28"/>
          <p:cNvSpPr>
            <a:spLocks noChangeShapeType="1"/>
          </p:cNvSpPr>
          <p:nvPr/>
        </p:nvSpPr>
        <p:spPr bwMode="auto">
          <a:xfrm>
            <a:off x="6917606" y="1946178"/>
            <a:ext cx="0" cy="1270000"/>
          </a:xfrm>
          <a:prstGeom prst="line">
            <a:avLst/>
          </a:prstGeom>
          <a:noFill/>
          <a:ln w="25400" cap="flat">
            <a:solidFill>
              <a:schemeClr val="tx1"/>
            </a:solidFill>
            <a:prstDash val="solid"/>
            <a:miter lim="800000"/>
            <a:headEnd type="triangle" w="med" len="sm"/>
            <a:tailEnd type="triangle" w="med" len="sm"/>
          </a:ln>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28" name="Rectangle 29"/>
          <p:cNvSpPr>
            <a:spLocks/>
          </p:cNvSpPr>
          <p:nvPr/>
        </p:nvSpPr>
        <p:spPr bwMode="auto">
          <a:xfrm>
            <a:off x="7020272" y="2420888"/>
            <a:ext cx="1087536" cy="876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2400" dirty="0" smtClean="0">
                <a:solidFill>
                  <a:srgbClr val="000000"/>
                </a:solidFill>
                <a:latin typeface="Myriad Pro Bold Cond" charset="0"/>
                <a:ea typeface="ＭＳ Ｐゴシック" charset="0"/>
                <a:cs typeface="Myriad Pro Bold Cond" charset="0"/>
                <a:sym typeface="Myriad Pro Bold Cond" charset="0"/>
              </a:rPr>
              <a:t>Database  </a:t>
            </a:r>
            <a:endParaRPr lang="en-US" sz="2400" dirty="0">
              <a:solidFill>
                <a:srgbClr val="000000"/>
              </a:solidFill>
              <a:latin typeface="Myriad Pro Bold Cond" charset="0"/>
              <a:ea typeface="ＭＳ Ｐゴシック" charset="0"/>
              <a:cs typeface="Myriad Pro Bold Cond" charset="0"/>
              <a:sym typeface="Myriad Pro Bold Cond" charset="0"/>
            </a:endParaRPr>
          </a:p>
        </p:txBody>
      </p:sp>
      <p:sp>
        <p:nvSpPr>
          <p:cNvPr id="29" name="Freeform 30"/>
          <p:cNvSpPr>
            <a:spLocks/>
          </p:cNvSpPr>
          <p:nvPr/>
        </p:nvSpPr>
        <p:spPr bwMode="auto">
          <a:xfrm>
            <a:off x="1863006" y="2441478"/>
            <a:ext cx="3714750" cy="1358900"/>
          </a:xfrm>
          <a:custGeom>
            <a:avLst/>
            <a:gdLst>
              <a:gd name="T0" fmla="*/ 21600 w 21600"/>
              <a:gd name="T1" fmla="*/ 1200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2000"/>
                </a:moveTo>
                <a:lnTo>
                  <a:pt x="21600" y="21600"/>
                </a:lnTo>
                <a:lnTo>
                  <a:pt x="0" y="21600"/>
                </a:lnTo>
                <a:lnTo>
                  <a:pt x="0" y="0"/>
                </a:lnTo>
              </a:path>
            </a:pathLst>
          </a:custGeom>
          <a:noFill/>
          <a:ln w="101600" cap="flat">
            <a:solidFill>
              <a:srgbClr val="D90B00"/>
            </a:solidFill>
            <a:prstDash val="solid"/>
            <a:miter lim="800000"/>
            <a:headEnd type="none" w="med" len="med"/>
            <a:tailEnd type="triangl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grpSp>
        <p:nvGrpSpPr>
          <p:cNvPr id="30" name="Group 34"/>
          <p:cNvGrpSpPr>
            <a:grpSpLocks/>
          </p:cNvGrpSpPr>
          <p:nvPr/>
        </p:nvGrpSpPr>
        <p:grpSpPr bwMode="auto">
          <a:xfrm>
            <a:off x="2507531" y="2410522"/>
            <a:ext cx="3349625" cy="1091406"/>
            <a:chOff x="0" y="0"/>
            <a:chExt cx="4219" cy="1374"/>
          </a:xfrm>
        </p:grpSpPr>
        <p:sp>
          <p:nvSpPr>
            <p:cNvPr id="31" name="Rectangle 31"/>
            <p:cNvSpPr>
              <a:spLocks/>
            </p:cNvSpPr>
            <p:nvPr/>
          </p:nvSpPr>
          <p:spPr bwMode="auto">
            <a:xfrm>
              <a:off x="2987" y="862"/>
              <a:ext cx="1232" cy="184"/>
            </a:xfrm>
            <a:prstGeom prst="rect">
              <a:avLst/>
            </a:prstGeom>
            <a:solidFill>
              <a:srgbClr val="FD9A00"/>
            </a:solidFill>
            <a:ln w="25400" cap="flat">
              <a:solidFill>
                <a:schemeClr val="tx1"/>
              </a:solidFill>
              <a:prstDash val="solid"/>
              <a:miter lim="800000"/>
              <a:headEnd type="none" w="med" len="med"/>
              <a:tailEnd type="none" w="med" len="med"/>
            </a:ln>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2" name="Freeform 32"/>
            <p:cNvSpPr>
              <a:spLocks/>
            </p:cNvSpPr>
            <p:nvPr/>
          </p:nvSpPr>
          <p:spPr bwMode="auto">
            <a:xfrm>
              <a:off x="0" y="0"/>
              <a:ext cx="3328" cy="1352"/>
            </a:xfrm>
            <a:custGeom>
              <a:avLst/>
              <a:gdLst>
                <a:gd name="T0" fmla="*/ 21600 w 21600"/>
                <a:gd name="T1" fmla="*/ 15330 h 21600"/>
                <a:gd name="T2" fmla="*/ 21600 w 21600"/>
                <a:gd name="T3" fmla="*/ 21600 h 21600"/>
                <a:gd name="T4" fmla="*/ 0 w 21600"/>
                <a:gd name="T5" fmla="*/ 21600 h 21600"/>
                <a:gd name="T6" fmla="*/ 0 w 21600"/>
                <a:gd name="T7" fmla="*/ 0 h 21600"/>
              </a:gdLst>
              <a:ahLst/>
              <a:cxnLst>
                <a:cxn ang="0">
                  <a:pos x="T0" y="T1"/>
                </a:cxn>
                <a:cxn ang="0">
                  <a:pos x="T2" y="T3"/>
                </a:cxn>
                <a:cxn ang="0">
                  <a:pos x="T4" y="T5"/>
                </a:cxn>
                <a:cxn ang="0">
                  <a:pos x="T6" y="T7"/>
                </a:cxn>
              </a:cxnLst>
              <a:rect l="0" t="0" r="r" b="b"/>
              <a:pathLst>
                <a:path w="21600" h="21600">
                  <a:moveTo>
                    <a:pt x="21600" y="15330"/>
                  </a:moveTo>
                  <a:lnTo>
                    <a:pt x="21600" y="21600"/>
                  </a:lnTo>
                  <a:lnTo>
                    <a:pt x="0" y="21600"/>
                  </a:lnTo>
                  <a:lnTo>
                    <a:pt x="0" y="0"/>
                  </a:lnTo>
                </a:path>
              </a:pathLst>
            </a:custGeom>
            <a:noFill/>
            <a:ln w="101600" cap="flat">
              <a:solidFill>
                <a:srgbClr val="D90B00"/>
              </a:solidFill>
              <a:prstDash val="solid"/>
              <a:miter lim="800000"/>
              <a:headEnd type="triangle" w="med" len="med"/>
              <a:tailEnd type="none" w="med" len="med"/>
            </a:ln>
            <a:effectLst>
              <a:outerShdw blurRad="76200" dist="38099" dir="2700000" algn="ctr" rotWithShape="0">
                <a:schemeClr val="bg2">
                  <a:alpha val="75000"/>
                </a:schemeClr>
              </a:outerShdw>
            </a:effectLst>
            <a:extLst>
              <a:ext uri="{909E8E84-426E-40dd-AFC4-6F175D3DCCD1}">
                <a14:hiddenFill xmlns:a14="http://schemas.microsoft.com/office/drawing/2010/main">
                  <a:solidFill>
                    <a:srgbClr val="FFFFFF"/>
                  </a:solidFill>
                </a14:hiddenFill>
              </a:ext>
            </a:extLst>
          </p:spPr>
          <p:txBody>
            <a:bodyPr lIns="0" tIns="0" rIns="0" bIns="0"/>
            <a:lstStyle/>
            <a:p>
              <a:pPr defTabSz="457200"/>
              <a:endParaRPr lang="en-US">
                <a:solidFill>
                  <a:srgbClr val="000000"/>
                </a:solidFill>
                <a:latin typeface="Myriad Pro Bold Cond"/>
                <a:ea typeface="ヒラギノ角ゴ ProN W6"/>
                <a:cs typeface="ヒラギノ角ゴ ProN W6"/>
              </a:endParaRPr>
            </a:p>
          </p:txBody>
        </p:sp>
        <p:sp>
          <p:nvSpPr>
            <p:cNvPr id="33" name="Rectangle 33"/>
            <p:cNvSpPr>
              <a:spLocks/>
            </p:cNvSpPr>
            <p:nvPr/>
          </p:nvSpPr>
          <p:spPr bwMode="auto">
            <a:xfrm>
              <a:off x="800" y="1054"/>
              <a:ext cx="1528" cy="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Query vector</a:t>
              </a:r>
            </a:p>
          </p:txBody>
        </p:sp>
      </p:grpSp>
      <p:sp>
        <p:nvSpPr>
          <p:cNvPr id="34" name="Rectangle 35"/>
          <p:cNvSpPr>
            <a:spLocks/>
          </p:cNvSpPr>
          <p:nvPr/>
        </p:nvSpPr>
        <p:spPr bwMode="auto">
          <a:xfrm>
            <a:off x="3287142" y="3895080"/>
            <a:ext cx="1212850" cy="25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lstStyle/>
          <a:p>
            <a:pPr defTabSz="457200">
              <a:lnSpc>
                <a:spcPct val="80000"/>
              </a:lnSpc>
            </a:pPr>
            <a:r>
              <a:rPr lang="en-US" sz="1400" dirty="0">
                <a:solidFill>
                  <a:srgbClr val="D90B00"/>
                </a:solidFill>
                <a:latin typeface="Myriad Pro Bold Cond" charset="0"/>
                <a:ea typeface="ＭＳ Ｐゴシック" charset="0"/>
                <a:cs typeface="Myriad Pro Bold Cond" charset="0"/>
                <a:sym typeface="Myriad Pro Bold Cond" charset="0"/>
              </a:rPr>
              <a:t>Results</a:t>
            </a:r>
          </a:p>
        </p:txBody>
      </p:sp>
      <p:sp>
        <p:nvSpPr>
          <p:cNvPr id="35" name="Rounded Rectangle 34"/>
          <p:cNvSpPr>
            <a:spLocks noChangeArrowheads="1"/>
          </p:cNvSpPr>
          <p:nvPr/>
        </p:nvSpPr>
        <p:spPr bwMode="auto">
          <a:xfrm rot="5400000">
            <a:off x="6460231" y="1762202"/>
            <a:ext cx="2133601" cy="1434752"/>
          </a:xfrm>
          <a:prstGeom prst="roundRect">
            <a:avLst>
              <a:gd name="adj" fmla="val 16667"/>
            </a:avLst>
          </a:prstGeom>
          <a:noFill/>
          <a:ln w="114300">
            <a:solidFill>
              <a:srgbClr val="FF0000"/>
            </a:solidFill>
            <a:round/>
            <a:headEnd/>
            <a:tailEnd/>
          </a:ln>
          <a:extLst>
            <a:ext uri="{909E8E84-426E-40dd-AFC4-6F175D3DCCD1}">
              <a14:hiddenFill xmlns:a14="http://schemas.microsoft.com/office/drawing/2010/main">
                <a:solidFill>
                  <a:srgbClr val="FFFFFF"/>
                </a:solidFill>
              </a14:hiddenFill>
            </a:ext>
          </a:extLst>
        </p:spPr>
        <p:txBody>
          <a:bodyPr lIns="91440" tIns="45720" rIns="91440" bIns="45720"/>
          <a:lstStyle/>
          <a:p>
            <a:pPr defTabSz="457200"/>
            <a:endParaRPr lang="en-US">
              <a:solidFill>
                <a:srgbClr val="000000"/>
              </a:solidFill>
              <a:latin typeface="Myriad Pro Bold Cond"/>
              <a:ea typeface="ヒラギノ角ゴ ProN W6"/>
              <a:cs typeface="ヒラギノ角ゴ ProN W6"/>
            </a:endParaRPr>
          </a:p>
        </p:txBody>
      </p:sp>
    </p:spTree>
    <p:extLst>
      <p:ext uri="{BB962C8B-B14F-4D97-AF65-F5344CB8AC3E}">
        <p14:creationId xmlns:p14="http://schemas.microsoft.com/office/powerpoint/2010/main" val="254863494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499"/>
                                          </p:stCondLst>
                                        </p:cTn>
                                        <p:tgtEl>
                                          <p:spTgt spid="3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499"/>
                                          </p:stCondLst>
                                        </p:cTn>
                                        <p:tgtEl>
                                          <p:spTgt spid="29"/>
                                        </p:tgtEl>
                                        <p:attrNameLst>
                                          <p:attrName>style.visibility</p:attrName>
                                        </p:attrNameLst>
                                      </p:cBhvr>
                                      <p:to>
                                        <p:strVal val="visible"/>
                                      </p:to>
                                    </p:set>
                                  </p:childTnLst>
                                </p:cTn>
                              </p:par>
                            </p:childTnLst>
                          </p:cTn>
                        </p:par>
                        <p:par>
                          <p:cTn id="15" fill="hold">
                            <p:stCondLst>
                              <p:cond delay="500"/>
                            </p:stCondLst>
                            <p:childTnLst>
                              <p:par>
                                <p:cTn id="16" presetID="1" presetClass="entr" presetSubtype="0" fill="hold" grpId="0" nodeType="afterEffect">
                                  <p:stCondLst>
                                    <p:cond delay="0"/>
                                  </p:stCondLst>
                                  <p:childTnLst>
                                    <p:set>
                                      <p:cBhvr>
                                        <p:cTn id="17" dur="1" fill="hold">
                                          <p:stCondLst>
                                            <p:cond delay="499"/>
                                          </p:stCondLst>
                                        </p:cTn>
                                        <p:tgtEl>
                                          <p:spTgt spid="34"/>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nodeType="clickEffect">
                                  <p:stCondLst>
                                    <p:cond delay="0"/>
                                  </p:stCondLst>
                                  <p:childTnLst>
                                    <p:set>
                                      <p:cBhvr>
                                        <p:cTn id="33"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4" grpId="0" autoUpdateAnimBg="0"/>
      <p:bldP spid="35"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Enabling In-Memory Computation </a:t>
            </a:r>
            <a:endParaRPr lang="en-US" dirty="0"/>
          </a:p>
        </p:txBody>
      </p:sp>
      <p:sp>
        <p:nvSpPr>
          <p:cNvPr id="3" name="Content Placeholder 2"/>
          <p:cNvSpPr>
            <a:spLocks noGrp="1"/>
          </p:cNvSpPr>
          <p:nvPr>
            <p:ph idx="1"/>
          </p:nvPr>
        </p:nvSpPr>
        <p:spPr>
          <a:xfrm>
            <a:off x="228600" y="1196752"/>
            <a:ext cx="8610600" cy="4876800"/>
          </a:xfrm>
        </p:spPr>
        <p:txBody>
          <a:bodyPr/>
          <a:lstStyle/>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69</a:t>
            </a:fld>
            <a:endParaRPr lang="en-US" altLang="en-US">
              <a:solidFill>
                <a:srgbClr val="000000"/>
              </a:solidFill>
            </a:endParaRPr>
          </a:p>
        </p:txBody>
      </p:sp>
      <p:sp>
        <p:nvSpPr>
          <p:cNvPr id="33" name="Rounded Rectangle 32"/>
          <p:cNvSpPr/>
          <p:nvPr/>
        </p:nvSpPr>
        <p:spPr>
          <a:xfrm>
            <a:off x="5715000" y="1124744"/>
            <a:ext cx="28956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Virtual Memory Support</a:t>
            </a:r>
          </a:p>
        </p:txBody>
      </p:sp>
      <p:sp>
        <p:nvSpPr>
          <p:cNvPr id="34" name="Rounded Rectangle 33"/>
          <p:cNvSpPr/>
          <p:nvPr/>
        </p:nvSpPr>
        <p:spPr>
          <a:xfrm>
            <a:off x="3124200" y="1124744"/>
            <a:ext cx="24384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Cache Coherence</a:t>
            </a:r>
          </a:p>
        </p:txBody>
      </p:sp>
      <p:sp>
        <p:nvSpPr>
          <p:cNvPr id="35" name="Rounded Rectangle 34"/>
          <p:cNvSpPr/>
          <p:nvPr/>
        </p:nvSpPr>
        <p:spPr>
          <a:xfrm>
            <a:off x="533400" y="1124744"/>
            <a:ext cx="2286000" cy="914400"/>
          </a:xfrm>
          <a:prstGeom prst="roundRect">
            <a:avLst/>
          </a:prstGeom>
          <a:noFill/>
          <a:ln w="25400" cap="flat" cmpd="sng" algn="ctr">
            <a:noFill/>
            <a:prstDash val="solid"/>
          </a:ln>
          <a:effectLst/>
        </p:spPr>
        <p:txBody>
          <a:bodyPr rtlCol="0" anchor="ctr"/>
          <a:lstStyle/>
          <a:p>
            <a:pPr algn="ctr">
              <a:defRPr/>
            </a:pPr>
            <a:r>
              <a:rPr lang="en-US" sz="2800" b="1" kern="0" dirty="0" smtClean="0">
                <a:solidFill>
                  <a:sysClr val="windowText" lastClr="000000"/>
                </a:solidFill>
                <a:latin typeface="Calibri"/>
              </a:rPr>
              <a:t>DRAM Support</a:t>
            </a:r>
          </a:p>
        </p:txBody>
      </p:sp>
      <p:sp>
        <p:nvSpPr>
          <p:cNvPr id="36" name="Rounded Rectangle 35"/>
          <p:cNvSpPr/>
          <p:nvPr/>
        </p:nvSpPr>
        <p:spPr>
          <a:xfrm>
            <a:off x="533400" y="2420144"/>
            <a:ext cx="2286000" cy="1143000"/>
          </a:xfrm>
          <a:prstGeom prst="roundRect">
            <a:avLst/>
          </a:prstGeom>
          <a:solidFill>
            <a:srgbClr val="40627C"/>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RowClone</a:t>
            </a:r>
          </a:p>
          <a:p>
            <a:pPr algn="ctr">
              <a:defRPr/>
            </a:pPr>
            <a:r>
              <a:rPr lang="en-US" b="1" kern="0" dirty="0" smtClean="0">
                <a:solidFill>
                  <a:sysClr val="window" lastClr="FFFFFF"/>
                </a:solidFill>
                <a:latin typeface="Calibri"/>
              </a:rPr>
              <a:t>(MICRO 2013)</a:t>
            </a:r>
            <a:endParaRPr lang="en-US" sz="2400" b="1" kern="0" dirty="0" smtClean="0">
              <a:solidFill>
                <a:sysClr val="window" lastClr="FFFFFF"/>
              </a:solidFill>
              <a:latin typeface="Calibri"/>
            </a:endParaRPr>
          </a:p>
        </p:txBody>
      </p:sp>
      <p:sp>
        <p:nvSpPr>
          <p:cNvPr id="37" name="Rounded Rectangle 36"/>
          <p:cNvSpPr/>
          <p:nvPr/>
        </p:nvSpPr>
        <p:spPr>
          <a:xfrm>
            <a:off x="3124200" y="2420145"/>
            <a:ext cx="2438400" cy="1143000"/>
          </a:xfrm>
          <a:prstGeom prst="roundRect">
            <a:avLst/>
          </a:prstGeom>
          <a:solidFill>
            <a:srgbClr val="40627C"/>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Dirty-Block Index</a:t>
            </a:r>
          </a:p>
          <a:p>
            <a:pPr algn="ctr">
              <a:defRPr/>
            </a:pPr>
            <a:r>
              <a:rPr lang="en-US" b="1" kern="0" dirty="0" smtClean="0">
                <a:solidFill>
                  <a:sysClr val="window" lastClr="FFFFFF"/>
                </a:solidFill>
                <a:latin typeface="Calibri"/>
              </a:rPr>
              <a:t>(ISCA 2014)</a:t>
            </a:r>
            <a:endParaRPr lang="en-US" sz="2400" b="1" kern="0" dirty="0" smtClean="0">
              <a:solidFill>
                <a:sysClr val="window" lastClr="FFFFFF"/>
              </a:solidFill>
              <a:latin typeface="Calibri"/>
            </a:endParaRPr>
          </a:p>
        </p:txBody>
      </p:sp>
      <p:sp>
        <p:nvSpPr>
          <p:cNvPr id="38" name="Rounded Rectangle 37"/>
          <p:cNvSpPr/>
          <p:nvPr/>
        </p:nvSpPr>
        <p:spPr>
          <a:xfrm>
            <a:off x="5867400" y="2420144"/>
            <a:ext cx="25908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Page Overlay</a:t>
            </a:r>
          </a:p>
        </p:txBody>
      </p:sp>
      <p:sp>
        <p:nvSpPr>
          <p:cNvPr id="39" name="Rounded Rectangle 38"/>
          <p:cNvSpPr/>
          <p:nvPr/>
        </p:nvSpPr>
        <p:spPr>
          <a:xfrm>
            <a:off x="533400" y="3791744"/>
            <a:ext cx="22860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In-DRAM Gather Scatter</a:t>
            </a:r>
          </a:p>
        </p:txBody>
      </p:sp>
      <p:sp>
        <p:nvSpPr>
          <p:cNvPr id="40" name="Rounded Rectangle 39"/>
          <p:cNvSpPr/>
          <p:nvPr/>
        </p:nvSpPr>
        <p:spPr>
          <a:xfrm>
            <a:off x="533400" y="5239544"/>
            <a:ext cx="2286000" cy="914400"/>
          </a:xfrm>
          <a:prstGeom prst="roundRect">
            <a:avLst/>
          </a:prstGeom>
          <a:solidFill>
            <a:srgbClr val="C4442A"/>
          </a:solidFill>
          <a:ln w="25400" cap="flat" cmpd="sng" algn="ctr">
            <a:noFill/>
            <a:prstDash val="solid"/>
          </a:ln>
          <a:effectLst/>
        </p:spPr>
        <p:txBody>
          <a:bodyPr rtlCol="0" anchor="ctr"/>
          <a:lstStyle/>
          <a:p>
            <a:pPr algn="ctr">
              <a:defRPr/>
            </a:pPr>
            <a:r>
              <a:rPr lang="en-US" sz="2000" b="1" kern="0" dirty="0" smtClean="0">
                <a:solidFill>
                  <a:sysClr val="window" lastClr="FFFFFF"/>
                </a:solidFill>
                <a:latin typeface="Calibri"/>
              </a:rPr>
              <a:t>Randomization</a:t>
            </a:r>
          </a:p>
          <a:p>
            <a:pPr algn="ctr">
              <a:defRPr/>
            </a:pPr>
            <a:r>
              <a:rPr lang="en-US" sz="2000" b="1" kern="0" dirty="0" smtClean="0">
                <a:solidFill>
                  <a:sysClr val="window" lastClr="FFFFFF"/>
                </a:solidFill>
                <a:latin typeface="Calibri"/>
              </a:rPr>
              <a:t>Bitwise Operations</a:t>
            </a:r>
          </a:p>
        </p:txBody>
      </p:sp>
      <p:sp>
        <p:nvSpPr>
          <p:cNvPr id="41" name="Rounded Rectangle 40"/>
          <p:cNvSpPr/>
          <p:nvPr/>
        </p:nvSpPr>
        <p:spPr>
          <a:xfrm>
            <a:off x="3124200" y="5239544"/>
            <a:ext cx="24384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2" name="Rounded Rectangle 41"/>
          <p:cNvSpPr/>
          <p:nvPr/>
        </p:nvSpPr>
        <p:spPr>
          <a:xfrm>
            <a:off x="5867400" y="5239544"/>
            <a:ext cx="2590800" cy="914400"/>
          </a:xfrm>
          <a:prstGeom prst="roundRect">
            <a:avLst/>
          </a:prstGeom>
          <a:solidFill>
            <a:sysClr val="windowText" lastClr="000000">
              <a:lumMod val="50000"/>
              <a:lumOff val="50000"/>
            </a:sysClr>
          </a:solidFill>
          <a:ln w="25400" cap="flat" cmpd="sng" algn="ctr">
            <a:noFill/>
            <a:prstDash val="solid"/>
          </a:ln>
          <a:effectLst/>
        </p:spPr>
        <p:txBody>
          <a:bodyPr rtlCol="0" anchor="ctr"/>
          <a:lstStyle/>
          <a:p>
            <a:pPr algn="ctr">
              <a:defRPr/>
            </a:pPr>
            <a:r>
              <a:rPr lang="en-US" sz="2800" b="1" kern="0" dirty="0" smtClean="0">
                <a:solidFill>
                  <a:sysClr val="window" lastClr="FFFFFF"/>
                </a:solidFill>
                <a:latin typeface="Calibri"/>
              </a:rPr>
              <a:t>?</a:t>
            </a:r>
          </a:p>
        </p:txBody>
      </p:sp>
      <p:sp>
        <p:nvSpPr>
          <p:cNvPr id="43" name="Rounded Rectangle 42"/>
          <p:cNvSpPr/>
          <p:nvPr/>
        </p:nvSpPr>
        <p:spPr>
          <a:xfrm>
            <a:off x="3124200" y="3791744"/>
            <a:ext cx="24384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Non-contiguous Cache lines</a:t>
            </a:r>
          </a:p>
        </p:txBody>
      </p:sp>
      <p:sp>
        <p:nvSpPr>
          <p:cNvPr id="44" name="Rounded Rectangle 43"/>
          <p:cNvSpPr/>
          <p:nvPr/>
        </p:nvSpPr>
        <p:spPr>
          <a:xfrm>
            <a:off x="5867400" y="3791744"/>
            <a:ext cx="2590800" cy="1143000"/>
          </a:xfrm>
          <a:prstGeom prst="roundRect">
            <a:avLst/>
          </a:prstGeom>
          <a:solidFill>
            <a:srgbClr val="C4442A"/>
          </a:solidFill>
          <a:ln w="25400" cap="flat" cmpd="sng" algn="ctr">
            <a:noFill/>
            <a:prstDash val="solid"/>
          </a:ln>
          <a:effectLst/>
        </p:spPr>
        <p:txBody>
          <a:bodyPr rtlCol="0" anchor="ctr"/>
          <a:lstStyle/>
          <a:p>
            <a:pPr algn="ctr">
              <a:defRPr/>
            </a:pPr>
            <a:r>
              <a:rPr lang="en-US" sz="2400" b="1" kern="0" dirty="0" smtClean="0">
                <a:solidFill>
                  <a:sysClr val="window" lastClr="FFFFFF"/>
                </a:solidFill>
                <a:latin typeface="Calibri"/>
              </a:rPr>
              <a:t>Gathered Pages</a:t>
            </a:r>
          </a:p>
        </p:txBody>
      </p:sp>
      <p:cxnSp>
        <p:nvCxnSpPr>
          <p:cNvPr id="45" name="Straight Connector 44"/>
          <p:cNvCxnSpPr/>
          <p:nvPr/>
        </p:nvCxnSpPr>
        <p:spPr>
          <a:xfrm>
            <a:off x="29718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6" name="Straight Connector 45"/>
          <p:cNvCxnSpPr/>
          <p:nvPr/>
        </p:nvCxnSpPr>
        <p:spPr>
          <a:xfrm>
            <a:off x="5715000" y="1200944"/>
            <a:ext cx="0" cy="510540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cxnSp>
        <p:nvCxnSpPr>
          <p:cNvPr id="47" name="Straight Connector 46"/>
          <p:cNvCxnSpPr/>
          <p:nvPr/>
        </p:nvCxnSpPr>
        <p:spPr>
          <a:xfrm>
            <a:off x="533400" y="2191544"/>
            <a:ext cx="7924800" cy="0"/>
          </a:xfrm>
          <a:prstGeom prst="line">
            <a:avLst/>
          </a:prstGeom>
          <a:noFill/>
          <a:ln w="12700" cap="flat" cmpd="sng" algn="ctr">
            <a:solidFill>
              <a:sysClr val="windowText" lastClr="000000">
                <a:lumMod val="65000"/>
                <a:lumOff val="35000"/>
              </a:sysClr>
            </a:solidFill>
            <a:prstDash val="lgDashDot"/>
            <a:headEnd type="none" w="med" len="med"/>
            <a:tailEnd type="none" w="med" len="med"/>
          </a:ln>
          <a:effectLst/>
        </p:spPr>
      </p:cxnSp>
      <p:sp>
        <p:nvSpPr>
          <p:cNvPr id="48" name="Rounded Rectangle 47"/>
          <p:cNvSpPr/>
          <p:nvPr/>
        </p:nvSpPr>
        <p:spPr>
          <a:xfrm>
            <a:off x="381000" y="2267744"/>
            <a:ext cx="8229600" cy="1409700"/>
          </a:xfrm>
          <a:prstGeom prst="roundRect">
            <a:avLst/>
          </a:prstGeom>
          <a:noFill/>
          <a:ln w="57150" cap="flat" cmpd="sng" algn="ctr">
            <a:solidFill>
              <a:sysClr val="windowText" lastClr="000000"/>
            </a:solidFill>
            <a:prstDash val="solid"/>
          </a:ln>
          <a:effectLst/>
        </p:spPr>
        <p:txBody>
          <a:bodyPr rtlCol="0" anchor="ctr"/>
          <a:lstStyle/>
          <a:p>
            <a:pPr algn="ctr">
              <a:defRPr/>
            </a:pPr>
            <a:endParaRPr lang="en-US" sz="2800" b="1" kern="0" dirty="0" smtClean="0">
              <a:solidFill>
                <a:sysClr val="window" lastClr="FFFFFF"/>
              </a:solidFill>
              <a:latin typeface="Calibri"/>
            </a:endParaRPr>
          </a:p>
        </p:txBody>
      </p:sp>
      <p:sp>
        <p:nvSpPr>
          <p:cNvPr id="49" name="Rounded Rectangle 48"/>
          <p:cNvSpPr/>
          <p:nvPr/>
        </p:nvSpPr>
        <p:spPr>
          <a:xfrm>
            <a:off x="381000" y="3677444"/>
            <a:ext cx="8229600" cy="1409700"/>
          </a:xfrm>
          <a:prstGeom prst="roundRect">
            <a:avLst/>
          </a:prstGeom>
          <a:noFill/>
          <a:ln w="57150" cap="flat" cmpd="sng" algn="ctr">
            <a:solidFill>
              <a:sysClr val="windowText" lastClr="000000"/>
            </a:solidFill>
            <a:prstDash val="solid"/>
          </a:ln>
          <a:effectLst/>
        </p:spPr>
        <p:txBody>
          <a:bodyPr rtlCol="0" anchor="ctr"/>
          <a:lstStyle/>
          <a:p>
            <a:pPr algn="ctr">
              <a:defRPr/>
            </a:pPr>
            <a:endParaRPr lang="en-US" sz="2800" b="1" kern="0" dirty="0" smtClean="0">
              <a:solidFill>
                <a:sysClr val="window" lastClr="FFFFFF"/>
              </a:solidFill>
              <a:latin typeface="Calibri"/>
            </a:endParaRPr>
          </a:p>
        </p:txBody>
      </p:sp>
      <p:sp>
        <p:nvSpPr>
          <p:cNvPr id="50" name="Rounded Rectangle 49"/>
          <p:cNvSpPr/>
          <p:nvPr/>
        </p:nvSpPr>
        <p:spPr>
          <a:xfrm>
            <a:off x="381000" y="5087144"/>
            <a:ext cx="8229600" cy="1219200"/>
          </a:xfrm>
          <a:prstGeom prst="roundRect">
            <a:avLst/>
          </a:prstGeom>
          <a:noFill/>
          <a:ln w="57150" cap="flat" cmpd="sng" algn="ctr">
            <a:solidFill>
              <a:sysClr val="windowText" lastClr="000000"/>
            </a:solidFill>
            <a:prstDash val="solid"/>
          </a:ln>
          <a:effectLst/>
        </p:spPr>
        <p:txBody>
          <a:bodyPr rtlCol="0" anchor="ctr"/>
          <a:lstStyle/>
          <a:p>
            <a:pPr algn="ctr">
              <a:defRPr/>
            </a:pPr>
            <a:endParaRPr lang="en-US" sz="2800" b="1" kern="0" dirty="0" smtClean="0">
              <a:solidFill>
                <a:sysClr val="window" lastClr="FFFFFF"/>
              </a:solidFill>
              <a:latin typeface="Calibri"/>
            </a:endParaRPr>
          </a:p>
        </p:txBody>
      </p:sp>
    </p:spTree>
    <p:extLst>
      <p:ext uri="{BB962C8B-B14F-4D97-AF65-F5344CB8AC3E}">
        <p14:creationId xmlns:p14="http://schemas.microsoft.com/office/powerpoint/2010/main" val="134273878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fade">
                                      <p:cBhvr>
                                        <p:cTn id="7" dur="500"/>
                                        <p:tgtEl>
                                          <p:spTgt spid="4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48"/>
                                        </p:tgtEl>
                                      </p:cBhvr>
                                    </p:animEffect>
                                    <p:set>
                                      <p:cBhvr>
                                        <p:cTn id="12" dur="1" fill="hold">
                                          <p:stCondLst>
                                            <p:cond delay="499"/>
                                          </p:stCondLst>
                                        </p:cTn>
                                        <p:tgtEl>
                                          <p:spTgt spid="48"/>
                                        </p:tgtEl>
                                        <p:attrNameLst>
                                          <p:attrName>style.visibility</p:attrName>
                                        </p:attrNameLst>
                                      </p:cBhvr>
                                      <p:to>
                                        <p:strVal val="hidden"/>
                                      </p:to>
                                    </p:set>
                                  </p:childTnLst>
                                </p:cTn>
                              </p:par>
                              <p:par>
                                <p:cTn id="13" presetID="10" presetClass="entr" presetSubtype="0" fill="hold" grpId="0" nodeType="with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fade">
                                      <p:cBhvr>
                                        <p:cTn id="15" dur="500"/>
                                        <p:tgtEl>
                                          <p:spTgt spid="4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500"/>
                                        <p:tgtEl>
                                          <p:spTgt spid="49"/>
                                        </p:tgtEl>
                                      </p:cBhvr>
                                    </p:animEffect>
                                    <p:set>
                                      <p:cBhvr>
                                        <p:cTn id="20" dur="1" fill="hold">
                                          <p:stCondLst>
                                            <p:cond delay="499"/>
                                          </p:stCondLst>
                                        </p:cTn>
                                        <p:tgtEl>
                                          <p:spTgt spid="49"/>
                                        </p:tgtEl>
                                        <p:attrNameLst>
                                          <p:attrName>style.visibility</p:attrName>
                                        </p:attrNameLst>
                                      </p:cBhvr>
                                      <p:to>
                                        <p:strVal val="hidden"/>
                                      </p:to>
                                    </p:set>
                                  </p:childTnLst>
                                </p:cTn>
                              </p:par>
                              <p:par>
                                <p:cTn id="21" presetID="10" presetClass="entr" presetSubtype="0" fill="hold" grpId="0" nodeType="with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fade">
                                      <p:cBhvr>
                                        <p:cTn id="23" dur="500"/>
                                        <p:tgtEl>
                                          <p:spTgt spid="50"/>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xit" presetSubtype="0" fill="hold" grpId="1" nodeType="clickEffect">
                                  <p:stCondLst>
                                    <p:cond delay="0"/>
                                  </p:stCondLst>
                                  <p:childTnLst>
                                    <p:animEffect transition="out" filter="fade">
                                      <p:cBhvr>
                                        <p:cTn id="27" dur="500"/>
                                        <p:tgtEl>
                                          <p:spTgt spid="50"/>
                                        </p:tgtEl>
                                      </p:cBhvr>
                                    </p:animEffect>
                                    <p:set>
                                      <p:cBhvr>
                                        <p:cTn id="28" dur="1" fill="hold">
                                          <p:stCondLst>
                                            <p:cond delay="499"/>
                                          </p:stCondLst>
                                        </p:cTn>
                                        <p:tgtEl>
                                          <p:spTgt spid="5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8" grpId="1" animBg="1"/>
      <p:bldP spid="49" grpId="0" animBg="1"/>
      <p:bldP spid="49" grpId="1" animBg="1"/>
      <p:bldP spid="50" grpId="0" animBg="1"/>
      <p:bldP spid="50"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820733"/>
            <a:ext cx="8991600" cy="7432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defTabSz="914400" fontAlgn="base">
              <a:spcBef>
                <a:spcPct val="0"/>
              </a:spcBef>
              <a:spcAft>
                <a:spcPct val="0"/>
              </a:spcAft>
            </a:pPr>
            <a:r>
              <a:rPr lang="en-US" sz="2400" b="1" i="1" u="sng" dirty="0" smtClean="0">
                <a:solidFill>
                  <a:srgbClr val="000000"/>
                </a:solidFill>
                <a:latin typeface="Arial Narrow" charset="0"/>
                <a:ea typeface="ＭＳ Ｐゴシック" charset="0"/>
                <a:cs typeface="Arial" charset="0"/>
              </a:rPr>
              <a:t>Some Current Directions and Projects</a:t>
            </a:r>
            <a:endParaRPr lang="en-US" sz="2400" b="1" i="1" dirty="0">
              <a:solidFill>
                <a:srgbClr val="000000"/>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Rethinking Memory System Design </a:t>
            </a:r>
            <a:r>
              <a:rPr lang="en-US" sz="2400" b="1" i="1" dirty="0" smtClean="0">
                <a:solidFill>
                  <a:srgbClr val="3333CC"/>
                </a:solidFill>
                <a:latin typeface="Arial Narrow" charset="0"/>
                <a:ea typeface="ＭＳ Ｐゴシック" charset="0"/>
                <a:cs typeface="Arial" charset="0"/>
              </a:rPr>
              <a:t>for Data-Intensive Computing</a:t>
            </a:r>
          </a:p>
          <a:p>
            <a:pPr lvl="1"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3333CC"/>
                </a:solidFill>
                <a:latin typeface="Arial Narrow" charset="0"/>
                <a:ea typeface="ＭＳ Ｐゴシック" charset="0"/>
                <a:cs typeface="Arial" charset="0"/>
              </a:rPr>
              <a:t>All </a:t>
            </a:r>
            <a:r>
              <a:rPr lang="en-US" sz="2400" b="1" i="1" dirty="0">
                <a:solidFill>
                  <a:srgbClr val="3333CC"/>
                </a:solidFill>
                <a:latin typeface="Arial Narrow" charset="0"/>
                <a:ea typeface="ＭＳ Ｐゴシック" charset="0"/>
                <a:cs typeface="Arial" charset="0"/>
              </a:rPr>
              <a:t>a</a:t>
            </a:r>
            <a:r>
              <a:rPr lang="en-US" sz="2400" b="1" i="1" dirty="0" smtClean="0">
                <a:solidFill>
                  <a:srgbClr val="3333CC"/>
                </a:solidFill>
                <a:latin typeface="Arial Narrow" charset="0"/>
                <a:ea typeface="ＭＳ Ｐゴシック" charset="0"/>
                <a:cs typeface="Arial" charset="0"/>
              </a:rPr>
              <a:t>spects of DRAM, Flash Memory, Emerging Technologies</a:t>
            </a:r>
          </a:p>
          <a:p>
            <a:pPr lvl="1" defTabSz="914400" fontAlgn="base">
              <a:spcBef>
                <a:spcPct val="0"/>
              </a:spcBef>
              <a:spcAft>
                <a:spcPct val="0"/>
              </a:spcAft>
              <a:buFontTx/>
              <a:buChar char="•"/>
            </a:pPr>
            <a:endParaRPr lang="en-US" sz="1200" b="1" i="1" dirty="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Single-Level Stores</a:t>
            </a:r>
            <a:r>
              <a:rPr lang="en-US" sz="2400" b="1" i="1" dirty="0" smtClean="0">
                <a:solidFill>
                  <a:srgbClr val="3333CC"/>
                </a:solidFill>
                <a:latin typeface="Arial Narrow" charset="0"/>
                <a:ea typeface="ＭＳ Ｐゴシック" charset="0"/>
                <a:cs typeface="Arial" charset="0"/>
              </a:rPr>
              <a:t>: Merging Memory and Storage with Fast NVM</a:t>
            </a:r>
          </a:p>
          <a:p>
            <a:pPr defTabSz="914400"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GPUs as First-Class Computing Engines</a:t>
            </a:r>
            <a:endParaRPr lang="en-US" sz="2400" b="1" i="1" dirty="0">
              <a:solidFill>
                <a:srgbClr val="3333CC"/>
              </a:solidFill>
              <a:latin typeface="Arial Narrow" charset="0"/>
              <a:ea typeface="ＭＳ Ｐゴシック" charset="0"/>
              <a:cs typeface="Arial" charset="0"/>
            </a:endParaRPr>
          </a:p>
          <a:p>
            <a:pPr defTabSz="914400" fontAlgn="base">
              <a:spcBef>
                <a:spcPct val="0"/>
              </a:spcBef>
              <a:spcAft>
                <a:spcPct val="0"/>
              </a:spcAft>
            </a:pPr>
            <a:r>
              <a:rPr lang="en-US" sz="1200" b="1" i="1" dirty="0">
                <a:solidFill>
                  <a:srgbClr val="3333CC"/>
                </a:solidFill>
                <a:latin typeface="Arial Narrow" charset="0"/>
                <a:ea typeface="ＭＳ Ｐゴシック" charset="0"/>
                <a:cs typeface="Arial" charset="0"/>
              </a:rPr>
              <a:t> </a:t>
            </a: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In-memory Computing: </a:t>
            </a:r>
            <a:r>
              <a:rPr lang="en-US" sz="2400" b="1" i="1" dirty="0" smtClean="0">
                <a:solidFill>
                  <a:srgbClr val="3333CC"/>
                </a:solidFill>
                <a:latin typeface="Arial Narrow" charset="0"/>
                <a:ea typeface="ＭＳ Ｐゴシック" charset="0"/>
                <a:cs typeface="Arial" charset="0"/>
              </a:rPr>
              <a:t>Enabling Near-Data Processing</a:t>
            </a:r>
            <a:endParaRPr lang="en-US" sz="2400" b="1" i="1" dirty="0" smtClean="0">
              <a:solidFill>
                <a:srgbClr val="000090"/>
              </a:solidFill>
              <a:latin typeface="Arial Narrow" charset="0"/>
              <a:ea typeface="ＭＳ Ｐゴシック" charset="0"/>
              <a:cs typeface="Arial" charset="0"/>
            </a:endParaRPr>
          </a:p>
          <a:p>
            <a:pPr defTabSz="914400" fontAlgn="base">
              <a:spcBef>
                <a:spcPct val="0"/>
              </a:spcBef>
              <a:spcAft>
                <a:spcPct val="0"/>
              </a:spcAft>
              <a:buFontTx/>
              <a:buChar char="•"/>
            </a:pPr>
            <a:endParaRPr lang="en-US" sz="1200" b="1" i="1" dirty="0" smtClean="0">
              <a:solidFill>
                <a:schemeClr val="accent1">
                  <a:lumMod val="75000"/>
                </a:schemeClr>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Predictable Systems</a:t>
            </a:r>
            <a:r>
              <a:rPr lang="en-US" sz="2400" b="1" i="1" dirty="0" smtClean="0">
                <a:solidFill>
                  <a:srgbClr val="3333CC"/>
                </a:solidFill>
                <a:latin typeface="Arial Narrow" charset="0"/>
                <a:ea typeface="ＭＳ Ｐゴシック" charset="0"/>
                <a:cs typeface="Arial" charset="0"/>
              </a:rPr>
              <a:t>: QoS Everywhere in the System</a:t>
            </a:r>
          </a:p>
          <a:p>
            <a:pPr defTabSz="914400"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Secure and Easy-to-Program/Manage Memories:</a:t>
            </a:r>
            <a:r>
              <a:rPr lang="en-US" sz="2400" b="1" i="1" dirty="0" smtClean="0">
                <a:solidFill>
                  <a:srgbClr val="3333CC"/>
                </a:solidFill>
                <a:latin typeface="Arial Narrow" charset="0"/>
                <a:ea typeface="ＭＳ Ｐゴシック" charset="0"/>
                <a:cs typeface="Arial" charset="0"/>
              </a:rPr>
              <a:t> </a:t>
            </a:r>
            <a:r>
              <a:rPr lang="en-US" sz="2400" b="1" i="1" dirty="0">
                <a:solidFill>
                  <a:srgbClr val="3333CC"/>
                </a:solidFill>
                <a:latin typeface="Arial Narrow" charset="0"/>
                <a:ea typeface="ＭＳ Ｐゴシック" charset="0"/>
                <a:cs typeface="Arial" charset="0"/>
              </a:rPr>
              <a:t>DRAM, Flash, </a:t>
            </a:r>
            <a:r>
              <a:rPr lang="en-US" sz="2400" b="1" i="1" dirty="0" smtClean="0">
                <a:solidFill>
                  <a:srgbClr val="3333CC"/>
                </a:solidFill>
                <a:latin typeface="Arial Narrow" charset="0"/>
                <a:ea typeface="ＭＳ Ｐゴシック" charset="0"/>
                <a:cs typeface="Arial" charset="0"/>
              </a:rPr>
              <a:t>NVM</a:t>
            </a:r>
          </a:p>
          <a:p>
            <a:pPr defTabSz="914400"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Heterogeneous Systems:</a:t>
            </a:r>
            <a:r>
              <a:rPr lang="en-US" sz="2400" b="1" i="1" dirty="0" smtClean="0">
                <a:solidFill>
                  <a:srgbClr val="3333CC"/>
                </a:solidFill>
                <a:latin typeface="Arial Narrow" charset="0"/>
                <a:ea typeface="ＭＳ Ｐゴシック" charset="0"/>
                <a:cs typeface="Arial" charset="0"/>
              </a:rPr>
              <a:t> Architecting and Exploiting Asymmetry</a:t>
            </a:r>
          </a:p>
          <a:p>
            <a:pPr defTabSz="914400" fontAlgn="base">
              <a:spcBef>
                <a:spcPct val="0"/>
              </a:spcBef>
              <a:spcAft>
                <a:spcPct val="0"/>
              </a:spcAft>
              <a:buFontTx/>
              <a:buChar char="•"/>
            </a:pPr>
            <a:endParaRPr lang="en-US" sz="1200" b="1" i="1" dirty="0" smtClean="0">
              <a:solidFill>
                <a:srgbClr val="3333CC"/>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Efficient and Scalable Interconnects</a:t>
            </a:r>
          </a:p>
          <a:p>
            <a:pPr defTabSz="914400" fontAlgn="base">
              <a:spcBef>
                <a:spcPct val="0"/>
              </a:spcBef>
              <a:spcAft>
                <a:spcPct val="0"/>
              </a:spcAft>
              <a:buFontTx/>
              <a:buChar char="•"/>
            </a:pPr>
            <a:endParaRPr lang="en-US" sz="1200" b="1" i="1" dirty="0" smtClean="0">
              <a:solidFill>
                <a:srgbClr val="FF0000"/>
              </a:solidFill>
              <a:latin typeface="Arial Narrow" charset="0"/>
              <a:ea typeface="ＭＳ Ｐゴシック" charset="0"/>
              <a:cs typeface="Arial" charset="0"/>
            </a:endParaRPr>
          </a:p>
          <a:p>
            <a:pPr defTabSz="914400" fontAlgn="base">
              <a:spcBef>
                <a:spcPct val="0"/>
              </a:spcBef>
              <a:spcAft>
                <a:spcPct val="0"/>
              </a:spcAft>
              <a:buFontTx/>
              <a:buChar char="•"/>
            </a:pPr>
            <a:r>
              <a:rPr lang="en-US" sz="2400" b="1" i="1" dirty="0" smtClean="0">
                <a:solidFill>
                  <a:srgbClr val="3333CC"/>
                </a:solidFill>
                <a:latin typeface="Arial Narrow" charset="0"/>
                <a:ea typeface="ＭＳ Ｐゴシック" charset="0"/>
                <a:cs typeface="Arial" charset="0"/>
              </a:rPr>
              <a:t> </a:t>
            </a:r>
            <a:r>
              <a:rPr lang="en-US" sz="2400" b="1" i="1" dirty="0" smtClean="0">
                <a:solidFill>
                  <a:srgbClr val="FF0000"/>
                </a:solidFill>
                <a:latin typeface="Arial Narrow" charset="0"/>
                <a:ea typeface="ＭＳ Ｐゴシック" charset="0"/>
                <a:cs typeface="Arial" charset="0"/>
              </a:rPr>
              <a:t>Genome Sequence Analysis &amp; Assembly: </a:t>
            </a:r>
            <a:r>
              <a:rPr lang="en-US" sz="2400" b="1" i="1" dirty="0" smtClean="0">
                <a:solidFill>
                  <a:srgbClr val="3333CC"/>
                </a:solidFill>
                <a:latin typeface="Arial Narrow" charset="0"/>
                <a:ea typeface="ＭＳ Ｐゴシック" charset="0"/>
                <a:cs typeface="Arial" charset="0"/>
              </a:rPr>
              <a:t>Algorithms and Architectures</a:t>
            </a: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smtClean="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defTabSz="914400" fontAlgn="base">
              <a:spcBef>
                <a:spcPct val="0"/>
              </a:spcBef>
              <a:spcAft>
                <a:spcPct val="0"/>
              </a:spcAft>
            </a:pPr>
            <a:endParaRPr lang="en-US" sz="2400" b="1" i="1" dirty="0">
              <a:solidFill>
                <a:srgbClr val="FF0000"/>
              </a:solidFill>
              <a:latin typeface="Arial Narrow" charset="0"/>
              <a:ea typeface="ＭＳ Ｐゴシック" charset="0"/>
              <a:cs typeface="Arial" charset="0"/>
            </a:endParaRPr>
          </a:p>
        </p:txBody>
      </p:sp>
      <p:sp>
        <p:nvSpPr>
          <p:cNvPr id="26628" name="Text Box 147"/>
          <p:cNvSpPr txBox="1">
            <a:spLocks noChangeArrowheads="1"/>
          </p:cNvSpPr>
          <p:nvPr/>
        </p:nvSpPr>
        <p:spPr bwMode="auto">
          <a:xfrm>
            <a:off x="5302253" y="-39713"/>
            <a:ext cx="28479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r>
              <a:rPr lang="en-US" sz="2000" b="1" i="1" dirty="0" err="1">
                <a:solidFill>
                  <a:srgbClr val="000000"/>
                </a:solidFill>
                <a:latin typeface="Arial Narrow" charset="0"/>
              </a:rPr>
              <a:t>Onur</a:t>
            </a:r>
            <a:r>
              <a:rPr lang="en-US" sz="2000" b="1" i="1" dirty="0">
                <a:solidFill>
                  <a:srgbClr val="000000"/>
                </a:solidFill>
                <a:latin typeface="Arial Narrow" charset="0"/>
              </a:rPr>
              <a:t> </a:t>
            </a:r>
            <a:r>
              <a:rPr lang="en-US" sz="2000" b="1" i="1" dirty="0" err="1">
                <a:solidFill>
                  <a:srgbClr val="000000"/>
                </a:solidFill>
                <a:latin typeface="Arial Narrow" charset="0"/>
              </a:rPr>
              <a:t>Mutlu</a:t>
            </a:r>
            <a:endParaRPr lang="en-US" sz="2000" b="1" i="1" dirty="0">
              <a:solidFill>
                <a:srgbClr val="000000"/>
              </a:solidFill>
              <a:latin typeface="Arial Narrow" charset="0"/>
            </a:endParaRPr>
          </a:p>
          <a:p>
            <a:pPr algn="r" defTabSz="914400" eaLnBrk="1" fontAlgn="base" hangingPunct="1">
              <a:spcBef>
                <a:spcPct val="0"/>
              </a:spcBef>
              <a:spcAft>
                <a:spcPct val="0"/>
              </a:spcAft>
            </a:pPr>
            <a:r>
              <a:rPr lang="en-US" sz="1700" b="1" i="1" dirty="0">
                <a:solidFill>
                  <a:srgbClr val="3333CC"/>
                </a:solidFill>
                <a:latin typeface="Arial Narrow" charset="0"/>
              </a:rPr>
              <a:t>Computer Architecture </a:t>
            </a:r>
          </a:p>
          <a:p>
            <a:pPr algn="r" defTabSz="914400" eaLnBrk="1" fontAlgn="base" hangingPunct="1">
              <a:spcBef>
                <a:spcPct val="0"/>
              </a:spcBef>
              <a:spcAft>
                <a:spcPct val="0"/>
              </a:spcAft>
            </a:pPr>
            <a:r>
              <a:rPr lang="en-US" sz="1700" b="1" i="1" dirty="0">
                <a:solidFill>
                  <a:srgbClr val="3333CC"/>
                </a:solidFill>
                <a:latin typeface="Arial Narrow" charset="0"/>
              </a:rPr>
              <a:t>and Systems</a:t>
            </a:r>
          </a:p>
        </p:txBody>
      </p:sp>
      <p:pic>
        <p:nvPicPr>
          <p:cNvPr id="26629" name="Picture 17" descr="Headshot of Tsuhan C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8166" y="-22"/>
            <a:ext cx="985837" cy="1233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endParaRPr lang="en-US" sz="2200" b="1" i="1">
              <a:solidFill>
                <a:srgbClr val="3333CC"/>
              </a:solidFill>
              <a:latin typeface="Arial Narrow" charset="0"/>
            </a:endParaRPr>
          </a:p>
        </p:txBody>
      </p:sp>
      <p:pic>
        <p:nvPicPr>
          <p:cNvPr id="7" name="Picture 6" descr="Burgundy_CMU_JPG_Logo.jpg"/>
          <p:cNvPicPr>
            <a:picLocks noChangeAspect="1"/>
          </p:cNvPicPr>
          <p:nvPr/>
        </p:nvPicPr>
        <p:blipFill>
          <a:blip r:embed="rId4" cstate="print"/>
          <a:stretch>
            <a:fillRect/>
          </a:stretch>
        </p:blipFill>
        <p:spPr>
          <a:xfrm>
            <a:off x="3131840" y="0"/>
            <a:ext cx="2448272" cy="884098"/>
          </a:xfrm>
          <a:prstGeom prst="rect">
            <a:avLst/>
          </a:prstGeom>
        </p:spPr>
      </p:pic>
      <p:pic>
        <p:nvPicPr>
          <p:cNvPr id="8" name="Picture 7" descr="safari.png"/>
          <p:cNvPicPr>
            <a:picLocks noChangeAspect="1"/>
          </p:cNvPicPr>
          <p:nvPr/>
        </p:nvPicPr>
        <p:blipFill>
          <a:blip r:embed="rId5" cstate="print"/>
          <a:stretch>
            <a:fillRect/>
          </a:stretch>
        </p:blipFill>
        <p:spPr>
          <a:xfrm>
            <a:off x="224865" y="116632"/>
            <a:ext cx="2186895" cy="632757"/>
          </a:xfrm>
          <a:prstGeom prst="rect">
            <a:avLst/>
          </a:prstGeom>
        </p:spPr>
      </p:pic>
    </p:spTree>
    <p:extLst>
      <p:ext uri="{BB962C8B-B14F-4D97-AF65-F5344CB8AC3E}">
        <p14:creationId xmlns:p14="http://schemas.microsoft.com/office/powerpoint/2010/main" val="3387019399"/>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Tolerating DRAM: Example Techniques</a:t>
            </a:r>
            <a:endParaRPr lang="en-US" dirty="0"/>
          </a:p>
        </p:txBody>
      </p:sp>
      <p:sp>
        <p:nvSpPr>
          <p:cNvPr id="3" name="Content Placeholder 2"/>
          <p:cNvSpPr>
            <a:spLocks noGrp="1"/>
          </p:cNvSpPr>
          <p:nvPr>
            <p:ph idx="1"/>
          </p:nvPr>
        </p:nvSpPr>
        <p:spPr>
          <a:xfrm>
            <a:off x="228600" y="1196752"/>
            <a:ext cx="8610600" cy="4876800"/>
          </a:xfrm>
        </p:spPr>
        <p:txBody>
          <a:bodyPr/>
          <a:lstStyle/>
          <a:p>
            <a:r>
              <a:rPr lang="en-US" dirty="0" smtClean="0"/>
              <a:t>Retention-Aware DRAM Refresh: </a:t>
            </a:r>
            <a:r>
              <a:rPr lang="en-US" dirty="0" smtClean="0">
                <a:solidFill>
                  <a:srgbClr val="0000FF"/>
                </a:solidFill>
              </a:rPr>
              <a:t>Reducing Refresh Impact</a:t>
            </a:r>
          </a:p>
          <a:p>
            <a:endParaRPr lang="en-US" dirty="0">
              <a:solidFill>
                <a:srgbClr val="0000FF"/>
              </a:solidFill>
            </a:endParaRPr>
          </a:p>
          <a:p>
            <a:r>
              <a:rPr lang="en-US" dirty="0" smtClean="0"/>
              <a:t>Refresh Access Parallelization</a:t>
            </a:r>
            <a:r>
              <a:rPr lang="en-US" dirty="0"/>
              <a:t>: </a:t>
            </a:r>
            <a:r>
              <a:rPr lang="en-US" dirty="0">
                <a:solidFill>
                  <a:srgbClr val="0000FF"/>
                </a:solidFill>
              </a:rPr>
              <a:t>Reducing Refresh </a:t>
            </a:r>
            <a:r>
              <a:rPr lang="en-US" dirty="0" smtClean="0">
                <a:solidFill>
                  <a:srgbClr val="0000FF"/>
                </a:solidFill>
              </a:rPr>
              <a:t>Impact</a:t>
            </a:r>
          </a:p>
          <a:p>
            <a:pPr marL="0" indent="0">
              <a:buNone/>
            </a:pPr>
            <a:endParaRPr lang="en-US" dirty="0" smtClean="0">
              <a:solidFill>
                <a:srgbClr val="0000FF"/>
              </a:solidFill>
            </a:endParaRPr>
          </a:p>
          <a:p>
            <a:r>
              <a:rPr lang="en-US" dirty="0" smtClean="0"/>
              <a:t>Tiered-Latency DRAM: </a:t>
            </a:r>
            <a:r>
              <a:rPr lang="en-US" dirty="0" smtClean="0">
                <a:solidFill>
                  <a:srgbClr val="0000FF"/>
                </a:solidFill>
              </a:rPr>
              <a:t>Reducing DRAM Latency</a:t>
            </a:r>
          </a:p>
          <a:p>
            <a:endParaRPr lang="en-US" dirty="0"/>
          </a:p>
          <a:p>
            <a:r>
              <a:rPr lang="en-US" dirty="0" err="1" smtClean="0"/>
              <a:t>RowClone</a:t>
            </a:r>
            <a:r>
              <a:rPr lang="en-US" dirty="0" smtClean="0"/>
              <a:t>: </a:t>
            </a:r>
            <a:r>
              <a:rPr lang="en-US" dirty="0" smtClean="0">
                <a:solidFill>
                  <a:srgbClr val="0000FF"/>
                </a:solidFill>
              </a:rPr>
              <a:t>Accelerating Page Copy and Initialization </a:t>
            </a:r>
          </a:p>
          <a:p>
            <a:endParaRPr lang="en-US" dirty="0"/>
          </a:p>
          <a:p>
            <a:r>
              <a:rPr lang="en-US" dirty="0" smtClean="0"/>
              <a:t>Subarray</a:t>
            </a:r>
            <a:r>
              <a:rPr lang="en-US" dirty="0"/>
              <a:t>-Level </a:t>
            </a:r>
            <a:r>
              <a:rPr lang="en-US" dirty="0" smtClean="0"/>
              <a:t>Parallelism: </a:t>
            </a:r>
            <a:r>
              <a:rPr lang="en-US" dirty="0" smtClean="0">
                <a:solidFill>
                  <a:srgbClr val="0000FF"/>
                </a:solidFill>
              </a:rPr>
              <a:t>Reducing Bank Conflict Impact</a:t>
            </a:r>
          </a:p>
          <a:p>
            <a:endParaRPr lang="en-US" dirty="0">
              <a:solidFill>
                <a:srgbClr val="0000FF"/>
              </a:solidFill>
            </a:endParaRPr>
          </a:p>
          <a:p>
            <a:r>
              <a:rPr lang="en-US" dirty="0"/>
              <a:t>Base-Delta-Immediate Compression and Linearly Compressed Pages:</a:t>
            </a:r>
            <a:r>
              <a:rPr lang="en-US" dirty="0">
                <a:solidFill>
                  <a:srgbClr val="0000FF"/>
                </a:solidFill>
              </a:rPr>
              <a:t> Efficient Cache &amp; Memory Compression</a:t>
            </a:r>
          </a:p>
          <a:p>
            <a:pPr marL="0" indent="0">
              <a:buNone/>
            </a:pP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70</a:t>
            </a:fld>
            <a:endParaRPr lang="en-US" altLang="en-US">
              <a:solidFill>
                <a:srgbClr val="000000"/>
              </a:solidFill>
            </a:endParaRPr>
          </a:p>
        </p:txBody>
      </p:sp>
      <p:sp>
        <p:nvSpPr>
          <p:cNvPr id="6" name="Rectangle 5"/>
          <p:cNvSpPr/>
          <p:nvPr/>
        </p:nvSpPr>
        <p:spPr>
          <a:xfrm>
            <a:off x="539552" y="2966120"/>
            <a:ext cx="6624736" cy="504056"/>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
        <p:nvSpPr>
          <p:cNvPr id="5" name="TextBox 4"/>
          <p:cNvSpPr txBox="1"/>
          <p:nvPr/>
        </p:nvSpPr>
        <p:spPr>
          <a:xfrm>
            <a:off x="-554836" y="2675391"/>
            <a:ext cx="184666" cy="369332"/>
          </a:xfrm>
          <a:prstGeom prst="rect">
            <a:avLst/>
          </a:prstGeom>
          <a:noFill/>
        </p:spPr>
        <p:txBody>
          <a:bodyPr wrap="none" rtlCol="0">
            <a:spAutoFit/>
          </a:bodyPr>
          <a:lstStyle/>
          <a:p>
            <a:endParaRPr lang="en-US" dirty="0">
              <a:solidFill>
                <a:srgbClr val="000000"/>
              </a:solidFill>
              <a:latin typeface="Tahoma"/>
            </a:endParaRPr>
          </a:p>
        </p:txBody>
      </p:sp>
    </p:spTree>
    <p:extLst>
      <p:ext uri="{BB962C8B-B14F-4D97-AF65-F5344CB8AC3E}">
        <p14:creationId xmlns:p14="http://schemas.microsoft.com/office/powerpoint/2010/main" val="398916522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itle 1"/>
          <p:cNvSpPr txBox="1">
            <a:spLocks/>
          </p:cNvSpPr>
          <p:nvPr/>
        </p:nvSpPr>
        <p:spPr>
          <a:xfrm>
            <a:off x="0" y="0"/>
            <a:ext cx="9144000" cy="838200"/>
          </a:xfrm>
          <a:prstGeom prst="rect">
            <a:avLst/>
          </a:prstGeom>
        </p:spPr>
        <p:txBody>
          <a:bodyPr vert="horz" lIns="91440" tIns="45720" rIns="91440" bIns="45720" rtlCol="0" anchor="ctr">
            <a:normAutofit/>
          </a:bodyPr>
          <a:lstStyle>
            <a:lvl1pPr algn="l" defTabSz="914400" rtl="0" eaLnBrk="1" latinLnBrk="0" hangingPunct="1">
              <a:spcBef>
                <a:spcPct val="0"/>
              </a:spcBef>
              <a:buNone/>
              <a:defRPr sz="4000" b="1" kern="1200">
                <a:solidFill>
                  <a:schemeClr val="tx1"/>
                </a:solidFill>
                <a:latin typeface="+mj-lt"/>
                <a:ea typeface="+mj-ea"/>
                <a:cs typeface="+mj-cs"/>
              </a:defRPr>
            </a:lvl1pPr>
          </a:lstStyle>
          <a:p>
            <a:r>
              <a:rPr lang="en-US" dirty="0" smtClean="0">
                <a:solidFill>
                  <a:prstClr val="black"/>
                </a:solidFill>
                <a:latin typeface="Calibri"/>
              </a:rPr>
              <a:t>DRAM Latency-Capacity Trend</a:t>
            </a:r>
            <a:endParaRPr lang="en-US" dirty="0">
              <a:solidFill>
                <a:prstClr val="black"/>
              </a:solidFill>
              <a:latin typeface="Calibri"/>
            </a:endParaRPr>
          </a:p>
        </p:txBody>
      </p:sp>
      <p:graphicFrame>
        <p:nvGraphicFramePr>
          <p:cNvPr id="7" name="Chart 6"/>
          <p:cNvGraphicFramePr>
            <a:graphicFrameLocks/>
          </p:cNvGraphicFramePr>
          <p:nvPr>
            <p:extLst>
              <p:ext uri="{D42A27DB-BD31-4B8C-83A1-F6EECF244321}">
                <p14:modId xmlns:p14="http://schemas.microsoft.com/office/powerpoint/2010/main" val="1009962647"/>
              </p:ext>
            </p:extLst>
          </p:nvPr>
        </p:nvGraphicFramePr>
        <p:xfrm>
          <a:off x="304800" y="885825"/>
          <a:ext cx="8458200" cy="4876800"/>
        </p:xfrm>
        <a:graphic>
          <a:graphicData uri="http://schemas.openxmlformats.org/drawingml/2006/chart">
            <c:chart xmlns:c="http://schemas.openxmlformats.org/drawingml/2006/chart" xmlns:r="http://schemas.openxmlformats.org/officeDocument/2006/relationships" r:id="rId3"/>
          </a:graphicData>
        </a:graphic>
      </p:graphicFrame>
      <p:sp>
        <p:nvSpPr>
          <p:cNvPr id="2" name="TextBox 1"/>
          <p:cNvSpPr txBox="1"/>
          <p:nvPr/>
        </p:nvSpPr>
        <p:spPr>
          <a:xfrm>
            <a:off x="6248400" y="1600200"/>
            <a:ext cx="1123950" cy="646331"/>
          </a:xfrm>
          <a:prstGeom prst="rect">
            <a:avLst/>
          </a:prstGeom>
          <a:noFill/>
        </p:spPr>
        <p:txBody>
          <a:bodyPr wrap="square" rtlCol="0">
            <a:spAutoFit/>
          </a:bodyPr>
          <a:lstStyle/>
          <a:p>
            <a:pPr algn="ctr"/>
            <a:r>
              <a:rPr lang="en-US" sz="3600" b="1" dirty="0" smtClean="0">
                <a:solidFill>
                  <a:srgbClr val="4F81BD"/>
                </a:solidFill>
                <a:latin typeface="Calibri"/>
              </a:rPr>
              <a:t>16X</a:t>
            </a:r>
            <a:endParaRPr lang="en-US" sz="3600" b="1" dirty="0">
              <a:solidFill>
                <a:srgbClr val="4F81BD"/>
              </a:solidFill>
              <a:latin typeface="Calibri"/>
            </a:endParaRPr>
          </a:p>
        </p:txBody>
      </p:sp>
      <p:sp>
        <p:nvSpPr>
          <p:cNvPr id="9" name="TextBox 8"/>
          <p:cNvSpPr txBox="1"/>
          <p:nvPr/>
        </p:nvSpPr>
        <p:spPr>
          <a:xfrm>
            <a:off x="6248400" y="3276600"/>
            <a:ext cx="1123950" cy="646331"/>
          </a:xfrm>
          <a:prstGeom prst="rect">
            <a:avLst/>
          </a:prstGeom>
          <a:noFill/>
        </p:spPr>
        <p:txBody>
          <a:bodyPr wrap="square" rtlCol="0">
            <a:spAutoFit/>
          </a:bodyPr>
          <a:lstStyle/>
          <a:p>
            <a:pPr algn="ctr"/>
            <a:r>
              <a:rPr lang="en-US" sz="3600" b="1" smtClean="0">
                <a:solidFill>
                  <a:srgbClr val="C0504D"/>
                </a:solidFill>
                <a:latin typeface="Calibri"/>
              </a:rPr>
              <a:t>-20%</a:t>
            </a:r>
            <a:endParaRPr lang="en-US" sz="3600" b="1">
              <a:solidFill>
                <a:srgbClr val="C0504D"/>
              </a:solidFill>
              <a:latin typeface="Calibri"/>
            </a:endParaRPr>
          </a:p>
        </p:txBody>
      </p:sp>
      <p:sp>
        <p:nvSpPr>
          <p:cNvPr id="3" name="TextBox 2"/>
          <p:cNvSpPr txBox="1"/>
          <p:nvPr/>
        </p:nvSpPr>
        <p:spPr>
          <a:xfrm>
            <a:off x="304800" y="5715000"/>
            <a:ext cx="8534400" cy="1077218"/>
          </a:xfrm>
          <a:prstGeom prst="rect">
            <a:avLst/>
          </a:prstGeom>
          <a:noFill/>
        </p:spPr>
        <p:txBody>
          <a:bodyPr wrap="square" rtlCol="0">
            <a:spAutoFit/>
          </a:bodyPr>
          <a:lstStyle/>
          <a:p>
            <a:r>
              <a:rPr lang="en-US" sz="3200" i="1" dirty="0" smtClean="0">
                <a:solidFill>
                  <a:srgbClr val="FF0000"/>
                </a:solidFill>
                <a:latin typeface="Calibri"/>
              </a:rPr>
              <a:t>DRAM latency continues to be a critical bottleneck, especially for response time-sensitive workloads</a:t>
            </a:r>
            <a:endParaRPr lang="en-US" sz="3200" i="1" dirty="0">
              <a:solidFill>
                <a:srgbClr val="FF0000"/>
              </a:solidFill>
              <a:latin typeface="Calibri"/>
            </a:endParaRPr>
          </a:p>
        </p:txBody>
      </p:sp>
    </p:spTree>
    <p:extLst>
      <p:ext uri="{BB962C8B-B14F-4D97-AF65-F5344CB8AC3E}">
        <p14:creationId xmlns:p14="http://schemas.microsoft.com/office/powerpoint/2010/main" val="116766026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
                                            <p:graphicEl>
                                              <a:chart seriesIdx="-3" categoryIdx="-3" bldStep="gridLegend"/>
                                            </p:graphic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
                                            <p:graphicEl>
                                              <a:chart seriesIdx="0" categoryIdx="-4" bldStep="series"/>
                                            </p:graphic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graphicEl>
                                              <a:chart seriesIdx="1" categoryIdx="-4" bldStep="series"/>
                                            </p:graphic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Sub>
          <a:bldChart bld="series"/>
        </p:bldSub>
      </p:bldGraphic>
      <p:bldP spid="2" grpId="0"/>
      <p:bldP spid="9" grpId="0"/>
      <p:bldP spid="3"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304800" y="4876800"/>
            <a:ext cx="8534400" cy="584776"/>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b="1" i="1" dirty="0" err="1" smtClean="0">
                <a:solidFill>
                  <a:srgbClr val="FF0000"/>
                </a:solidFill>
                <a:latin typeface="Calibri"/>
              </a:rPr>
              <a:t>Subarray</a:t>
            </a:r>
            <a:r>
              <a:rPr lang="en-US" sz="3200" b="1" i="1" dirty="0" smtClean="0">
                <a:solidFill>
                  <a:srgbClr val="FF0000"/>
                </a:solidFill>
                <a:latin typeface="Calibri"/>
              </a:rPr>
              <a:t> Latency</a:t>
            </a:r>
            <a:r>
              <a:rPr lang="en-US" sz="3200" i="1" dirty="0" smtClean="0">
                <a:solidFill>
                  <a:prstClr val="black"/>
                </a:solidFill>
                <a:latin typeface="Calibri"/>
              </a:rPr>
              <a:t> + I/O Latency</a:t>
            </a:r>
          </a:p>
        </p:txBody>
      </p:sp>
      <p:sp>
        <p:nvSpPr>
          <p:cNvPr id="2" name="Title 1"/>
          <p:cNvSpPr>
            <a:spLocks noGrp="1"/>
          </p:cNvSpPr>
          <p:nvPr>
            <p:ph type="title"/>
          </p:nvPr>
        </p:nvSpPr>
        <p:spPr>
          <a:xfrm>
            <a:off x="0" y="0"/>
            <a:ext cx="8991600" cy="838200"/>
          </a:xfrm>
        </p:spPr>
        <p:txBody>
          <a:bodyPr>
            <a:normAutofit/>
          </a:bodyPr>
          <a:lstStyle/>
          <a:p>
            <a:r>
              <a:rPr lang="en-US" smtClean="0"/>
              <a:t>   What </a:t>
            </a:r>
            <a:r>
              <a:rPr lang="en-US"/>
              <a:t>Causes the Long Latency?</a:t>
            </a:r>
          </a:p>
        </p:txBody>
      </p:sp>
      <p:sp>
        <p:nvSpPr>
          <p:cNvPr id="490" name="Rectangle 489"/>
          <p:cNvSpPr/>
          <p:nvPr/>
        </p:nvSpPr>
        <p:spPr>
          <a:xfrm>
            <a:off x="3124203" y="762000"/>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2" name="Rectangle 71"/>
          <p:cNvSpPr/>
          <p:nvPr/>
        </p:nvSpPr>
        <p:spPr>
          <a:xfrm rot="10800000" flipV="1">
            <a:off x="3124204"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3" name="Straight Connector 72"/>
          <p:cNvCxnSpPr/>
          <p:nvPr/>
        </p:nvCxnSpPr>
        <p:spPr>
          <a:xfrm>
            <a:off x="3124203"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9" name="Straight Connector 78"/>
          <p:cNvCxnSpPr>
            <a:endCxn id="72" idx="2"/>
          </p:cNvCxnSpPr>
          <p:nvPr/>
        </p:nvCxnSpPr>
        <p:spPr>
          <a:xfrm flipV="1">
            <a:off x="4495804"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3" name="Rectangle 82"/>
          <p:cNvSpPr/>
          <p:nvPr/>
        </p:nvSpPr>
        <p:spPr>
          <a:xfrm>
            <a:off x="3048003" y="4038600"/>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20" name="Rectangle 19"/>
          <p:cNvSpPr/>
          <p:nvPr/>
        </p:nvSpPr>
        <p:spPr>
          <a:xfrm rot="10800000" flipV="1">
            <a:off x="3276595"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1" name="Rectangle 20"/>
          <p:cNvSpPr/>
          <p:nvPr/>
        </p:nvSpPr>
        <p:spPr>
          <a:xfrm rot="10800000" flipV="1">
            <a:off x="3276600" y="1371600"/>
            <a:ext cx="2438404"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 name="Straight Connector 21"/>
          <p:cNvCxnSpPr/>
          <p:nvPr/>
        </p:nvCxnSpPr>
        <p:spPr>
          <a:xfrm flipV="1">
            <a:off x="4495804" y="2819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23" name="Rectangle 22"/>
          <p:cNvSpPr/>
          <p:nvPr/>
        </p:nvSpPr>
        <p:spPr>
          <a:xfrm>
            <a:off x="3276599" y="1371600"/>
            <a:ext cx="2438405" cy="6096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ell array</a:t>
            </a:r>
            <a:endParaRPr lang="en-US" sz="2800" b="1" i="1">
              <a:solidFill>
                <a:prstClr val="black"/>
              </a:solidFill>
              <a:latin typeface="Calibri"/>
            </a:endParaRPr>
          </a:p>
        </p:txBody>
      </p:sp>
      <p:sp>
        <p:nvSpPr>
          <p:cNvPr id="24" name="Rectangle 23"/>
          <p:cNvSpPr/>
          <p:nvPr/>
        </p:nvSpPr>
        <p:spPr>
          <a:xfrm>
            <a:off x="3276604" y="3276599"/>
            <a:ext cx="2438405" cy="5334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grpSp>
        <p:nvGrpSpPr>
          <p:cNvPr id="70" name="Group 69"/>
          <p:cNvGrpSpPr/>
          <p:nvPr/>
        </p:nvGrpSpPr>
        <p:grpSpPr>
          <a:xfrm>
            <a:off x="3048000" y="762000"/>
            <a:ext cx="2819411" cy="3733802"/>
            <a:chOff x="2743189" y="761998"/>
            <a:chExt cx="2819411" cy="3733802"/>
          </a:xfrm>
        </p:grpSpPr>
        <p:sp>
          <p:nvSpPr>
            <p:cNvPr id="74" name="Rectangle 73"/>
            <p:cNvSpPr/>
            <p:nvPr/>
          </p:nvSpPr>
          <p:spPr>
            <a:xfrm>
              <a:off x="2819394" y="761998"/>
              <a:ext cx="2743201"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DRAM Chip</a:t>
              </a:r>
              <a:endParaRPr lang="en-US" sz="2800" b="1" i="1">
                <a:solidFill>
                  <a:prstClr val="black"/>
                </a:solidFill>
                <a:latin typeface="Calibri"/>
              </a:endParaRPr>
            </a:p>
          </p:txBody>
        </p:sp>
        <p:sp>
          <p:nvSpPr>
            <p:cNvPr id="75" name="Rectangle 74"/>
            <p:cNvSpPr/>
            <p:nvPr/>
          </p:nvSpPr>
          <p:spPr>
            <a:xfrm rot="10800000" flipV="1">
              <a:off x="2819400" y="1219200"/>
              <a:ext cx="2743200" cy="2743200"/>
            </a:xfrm>
            <a:prstGeom prst="rect">
              <a:avLst/>
            </a:prstGeom>
            <a:solidFill>
              <a:schemeClr val="bg1">
                <a:lumMod val="9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77" name="Straight Connector 76"/>
            <p:cNvCxnSpPr/>
            <p:nvPr/>
          </p:nvCxnSpPr>
          <p:spPr>
            <a:xfrm>
              <a:off x="2819399" y="4495800"/>
              <a:ext cx="2743201" cy="0"/>
            </a:xfrm>
            <a:prstGeom prst="line">
              <a:avLst/>
            </a:prstGeom>
            <a:ln w="1270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cxnSp>
          <p:nvCxnSpPr>
            <p:cNvPr id="78" name="Straight Connector 77"/>
            <p:cNvCxnSpPr>
              <a:endCxn id="75" idx="2"/>
            </p:cNvCxnSpPr>
            <p:nvPr/>
          </p:nvCxnSpPr>
          <p:spPr>
            <a:xfrm flipV="1">
              <a:off x="4191000" y="3962400"/>
              <a:ext cx="0" cy="45720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0" name="Rectangle 79"/>
            <p:cNvSpPr/>
            <p:nvPr/>
          </p:nvSpPr>
          <p:spPr>
            <a:xfrm>
              <a:off x="2743189" y="4038598"/>
              <a:ext cx="1371603" cy="3810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a:solidFill>
                    <a:prstClr val="black"/>
                  </a:solidFill>
                  <a:latin typeface="Calibri"/>
                </a:rPr>
                <a:t>c</a:t>
              </a:r>
              <a:r>
                <a:rPr lang="en-US" sz="2800" b="1" i="1" smtClean="0">
                  <a:solidFill>
                    <a:prstClr val="black"/>
                  </a:solidFill>
                  <a:latin typeface="Calibri"/>
                </a:rPr>
                <a:t>hannel</a:t>
              </a:r>
              <a:endParaRPr lang="en-US" sz="2800" b="1" i="1">
                <a:solidFill>
                  <a:prstClr val="black"/>
                </a:solidFill>
                <a:latin typeface="Calibri"/>
              </a:endParaRPr>
            </a:p>
          </p:txBody>
        </p:sp>
        <p:sp>
          <p:nvSpPr>
            <p:cNvPr id="81" name="Rectangle 80"/>
            <p:cNvSpPr/>
            <p:nvPr/>
          </p:nvSpPr>
          <p:spPr>
            <a:xfrm rot="10800000" flipV="1">
              <a:off x="2971791" y="3276600"/>
              <a:ext cx="2438404" cy="5334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a:solidFill>
                  <a:prstClr val="black"/>
                </a:solidFill>
                <a:latin typeface="Calibri"/>
              </a:endParaRPr>
            </a:p>
          </p:txBody>
        </p:sp>
        <p:cxnSp>
          <p:nvCxnSpPr>
            <p:cNvPr id="82" name="Straight Connector 81"/>
            <p:cNvCxnSpPr/>
            <p:nvPr/>
          </p:nvCxnSpPr>
          <p:spPr>
            <a:xfrm flipV="1">
              <a:off x="4191000" y="2849880"/>
              <a:ext cx="2" cy="426720"/>
            </a:xfrm>
            <a:prstGeom prst="line">
              <a:avLst/>
            </a:prstGeom>
            <a:ln w="76200">
              <a:solidFill>
                <a:schemeClr val="tx1">
                  <a:lumMod val="50000"/>
                  <a:lumOff val="50000"/>
                </a:schemeClr>
              </a:solidFill>
              <a:headEnd type="triangle" w="sm" len="sm"/>
              <a:tailEnd type="triangle" w="sm" len="sm"/>
            </a:ln>
          </p:spPr>
          <p:style>
            <a:lnRef idx="1">
              <a:schemeClr val="accent1"/>
            </a:lnRef>
            <a:fillRef idx="0">
              <a:schemeClr val="accent1"/>
            </a:fillRef>
            <a:effectRef idx="0">
              <a:schemeClr val="accent1"/>
            </a:effectRef>
            <a:fontRef idx="minor">
              <a:schemeClr val="tx1"/>
            </a:fontRef>
          </p:style>
        </p:cxnSp>
        <p:sp>
          <p:nvSpPr>
            <p:cNvPr id="84" name="Rectangle 83"/>
            <p:cNvSpPr/>
            <p:nvPr/>
          </p:nvSpPr>
          <p:spPr>
            <a:xfrm>
              <a:off x="2971800" y="3276599"/>
              <a:ext cx="2438405" cy="5334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smtClean="0">
                  <a:solidFill>
                    <a:prstClr val="black"/>
                  </a:solidFill>
                  <a:latin typeface="Calibri"/>
                </a:rPr>
                <a:t>I/O</a:t>
              </a:r>
              <a:endParaRPr lang="en-US" sz="2800" b="1" i="1">
                <a:solidFill>
                  <a:prstClr val="black"/>
                </a:solidFill>
                <a:latin typeface="Calibri"/>
              </a:endParaRPr>
            </a:p>
          </p:txBody>
        </p:sp>
        <p:sp>
          <p:nvSpPr>
            <p:cNvPr id="88" name="Rectangle 87"/>
            <p:cNvSpPr/>
            <p:nvPr/>
          </p:nvSpPr>
          <p:spPr>
            <a:xfrm rot="10800000" flipV="1">
              <a:off x="2971800" y="1371598"/>
              <a:ext cx="2438388" cy="1447800"/>
            </a:xfrm>
            <a:prstGeom prst="rect">
              <a:avLst/>
            </a:prstGeom>
            <a:solidFill>
              <a:schemeClr val="bg1">
                <a:lumMod val="75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89" name="Rectangle 88"/>
            <p:cNvSpPr/>
            <p:nvPr/>
          </p:nvSpPr>
          <p:spPr>
            <a:xfrm rot="10800000" flipV="1">
              <a:off x="3048006" y="1438273"/>
              <a:ext cx="2285982" cy="37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000" b="1">
                <a:solidFill>
                  <a:prstClr val="black"/>
                </a:solidFill>
                <a:latin typeface="Calibri"/>
              </a:endParaRPr>
            </a:p>
          </p:txBody>
        </p:sp>
        <p:sp>
          <p:nvSpPr>
            <p:cNvPr id="90" name="Rectangle 89"/>
            <p:cNvSpPr/>
            <p:nvPr/>
          </p:nvSpPr>
          <p:spPr>
            <a:xfrm rot="10800000" flipV="1">
              <a:off x="3048006" y="2343149"/>
              <a:ext cx="2285982" cy="411476"/>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91" name="Rectangle 90"/>
            <p:cNvSpPr/>
            <p:nvPr/>
          </p:nvSpPr>
          <p:spPr>
            <a:xfrm>
              <a:off x="3048007" y="1428748"/>
              <a:ext cx="2285982"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err="1">
                  <a:solidFill>
                    <a:prstClr val="black"/>
                  </a:solidFill>
                  <a:latin typeface="Calibri"/>
                </a:rPr>
                <a:t>s</a:t>
              </a:r>
              <a:r>
                <a:rPr lang="en-US" sz="2800" b="1" i="1" dirty="0" err="1" smtClean="0">
                  <a:solidFill>
                    <a:prstClr val="black"/>
                  </a:solidFill>
                  <a:latin typeface="Calibri"/>
                </a:rPr>
                <a:t>ubarray</a:t>
              </a:r>
              <a:endParaRPr lang="en-US" sz="2800" b="1" i="1" dirty="0">
                <a:solidFill>
                  <a:prstClr val="black"/>
                </a:solidFill>
                <a:latin typeface="Calibri"/>
              </a:endParaRPr>
            </a:p>
          </p:txBody>
        </p:sp>
        <p:sp>
          <p:nvSpPr>
            <p:cNvPr id="92" name="Rectangle 91"/>
            <p:cNvSpPr/>
            <p:nvPr/>
          </p:nvSpPr>
          <p:spPr>
            <a:xfrm rot="10800000" flipV="1">
              <a:off x="3048006" y="1876423"/>
              <a:ext cx="2285982" cy="411477"/>
            </a:xfrm>
            <a:prstGeom prst="rect">
              <a:avLst/>
            </a:prstGeom>
            <a:solidFill>
              <a:schemeClr val="bg1">
                <a:lumMod val="95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sp>
        <p:nvSpPr>
          <p:cNvPr id="53" name="TextBox 52"/>
          <p:cNvSpPr txBox="1"/>
          <p:nvPr/>
        </p:nvSpPr>
        <p:spPr>
          <a:xfrm>
            <a:off x="304800" y="4876800"/>
            <a:ext cx="8534400" cy="584775"/>
          </a:xfrm>
          <a:prstGeom prst="rect">
            <a:avLst/>
          </a:prstGeom>
          <a:noFill/>
        </p:spPr>
        <p:txBody>
          <a:bodyPr wrap="square" rtlCol="0">
            <a:spAutoFit/>
          </a:bodyPr>
          <a:lstStyle/>
          <a:p>
            <a:r>
              <a:rPr lang="en-US" sz="3200" i="1" dirty="0" smtClean="0">
                <a:solidFill>
                  <a:prstClr val="black"/>
                </a:solidFill>
                <a:latin typeface="Calibri"/>
              </a:rPr>
              <a:t>DRAM Latency = </a:t>
            </a:r>
            <a:r>
              <a:rPr lang="en-US" sz="3200" i="1" dirty="0" err="1" smtClean="0">
                <a:solidFill>
                  <a:prstClr val="black"/>
                </a:solidFill>
                <a:latin typeface="Calibri"/>
              </a:rPr>
              <a:t>Subarray</a:t>
            </a:r>
            <a:r>
              <a:rPr lang="en-US" sz="3200" i="1" dirty="0" smtClean="0">
                <a:solidFill>
                  <a:prstClr val="black"/>
                </a:solidFill>
                <a:latin typeface="Calibri"/>
              </a:rPr>
              <a:t> Latency + </a:t>
            </a:r>
            <a:r>
              <a:rPr lang="en-US" sz="3200" i="1" dirty="0">
                <a:solidFill>
                  <a:prstClr val="black"/>
                </a:solidFill>
                <a:latin typeface="Calibri"/>
              </a:rPr>
              <a:t>I/</a:t>
            </a:r>
            <a:r>
              <a:rPr lang="en-US" sz="3200" i="1" dirty="0" smtClean="0">
                <a:solidFill>
                  <a:prstClr val="black"/>
                </a:solidFill>
                <a:latin typeface="Calibri"/>
              </a:rPr>
              <a:t>O Latency</a:t>
            </a:r>
          </a:p>
        </p:txBody>
      </p:sp>
      <p:grpSp>
        <p:nvGrpSpPr>
          <p:cNvPr id="12" name="Group 11"/>
          <p:cNvGrpSpPr/>
          <p:nvPr/>
        </p:nvGrpSpPr>
        <p:grpSpPr>
          <a:xfrm>
            <a:off x="3048000" y="4800600"/>
            <a:ext cx="5562600" cy="1676400"/>
            <a:chOff x="2895600" y="4724400"/>
            <a:chExt cx="5562600" cy="1676400"/>
          </a:xfrm>
        </p:grpSpPr>
        <p:sp>
          <p:nvSpPr>
            <p:cNvPr id="5" name="Oval 4"/>
            <p:cNvSpPr/>
            <p:nvPr/>
          </p:nvSpPr>
          <p:spPr>
            <a:xfrm>
              <a:off x="2895600" y="4724400"/>
              <a:ext cx="3200400" cy="838200"/>
            </a:xfrm>
            <a:prstGeom prst="ellipse">
              <a:avLst/>
            </a:prstGeom>
            <a:noFill/>
            <a:ln w="762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cxnSp>
          <p:nvCxnSpPr>
            <p:cNvPr id="7" name="Straight Arrow Connector 6"/>
            <p:cNvCxnSpPr/>
            <p:nvPr/>
          </p:nvCxnSpPr>
          <p:spPr>
            <a:xfrm>
              <a:off x="4503440" y="6019800"/>
              <a:ext cx="830560" cy="0"/>
            </a:xfrm>
            <a:prstGeom prst="straightConnector1">
              <a:avLst/>
            </a:prstGeom>
            <a:ln w="76200" cap="rnd">
              <a:solidFill>
                <a:srgbClr val="FF0000"/>
              </a:solidFill>
              <a:headEnd type="none" w="lg" len="med"/>
              <a:tailEnd type="arrow"/>
            </a:ln>
          </p:spPr>
          <p:style>
            <a:lnRef idx="1">
              <a:schemeClr val="accent1"/>
            </a:lnRef>
            <a:fillRef idx="0">
              <a:schemeClr val="accent1"/>
            </a:fillRef>
            <a:effectRef idx="0">
              <a:schemeClr val="accent1"/>
            </a:effectRef>
            <a:fontRef idx="minor">
              <a:schemeClr val="tx1"/>
            </a:fontRef>
          </p:style>
        </p:cxnSp>
        <p:cxnSp>
          <p:nvCxnSpPr>
            <p:cNvPr id="10" name="Straight Connector 9"/>
            <p:cNvCxnSpPr>
              <a:endCxn id="5" idx="4"/>
            </p:cNvCxnSpPr>
            <p:nvPr/>
          </p:nvCxnSpPr>
          <p:spPr>
            <a:xfrm flipV="1">
              <a:off x="4495795" y="5562600"/>
              <a:ext cx="5" cy="457200"/>
            </a:xfrm>
            <a:prstGeom prst="line">
              <a:avLst/>
            </a:prstGeom>
            <a:ln w="76200" cap="rnd">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61" name="TextBox 60"/>
            <p:cNvSpPr txBox="1"/>
            <p:nvPr/>
          </p:nvSpPr>
          <p:spPr>
            <a:xfrm>
              <a:off x="5486400" y="5692914"/>
              <a:ext cx="2971800" cy="707886"/>
            </a:xfrm>
            <a:prstGeom prst="rect">
              <a:avLst/>
            </a:prstGeom>
            <a:noFill/>
          </p:spPr>
          <p:txBody>
            <a:bodyPr wrap="square" rtlCol="0">
              <a:spAutoFit/>
            </a:bodyPr>
            <a:lstStyle/>
            <a:p>
              <a:r>
                <a:rPr lang="en-US" sz="4000" b="1" i="1" smtClean="0">
                  <a:solidFill>
                    <a:srgbClr val="FF0000"/>
                  </a:solidFill>
                  <a:latin typeface="Calibri"/>
                </a:rPr>
                <a:t>Dominant</a:t>
              </a:r>
            </a:p>
          </p:txBody>
        </p:sp>
      </p:grpSp>
      <p:sp>
        <p:nvSpPr>
          <p:cNvPr id="35" name="Left Arrow 34"/>
          <p:cNvSpPr/>
          <p:nvPr/>
        </p:nvSpPr>
        <p:spPr>
          <a:xfrm rot="16200000">
            <a:off x="5493547" y="1745458"/>
            <a:ext cx="1676399"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err="1" smtClean="0">
                <a:solidFill>
                  <a:prstClr val="white"/>
                </a:solidFill>
                <a:latin typeface="Calibri"/>
              </a:rPr>
              <a:t>Subarray</a:t>
            </a:r>
            <a:endParaRPr lang="en-US" sz="2600" b="1" dirty="0">
              <a:solidFill>
                <a:prstClr val="white"/>
              </a:solidFill>
              <a:latin typeface="Calibri"/>
            </a:endParaRPr>
          </a:p>
        </p:txBody>
      </p:sp>
      <p:sp>
        <p:nvSpPr>
          <p:cNvPr id="36" name="Left Arrow 35"/>
          <p:cNvSpPr/>
          <p:nvPr/>
        </p:nvSpPr>
        <p:spPr>
          <a:xfrm rot="16200000">
            <a:off x="5689338" y="3285333"/>
            <a:ext cx="133985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tIns="9144" bIns="91440" rtlCol="0" anchor="ctr"/>
          <a:lstStyle/>
          <a:p>
            <a:pPr algn="ctr"/>
            <a:r>
              <a:rPr lang="en-US" sz="2600" b="1" dirty="0" smtClean="0">
                <a:solidFill>
                  <a:prstClr val="white"/>
                </a:solidFill>
                <a:latin typeface="Calibri"/>
              </a:rPr>
              <a:t>I/O</a:t>
            </a:r>
            <a:endParaRPr lang="en-US" sz="2600" b="1" dirty="0">
              <a:solidFill>
                <a:prstClr val="white"/>
              </a:solidFill>
              <a:latin typeface="Calibri"/>
            </a:endParaRPr>
          </a:p>
        </p:txBody>
      </p:sp>
    </p:spTree>
    <p:extLst>
      <p:ext uri="{BB962C8B-B14F-4D97-AF65-F5344CB8AC3E}">
        <p14:creationId xmlns:p14="http://schemas.microsoft.com/office/powerpoint/2010/main" val="230463310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90"/>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7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5"/>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6"/>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53"/>
                                        </p:tgtEl>
                                        <p:attrNameLst>
                                          <p:attrName>style.visibility</p:attrName>
                                        </p:attrNameLst>
                                      </p:cBhvr>
                                      <p:to>
                                        <p:strVal val="hidden"/>
                                      </p:to>
                                    </p:set>
                                  </p:childTnLst>
                                </p:cTn>
                              </p:par>
                              <p:par>
                                <p:cTn id="45" presetID="1" presetClass="entr" presetSubtype="0" fill="hold" grpId="0" nodeType="withEffect">
                                  <p:stCondLst>
                                    <p:cond delay="0"/>
                                  </p:stCondLst>
                                  <p:childTnLst>
                                    <p:set>
                                      <p:cBhvr>
                                        <p:cTn id="46" dur="1" fill="hold">
                                          <p:stCondLst>
                                            <p:cond delay="0"/>
                                          </p:stCondLst>
                                        </p:cTn>
                                        <p:tgtEl>
                                          <p:spTgt spid="5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490" grpId="0"/>
      <p:bldP spid="72" grpId="0" animBg="1"/>
      <p:bldP spid="83" grpId="0"/>
      <p:bldP spid="20" grpId="0" animBg="1"/>
      <p:bldP spid="21" grpId="0" animBg="1"/>
      <p:bldP spid="23" grpId="0"/>
      <p:bldP spid="24" grpId="0"/>
      <p:bldP spid="53" grpId="0"/>
      <p:bldP spid="53" grpId="1"/>
      <p:bldP spid="35" grpId="0" animBg="1"/>
      <p:bldP spid="36" grpId="0" animBg="1"/>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Why is the </a:t>
            </a:r>
            <a:r>
              <a:rPr lang="en-US" dirty="0" err="1" smtClean="0"/>
              <a:t>Subarray</a:t>
            </a:r>
            <a:r>
              <a:rPr lang="en-US" dirty="0" smtClean="0"/>
              <a:t> </a:t>
            </a:r>
            <a:r>
              <a:rPr lang="en-US" dirty="0"/>
              <a:t>S</a:t>
            </a:r>
            <a:r>
              <a:rPr lang="en-US" dirty="0" smtClean="0"/>
              <a:t>o Slow?</a:t>
            </a:r>
            <a:endParaRPr lang="en-US" dirty="0"/>
          </a:p>
        </p:txBody>
      </p:sp>
      <p:sp>
        <p:nvSpPr>
          <p:cNvPr id="97" name="Rectangle 96"/>
          <p:cNvSpPr/>
          <p:nvPr/>
        </p:nvSpPr>
        <p:spPr>
          <a:xfrm>
            <a:off x="533400" y="990598"/>
            <a:ext cx="3309853"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i="1" dirty="0" err="1" smtClean="0">
                <a:solidFill>
                  <a:prstClr val="black"/>
                </a:solidFill>
                <a:latin typeface="Calibri"/>
              </a:rPr>
              <a:t>Subarray</a:t>
            </a:r>
            <a:endParaRPr lang="en-US" sz="3200" b="1" i="1" dirty="0">
              <a:solidFill>
                <a:prstClr val="black"/>
              </a:solidFill>
              <a:latin typeface="Calibri"/>
            </a:endParaRPr>
          </a:p>
        </p:txBody>
      </p:sp>
      <p:grpSp>
        <p:nvGrpSpPr>
          <p:cNvPr id="243" name="Group 242"/>
          <p:cNvGrpSpPr/>
          <p:nvPr/>
        </p:nvGrpSpPr>
        <p:grpSpPr>
          <a:xfrm>
            <a:off x="281942" y="1600204"/>
            <a:ext cx="3451858" cy="3200400"/>
            <a:chOff x="281942" y="1828802"/>
            <a:chExt cx="3451858" cy="3200400"/>
          </a:xfrm>
        </p:grpSpPr>
        <p:sp>
          <p:nvSpPr>
            <p:cNvPr id="200" name="Rectangle 199"/>
            <p:cNvSpPr/>
            <p:nvPr/>
          </p:nvSpPr>
          <p:spPr>
            <a:xfrm>
              <a:off x="30583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1" name="Straight Arrow Connector 200"/>
            <p:cNvCxnSpPr>
              <a:stCxn id="200" idx="0"/>
            </p:cNvCxnSpPr>
            <p:nvPr/>
          </p:nvCxnSpPr>
          <p:spPr>
            <a:xfrm flipV="1">
              <a:off x="32412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Rectangle 202"/>
            <p:cNvSpPr/>
            <p:nvPr/>
          </p:nvSpPr>
          <p:spPr>
            <a:xfrm>
              <a:off x="26011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4" name="Straight Arrow Connector 203"/>
            <p:cNvCxnSpPr>
              <a:stCxn id="203" idx="0"/>
            </p:cNvCxnSpPr>
            <p:nvPr/>
          </p:nvCxnSpPr>
          <p:spPr>
            <a:xfrm flipV="1">
              <a:off x="27840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Rectangle 205"/>
            <p:cNvSpPr/>
            <p:nvPr/>
          </p:nvSpPr>
          <p:spPr>
            <a:xfrm>
              <a:off x="21439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7" name="Straight Arrow Connector 206"/>
            <p:cNvCxnSpPr>
              <a:stCxn id="206" idx="0"/>
            </p:cNvCxnSpPr>
            <p:nvPr/>
          </p:nvCxnSpPr>
          <p:spPr>
            <a:xfrm flipV="1">
              <a:off x="23268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Rectangle 208"/>
            <p:cNvSpPr/>
            <p:nvPr/>
          </p:nvSpPr>
          <p:spPr>
            <a:xfrm>
              <a:off x="16867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0" name="Straight Arrow Connector 209"/>
            <p:cNvCxnSpPr>
              <a:stCxn id="209" idx="0"/>
            </p:cNvCxnSpPr>
            <p:nvPr/>
          </p:nvCxnSpPr>
          <p:spPr>
            <a:xfrm flipV="1">
              <a:off x="18696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Rectangle 211"/>
            <p:cNvSpPr/>
            <p:nvPr/>
          </p:nvSpPr>
          <p:spPr>
            <a:xfrm>
              <a:off x="1229593" y="4192806"/>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3" name="Straight Arrow Connector 212"/>
            <p:cNvCxnSpPr>
              <a:stCxn id="212" idx="0"/>
            </p:cNvCxnSpPr>
            <p:nvPr/>
          </p:nvCxnSpPr>
          <p:spPr>
            <a:xfrm flipV="1">
              <a:off x="1412473" y="1828802"/>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5" name="Straight Arrow Connector 214"/>
            <p:cNvCxnSpPr>
              <a:endCxn id="216" idx="3"/>
            </p:cNvCxnSpPr>
            <p:nvPr/>
          </p:nvCxnSpPr>
          <p:spPr>
            <a:xfrm flipH="1">
              <a:off x="1104900" y="20992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6" name="Rectangle 215"/>
            <p:cNvSpPr/>
            <p:nvPr/>
          </p:nvSpPr>
          <p:spPr>
            <a:xfrm>
              <a:off x="739140" y="19163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44" name="Oval 243"/>
            <p:cNvSpPr/>
            <p:nvPr/>
          </p:nvSpPr>
          <p:spPr>
            <a:xfrm>
              <a:off x="30631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5" name="Oval 244"/>
            <p:cNvSpPr/>
            <p:nvPr/>
          </p:nvSpPr>
          <p:spPr>
            <a:xfrm>
              <a:off x="26059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6" name="Oval 245"/>
            <p:cNvSpPr/>
            <p:nvPr/>
          </p:nvSpPr>
          <p:spPr>
            <a:xfrm>
              <a:off x="21487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7" name="Oval 246"/>
            <p:cNvSpPr/>
            <p:nvPr/>
          </p:nvSpPr>
          <p:spPr>
            <a:xfrm>
              <a:off x="16915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8" name="Oval 247"/>
            <p:cNvSpPr/>
            <p:nvPr/>
          </p:nvSpPr>
          <p:spPr>
            <a:xfrm>
              <a:off x="1234356" y="19202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0" name="Straight Arrow Connector 249"/>
            <p:cNvCxnSpPr>
              <a:endCxn id="251" idx="3"/>
            </p:cNvCxnSpPr>
            <p:nvPr/>
          </p:nvCxnSpPr>
          <p:spPr>
            <a:xfrm flipH="1">
              <a:off x="1104900" y="25564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1" name="Rectangle 250"/>
            <p:cNvSpPr/>
            <p:nvPr/>
          </p:nvSpPr>
          <p:spPr>
            <a:xfrm>
              <a:off x="739140" y="23735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53" name="Oval 252"/>
            <p:cNvSpPr/>
            <p:nvPr/>
          </p:nvSpPr>
          <p:spPr>
            <a:xfrm>
              <a:off x="30631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26059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5" name="Oval 254"/>
            <p:cNvSpPr/>
            <p:nvPr/>
          </p:nvSpPr>
          <p:spPr>
            <a:xfrm>
              <a:off x="21487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16915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1234356" y="23774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8" name="Straight Arrow Connector 257"/>
            <p:cNvCxnSpPr>
              <a:endCxn id="259" idx="3"/>
            </p:cNvCxnSpPr>
            <p:nvPr/>
          </p:nvCxnSpPr>
          <p:spPr>
            <a:xfrm flipH="1">
              <a:off x="1104900" y="30136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9" name="Rectangle 258"/>
            <p:cNvSpPr/>
            <p:nvPr/>
          </p:nvSpPr>
          <p:spPr>
            <a:xfrm>
              <a:off x="739140" y="28307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1" name="Oval 260"/>
            <p:cNvSpPr/>
            <p:nvPr/>
          </p:nvSpPr>
          <p:spPr>
            <a:xfrm>
              <a:off x="30631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2" name="Oval 261"/>
            <p:cNvSpPr/>
            <p:nvPr/>
          </p:nvSpPr>
          <p:spPr>
            <a:xfrm>
              <a:off x="26059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21487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16915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1234356" y="28346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66" name="Straight Arrow Connector 265"/>
            <p:cNvCxnSpPr>
              <a:endCxn id="267" idx="3"/>
            </p:cNvCxnSpPr>
            <p:nvPr/>
          </p:nvCxnSpPr>
          <p:spPr>
            <a:xfrm flipH="1">
              <a:off x="1104900" y="34708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7" name="Rectangle 266"/>
            <p:cNvSpPr/>
            <p:nvPr/>
          </p:nvSpPr>
          <p:spPr>
            <a:xfrm>
              <a:off x="739140" y="32879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69" name="Oval 268"/>
            <p:cNvSpPr/>
            <p:nvPr/>
          </p:nvSpPr>
          <p:spPr>
            <a:xfrm>
              <a:off x="30631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0" name="Oval 269"/>
            <p:cNvSpPr/>
            <p:nvPr/>
          </p:nvSpPr>
          <p:spPr>
            <a:xfrm>
              <a:off x="26059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1" name="Oval 270"/>
            <p:cNvSpPr/>
            <p:nvPr/>
          </p:nvSpPr>
          <p:spPr>
            <a:xfrm>
              <a:off x="21487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2" name="Oval 271"/>
            <p:cNvSpPr/>
            <p:nvPr/>
          </p:nvSpPr>
          <p:spPr>
            <a:xfrm>
              <a:off x="16915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3" name="Oval 272"/>
            <p:cNvSpPr/>
            <p:nvPr/>
          </p:nvSpPr>
          <p:spPr>
            <a:xfrm>
              <a:off x="1234356" y="32918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74" name="Straight Arrow Connector 273"/>
            <p:cNvCxnSpPr>
              <a:endCxn id="275" idx="3"/>
            </p:cNvCxnSpPr>
            <p:nvPr/>
          </p:nvCxnSpPr>
          <p:spPr>
            <a:xfrm flipH="1">
              <a:off x="1104900" y="3928012"/>
              <a:ext cx="245364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5" name="Rectangle 274"/>
            <p:cNvSpPr/>
            <p:nvPr/>
          </p:nvSpPr>
          <p:spPr>
            <a:xfrm>
              <a:off x="739140" y="3745132"/>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77" name="Oval 276"/>
            <p:cNvSpPr/>
            <p:nvPr/>
          </p:nvSpPr>
          <p:spPr>
            <a:xfrm>
              <a:off x="30631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26059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21487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16915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1234356" y="3749042"/>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19" name="Rectangle 118"/>
            <p:cNvSpPr/>
            <p:nvPr/>
          </p:nvSpPr>
          <p:spPr>
            <a:xfrm rot="16200000">
              <a:off x="-624387" y="2827472"/>
              <a:ext cx="2193660" cy="38100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
          <p:nvSpPr>
            <p:cNvPr id="120" name="Rectangle 119"/>
            <p:cNvSpPr/>
            <p:nvPr/>
          </p:nvSpPr>
          <p:spPr>
            <a:xfrm>
              <a:off x="937176" y="4549142"/>
              <a:ext cx="2796624" cy="480060"/>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s</a:t>
              </a:r>
              <a:r>
                <a:rPr lang="en-US" sz="2800" b="1" i="1" dirty="0" smtClean="0">
                  <a:solidFill>
                    <a:prstClr val="black"/>
                  </a:solidFill>
                  <a:latin typeface="Calibri"/>
                </a:rPr>
                <a:t>ense amplifier</a:t>
              </a:r>
              <a:endParaRPr lang="en-US" sz="2800" b="1" i="1" dirty="0">
                <a:solidFill>
                  <a:prstClr val="black"/>
                </a:solidFill>
                <a:latin typeface="Calibri"/>
              </a:endParaRPr>
            </a:p>
          </p:txBody>
        </p:sp>
      </p:grpSp>
      <p:grpSp>
        <p:nvGrpSpPr>
          <p:cNvPr id="242" name="Group 241"/>
          <p:cNvGrpSpPr/>
          <p:nvPr/>
        </p:nvGrpSpPr>
        <p:grpSpPr>
          <a:xfrm>
            <a:off x="5501640" y="990598"/>
            <a:ext cx="2880359" cy="3337564"/>
            <a:chOff x="5501640" y="1219196"/>
            <a:chExt cx="2880359" cy="3337564"/>
          </a:xfrm>
        </p:grpSpPr>
        <p:sp>
          <p:nvSpPr>
            <p:cNvPr id="179" name="Oval 178"/>
            <p:cNvSpPr/>
            <p:nvPr/>
          </p:nvSpPr>
          <p:spPr>
            <a:xfrm>
              <a:off x="5910346" y="2144960"/>
              <a:ext cx="2052554" cy="2046040"/>
            </a:xfrm>
            <a:prstGeom prst="ellipse">
              <a:avLst/>
            </a:prstGeom>
            <a:solidFill>
              <a:schemeClr val="accent1">
                <a:lumMod val="20000"/>
                <a:lumOff val="80000"/>
              </a:schemeClr>
            </a:solidFill>
            <a:ln w="19050">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80" name="Rectangle 179"/>
            <p:cNvSpPr/>
            <p:nvPr/>
          </p:nvSpPr>
          <p:spPr>
            <a:xfrm>
              <a:off x="5501640" y="191636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1" name="Straight Arrow Connector 180"/>
            <p:cNvCxnSpPr>
              <a:endCxn id="180" idx="3"/>
            </p:cNvCxnSpPr>
            <p:nvPr/>
          </p:nvCxnSpPr>
          <p:spPr>
            <a:xfrm flipH="1">
              <a:off x="5867400" y="2099240"/>
              <a:ext cx="2286000"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3" name="Rectangle 182"/>
            <p:cNvSpPr/>
            <p:nvPr/>
          </p:nvSpPr>
          <p:spPr>
            <a:xfrm rot="16200000">
              <a:off x="5551083" y="3070878"/>
              <a:ext cx="1142999"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dirty="0">
                  <a:solidFill>
                    <a:prstClr val="black"/>
                  </a:solidFill>
                  <a:latin typeface="Calibri"/>
                </a:rPr>
                <a:t>c</a:t>
              </a:r>
              <a:r>
                <a:rPr lang="en-US" sz="2000" dirty="0" smtClean="0">
                  <a:solidFill>
                    <a:prstClr val="black"/>
                  </a:solidFill>
                  <a:latin typeface="Calibri"/>
                </a:rPr>
                <a:t>apacitor</a:t>
              </a:r>
              <a:endParaRPr lang="en-US" sz="2000" dirty="0">
                <a:solidFill>
                  <a:prstClr val="black"/>
                </a:solidFill>
                <a:latin typeface="Calibri"/>
              </a:endParaRPr>
            </a:p>
          </p:txBody>
        </p:sp>
        <p:sp>
          <p:nvSpPr>
            <p:cNvPr id="184" name="Rectangle 183"/>
            <p:cNvSpPr/>
            <p:nvPr/>
          </p:nvSpPr>
          <p:spPr>
            <a:xfrm>
              <a:off x="6672346" y="2754560"/>
              <a:ext cx="1295400" cy="37549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a:solidFill>
                    <a:prstClr val="black"/>
                  </a:solidFill>
                  <a:latin typeface="Calibri"/>
                </a:rPr>
                <a:t>a</a:t>
              </a:r>
              <a:r>
                <a:rPr lang="en-US" sz="2000" smtClean="0">
                  <a:solidFill>
                    <a:prstClr val="black"/>
                  </a:solidFill>
                  <a:latin typeface="Calibri"/>
                </a:rPr>
                <a:t>ccess</a:t>
              </a:r>
              <a:endParaRPr lang="en-US" sz="2000">
                <a:solidFill>
                  <a:prstClr val="black"/>
                </a:solidFill>
                <a:latin typeface="Calibri"/>
              </a:endParaRPr>
            </a:p>
          </p:txBody>
        </p:sp>
        <p:sp>
          <p:nvSpPr>
            <p:cNvPr id="185" name="Rectangle 184"/>
            <p:cNvSpPr/>
            <p:nvPr/>
          </p:nvSpPr>
          <p:spPr>
            <a:xfrm>
              <a:off x="6672346" y="2889676"/>
              <a:ext cx="1279459" cy="43147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smtClean="0">
                  <a:solidFill>
                    <a:prstClr val="black"/>
                  </a:solidFill>
                  <a:latin typeface="Calibri"/>
                </a:rPr>
                <a:t>transistor</a:t>
              </a:r>
              <a:endParaRPr lang="en-US" sz="2000">
                <a:solidFill>
                  <a:prstClr val="black"/>
                </a:solidFill>
                <a:latin typeface="Calibri"/>
              </a:endParaRPr>
            </a:p>
          </p:txBody>
        </p:sp>
        <p:sp>
          <p:nvSpPr>
            <p:cNvPr id="186" name="Rectangle 185"/>
            <p:cNvSpPr/>
            <p:nvPr/>
          </p:nvSpPr>
          <p:spPr>
            <a:xfrm>
              <a:off x="5757946" y="1762156"/>
              <a:ext cx="2064789" cy="327041"/>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wordline</a:t>
              </a:r>
              <a:endParaRPr lang="en-US" sz="2000">
                <a:solidFill>
                  <a:prstClr val="black"/>
                </a:solidFill>
                <a:latin typeface="Calibri"/>
              </a:endParaRPr>
            </a:p>
          </p:txBody>
        </p:sp>
        <p:sp>
          <p:nvSpPr>
            <p:cNvPr id="187" name="Rectangle 186"/>
            <p:cNvSpPr/>
            <p:nvPr/>
          </p:nvSpPr>
          <p:spPr>
            <a:xfrm rot="16200000">
              <a:off x="7349868" y="3158868"/>
              <a:ext cx="1706594" cy="357669"/>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err="1" smtClean="0">
                  <a:solidFill>
                    <a:prstClr val="black"/>
                  </a:solidFill>
                  <a:latin typeface="Calibri"/>
                </a:rPr>
                <a:t>bitline</a:t>
              </a:r>
              <a:endParaRPr lang="en-US" sz="2000">
                <a:solidFill>
                  <a:prstClr val="black"/>
                </a:solidFill>
                <a:latin typeface="Calibri"/>
              </a:endParaRPr>
            </a:p>
          </p:txBody>
        </p:sp>
        <p:cxnSp>
          <p:nvCxnSpPr>
            <p:cNvPr id="188" name="Straight Arrow Connector 187"/>
            <p:cNvCxnSpPr/>
            <p:nvPr/>
          </p:nvCxnSpPr>
          <p:spPr>
            <a:xfrm flipV="1">
              <a:off x="8013466" y="1975763"/>
              <a:ext cx="0" cy="2291437"/>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7291581" y="2360845"/>
              <a:ext cx="0" cy="137012"/>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0" name="Straight Arrow Connector 189"/>
            <p:cNvCxnSpPr/>
            <p:nvPr/>
          </p:nvCxnSpPr>
          <p:spPr>
            <a:xfrm flipH="1">
              <a:off x="7071068" y="2504208"/>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1" name="Straight Arrow Connector 190"/>
            <p:cNvCxnSpPr/>
            <p:nvPr/>
          </p:nvCxnSpPr>
          <p:spPr>
            <a:xfrm flipH="1" flipV="1">
              <a:off x="7510546"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2" name="Straight Arrow Connector 191"/>
            <p:cNvCxnSpPr/>
            <p:nvPr/>
          </p:nvCxnSpPr>
          <p:spPr>
            <a:xfrm flipH="1">
              <a:off x="7071068" y="2602160"/>
              <a:ext cx="439480"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3" name="Straight Arrow Connector 192"/>
            <p:cNvCxnSpPr/>
            <p:nvPr/>
          </p:nvCxnSpPr>
          <p:spPr>
            <a:xfrm>
              <a:off x="7510546" y="2830760"/>
              <a:ext cx="170121"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4" name="Straight Arrow Connector 193"/>
            <p:cNvCxnSpPr/>
            <p:nvPr/>
          </p:nvCxnSpPr>
          <p:spPr>
            <a:xfrm>
              <a:off x="6900946" y="2830760"/>
              <a:ext cx="170122"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5" name="Straight Arrow Connector 194"/>
            <p:cNvCxnSpPr/>
            <p:nvPr/>
          </p:nvCxnSpPr>
          <p:spPr>
            <a:xfrm flipH="1" flipV="1">
              <a:off x="7071067" y="2602160"/>
              <a:ext cx="1" cy="228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6" name="Straight Arrow Connector 195"/>
            <p:cNvCxnSpPr/>
            <p:nvPr/>
          </p:nvCxnSpPr>
          <p:spPr>
            <a:xfrm>
              <a:off x="7291581" y="2099240"/>
              <a:ext cx="1" cy="28296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7" name="Straight Arrow Connector 196"/>
            <p:cNvCxnSpPr/>
            <p:nvPr/>
          </p:nvCxnSpPr>
          <p:spPr>
            <a:xfrm flipH="1">
              <a:off x="7680667" y="2830760"/>
              <a:ext cx="33279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98" name="Elbow Connector 197"/>
            <p:cNvCxnSpPr/>
            <p:nvPr/>
          </p:nvCxnSpPr>
          <p:spPr>
            <a:xfrm rot="10800000" flipV="1">
              <a:off x="6519946" y="2833142"/>
              <a:ext cx="381001" cy="226217"/>
            </a:xfrm>
            <a:prstGeom prst="bentConnector3">
              <a:avLst>
                <a:gd name="adj1" fmla="val 100625"/>
              </a:avLst>
            </a:prstGeom>
            <a:ln w="254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216"/>
            <p:cNvCxnSpPr/>
            <p:nvPr/>
          </p:nvCxnSpPr>
          <p:spPr>
            <a:xfrm>
              <a:off x="6519945" y="3541133"/>
              <a:ext cx="0" cy="280226"/>
            </a:xfrm>
            <a:prstGeom prst="straightConnector1">
              <a:avLst/>
            </a:prstGeom>
            <a:ln w="25400">
              <a:solidFill>
                <a:schemeClr val="tx1"/>
              </a:solidFill>
              <a:headEnd type="none" w="lg" len="med"/>
              <a:tailEnd type="triangle" w="lg" len="med"/>
            </a:ln>
            <a:effectLst/>
          </p:spPr>
          <p:style>
            <a:lnRef idx="1">
              <a:schemeClr val="accent1"/>
            </a:lnRef>
            <a:fillRef idx="0">
              <a:schemeClr val="accent1"/>
            </a:fillRef>
            <a:effectRef idx="0">
              <a:schemeClr val="accent1"/>
            </a:effectRef>
            <a:fontRef idx="minor">
              <a:schemeClr val="tx1"/>
            </a:fontRef>
          </p:style>
        </p:cxnSp>
        <p:cxnSp>
          <p:nvCxnSpPr>
            <p:cNvPr id="218" name="Straight Arrow Connector 217"/>
            <p:cNvCxnSpPr/>
            <p:nvPr/>
          </p:nvCxnSpPr>
          <p:spPr>
            <a:xfrm flipV="1">
              <a:off x="6519945" y="3059360"/>
              <a:ext cx="0" cy="1336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19" name="Straight Arrow Connector 218"/>
            <p:cNvCxnSpPr/>
            <p:nvPr/>
          </p:nvCxnSpPr>
          <p:spPr>
            <a:xfrm flipH="1">
              <a:off x="6291347" y="3426484"/>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0" name="Straight Arrow Connector 219"/>
            <p:cNvCxnSpPr/>
            <p:nvPr/>
          </p:nvCxnSpPr>
          <p:spPr>
            <a:xfrm flipH="1">
              <a:off x="6291347" y="3192960"/>
              <a:ext cx="457198" cy="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1" name="Straight Arrow Connector 220"/>
            <p:cNvCxnSpPr/>
            <p:nvPr/>
          </p:nvCxnSpPr>
          <p:spPr>
            <a:xfrm flipV="1">
              <a:off x="6519945" y="3426485"/>
              <a:ext cx="0" cy="11464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2" name="Rectangle 221"/>
            <p:cNvSpPr/>
            <p:nvPr/>
          </p:nvSpPr>
          <p:spPr>
            <a:xfrm>
              <a:off x="7830586" y="4191000"/>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0" name="Rectangle 229"/>
            <p:cNvSpPr/>
            <p:nvPr/>
          </p:nvSpPr>
          <p:spPr>
            <a:xfrm>
              <a:off x="5501640" y="1219196"/>
              <a:ext cx="2522690"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grpSp>
      <p:grpSp>
        <p:nvGrpSpPr>
          <p:cNvPr id="240" name="Group 239"/>
          <p:cNvGrpSpPr/>
          <p:nvPr/>
        </p:nvGrpSpPr>
        <p:grpSpPr>
          <a:xfrm>
            <a:off x="5072146" y="3962402"/>
            <a:ext cx="3386053" cy="838200"/>
            <a:chOff x="5072146" y="4191000"/>
            <a:chExt cx="3386053" cy="838200"/>
          </a:xfrm>
        </p:grpSpPr>
        <p:sp>
          <p:nvSpPr>
            <p:cNvPr id="234" name="Rectangle 233"/>
            <p:cNvSpPr/>
            <p:nvPr/>
          </p:nvSpPr>
          <p:spPr>
            <a:xfrm>
              <a:off x="5072146" y="4495800"/>
              <a:ext cx="3386053" cy="533400"/>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FF0000"/>
                  </a:solidFill>
                  <a:latin typeface="Calibri"/>
                </a:rPr>
                <a:t>large sense amplifier</a:t>
              </a:r>
            </a:p>
          </p:txBody>
        </p:sp>
        <p:sp>
          <p:nvSpPr>
            <p:cNvPr id="237" name="Rectangle 236"/>
            <p:cNvSpPr/>
            <p:nvPr/>
          </p:nvSpPr>
          <p:spPr>
            <a:xfrm>
              <a:off x="7833610" y="4191000"/>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grpSp>
      <p:grpSp>
        <p:nvGrpSpPr>
          <p:cNvPr id="133" name="Group 132"/>
          <p:cNvGrpSpPr/>
          <p:nvPr/>
        </p:nvGrpSpPr>
        <p:grpSpPr>
          <a:xfrm>
            <a:off x="3048000" y="1474386"/>
            <a:ext cx="1003835" cy="2855580"/>
            <a:chOff x="7338060" y="1622874"/>
            <a:chExt cx="1003835" cy="2855580"/>
          </a:xfrm>
        </p:grpSpPr>
        <p:sp>
          <p:nvSpPr>
            <p:cNvPr id="139" name="Rounded Rectangle 138"/>
            <p:cNvSpPr/>
            <p:nvPr/>
          </p:nvSpPr>
          <p:spPr>
            <a:xfrm rot="16200000">
              <a:off x="6824570" y="2669765"/>
              <a:ext cx="2564215" cy="470434"/>
            </a:xfrm>
            <a:prstGeom prst="roundRect">
              <a:avLst>
                <a:gd name="adj" fmla="val 12383"/>
              </a:avLst>
            </a:prstGeom>
            <a:noFill/>
            <a:ln w="38100">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i="1" dirty="0" err="1" smtClean="0">
                  <a:solidFill>
                    <a:srgbClr val="FF0000"/>
                  </a:solidFill>
                  <a:latin typeface="Calibri"/>
                  <a:cs typeface="Calibri"/>
                </a:rPr>
                <a:t>bitline</a:t>
              </a:r>
              <a:r>
                <a:rPr lang="en-US" sz="2400" b="1" i="1" dirty="0" smtClean="0">
                  <a:solidFill>
                    <a:srgbClr val="FF0000"/>
                  </a:solidFill>
                  <a:latin typeface="Calibri"/>
                  <a:cs typeface="Calibri"/>
                </a:rPr>
                <a:t>: 512 cells</a:t>
              </a:r>
              <a:endParaRPr lang="en-US" sz="2400" b="1" i="1" dirty="0">
                <a:solidFill>
                  <a:srgbClr val="FF0000"/>
                </a:solidFill>
                <a:latin typeface="Calibri"/>
                <a:cs typeface="Calibri"/>
              </a:endParaRPr>
            </a:p>
          </p:txBody>
        </p:sp>
        <p:cxnSp>
          <p:nvCxnSpPr>
            <p:cNvPr id="134" name="Straight Arrow Connector 133"/>
            <p:cNvCxnSpPr/>
            <p:nvPr/>
          </p:nvCxnSpPr>
          <p:spPr>
            <a:xfrm>
              <a:off x="7947657" y="1977290"/>
              <a:ext cx="0" cy="1981200"/>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5" name="Straight Arrow Connector 134"/>
            <p:cNvCxnSpPr/>
            <p:nvPr/>
          </p:nvCxnSpPr>
          <p:spPr>
            <a:xfrm flipH="1" flipV="1">
              <a:off x="7871460" y="189565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36" name="Straight Arrow Connector 135"/>
            <p:cNvCxnSpPr/>
            <p:nvPr/>
          </p:nvCxnSpPr>
          <p:spPr>
            <a:xfrm flipV="1">
              <a:off x="7871460" y="3958490"/>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151" name="Rectangle 150"/>
            <p:cNvSpPr/>
            <p:nvPr/>
          </p:nvSpPr>
          <p:spPr>
            <a:xfrm>
              <a:off x="7338060" y="4112694"/>
              <a:ext cx="365760" cy="365760"/>
            </a:xfrm>
            <a:prstGeom prst="rect">
              <a:avLst/>
            </a:prstGeom>
            <a:solidFill>
              <a:schemeClr val="accent2"/>
            </a:solidFill>
            <a:ln w="50800">
              <a:solidFill>
                <a:srgbClr val="FF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2" name="Straight Arrow Connector 151"/>
            <p:cNvCxnSpPr>
              <a:stCxn id="151" idx="0"/>
            </p:cNvCxnSpPr>
            <p:nvPr/>
          </p:nvCxnSpPr>
          <p:spPr>
            <a:xfrm flipV="1">
              <a:off x="7520940" y="1748692"/>
              <a:ext cx="4763" cy="2364002"/>
            </a:xfrm>
            <a:prstGeom prst="straightConnector1">
              <a:avLst/>
            </a:prstGeom>
            <a:ln w="50800" cap="rnd">
              <a:solidFill>
                <a:srgbClr val="FF0000"/>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Oval 153"/>
            <p:cNvSpPr/>
            <p:nvPr/>
          </p:nvSpPr>
          <p:spPr>
            <a:xfrm>
              <a:off x="7342823" y="18401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5" name="Oval 154"/>
            <p:cNvSpPr/>
            <p:nvPr/>
          </p:nvSpPr>
          <p:spPr>
            <a:xfrm>
              <a:off x="7342823" y="22973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6" name="Oval 155"/>
            <p:cNvSpPr/>
            <p:nvPr/>
          </p:nvSpPr>
          <p:spPr>
            <a:xfrm>
              <a:off x="7342823" y="27545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7" name="Oval 156"/>
            <p:cNvSpPr/>
            <p:nvPr/>
          </p:nvSpPr>
          <p:spPr>
            <a:xfrm>
              <a:off x="7342823" y="32117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8" name="Oval 157"/>
            <p:cNvSpPr/>
            <p:nvPr/>
          </p:nvSpPr>
          <p:spPr>
            <a:xfrm>
              <a:off x="7342823" y="3668930"/>
              <a:ext cx="365760" cy="365760"/>
            </a:xfrm>
            <a:prstGeom prst="ellipse">
              <a:avLst/>
            </a:prstGeom>
            <a:solidFill>
              <a:schemeClr val="bg1"/>
            </a:solidFill>
            <a:ln w="50800">
              <a:solidFill>
                <a:srgbClr val="FF0000"/>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64" name="Group 63"/>
          <p:cNvGrpSpPr/>
          <p:nvPr/>
        </p:nvGrpSpPr>
        <p:grpSpPr>
          <a:xfrm>
            <a:off x="3253742" y="1295404"/>
            <a:ext cx="1242058" cy="565684"/>
            <a:chOff x="3253742" y="1524002"/>
            <a:chExt cx="1242058" cy="565684"/>
          </a:xfrm>
        </p:grpSpPr>
        <p:cxnSp>
          <p:nvCxnSpPr>
            <p:cNvPr id="249" name="Straight Arrow Connector 248"/>
            <p:cNvCxnSpPr/>
            <p:nvPr/>
          </p:nvCxnSpPr>
          <p:spPr>
            <a:xfrm flipH="1">
              <a:off x="3253742" y="1752602"/>
              <a:ext cx="474820" cy="33708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2" name="Rectangle 281"/>
            <p:cNvSpPr/>
            <p:nvPr/>
          </p:nvSpPr>
          <p:spPr>
            <a:xfrm>
              <a:off x="3657598" y="1524002"/>
              <a:ext cx="838202" cy="357964"/>
            </a:xfrm>
            <a:prstGeom prst="rect">
              <a:avLst/>
            </a:prstGeom>
            <a:noFill/>
            <a:ln w="381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cell</a:t>
              </a:r>
              <a:endParaRPr lang="en-US" sz="2800" b="1" i="1" dirty="0">
                <a:solidFill>
                  <a:prstClr val="black"/>
                </a:solidFill>
                <a:latin typeface="Calibri"/>
              </a:endParaRPr>
            </a:p>
          </p:txBody>
        </p:sp>
        <p:cxnSp>
          <p:nvCxnSpPr>
            <p:cNvPr id="287" name="Straight Arrow Connector 286"/>
            <p:cNvCxnSpPr/>
            <p:nvPr/>
          </p:nvCxnSpPr>
          <p:spPr>
            <a:xfrm flipH="1">
              <a:off x="3728562" y="1752602"/>
              <a:ext cx="81439"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88" name="Content Placeholder 2"/>
          <p:cNvSpPr txBox="1">
            <a:spLocks/>
          </p:cNvSpPr>
          <p:nvPr/>
        </p:nvSpPr>
        <p:spPr>
          <a:xfrm>
            <a:off x="381000" y="4953000"/>
            <a:ext cx="8305800" cy="14478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200" b="1" dirty="0" smtClean="0">
                <a:solidFill>
                  <a:prstClr val="black"/>
                </a:solidFill>
                <a:latin typeface="Calibri"/>
              </a:rPr>
              <a:t>Long </a:t>
            </a:r>
            <a:r>
              <a:rPr lang="en-US" sz="3200" b="1" dirty="0" err="1">
                <a:solidFill>
                  <a:prstClr val="black"/>
                </a:solidFill>
                <a:latin typeface="Calibri"/>
              </a:rPr>
              <a:t>b</a:t>
            </a:r>
            <a:r>
              <a:rPr lang="en-US" sz="3200" b="1" dirty="0" err="1" smtClean="0">
                <a:solidFill>
                  <a:prstClr val="black"/>
                </a:solidFill>
                <a:latin typeface="Calibri"/>
              </a:rPr>
              <a:t>itline</a:t>
            </a:r>
            <a:endParaRPr lang="en-US" sz="3200" b="1" dirty="0" smtClean="0">
              <a:solidFill>
                <a:prstClr val="black"/>
              </a:solidFill>
              <a:latin typeface="Calibri"/>
            </a:endParaRPr>
          </a:p>
          <a:p>
            <a:pPr lvl="1">
              <a:lnSpc>
                <a:spcPct val="90000"/>
              </a:lnSpc>
            </a:pPr>
            <a:r>
              <a:rPr lang="en-US" sz="2800" b="1" dirty="0" smtClean="0">
                <a:solidFill>
                  <a:srgbClr val="006600"/>
                </a:solidFill>
                <a:latin typeface="Calibri"/>
              </a:rPr>
              <a:t>Amortizes sense amplifier cost </a:t>
            </a:r>
            <a:r>
              <a:rPr lang="en-US" sz="2800" b="1" dirty="0" smtClean="0">
                <a:solidFill>
                  <a:srgbClr val="006600"/>
                </a:solidFill>
                <a:latin typeface="Calibri"/>
                <a:sym typeface="Wingdings" pitchFamily="2" charset="2"/>
              </a:rPr>
              <a:t> Small area</a:t>
            </a:r>
          </a:p>
          <a:p>
            <a:pPr lvl="1">
              <a:lnSpc>
                <a:spcPct val="90000"/>
              </a:lnSpc>
            </a:pPr>
            <a:r>
              <a:rPr lang="en-US" sz="2800" b="1" dirty="0" smtClean="0">
                <a:solidFill>
                  <a:srgbClr val="FF0000"/>
                </a:solidFill>
                <a:latin typeface="Calibri"/>
                <a:sym typeface="Wingdings" pitchFamily="2" charset="2"/>
              </a:rPr>
              <a:t>Large </a:t>
            </a:r>
            <a:r>
              <a:rPr lang="en-US" sz="2800" b="1" dirty="0" err="1" smtClean="0">
                <a:solidFill>
                  <a:srgbClr val="FF0000"/>
                </a:solidFill>
                <a:latin typeface="Calibri"/>
                <a:sym typeface="Wingdings" pitchFamily="2" charset="2"/>
              </a:rPr>
              <a:t>bitline</a:t>
            </a:r>
            <a:r>
              <a:rPr lang="en-US" sz="2800" b="1" dirty="0" smtClean="0">
                <a:solidFill>
                  <a:srgbClr val="FF0000"/>
                </a:solidFill>
                <a:latin typeface="Calibri"/>
                <a:sym typeface="Wingdings" pitchFamily="2" charset="2"/>
              </a:rPr>
              <a:t> capacitance  High latency &amp; power</a:t>
            </a:r>
            <a:endParaRPr lang="en-US" sz="2800" dirty="0" smtClean="0">
              <a:solidFill>
                <a:srgbClr val="FF0000"/>
              </a:solidFill>
              <a:latin typeface="Calibri"/>
            </a:endParaRPr>
          </a:p>
          <a:p>
            <a:pPr marL="749300" lvl="1" indent="-349250">
              <a:lnSpc>
                <a:spcPct val="90000"/>
              </a:lnSpc>
            </a:pPr>
            <a:endParaRPr lang="en-US" dirty="0" smtClean="0">
              <a:solidFill>
                <a:prstClr val="black"/>
              </a:solidFill>
              <a:latin typeface="Calibri"/>
            </a:endParaRPr>
          </a:p>
          <a:p>
            <a:pPr marL="749300" lvl="1" indent="-349250">
              <a:lnSpc>
                <a:spcPct val="90000"/>
              </a:lnSpc>
            </a:pPr>
            <a:endParaRPr lang="en-US" sz="4400" b="1" i="1" dirty="0">
              <a:solidFill>
                <a:srgbClr val="1F497D"/>
              </a:solidFill>
              <a:latin typeface="Calibri"/>
            </a:endParaRPr>
          </a:p>
          <a:p>
            <a:pPr marL="746125" lvl="1" indent="-346075">
              <a:lnSpc>
                <a:spcPct val="90000"/>
              </a:lnSpc>
            </a:pPr>
            <a:endParaRPr lang="en-US" dirty="0">
              <a:solidFill>
                <a:prstClr val="black"/>
              </a:solidFill>
              <a:latin typeface="Calibri"/>
            </a:endParaRPr>
          </a:p>
        </p:txBody>
      </p:sp>
      <p:sp>
        <p:nvSpPr>
          <p:cNvPr id="99" name="Rectangle 98"/>
          <p:cNvSpPr/>
          <p:nvPr/>
        </p:nvSpPr>
        <p:spPr>
          <a:xfrm rot="16200000">
            <a:off x="7330024" y="2902086"/>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smtClean="0">
                <a:solidFill>
                  <a:prstClr val="black"/>
                </a:solidFill>
                <a:latin typeface="Calibri"/>
              </a:rPr>
              <a:t>sense amplifier</a:t>
            </a:r>
            <a:endParaRPr lang="en-US" sz="2800" b="1" i="1" dirty="0">
              <a:solidFill>
                <a:prstClr val="black"/>
              </a:solidFill>
              <a:latin typeface="Calibri"/>
            </a:endParaRPr>
          </a:p>
        </p:txBody>
      </p:sp>
      <p:cxnSp>
        <p:nvCxnSpPr>
          <p:cNvPr id="100" name="Straight Arrow Connector 99"/>
          <p:cNvCxnSpPr/>
          <p:nvPr/>
        </p:nvCxnSpPr>
        <p:spPr>
          <a:xfrm>
            <a:off x="8001000" y="4157119"/>
            <a:ext cx="579835"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102" name="Straight Arrow Connector 101"/>
          <p:cNvCxnSpPr/>
          <p:nvPr/>
        </p:nvCxnSpPr>
        <p:spPr>
          <a:xfrm flipH="1">
            <a:off x="5181600" y="1874524"/>
            <a:ext cx="472082" cy="1135"/>
          </a:xfrm>
          <a:prstGeom prst="straightConnector1">
            <a:avLst/>
          </a:prstGeom>
          <a:ln w="12700" cap="rnd">
            <a:solidFill>
              <a:schemeClr val="tx1"/>
            </a:solidFill>
            <a:prstDash val="sysDash"/>
            <a:headEnd type="arrow"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05" name="Rectangle 104"/>
          <p:cNvSpPr/>
          <p:nvPr/>
        </p:nvSpPr>
        <p:spPr>
          <a:xfrm rot="16200000">
            <a:off x="3740286" y="2527162"/>
            <a:ext cx="2654025"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i="1" dirty="0">
                <a:solidFill>
                  <a:prstClr val="black"/>
                </a:solidFill>
                <a:latin typeface="Calibri"/>
              </a:rPr>
              <a:t>r</a:t>
            </a:r>
            <a:r>
              <a:rPr lang="en-US" sz="2800" b="1" i="1" dirty="0" smtClean="0">
                <a:solidFill>
                  <a:prstClr val="black"/>
                </a:solidFill>
                <a:latin typeface="Calibri"/>
              </a:rPr>
              <a:t>ow decoder</a:t>
            </a:r>
            <a:endParaRPr lang="en-US" sz="2800" b="1" i="1" dirty="0">
              <a:solidFill>
                <a:prstClr val="black"/>
              </a:solidFill>
              <a:latin typeface="Calibri"/>
            </a:endParaRPr>
          </a:p>
        </p:txBody>
      </p:sp>
    </p:spTree>
    <p:extLst>
      <p:ext uri="{BB962C8B-B14F-4D97-AF65-F5344CB8AC3E}">
        <p14:creationId xmlns:p14="http://schemas.microsoft.com/office/powerpoint/2010/main" val="12105867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4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88">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8">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Trade-Off: Area (Die Size) vs. Latency</a:t>
            </a:r>
            <a:endParaRPr lang="en-US" dirty="0"/>
          </a:p>
        </p:txBody>
      </p:sp>
      <p:sp>
        <p:nvSpPr>
          <p:cNvPr id="5" name="Right Arrow 4"/>
          <p:cNvSpPr/>
          <p:nvPr/>
        </p:nvSpPr>
        <p:spPr>
          <a:xfrm>
            <a:off x="3238500" y="21640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Faster</a:t>
            </a:r>
            <a:endParaRPr lang="en-US" sz="4000" b="1" dirty="0">
              <a:solidFill>
                <a:prstClr val="white"/>
              </a:solidFill>
              <a:latin typeface="Calibri"/>
            </a:endParaRPr>
          </a:p>
        </p:txBody>
      </p:sp>
      <p:sp>
        <p:nvSpPr>
          <p:cNvPr id="97" name="Right Arrow 96"/>
          <p:cNvSpPr/>
          <p:nvPr/>
        </p:nvSpPr>
        <p:spPr>
          <a:xfrm flipH="1">
            <a:off x="3238500" y="3535680"/>
            <a:ext cx="2590800" cy="126492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tIns="0" rtlCol="0" anchor="ctr"/>
          <a:lstStyle/>
          <a:p>
            <a:pPr algn="ctr"/>
            <a:r>
              <a:rPr lang="en-US" sz="4000" b="1" dirty="0" smtClean="0">
                <a:solidFill>
                  <a:prstClr val="white"/>
                </a:solidFill>
                <a:latin typeface="Calibri"/>
              </a:rPr>
              <a:t>Smaller</a:t>
            </a:r>
            <a:endParaRPr lang="en-US" sz="4000" b="1" dirty="0">
              <a:solidFill>
                <a:prstClr val="white"/>
              </a:solidFill>
              <a:latin typeface="Calibri"/>
            </a:endParaRPr>
          </a:p>
        </p:txBody>
      </p:sp>
      <p:grpSp>
        <p:nvGrpSpPr>
          <p:cNvPr id="15" name="Group 14"/>
          <p:cNvGrpSpPr/>
          <p:nvPr/>
        </p:nvGrpSpPr>
        <p:grpSpPr>
          <a:xfrm>
            <a:off x="5867400" y="1066800"/>
            <a:ext cx="2590800" cy="5105400"/>
            <a:chOff x="5867400" y="1066800"/>
            <a:chExt cx="2590800" cy="5105400"/>
          </a:xfrm>
        </p:grpSpPr>
        <p:sp>
          <p:nvSpPr>
            <p:cNvPr id="250" name="Rectangle 249"/>
            <p:cNvSpPr/>
            <p:nvPr/>
          </p:nvSpPr>
          <p:spPr>
            <a:xfrm>
              <a:off x="77066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1" name="Straight Arrow Connector 250"/>
            <p:cNvCxnSpPr>
              <a:stCxn id="250" idx="0"/>
            </p:cNvCxnSpPr>
            <p:nvPr/>
          </p:nvCxnSpPr>
          <p:spPr>
            <a:xfrm flipV="1">
              <a:off x="78895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3" name="Rectangle 252"/>
            <p:cNvSpPr/>
            <p:nvPr/>
          </p:nvSpPr>
          <p:spPr>
            <a:xfrm>
              <a:off x="72494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4" name="Straight Arrow Connector 253"/>
            <p:cNvCxnSpPr>
              <a:stCxn id="253" idx="0"/>
            </p:cNvCxnSpPr>
            <p:nvPr/>
          </p:nvCxnSpPr>
          <p:spPr>
            <a:xfrm flipV="1">
              <a:off x="74323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8" name="Rectangle 257"/>
            <p:cNvSpPr/>
            <p:nvPr/>
          </p:nvSpPr>
          <p:spPr>
            <a:xfrm>
              <a:off x="67922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9" name="Straight Arrow Connector 258"/>
            <p:cNvCxnSpPr>
              <a:stCxn id="258" idx="0"/>
            </p:cNvCxnSpPr>
            <p:nvPr/>
          </p:nvCxnSpPr>
          <p:spPr>
            <a:xfrm flipV="1">
              <a:off x="69751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61" name="Rectangle 260"/>
            <p:cNvSpPr/>
            <p:nvPr/>
          </p:nvSpPr>
          <p:spPr>
            <a:xfrm>
              <a:off x="6335077" y="3888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62" name="Straight Arrow Connector 261"/>
            <p:cNvCxnSpPr>
              <a:stCxn id="261" idx="0"/>
            </p:cNvCxnSpPr>
            <p:nvPr/>
          </p:nvCxnSpPr>
          <p:spPr>
            <a:xfrm flipV="1">
              <a:off x="6517957" y="3048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76" name="Oval 275"/>
            <p:cNvSpPr/>
            <p:nvPr/>
          </p:nvSpPr>
          <p:spPr>
            <a:xfrm>
              <a:off x="77114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7" name="Oval 276"/>
            <p:cNvSpPr/>
            <p:nvPr/>
          </p:nvSpPr>
          <p:spPr>
            <a:xfrm>
              <a:off x="72542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8" name="Oval 277"/>
            <p:cNvSpPr/>
            <p:nvPr/>
          </p:nvSpPr>
          <p:spPr>
            <a:xfrm>
              <a:off x="67970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79" name="Oval 278"/>
            <p:cNvSpPr/>
            <p:nvPr/>
          </p:nvSpPr>
          <p:spPr>
            <a:xfrm>
              <a:off x="6339840" y="3124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0" name="Oval 279"/>
            <p:cNvSpPr/>
            <p:nvPr/>
          </p:nvSpPr>
          <p:spPr>
            <a:xfrm>
              <a:off x="77114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1" name="Oval 280"/>
            <p:cNvSpPr/>
            <p:nvPr/>
          </p:nvSpPr>
          <p:spPr>
            <a:xfrm>
              <a:off x="72542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2" name="Oval 281"/>
            <p:cNvSpPr/>
            <p:nvPr/>
          </p:nvSpPr>
          <p:spPr>
            <a:xfrm>
              <a:off x="67970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83" name="Oval 282"/>
            <p:cNvSpPr/>
            <p:nvPr/>
          </p:nvSpPr>
          <p:spPr>
            <a:xfrm>
              <a:off x="6339840" y="3505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8" name="Rectangle 317"/>
            <p:cNvSpPr/>
            <p:nvPr/>
          </p:nvSpPr>
          <p:spPr>
            <a:xfrm>
              <a:off x="77066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19" name="Straight Arrow Connector 318"/>
            <p:cNvCxnSpPr>
              <a:stCxn id="318" idx="0"/>
            </p:cNvCxnSpPr>
            <p:nvPr/>
          </p:nvCxnSpPr>
          <p:spPr>
            <a:xfrm flipV="1">
              <a:off x="78895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0" name="Rectangle 319"/>
            <p:cNvSpPr/>
            <p:nvPr/>
          </p:nvSpPr>
          <p:spPr>
            <a:xfrm>
              <a:off x="72494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1" name="Straight Arrow Connector 320"/>
            <p:cNvCxnSpPr>
              <a:stCxn id="320" idx="0"/>
            </p:cNvCxnSpPr>
            <p:nvPr/>
          </p:nvCxnSpPr>
          <p:spPr>
            <a:xfrm flipV="1">
              <a:off x="74323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2" name="Rectangle 321"/>
            <p:cNvSpPr/>
            <p:nvPr/>
          </p:nvSpPr>
          <p:spPr>
            <a:xfrm>
              <a:off x="67922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4" name="Straight Arrow Connector 323"/>
            <p:cNvCxnSpPr>
              <a:stCxn id="322" idx="0"/>
            </p:cNvCxnSpPr>
            <p:nvPr/>
          </p:nvCxnSpPr>
          <p:spPr>
            <a:xfrm flipV="1">
              <a:off x="69751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5" name="Rectangle 324"/>
            <p:cNvSpPr/>
            <p:nvPr/>
          </p:nvSpPr>
          <p:spPr>
            <a:xfrm>
              <a:off x="6335077" y="22878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26" name="Straight Arrow Connector 325"/>
            <p:cNvCxnSpPr>
              <a:stCxn id="325" idx="0"/>
            </p:cNvCxnSpPr>
            <p:nvPr/>
          </p:nvCxnSpPr>
          <p:spPr>
            <a:xfrm flipV="1">
              <a:off x="6517957" y="14478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27" name="Oval 326"/>
            <p:cNvSpPr/>
            <p:nvPr/>
          </p:nvSpPr>
          <p:spPr>
            <a:xfrm>
              <a:off x="77114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8" name="Oval 327"/>
            <p:cNvSpPr/>
            <p:nvPr/>
          </p:nvSpPr>
          <p:spPr>
            <a:xfrm>
              <a:off x="72542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9" name="Oval 328"/>
            <p:cNvSpPr/>
            <p:nvPr/>
          </p:nvSpPr>
          <p:spPr>
            <a:xfrm>
              <a:off x="67970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0" name="Oval 329"/>
            <p:cNvSpPr/>
            <p:nvPr/>
          </p:nvSpPr>
          <p:spPr>
            <a:xfrm>
              <a:off x="6339840" y="1524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1" name="Oval 330"/>
            <p:cNvSpPr/>
            <p:nvPr/>
          </p:nvSpPr>
          <p:spPr>
            <a:xfrm>
              <a:off x="77114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2" name="Oval 331"/>
            <p:cNvSpPr/>
            <p:nvPr/>
          </p:nvSpPr>
          <p:spPr>
            <a:xfrm>
              <a:off x="72542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3" name="Oval 332"/>
            <p:cNvSpPr/>
            <p:nvPr/>
          </p:nvSpPr>
          <p:spPr>
            <a:xfrm>
              <a:off x="67970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34" name="Oval 333"/>
            <p:cNvSpPr/>
            <p:nvPr/>
          </p:nvSpPr>
          <p:spPr>
            <a:xfrm>
              <a:off x="6339840" y="19050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48" name="Rounded Rectangle 147"/>
            <p:cNvSpPr/>
            <p:nvPr/>
          </p:nvSpPr>
          <p:spPr>
            <a:xfrm>
              <a:off x="5867400" y="10668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Short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380" name="Rectangle 379"/>
            <p:cNvSpPr/>
            <p:nvPr/>
          </p:nvSpPr>
          <p:spPr>
            <a:xfrm>
              <a:off x="7696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1" name="Straight Arrow Connector 380"/>
            <p:cNvCxnSpPr>
              <a:stCxn id="380" idx="0"/>
            </p:cNvCxnSpPr>
            <p:nvPr/>
          </p:nvCxnSpPr>
          <p:spPr>
            <a:xfrm flipV="1">
              <a:off x="78790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2" name="Rectangle 381"/>
            <p:cNvSpPr/>
            <p:nvPr/>
          </p:nvSpPr>
          <p:spPr>
            <a:xfrm>
              <a:off x="72390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3" name="Straight Arrow Connector 382"/>
            <p:cNvCxnSpPr>
              <a:stCxn id="382" idx="0"/>
            </p:cNvCxnSpPr>
            <p:nvPr/>
          </p:nvCxnSpPr>
          <p:spPr>
            <a:xfrm flipV="1">
              <a:off x="74218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4" name="Rectangle 383"/>
            <p:cNvSpPr/>
            <p:nvPr/>
          </p:nvSpPr>
          <p:spPr>
            <a:xfrm>
              <a:off x="6781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5" name="Straight Arrow Connector 384"/>
            <p:cNvCxnSpPr>
              <a:stCxn id="384" idx="0"/>
            </p:cNvCxnSpPr>
            <p:nvPr/>
          </p:nvCxnSpPr>
          <p:spPr>
            <a:xfrm flipV="1">
              <a:off x="69646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6" name="Rectangle 385"/>
            <p:cNvSpPr/>
            <p:nvPr/>
          </p:nvSpPr>
          <p:spPr>
            <a:xfrm>
              <a:off x="6324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387" name="Straight Arrow Connector 386"/>
            <p:cNvCxnSpPr>
              <a:stCxn id="386" idx="0"/>
            </p:cNvCxnSpPr>
            <p:nvPr/>
          </p:nvCxnSpPr>
          <p:spPr>
            <a:xfrm flipV="1">
              <a:off x="6507480" y="4648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88" name="Oval 387"/>
            <p:cNvSpPr/>
            <p:nvPr/>
          </p:nvSpPr>
          <p:spPr>
            <a:xfrm>
              <a:off x="7700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9" name="Oval 388"/>
            <p:cNvSpPr/>
            <p:nvPr/>
          </p:nvSpPr>
          <p:spPr>
            <a:xfrm>
              <a:off x="72437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0" name="Oval 389"/>
            <p:cNvSpPr/>
            <p:nvPr/>
          </p:nvSpPr>
          <p:spPr>
            <a:xfrm>
              <a:off x="6786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1" name="Oval 390"/>
            <p:cNvSpPr/>
            <p:nvPr/>
          </p:nvSpPr>
          <p:spPr>
            <a:xfrm>
              <a:off x="6329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2" name="Oval 391"/>
            <p:cNvSpPr/>
            <p:nvPr/>
          </p:nvSpPr>
          <p:spPr>
            <a:xfrm>
              <a:off x="7700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3" name="Oval 392"/>
            <p:cNvSpPr/>
            <p:nvPr/>
          </p:nvSpPr>
          <p:spPr>
            <a:xfrm>
              <a:off x="72437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4" name="Oval 393"/>
            <p:cNvSpPr/>
            <p:nvPr/>
          </p:nvSpPr>
          <p:spPr>
            <a:xfrm>
              <a:off x="6786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5" name="Oval 394"/>
            <p:cNvSpPr/>
            <p:nvPr/>
          </p:nvSpPr>
          <p:spPr>
            <a:xfrm>
              <a:off x="6329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4" name="Group 13"/>
          <p:cNvGrpSpPr/>
          <p:nvPr/>
        </p:nvGrpSpPr>
        <p:grpSpPr>
          <a:xfrm>
            <a:off x="495300" y="1066800"/>
            <a:ext cx="2514600" cy="5105400"/>
            <a:chOff x="495300" y="1066800"/>
            <a:chExt cx="2514600" cy="5105400"/>
          </a:xfrm>
        </p:grpSpPr>
        <p:sp>
          <p:nvSpPr>
            <p:cNvPr id="131" name="Rounded Rectangle 130"/>
            <p:cNvSpPr/>
            <p:nvPr/>
          </p:nvSpPr>
          <p:spPr>
            <a:xfrm>
              <a:off x="495300" y="10668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80000"/>
                </a:lnSpc>
              </a:pPr>
              <a:r>
                <a:rPr lang="en-US" sz="3600" b="1" dirty="0" smtClean="0">
                  <a:solidFill>
                    <a:prstClr val="black"/>
                  </a:solidFill>
                  <a:latin typeface="Calibri"/>
                  <a:cs typeface="Calibri"/>
                </a:rPr>
                <a:t>Long </a:t>
              </a:r>
              <a:r>
                <a:rPr lang="en-US" sz="3600" b="1" dirty="0" err="1" smtClean="0">
                  <a:solidFill>
                    <a:prstClr val="black"/>
                  </a:solidFill>
                  <a:latin typeface="Calibri"/>
                  <a:cs typeface="Calibri"/>
                </a:rPr>
                <a:t>Bitline</a:t>
              </a:r>
              <a:endParaRPr lang="en-US" sz="3600" b="1" dirty="0" smtClean="0">
                <a:solidFill>
                  <a:prstClr val="black"/>
                </a:solidFill>
                <a:latin typeface="Calibri"/>
                <a:cs typeface="Calibri"/>
              </a:endParaRPr>
            </a:p>
            <a:p>
              <a:pPr algn="ctr">
                <a:lnSpc>
                  <a:spcPct val="80000"/>
                </a:lnSpc>
              </a:pPr>
              <a:endParaRPr lang="en-US" sz="3600" b="1" dirty="0" smtClean="0">
                <a:solidFill>
                  <a:prstClr val="black"/>
                </a:solidFill>
                <a:latin typeface="Calibri"/>
                <a:cs typeface="Calibri"/>
              </a:endParaRPr>
            </a:p>
          </p:txBody>
        </p:sp>
        <p:sp>
          <p:nvSpPr>
            <p:cNvPr id="183" name="Rectangle 182"/>
            <p:cNvSpPr/>
            <p:nvPr/>
          </p:nvSpPr>
          <p:spPr>
            <a:xfrm>
              <a:off x="22098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4" name="Straight Arrow Connector 183"/>
            <p:cNvCxnSpPr>
              <a:stCxn id="183" idx="0"/>
            </p:cNvCxnSpPr>
            <p:nvPr/>
          </p:nvCxnSpPr>
          <p:spPr>
            <a:xfrm flipV="1">
              <a:off x="23926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6" name="Rectangle 185"/>
            <p:cNvSpPr/>
            <p:nvPr/>
          </p:nvSpPr>
          <p:spPr>
            <a:xfrm>
              <a:off x="17526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7" name="Straight Arrow Connector 186"/>
            <p:cNvCxnSpPr>
              <a:stCxn id="186" idx="0"/>
            </p:cNvCxnSpPr>
            <p:nvPr/>
          </p:nvCxnSpPr>
          <p:spPr>
            <a:xfrm flipV="1">
              <a:off x="19354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89" name="Rectangle 188"/>
            <p:cNvSpPr/>
            <p:nvPr/>
          </p:nvSpPr>
          <p:spPr>
            <a:xfrm>
              <a:off x="12954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0" name="Straight Arrow Connector 189"/>
            <p:cNvCxnSpPr>
              <a:stCxn id="189" idx="0"/>
            </p:cNvCxnSpPr>
            <p:nvPr/>
          </p:nvCxnSpPr>
          <p:spPr>
            <a:xfrm flipV="1">
              <a:off x="14782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2" name="Rectangle 191"/>
            <p:cNvSpPr/>
            <p:nvPr/>
          </p:nvSpPr>
          <p:spPr>
            <a:xfrm>
              <a:off x="838200" y="5488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3" name="Straight Arrow Connector 192"/>
            <p:cNvCxnSpPr>
              <a:stCxn id="192" idx="0"/>
            </p:cNvCxnSpPr>
            <p:nvPr/>
          </p:nvCxnSpPr>
          <p:spPr>
            <a:xfrm flipV="1">
              <a:off x="1021080" y="31242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7" name="Oval 206"/>
            <p:cNvSpPr/>
            <p:nvPr/>
          </p:nvSpPr>
          <p:spPr>
            <a:xfrm>
              <a:off x="22145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8" name="Oval 207"/>
            <p:cNvSpPr/>
            <p:nvPr/>
          </p:nvSpPr>
          <p:spPr>
            <a:xfrm>
              <a:off x="17573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9" name="Oval 208"/>
            <p:cNvSpPr/>
            <p:nvPr/>
          </p:nvSpPr>
          <p:spPr>
            <a:xfrm>
              <a:off x="13001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0" name="Oval 209"/>
            <p:cNvSpPr/>
            <p:nvPr/>
          </p:nvSpPr>
          <p:spPr>
            <a:xfrm>
              <a:off x="842963"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5" name="Oval 214"/>
            <p:cNvSpPr/>
            <p:nvPr/>
          </p:nvSpPr>
          <p:spPr>
            <a:xfrm>
              <a:off x="22145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6" name="Oval 215"/>
            <p:cNvSpPr/>
            <p:nvPr/>
          </p:nvSpPr>
          <p:spPr>
            <a:xfrm>
              <a:off x="17573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7" name="Oval 216"/>
            <p:cNvSpPr/>
            <p:nvPr/>
          </p:nvSpPr>
          <p:spPr>
            <a:xfrm>
              <a:off x="13001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8" name="Oval 217"/>
            <p:cNvSpPr/>
            <p:nvPr/>
          </p:nvSpPr>
          <p:spPr>
            <a:xfrm>
              <a:off x="842963"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3" name="Oval 222"/>
            <p:cNvSpPr/>
            <p:nvPr/>
          </p:nvSpPr>
          <p:spPr>
            <a:xfrm>
              <a:off x="22145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4" name="Oval 223"/>
            <p:cNvSpPr/>
            <p:nvPr/>
          </p:nvSpPr>
          <p:spPr>
            <a:xfrm>
              <a:off x="17573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5" name="Oval 224"/>
            <p:cNvSpPr/>
            <p:nvPr/>
          </p:nvSpPr>
          <p:spPr>
            <a:xfrm>
              <a:off x="13001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6" name="Oval 225"/>
            <p:cNvSpPr/>
            <p:nvPr/>
          </p:nvSpPr>
          <p:spPr>
            <a:xfrm>
              <a:off x="842963" y="4724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1" name="Oval 230"/>
            <p:cNvSpPr/>
            <p:nvPr/>
          </p:nvSpPr>
          <p:spPr>
            <a:xfrm>
              <a:off x="22145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2" name="Oval 231"/>
            <p:cNvSpPr/>
            <p:nvPr/>
          </p:nvSpPr>
          <p:spPr>
            <a:xfrm>
              <a:off x="17573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3" name="Oval 232"/>
            <p:cNvSpPr/>
            <p:nvPr/>
          </p:nvSpPr>
          <p:spPr>
            <a:xfrm>
              <a:off x="13001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4" name="Oval 233"/>
            <p:cNvSpPr/>
            <p:nvPr/>
          </p:nvSpPr>
          <p:spPr>
            <a:xfrm>
              <a:off x="842963" y="5105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6" name="Oval 395"/>
            <p:cNvSpPr/>
            <p:nvPr/>
          </p:nvSpPr>
          <p:spPr>
            <a:xfrm>
              <a:off x="22098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7" name="Oval 396"/>
            <p:cNvSpPr/>
            <p:nvPr/>
          </p:nvSpPr>
          <p:spPr>
            <a:xfrm>
              <a:off x="17526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8" name="Oval 397"/>
            <p:cNvSpPr/>
            <p:nvPr/>
          </p:nvSpPr>
          <p:spPr>
            <a:xfrm>
              <a:off x="12954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99" name="Oval 398"/>
            <p:cNvSpPr/>
            <p:nvPr/>
          </p:nvSpPr>
          <p:spPr>
            <a:xfrm>
              <a:off x="838200" y="3215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0" name="Oval 399"/>
            <p:cNvSpPr/>
            <p:nvPr/>
          </p:nvSpPr>
          <p:spPr>
            <a:xfrm>
              <a:off x="22098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1" name="Oval 400"/>
            <p:cNvSpPr/>
            <p:nvPr/>
          </p:nvSpPr>
          <p:spPr>
            <a:xfrm>
              <a:off x="17526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2" name="Oval 401"/>
            <p:cNvSpPr/>
            <p:nvPr/>
          </p:nvSpPr>
          <p:spPr>
            <a:xfrm>
              <a:off x="12954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03" name="Oval 402"/>
            <p:cNvSpPr/>
            <p:nvPr/>
          </p:nvSpPr>
          <p:spPr>
            <a:xfrm>
              <a:off x="838200" y="359664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04" name="Content Placeholder 2"/>
          <p:cNvSpPr txBox="1">
            <a:spLocks/>
          </p:cNvSpPr>
          <p:nvPr/>
        </p:nvSpPr>
        <p:spPr>
          <a:xfrm>
            <a:off x="457200" y="4953000"/>
            <a:ext cx="8001000" cy="648602"/>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4000" b="1" dirty="0" smtClean="0">
                <a:solidFill>
                  <a:srgbClr val="FFFF00"/>
                </a:solidFill>
                <a:latin typeface="Calibri"/>
              </a:rPr>
              <a:t>Trade-Off: Area vs. Latency</a:t>
            </a:r>
          </a:p>
        </p:txBody>
      </p:sp>
    </p:spTree>
    <p:extLst>
      <p:ext uri="{BB962C8B-B14F-4D97-AF65-F5344CB8AC3E}">
        <p14:creationId xmlns:p14="http://schemas.microsoft.com/office/powerpoint/2010/main" val="67283244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4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7" grpId="0" animBg="1"/>
      <p:bldP spid="404" grpId="0" animBg="1"/>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t>
            </a:r>
            <a:r>
              <a:rPr lang="en-US" dirty="0"/>
              <a:t> </a:t>
            </a:r>
            <a:r>
              <a:rPr lang="en-US" dirty="0" smtClean="0"/>
              <a:t>Size)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537378851"/>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dirty="0" smtClean="0">
                <a:solidFill>
                  <a:prstClr val="black"/>
                </a:solidFill>
                <a:latin typeface="Calibri"/>
              </a:rPr>
              <a:t>64</a:t>
            </a:r>
            <a:endParaRPr lang="en-US" sz="2800" b="1" dirty="0">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3581400" y="3124200"/>
            <a:ext cx="838200" cy="523220"/>
          </a:xfrm>
          <a:prstGeom prst="rect">
            <a:avLst/>
          </a:prstGeom>
          <a:noFill/>
        </p:spPr>
        <p:txBody>
          <a:bodyPr wrap="square" rtlCol="0">
            <a:spAutoFit/>
          </a:bodyPr>
          <a:lstStyle/>
          <a:p>
            <a:pPr algn="r"/>
            <a:r>
              <a:rPr lang="en-US" sz="2800" b="1" dirty="0" smtClean="0">
                <a:solidFill>
                  <a:srgbClr val="9BBB59">
                    <a:lumMod val="75000"/>
                  </a:srgbClr>
                </a:solidFill>
                <a:latin typeface="Calibri"/>
              </a:rPr>
              <a:t>128</a:t>
            </a:r>
            <a:endParaRPr lang="en-US" sz="2800" b="1" dirty="0">
              <a:solidFill>
                <a:srgbClr val="9BBB59">
                  <a:lumMod val="75000"/>
                </a:srgbClr>
              </a:solidFill>
              <a:latin typeface="Calibri"/>
            </a:endParaRPr>
          </a:p>
        </p:txBody>
      </p:sp>
      <p:sp>
        <p:nvSpPr>
          <p:cNvPr id="37" name="TextBox 36"/>
          <p:cNvSpPr txBox="1"/>
          <p:nvPr/>
        </p:nvSpPr>
        <p:spPr>
          <a:xfrm>
            <a:off x="4572000" y="36576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6019800" y="3757990"/>
            <a:ext cx="2895600" cy="523220"/>
          </a:xfrm>
          <a:prstGeom prst="rect">
            <a:avLst/>
          </a:prstGeom>
          <a:noFill/>
        </p:spPr>
        <p:txBody>
          <a:bodyPr wrap="square" rtlCol="0">
            <a:spAutoFit/>
          </a:bodyPr>
          <a:lstStyle/>
          <a:p>
            <a:pPr algn="ctr"/>
            <a:r>
              <a:rPr lang="en-US" sz="2800" b="1" dirty="0" smtClean="0">
                <a:solidFill>
                  <a:srgbClr val="C0504D"/>
                </a:solidFill>
                <a:latin typeface="Calibri"/>
              </a:rPr>
              <a:t>512 cells/</a:t>
            </a:r>
            <a:r>
              <a:rPr lang="en-US" sz="2800" b="1" dirty="0" err="1" smtClean="0">
                <a:solidFill>
                  <a:srgbClr val="C0504D"/>
                </a:solidFill>
                <a:latin typeface="Calibri"/>
              </a:rPr>
              <a:t>bitline</a:t>
            </a:r>
            <a:endParaRPr lang="en-US" sz="2800" b="1" dirty="0">
              <a:solidFill>
                <a:srgbClr val="C0504D"/>
              </a:solidFill>
              <a:latin typeface="Calibri"/>
            </a:endParaRPr>
          </a:p>
        </p:txBody>
      </p:sp>
      <p:sp>
        <p:nvSpPr>
          <p:cNvPr id="40" name="Rounded Rectangular Callout 39"/>
          <p:cNvSpPr/>
          <p:nvPr/>
        </p:nvSpPr>
        <p:spPr>
          <a:xfrm>
            <a:off x="6705600" y="2133600"/>
            <a:ext cx="1828800" cy="1061055"/>
          </a:xfrm>
          <a:prstGeom prst="wedgeRoundRectCallout">
            <a:avLst>
              <a:gd name="adj1" fmla="val -51805"/>
              <a:gd name="adj2" fmla="val 99354"/>
              <a:gd name="adj3" fmla="val 16667"/>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Commodity DRAM</a:t>
            </a:r>
          </a:p>
          <a:p>
            <a:pPr algn="ctr"/>
            <a:r>
              <a:rPr lang="en-US" sz="2400" b="1" dirty="0" smtClean="0">
                <a:solidFill>
                  <a:prstClr val="white"/>
                </a:solidFill>
                <a:latin typeface="Calibri"/>
              </a:rPr>
              <a:t>Long </a:t>
            </a:r>
            <a:r>
              <a:rPr lang="en-US" sz="2400" b="1" dirty="0" err="1" smtClean="0">
                <a:solidFill>
                  <a:prstClr val="white"/>
                </a:solidFill>
                <a:latin typeface="Calibri"/>
              </a:rPr>
              <a:t>Bitline</a:t>
            </a:r>
            <a:endParaRPr lang="en-US" sz="2400" b="1" dirty="0" smtClean="0">
              <a:solidFill>
                <a:prstClr val="white"/>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2" name="Rounded Rectangular Callout 11"/>
          <p:cNvSpPr/>
          <p:nvPr/>
        </p:nvSpPr>
        <p:spPr>
          <a:xfrm>
            <a:off x="4495800" y="1905000"/>
            <a:ext cx="1981200" cy="838200"/>
          </a:xfrm>
          <a:prstGeom prst="wedgeRoundRectCallout">
            <a:avLst>
              <a:gd name="adj1" fmla="val -47531"/>
              <a:gd name="adj2" fmla="val 98151"/>
              <a:gd name="adj3" fmla="val 16667"/>
            </a:avLst>
          </a:prstGeom>
          <a:solidFill>
            <a:schemeClr val="accent3">
              <a:lumMod val="75000"/>
            </a:schemeClr>
          </a:solidFill>
          <a:ln>
            <a:solidFill>
              <a:schemeClr val="accent3">
                <a:lumMod val="5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2400" b="1" dirty="0" smtClean="0">
                <a:solidFill>
                  <a:prstClr val="white"/>
                </a:solidFill>
                <a:latin typeface="Calibri"/>
              </a:rPr>
              <a:t>Fancy DRAM</a:t>
            </a:r>
          </a:p>
          <a:p>
            <a:pPr algn="ctr"/>
            <a:r>
              <a:rPr lang="en-US" sz="2400" b="1" dirty="0" smtClean="0">
                <a:solidFill>
                  <a:prstClr val="white"/>
                </a:solidFill>
                <a:latin typeface="Calibri"/>
              </a:rPr>
              <a:t>Short </a:t>
            </a:r>
            <a:r>
              <a:rPr lang="en-US" sz="2400" b="1" dirty="0" err="1" smtClean="0">
                <a:solidFill>
                  <a:prstClr val="white"/>
                </a:solidFill>
                <a:latin typeface="Calibri"/>
              </a:rPr>
              <a:t>Bitline</a:t>
            </a:r>
            <a:endParaRPr lang="en-US" sz="2400" b="1" dirty="0">
              <a:solidFill>
                <a:prstClr val="white"/>
              </a:solidFill>
              <a:latin typeface="Calibri"/>
            </a:endParaRPr>
          </a:p>
        </p:txBody>
      </p:sp>
      <p:grpSp>
        <p:nvGrpSpPr>
          <p:cNvPr id="3" name="Group 2"/>
          <p:cNvGrpSpPr/>
          <p:nvPr/>
        </p:nvGrpSpPr>
        <p:grpSpPr>
          <a:xfrm>
            <a:off x="1760146" y="3533003"/>
            <a:ext cx="1530690" cy="1238005"/>
            <a:chOff x="1760146" y="3533003"/>
            <a:chExt cx="1530690" cy="1238005"/>
          </a:xfrm>
        </p:grpSpPr>
        <p:sp>
          <p:nvSpPr>
            <p:cNvPr id="13" name="Left Arrow 12"/>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15" name="TextBox 14"/>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58507956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0"/>
                                        </p:tgtEl>
                                        <p:attrNameLst>
                                          <p:attrName>style.visibility</p:attrName>
                                        </p:attrNameLst>
                                      </p:cBhvr>
                                      <p:to>
                                        <p:strVal val="visible"/>
                                      </p:to>
                                    </p:set>
                                    <p:animEffect transition="in" filter="fade">
                                      <p:cBhvr>
                                        <p:cTn id="18" dur="500"/>
                                        <p:tgtEl>
                                          <p:spTgt spid="4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500"/>
                            </p:stCondLst>
                            <p:childTnLst>
                              <p:par>
                                <p:cTn id="25" presetID="10" presetClass="entr" presetSubtype="0"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500"/>
                                        <p:tgtEl>
                                          <p:spTgt spid="36"/>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fade">
                                      <p:cBhvr>
                                        <p:cTn id="31" dur="500"/>
                                        <p:tgtEl>
                                          <p:spTgt spid="24"/>
                                        </p:tgtEl>
                                      </p:cBhvr>
                                    </p:animEffect>
                                  </p:childTnLst>
                                </p:cTn>
                              </p:par>
                            </p:childTnLst>
                          </p:cTn>
                        </p:par>
                        <p:par>
                          <p:cTn id="32" fill="hold">
                            <p:stCondLst>
                              <p:cond delay="1500"/>
                            </p:stCondLst>
                            <p:childTnLst>
                              <p:par>
                                <p:cTn id="33" presetID="10" presetClass="entr" presetSubtype="0" fill="hold" grpId="0"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500"/>
                                        <p:tgtEl>
                                          <p:spTgt spid="25"/>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grpId="0" nodeType="clickEffect">
                                  <p:stCondLst>
                                    <p:cond delay="0"/>
                                  </p:stCondLst>
                                  <p:childTnLst>
                                    <p:set>
                                      <p:cBhvr>
                                        <p:cTn id="39" dur="1" fill="hold">
                                          <p:stCondLst>
                                            <p:cond delay="0"/>
                                          </p:stCondLst>
                                        </p:cTn>
                                        <p:tgtEl>
                                          <p:spTgt spid="12"/>
                                        </p:tgtEl>
                                        <p:attrNameLst>
                                          <p:attrName>style.visibility</p:attrName>
                                        </p:attrNameLst>
                                      </p:cBhvr>
                                      <p:to>
                                        <p:strVal val="visible"/>
                                      </p:to>
                                    </p:set>
                                    <p:animEffect transition="in" filter="fade">
                                      <p:cBhvr>
                                        <p:cTn id="40" dur="500"/>
                                        <p:tgtEl>
                                          <p:spTgt spid="12"/>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36" grpId="0"/>
      <p:bldP spid="37" grpId="0"/>
      <p:bldP spid="38" grpId="0"/>
      <p:bldP spid="40" grpId="0" animBg="1"/>
      <p:bldP spid="7" grpId="0" animBg="1"/>
      <p:bldP spid="41" grpId="0" animBg="1"/>
      <p:bldP spid="12"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2" name="Group 181"/>
          <p:cNvGrpSpPr/>
          <p:nvPr/>
        </p:nvGrpSpPr>
        <p:grpSpPr>
          <a:xfrm>
            <a:off x="5867400" y="914400"/>
            <a:ext cx="2590800" cy="5486400"/>
            <a:chOff x="5867400" y="762000"/>
            <a:chExt cx="2590800" cy="54864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7620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Short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grpSp>
      <p:sp>
        <p:nvSpPr>
          <p:cNvPr id="483"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smtClean="0">
                <a:solidFill>
                  <a:srgbClr val="008000"/>
                </a:solidFill>
                <a:latin typeface="Calibri"/>
              </a:rPr>
              <a:t>Low Latency </a:t>
            </a:r>
          </a:p>
        </p:txBody>
      </p:sp>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grpSp>
        <p:nvGrpSpPr>
          <p:cNvPr id="148" name="Group 147"/>
          <p:cNvGrpSpPr/>
          <p:nvPr/>
        </p:nvGrpSpPr>
        <p:grpSpPr>
          <a:xfrm>
            <a:off x="495300" y="914400"/>
            <a:ext cx="2514600" cy="5486400"/>
            <a:chOff x="495300" y="762000"/>
            <a:chExt cx="2514600" cy="5486400"/>
          </a:xfrm>
        </p:grpSpPr>
        <p:sp>
          <p:nvSpPr>
            <p:cNvPr id="149" name="Rounded Rectangle 148"/>
            <p:cNvSpPr/>
            <p:nvPr/>
          </p:nvSpPr>
          <p:spPr>
            <a:xfrm>
              <a:off x="495300" y="7620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black"/>
                  </a:solidFill>
                  <a:latin typeface="Calibri"/>
                  <a:cs typeface="Calibri"/>
                </a:rPr>
                <a:t>Long </a:t>
              </a:r>
              <a:r>
                <a:rPr lang="en-US" sz="3200" b="1" dirty="0" err="1" smtClean="0">
                  <a:solidFill>
                    <a:prstClr val="black"/>
                  </a:solidFill>
                  <a:latin typeface="Calibri"/>
                  <a:cs typeface="Calibri"/>
                </a:rPr>
                <a:t>Bitline</a:t>
              </a:r>
              <a:endParaRPr lang="en-US" sz="3200" b="1" dirty="0">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6154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74" name="Content Placeholder 2"/>
          <p:cNvSpPr txBox="1">
            <a:spLocks/>
          </p:cNvSpPr>
          <p:nvPr/>
        </p:nvSpPr>
        <p:spPr>
          <a:xfrm>
            <a:off x="58674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Short </a:t>
            </a:r>
            <a:r>
              <a:rPr lang="en-US" sz="3200" b="1" err="1" smtClean="0">
                <a:solidFill>
                  <a:srgbClr val="FFFF00"/>
                </a:solidFill>
                <a:latin typeface="Calibri"/>
                <a:cs typeface="Calibri"/>
              </a:rPr>
              <a:t>Bitline</a:t>
            </a:r>
            <a:endParaRPr lang="en-US" sz="3200" b="1">
              <a:solidFill>
                <a:srgbClr val="FFFF00"/>
              </a:solidFill>
              <a:latin typeface="Calibri"/>
              <a:cs typeface="Calibri"/>
            </a:endParaRP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grpSp>
        <p:nvGrpSpPr>
          <p:cNvPr id="3" name="Group 2"/>
          <p:cNvGrpSpPr/>
          <p:nvPr/>
        </p:nvGrpSpPr>
        <p:grpSpPr>
          <a:xfrm>
            <a:off x="838200" y="33528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432" name="Content Placeholder 2"/>
          <p:cNvSpPr txBox="1">
            <a:spLocks/>
          </p:cNvSpPr>
          <p:nvPr/>
        </p:nvSpPr>
        <p:spPr>
          <a:xfrm>
            <a:off x="457200"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3368676"/>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184" name="Group 183"/>
          <p:cNvGrpSpPr/>
          <p:nvPr/>
        </p:nvGrpSpPr>
        <p:grpSpPr>
          <a:xfrm>
            <a:off x="3946525" y="4953000"/>
            <a:ext cx="3756147" cy="1463675"/>
            <a:chOff x="3946525" y="4800600"/>
            <a:chExt cx="3756147" cy="1463675"/>
          </a:xfrm>
        </p:grpSpPr>
        <p:cxnSp>
          <p:nvCxnSpPr>
            <p:cNvPr id="186" name="Straight Arrow Connector 185"/>
            <p:cNvCxnSpPr/>
            <p:nvPr/>
          </p:nvCxnSpPr>
          <p:spPr>
            <a:xfrm flipH="1">
              <a:off x="5382876" y="4800600"/>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7" name="Straight Arrow Connector 186"/>
            <p:cNvCxnSpPr/>
            <p:nvPr/>
          </p:nvCxnSpPr>
          <p:spPr>
            <a:xfrm flipH="1">
              <a:off x="5374409" y="5555673"/>
              <a:ext cx="927100" cy="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189" name="Straight Arrow Connector 188"/>
            <p:cNvCxnSpPr/>
            <p:nvPr/>
          </p:nvCxnSpPr>
          <p:spPr>
            <a:xfrm flipV="1">
              <a:off x="5852006" y="4832351"/>
              <a:ext cx="1" cy="715009"/>
            </a:xfrm>
            <a:prstGeom prst="straightConnector1">
              <a:avLst/>
            </a:prstGeom>
            <a:ln w="50800">
              <a:solidFill>
                <a:srgbClr val="FF0000"/>
              </a:solidFill>
              <a:headEnd type="arrow" w="lg" len="med"/>
              <a:tailEnd type="arrow" w="lg" len="med"/>
            </a:ln>
          </p:spPr>
          <p:style>
            <a:lnRef idx="1">
              <a:schemeClr val="accent1"/>
            </a:lnRef>
            <a:fillRef idx="0">
              <a:schemeClr val="accent1"/>
            </a:fillRef>
            <a:effectRef idx="0">
              <a:schemeClr val="accent1"/>
            </a:effectRef>
            <a:fontRef idx="minor">
              <a:schemeClr val="tx1"/>
            </a:fontRef>
          </p:style>
        </p:cxnSp>
        <p:sp>
          <p:nvSpPr>
            <p:cNvPr id="190" name="Content Placeholder 2"/>
            <p:cNvSpPr txBox="1">
              <a:spLocks/>
            </p:cNvSpPr>
            <p:nvPr/>
          </p:nvSpPr>
          <p:spPr>
            <a:xfrm>
              <a:off x="3946525" y="5654675"/>
              <a:ext cx="3756147" cy="6096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Short </a:t>
              </a:r>
              <a:r>
                <a:rPr lang="en-US" sz="3200" b="1" i="1" dirty="0" err="1" smtClean="0">
                  <a:solidFill>
                    <a:srgbClr val="FFFF66"/>
                  </a:solidFill>
                  <a:latin typeface="Calibri"/>
                </a:rPr>
                <a:t>Bitline</a:t>
              </a:r>
              <a:r>
                <a:rPr lang="en-US" sz="3200" b="1" i="1" dirty="0">
                  <a:solidFill>
                    <a:srgbClr val="FFFF66"/>
                  </a:solidFill>
                  <a:latin typeface="Calibri"/>
                </a:rPr>
                <a:t> </a:t>
              </a:r>
              <a:r>
                <a:rPr lang="en-US" sz="3200" b="1" i="1" dirty="0" smtClean="0">
                  <a:solidFill>
                    <a:srgbClr val="FFFF66"/>
                  </a:solidFill>
                  <a:latin typeface="Calibri"/>
                  <a:sym typeface="Wingdings"/>
                </a:rPr>
                <a:t> </a:t>
              </a:r>
              <a:r>
                <a:rPr lang="en-US" sz="3200" b="1" i="1" dirty="0" smtClean="0">
                  <a:solidFill>
                    <a:srgbClr val="FFFF66"/>
                  </a:solidFill>
                  <a:latin typeface="Calibri"/>
                </a:rPr>
                <a:t>Fast</a:t>
              </a:r>
            </a:p>
          </p:txBody>
        </p:sp>
      </p:grpSp>
      <p:grpSp>
        <p:nvGrpSpPr>
          <p:cNvPr id="19" name="Group 18"/>
          <p:cNvGrpSpPr/>
          <p:nvPr/>
        </p:nvGrpSpPr>
        <p:grpSpPr>
          <a:xfrm>
            <a:off x="182880" y="4404206"/>
            <a:ext cx="5303520" cy="1845998"/>
            <a:chOff x="182880" y="4251806"/>
            <a:chExt cx="5303520" cy="1845998"/>
          </a:xfrm>
        </p:grpSpPr>
        <p:sp>
          <p:nvSpPr>
            <p:cNvPr id="192" name="Oval 191"/>
            <p:cNvSpPr/>
            <p:nvPr/>
          </p:nvSpPr>
          <p:spPr>
            <a:xfrm>
              <a:off x="3352800" y="4251806"/>
              <a:ext cx="2133600" cy="685800"/>
            </a:xfrm>
            <a:prstGeom prst="ellipse">
              <a:avLst/>
            </a:prstGeom>
            <a:noFill/>
            <a:ln w="508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grpSp>
          <p:nvGrpSpPr>
            <p:cNvPr id="18" name="Group 17"/>
            <p:cNvGrpSpPr/>
            <p:nvPr/>
          </p:nvGrpSpPr>
          <p:grpSpPr>
            <a:xfrm>
              <a:off x="182880" y="4594706"/>
              <a:ext cx="3169920" cy="1503098"/>
              <a:chOff x="182880" y="4594706"/>
              <a:chExt cx="3169920" cy="1503098"/>
            </a:xfrm>
          </p:grpSpPr>
          <p:cxnSp>
            <p:nvCxnSpPr>
              <p:cNvPr id="193" name="Straight Arrow Connector 192"/>
              <p:cNvCxnSpPr>
                <a:endCxn id="192" idx="2"/>
              </p:cNvCxnSpPr>
              <p:nvPr/>
            </p:nvCxnSpPr>
            <p:spPr>
              <a:xfrm flipV="1">
                <a:off x="2580323" y="4594706"/>
                <a:ext cx="772477" cy="556108"/>
              </a:xfrm>
              <a:prstGeom prst="straightConnector1">
                <a:avLst/>
              </a:prstGeom>
              <a:ln w="50800">
                <a:solidFill>
                  <a:srgbClr val="FF0000"/>
                </a:solidFill>
                <a:headEnd type="none" w="lg" len="med"/>
                <a:tailEnd type="arrow" w="lg" len="med"/>
              </a:ln>
            </p:spPr>
            <p:style>
              <a:lnRef idx="1">
                <a:schemeClr val="accent1"/>
              </a:lnRef>
              <a:fillRef idx="0">
                <a:schemeClr val="accent1"/>
              </a:fillRef>
              <a:effectRef idx="0">
                <a:schemeClr val="accent1"/>
              </a:effectRef>
              <a:fontRef idx="minor">
                <a:schemeClr val="tx1"/>
              </a:fontRef>
            </p:style>
          </p:cxnSp>
          <p:sp>
            <p:nvSpPr>
              <p:cNvPr id="199" name="Content Placeholder 2"/>
              <p:cNvSpPr txBox="1">
                <a:spLocks/>
              </p:cNvSpPr>
              <p:nvPr/>
            </p:nvSpPr>
            <p:spPr>
              <a:xfrm>
                <a:off x="182880" y="5031004"/>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Need Isolation</a:t>
                </a:r>
              </a:p>
            </p:txBody>
          </p:sp>
        </p:grpSp>
      </p:grpSp>
      <p:sp>
        <p:nvSpPr>
          <p:cNvPr id="207" name="Content Placeholder 2"/>
          <p:cNvSpPr txBox="1">
            <a:spLocks/>
          </p:cNvSpPr>
          <p:nvPr/>
        </p:nvSpPr>
        <p:spPr>
          <a:xfrm>
            <a:off x="2895600" y="5181600"/>
            <a:ext cx="2590800" cy="1066800"/>
          </a:xfrm>
          <a:prstGeom prst="rect">
            <a:avLst/>
          </a:prstGeom>
          <a:solidFill>
            <a:schemeClr val="tx1"/>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FF66"/>
                </a:solidFill>
                <a:latin typeface="Calibri"/>
              </a:rPr>
              <a:t>Add Isolation Transistor</a:t>
            </a:r>
            <a:r>
              <a:rPr lang="en-US" sz="3200" b="1" i="1" dirty="0">
                <a:solidFill>
                  <a:srgbClr val="FFFF66"/>
                </a:solidFill>
                <a:latin typeface="Calibri"/>
              </a:rPr>
              <a:t>s</a:t>
            </a:r>
            <a:endParaRPr lang="en-US" sz="3200" b="1" i="1" dirty="0" smtClean="0">
              <a:solidFill>
                <a:srgbClr val="FFFF66"/>
              </a:solidFill>
              <a:latin typeface="Calibri"/>
            </a:endParaRPr>
          </a:p>
        </p:txBody>
      </p:sp>
      <p:sp>
        <p:nvSpPr>
          <p:cNvPr id="200" name="Content Placeholder 2"/>
          <p:cNvSpPr txBox="1">
            <a:spLocks/>
          </p:cNvSpPr>
          <p:nvPr/>
        </p:nvSpPr>
        <p:spPr>
          <a:xfrm>
            <a:off x="457200"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sp>
        <p:nvSpPr>
          <p:cNvPr id="201" name="Content Placeholder 2"/>
          <p:cNvSpPr txBox="1">
            <a:spLocks/>
          </p:cNvSpPr>
          <p:nvPr/>
        </p:nvSpPr>
        <p:spPr>
          <a:xfrm>
            <a:off x="5867400" y="16002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2" name="Straight Arrow Connector 201"/>
          <p:cNvCxnSpPr/>
          <p:nvPr/>
        </p:nvCxnSpPr>
        <p:spPr>
          <a:xfrm flipV="1">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2707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9" name="Straight Arrow Connector 208"/>
          <p:cNvCxnSpPr/>
          <p:nvPr/>
        </p:nvCxnSpPr>
        <p:spPr>
          <a:xfrm flipV="1">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60020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981038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6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68"/>
                                        </p:tgtEl>
                                        <p:attrNameLst>
                                          <p:attrName>style.visibility</p:attrName>
                                        </p:attrNameLst>
                                      </p:cBhvr>
                                      <p:to>
                                        <p:strVal val="visible"/>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432"/>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200"/>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grpId="0" nodeType="clickEffect">
                                  <p:stCondLst>
                                    <p:cond delay="0"/>
                                  </p:stCondLst>
                                  <p:childTnLst>
                                    <p:set>
                                      <p:cBhvr>
                                        <p:cTn id="21" dur="1" fill="hold">
                                          <p:stCondLst>
                                            <p:cond delay="0"/>
                                          </p:stCondLst>
                                        </p:cTn>
                                        <p:tgtEl>
                                          <p:spTgt spid="275"/>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grpId="0" nodeType="clickEffect">
                                  <p:stCondLst>
                                    <p:cond delay="0"/>
                                  </p:stCondLst>
                                  <p:childTnLst>
                                    <p:set>
                                      <p:cBhvr>
                                        <p:cTn id="25" dur="1" fill="hold">
                                          <p:stCondLst>
                                            <p:cond delay="0"/>
                                          </p:stCondLst>
                                        </p:cTn>
                                        <p:tgtEl>
                                          <p:spTgt spid="483"/>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274"/>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01"/>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84"/>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42" presetClass="path" presetSubtype="0" accel="50000" decel="50000" fill="hold" nodeType="clickEffect">
                                  <p:stCondLst>
                                    <p:cond delay="0"/>
                                  </p:stCondLst>
                                  <p:childTnLst>
                                    <p:animMotion origin="layout" path="M 4.44444E-6 1.11111E-6 L 0.3 1.11111E-6 " pathEditMode="relative" rAng="0" ptsTypes="AA">
                                      <p:cBhvr>
                                        <p:cTn id="39" dur="1000" fill="hold"/>
                                        <p:tgtEl>
                                          <p:spTgt spid="3"/>
                                        </p:tgtEl>
                                        <p:attrNameLst>
                                          <p:attrName>ppt_x</p:attrName>
                                          <p:attrName>ppt_y</p:attrName>
                                        </p:attrNameLst>
                                      </p:cBhvr>
                                      <p:rCtr x="15000" y="0"/>
                                    </p:animMotion>
                                  </p:childTnLst>
                                </p:cTn>
                              </p:par>
                            </p:childTnLst>
                          </p:cTn>
                        </p:par>
                        <p:par>
                          <p:cTn id="40" fill="hold">
                            <p:stCondLst>
                              <p:cond delay="1000"/>
                            </p:stCondLst>
                            <p:childTnLst>
                              <p:par>
                                <p:cTn id="41" presetID="42" presetClass="path" presetSubtype="0" accel="50000" decel="50000" fill="hold" grpId="1" nodeType="afterEffect">
                                  <p:stCondLst>
                                    <p:cond delay="0"/>
                                  </p:stCondLst>
                                  <p:childTnLst>
                                    <p:animMotion origin="layout" path="M 0.00416 2.59259E-6 L 0.29583 2.59259E-6 " pathEditMode="relative" rAng="0" ptsTypes="AA">
                                      <p:cBhvr>
                                        <p:cTn id="42" dur="1000" fill="hold"/>
                                        <p:tgtEl>
                                          <p:spTgt spid="432"/>
                                        </p:tgtEl>
                                        <p:attrNameLst>
                                          <p:attrName>ppt_x</p:attrName>
                                          <p:attrName>ppt_y</p:attrName>
                                        </p:attrNameLst>
                                      </p:cBhvr>
                                      <p:rCtr x="14583" y="0"/>
                                    </p:animMotion>
                                  </p:childTnLst>
                                </p:cTn>
                              </p:par>
                              <p:par>
                                <p:cTn id="43" presetID="1" presetClass="entr" presetSubtype="0" fill="hold" nodeType="withEffect">
                                  <p:stCondLst>
                                    <p:cond delay="0"/>
                                  </p:stCondLst>
                                  <p:childTnLst>
                                    <p:set>
                                      <p:cBhvr>
                                        <p:cTn id="44" dur="1" fill="hold">
                                          <p:stCondLst>
                                            <p:cond delay="0"/>
                                          </p:stCondLst>
                                        </p:cTn>
                                        <p:tgtEl>
                                          <p:spTgt spid="433"/>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457"/>
                                        </p:tgtEl>
                                        <p:attrNameLst>
                                          <p:attrName>style.visibility</p:attrName>
                                        </p:attrNameLst>
                                      </p:cBhvr>
                                      <p:to>
                                        <p:strVal val="visible"/>
                                      </p:to>
                                    </p:set>
                                  </p:childTnLst>
                                </p:cTn>
                              </p:par>
                              <p:par>
                                <p:cTn id="47" presetID="1" presetClass="exit" presetSubtype="0" fill="hold" nodeType="withEffect">
                                  <p:stCondLst>
                                    <p:cond delay="0"/>
                                  </p:stCondLst>
                                  <p:childTnLst>
                                    <p:set>
                                      <p:cBhvr>
                                        <p:cTn id="48" dur="1" fill="hold">
                                          <p:stCondLst>
                                            <p:cond delay="0"/>
                                          </p:stCondLst>
                                        </p:cTn>
                                        <p:tgtEl>
                                          <p:spTgt spid="3"/>
                                        </p:tgtEl>
                                        <p:attrNameLst>
                                          <p:attrName>style.visibility</p:attrName>
                                        </p:attrNameLst>
                                      </p:cBhvr>
                                      <p:to>
                                        <p:strVal val="hidden"/>
                                      </p:to>
                                    </p:set>
                                  </p:childTnLst>
                                </p:cTn>
                              </p:par>
                              <p:par>
                                <p:cTn id="49" presetID="1" presetClass="entr" presetSubtype="0" fill="hold" nodeType="withEffect">
                                  <p:stCondLst>
                                    <p:cond delay="0"/>
                                  </p:stCondLst>
                                  <p:childTnLst>
                                    <p:set>
                                      <p:cBhvr>
                                        <p:cTn id="50" dur="1" fill="hold">
                                          <p:stCondLst>
                                            <p:cond delay="0"/>
                                          </p:stCondLst>
                                        </p:cTn>
                                        <p:tgtEl>
                                          <p:spTgt spid="202"/>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20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42" presetClass="path" presetSubtype="0" accel="50000" decel="50000" fill="hold" nodeType="clickEffect">
                                  <p:stCondLst>
                                    <p:cond delay="0"/>
                                  </p:stCondLst>
                                  <p:childTnLst>
                                    <p:animMotion origin="layout" path="M 2.5E-6 0.00046 L 2.5E-6 -0.05949 " pathEditMode="relative" rAng="0" ptsTypes="AA">
                                      <p:cBhvr>
                                        <p:cTn id="56" dur="1000" fill="hold"/>
                                        <p:tgtEl>
                                          <p:spTgt spid="433"/>
                                        </p:tgtEl>
                                        <p:attrNameLst>
                                          <p:attrName>ppt_x</p:attrName>
                                          <p:attrName>ppt_y</p:attrName>
                                        </p:attrNameLst>
                                      </p:cBhvr>
                                      <p:rCtr x="0" y="-3009"/>
                                    </p:animMotion>
                                  </p:childTnLst>
                                </p:cTn>
                              </p:par>
                            </p:childTnLst>
                          </p:cTn>
                        </p:par>
                        <p:par>
                          <p:cTn id="57" fill="hold">
                            <p:stCondLst>
                              <p:cond delay="1000"/>
                            </p:stCondLst>
                            <p:childTnLst>
                              <p:par>
                                <p:cTn id="58" presetID="42" presetClass="path" presetSubtype="0" accel="50000" decel="50000" fill="hold" grpId="1" nodeType="afterEffect">
                                  <p:stCondLst>
                                    <p:cond delay="0"/>
                                  </p:stCondLst>
                                  <p:childTnLst>
                                    <p:animMotion origin="layout" path="M 0.00209 1.48148E-6 L -0.29444 1.48148E-6 " pathEditMode="relative" rAng="0" ptsTypes="AA">
                                      <p:cBhvr>
                                        <p:cTn id="59" dur="1000" fill="hold"/>
                                        <p:tgtEl>
                                          <p:spTgt spid="274"/>
                                        </p:tgtEl>
                                        <p:attrNameLst>
                                          <p:attrName>ppt_x</p:attrName>
                                          <p:attrName>ppt_y</p:attrName>
                                        </p:attrNameLst>
                                      </p:cBhvr>
                                      <p:rCtr x="-14826" y="0"/>
                                    </p:animMotion>
                                  </p:childTnLst>
                                </p:cTn>
                              </p:par>
                              <p:par>
                                <p:cTn id="60" presetID="1" presetClass="entr" presetSubtype="0" fill="hold" nodeType="withEffect">
                                  <p:stCondLst>
                                    <p:cond delay="0"/>
                                  </p:stCondLst>
                                  <p:childTnLst>
                                    <p:set>
                                      <p:cBhvr>
                                        <p:cTn id="61" dur="1" fill="hold">
                                          <p:stCondLst>
                                            <p:cond delay="0"/>
                                          </p:stCondLst>
                                        </p:cTn>
                                        <p:tgtEl>
                                          <p:spTgt spid="209"/>
                                        </p:tgtEl>
                                        <p:attrNameLst>
                                          <p:attrName>style.visibility</p:attrName>
                                        </p:attrNameLst>
                                      </p:cBhvr>
                                      <p:to>
                                        <p:strVal val="visible"/>
                                      </p:to>
                                    </p:set>
                                  </p:childTnLst>
                                </p:cTn>
                              </p:par>
                              <p:par>
                                <p:cTn id="62" presetID="1" presetClass="entr" presetSubtype="0" fill="hold" nodeType="withEffect">
                                  <p:stCondLst>
                                    <p:cond delay="0"/>
                                  </p:stCondLst>
                                  <p:childTnLst>
                                    <p:set>
                                      <p:cBhvr>
                                        <p:cTn id="63" dur="1" fill="hold">
                                          <p:stCondLst>
                                            <p:cond delay="0"/>
                                          </p:stCondLst>
                                        </p:cTn>
                                        <p:tgtEl>
                                          <p:spTgt spid="210"/>
                                        </p:tgtEl>
                                        <p:attrNameLst>
                                          <p:attrName>style.visibility</p:attrName>
                                        </p:attrNameLst>
                                      </p:cBhvr>
                                      <p:to>
                                        <p:strVal val="visible"/>
                                      </p:to>
                                    </p:set>
                                  </p:childTnLst>
                                </p:cTn>
                              </p:par>
                            </p:childTnLst>
                          </p:cTn>
                        </p:par>
                        <p:par>
                          <p:cTn id="64" fill="hold">
                            <p:stCondLst>
                              <p:cond delay="2000"/>
                            </p:stCondLst>
                            <p:childTnLst>
                              <p:par>
                                <p:cTn id="65" presetID="1" presetClass="entr" presetSubtype="0" fill="hold" nodeType="afterEffect">
                                  <p:stCondLst>
                                    <p:cond delay="500"/>
                                  </p:stCondLst>
                                  <p:childTnLst>
                                    <p:set>
                                      <p:cBhvr>
                                        <p:cTn id="66" dur="1" fill="hold">
                                          <p:stCondLst>
                                            <p:cond delay="0"/>
                                          </p:stCondLst>
                                        </p:cTn>
                                        <p:tgtEl>
                                          <p:spTgt spid="184"/>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xit" presetSubtype="0" fill="hold" nodeType="clickEffect">
                                  <p:stCondLst>
                                    <p:cond delay="0"/>
                                  </p:stCondLst>
                                  <p:childTnLst>
                                    <p:set>
                                      <p:cBhvr>
                                        <p:cTn id="70" dur="1" fill="hold">
                                          <p:stCondLst>
                                            <p:cond delay="0"/>
                                          </p:stCondLst>
                                        </p:cTn>
                                        <p:tgtEl>
                                          <p:spTgt spid="184"/>
                                        </p:tgtEl>
                                        <p:attrNameLst>
                                          <p:attrName>style.visibility</p:attrName>
                                        </p:attrNameLst>
                                      </p:cBhvr>
                                      <p:to>
                                        <p:strVal val="hidden"/>
                                      </p:to>
                                    </p:set>
                                  </p:childTnLst>
                                </p:cTn>
                              </p:par>
                              <p:par>
                                <p:cTn id="71" presetID="1" presetClass="entr" presetSubtype="0" fill="hold" nodeType="withEffect">
                                  <p:stCondLst>
                                    <p:cond delay="0"/>
                                  </p:stCondLst>
                                  <p:childTnLst>
                                    <p:set>
                                      <p:cBhvr>
                                        <p:cTn id="72" dur="1" fill="hold">
                                          <p:stCondLst>
                                            <p:cond delay="0"/>
                                          </p:stCondLst>
                                        </p:cTn>
                                        <p:tgtEl>
                                          <p:spTgt spid="19"/>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nodeType="clickEffect">
                                  <p:stCondLst>
                                    <p:cond delay="0"/>
                                  </p:stCondLst>
                                  <p:childTnLst>
                                    <p:set>
                                      <p:cBhvr>
                                        <p:cTn id="76" dur="1" fill="hold">
                                          <p:stCondLst>
                                            <p:cond delay="0"/>
                                          </p:stCondLst>
                                        </p:cTn>
                                        <p:tgtEl>
                                          <p:spTgt spid="470"/>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207"/>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xit" presetSubtype="0" fill="hold" grpId="1" nodeType="clickEffect">
                                  <p:stCondLst>
                                    <p:cond delay="0"/>
                                  </p:stCondLst>
                                  <p:childTnLst>
                                    <p:set>
                                      <p:cBhvr>
                                        <p:cTn id="82" dur="1" fill="hold">
                                          <p:stCondLst>
                                            <p:cond delay="0"/>
                                          </p:stCondLst>
                                        </p:cTn>
                                        <p:tgtEl>
                                          <p:spTgt spid="207"/>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3" grpId="0" animBg="1"/>
      <p:bldP spid="268" grpId="0" animBg="1"/>
      <p:bldP spid="269" grpId="0" animBg="1"/>
      <p:bldP spid="274" grpId="0" animBg="1"/>
      <p:bldP spid="274" grpId="1" animBg="1"/>
      <p:bldP spid="275" grpId="0" animBg="1"/>
      <p:bldP spid="284" grpId="0" animBg="1"/>
      <p:bldP spid="432" grpId="0" animBg="1"/>
      <p:bldP spid="432" grpId="1" animBg="1"/>
      <p:bldP spid="207" grpId="0" animBg="1"/>
      <p:bldP spid="207" grpId="1" animBg="1"/>
      <p:bldP spid="200" grpId="0" animBg="1"/>
      <p:bldP spid="201"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70" name="Group 469"/>
          <p:cNvGrpSpPr/>
          <p:nvPr/>
        </p:nvGrpSpPr>
        <p:grpSpPr>
          <a:xfrm>
            <a:off x="3632200" y="4549508"/>
            <a:ext cx="1500615" cy="435242"/>
            <a:chOff x="6576585" y="3527158"/>
            <a:chExt cx="1500615" cy="435242"/>
          </a:xfrm>
        </p:grpSpPr>
        <p:cxnSp>
          <p:nvCxnSpPr>
            <p:cNvPr id="471" name="Straight Arrow Connector 470"/>
            <p:cNvCxnSpPr/>
            <p:nvPr/>
          </p:nvCxnSpPr>
          <p:spPr>
            <a:xfrm flipV="1">
              <a:off x="8077200" y="3527158"/>
              <a:ext cx="0" cy="93511"/>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2" name="Straight Arrow Connector 471"/>
            <p:cNvCxnSpPr/>
            <p:nvPr/>
          </p:nvCxnSpPr>
          <p:spPr>
            <a:xfrm flipV="1">
              <a:off x="7620000" y="3527425"/>
              <a:ext cx="3895"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3" name="Straight Arrow Connector 472"/>
            <p:cNvCxnSpPr/>
            <p:nvPr/>
          </p:nvCxnSpPr>
          <p:spPr>
            <a:xfrm flipV="1">
              <a:off x="71628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4" name="Straight Arrow Connector 473"/>
            <p:cNvCxnSpPr/>
            <p:nvPr/>
          </p:nvCxnSpPr>
          <p:spPr>
            <a:xfrm flipV="1">
              <a:off x="6705600" y="3527158"/>
              <a:ext cx="0" cy="93244"/>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5" name="Straight Arrow Connector 474"/>
            <p:cNvCxnSpPr/>
            <p:nvPr/>
          </p:nvCxnSpPr>
          <p:spPr>
            <a:xfrm flipH="1" flipV="1">
              <a:off x="80724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6" name="Straight Arrow Connector 475"/>
            <p:cNvCxnSpPr/>
            <p:nvPr/>
          </p:nvCxnSpPr>
          <p:spPr>
            <a:xfrm flipH="1" flipV="1">
              <a:off x="76152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7" name="Straight Arrow Connector 476"/>
            <p:cNvCxnSpPr/>
            <p:nvPr/>
          </p:nvCxnSpPr>
          <p:spPr>
            <a:xfrm flipH="1" flipV="1">
              <a:off x="71580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8" name="Straight Arrow Connector 477"/>
            <p:cNvCxnSpPr/>
            <p:nvPr/>
          </p:nvCxnSpPr>
          <p:spPr>
            <a:xfrm flipH="1" flipV="1">
              <a:off x="6700837" y="3886200"/>
              <a:ext cx="4763" cy="76200"/>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79" name="Straight Arrow Connector 478"/>
            <p:cNvCxnSpPr/>
            <p:nvPr/>
          </p:nvCxnSpPr>
          <p:spPr>
            <a:xfrm>
              <a:off x="657658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0" name="Straight Arrow Connector 479"/>
            <p:cNvCxnSpPr/>
            <p:nvPr/>
          </p:nvCxnSpPr>
          <p:spPr>
            <a:xfrm>
              <a:off x="70350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1" name="Straight Arrow Connector 480"/>
            <p:cNvCxnSpPr/>
            <p:nvPr/>
          </p:nvCxnSpPr>
          <p:spPr>
            <a:xfrm>
              <a:off x="7491730"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82" name="Straight Arrow Connector 481"/>
            <p:cNvCxnSpPr/>
            <p:nvPr/>
          </p:nvCxnSpPr>
          <p:spPr>
            <a:xfrm>
              <a:off x="7949455" y="3620402"/>
              <a:ext cx="121920" cy="265798"/>
            </a:xfrm>
            <a:prstGeom prst="straightConnector1">
              <a:avLst/>
            </a:prstGeom>
            <a:ln w="508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
        <p:nvSpPr>
          <p:cNvPr id="2" name="Title 1"/>
          <p:cNvSpPr>
            <a:spLocks noGrp="1"/>
          </p:cNvSpPr>
          <p:nvPr>
            <p:ph type="title"/>
          </p:nvPr>
        </p:nvSpPr>
        <p:spPr>
          <a:xfrm>
            <a:off x="0" y="0"/>
            <a:ext cx="9144000" cy="838200"/>
          </a:xfrm>
        </p:spPr>
        <p:txBody>
          <a:bodyPr>
            <a:normAutofit/>
          </a:bodyPr>
          <a:lstStyle/>
          <a:p>
            <a:r>
              <a:rPr lang="en-US" smtClean="0"/>
              <a:t>   Approximating the Best of Both Worlds</a:t>
            </a:r>
            <a:endParaRPr lang="en-US"/>
          </a:p>
        </p:txBody>
      </p:sp>
      <p:sp>
        <p:nvSpPr>
          <p:cNvPr id="274" name="Content Placeholder 2"/>
          <p:cNvSpPr txBox="1">
            <a:spLocks/>
          </p:cNvSpPr>
          <p:nvPr/>
        </p:nvSpPr>
        <p:spPr>
          <a:xfrm>
            <a:off x="3173355" y="22707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84" name="Rounded Rectangle 283"/>
          <p:cNvSpPr/>
          <p:nvPr/>
        </p:nvSpPr>
        <p:spPr>
          <a:xfrm>
            <a:off x="3168650" y="9144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latin typeface="Calibri"/>
                <a:cs typeface="Calibri"/>
              </a:rPr>
              <a:t>Our Proposal</a:t>
            </a:r>
            <a:endParaRPr lang="en-US" sz="3200" b="1">
              <a:solidFill>
                <a:srgbClr val="FFFF00"/>
              </a:solidFill>
              <a:latin typeface="Calibri"/>
              <a:cs typeface="Calibri"/>
            </a:endParaRPr>
          </a:p>
        </p:txBody>
      </p:sp>
      <p:sp>
        <p:nvSpPr>
          <p:cNvPr id="432" name="Content Placeholder 2"/>
          <p:cNvSpPr txBox="1">
            <a:spLocks/>
          </p:cNvSpPr>
          <p:nvPr/>
        </p:nvSpPr>
        <p:spPr>
          <a:xfrm>
            <a:off x="3161828" y="1607897"/>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grpSp>
        <p:nvGrpSpPr>
          <p:cNvPr id="433" name="Group 432"/>
          <p:cNvGrpSpPr/>
          <p:nvPr/>
        </p:nvGrpSpPr>
        <p:grpSpPr>
          <a:xfrm>
            <a:off x="3579177" y="2961217"/>
            <a:ext cx="1742123" cy="1577974"/>
            <a:chOff x="6487477" y="1949184"/>
            <a:chExt cx="1742123" cy="1577974"/>
          </a:xfrm>
        </p:grpSpPr>
        <p:cxnSp>
          <p:nvCxnSpPr>
            <p:cNvPr id="453" name="Straight Arrow Connector 452"/>
            <p:cNvCxnSpPr/>
            <p:nvPr/>
          </p:nvCxnSpPr>
          <p:spPr>
            <a:xfrm flipV="1">
              <a:off x="80438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4" name="Straight Arrow Connector 453"/>
            <p:cNvCxnSpPr/>
            <p:nvPr/>
          </p:nvCxnSpPr>
          <p:spPr>
            <a:xfrm flipV="1">
              <a:off x="75866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5" name="Straight Arrow Connector 454"/>
            <p:cNvCxnSpPr/>
            <p:nvPr/>
          </p:nvCxnSpPr>
          <p:spPr>
            <a:xfrm flipH="1" flipV="1">
              <a:off x="7126715" y="1949184"/>
              <a:ext cx="2744" cy="86896"/>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456" name="Straight Arrow Connector 455"/>
            <p:cNvCxnSpPr/>
            <p:nvPr/>
          </p:nvCxnSpPr>
          <p:spPr>
            <a:xfrm flipV="1">
              <a:off x="6672259" y="1949184"/>
              <a:ext cx="0" cy="8689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34" name="Oval 433"/>
            <p:cNvSpPr/>
            <p:nvPr/>
          </p:nvSpPr>
          <p:spPr>
            <a:xfrm>
              <a:off x="78638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6" name="Oval 435"/>
            <p:cNvSpPr/>
            <p:nvPr/>
          </p:nvSpPr>
          <p:spPr>
            <a:xfrm>
              <a:off x="74066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37" name="Oval 436"/>
            <p:cNvSpPr/>
            <p:nvPr/>
          </p:nvSpPr>
          <p:spPr>
            <a:xfrm>
              <a:off x="69494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0" name="Oval 439"/>
            <p:cNvSpPr/>
            <p:nvPr/>
          </p:nvSpPr>
          <p:spPr>
            <a:xfrm>
              <a:off x="6492240" y="2399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1" name="Oval 440"/>
            <p:cNvSpPr/>
            <p:nvPr/>
          </p:nvSpPr>
          <p:spPr>
            <a:xfrm>
              <a:off x="78638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2" name="Oval 441"/>
            <p:cNvSpPr/>
            <p:nvPr/>
          </p:nvSpPr>
          <p:spPr>
            <a:xfrm>
              <a:off x="74066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3" name="Oval 442"/>
            <p:cNvSpPr/>
            <p:nvPr/>
          </p:nvSpPr>
          <p:spPr>
            <a:xfrm>
              <a:off x="69494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4" name="Oval 443"/>
            <p:cNvSpPr/>
            <p:nvPr/>
          </p:nvSpPr>
          <p:spPr>
            <a:xfrm>
              <a:off x="6492240" y="2780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5" name="Oval 444"/>
            <p:cNvSpPr/>
            <p:nvPr/>
          </p:nvSpPr>
          <p:spPr>
            <a:xfrm>
              <a:off x="78638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6" name="Oval 445"/>
            <p:cNvSpPr/>
            <p:nvPr/>
          </p:nvSpPr>
          <p:spPr>
            <a:xfrm>
              <a:off x="74066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7" name="Oval 446"/>
            <p:cNvSpPr/>
            <p:nvPr/>
          </p:nvSpPr>
          <p:spPr>
            <a:xfrm>
              <a:off x="69494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8" name="Oval 447"/>
            <p:cNvSpPr/>
            <p:nvPr/>
          </p:nvSpPr>
          <p:spPr>
            <a:xfrm>
              <a:off x="6492240" y="3161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49" name="Oval 448"/>
            <p:cNvSpPr/>
            <p:nvPr/>
          </p:nvSpPr>
          <p:spPr>
            <a:xfrm>
              <a:off x="78590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0" name="Oval 449"/>
            <p:cNvSpPr/>
            <p:nvPr/>
          </p:nvSpPr>
          <p:spPr>
            <a:xfrm>
              <a:off x="74018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1" name="Oval 450"/>
            <p:cNvSpPr/>
            <p:nvPr/>
          </p:nvSpPr>
          <p:spPr>
            <a:xfrm>
              <a:off x="69446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52" name="Oval 451"/>
            <p:cNvSpPr/>
            <p:nvPr/>
          </p:nvSpPr>
          <p:spPr>
            <a:xfrm>
              <a:off x="6487477" y="2018398"/>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57" name="Group 456"/>
          <p:cNvGrpSpPr/>
          <p:nvPr/>
        </p:nvGrpSpPr>
        <p:grpSpPr>
          <a:xfrm>
            <a:off x="3579177" y="4953000"/>
            <a:ext cx="1742123" cy="1447800"/>
            <a:chOff x="6487477" y="3962400"/>
            <a:chExt cx="1742123" cy="1447800"/>
          </a:xfrm>
        </p:grpSpPr>
        <p:sp>
          <p:nvSpPr>
            <p:cNvPr id="458" name="Rectangle 457"/>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59" name="Rectangle 458"/>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0" name="Rectangle 459"/>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1" name="Rectangle 460"/>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462" name="Oval 461"/>
            <p:cNvSpPr/>
            <p:nvPr/>
          </p:nvSpPr>
          <p:spPr>
            <a:xfrm>
              <a:off x="78638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3" name="Oval 462"/>
            <p:cNvSpPr/>
            <p:nvPr/>
          </p:nvSpPr>
          <p:spPr>
            <a:xfrm>
              <a:off x="74066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4" name="Oval 463"/>
            <p:cNvSpPr/>
            <p:nvPr/>
          </p:nvSpPr>
          <p:spPr>
            <a:xfrm>
              <a:off x="69494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5" name="Oval 464"/>
            <p:cNvSpPr/>
            <p:nvPr/>
          </p:nvSpPr>
          <p:spPr>
            <a:xfrm>
              <a:off x="6492240" y="3962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6" name="Oval 465"/>
            <p:cNvSpPr/>
            <p:nvPr/>
          </p:nvSpPr>
          <p:spPr>
            <a:xfrm>
              <a:off x="78638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7" name="Oval 466"/>
            <p:cNvSpPr/>
            <p:nvPr/>
          </p:nvSpPr>
          <p:spPr>
            <a:xfrm>
              <a:off x="74066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8" name="Oval 467"/>
            <p:cNvSpPr/>
            <p:nvPr/>
          </p:nvSpPr>
          <p:spPr>
            <a:xfrm>
              <a:off x="69494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469" name="Oval 468"/>
            <p:cNvSpPr/>
            <p:nvPr/>
          </p:nvSpPr>
          <p:spPr>
            <a:xfrm>
              <a:off x="6492240" y="4343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4" name="Group 3"/>
          <p:cNvGrpSpPr/>
          <p:nvPr/>
        </p:nvGrpSpPr>
        <p:grpSpPr>
          <a:xfrm>
            <a:off x="304800" y="914400"/>
            <a:ext cx="2863850" cy="5486400"/>
            <a:chOff x="304800" y="762000"/>
            <a:chExt cx="2863850" cy="5486400"/>
          </a:xfrm>
        </p:grpSpPr>
        <p:grpSp>
          <p:nvGrpSpPr>
            <p:cNvPr id="148" name="Group 147"/>
            <p:cNvGrpSpPr/>
            <p:nvPr/>
          </p:nvGrpSpPr>
          <p:grpSpPr>
            <a:xfrm>
              <a:off x="495300" y="914400"/>
              <a:ext cx="2514600" cy="5334000"/>
              <a:chOff x="495300" y="914400"/>
              <a:chExt cx="2514600" cy="5334000"/>
            </a:xfrm>
          </p:grpSpPr>
          <p:sp>
            <p:nvSpPr>
              <p:cNvPr id="149" name="Rounded Rectangle 148"/>
              <p:cNvSpPr/>
              <p:nvPr/>
            </p:nvSpPr>
            <p:spPr>
              <a:xfrm>
                <a:off x="495300" y="914400"/>
                <a:ext cx="25146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Long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sp>
            <p:nvSpPr>
              <p:cNvPr id="150" name="Rectangle 149"/>
              <p:cNvSpPr/>
              <p:nvPr/>
            </p:nvSpPr>
            <p:spPr>
              <a:xfrm>
                <a:off x="22098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1" name="Straight Arrow Connector 150"/>
              <p:cNvCxnSpPr>
                <a:stCxn id="150" idx="0"/>
              </p:cNvCxnSpPr>
              <p:nvPr/>
            </p:nvCxnSpPr>
            <p:spPr>
              <a:xfrm flipV="1">
                <a:off x="23926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2" name="Rectangle 151"/>
              <p:cNvSpPr/>
              <p:nvPr/>
            </p:nvSpPr>
            <p:spPr>
              <a:xfrm>
                <a:off x="17526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3" name="Straight Arrow Connector 152"/>
              <p:cNvCxnSpPr>
                <a:stCxn id="152" idx="0"/>
              </p:cNvCxnSpPr>
              <p:nvPr/>
            </p:nvCxnSpPr>
            <p:spPr>
              <a:xfrm flipV="1">
                <a:off x="19354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4" name="Rectangle 153"/>
              <p:cNvSpPr/>
              <p:nvPr/>
            </p:nvSpPr>
            <p:spPr>
              <a:xfrm>
                <a:off x="12954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5" name="Straight Arrow Connector 154"/>
              <p:cNvCxnSpPr>
                <a:stCxn id="154" idx="0"/>
              </p:cNvCxnSpPr>
              <p:nvPr/>
            </p:nvCxnSpPr>
            <p:spPr>
              <a:xfrm flipV="1">
                <a:off x="14782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6" name="Rectangle 155"/>
              <p:cNvSpPr/>
              <p:nvPr/>
            </p:nvSpPr>
            <p:spPr>
              <a:xfrm>
                <a:off x="83820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57" name="Straight Arrow Connector 156"/>
              <p:cNvCxnSpPr>
                <a:stCxn id="156" idx="0"/>
              </p:cNvCxnSpPr>
              <p:nvPr/>
            </p:nvCxnSpPr>
            <p:spPr>
              <a:xfrm flipV="1">
                <a:off x="102108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58" name="Oval 157"/>
              <p:cNvSpPr/>
              <p:nvPr/>
            </p:nvSpPr>
            <p:spPr>
              <a:xfrm>
                <a:off x="22145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59" name="Oval 158"/>
              <p:cNvSpPr/>
              <p:nvPr/>
            </p:nvSpPr>
            <p:spPr>
              <a:xfrm>
                <a:off x="17573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0" name="Oval 159"/>
              <p:cNvSpPr/>
              <p:nvPr/>
            </p:nvSpPr>
            <p:spPr>
              <a:xfrm>
                <a:off x="13001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1" name="Oval 160"/>
              <p:cNvSpPr/>
              <p:nvPr/>
            </p:nvSpPr>
            <p:spPr>
              <a:xfrm>
                <a:off x="84296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2" name="Oval 161"/>
              <p:cNvSpPr/>
              <p:nvPr/>
            </p:nvSpPr>
            <p:spPr>
              <a:xfrm>
                <a:off x="22145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3" name="Oval 162"/>
              <p:cNvSpPr/>
              <p:nvPr/>
            </p:nvSpPr>
            <p:spPr>
              <a:xfrm>
                <a:off x="17573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4" name="Oval 163"/>
              <p:cNvSpPr/>
              <p:nvPr/>
            </p:nvSpPr>
            <p:spPr>
              <a:xfrm>
                <a:off x="13001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5" name="Oval 164"/>
              <p:cNvSpPr/>
              <p:nvPr/>
            </p:nvSpPr>
            <p:spPr>
              <a:xfrm>
                <a:off x="84296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6" name="Oval 165"/>
              <p:cNvSpPr/>
              <p:nvPr/>
            </p:nvSpPr>
            <p:spPr>
              <a:xfrm>
                <a:off x="22145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7" name="Oval 166"/>
              <p:cNvSpPr/>
              <p:nvPr/>
            </p:nvSpPr>
            <p:spPr>
              <a:xfrm>
                <a:off x="17573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8" name="Oval 167"/>
              <p:cNvSpPr/>
              <p:nvPr/>
            </p:nvSpPr>
            <p:spPr>
              <a:xfrm>
                <a:off x="13001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69" name="Oval 168"/>
              <p:cNvSpPr/>
              <p:nvPr/>
            </p:nvSpPr>
            <p:spPr>
              <a:xfrm>
                <a:off x="84296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0" name="Oval 169"/>
              <p:cNvSpPr/>
              <p:nvPr/>
            </p:nvSpPr>
            <p:spPr>
              <a:xfrm>
                <a:off x="22145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1" name="Oval 170"/>
              <p:cNvSpPr/>
              <p:nvPr/>
            </p:nvSpPr>
            <p:spPr>
              <a:xfrm>
                <a:off x="17573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2" name="Oval 171"/>
              <p:cNvSpPr/>
              <p:nvPr/>
            </p:nvSpPr>
            <p:spPr>
              <a:xfrm>
                <a:off x="13001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3" name="Oval 172"/>
              <p:cNvSpPr/>
              <p:nvPr/>
            </p:nvSpPr>
            <p:spPr>
              <a:xfrm>
                <a:off x="84296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4" name="Oval 173"/>
              <p:cNvSpPr/>
              <p:nvPr/>
            </p:nvSpPr>
            <p:spPr>
              <a:xfrm>
                <a:off x="22145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5" name="Oval 174"/>
              <p:cNvSpPr/>
              <p:nvPr/>
            </p:nvSpPr>
            <p:spPr>
              <a:xfrm>
                <a:off x="17573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6" name="Oval 175"/>
              <p:cNvSpPr/>
              <p:nvPr/>
            </p:nvSpPr>
            <p:spPr>
              <a:xfrm>
                <a:off x="13001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7" name="Oval 176"/>
              <p:cNvSpPr/>
              <p:nvPr/>
            </p:nvSpPr>
            <p:spPr>
              <a:xfrm>
                <a:off x="84296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8" name="Oval 177"/>
              <p:cNvSpPr/>
              <p:nvPr/>
            </p:nvSpPr>
            <p:spPr>
              <a:xfrm>
                <a:off x="22098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79" name="Oval 178"/>
              <p:cNvSpPr/>
              <p:nvPr/>
            </p:nvSpPr>
            <p:spPr>
              <a:xfrm>
                <a:off x="17526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0" name="Oval 179"/>
              <p:cNvSpPr/>
              <p:nvPr/>
            </p:nvSpPr>
            <p:spPr>
              <a:xfrm>
                <a:off x="12954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181" name="Oval 180"/>
              <p:cNvSpPr/>
              <p:nvPr/>
            </p:nvSpPr>
            <p:spPr>
              <a:xfrm>
                <a:off x="83820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68" name="Content Placeholder 2"/>
            <p:cNvSpPr txBox="1">
              <a:spLocks/>
            </p:cNvSpPr>
            <p:nvPr/>
          </p:nvSpPr>
          <p:spPr>
            <a:xfrm>
              <a:off x="457200" y="14630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Small Area </a:t>
              </a:r>
            </a:p>
          </p:txBody>
        </p:sp>
        <p:sp>
          <p:nvSpPr>
            <p:cNvPr id="269" name="Rounded Rectangle 268"/>
            <p:cNvSpPr/>
            <p:nvPr/>
          </p:nvSpPr>
          <p:spPr>
            <a:xfrm>
              <a:off x="4572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grpSp>
          <p:nvGrpSpPr>
            <p:cNvPr id="3" name="Group 2"/>
            <p:cNvGrpSpPr/>
            <p:nvPr/>
          </p:nvGrpSpPr>
          <p:grpSpPr>
            <a:xfrm>
              <a:off x="838200" y="3200400"/>
              <a:ext cx="1742123" cy="3048000"/>
              <a:chOff x="844550" y="3200400"/>
              <a:chExt cx="1742123" cy="3048000"/>
            </a:xfrm>
          </p:grpSpPr>
          <p:sp>
            <p:nvSpPr>
              <p:cNvPr id="287" name="Rectangle 286"/>
              <p:cNvSpPr/>
              <p:nvPr/>
            </p:nvSpPr>
            <p:spPr>
              <a:xfrm>
                <a:off x="22161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88" name="Straight Arrow Connector 287"/>
              <p:cNvCxnSpPr>
                <a:stCxn id="287" idx="0"/>
              </p:cNvCxnSpPr>
              <p:nvPr/>
            </p:nvCxnSpPr>
            <p:spPr>
              <a:xfrm flipV="1">
                <a:off x="23990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89" name="Rectangle 288"/>
              <p:cNvSpPr/>
              <p:nvPr/>
            </p:nvSpPr>
            <p:spPr>
              <a:xfrm>
                <a:off x="17589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0" name="Straight Arrow Connector 289"/>
              <p:cNvCxnSpPr>
                <a:stCxn id="289" idx="0"/>
              </p:cNvCxnSpPr>
              <p:nvPr/>
            </p:nvCxnSpPr>
            <p:spPr>
              <a:xfrm flipV="1">
                <a:off x="19418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1" name="Rectangle 290"/>
              <p:cNvSpPr/>
              <p:nvPr/>
            </p:nvSpPr>
            <p:spPr>
              <a:xfrm>
                <a:off x="13017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2" name="Straight Arrow Connector 291"/>
              <p:cNvCxnSpPr>
                <a:stCxn id="291" idx="0"/>
              </p:cNvCxnSpPr>
              <p:nvPr/>
            </p:nvCxnSpPr>
            <p:spPr>
              <a:xfrm flipV="1">
                <a:off x="14846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3" name="Rectangle 292"/>
              <p:cNvSpPr/>
              <p:nvPr/>
            </p:nvSpPr>
            <p:spPr>
              <a:xfrm>
                <a:off x="844550"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94" name="Straight Arrow Connector 293"/>
              <p:cNvCxnSpPr>
                <a:stCxn id="293" idx="0"/>
              </p:cNvCxnSpPr>
              <p:nvPr/>
            </p:nvCxnSpPr>
            <p:spPr>
              <a:xfrm flipV="1">
                <a:off x="1027430" y="3200400"/>
                <a:ext cx="0" cy="2364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95" name="Oval 294"/>
              <p:cNvSpPr/>
              <p:nvPr/>
            </p:nvSpPr>
            <p:spPr>
              <a:xfrm>
                <a:off x="22209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6" name="Oval 295"/>
              <p:cNvSpPr/>
              <p:nvPr/>
            </p:nvSpPr>
            <p:spPr>
              <a:xfrm>
                <a:off x="17637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7" name="Oval 296"/>
              <p:cNvSpPr/>
              <p:nvPr/>
            </p:nvSpPr>
            <p:spPr>
              <a:xfrm>
                <a:off x="13065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8" name="Oval 297"/>
              <p:cNvSpPr/>
              <p:nvPr/>
            </p:nvSpPr>
            <p:spPr>
              <a:xfrm>
                <a:off x="849313" y="3657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99" name="Oval 298"/>
              <p:cNvSpPr/>
              <p:nvPr/>
            </p:nvSpPr>
            <p:spPr>
              <a:xfrm>
                <a:off x="22209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0" name="Oval 299"/>
              <p:cNvSpPr/>
              <p:nvPr/>
            </p:nvSpPr>
            <p:spPr>
              <a:xfrm>
                <a:off x="17637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1" name="Oval 300"/>
              <p:cNvSpPr/>
              <p:nvPr/>
            </p:nvSpPr>
            <p:spPr>
              <a:xfrm>
                <a:off x="13065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2" name="Oval 301"/>
              <p:cNvSpPr/>
              <p:nvPr/>
            </p:nvSpPr>
            <p:spPr>
              <a:xfrm>
                <a:off x="849313" y="4038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3" name="Oval 302"/>
              <p:cNvSpPr/>
              <p:nvPr/>
            </p:nvSpPr>
            <p:spPr>
              <a:xfrm>
                <a:off x="22209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4" name="Oval 303"/>
              <p:cNvSpPr/>
              <p:nvPr/>
            </p:nvSpPr>
            <p:spPr>
              <a:xfrm>
                <a:off x="17637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5" name="Oval 304"/>
              <p:cNvSpPr/>
              <p:nvPr/>
            </p:nvSpPr>
            <p:spPr>
              <a:xfrm>
                <a:off x="13065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6" name="Oval 305"/>
              <p:cNvSpPr/>
              <p:nvPr/>
            </p:nvSpPr>
            <p:spPr>
              <a:xfrm>
                <a:off x="849313" y="4419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7" name="Oval 306"/>
              <p:cNvSpPr/>
              <p:nvPr/>
            </p:nvSpPr>
            <p:spPr>
              <a:xfrm>
                <a:off x="22209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8" name="Oval 307"/>
              <p:cNvSpPr/>
              <p:nvPr/>
            </p:nvSpPr>
            <p:spPr>
              <a:xfrm>
                <a:off x="17637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09" name="Oval 308"/>
              <p:cNvSpPr/>
              <p:nvPr/>
            </p:nvSpPr>
            <p:spPr>
              <a:xfrm>
                <a:off x="13065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0" name="Oval 309"/>
              <p:cNvSpPr/>
              <p:nvPr/>
            </p:nvSpPr>
            <p:spPr>
              <a:xfrm>
                <a:off x="849313"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1" name="Oval 310"/>
              <p:cNvSpPr/>
              <p:nvPr/>
            </p:nvSpPr>
            <p:spPr>
              <a:xfrm>
                <a:off x="22209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2" name="Oval 311"/>
              <p:cNvSpPr/>
              <p:nvPr/>
            </p:nvSpPr>
            <p:spPr>
              <a:xfrm>
                <a:off x="17637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13" name="Oval 312"/>
              <p:cNvSpPr/>
              <p:nvPr/>
            </p:nvSpPr>
            <p:spPr>
              <a:xfrm>
                <a:off x="13065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23" name="Oval 322"/>
              <p:cNvSpPr/>
              <p:nvPr/>
            </p:nvSpPr>
            <p:spPr>
              <a:xfrm>
                <a:off x="849313"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46" name="Oval 345"/>
              <p:cNvSpPr/>
              <p:nvPr/>
            </p:nvSpPr>
            <p:spPr>
              <a:xfrm>
                <a:off x="22161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69" name="Oval 368"/>
              <p:cNvSpPr/>
              <p:nvPr/>
            </p:nvSpPr>
            <p:spPr>
              <a:xfrm>
                <a:off x="17589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5" name="Oval 384"/>
              <p:cNvSpPr/>
              <p:nvPr/>
            </p:nvSpPr>
            <p:spPr>
              <a:xfrm>
                <a:off x="13017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386" name="Oval 385"/>
              <p:cNvSpPr/>
              <p:nvPr/>
            </p:nvSpPr>
            <p:spPr>
              <a:xfrm>
                <a:off x="844550" y="3276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sp>
          <p:nvSpPr>
            <p:cNvPr id="200" name="Content Placeholder 2"/>
            <p:cNvSpPr txBox="1">
              <a:spLocks/>
            </p:cNvSpPr>
            <p:nvPr/>
          </p:nvSpPr>
          <p:spPr>
            <a:xfrm>
              <a:off x="457200" y="211836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High Latency</a:t>
              </a:r>
            </a:p>
          </p:txBody>
        </p:sp>
        <p:cxnSp>
          <p:nvCxnSpPr>
            <p:cNvPr id="202" name="Straight Arrow Connector 201"/>
            <p:cNvCxnSpPr/>
            <p:nvPr/>
          </p:nvCxnSpPr>
          <p:spPr>
            <a:xfrm flipV="1">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08" name="Straight Arrow Connector 207"/>
            <p:cNvCxnSpPr/>
            <p:nvPr/>
          </p:nvCxnSpPr>
          <p:spPr>
            <a:xfrm>
              <a:off x="304800" y="211836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grpSp>
        <p:nvGrpSpPr>
          <p:cNvPr id="5" name="Group 4"/>
          <p:cNvGrpSpPr/>
          <p:nvPr/>
        </p:nvGrpSpPr>
        <p:grpSpPr>
          <a:xfrm>
            <a:off x="5746750" y="914400"/>
            <a:ext cx="2863850" cy="5486400"/>
            <a:chOff x="5746750" y="762000"/>
            <a:chExt cx="2863850" cy="5486400"/>
          </a:xfrm>
        </p:grpSpPr>
        <p:grpSp>
          <p:nvGrpSpPr>
            <p:cNvPr id="182" name="Group 181"/>
            <p:cNvGrpSpPr/>
            <p:nvPr/>
          </p:nvGrpSpPr>
          <p:grpSpPr>
            <a:xfrm>
              <a:off x="5867400" y="914400"/>
              <a:ext cx="2590800" cy="5334000"/>
              <a:chOff x="5867400" y="914400"/>
              <a:chExt cx="2590800" cy="5334000"/>
            </a:xfrm>
          </p:grpSpPr>
          <p:sp>
            <p:nvSpPr>
              <p:cNvPr id="185" name="Rectangle 184"/>
              <p:cNvSpPr/>
              <p:nvPr/>
            </p:nvSpPr>
            <p:spPr>
              <a:xfrm>
                <a:off x="77066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88" name="Straight Arrow Connector 187"/>
              <p:cNvCxnSpPr>
                <a:stCxn id="185" idx="0"/>
              </p:cNvCxnSpPr>
              <p:nvPr/>
            </p:nvCxnSpPr>
            <p:spPr>
              <a:xfrm flipV="1">
                <a:off x="78895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1" name="Rectangle 190"/>
              <p:cNvSpPr/>
              <p:nvPr/>
            </p:nvSpPr>
            <p:spPr>
              <a:xfrm>
                <a:off x="72494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4" name="Straight Arrow Connector 193"/>
              <p:cNvCxnSpPr>
                <a:stCxn id="191" idx="0"/>
              </p:cNvCxnSpPr>
              <p:nvPr/>
            </p:nvCxnSpPr>
            <p:spPr>
              <a:xfrm flipV="1">
                <a:off x="74323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5" name="Rectangle 194"/>
              <p:cNvSpPr/>
              <p:nvPr/>
            </p:nvSpPr>
            <p:spPr>
              <a:xfrm>
                <a:off x="67922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6" name="Straight Arrow Connector 195"/>
              <p:cNvCxnSpPr>
                <a:stCxn id="195" idx="0"/>
              </p:cNvCxnSpPr>
              <p:nvPr/>
            </p:nvCxnSpPr>
            <p:spPr>
              <a:xfrm flipV="1">
                <a:off x="69751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197" name="Rectangle 196"/>
              <p:cNvSpPr/>
              <p:nvPr/>
            </p:nvSpPr>
            <p:spPr>
              <a:xfrm>
                <a:off x="6335077" y="55644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198" name="Straight Arrow Connector 197"/>
              <p:cNvCxnSpPr>
                <a:stCxn id="197" idx="0"/>
              </p:cNvCxnSpPr>
              <p:nvPr/>
            </p:nvCxnSpPr>
            <p:spPr>
              <a:xfrm flipV="1">
                <a:off x="6517957" y="47244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77114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Oval 203"/>
              <p:cNvSpPr/>
              <p:nvPr/>
            </p:nvSpPr>
            <p:spPr>
              <a:xfrm>
                <a:off x="72542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5" name="Oval 204"/>
              <p:cNvSpPr/>
              <p:nvPr/>
            </p:nvSpPr>
            <p:spPr>
              <a:xfrm>
                <a:off x="67970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6" name="Oval 205"/>
              <p:cNvSpPr/>
              <p:nvPr/>
            </p:nvSpPr>
            <p:spPr>
              <a:xfrm>
                <a:off x="6339840" y="4800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1" name="Oval 210"/>
              <p:cNvSpPr/>
              <p:nvPr/>
            </p:nvSpPr>
            <p:spPr>
              <a:xfrm>
                <a:off x="77114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2" name="Oval 211"/>
              <p:cNvSpPr/>
              <p:nvPr/>
            </p:nvSpPr>
            <p:spPr>
              <a:xfrm>
                <a:off x="72542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Oval 212"/>
              <p:cNvSpPr/>
              <p:nvPr/>
            </p:nvSpPr>
            <p:spPr>
              <a:xfrm>
                <a:off x="67970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4" name="Oval 213"/>
              <p:cNvSpPr/>
              <p:nvPr/>
            </p:nvSpPr>
            <p:spPr>
              <a:xfrm>
                <a:off x="6339840" y="51816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9" name="Rectangle 218"/>
              <p:cNvSpPr/>
              <p:nvPr/>
            </p:nvSpPr>
            <p:spPr>
              <a:xfrm>
                <a:off x="77066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0" name="Straight Arrow Connector 219"/>
              <p:cNvCxnSpPr>
                <a:stCxn id="219" idx="0"/>
              </p:cNvCxnSpPr>
              <p:nvPr/>
            </p:nvCxnSpPr>
            <p:spPr>
              <a:xfrm flipV="1">
                <a:off x="78895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1" name="Rectangle 220"/>
              <p:cNvSpPr/>
              <p:nvPr/>
            </p:nvSpPr>
            <p:spPr>
              <a:xfrm>
                <a:off x="72494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2" name="Straight Arrow Connector 221"/>
              <p:cNvCxnSpPr>
                <a:stCxn id="221" idx="0"/>
              </p:cNvCxnSpPr>
              <p:nvPr/>
            </p:nvCxnSpPr>
            <p:spPr>
              <a:xfrm flipV="1">
                <a:off x="74323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7" name="Rectangle 226"/>
              <p:cNvSpPr/>
              <p:nvPr/>
            </p:nvSpPr>
            <p:spPr>
              <a:xfrm>
                <a:off x="67922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28" name="Straight Arrow Connector 227"/>
              <p:cNvCxnSpPr>
                <a:stCxn id="227" idx="0"/>
              </p:cNvCxnSpPr>
              <p:nvPr/>
            </p:nvCxnSpPr>
            <p:spPr>
              <a:xfrm flipV="1">
                <a:off x="69751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9" name="Rectangle 228"/>
              <p:cNvSpPr/>
              <p:nvPr/>
            </p:nvSpPr>
            <p:spPr>
              <a:xfrm>
                <a:off x="6335077" y="3964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30" name="Straight Arrow Connector 229"/>
              <p:cNvCxnSpPr>
                <a:stCxn id="229" idx="0"/>
              </p:cNvCxnSpPr>
              <p:nvPr/>
            </p:nvCxnSpPr>
            <p:spPr>
              <a:xfrm flipV="1">
                <a:off x="6517957" y="31242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5" name="Oval 234"/>
              <p:cNvSpPr/>
              <p:nvPr/>
            </p:nvSpPr>
            <p:spPr>
              <a:xfrm>
                <a:off x="77114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6" name="Oval 235"/>
              <p:cNvSpPr/>
              <p:nvPr/>
            </p:nvSpPr>
            <p:spPr>
              <a:xfrm>
                <a:off x="72542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7" name="Oval 236"/>
              <p:cNvSpPr/>
              <p:nvPr/>
            </p:nvSpPr>
            <p:spPr>
              <a:xfrm>
                <a:off x="67970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6339840" y="3200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77114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72542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67970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6339840" y="35814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3" name="Rectangle 242"/>
              <p:cNvSpPr/>
              <p:nvPr/>
            </p:nvSpPr>
            <p:spPr>
              <a:xfrm>
                <a:off x="77066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4" name="Straight Arrow Connector 243"/>
              <p:cNvCxnSpPr>
                <a:stCxn id="243" idx="0"/>
              </p:cNvCxnSpPr>
              <p:nvPr/>
            </p:nvCxnSpPr>
            <p:spPr>
              <a:xfrm flipV="1">
                <a:off x="78895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5" name="Rectangle 244"/>
              <p:cNvSpPr/>
              <p:nvPr/>
            </p:nvSpPr>
            <p:spPr>
              <a:xfrm>
                <a:off x="72494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6" name="Straight Arrow Connector 245"/>
              <p:cNvCxnSpPr>
                <a:stCxn id="245" idx="0"/>
              </p:cNvCxnSpPr>
              <p:nvPr/>
            </p:nvCxnSpPr>
            <p:spPr>
              <a:xfrm flipV="1">
                <a:off x="74323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7" name="Rectangle 246"/>
              <p:cNvSpPr/>
              <p:nvPr/>
            </p:nvSpPr>
            <p:spPr>
              <a:xfrm>
                <a:off x="67922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48" name="Straight Arrow Connector 247"/>
              <p:cNvCxnSpPr>
                <a:stCxn id="247" idx="0"/>
              </p:cNvCxnSpPr>
              <p:nvPr/>
            </p:nvCxnSpPr>
            <p:spPr>
              <a:xfrm flipV="1">
                <a:off x="69751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9" name="Rectangle 248"/>
              <p:cNvSpPr/>
              <p:nvPr/>
            </p:nvSpPr>
            <p:spPr>
              <a:xfrm>
                <a:off x="6335077" y="23640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52" name="Straight Arrow Connector 251"/>
              <p:cNvCxnSpPr>
                <a:stCxn id="249" idx="0"/>
              </p:cNvCxnSpPr>
              <p:nvPr/>
            </p:nvCxnSpPr>
            <p:spPr>
              <a:xfrm flipV="1">
                <a:off x="6517957" y="1524000"/>
                <a:ext cx="0" cy="8400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5" name="Oval 254"/>
              <p:cNvSpPr/>
              <p:nvPr/>
            </p:nvSpPr>
            <p:spPr>
              <a:xfrm>
                <a:off x="77114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6" name="Oval 255"/>
              <p:cNvSpPr/>
              <p:nvPr/>
            </p:nvSpPr>
            <p:spPr>
              <a:xfrm>
                <a:off x="72542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7" name="Oval 256"/>
              <p:cNvSpPr/>
              <p:nvPr/>
            </p:nvSpPr>
            <p:spPr>
              <a:xfrm>
                <a:off x="67970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6339840" y="1600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3" name="Oval 262"/>
              <p:cNvSpPr/>
              <p:nvPr/>
            </p:nvSpPr>
            <p:spPr>
              <a:xfrm>
                <a:off x="77114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4" name="Oval 263"/>
              <p:cNvSpPr/>
              <p:nvPr/>
            </p:nvSpPr>
            <p:spPr>
              <a:xfrm>
                <a:off x="72542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5" name="Oval 264"/>
              <p:cNvSpPr/>
              <p:nvPr/>
            </p:nvSpPr>
            <p:spPr>
              <a:xfrm>
                <a:off x="67970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6" name="Oval 265"/>
              <p:cNvSpPr/>
              <p:nvPr/>
            </p:nvSpPr>
            <p:spPr>
              <a:xfrm>
                <a:off x="6339840" y="1981200"/>
                <a:ext cx="365760" cy="365760"/>
              </a:xfrm>
              <a:prstGeom prst="ellipse">
                <a:avLst/>
              </a:prstGeom>
              <a:solidFill>
                <a:schemeClr val="bg1"/>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7" name="Rounded Rectangle 266"/>
              <p:cNvSpPr/>
              <p:nvPr/>
            </p:nvSpPr>
            <p:spPr>
              <a:xfrm>
                <a:off x="5867400" y="914400"/>
                <a:ext cx="2590800" cy="609600"/>
              </a:xfrm>
              <a:prstGeom prst="roundRect">
                <a:avLst>
                  <a:gd name="adj" fmla="val 12383"/>
                </a:avLst>
              </a:prstGeom>
              <a:no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prstClr val="black"/>
                    </a:solidFill>
                    <a:latin typeface="Calibri"/>
                    <a:cs typeface="Calibri"/>
                  </a:rPr>
                  <a:t>Short </a:t>
                </a:r>
                <a:r>
                  <a:rPr lang="en-US" sz="3200" b="1" err="1" smtClean="0">
                    <a:solidFill>
                      <a:prstClr val="black"/>
                    </a:solidFill>
                    <a:latin typeface="Calibri"/>
                    <a:cs typeface="Calibri"/>
                  </a:rPr>
                  <a:t>Bitline</a:t>
                </a:r>
                <a:endParaRPr lang="en-US" sz="3200" b="1">
                  <a:solidFill>
                    <a:prstClr val="black"/>
                  </a:solidFill>
                  <a:latin typeface="Calibri"/>
                  <a:cs typeface="Calibri"/>
                </a:endParaRPr>
              </a:p>
            </p:txBody>
          </p:sp>
        </p:grpSp>
        <p:sp>
          <p:nvSpPr>
            <p:cNvPr id="483" name="Content Placeholder 2"/>
            <p:cNvSpPr txBox="1">
              <a:spLocks/>
            </p:cNvSpPr>
            <p:nvPr/>
          </p:nvSpPr>
          <p:spPr>
            <a:xfrm>
              <a:off x="5867400" y="212090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008000"/>
                  </a:solidFill>
                  <a:latin typeface="Calibri"/>
                </a:rPr>
                <a:t>Low Latency </a:t>
              </a:r>
            </a:p>
          </p:txBody>
        </p:sp>
        <p:sp>
          <p:nvSpPr>
            <p:cNvPr id="275" name="Rounded Rectangle 274"/>
            <p:cNvSpPr/>
            <p:nvPr/>
          </p:nvSpPr>
          <p:spPr>
            <a:xfrm>
              <a:off x="5867400" y="762000"/>
              <a:ext cx="2590800" cy="60960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Short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sp>
          <p:nvSpPr>
            <p:cNvPr id="201" name="Content Placeholder 2"/>
            <p:cNvSpPr txBox="1">
              <a:spLocks/>
            </p:cNvSpPr>
            <p:nvPr/>
          </p:nvSpPr>
          <p:spPr>
            <a:xfrm>
              <a:off x="5867400" y="1450340"/>
              <a:ext cx="2590800" cy="548640"/>
            </a:xfrm>
            <a:prstGeom prst="rect">
              <a:avLst/>
            </a:prstGeom>
            <a:solidFill>
              <a:srgbClr val="FFFF66"/>
            </a:solidFill>
            <a:ln w="63500">
              <a:noFill/>
            </a:ln>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a:lnSpc>
                  <a:spcPct val="90000"/>
                </a:lnSpc>
                <a:buFont typeface="Arial" pitchFamily="34" charset="0"/>
                <a:buNone/>
              </a:pPr>
              <a:r>
                <a:rPr lang="en-US" sz="3200" b="1" i="1" dirty="0" smtClean="0">
                  <a:solidFill>
                    <a:srgbClr val="FF0000"/>
                  </a:solidFill>
                  <a:latin typeface="Calibri"/>
                </a:rPr>
                <a:t>Large Area</a:t>
              </a:r>
              <a:r>
                <a:rPr lang="en-US" sz="3200" b="1" i="1" dirty="0" smtClean="0">
                  <a:solidFill>
                    <a:srgbClr val="0000FF"/>
                  </a:solidFill>
                  <a:latin typeface="Calibri"/>
                </a:rPr>
                <a:t> </a:t>
              </a:r>
            </a:p>
          </p:txBody>
        </p:sp>
        <p:cxnSp>
          <p:nvCxnSpPr>
            <p:cNvPr id="209" name="Straight Arrow Connector 208"/>
            <p:cNvCxnSpPr/>
            <p:nvPr/>
          </p:nvCxnSpPr>
          <p:spPr>
            <a:xfrm flipV="1">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10" name="Straight Arrow Connector 209"/>
            <p:cNvCxnSpPr/>
            <p:nvPr/>
          </p:nvCxnSpPr>
          <p:spPr>
            <a:xfrm>
              <a:off x="5746750" y="1450340"/>
              <a:ext cx="2863850" cy="548640"/>
            </a:xfrm>
            <a:prstGeom prst="straightConnector1">
              <a:avLst/>
            </a:prstGeom>
            <a:ln w="508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grpSp>
      <p:sp>
        <p:nvSpPr>
          <p:cNvPr id="216" name="Rounded Rectangle 215"/>
          <p:cNvSpPr/>
          <p:nvPr/>
        </p:nvSpPr>
        <p:spPr>
          <a:xfrm>
            <a:off x="2473643" y="914400"/>
            <a:ext cx="4003357" cy="607060"/>
          </a:xfrm>
          <a:prstGeom prst="roundRect">
            <a:avLst>
              <a:gd name="adj" fmla="val 12383"/>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srgbClr val="FFFF00"/>
                </a:solidFill>
                <a:latin typeface="Calibri"/>
                <a:cs typeface="Calibri"/>
              </a:rPr>
              <a:t>Tiered-Latency DRAM</a:t>
            </a:r>
          </a:p>
        </p:txBody>
      </p:sp>
      <p:grpSp>
        <p:nvGrpSpPr>
          <p:cNvPr id="20" name="Group 19"/>
          <p:cNvGrpSpPr/>
          <p:nvPr/>
        </p:nvGrpSpPr>
        <p:grpSpPr>
          <a:xfrm>
            <a:off x="5410200" y="4908550"/>
            <a:ext cx="2819400" cy="835660"/>
            <a:chOff x="5410200" y="4756150"/>
            <a:chExt cx="2819400" cy="835660"/>
          </a:xfrm>
        </p:grpSpPr>
        <p:sp>
          <p:nvSpPr>
            <p:cNvPr id="217" name="Rounded Rectangle 216"/>
            <p:cNvSpPr/>
            <p:nvPr/>
          </p:nvSpPr>
          <p:spPr>
            <a:xfrm>
              <a:off x="5638800" y="4861560"/>
              <a:ext cx="2590800" cy="612648"/>
            </a:xfrm>
            <a:prstGeom prst="roundRect">
              <a:avLst>
                <a:gd name="adj" fmla="val 30371"/>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Low Latency</a:t>
              </a:r>
              <a:endParaRPr lang="en-US" sz="3200" b="1" dirty="0">
                <a:solidFill>
                  <a:srgbClr val="FFFF00"/>
                </a:solidFill>
                <a:latin typeface="Calibri"/>
                <a:cs typeface="Calibri"/>
              </a:endParaRPr>
            </a:p>
          </p:txBody>
        </p:sp>
        <p:cxnSp>
          <p:nvCxnSpPr>
            <p:cNvPr id="218" name="Straight Arrow Connector 217"/>
            <p:cNvCxnSpPr/>
            <p:nvPr/>
          </p:nvCxnSpPr>
          <p:spPr>
            <a:xfrm>
              <a:off x="5410200" y="4756150"/>
              <a:ext cx="114723" cy="10541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3" name="Straight Arrow Connector 222"/>
            <p:cNvCxnSpPr/>
            <p:nvPr/>
          </p:nvCxnSpPr>
          <p:spPr>
            <a:xfrm flipV="1">
              <a:off x="5410200" y="5474208"/>
              <a:ext cx="114723" cy="11760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24" name="Straight Arrow Connector 223"/>
            <p:cNvCxnSpPr/>
            <p:nvPr/>
          </p:nvCxnSpPr>
          <p:spPr>
            <a:xfrm>
              <a:off x="5524923" y="4861560"/>
              <a:ext cx="0" cy="61264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225" name="Group 224"/>
          <p:cNvGrpSpPr/>
          <p:nvPr/>
        </p:nvGrpSpPr>
        <p:grpSpPr>
          <a:xfrm>
            <a:off x="3581400" y="4953000"/>
            <a:ext cx="1742123" cy="1447800"/>
            <a:chOff x="6487477" y="3962400"/>
            <a:chExt cx="1742123" cy="1447800"/>
          </a:xfrm>
        </p:grpSpPr>
        <p:sp>
          <p:nvSpPr>
            <p:cNvPr id="226" name="Rectangle 225"/>
            <p:cNvSpPr/>
            <p:nvPr/>
          </p:nvSpPr>
          <p:spPr>
            <a:xfrm>
              <a:off x="78590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1" name="Rectangle 230"/>
            <p:cNvSpPr/>
            <p:nvPr/>
          </p:nvSpPr>
          <p:spPr>
            <a:xfrm>
              <a:off x="74018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2" name="Rectangle 231"/>
            <p:cNvSpPr/>
            <p:nvPr/>
          </p:nvSpPr>
          <p:spPr>
            <a:xfrm>
              <a:off x="69446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3" name="Rectangle 232"/>
            <p:cNvSpPr/>
            <p:nvPr/>
          </p:nvSpPr>
          <p:spPr>
            <a:xfrm>
              <a:off x="6487477" y="4726204"/>
              <a:ext cx="365760" cy="683996"/>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4" name="Oval 233"/>
            <p:cNvSpPr/>
            <p:nvPr/>
          </p:nvSpPr>
          <p:spPr>
            <a:xfrm>
              <a:off x="78638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0" name="Oval 249"/>
            <p:cNvSpPr/>
            <p:nvPr/>
          </p:nvSpPr>
          <p:spPr>
            <a:xfrm>
              <a:off x="74066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1" name="Oval 250"/>
            <p:cNvSpPr/>
            <p:nvPr/>
          </p:nvSpPr>
          <p:spPr>
            <a:xfrm>
              <a:off x="69494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3" name="Oval 252"/>
            <p:cNvSpPr/>
            <p:nvPr/>
          </p:nvSpPr>
          <p:spPr>
            <a:xfrm>
              <a:off x="6492240" y="3962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78638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8" name="Oval 257"/>
            <p:cNvSpPr/>
            <p:nvPr/>
          </p:nvSpPr>
          <p:spPr>
            <a:xfrm>
              <a:off x="74066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9" name="Oval 258"/>
            <p:cNvSpPr/>
            <p:nvPr/>
          </p:nvSpPr>
          <p:spPr>
            <a:xfrm>
              <a:off x="69494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1" name="Oval 260"/>
            <p:cNvSpPr/>
            <p:nvPr/>
          </p:nvSpPr>
          <p:spPr>
            <a:xfrm>
              <a:off x="6492240" y="434340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grpSp>
      <p:grpSp>
        <p:nvGrpSpPr>
          <p:cNvPr id="29" name="Group 28"/>
          <p:cNvGrpSpPr/>
          <p:nvPr/>
        </p:nvGrpSpPr>
        <p:grpSpPr>
          <a:xfrm>
            <a:off x="838200" y="3016425"/>
            <a:ext cx="2628598" cy="2683335"/>
            <a:chOff x="838200" y="2864025"/>
            <a:chExt cx="2628598" cy="2683335"/>
          </a:xfrm>
        </p:grpSpPr>
        <p:sp>
          <p:nvSpPr>
            <p:cNvPr id="270" name="Rounded Rectangle 269"/>
            <p:cNvSpPr/>
            <p:nvPr/>
          </p:nvSpPr>
          <p:spPr>
            <a:xfrm>
              <a:off x="838200" y="3384550"/>
              <a:ext cx="2399877" cy="1416050"/>
            </a:xfrm>
            <a:prstGeom prst="roundRect">
              <a:avLst>
                <a:gd name="adj" fmla="val 18840"/>
              </a:avLst>
            </a:prstGeom>
            <a:solidFill>
              <a:schemeClr val="tx1"/>
            </a:solidFill>
            <a:ln w="38100" cap="rnd">
              <a:noFill/>
              <a:prstDash val="solid"/>
            </a:ln>
          </p:spPr>
          <p:style>
            <a:lnRef idx="2">
              <a:schemeClr val="accent1">
                <a:shade val="50000"/>
              </a:schemeClr>
            </a:lnRef>
            <a:fillRef idx="1">
              <a:schemeClr val="accent1"/>
            </a:fillRef>
            <a:effectRef idx="0">
              <a:schemeClr val="accent1"/>
            </a:effectRef>
            <a:fontRef idx="minor">
              <a:schemeClr val="lt1"/>
            </a:fontRef>
          </p:style>
          <p:txBody>
            <a:bodyPr tIns="0" bIns="82296" rtlCol="0" anchor="ctr"/>
            <a:lstStyle/>
            <a:p>
              <a:pPr algn="ctr"/>
              <a:r>
                <a:rPr lang="en-US" sz="3200" b="1" dirty="0" smtClean="0">
                  <a:solidFill>
                    <a:srgbClr val="FFFF00"/>
                  </a:solidFill>
                  <a:latin typeface="Calibri"/>
                  <a:cs typeface="Calibri"/>
                </a:rPr>
                <a:t>Small area using long </a:t>
              </a:r>
              <a:r>
                <a:rPr lang="en-US" sz="3200" b="1" dirty="0" err="1" smtClean="0">
                  <a:solidFill>
                    <a:srgbClr val="FFFF00"/>
                  </a:solidFill>
                  <a:latin typeface="Calibri"/>
                  <a:cs typeface="Calibri"/>
                </a:rPr>
                <a:t>bitline</a:t>
              </a:r>
              <a:endParaRPr lang="en-US" sz="3200" b="1" dirty="0">
                <a:solidFill>
                  <a:srgbClr val="FFFF00"/>
                </a:solidFill>
                <a:latin typeface="Calibri"/>
                <a:cs typeface="Calibri"/>
              </a:endParaRPr>
            </a:p>
          </p:txBody>
        </p:sp>
        <p:cxnSp>
          <p:nvCxnSpPr>
            <p:cNvPr id="271" name="Straight Arrow Connector 270"/>
            <p:cNvCxnSpPr/>
            <p:nvPr/>
          </p:nvCxnSpPr>
          <p:spPr>
            <a:xfrm flipH="1">
              <a:off x="3352800" y="2864025"/>
              <a:ext cx="113998" cy="107775"/>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2" name="Straight Arrow Connector 271"/>
            <p:cNvCxnSpPr/>
            <p:nvPr/>
          </p:nvCxnSpPr>
          <p:spPr>
            <a:xfrm flipH="1" flipV="1">
              <a:off x="3352800" y="5474208"/>
              <a:ext cx="113998" cy="73152"/>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3" name="Straight Arrow Connector 272"/>
            <p:cNvCxnSpPr/>
            <p:nvPr/>
          </p:nvCxnSpPr>
          <p:spPr>
            <a:xfrm>
              <a:off x="3352800" y="2971800"/>
              <a:ext cx="0" cy="2502408"/>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91908269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par>
                                <p:cTn id="8" presetID="10" presetClass="exit" presetSubtype="0" fill="hold" nodeType="withEffect">
                                  <p:stCondLst>
                                    <p:cond delay="0"/>
                                  </p:stCondLst>
                                  <p:childTnLst>
                                    <p:animEffect transition="out" filter="fade">
                                      <p:cBhvr>
                                        <p:cTn id="9" dur="500"/>
                                        <p:tgtEl>
                                          <p:spTgt spid="5"/>
                                        </p:tgtEl>
                                      </p:cBhvr>
                                    </p:animEffect>
                                    <p:set>
                                      <p:cBhvr>
                                        <p:cTn id="10" dur="1" fill="hold">
                                          <p:stCondLst>
                                            <p:cond delay="499"/>
                                          </p:stCondLst>
                                        </p:cTn>
                                        <p:tgtEl>
                                          <p:spTgt spid="5"/>
                                        </p:tgtEl>
                                        <p:attrNameLst>
                                          <p:attrName>style.visibility</p:attrName>
                                        </p:attrNameLst>
                                      </p:cBhvr>
                                      <p:to>
                                        <p:strVal val="hidden"/>
                                      </p:to>
                                    </p:set>
                                  </p:childTnLst>
                                </p:cTn>
                              </p:par>
                            </p:childTnLst>
                          </p:cTn>
                        </p:par>
                        <p:par>
                          <p:cTn id="11" fill="hold">
                            <p:stCondLst>
                              <p:cond delay="500"/>
                            </p:stCondLst>
                            <p:childTnLst>
                              <p:par>
                                <p:cTn id="12" presetID="1" presetClass="entr" presetSubtype="0" fill="hold" grpId="0" nodeType="afterEffect">
                                  <p:stCondLst>
                                    <p:cond delay="200"/>
                                  </p:stCondLst>
                                  <p:childTnLst>
                                    <p:set>
                                      <p:cBhvr>
                                        <p:cTn id="13" dur="1" fill="hold">
                                          <p:stCondLst>
                                            <p:cond delay="0"/>
                                          </p:stCondLst>
                                        </p:cTn>
                                        <p:tgtEl>
                                          <p:spTgt spid="216"/>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29"/>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childTnLst>
                                </p:cTn>
                              </p:par>
                              <p:par>
                                <p:cTn id="22" presetID="1" presetClass="entr" presetSubtype="0" fill="hold" nodeType="withEffect">
                                  <p:stCondLst>
                                    <p:cond delay="0"/>
                                  </p:stCondLst>
                                  <p:childTnLst>
                                    <p:set>
                                      <p:cBhvr>
                                        <p:cTn id="23" dur="1" fill="hold">
                                          <p:stCondLst>
                                            <p:cond delay="0"/>
                                          </p:stCondLst>
                                        </p:cTn>
                                        <p:tgtEl>
                                          <p:spTgt spid="22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6"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65" name="Straight Arrow Connector 264"/>
          <p:cNvCxnSpPr/>
          <p:nvPr/>
        </p:nvCxnSpPr>
        <p:spPr>
          <a:xfrm flipV="1">
            <a:off x="38716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6" name="Straight Arrow Connector 265"/>
          <p:cNvCxnSpPr/>
          <p:nvPr/>
        </p:nvCxnSpPr>
        <p:spPr>
          <a:xfrm flipV="1">
            <a:off x="34144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7" name="Straight Arrow Connector 266"/>
          <p:cNvCxnSpPr/>
          <p:nvPr/>
        </p:nvCxnSpPr>
        <p:spPr>
          <a:xfrm flipV="1">
            <a:off x="29572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8" name="Straight Arrow Connector 267"/>
          <p:cNvCxnSpPr/>
          <p:nvPr/>
        </p:nvCxnSpPr>
        <p:spPr>
          <a:xfrm flipV="1">
            <a:off x="25000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69" name="Straight Arrow Connector 268"/>
          <p:cNvCxnSpPr/>
          <p:nvPr/>
        </p:nvCxnSpPr>
        <p:spPr>
          <a:xfrm flipV="1">
            <a:off x="20428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70" name="Straight Arrow Connector 269"/>
          <p:cNvCxnSpPr/>
          <p:nvPr/>
        </p:nvCxnSpPr>
        <p:spPr>
          <a:xfrm flipV="1">
            <a:off x="1585686" y="2438400"/>
            <a:ext cx="0" cy="1983004"/>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 name="Title 1"/>
          <p:cNvSpPr>
            <a:spLocks noGrp="1"/>
          </p:cNvSpPr>
          <p:nvPr>
            <p:ph type="title"/>
          </p:nvPr>
        </p:nvSpPr>
        <p:spPr>
          <a:xfrm>
            <a:off x="0" y="0"/>
            <a:ext cx="9144000" cy="838200"/>
          </a:xfrm>
        </p:spPr>
        <p:txBody>
          <a:bodyPr>
            <a:normAutofit/>
          </a:bodyPr>
          <a:lstStyle/>
          <a:p>
            <a:r>
              <a:rPr lang="en-US" smtClean="0"/>
              <a:t>   Tiered-Latency DRAM</a:t>
            </a:r>
            <a:endParaRPr lang="en-US"/>
          </a:p>
        </p:txBody>
      </p:sp>
      <p:cxnSp>
        <p:nvCxnSpPr>
          <p:cNvPr id="199" name="Straight Arrow Connector 198"/>
          <p:cNvCxnSpPr>
            <a:endCxn id="201" idx="3"/>
          </p:cNvCxnSpPr>
          <p:nvPr/>
        </p:nvCxnSpPr>
        <p:spPr>
          <a:xfrm flipH="1">
            <a:off x="1280160" y="2775484"/>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0" name="Rectangle 199"/>
          <p:cNvSpPr/>
          <p:nvPr/>
        </p:nvSpPr>
        <p:spPr>
          <a:xfrm>
            <a:off x="36908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01" name="Rectangle 200"/>
          <p:cNvSpPr/>
          <p:nvPr/>
        </p:nvSpPr>
        <p:spPr>
          <a:xfrm>
            <a:off x="914400" y="2592604"/>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2" name="Straight Arrow Connector 201"/>
          <p:cNvCxnSpPr>
            <a:stCxn id="200" idx="0"/>
          </p:cNvCxnSpPr>
          <p:nvPr/>
        </p:nvCxnSpPr>
        <p:spPr>
          <a:xfrm flipV="1">
            <a:off x="38737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3" name="Oval 202"/>
          <p:cNvSpPr/>
          <p:nvPr/>
        </p:nvSpPr>
        <p:spPr>
          <a:xfrm>
            <a:off x="36956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4" name="Rectangle 203"/>
          <p:cNvSpPr/>
          <p:nvPr/>
        </p:nvSpPr>
        <p:spPr>
          <a:xfrm>
            <a:off x="32336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5" name="Straight Arrow Connector 204"/>
          <p:cNvCxnSpPr>
            <a:stCxn id="204" idx="0"/>
          </p:cNvCxnSpPr>
          <p:nvPr/>
        </p:nvCxnSpPr>
        <p:spPr>
          <a:xfrm flipV="1">
            <a:off x="34165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6" name="Oval 205"/>
          <p:cNvSpPr/>
          <p:nvPr/>
        </p:nvSpPr>
        <p:spPr>
          <a:xfrm>
            <a:off x="32384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07" name="Rectangle 206"/>
          <p:cNvSpPr/>
          <p:nvPr/>
        </p:nvSpPr>
        <p:spPr>
          <a:xfrm>
            <a:off x="27764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08" name="Straight Arrow Connector 207"/>
          <p:cNvCxnSpPr>
            <a:stCxn id="207" idx="0"/>
          </p:cNvCxnSpPr>
          <p:nvPr/>
        </p:nvCxnSpPr>
        <p:spPr>
          <a:xfrm flipV="1">
            <a:off x="29593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09" name="Oval 208"/>
          <p:cNvSpPr/>
          <p:nvPr/>
        </p:nvSpPr>
        <p:spPr>
          <a:xfrm>
            <a:off x="27812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0" name="Rectangle 209"/>
          <p:cNvSpPr/>
          <p:nvPr/>
        </p:nvSpPr>
        <p:spPr>
          <a:xfrm>
            <a:off x="23192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1" name="Straight Arrow Connector 210"/>
          <p:cNvCxnSpPr>
            <a:stCxn id="210" idx="0"/>
          </p:cNvCxnSpPr>
          <p:nvPr/>
        </p:nvCxnSpPr>
        <p:spPr>
          <a:xfrm flipV="1">
            <a:off x="25021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2" name="Oval 211"/>
          <p:cNvSpPr/>
          <p:nvPr/>
        </p:nvSpPr>
        <p:spPr>
          <a:xfrm>
            <a:off x="23240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3" name="Rectangle 212"/>
          <p:cNvSpPr/>
          <p:nvPr/>
        </p:nvSpPr>
        <p:spPr>
          <a:xfrm>
            <a:off x="18620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4" name="Straight Arrow Connector 213"/>
          <p:cNvCxnSpPr>
            <a:stCxn id="213" idx="0"/>
          </p:cNvCxnSpPr>
          <p:nvPr/>
        </p:nvCxnSpPr>
        <p:spPr>
          <a:xfrm flipV="1">
            <a:off x="20449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5" name="Oval 214"/>
          <p:cNvSpPr/>
          <p:nvPr/>
        </p:nvSpPr>
        <p:spPr>
          <a:xfrm>
            <a:off x="18668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16" name="Rectangle 215"/>
          <p:cNvSpPr/>
          <p:nvPr/>
        </p:nvSpPr>
        <p:spPr>
          <a:xfrm>
            <a:off x="1404853" y="5716804"/>
            <a:ext cx="365760" cy="365760"/>
          </a:xfrm>
          <a:prstGeom prst="rect">
            <a:avLst/>
          </a:prstGeom>
          <a:solidFill>
            <a:schemeClr val="accent2"/>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cxnSp>
        <p:nvCxnSpPr>
          <p:cNvPr id="217" name="Straight Arrow Connector 216"/>
          <p:cNvCxnSpPr>
            <a:stCxn id="216" idx="0"/>
          </p:cNvCxnSpPr>
          <p:nvPr/>
        </p:nvCxnSpPr>
        <p:spPr>
          <a:xfrm flipV="1">
            <a:off x="1587733" y="4724400"/>
            <a:ext cx="0" cy="992404"/>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18" name="Oval 217"/>
          <p:cNvSpPr/>
          <p:nvPr/>
        </p:nvSpPr>
        <p:spPr>
          <a:xfrm>
            <a:off x="1409616" y="2596514"/>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19" name="Straight Arrow Connector 218"/>
          <p:cNvCxnSpPr>
            <a:endCxn id="220" idx="3"/>
          </p:cNvCxnSpPr>
          <p:nvPr/>
        </p:nvCxnSpPr>
        <p:spPr>
          <a:xfrm flipH="1">
            <a:off x="1280160" y="32422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0" name="Rectangle 219"/>
          <p:cNvSpPr/>
          <p:nvPr/>
        </p:nvSpPr>
        <p:spPr>
          <a:xfrm>
            <a:off x="914400" y="30593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21" name="Oval 220"/>
          <p:cNvSpPr/>
          <p:nvPr/>
        </p:nvSpPr>
        <p:spPr>
          <a:xfrm>
            <a:off x="36956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2" name="Oval 221"/>
          <p:cNvSpPr/>
          <p:nvPr/>
        </p:nvSpPr>
        <p:spPr>
          <a:xfrm>
            <a:off x="32384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3" name="Oval 222"/>
          <p:cNvSpPr/>
          <p:nvPr/>
        </p:nvSpPr>
        <p:spPr>
          <a:xfrm>
            <a:off x="27812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4" name="Oval 223"/>
          <p:cNvSpPr/>
          <p:nvPr/>
        </p:nvSpPr>
        <p:spPr>
          <a:xfrm>
            <a:off x="23240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5" name="Oval 224"/>
          <p:cNvSpPr/>
          <p:nvPr/>
        </p:nvSpPr>
        <p:spPr>
          <a:xfrm>
            <a:off x="18668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26" name="Oval 225"/>
          <p:cNvSpPr/>
          <p:nvPr/>
        </p:nvSpPr>
        <p:spPr>
          <a:xfrm>
            <a:off x="1409616" y="30632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27" name="Straight Arrow Connector 226"/>
          <p:cNvCxnSpPr>
            <a:endCxn id="228" idx="3"/>
          </p:cNvCxnSpPr>
          <p:nvPr/>
        </p:nvCxnSpPr>
        <p:spPr>
          <a:xfrm flipH="1">
            <a:off x="1280160" y="36994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28" name="Rectangle 227"/>
          <p:cNvSpPr/>
          <p:nvPr/>
        </p:nvSpPr>
        <p:spPr>
          <a:xfrm>
            <a:off x="914400" y="35165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29" name="Oval 228"/>
          <p:cNvSpPr/>
          <p:nvPr/>
        </p:nvSpPr>
        <p:spPr>
          <a:xfrm>
            <a:off x="36956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0" name="Oval 229"/>
          <p:cNvSpPr/>
          <p:nvPr/>
        </p:nvSpPr>
        <p:spPr>
          <a:xfrm>
            <a:off x="32384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1" name="Oval 230"/>
          <p:cNvSpPr/>
          <p:nvPr/>
        </p:nvSpPr>
        <p:spPr>
          <a:xfrm>
            <a:off x="27812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2" name="Oval 231"/>
          <p:cNvSpPr/>
          <p:nvPr/>
        </p:nvSpPr>
        <p:spPr>
          <a:xfrm>
            <a:off x="23240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3" name="Oval 232"/>
          <p:cNvSpPr/>
          <p:nvPr/>
        </p:nvSpPr>
        <p:spPr>
          <a:xfrm>
            <a:off x="18668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4" name="Oval 233"/>
          <p:cNvSpPr/>
          <p:nvPr/>
        </p:nvSpPr>
        <p:spPr>
          <a:xfrm>
            <a:off x="1409616" y="35204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35" name="Straight Arrow Connector 234"/>
          <p:cNvCxnSpPr>
            <a:endCxn id="236" idx="3"/>
          </p:cNvCxnSpPr>
          <p:nvPr/>
        </p:nvCxnSpPr>
        <p:spPr>
          <a:xfrm flipH="1">
            <a:off x="1280160" y="41566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36" name="Rectangle 235"/>
          <p:cNvSpPr/>
          <p:nvPr/>
        </p:nvSpPr>
        <p:spPr>
          <a:xfrm>
            <a:off x="914400" y="39737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37" name="Oval 236"/>
          <p:cNvSpPr/>
          <p:nvPr/>
        </p:nvSpPr>
        <p:spPr>
          <a:xfrm>
            <a:off x="36956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8" name="Oval 237"/>
          <p:cNvSpPr/>
          <p:nvPr/>
        </p:nvSpPr>
        <p:spPr>
          <a:xfrm>
            <a:off x="32384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39" name="Oval 238"/>
          <p:cNvSpPr/>
          <p:nvPr/>
        </p:nvSpPr>
        <p:spPr>
          <a:xfrm>
            <a:off x="27812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0" name="Oval 239"/>
          <p:cNvSpPr/>
          <p:nvPr/>
        </p:nvSpPr>
        <p:spPr>
          <a:xfrm>
            <a:off x="23240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1" name="Oval 240"/>
          <p:cNvSpPr/>
          <p:nvPr/>
        </p:nvSpPr>
        <p:spPr>
          <a:xfrm>
            <a:off x="18668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2" name="Oval 241"/>
          <p:cNvSpPr/>
          <p:nvPr/>
        </p:nvSpPr>
        <p:spPr>
          <a:xfrm>
            <a:off x="1409616" y="3977640"/>
            <a:ext cx="365760" cy="365760"/>
          </a:xfrm>
          <a:prstGeom prst="ellipse">
            <a:avLst/>
          </a:prstGeom>
          <a:solidFill>
            <a:schemeClr val="accent2">
              <a:lumMod val="60000"/>
              <a:lumOff val="40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43" name="Straight Arrow Connector 242"/>
          <p:cNvCxnSpPr>
            <a:endCxn id="244" idx="3"/>
          </p:cNvCxnSpPr>
          <p:nvPr/>
        </p:nvCxnSpPr>
        <p:spPr>
          <a:xfrm flipH="1">
            <a:off x="1280160" y="49948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44" name="Rectangle 243"/>
          <p:cNvSpPr/>
          <p:nvPr/>
        </p:nvSpPr>
        <p:spPr>
          <a:xfrm>
            <a:off x="914400" y="48119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45" name="Oval 244"/>
          <p:cNvSpPr/>
          <p:nvPr/>
        </p:nvSpPr>
        <p:spPr>
          <a:xfrm>
            <a:off x="36956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6" name="Oval 245"/>
          <p:cNvSpPr/>
          <p:nvPr/>
        </p:nvSpPr>
        <p:spPr>
          <a:xfrm>
            <a:off x="32384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7" name="Oval 246"/>
          <p:cNvSpPr/>
          <p:nvPr/>
        </p:nvSpPr>
        <p:spPr>
          <a:xfrm>
            <a:off x="27812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8" name="Oval 247"/>
          <p:cNvSpPr/>
          <p:nvPr/>
        </p:nvSpPr>
        <p:spPr>
          <a:xfrm>
            <a:off x="23240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49" name="Oval 248"/>
          <p:cNvSpPr/>
          <p:nvPr/>
        </p:nvSpPr>
        <p:spPr>
          <a:xfrm>
            <a:off x="18668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0" name="Oval 249"/>
          <p:cNvSpPr/>
          <p:nvPr/>
        </p:nvSpPr>
        <p:spPr>
          <a:xfrm>
            <a:off x="1409616" y="48158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51" name="Straight Arrow Connector 250"/>
          <p:cNvCxnSpPr>
            <a:endCxn id="252" idx="3"/>
          </p:cNvCxnSpPr>
          <p:nvPr/>
        </p:nvCxnSpPr>
        <p:spPr>
          <a:xfrm flipH="1">
            <a:off x="1280160" y="5452010"/>
            <a:ext cx="2944093" cy="0"/>
          </a:xfrm>
          <a:prstGeom prst="straightConnector1">
            <a:avLst/>
          </a:prstGeom>
          <a:ln w="25400" cap="rnd">
            <a:solidFill>
              <a:schemeClr val="tx1"/>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252" name="Rectangle 251"/>
          <p:cNvSpPr/>
          <p:nvPr/>
        </p:nvSpPr>
        <p:spPr>
          <a:xfrm>
            <a:off x="914400" y="5269130"/>
            <a:ext cx="365760" cy="365760"/>
          </a:xfrm>
          <a:prstGeom prst="rect">
            <a:avLst/>
          </a:prstGeom>
          <a:solidFill>
            <a:schemeClr val="tx2">
              <a:lumMod val="40000"/>
              <a:lumOff val="60000"/>
            </a:schemeClr>
          </a:solidFill>
          <a:ln w="2540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a:solidFill>
                <a:prstClr val="black"/>
              </a:solidFill>
              <a:latin typeface="Calibri"/>
            </a:endParaRPr>
          </a:p>
        </p:txBody>
      </p:sp>
      <p:sp>
        <p:nvSpPr>
          <p:cNvPr id="253" name="Oval 252"/>
          <p:cNvSpPr/>
          <p:nvPr/>
        </p:nvSpPr>
        <p:spPr>
          <a:xfrm>
            <a:off x="36956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4" name="Oval 253"/>
          <p:cNvSpPr/>
          <p:nvPr/>
        </p:nvSpPr>
        <p:spPr>
          <a:xfrm>
            <a:off x="32384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5" name="Oval 254"/>
          <p:cNvSpPr/>
          <p:nvPr/>
        </p:nvSpPr>
        <p:spPr>
          <a:xfrm>
            <a:off x="27812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8" name="Oval 257"/>
          <p:cNvSpPr/>
          <p:nvPr/>
        </p:nvSpPr>
        <p:spPr>
          <a:xfrm>
            <a:off x="23240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59" name="Oval 258"/>
          <p:cNvSpPr/>
          <p:nvPr/>
        </p:nvSpPr>
        <p:spPr>
          <a:xfrm>
            <a:off x="18668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sp>
        <p:nvSpPr>
          <p:cNvPr id="260" name="Oval 259"/>
          <p:cNvSpPr/>
          <p:nvPr/>
        </p:nvSpPr>
        <p:spPr>
          <a:xfrm>
            <a:off x="1409616" y="5273040"/>
            <a:ext cx="365760" cy="365760"/>
          </a:xfrm>
          <a:prstGeom prst="ellipse">
            <a:avLst/>
          </a:prstGeom>
          <a:solidFill>
            <a:schemeClr val="accent3">
              <a:lumMod val="75000"/>
            </a:schemeClr>
          </a:solidFill>
          <a:ln w="25400">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800">
              <a:solidFill>
                <a:prstClr val="white"/>
              </a:solidFill>
              <a:latin typeface="Calibri"/>
            </a:endParaRPr>
          </a:p>
        </p:txBody>
      </p:sp>
      <p:cxnSp>
        <p:nvCxnSpPr>
          <p:cNvPr id="261" name="Straight Arrow Connector 260"/>
          <p:cNvCxnSpPr/>
          <p:nvPr/>
        </p:nvCxnSpPr>
        <p:spPr>
          <a:xfrm>
            <a:off x="4406366" y="4876800"/>
            <a:ext cx="0" cy="683929"/>
          </a:xfrm>
          <a:prstGeom prst="straightConnector1">
            <a:avLst/>
          </a:prstGeom>
          <a:ln w="25400">
            <a:solidFill>
              <a:schemeClr val="accent3">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62" name="Straight Arrow Connector 261"/>
          <p:cNvCxnSpPr/>
          <p:nvPr/>
        </p:nvCxnSpPr>
        <p:spPr>
          <a:xfrm flipH="1" flipV="1">
            <a:off x="4330168" y="4795163"/>
            <a:ext cx="76198" cy="81637"/>
          </a:xfrm>
          <a:prstGeom prst="straightConnector1">
            <a:avLst/>
          </a:prstGeom>
          <a:ln w="25400">
            <a:solidFill>
              <a:schemeClr val="accent3">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63" name="Straight Arrow Connector 262"/>
          <p:cNvCxnSpPr/>
          <p:nvPr/>
        </p:nvCxnSpPr>
        <p:spPr>
          <a:xfrm flipV="1">
            <a:off x="4330168" y="5560729"/>
            <a:ext cx="76198" cy="83508"/>
          </a:xfrm>
          <a:prstGeom prst="straightConnector1">
            <a:avLst/>
          </a:prstGeom>
          <a:ln w="25400">
            <a:solidFill>
              <a:schemeClr val="accent3">
                <a:lumMod val="50000"/>
              </a:schemeClr>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294" name="Straight Arrow Connector 293"/>
          <p:cNvCxnSpPr/>
          <p:nvPr/>
        </p:nvCxnSpPr>
        <p:spPr>
          <a:xfrm flipV="1">
            <a:off x="1579796" y="4421404"/>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7" name="Straight Arrow Connector 296"/>
          <p:cNvCxnSpPr/>
          <p:nvPr/>
        </p:nvCxnSpPr>
        <p:spPr>
          <a:xfrm flipV="1">
            <a:off x="2043571"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8" name="Straight Arrow Connector 297"/>
          <p:cNvCxnSpPr/>
          <p:nvPr/>
        </p:nvCxnSpPr>
        <p:spPr>
          <a:xfrm flipV="1">
            <a:off x="2502358"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299" name="Straight Arrow Connector 298"/>
          <p:cNvCxnSpPr/>
          <p:nvPr/>
        </p:nvCxnSpPr>
        <p:spPr>
          <a:xfrm flipV="1">
            <a:off x="2959558"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00" name="Straight Arrow Connector 299"/>
          <p:cNvCxnSpPr/>
          <p:nvPr/>
        </p:nvCxnSpPr>
        <p:spPr>
          <a:xfrm flipV="1">
            <a:off x="3416758"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10" name="Straight Arrow Connector 309"/>
          <p:cNvCxnSpPr/>
          <p:nvPr/>
        </p:nvCxnSpPr>
        <p:spPr>
          <a:xfrm flipV="1">
            <a:off x="3873958" y="4419600"/>
            <a:ext cx="145590" cy="302996"/>
          </a:xfrm>
          <a:prstGeom prst="straightConnector1">
            <a:avLst/>
          </a:prstGeom>
          <a:ln w="25400" cap="rnd">
            <a:solidFill>
              <a:schemeClr val="tx1"/>
            </a:solidFill>
            <a:headEnd type="oval"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311" name="Rectangle 310"/>
          <p:cNvSpPr/>
          <p:nvPr/>
        </p:nvSpPr>
        <p:spPr>
          <a:xfrm>
            <a:off x="4419600" y="5029198"/>
            <a:ext cx="2923674"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i="1" smtClean="0">
                <a:solidFill>
                  <a:srgbClr val="9BBB59">
                    <a:lumMod val="50000"/>
                  </a:srgbClr>
                </a:solidFill>
                <a:latin typeface="Calibri"/>
              </a:rPr>
              <a:t>Near Segment</a:t>
            </a:r>
            <a:endParaRPr lang="en-US" sz="3200" b="1" i="1">
              <a:solidFill>
                <a:srgbClr val="9BBB59">
                  <a:lumMod val="50000"/>
                </a:srgbClr>
              </a:solidFill>
              <a:latin typeface="Calibri"/>
            </a:endParaRPr>
          </a:p>
        </p:txBody>
      </p:sp>
      <p:cxnSp>
        <p:nvCxnSpPr>
          <p:cNvPr id="312" name="Straight Arrow Connector 311"/>
          <p:cNvCxnSpPr/>
          <p:nvPr/>
        </p:nvCxnSpPr>
        <p:spPr>
          <a:xfrm>
            <a:off x="4419598" y="2667000"/>
            <a:ext cx="0" cy="1592892"/>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3" name="Straight Arrow Connector 312"/>
          <p:cNvCxnSpPr/>
          <p:nvPr/>
        </p:nvCxnSpPr>
        <p:spPr>
          <a:xfrm flipH="1" flipV="1">
            <a:off x="4343400" y="2585363"/>
            <a:ext cx="76198" cy="81637"/>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cxnSp>
        <p:nvCxnSpPr>
          <p:cNvPr id="314" name="Straight Arrow Connector 313"/>
          <p:cNvCxnSpPr/>
          <p:nvPr/>
        </p:nvCxnSpPr>
        <p:spPr>
          <a:xfrm flipV="1">
            <a:off x="4343400" y="4259892"/>
            <a:ext cx="76198" cy="83508"/>
          </a:xfrm>
          <a:prstGeom prst="straightConnector1">
            <a:avLst/>
          </a:prstGeom>
          <a:ln w="25400">
            <a:solidFill>
              <a:srgbClr val="FF0000"/>
            </a:solidFill>
            <a:headEnd type="none" w="lg" len="med"/>
            <a:tailEnd type="none" w="lg" len="med"/>
          </a:ln>
        </p:spPr>
        <p:style>
          <a:lnRef idx="1">
            <a:schemeClr val="accent1"/>
          </a:lnRef>
          <a:fillRef idx="0">
            <a:schemeClr val="accent1"/>
          </a:fillRef>
          <a:effectRef idx="0">
            <a:schemeClr val="accent1"/>
          </a:effectRef>
          <a:fontRef idx="minor">
            <a:schemeClr val="tx1"/>
          </a:fontRef>
        </p:style>
      </p:cxnSp>
      <p:sp>
        <p:nvSpPr>
          <p:cNvPr id="315" name="Rectangle 314"/>
          <p:cNvSpPr/>
          <p:nvPr/>
        </p:nvSpPr>
        <p:spPr>
          <a:xfrm>
            <a:off x="4432832" y="3276600"/>
            <a:ext cx="2923674"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i="1" smtClean="0">
                <a:solidFill>
                  <a:srgbClr val="FF0000"/>
                </a:solidFill>
                <a:latin typeface="Calibri"/>
              </a:rPr>
              <a:t>Far Segment</a:t>
            </a:r>
            <a:endParaRPr lang="en-US" sz="3200" b="1" i="1">
              <a:solidFill>
                <a:srgbClr val="FF0000"/>
              </a:solidFill>
              <a:latin typeface="Calibri"/>
            </a:endParaRPr>
          </a:p>
        </p:txBody>
      </p:sp>
      <p:sp>
        <p:nvSpPr>
          <p:cNvPr id="319" name="Rectangle 318"/>
          <p:cNvSpPr/>
          <p:nvPr/>
        </p:nvSpPr>
        <p:spPr>
          <a:xfrm>
            <a:off x="4419600" y="4343399"/>
            <a:ext cx="4114800" cy="45176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i="1" smtClean="0">
                <a:solidFill>
                  <a:prstClr val="black"/>
                </a:solidFill>
                <a:latin typeface="Calibri"/>
              </a:rPr>
              <a:t>Isolation Transistor</a:t>
            </a:r>
            <a:endParaRPr lang="en-US" sz="3200" b="1" i="1">
              <a:solidFill>
                <a:prstClr val="black"/>
              </a:solidFill>
              <a:latin typeface="Calibri"/>
            </a:endParaRPr>
          </a:p>
        </p:txBody>
      </p:sp>
      <p:sp>
        <p:nvSpPr>
          <p:cNvPr id="320" name="Content Placeholder 2"/>
          <p:cNvSpPr>
            <a:spLocks noGrp="1"/>
          </p:cNvSpPr>
          <p:nvPr>
            <p:ph idx="1"/>
          </p:nvPr>
        </p:nvSpPr>
        <p:spPr>
          <a:xfrm>
            <a:off x="365760" y="914400"/>
            <a:ext cx="8610600" cy="1371600"/>
          </a:xfrm>
        </p:spPr>
        <p:txBody>
          <a:bodyPr/>
          <a:lstStyle/>
          <a:p>
            <a:pPr>
              <a:lnSpc>
                <a:spcPct val="90000"/>
              </a:lnSpc>
            </a:pPr>
            <a:r>
              <a:rPr lang="en-US" sz="3200" dirty="0" smtClean="0"/>
              <a:t>Divide a </a:t>
            </a:r>
            <a:r>
              <a:rPr lang="en-US" sz="3200" dirty="0" err="1" smtClean="0"/>
              <a:t>bitline</a:t>
            </a:r>
            <a:r>
              <a:rPr lang="en-US" sz="3200" dirty="0" smtClean="0"/>
              <a:t> into two segments with an </a:t>
            </a:r>
            <a:r>
              <a:rPr lang="en-US" sz="3200" b="1" dirty="0" smtClean="0"/>
              <a:t>isolation transistor</a:t>
            </a:r>
          </a:p>
        </p:txBody>
      </p:sp>
      <p:sp>
        <p:nvSpPr>
          <p:cNvPr id="86" name="Rectangle 85"/>
          <p:cNvSpPr/>
          <p:nvPr/>
        </p:nvSpPr>
        <p:spPr>
          <a:xfrm>
            <a:off x="4419599" y="5714998"/>
            <a:ext cx="3573379" cy="3810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3200" b="1" i="1" dirty="0" smtClean="0">
                <a:solidFill>
                  <a:prstClr val="black"/>
                </a:solidFill>
                <a:latin typeface="Calibri"/>
              </a:rPr>
              <a:t>Sense Amplifier</a:t>
            </a:r>
            <a:endParaRPr lang="en-US" sz="3200" b="1" i="1" dirty="0">
              <a:solidFill>
                <a:prstClr val="black"/>
              </a:solidFill>
              <a:latin typeface="Calibri"/>
            </a:endParaRPr>
          </a:p>
        </p:txBody>
      </p:sp>
      <p:sp>
        <p:nvSpPr>
          <p:cNvPr id="3" name="Rectangle 2"/>
          <p:cNvSpPr/>
          <p:nvPr/>
        </p:nvSpPr>
        <p:spPr>
          <a:xfrm>
            <a:off x="-37052" y="6474822"/>
            <a:ext cx="8532440" cy="338554"/>
          </a:xfrm>
          <a:prstGeom prst="rect">
            <a:avLst/>
          </a:prstGeom>
        </p:spPr>
        <p:txBody>
          <a:bodyPr wrap="square">
            <a:spAutoFit/>
          </a:bodyPr>
          <a:lstStyle/>
          <a:p>
            <a:r>
              <a:rPr lang="en-US" sz="1600" dirty="0">
                <a:solidFill>
                  <a:srgbClr val="000000"/>
                </a:solidFill>
                <a:latin typeface="Tahoma" charset="0"/>
                <a:ea typeface="ＭＳ Ｐゴシック" charset="0"/>
                <a:cs typeface="ＭＳ Ｐゴシック" charset="0"/>
              </a:rPr>
              <a:t>Lee+, “</a:t>
            </a:r>
            <a:r>
              <a:rPr lang="en-US" sz="1600" dirty="0">
                <a:solidFill>
                  <a:srgbClr val="0000FF"/>
                </a:solidFill>
                <a:latin typeface="Tahoma" charset="0"/>
                <a:ea typeface="ＭＳ Ｐゴシック" charset="0"/>
                <a:cs typeface="ＭＳ Ｐゴシック" charset="0"/>
              </a:rPr>
              <a:t>Tiered-Latency DRAM: A Low Latency and Low Cost DRAM Architecture</a:t>
            </a:r>
            <a:r>
              <a:rPr lang="en-US" sz="1600" dirty="0">
                <a:solidFill>
                  <a:srgbClr val="000000"/>
                </a:solidFill>
                <a:latin typeface="Tahoma" charset="0"/>
                <a:ea typeface="ＭＳ Ｐゴシック" charset="0"/>
                <a:cs typeface="ＭＳ Ｐゴシック" charset="0"/>
              </a:rPr>
              <a:t>,” HPCA 2013.</a:t>
            </a:r>
          </a:p>
        </p:txBody>
      </p:sp>
    </p:spTree>
    <p:extLst>
      <p:ext uri="{BB962C8B-B14F-4D97-AF65-F5344CB8AC3E}">
        <p14:creationId xmlns:p14="http://schemas.microsoft.com/office/powerpoint/2010/main" val="392148196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61"/>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6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63"/>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1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13"/>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1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1" grpId="0"/>
      <p:bldP spid="315" grpId="0"/>
      <p:bldP spid="319"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Chart 26"/>
          <p:cNvGraphicFramePr>
            <a:graphicFrameLocks/>
          </p:cNvGraphicFramePr>
          <p:nvPr>
            <p:extLst>
              <p:ext uri="{D42A27DB-BD31-4B8C-83A1-F6EECF244321}">
                <p14:modId xmlns:p14="http://schemas.microsoft.com/office/powerpoint/2010/main" val="84017315"/>
              </p:ext>
            </p:extLst>
          </p:nvPr>
        </p:nvGraphicFramePr>
        <p:xfrm>
          <a:off x="4343400" y="1524000"/>
          <a:ext cx="4419600" cy="3200401"/>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4" name="Chart 23"/>
          <p:cNvGraphicFramePr>
            <a:graphicFrameLocks/>
          </p:cNvGraphicFramePr>
          <p:nvPr>
            <p:extLst>
              <p:ext uri="{D42A27DB-BD31-4B8C-83A1-F6EECF244321}">
                <p14:modId xmlns:p14="http://schemas.microsoft.com/office/powerpoint/2010/main" val="1329555610"/>
              </p:ext>
            </p:extLst>
          </p:nvPr>
        </p:nvGraphicFramePr>
        <p:xfrm>
          <a:off x="0" y="1524000"/>
          <a:ext cx="4511039" cy="3200401"/>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a:t>
            </a:r>
            <a:r>
              <a:rPr lang="en-US" dirty="0"/>
              <a:t>Commodity DRAM </a:t>
            </a:r>
            <a:r>
              <a:rPr lang="en-US" dirty="0" smtClean="0"/>
              <a:t>vs. TL-DRAM </a:t>
            </a:r>
            <a:endParaRPr lang="en-US" dirty="0"/>
          </a:p>
        </p:txBody>
      </p:sp>
      <p:sp>
        <p:nvSpPr>
          <p:cNvPr id="28" name="Rectangle 27"/>
          <p:cNvSpPr/>
          <p:nvPr/>
        </p:nvSpPr>
        <p:spPr>
          <a:xfrm rot="16200000">
            <a:off x="-571499" y="2689858"/>
            <a:ext cx="2225040" cy="472443"/>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smtClean="0">
                <a:solidFill>
                  <a:prstClr val="black"/>
                </a:solidFill>
                <a:latin typeface="Calibri"/>
              </a:rPr>
              <a:t>Latency</a:t>
            </a:r>
            <a:endParaRPr lang="en-US" sz="2400" b="1">
              <a:solidFill>
                <a:prstClr val="black"/>
              </a:solidFill>
              <a:latin typeface="Calibri"/>
            </a:endParaRPr>
          </a:p>
        </p:txBody>
      </p:sp>
      <p:sp>
        <p:nvSpPr>
          <p:cNvPr id="29" name="Rectangle 28"/>
          <p:cNvSpPr/>
          <p:nvPr/>
        </p:nvSpPr>
        <p:spPr>
          <a:xfrm rot="16200000">
            <a:off x="3702733" y="2635933"/>
            <a:ext cx="2438402" cy="67173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dirty="0" smtClean="0">
                <a:solidFill>
                  <a:prstClr val="black"/>
                </a:solidFill>
                <a:latin typeface="Calibri"/>
              </a:rPr>
              <a:t>Power</a:t>
            </a:r>
            <a:endParaRPr lang="en-US" sz="2400" b="1" dirty="0">
              <a:solidFill>
                <a:prstClr val="black"/>
              </a:solidFill>
              <a:latin typeface="Calibri"/>
            </a:endParaRPr>
          </a:p>
        </p:txBody>
      </p:sp>
      <p:sp>
        <p:nvSpPr>
          <p:cNvPr id="30" name="Content Placeholder 2"/>
          <p:cNvSpPr txBox="1">
            <a:spLocks/>
          </p:cNvSpPr>
          <p:nvPr/>
        </p:nvSpPr>
        <p:spPr>
          <a:xfrm>
            <a:off x="1989407" y="285750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dirty="0" smtClean="0">
                <a:solidFill>
                  <a:srgbClr val="0000FF"/>
                </a:solidFill>
                <a:latin typeface="Calibri"/>
              </a:rPr>
              <a:t>–56%</a:t>
            </a:r>
          </a:p>
        </p:txBody>
      </p:sp>
      <p:sp>
        <p:nvSpPr>
          <p:cNvPr id="31" name="Content Placeholder 2"/>
          <p:cNvSpPr txBox="1">
            <a:spLocks/>
          </p:cNvSpPr>
          <p:nvPr/>
        </p:nvSpPr>
        <p:spPr>
          <a:xfrm>
            <a:off x="2917875" y="18516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a:solidFill>
                  <a:srgbClr val="FF0000"/>
                </a:solidFill>
                <a:latin typeface="Calibri"/>
              </a:rPr>
              <a:t>+</a:t>
            </a:r>
            <a:r>
              <a:rPr lang="en-US" sz="2800" b="1" smtClean="0">
                <a:solidFill>
                  <a:srgbClr val="FF0000"/>
                </a:solidFill>
                <a:latin typeface="Calibri"/>
              </a:rPr>
              <a:t>23%</a:t>
            </a:r>
          </a:p>
        </p:txBody>
      </p:sp>
      <p:sp>
        <p:nvSpPr>
          <p:cNvPr id="32" name="Content Placeholder 2"/>
          <p:cNvSpPr txBox="1">
            <a:spLocks/>
          </p:cNvSpPr>
          <p:nvPr/>
        </p:nvSpPr>
        <p:spPr>
          <a:xfrm>
            <a:off x="6248400" y="2956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0000FF"/>
                </a:solidFill>
                <a:latin typeface="Calibri"/>
              </a:rPr>
              <a:t>–51%</a:t>
            </a:r>
          </a:p>
        </p:txBody>
      </p:sp>
      <p:sp>
        <p:nvSpPr>
          <p:cNvPr id="33" name="Content Placeholder 2"/>
          <p:cNvSpPr txBox="1">
            <a:spLocks/>
          </p:cNvSpPr>
          <p:nvPr/>
        </p:nvSpPr>
        <p:spPr>
          <a:xfrm>
            <a:off x="7162800" y="1432560"/>
            <a:ext cx="15240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sz="2800" b="1" smtClean="0">
                <a:solidFill>
                  <a:srgbClr val="FF0000"/>
                </a:solidFill>
                <a:latin typeface="Calibri"/>
              </a:rPr>
              <a:t>+49%</a:t>
            </a:r>
          </a:p>
        </p:txBody>
      </p:sp>
      <p:sp>
        <p:nvSpPr>
          <p:cNvPr id="35" name="Content Placeholder 2"/>
          <p:cNvSpPr txBox="1">
            <a:spLocks/>
          </p:cNvSpPr>
          <p:nvPr/>
        </p:nvSpPr>
        <p:spPr>
          <a:xfrm>
            <a:off x="381000" y="838200"/>
            <a:ext cx="4495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Latency </a:t>
            </a:r>
            <a:r>
              <a:rPr lang="en-US" sz="3600" dirty="0" smtClean="0">
                <a:solidFill>
                  <a:prstClr val="black"/>
                </a:solidFill>
                <a:latin typeface="Calibri"/>
              </a:rPr>
              <a:t>(</a:t>
            </a:r>
            <a:r>
              <a:rPr lang="en-US" sz="3600" dirty="0" err="1" smtClean="0">
                <a:solidFill>
                  <a:prstClr val="black"/>
                </a:solidFill>
                <a:latin typeface="Calibri"/>
              </a:rPr>
              <a:t>tRC</a:t>
            </a:r>
            <a:r>
              <a:rPr lang="en-US" sz="3600" dirty="0" smtClean="0">
                <a:solidFill>
                  <a:prstClr val="black"/>
                </a:solidFill>
                <a:latin typeface="Calibri"/>
              </a:rPr>
              <a:t>)</a:t>
            </a:r>
          </a:p>
        </p:txBody>
      </p:sp>
      <p:sp>
        <p:nvSpPr>
          <p:cNvPr id="36" name="Content Placeholder 2"/>
          <p:cNvSpPr txBox="1">
            <a:spLocks/>
          </p:cNvSpPr>
          <p:nvPr/>
        </p:nvSpPr>
        <p:spPr>
          <a:xfrm>
            <a:off x="4648200" y="838200"/>
            <a:ext cx="4114800" cy="1021618"/>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Power</a:t>
            </a:r>
          </a:p>
        </p:txBody>
      </p:sp>
      <p:sp>
        <p:nvSpPr>
          <p:cNvPr id="37" name="Content Placeholder 2"/>
          <p:cNvSpPr txBox="1">
            <a:spLocks/>
          </p:cNvSpPr>
          <p:nvPr/>
        </p:nvSpPr>
        <p:spPr>
          <a:xfrm>
            <a:off x="381000" y="5334000"/>
            <a:ext cx="8001000" cy="1524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90000"/>
              </a:lnSpc>
            </a:pPr>
            <a:r>
              <a:rPr lang="en-US" sz="3600" b="1" dirty="0" smtClean="0">
                <a:solidFill>
                  <a:prstClr val="black"/>
                </a:solidFill>
                <a:latin typeface="Calibri"/>
              </a:rPr>
              <a:t>DRAM Area Overhead</a:t>
            </a:r>
          </a:p>
          <a:p>
            <a:pPr marL="457200" lvl="1" indent="0">
              <a:lnSpc>
                <a:spcPct val="90000"/>
              </a:lnSpc>
              <a:buFont typeface="Arial" pitchFamily="34" charset="0"/>
              <a:buNone/>
            </a:pPr>
            <a:r>
              <a:rPr lang="en-US" sz="3200" b="1" dirty="0" smtClean="0">
                <a:solidFill>
                  <a:srgbClr val="4F81BD">
                    <a:lumMod val="75000"/>
                  </a:srgbClr>
                </a:solidFill>
                <a:latin typeface="Calibri"/>
              </a:rPr>
              <a:t>~3%</a:t>
            </a:r>
            <a:r>
              <a:rPr lang="en-US" sz="2800" dirty="0" smtClean="0">
                <a:solidFill>
                  <a:prstClr val="black"/>
                </a:solidFill>
                <a:latin typeface="Calibri"/>
              </a:rPr>
              <a:t>: mainly due to the isolation transistors</a:t>
            </a:r>
          </a:p>
        </p:txBody>
      </p:sp>
      <p:grpSp>
        <p:nvGrpSpPr>
          <p:cNvPr id="67" name="Group 66"/>
          <p:cNvGrpSpPr/>
          <p:nvPr/>
        </p:nvGrpSpPr>
        <p:grpSpPr>
          <a:xfrm>
            <a:off x="298449" y="4038600"/>
            <a:ext cx="4040188" cy="1219200"/>
            <a:chOff x="298449" y="4038600"/>
            <a:chExt cx="4040188" cy="1219200"/>
          </a:xfrm>
        </p:grpSpPr>
        <p:sp>
          <p:nvSpPr>
            <p:cNvPr id="46" name="Content Placeholder 2"/>
            <p:cNvSpPr txBox="1">
              <a:spLocks/>
            </p:cNvSpPr>
            <p:nvPr/>
          </p:nvSpPr>
          <p:spPr>
            <a:xfrm>
              <a:off x="2116046" y="4572001"/>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cxnSp>
          <p:nvCxnSpPr>
            <p:cNvPr id="39" name="Straight Arrow Connector 38"/>
            <p:cNvCxnSpPr/>
            <p:nvPr/>
          </p:nvCxnSpPr>
          <p:spPr>
            <a:xfrm flipV="1">
              <a:off x="2438400"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2" name="Content Placeholder 2"/>
            <p:cNvSpPr txBox="1">
              <a:spLocks/>
            </p:cNvSpPr>
            <p:nvPr/>
          </p:nvSpPr>
          <p:spPr>
            <a:xfrm>
              <a:off x="298449"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dirty="0" smtClean="0">
                  <a:solidFill>
                    <a:prstClr val="black"/>
                  </a:solidFill>
                  <a:latin typeface="Calibri"/>
                </a:rPr>
                <a:t>Commodity DRAM</a:t>
              </a:r>
            </a:p>
          </p:txBody>
        </p:sp>
        <p:sp>
          <p:nvSpPr>
            <p:cNvPr id="53" name="Content Placeholder 2"/>
            <p:cNvSpPr txBox="1">
              <a:spLocks/>
            </p:cNvSpPr>
            <p:nvPr/>
          </p:nvSpPr>
          <p:spPr>
            <a:xfrm>
              <a:off x="1970356"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54" name="Straight Arrow Connector 53"/>
            <p:cNvCxnSpPr/>
            <p:nvPr/>
          </p:nvCxnSpPr>
          <p:spPr>
            <a:xfrm flipV="1">
              <a:off x="3381378"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flipV="1">
              <a:off x="4338637"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6" name="Straight Arrow Connector 55"/>
            <p:cNvCxnSpPr/>
            <p:nvPr/>
          </p:nvCxnSpPr>
          <p:spPr>
            <a:xfrm flipV="1">
              <a:off x="748668" y="4089400"/>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57" name="Straight Arrow Connector 56"/>
            <p:cNvCxnSpPr/>
            <p:nvPr/>
          </p:nvCxnSpPr>
          <p:spPr>
            <a:xfrm flipV="1">
              <a:off x="748668" y="4318002"/>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a:off x="4586068" y="4038600"/>
            <a:ext cx="4040188" cy="1219199"/>
            <a:chOff x="4586068" y="4038600"/>
            <a:chExt cx="4040188" cy="1219199"/>
          </a:xfrm>
        </p:grpSpPr>
        <p:cxnSp>
          <p:nvCxnSpPr>
            <p:cNvPr id="58" name="Straight Arrow Connector 57"/>
            <p:cNvCxnSpPr/>
            <p:nvPr/>
          </p:nvCxnSpPr>
          <p:spPr>
            <a:xfrm flipV="1">
              <a:off x="6726019" y="4038600"/>
              <a:ext cx="0" cy="9144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a:xfrm>
              <a:off x="4586068" y="4267201"/>
              <a:ext cx="2209801"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Commodity DRAM</a:t>
              </a:r>
            </a:p>
          </p:txBody>
        </p:sp>
        <p:sp>
          <p:nvSpPr>
            <p:cNvPr id="60" name="Content Placeholder 2"/>
            <p:cNvSpPr txBox="1">
              <a:spLocks/>
            </p:cNvSpPr>
            <p:nvPr/>
          </p:nvSpPr>
          <p:spPr>
            <a:xfrm>
              <a:off x="6257975" y="4114800"/>
              <a:ext cx="2277792"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Near       Far</a:t>
              </a:r>
            </a:p>
          </p:txBody>
        </p:sp>
        <p:cxnSp>
          <p:nvCxnSpPr>
            <p:cNvPr id="61" name="Straight Arrow Connector 60"/>
            <p:cNvCxnSpPr/>
            <p:nvPr/>
          </p:nvCxnSpPr>
          <p:spPr>
            <a:xfrm flipV="1">
              <a:off x="7668997" y="4038601"/>
              <a:ext cx="0" cy="4571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2" name="Straight Arrow Connector 61"/>
            <p:cNvCxnSpPr/>
            <p:nvPr/>
          </p:nvCxnSpPr>
          <p:spPr>
            <a:xfrm flipV="1">
              <a:off x="8626256" y="4038602"/>
              <a:ext cx="0" cy="9143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3" name="Straight Arrow Connector 62"/>
            <p:cNvCxnSpPr/>
            <p:nvPr/>
          </p:nvCxnSpPr>
          <p:spPr>
            <a:xfrm flipV="1">
              <a:off x="5036287" y="4094163"/>
              <a:ext cx="746757" cy="228601"/>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64" name="Straight Arrow Connector 63"/>
            <p:cNvCxnSpPr/>
            <p:nvPr/>
          </p:nvCxnSpPr>
          <p:spPr>
            <a:xfrm flipV="1">
              <a:off x="5036287" y="4322765"/>
              <a:ext cx="0" cy="634999"/>
            </a:xfrm>
            <a:prstGeom prst="straightConnector1">
              <a:avLst/>
            </a:prstGeom>
            <a:ln w="12700" cap="rnd">
              <a:solidFill>
                <a:schemeClr val="bg1">
                  <a:lumMod val="50000"/>
                </a:schemeClr>
              </a:solidFill>
              <a:headEnd type="none" w="lg"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a:xfrm>
              <a:off x="6400800" y="4572000"/>
              <a:ext cx="2057400" cy="685799"/>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gn="ctr">
                <a:lnSpc>
                  <a:spcPct val="90000"/>
                </a:lnSpc>
                <a:buFont typeface="Arial" pitchFamily="34" charset="0"/>
                <a:buNone/>
              </a:pPr>
              <a:r>
                <a:rPr lang="en-US" b="1" smtClean="0">
                  <a:solidFill>
                    <a:prstClr val="black"/>
                  </a:solidFill>
                  <a:latin typeface="Calibri"/>
                </a:rPr>
                <a:t>TL-DRAM</a:t>
              </a:r>
            </a:p>
          </p:txBody>
        </p:sp>
      </p:grpSp>
      <p:sp>
        <p:nvSpPr>
          <p:cNvPr id="38" name="Content Placeholder 2"/>
          <p:cNvSpPr txBox="1">
            <a:spLocks/>
          </p:cNvSpPr>
          <p:nvPr/>
        </p:nvSpPr>
        <p:spPr>
          <a:xfrm>
            <a:off x="879923" y="2188026"/>
            <a:ext cx="1828800" cy="381000"/>
          </a:xfrm>
          <a:prstGeom prst="rect">
            <a:avLst/>
          </a:prstGeom>
        </p:spPr>
        <p:txBody>
          <a:bodyPr vert="horz" lIns="91440" tIns="45720" rIns="91440" bIns="45720" rtlCol="0">
            <a:noAutofit/>
          </a:bodyPr>
          <a:lstStyle>
            <a:lvl1pPr marL="342900" indent="-34290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8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457200" lvl="1" indent="0">
              <a:lnSpc>
                <a:spcPct val="90000"/>
              </a:lnSpc>
              <a:buFont typeface="Arial" pitchFamily="34" charset="0"/>
              <a:buNone/>
            </a:pPr>
            <a:r>
              <a:rPr lang="en-US" b="1" dirty="0" smtClean="0">
                <a:solidFill>
                  <a:prstClr val="black"/>
                </a:solidFill>
                <a:latin typeface="Calibri"/>
              </a:rPr>
              <a:t> (52.5ns)</a:t>
            </a:r>
          </a:p>
        </p:txBody>
      </p:sp>
    </p:spTree>
    <p:extLst>
      <p:ext uri="{BB962C8B-B14F-4D97-AF65-F5344CB8AC3E}">
        <p14:creationId xmlns:p14="http://schemas.microsoft.com/office/powerpoint/2010/main" val="42632797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2"/>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66"/>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7" grpId="0">
        <p:bldAsOne/>
      </p:bldGraphic>
      <p:bldGraphic spid="24" grpId="0">
        <p:bldAsOne/>
      </p:bldGraphic>
      <p:bldP spid="28" grpId="0"/>
      <p:bldP spid="29" grpId="0"/>
      <p:bldP spid="30" grpId="0"/>
      <p:bldP spid="31" grpId="0"/>
      <p:bldP spid="32" grpId="0"/>
      <p:bldP spid="33" grpId="0"/>
      <p:bldP spid="35" grpId="0"/>
      <p:bldP spid="36" grpId="0"/>
      <p:bldP spid="37" grpId="0"/>
      <p:bldP spid="3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Rectangle 25"/>
          <p:cNvSpPr>
            <a:spLocks noChangeArrowheads="1"/>
          </p:cNvSpPr>
          <p:nvPr/>
        </p:nvSpPr>
        <p:spPr bwMode="auto">
          <a:xfrm>
            <a:off x="0" y="1065213"/>
            <a:ext cx="8991600" cy="232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440" tIns="45720" rIns="91440" bIns="45720">
            <a:spAutoFit/>
          </a:bodyPr>
          <a:lstStyle/>
          <a:p>
            <a:pPr defTabSz="914400" fontAlgn="base">
              <a:spcBef>
                <a:spcPct val="0"/>
              </a:spcBef>
              <a:spcAft>
                <a:spcPct val="0"/>
              </a:spcAft>
            </a:pPr>
            <a:r>
              <a:rPr lang="en-US" sz="2400" b="1" i="1" u="sng" dirty="0" smtClean="0">
                <a:solidFill>
                  <a:srgbClr val="000000"/>
                </a:solidFill>
                <a:latin typeface="Arial Narrow" charset="0"/>
                <a:ea typeface="ＭＳ Ｐゴシック" charset="0"/>
                <a:cs typeface="Arial" charset="0"/>
              </a:rPr>
              <a:t>Example Infrastructure for Future Memory Designs</a:t>
            </a:r>
            <a:endParaRPr lang="en-US" sz="2400" b="1" i="1" dirty="0">
              <a:solidFill>
                <a:srgbClr val="000000"/>
              </a:solidFill>
              <a:latin typeface="Arial Narrow" charset="0"/>
              <a:ea typeface="ＭＳ Ｐゴシック" charset="0"/>
              <a:cs typeface="Arial" charset="0"/>
            </a:endParaRPr>
          </a:p>
          <a:p>
            <a:pPr defTabSz="914400" fontAlgn="base">
              <a:spcBef>
                <a:spcPct val="0"/>
              </a:spcBef>
              <a:spcAft>
                <a:spcPct val="0"/>
              </a:spcAft>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20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smtClean="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defTabSz="914400" fontAlgn="base">
              <a:spcBef>
                <a:spcPct val="0"/>
              </a:spcBef>
              <a:spcAft>
                <a:spcPct val="0"/>
              </a:spcAft>
              <a:buFont typeface="Arial" charset="0"/>
              <a:buChar char="•"/>
            </a:pPr>
            <a:endParaRPr lang="en-US" sz="1100" b="1" i="1" dirty="0">
              <a:solidFill>
                <a:srgbClr val="FF0000"/>
              </a:solidFill>
              <a:latin typeface="Arial Narrow" charset="0"/>
              <a:ea typeface="ＭＳ Ｐゴシック" charset="0"/>
              <a:cs typeface="Arial" charset="0"/>
            </a:endParaRPr>
          </a:p>
          <a:p>
            <a:pPr defTabSz="914400" fontAlgn="base">
              <a:spcBef>
                <a:spcPct val="0"/>
              </a:spcBef>
              <a:spcAft>
                <a:spcPct val="0"/>
              </a:spcAft>
            </a:pPr>
            <a:endParaRPr lang="en-US" sz="2400" b="1" i="1" dirty="0">
              <a:solidFill>
                <a:srgbClr val="FF0000"/>
              </a:solidFill>
              <a:latin typeface="Arial Narrow" charset="0"/>
              <a:ea typeface="ＭＳ Ｐゴシック" charset="0"/>
              <a:cs typeface="Arial" charset="0"/>
            </a:endParaRPr>
          </a:p>
        </p:txBody>
      </p:sp>
      <p:sp>
        <p:nvSpPr>
          <p:cNvPr id="26628" name="Text Box 147"/>
          <p:cNvSpPr txBox="1">
            <a:spLocks noChangeArrowheads="1"/>
          </p:cNvSpPr>
          <p:nvPr/>
        </p:nvSpPr>
        <p:spPr bwMode="auto">
          <a:xfrm>
            <a:off x="5302253" y="-39713"/>
            <a:ext cx="2847975" cy="954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r>
              <a:rPr lang="en-US" sz="2000" b="1" i="1" dirty="0" err="1">
                <a:solidFill>
                  <a:srgbClr val="000000"/>
                </a:solidFill>
                <a:latin typeface="Arial Narrow" charset="0"/>
              </a:rPr>
              <a:t>Onur</a:t>
            </a:r>
            <a:r>
              <a:rPr lang="en-US" sz="2000" b="1" i="1" dirty="0">
                <a:solidFill>
                  <a:srgbClr val="000000"/>
                </a:solidFill>
                <a:latin typeface="Arial Narrow" charset="0"/>
              </a:rPr>
              <a:t> </a:t>
            </a:r>
            <a:r>
              <a:rPr lang="en-US" sz="2000" b="1" i="1" dirty="0" err="1">
                <a:solidFill>
                  <a:srgbClr val="000000"/>
                </a:solidFill>
                <a:latin typeface="Arial Narrow" charset="0"/>
              </a:rPr>
              <a:t>Mutlu</a:t>
            </a:r>
            <a:endParaRPr lang="en-US" sz="2000" b="1" i="1" dirty="0">
              <a:solidFill>
                <a:srgbClr val="000000"/>
              </a:solidFill>
              <a:latin typeface="Arial Narrow" charset="0"/>
            </a:endParaRPr>
          </a:p>
          <a:p>
            <a:pPr algn="r" defTabSz="914400" eaLnBrk="1" fontAlgn="base" hangingPunct="1">
              <a:spcBef>
                <a:spcPct val="0"/>
              </a:spcBef>
              <a:spcAft>
                <a:spcPct val="0"/>
              </a:spcAft>
            </a:pPr>
            <a:r>
              <a:rPr lang="en-US" sz="1700" b="1" i="1" dirty="0">
                <a:solidFill>
                  <a:srgbClr val="3333CC"/>
                </a:solidFill>
                <a:latin typeface="Arial Narrow" charset="0"/>
              </a:rPr>
              <a:t>Computer Architecture </a:t>
            </a:r>
          </a:p>
          <a:p>
            <a:pPr algn="r" defTabSz="914400" eaLnBrk="1" fontAlgn="base" hangingPunct="1">
              <a:spcBef>
                <a:spcPct val="0"/>
              </a:spcBef>
              <a:spcAft>
                <a:spcPct val="0"/>
              </a:spcAft>
            </a:pPr>
            <a:r>
              <a:rPr lang="en-US" sz="1700" b="1" i="1" dirty="0">
                <a:solidFill>
                  <a:srgbClr val="3333CC"/>
                </a:solidFill>
                <a:latin typeface="Arial Narrow" charset="0"/>
              </a:rPr>
              <a:t>and Systems</a:t>
            </a:r>
          </a:p>
        </p:txBody>
      </p:sp>
      <p:pic>
        <p:nvPicPr>
          <p:cNvPr id="26629" name="Picture 17" descr="Headshot of Tsuhan Che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158166" y="-22"/>
            <a:ext cx="985837" cy="1233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630" name="Text Box 147"/>
          <p:cNvSpPr txBox="1">
            <a:spLocks noChangeArrowheads="1"/>
          </p:cNvSpPr>
          <p:nvPr/>
        </p:nvSpPr>
        <p:spPr bwMode="auto">
          <a:xfrm>
            <a:off x="6596063" y="6503987"/>
            <a:ext cx="2292350" cy="430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r" defTabSz="914400" eaLnBrk="1" fontAlgn="base" hangingPunct="1">
              <a:spcBef>
                <a:spcPct val="0"/>
              </a:spcBef>
              <a:spcAft>
                <a:spcPct val="0"/>
              </a:spcAft>
            </a:pPr>
            <a:endParaRPr lang="en-US" sz="2200" b="1" i="1">
              <a:solidFill>
                <a:srgbClr val="3333CC"/>
              </a:solidFill>
              <a:latin typeface="Arial Narrow" charset="0"/>
            </a:endParaRPr>
          </a:p>
        </p:txBody>
      </p:sp>
      <p:pic>
        <p:nvPicPr>
          <p:cNvPr id="7" name="Content Placeholder 4" descr="DRAM-new-testing-infrastructure.jpg"/>
          <p:cNvPicPr>
            <a:picLocks noChangeAspect="1"/>
          </p:cNvPicPr>
          <p:nvPr/>
        </p:nvPicPr>
        <p:blipFill>
          <a:blip r:embed="rId4" cstate="print">
            <a:extLst>
              <a:ext uri="{28A0092B-C50C-407E-A947-70E740481C1C}">
                <a14:useLocalDpi xmlns:a14="http://schemas.microsoft.com/office/drawing/2010/main" val="0"/>
              </a:ext>
            </a:extLst>
          </a:blip>
          <a:srcRect t="12242" b="12242"/>
          <a:stretch>
            <a:fillRect/>
          </a:stretch>
        </p:blipFill>
        <p:spPr>
          <a:xfrm>
            <a:off x="228600" y="1676400"/>
            <a:ext cx="8610600" cy="4876800"/>
          </a:xfrm>
          <a:prstGeom prst="rect">
            <a:avLst/>
          </a:prstGeom>
          <a:scene3d>
            <a:camera prst="obliqueTopRight">
              <a:rot lat="0" lon="0" rev="10800000"/>
            </a:camera>
            <a:lightRig rig="threePt" dir="t"/>
          </a:scene3d>
        </p:spPr>
      </p:pic>
      <p:sp>
        <p:nvSpPr>
          <p:cNvPr id="8" name="Rectangle 7"/>
          <p:cNvSpPr/>
          <p:nvPr/>
        </p:nvSpPr>
        <p:spPr>
          <a:xfrm>
            <a:off x="107504" y="1997967"/>
            <a:ext cx="2209798" cy="1524000"/>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90000"/>
              </a:lnSpc>
            </a:pPr>
            <a:r>
              <a:rPr lang="en-US" sz="2400" b="1" smtClean="0">
                <a:solidFill>
                  <a:srgbClr val="FFFF00"/>
                </a:solidFill>
                <a:effectLst>
                  <a:outerShdw blurRad="38100" dist="38100" dir="2700000" algn="tl">
                    <a:srgbClr val="000000">
                      <a:alpha val="43137"/>
                    </a:srgbClr>
                  </a:outerShdw>
                </a:effectLst>
              </a:rPr>
              <a:t>Temperature</a:t>
            </a:r>
          </a:p>
          <a:p>
            <a:pPr algn="ctr">
              <a:lnSpc>
                <a:spcPct val="90000"/>
              </a:lnSpc>
            </a:pPr>
            <a:r>
              <a:rPr lang="en-US" sz="2400" b="1" smtClean="0">
                <a:solidFill>
                  <a:srgbClr val="FFFF00"/>
                </a:solidFill>
                <a:effectLst>
                  <a:outerShdw blurRad="38100" dist="38100" dir="2700000" algn="tl">
                    <a:srgbClr val="000000">
                      <a:alpha val="43137"/>
                    </a:srgbClr>
                  </a:outerShdw>
                </a:effectLst>
              </a:rPr>
              <a:t>Controller</a:t>
            </a:r>
            <a:endParaRPr lang="en-US" sz="2400" b="1">
              <a:solidFill>
                <a:srgbClr val="FFFF00"/>
              </a:solidFill>
              <a:effectLst>
                <a:outerShdw blurRad="38100" dist="38100" dir="2700000" algn="tl">
                  <a:srgbClr val="000000">
                    <a:alpha val="43137"/>
                  </a:srgbClr>
                </a:outerShdw>
              </a:effectLst>
            </a:endParaRPr>
          </a:p>
          <a:p>
            <a:pPr algn="ctr">
              <a:lnSpc>
                <a:spcPct val="90000"/>
              </a:lnSpc>
            </a:pPr>
            <a:endParaRPr lang="en-US" sz="3200" b="1" smtClean="0">
              <a:solidFill>
                <a:srgbClr val="FFFF00"/>
              </a:solidFill>
              <a:effectLst>
                <a:outerShdw blurRad="38100" dist="38100" dir="2700000" algn="tl">
                  <a:srgbClr val="000000">
                    <a:alpha val="43137"/>
                  </a:srgbClr>
                </a:outerShdw>
              </a:effectLst>
            </a:endParaRPr>
          </a:p>
        </p:txBody>
      </p:sp>
      <p:sp>
        <p:nvSpPr>
          <p:cNvPr id="9" name="Rectangle 8"/>
          <p:cNvSpPr/>
          <p:nvPr/>
        </p:nvSpPr>
        <p:spPr>
          <a:xfrm>
            <a:off x="107504" y="3521967"/>
            <a:ext cx="2209798" cy="2743201"/>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smtClean="0">
                <a:solidFill>
                  <a:srgbClr val="FFFF00"/>
                </a:solidFill>
                <a:effectLst>
                  <a:outerShdw blurRad="38100" dist="38100" dir="2700000" algn="tl">
                    <a:srgbClr val="000000">
                      <a:alpha val="43137"/>
                    </a:srgbClr>
                  </a:outerShdw>
                </a:effectLst>
              </a:rPr>
              <a:t>PC</a:t>
            </a:r>
            <a:endParaRPr lang="en-US" sz="2400" b="1">
              <a:solidFill>
                <a:srgbClr val="FFFF00"/>
              </a:solidFill>
              <a:effectLst>
                <a:outerShdw blurRad="38100" dist="38100" dir="2700000" algn="tl">
                  <a:srgbClr val="000000">
                    <a:alpha val="43137"/>
                  </a:srgbClr>
                </a:outerShdw>
              </a:effectLst>
            </a:endParaRPr>
          </a:p>
        </p:txBody>
      </p:sp>
      <p:sp>
        <p:nvSpPr>
          <p:cNvPr id="10" name="Rectangle 9"/>
          <p:cNvSpPr/>
          <p:nvPr/>
        </p:nvSpPr>
        <p:spPr>
          <a:xfrm>
            <a:off x="4374702" y="2494353"/>
            <a:ext cx="1447800" cy="2551613"/>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2800" b="1" dirty="0" smtClean="0">
                <a:solidFill>
                  <a:srgbClr val="FFFF00"/>
                </a:solidFill>
                <a:effectLst>
                  <a:outerShdw blurRad="38100" dist="38100" dir="2700000" algn="tl">
                    <a:srgbClr val="000000">
                      <a:alpha val="43137"/>
                    </a:srgbClr>
                  </a:outerShdw>
                </a:effectLst>
              </a:rPr>
              <a:t>Heater</a:t>
            </a:r>
          </a:p>
        </p:txBody>
      </p:sp>
      <p:sp>
        <p:nvSpPr>
          <p:cNvPr id="11" name="Rectangle 10"/>
          <p:cNvSpPr/>
          <p:nvPr/>
        </p:nvSpPr>
        <p:spPr>
          <a:xfrm>
            <a:off x="2317302" y="2494356"/>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sp>
        <p:nvSpPr>
          <p:cNvPr id="12" name="Rectangle 11"/>
          <p:cNvSpPr/>
          <p:nvPr/>
        </p:nvSpPr>
        <p:spPr>
          <a:xfrm>
            <a:off x="5822502" y="2494356"/>
            <a:ext cx="2057400" cy="3770812"/>
          </a:xfrm>
          <a:prstGeom prst="rect">
            <a:avLst/>
          </a:prstGeom>
          <a:noFill/>
          <a:ln w="76200">
            <a:solidFill>
              <a:srgbClr val="FFFF0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algn="ctr"/>
            <a:r>
              <a:rPr lang="en-US" sz="3200" b="1" dirty="0" smtClean="0">
                <a:solidFill>
                  <a:srgbClr val="FFFF00"/>
                </a:solidFill>
                <a:effectLst>
                  <a:outerShdw blurRad="38100" dist="38100" dir="2700000" algn="tl">
                    <a:srgbClr val="000000">
                      <a:alpha val="43137"/>
                    </a:srgbClr>
                  </a:outerShdw>
                </a:effectLst>
              </a:rPr>
              <a:t>FPGAs</a:t>
            </a:r>
            <a:endParaRPr lang="en-US" sz="3200" b="1" dirty="0">
              <a:solidFill>
                <a:srgbClr val="FFFF00"/>
              </a:solidFill>
              <a:effectLst>
                <a:outerShdw blurRad="38100" dist="38100" dir="2700000" algn="tl">
                  <a:srgbClr val="000000">
                    <a:alpha val="43137"/>
                  </a:srgbClr>
                </a:outerShdw>
              </a:effectLst>
            </a:endParaRPr>
          </a:p>
        </p:txBody>
      </p:sp>
      <p:pic>
        <p:nvPicPr>
          <p:cNvPr id="13" name="Picture 12" descr="Burgundy_CMU_JPG_Logo.jpg"/>
          <p:cNvPicPr>
            <a:picLocks noChangeAspect="1"/>
          </p:cNvPicPr>
          <p:nvPr/>
        </p:nvPicPr>
        <p:blipFill>
          <a:blip r:embed="rId5" cstate="print"/>
          <a:stretch>
            <a:fillRect/>
          </a:stretch>
        </p:blipFill>
        <p:spPr>
          <a:xfrm>
            <a:off x="3131840" y="0"/>
            <a:ext cx="2448272" cy="884098"/>
          </a:xfrm>
          <a:prstGeom prst="rect">
            <a:avLst/>
          </a:prstGeom>
        </p:spPr>
      </p:pic>
      <p:pic>
        <p:nvPicPr>
          <p:cNvPr id="14" name="Picture 13" descr="safari.png"/>
          <p:cNvPicPr>
            <a:picLocks noChangeAspect="1"/>
          </p:cNvPicPr>
          <p:nvPr/>
        </p:nvPicPr>
        <p:blipFill>
          <a:blip r:embed="rId6" cstate="print"/>
          <a:stretch>
            <a:fillRect/>
          </a:stretch>
        </p:blipFill>
        <p:spPr>
          <a:xfrm>
            <a:off x="224865" y="116632"/>
            <a:ext cx="2186895" cy="632757"/>
          </a:xfrm>
          <a:prstGeom prst="rect">
            <a:avLst/>
          </a:prstGeom>
        </p:spPr>
      </p:pic>
    </p:spTree>
    <p:extLst>
      <p:ext uri="{BB962C8B-B14F-4D97-AF65-F5344CB8AC3E}">
        <p14:creationId xmlns:p14="http://schemas.microsoft.com/office/powerpoint/2010/main" val="176077634"/>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a:t> </a:t>
            </a:r>
            <a:r>
              <a:rPr lang="en-US" dirty="0" smtClean="0"/>
              <a:t>  Trade-Off: Area (Die-Area) vs. Latency</a:t>
            </a:r>
            <a:endParaRPr lang="en-US" dirty="0"/>
          </a:p>
        </p:txBody>
      </p:sp>
      <p:graphicFrame>
        <p:nvGraphicFramePr>
          <p:cNvPr id="22" name="Chart 21"/>
          <p:cNvGraphicFramePr>
            <a:graphicFrameLocks/>
          </p:cNvGraphicFramePr>
          <p:nvPr>
            <p:extLst>
              <p:ext uri="{D42A27DB-BD31-4B8C-83A1-F6EECF244321}">
                <p14:modId xmlns:p14="http://schemas.microsoft.com/office/powerpoint/2010/main" val="2163702081"/>
              </p:ext>
            </p:extLst>
          </p:nvPr>
        </p:nvGraphicFramePr>
        <p:xfrm>
          <a:off x="990600" y="838200"/>
          <a:ext cx="73914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24" name="TextBox 23"/>
          <p:cNvSpPr txBox="1"/>
          <p:nvPr/>
        </p:nvSpPr>
        <p:spPr>
          <a:xfrm>
            <a:off x="3429000" y="2362200"/>
            <a:ext cx="609600" cy="523220"/>
          </a:xfrm>
          <a:prstGeom prst="rect">
            <a:avLst/>
          </a:prstGeom>
          <a:noFill/>
        </p:spPr>
        <p:txBody>
          <a:bodyPr wrap="square" rtlCol="0">
            <a:spAutoFit/>
          </a:bodyPr>
          <a:lstStyle/>
          <a:p>
            <a:pPr algn="r"/>
            <a:r>
              <a:rPr lang="en-US" sz="2800" b="1" smtClean="0">
                <a:solidFill>
                  <a:prstClr val="black"/>
                </a:solidFill>
                <a:latin typeface="Calibri"/>
              </a:rPr>
              <a:t>64</a:t>
            </a:r>
            <a:endParaRPr lang="en-US" sz="2800" b="1">
              <a:solidFill>
                <a:prstClr val="black"/>
              </a:solidFill>
              <a:latin typeface="Calibri"/>
            </a:endParaRPr>
          </a:p>
        </p:txBody>
      </p:sp>
      <p:sp>
        <p:nvSpPr>
          <p:cNvPr id="25" name="TextBox 24"/>
          <p:cNvSpPr txBox="1"/>
          <p:nvPr/>
        </p:nvSpPr>
        <p:spPr>
          <a:xfrm>
            <a:off x="3276600" y="1066800"/>
            <a:ext cx="609600" cy="523220"/>
          </a:xfrm>
          <a:prstGeom prst="rect">
            <a:avLst/>
          </a:prstGeom>
          <a:noFill/>
        </p:spPr>
        <p:txBody>
          <a:bodyPr wrap="square" rtlCol="0">
            <a:spAutoFit/>
          </a:bodyPr>
          <a:lstStyle/>
          <a:p>
            <a:pPr algn="r"/>
            <a:r>
              <a:rPr lang="en-US" sz="2800" b="1" smtClean="0">
                <a:solidFill>
                  <a:prstClr val="black"/>
                </a:solidFill>
                <a:latin typeface="Calibri"/>
              </a:rPr>
              <a:t>32</a:t>
            </a:r>
            <a:endParaRPr lang="en-US" sz="2800" b="1">
              <a:solidFill>
                <a:prstClr val="black"/>
              </a:solidFill>
              <a:latin typeface="Calibri"/>
            </a:endParaRPr>
          </a:p>
        </p:txBody>
      </p:sp>
      <p:sp>
        <p:nvSpPr>
          <p:cNvPr id="36" name="TextBox 35"/>
          <p:cNvSpPr txBox="1"/>
          <p:nvPr/>
        </p:nvSpPr>
        <p:spPr>
          <a:xfrm>
            <a:off x="4419600" y="2743200"/>
            <a:ext cx="838200" cy="523220"/>
          </a:xfrm>
          <a:prstGeom prst="rect">
            <a:avLst/>
          </a:prstGeom>
          <a:noFill/>
        </p:spPr>
        <p:txBody>
          <a:bodyPr wrap="square" rtlCol="0">
            <a:spAutoFit/>
          </a:bodyPr>
          <a:lstStyle/>
          <a:p>
            <a:pPr algn="r"/>
            <a:r>
              <a:rPr lang="en-US" sz="2800" b="1" dirty="0" smtClean="0">
                <a:solidFill>
                  <a:prstClr val="black"/>
                </a:solidFill>
                <a:latin typeface="Calibri"/>
              </a:rPr>
              <a:t>128</a:t>
            </a:r>
            <a:endParaRPr lang="en-US" sz="2800" b="1" dirty="0">
              <a:solidFill>
                <a:prstClr val="black"/>
              </a:solidFill>
              <a:latin typeface="Calibri"/>
            </a:endParaRPr>
          </a:p>
        </p:txBody>
      </p:sp>
      <p:sp>
        <p:nvSpPr>
          <p:cNvPr id="37" name="TextBox 36"/>
          <p:cNvSpPr txBox="1"/>
          <p:nvPr/>
        </p:nvSpPr>
        <p:spPr>
          <a:xfrm>
            <a:off x="5105400" y="3048000"/>
            <a:ext cx="838200" cy="523220"/>
          </a:xfrm>
          <a:prstGeom prst="rect">
            <a:avLst/>
          </a:prstGeom>
          <a:noFill/>
        </p:spPr>
        <p:txBody>
          <a:bodyPr wrap="square" rtlCol="0">
            <a:spAutoFit/>
          </a:bodyPr>
          <a:lstStyle/>
          <a:p>
            <a:pPr algn="ctr"/>
            <a:r>
              <a:rPr lang="en-US" sz="2800" b="1" dirty="0" smtClean="0">
                <a:solidFill>
                  <a:prstClr val="black"/>
                </a:solidFill>
                <a:latin typeface="Calibri"/>
              </a:rPr>
              <a:t>256</a:t>
            </a:r>
            <a:endParaRPr lang="en-US" sz="2800" b="1" dirty="0">
              <a:solidFill>
                <a:prstClr val="black"/>
              </a:solidFill>
              <a:latin typeface="Calibri"/>
            </a:endParaRPr>
          </a:p>
        </p:txBody>
      </p:sp>
      <p:sp>
        <p:nvSpPr>
          <p:cNvPr id="38" name="TextBox 37"/>
          <p:cNvSpPr txBox="1"/>
          <p:nvPr/>
        </p:nvSpPr>
        <p:spPr>
          <a:xfrm>
            <a:off x="5981700" y="3084493"/>
            <a:ext cx="2895600" cy="954107"/>
          </a:xfrm>
          <a:prstGeom prst="rect">
            <a:avLst/>
          </a:prstGeom>
          <a:noFill/>
        </p:spPr>
        <p:txBody>
          <a:bodyPr wrap="square" rtlCol="0">
            <a:spAutoFit/>
          </a:bodyPr>
          <a:lstStyle/>
          <a:p>
            <a:r>
              <a:rPr lang="en-US" sz="2800" b="1" dirty="0" smtClean="0">
                <a:solidFill>
                  <a:prstClr val="black"/>
                </a:solidFill>
                <a:latin typeface="Calibri"/>
              </a:rPr>
              <a:t>   512 cells/</a:t>
            </a:r>
            <a:r>
              <a:rPr lang="en-US" sz="2800" b="1" dirty="0" err="1" smtClean="0">
                <a:solidFill>
                  <a:prstClr val="black"/>
                </a:solidFill>
                <a:latin typeface="Calibri"/>
              </a:rPr>
              <a:t>bitline</a:t>
            </a:r>
            <a:r>
              <a:rPr lang="en-US" sz="2800" b="1" dirty="0" smtClean="0">
                <a:solidFill>
                  <a:prstClr val="black"/>
                </a:solidFill>
                <a:latin typeface="Calibri"/>
              </a:rPr>
              <a:t> </a:t>
            </a:r>
          </a:p>
          <a:p>
            <a:r>
              <a:rPr lang="en-US" sz="2800" b="1" dirty="0">
                <a:solidFill>
                  <a:prstClr val="black"/>
                </a:solidFill>
                <a:latin typeface="Calibri"/>
              </a:rPr>
              <a:t> </a:t>
            </a:r>
            <a:r>
              <a:rPr lang="en-US" sz="2800" b="1" dirty="0" smtClean="0">
                <a:solidFill>
                  <a:prstClr val="black"/>
                </a:solidFill>
                <a:latin typeface="Calibri"/>
              </a:rPr>
              <a:t>  </a:t>
            </a:r>
            <a:endParaRPr lang="en-US" sz="2800" b="1" dirty="0">
              <a:solidFill>
                <a:prstClr val="black"/>
              </a:solidFill>
              <a:latin typeface="Calibri"/>
            </a:endParaRPr>
          </a:p>
        </p:txBody>
      </p:sp>
      <p:sp>
        <p:nvSpPr>
          <p:cNvPr id="7" name="Left Arrow 6"/>
          <p:cNvSpPr/>
          <p:nvPr/>
        </p:nvSpPr>
        <p:spPr>
          <a:xfrm rot="16200000">
            <a:off x="-1250157" y="2621758"/>
            <a:ext cx="40386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Cheaper</a:t>
            </a:r>
            <a:endParaRPr lang="en-US" sz="3200" b="1" dirty="0">
              <a:solidFill>
                <a:prstClr val="white"/>
              </a:solidFill>
              <a:latin typeface="Calibri"/>
            </a:endParaRPr>
          </a:p>
        </p:txBody>
      </p:sp>
      <p:sp>
        <p:nvSpPr>
          <p:cNvPr id="41" name="Left Arrow 40"/>
          <p:cNvSpPr/>
          <p:nvPr/>
        </p:nvSpPr>
        <p:spPr>
          <a:xfrm>
            <a:off x="1676400" y="5550693"/>
            <a:ext cx="6400801" cy="928686"/>
          </a:xfrm>
          <a:prstGeom prst="lef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200" b="1" dirty="0" smtClean="0">
                <a:solidFill>
                  <a:prstClr val="white"/>
                </a:solidFill>
                <a:latin typeface="Calibri"/>
              </a:rPr>
              <a:t>Faster</a:t>
            </a:r>
            <a:endParaRPr lang="en-US" sz="3200" b="1" dirty="0">
              <a:solidFill>
                <a:prstClr val="white"/>
              </a:solidFill>
              <a:latin typeface="Calibri"/>
            </a:endParaRPr>
          </a:p>
        </p:txBody>
      </p:sp>
      <p:sp>
        <p:nvSpPr>
          <p:cNvPr id="13" name="Oval 12"/>
          <p:cNvSpPr/>
          <p:nvPr/>
        </p:nvSpPr>
        <p:spPr>
          <a:xfrm>
            <a:off x="3979398" y="3606018"/>
            <a:ext cx="182880" cy="182880"/>
          </a:xfrm>
          <a:prstGeom prst="ellipse">
            <a:avLst/>
          </a:prstGeom>
          <a:solidFill>
            <a:schemeClr val="accent3">
              <a:lumMod val="50000"/>
            </a:schemeClr>
          </a:solidFill>
          <a:ln>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4" name="Rectangle 13"/>
          <p:cNvSpPr/>
          <p:nvPr/>
        </p:nvSpPr>
        <p:spPr>
          <a:xfrm>
            <a:off x="3314699" y="3657600"/>
            <a:ext cx="2628901"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800" b="1" i="1" dirty="0" smtClean="0">
                <a:solidFill>
                  <a:srgbClr val="9BBB59">
                    <a:lumMod val="50000"/>
                  </a:srgbClr>
                </a:solidFill>
                <a:latin typeface="Calibri"/>
              </a:rPr>
              <a:t>Near Segment</a:t>
            </a:r>
            <a:endParaRPr lang="en-US" sz="2800" b="1" i="1" dirty="0">
              <a:solidFill>
                <a:srgbClr val="9BBB59">
                  <a:lumMod val="50000"/>
                </a:srgbClr>
              </a:solidFill>
              <a:latin typeface="Calibri"/>
            </a:endParaRPr>
          </a:p>
        </p:txBody>
      </p:sp>
      <p:sp>
        <p:nvSpPr>
          <p:cNvPr id="15" name="Oval 14"/>
          <p:cNvSpPr/>
          <p:nvPr/>
        </p:nvSpPr>
        <p:spPr>
          <a:xfrm>
            <a:off x="7528561" y="3606018"/>
            <a:ext cx="182880" cy="182880"/>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16" name="Rectangle 15"/>
          <p:cNvSpPr/>
          <p:nvPr/>
        </p:nvSpPr>
        <p:spPr>
          <a:xfrm>
            <a:off x="6544002" y="3657600"/>
            <a:ext cx="2447598" cy="55839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800" b="1" i="1" dirty="0" smtClean="0">
                <a:solidFill>
                  <a:srgbClr val="FF0000"/>
                </a:solidFill>
                <a:latin typeface="Calibri"/>
              </a:rPr>
              <a:t>Far Segment</a:t>
            </a:r>
            <a:endParaRPr lang="en-US" sz="2800" b="1" i="1" dirty="0">
              <a:solidFill>
                <a:srgbClr val="FF0000"/>
              </a:solidFill>
              <a:latin typeface="Calibri"/>
            </a:endParaRPr>
          </a:p>
        </p:txBody>
      </p:sp>
      <p:grpSp>
        <p:nvGrpSpPr>
          <p:cNvPr id="23" name="Group 22"/>
          <p:cNvGrpSpPr/>
          <p:nvPr/>
        </p:nvGrpSpPr>
        <p:grpSpPr>
          <a:xfrm>
            <a:off x="1760146" y="3533003"/>
            <a:ext cx="1530690" cy="1238005"/>
            <a:chOff x="1760146" y="3533003"/>
            <a:chExt cx="1530690" cy="1238005"/>
          </a:xfrm>
        </p:grpSpPr>
        <p:sp>
          <p:nvSpPr>
            <p:cNvPr id="26" name="Left Arrow 25"/>
            <p:cNvSpPr/>
            <p:nvPr/>
          </p:nvSpPr>
          <p:spPr>
            <a:xfrm rot="18889308">
              <a:off x="1894524" y="3398625"/>
              <a:ext cx="1238005" cy="1506761"/>
            </a:xfrm>
            <a:prstGeom prst="leftArrow">
              <a:avLst>
                <a:gd name="adj1" fmla="val 50000"/>
                <a:gd name="adj2" fmla="val 615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200" b="1" dirty="0">
                <a:solidFill>
                  <a:prstClr val="white"/>
                </a:solidFill>
                <a:latin typeface="Calibri"/>
              </a:endParaRPr>
            </a:p>
          </p:txBody>
        </p:sp>
        <p:sp>
          <p:nvSpPr>
            <p:cNvPr id="27" name="TextBox 26"/>
            <p:cNvSpPr txBox="1"/>
            <p:nvPr/>
          </p:nvSpPr>
          <p:spPr>
            <a:xfrm rot="18932207">
              <a:off x="1798404" y="3826557"/>
              <a:ext cx="1492432" cy="523220"/>
            </a:xfrm>
            <a:prstGeom prst="rect">
              <a:avLst/>
            </a:prstGeom>
            <a:noFill/>
          </p:spPr>
          <p:txBody>
            <a:bodyPr wrap="square" rtlCol="0">
              <a:spAutoFit/>
            </a:bodyPr>
            <a:lstStyle/>
            <a:p>
              <a:pPr algn="ctr"/>
              <a:r>
                <a:rPr lang="en-US" sz="2800" b="1" dirty="0" smtClean="0">
                  <a:solidFill>
                    <a:srgbClr val="FFFFFF"/>
                  </a:solidFill>
                  <a:latin typeface="Calibri"/>
                </a:rPr>
                <a:t>GOAL</a:t>
              </a:r>
              <a:endParaRPr lang="en-US" sz="2800" b="1" dirty="0">
                <a:solidFill>
                  <a:srgbClr val="FFFFFF"/>
                </a:solidFill>
                <a:latin typeface="Calibri"/>
              </a:endParaRPr>
            </a:p>
          </p:txBody>
        </p:sp>
      </p:grpSp>
    </p:spTree>
    <p:extLst>
      <p:ext uri="{BB962C8B-B14F-4D97-AF65-F5344CB8AC3E}">
        <p14:creationId xmlns:p14="http://schemas.microsoft.com/office/powerpoint/2010/main" val="14459476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4"/>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p:bldP spid="15" grpId="0" animBg="1"/>
      <p:bldP spid="1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838200"/>
          </a:xfrm>
        </p:spPr>
        <p:txBody>
          <a:bodyPr>
            <a:normAutofit/>
          </a:bodyPr>
          <a:lstStyle/>
          <a:p>
            <a:r>
              <a:rPr lang="en-US" dirty="0" smtClean="0"/>
              <a:t>   Leveraging Tiered-Latency DRAM</a:t>
            </a:r>
            <a:endParaRPr lang="en-US" dirty="0"/>
          </a:p>
        </p:txBody>
      </p:sp>
      <p:sp>
        <p:nvSpPr>
          <p:cNvPr id="28" name="Content Placeholder 2"/>
          <p:cNvSpPr>
            <a:spLocks noGrp="1"/>
          </p:cNvSpPr>
          <p:nvPr>
            <p:ph idx="1"/>
          </p:nvPr>
        </p:nvSpPr>
        <p:spPr>
          <a:xfrm>
            <a:off x="304800" y="990600"/>
            <a:ext cx="8534400" cy="5562600"/>
          </a:xfrm>
        </p:spPr>
        <p:txBody>
          <a:bodyPr/>
          <a:lstStyle/>
          <a:p>
            <a:pPr>
              <a:lnSpc>
                <a:spcPct val="85000"/>
              </a:lnSpc>
            </a:pPr>
            <a:r>
              <a:rPr lang="en-US" sz="3200" dirty="0" smtClean="0"/>
              <a:t>TL-DRAM is a </a:t>
            </a:r>
            <a:r>
              <a:rPr lang="en-US" sz="3200" b="1" i="1" dirty="0" smtClean="0"/>
              <a:t>substrate</a:t>
            </a:r>
            <a:r>
              <a:rPr lang="en-US" sz="3200" dirty="0" smtClean="0"/>
              <a:t> that can be leveraged by the hardware and/or software</a:t>
            </a:r>
          </a:p>
          <a:p>
            <a:pPr>
              <a:lnSpc>
                <a:spcPct val="85000"/>
              </a:lnSpc>
            </a:pPr>
            <a:endParaRPr lang="en-US" sz="1800" dirty="0"/>
          </a:p>
          <a:p>
            <a:pPr>
              <a:lnSpc>
                <a:spcPct val="85000"/>
              </a:lnSpc>
            </a:pPr>
            <a:r>
              <a:rPr lang="en-US" sz="3200" dirty="0" smtClean="0"/>
              <a:t>Many potential uses</a:t>
            </a:r>
          </a:p>
          <a:p>
            <a:pPr marL="801688" lvl="1" indent="-344488">
              <a:lnSpc>
                <a:spcPct val="85000"/>
              </a:lnSpc>
              <a:buFont typeface="+mj-lt"/>
              <a:buAutoNum type="arabicPeriod"/>
            </a:pPr>
            <a:r>
              <a:rPr lang="en-US" sz="2800" dirty="0" smtClean="0"/>
              <a:t>Use near segment as hardware-managed </a:t>
            </a:r>
            <a:r>
              <a:rPr lang="en-US" sz="2800" b="1" i="1" dirty="0" smtClean="0"/>
              <a:t>inclusive</a:t>
            </a:r>
            <a:r>
              <a:rPr lang="en-US" sz="2800" dirty="0" smtClean="0"/>
              <a:t> cache to far segment</a:t>
            </a:r>
          </a:p>
          <a:p>
            <a:pPr marL="801688" lvl="1" indent="-344488">
              <a:lnSpc>
                <a:spcPct val="85000"/>
              </a:lnSpc>
              <a:buFont typeface="+mj-lt"/>
              <a:buAutoNum type="arabicPeriod"/>
            </a:pPr>
            <a:r>
              <a:rPr lang="en-US" sz="2800" dirty="0" smtClean="0"/>
              <a:t>Use near segment as hardware-managed </a:t>
            </a:r>
            <a:r>
              <a:rPr lang="en-US" sz="2800" b="1" i="1" dirty="0" smtClean="0"/>
              <a:t>exclusive</a:t>
            </a:r>
            <a:r>
              <a:rPr lang="en-US" sz="2800" dirty="0" smtClean="0"/>
              <a:t> cache to far segment</a:t>
            </a:r>
            <a:endParaRPr lang="en-US" sz="2800" dirty="0"/>
          </a:p>
          <a:p>
            <a:pPr marL="801688" lvl="1" indent="-344488">
              <a:lnSpc>
                <a:spcPct val="85000"/>
              </a:lnSpc>
              <a:buFont typeface="+mj-lt"/>
              <a:buAutoNum type="arabicPeriod"/>
            </a:pPr>
            <a:r>
              <a:rPr lang="en-US" sz="2800" dirty="0" smtClean="0"/>
              <a:t>Profile-based page mapping by operating system</a:t>
            </a:r>
          </a:p>
          <a:p>
            <a:pPr marL="801688" lvl="1" indent="-344488">
              <a:lnSpc>
                <a:spcPct val="85000"/>
              </a:lnSpc>
              <a:buFont typeface="+mj-lt"/>
              <a:buAutoNum type="arabicPeriod"/>
            </a:pPr>
            <a:r>
              <a:rPr lang="en-US" sz="2800" dirty="0" smtClean="0"/>
              <a:t>Simply replace DRAM with TL-DRAM </a:t>
            </a:r>
            <a:r>
              <a:rPr lang="en-US" sz="1000" dirty="0" smtClean="0">
                <a:latin typeface="Wingdings"/>
                <a:ea typeface="Wingdings"/>
                <a:cs typeface="Wingdings"/>
                <a:sym typeface="Wingdings"/>
              </a:rPr>
              <a:t> </a:t>
            </a:r>
            <a:endParaRPr lang="en-US" sz="2800" dirty="0" smtClean="0"/>
          </a:p>
          <a:p>
            <a:pPr marL="801688" lvl="1" indent="-344488">
              <a:lnSpc>
                <a:spcPct val="85000"/>
              </a:lnSpc>
              <a:buFont typeface="+mj-lt"/>
              <a:buAutoNum type="arabicPeriod"/>
            </a:pPr>
            <a:endParaRPr lang="en-US" sz="2800" dirty="0" smtClean="0"/>
          </a:p>
          <a:p>
            <a:pPr marL="801688" lvl="1" indent="-344488">
              <a:lnSpc>
                <a:spcPct val="85000"/>
              </a:lnSpc>
              <a:buFont typeface="+mj-lt"/>
              <a:buAutoNum type="arabicPeriod"/>
            </a:pPr>
            <a:endParaRPr lang="en-US" sz="3200" dirty="0" smtClean="0"/>
          </a:p>
        </p:txBody>
      </p:sp>
      <p:sp>
        <p:nvSpPr>
          <p:cNvPr id="4" name="Rounded Rectangle 3"/>
          <p:cNvSpPr/>
          <p:nvPr/>
        </p:nvSpPr>
        <p:spPr>
          <a:xfrm>
            <a:off x="762000" y="2743200"/>
            <a:ext cx="7848600" cy="762000"/>
          </a:xfrm>
          <a:prstGeom prst="round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
        <p:nvSpPr>
          <p:cNvPr id="5" name="Rounded Rectangle 4"/>
          <p:cNvSpPr/>
          <p:nvPr/>
        </p:nvSpPr>
        <p:spPr>
          <a:xfrm>
            <a:off x="762000" y="2743200"/>
            <a:ext cx="7848600" cy="2057400"/>
          </a:xfrm>
          <a:prstGeom prst="roundRect">
            <a:avLst>
              <a:gd name="adj" fmla="val 7644"/>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latin typeface="Calibri"/>
            </a:endParaRPr>
          </a:p>
        </p:txBody>
      </p:sp>
    </p:spTree>
    <p:extLst>
      <p:ext uri="{BB962C8B-B14F-4D97-AF65-F5344CB8AC3E}">
        <p14:creationId xmlns:p14="http://schemas.microsoft.com/office/powerpoint/2010/main" val="241452586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8">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gtEl>
                                        <p:attrNameLst>
                                          <p:attrName>style.visibility</p:attrName>
                                        </p:attrNameLst>
                                      </p:cBhvr>
                                      <p:to>
                                        <p:strVal val="visible"/>
                                      </p:to>
                                    </p:set>
                                  </p:childTnLst>
                                </p:cTn>
                              </p:par>
                              <p:par>
                                <p:cTn id="35" presetID="1" presetClass="exit" presetSubtype="0" fill="hold" grpId="1" nodeType="withEffect">
                                  <p:stCondLst>
                                    <p:cond delay="0"/>
                                  </p:stCondLst>
                                  <p:childTnLst>
                                    <p:set>
                                      <p:cBhvr>
                                        <p:cTn id="36"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5" grpId="1"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4" name="Chart 23"/>
          <p:cNvGraphicFramePr>
            <a:graphicFrameLocks/>
          </p:cNvGraphicFramePr>
          <p:nvPr>
            <p:extLst>
              <p:ext uri="{D42A27DB-BD31-4B8C-83A1-F6EECF244321}">
                <p14:modId xmlns:p14="http://schemas.microsoft.com/office/powerpoint/2010/main" val="2974985541"/>
              </p:ext>
            </p:extLst>
          </p:nvPr>
        </p:nvGraphicFramePr>
        <p:xfrm>
          <a:off x="832431" y="914400"/>
          <a:ext cx="3355729" cy="3993173"/>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5" name="Chart 24"/>
          <p:cNvGraphicFramePr>
            <a:graphicFrameLocks/>
          </p:cNvGraphicFramePr>
          <p:nvPr>
            <p:extLst>
              <p:ext uri="{D42A27DB-BD31-4B8C-83A1-F6EECF244321}">
                <p14:modId xmlns:p14="http://schemas.microsoft.com/office/powerpoint/2010/main" val="3931904411"/>
              </p:ext>
            </p:extLst>
          </p:nvPr>
        </p:nvGraphicFramePr>
        <p:xfrm>
          <a:off x="5083421" y="914400"/>
          <a:ext cx="3355729" cy="3993173"/>
        </p:xfrm>
        <a:graphic>
          <a:graphicData uri="http://schemas.openxmlformats.org/drawingml/2006/chart">
            <c:chart xmlns:c="http://schemas.openxmlformats.org/drawingml/2006/chart" xmlns:r="http://schemas.openxmlformats.org/officeDocument/2006/relationships" r:id="rId4"/>
          </a:graphicData>
        </a:graphic>
      </p:graphicFrame>
      <p:sp>
        <p:nvSpPr>
          <p:cNvPr id="2" name="Title 1"/>
          <p:cNvSpPr>
            <a:spLocks noGrp="1"/>
          </p:cNvSpPr>
          <p:nvPr>
            <p:ph type="title"/>
          </p:nvPr>
        </p:nvSpPr>
        <p:spPr>
          <a:xfrm>
            <a:off x="0" y="0"/>
            <a:ext cx="9144000" cy="838200"/>
          </a:xfrm>
        </p:spPr>
        <p:txBody>
          <a:bodyPr>
            <a:normAutofit/>
          </a:bodyPr>
          <a:lstStyle/>
          <a:p>
            <a:r>
              <a:rPr lang="en-US" dirty="0" smtClean="0"/>
              <a:t>   Performance &amp; Power Consumption  </a:t>
            </a:r>
            <a:endParaRPr lang="en-US" dirty="0"/>
          </a:p>
        </p:txBody>
      </p:sp>
      <p:sp>
        <p:nvSpPr>
          <p:cNvPr id="23" name="TextBox 1"/>
          <p:cNvSpPr txBox="1"/>
          <p:nvPr/>
        </p:nvSpPr>
        <p:spPr>
          <a:xfrm>
            <a:off x="2241550" y="1000123"/>
            <a:ext cx="1257300"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11.5%</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19" name="Rectangle 18"/>
          <p:cNvSpPr/>
          <p:nvPr/>
        </p:nvSpPr>
        <p:spPr>
          <a:xfrm rot="16200000">
            <a:off x="-1261544" y="2514599"/>
            <a:ext cx="36576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Performance</a:t>
            </a:r>
            <a:endParaRPr lang="en-US" sz="2600" b="1" dirty="0">
              <a:solidFill>
                <a:prstClr val="black"/>
              </a:solidFill>
              <a:latin typeface="Calibri"/>
            </a:endParaRPr>
          </a:p>
        </p:txBody>
      </p:sp>
      <p:sp>
        <p:nvSpPr>
          <p:cNvPr id="20" name="Rectangle 19"/>
          <p:cNvSpPr/>
          <p:nvPr/>
        </p:nvSpPr>
        <p:spPr>
          <a:xfrm>
            <a:off x="567256" y="4837138"/>
            <a:ext cx="3547544"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26" name="Rectangle 25"/>
          <p:cNvSpPr/>
          <p:nvPr/>
        </p:nvSpPr>
        <p:spPr>
          <a:xfrm rot="16200000">
            <a:off x="3098992" y="2476498"/>
            <a:ext cx="3581401" cy="609602"/>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600" b="1" dirty="0" smtClean="0">
                <a:solidFill>
                  <a:prstClr val="black"/>
                </a:solidFill>
                <a:latin typeface="Calibri"/>
              </a:rPr>
              <a:t>Normalized Power</a:t>
            </a:r>
            <a:endParaRPr lang="en-US" sz="2600" b="1" dirty="0">
              <a:solidFill>
                <a:prstClr val="black"/>
              </a:solidFill>
              <a:latin typeface="Calibri"/>
            </a:endParaRPr>
          </a:p>
        </p:txBody>
      </p:sp>
      <p:sp>
        <p:nvSpPr>
          <p:cNvPr id="28" name="Rectangle 27"/>
          <p:cNvSpPr/>
          <p:nvPr/>
        </p:nvSpPr>
        <p:spPr>
          <a:xfrm>
            <a:off x="4953000" y="4837138"/>
            <a:ext cx="3429000" cy="457201"/>
          </a:xfrm>
          <a:prstGeom prst="rect">
            <a:avLst/>
          </a:prstGeom>
          <a:no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r>
              <a:rPr lang="en-US" sz="2600" b="1" dirty="0" smtClean="0">
                <a:solidFill>
                  <a:prstClr val="black"/>
                </a:solidFill>
                <a:latin typeface="Calibri"/>
              </a:rPr>
              <a:t>Core-Count (Channel)</a:t>
            </a:r>
            <a:endParaRPr lang="en-US" sz="2600" b="1" dirty="0">
              <a:solidFill>
                <a:prstClr val="black"/>
              </a:solidFill>
              <a:latin typeface="Calibri"/>
            </a:endParaRPr>
          </a:p>
        </p:txBody>
      </p:sp>
      <p:sp>
        <p:nvSpPr>
          <p:cNvPr id="32" name="TextBox 1"/>
          <p:cNvSpPr txBox="1"/>
          <p:nvPr/>
        </p:nvSpPr>
        <p:spPr>
          <a:xfrm>
            <a:off x="3149600"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10.7%</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22" name="TextBox 1"/>
          <p:cNvSpPr txBox="1"/>
          <p:nvPr/>
        </p:nvSpPr>
        <p:spPr>
          <a:xfrm>
            <a:off x="1546471" y="1000123"/>
            <a:ext cx="1069729" cy="466727"/>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12.4%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cxnSp>
        <p:nvCxnSpPr>
          <p:cNvPr id="38" name="Straight Arrow Connector 37"/>
          <p:cNvCxnSpPr/>
          <p:nvPr/>
        </p:nvCxnSpPr>
        <p:spPr>
          <a:xfrm flipH="1">
            <a:off x="1590675"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cxnSp>
        <p:nvCxnSpPr>
          <p:cNvPr id="39" name="Straight Arrow Connector 38"/>
          <p:cNvCxnSpPr/>
          <p:nvPr/>
        </p:nvCxnSpPr>
        <p:spPr>
          <a:xfrm flipH="1">
            <a:off x="5839531" y="1676400"/>
            <a:ext cx="2438402" cy="0"/>
          </a:xfrm>
          <a:prstGeom prst="straightConnector1">
            <a:avLst/>
          </a:prstGeom>
          <a:ln w="50800" cap="rnd">
            <a:solidFill>
              <a:schemeClr val="tx2">
                <a:lumMod val="75000"/>
              </a:schemeClr>
            </a:solidFill>
            <a:headEnd type="none" w="med" len="med"/>
            <a:tailEnd type="none" w="lg" len="med"/>
          </a:ln>
          <a:effectLst/>
        </p:spPr>
        <p:style>
          <a:lnRef idx="1">
            <a:schemeClr val="accent1"/>
          </a:lnRef>
          <a:fillRef idx="0">
            <a:schemeClr val="accent1"/>
          </a:fillRef>
          <a:effectRef idx="0">
            <a:schemeClr val="accent1"/>
          </a:effectRef>
          <a:fontRef idx="minor">
            <a:schemeClr val="tx1"/>
          </a:fontRef>
        </p:style>
      </p:cxnSp>
      <p:sp>
        <p:nvSpPr>
          <p:cNvPr id="40" name="TextBox 1"/>
          <p:cNvSpPr txBox="1"/>
          <p:nvPr/>
        </p:nvSpPr>
        <p:spPr>
          <a:xfrm>
            <a:off x="5805489" y="1288595"/>
            <a:ext cx="990600" cy="387805"/>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–23%</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1" name="Down Arrow 40"/>
          <p:cNvSpPr/>
          <p:nvPr/>
        </p:nvSpPr>
        <p:spPr>
          <a:xfrm>
            <a:off x="6175683" y="1676400"/>
            <a:ext cx="233629" cy="638172"/>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2" name="Down Arrow 41"/>
          <p:cNvSpPr/>
          <p:nvPr/>
        </p:nvSpPr>
        <p:spPr>
          <a:xfrm>
            <a:off x="6981559" y="1683207"/>
            <a:ext cx="233629" cy="669470"/>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3" name="TextBox 1"/>
          <p:cNvSpPr txBox="1"/>
          <p:nvPr/>
        </p:nvSpPr>
        <p:spPr>
          <a:xfrm>
            <a:off x="6600822" y="1288595"/>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–24%</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4" name="Down Arrow 43"/>
          <p:cNvSpPr/>
          <p:nvPr/>
        </p:nvSpPr>
        <p:spPr>
          <a:xfrm>
            <a:off x="7781926" y="1683206"/>
            <a:ext cx="233629" cy="719479"/>
          </a:xfrm>
          <a:prstGeom prst="downArrow">
            <a:avLst/>
          </a:prstGeom>
          <a:solidFill>
            <a:schemeClr val="accent3">
              <a:lumMod val="50000"/>
            </a:schemeClr>
          </a:solidFill>
          <a:ln>
            <a:solidFill>
              <a:schemeClr val="accent3">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200">
              <a:solidFill>
                <a:prstClr val="white"/>
              </a:solidFill>
              <a:latin typeface="Calibri"/>
            </a:endParaRPr>
          </a:p>
        </p:txBody>
      </p:sp>
      <p:sp>
        <p:nvSpPr>
          <p:cNvPr id="45" name="TextBox 1"/>
          <p:cNvSpPr txBox="1"/>
          <p:nvPr/>
        </p:nvSpPr>
        <p:spPr>
          <a:xfrm>
            <a:off x="7400926" y="1295400"/>
            <a:ext cx="990600" cy="387806"/>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no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pPr algn="ctr"/>
            <a:r>
              <a:rPr lang="en-US" sz="2200" b="1" dirty="0" smtClean="0">
                <a:solidFill>
                  <a:srgbClr val="9BBB59">
                    <a:lumMod val="50000"/>
                  </a:srgbClr>
                </a:solidFill>
                <a:latin typeface="Calibri"/>
              </a:rPr>
              <a:t>–26%</a:t>
            </a:r>
            <a:endParaRPr lang="en-US" sz="2200" b="1" dirty="0">
              <a:solidFill>
                <a:srgbClr val="9BBB59">
                  <a:lumMod val="50000"/>
                </a:srgbClr>
              </a:solidFill>
              <a:latin typeface="Calibri"/>
            </a:endParaRPr>
          </a:p>
          <a:p>
            <a:pPr algn="ctr"/>
            <a:endParaRPr lang="en-US" sz="2200" b="1" dirty="0">
              <a:solidFill>
                <a:srgbClr val="9BBB59">
                  <a:lumMod val="50000"/>
                </a:srgbClr>
              </a:solidFill>
              <a:latin typeface="Calibri"/>
            </a:endParaRPr>
          </a:p>
        </p:txBody>
      </p:sp>
      <p:sp>
        <p:nvSpPr>
          <p:cNvPr id="46" name="TextBox 45"/>
          <p:cNvSpPr txBox="1"/>
          <p:nvPr/>
        </p:nvSpPr>
        <p:spPr>
          <a:xfrm>
            <a:off x="314324" y="5323582"/>
            <a:ext cx="8601076" cy="1077218"/>
          </a:xfrm>
          <a:prstGeom prst="rect">
            <a:avLst/>
          </a:prstGeom>
          <a:noFill/>
        </p:spPr>
        <p:txBody>
          <a:bodyPr wrap="square" rtlCol="0">
            <a:spAutoFit/>
          </a:bodyPr>
          <a:lstStyle/>
          <a:p>
            <a:r>
              <a:rPr lang="en-US" sz="3200" b="1" i="1" dirty="0" smtClean="0">
                <a:solidFill>
                  <a:srgbClr val="4F81BD">
                    <a:lumMod val="75000"/>
                  </a:srgbClr>
                </a:solidFill>
                <a:latin typeface="Calibri"/>
              </a:rPr>
              <a:t>Using near segment as a cache improves performance and reduces power consumption</a:t>
            </a:r>
            <a:endParaRPr lang="en-US" sz="3200" b="1" i="1" dirty="0">
              <a:solidFill>
                <a:srgbClr val="4F81BD">
                  <a:lumMod val="75000"/>
                </a:srgbClr>
              </a:solidFill>
              <a:latin typeface="Calibri"/>
            </a:endParaRPr>
          </a:p>
        </p:txBody>
      </p:sp>
    </p:spTree>
    <p:extLst>
      <p:ext uri="{BB962C8B-B14F-4D97-AF65-F5344CB8AC3E}">
        <p14:creationId xmlns:p14="http://schemas.microsoft.com/office/powerpoint/2010/main" val="87629488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26"/>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28"/>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4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3"/>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5" grpId="0">
        <p:bldAsOne/>
      </p:bldGraphic>
      <p:bldP spid="23" grpId="0"/>
      <p:bldP spid="26" grpId="0"/>
      <p:bldP spid="28" grpId="0"/>
      <p:bldP spid="32" grpId="0"/>
      <p:bldP spid="22" grpId="0"/>
      <p:bldP spid="40" grpId="0"/>
      <p:bldP spid="41" grpId="0" animBg="1"/>
      <p:bldP spid="42" grpId="0" animBg="1"/>
      <p:bldP spid="43" grpId="0"/>
      <p:bldP spid="44" grpId="0" animBg="1"/>
      <p:bldP spid="45" grpId="0"/>
      <p:bldP spid="46"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Agenda</a:t>
            </a:r>
          </a:p>
        </p:txBody>
      </p:sp>
      <p:sp>
        <p:nvSpPr>
          <p:cNvPr id="19459" name="Content Placeholder 2"/>
          <p:cNvSpPr>
            <a:spLocks noGrp="1"/>
          </p:cNvSpPr>
          <p:nvPr>
            <p:ph idx="1"/>
          </p:nvPr>
        </p:nvSpPr>
        <p:spPr>
          <a:xfrm>
            <a:off x="228600" y="1447800"/>
            <a:ext cx="8610600" cy="4876800"/>
          </a:xfrm>
        </p:spPr>
        <p:txBody>
          <a:bodyPr/>
          <a:lstStyle/>
          <a:p>
            <a:pPr eaLnBrk="1" hangingPunct="1"/>
            <a:r>
              <a:rPr lang="en-US" dirty="0" smtClean="0">
                <a:latin typeface="Tahoma" charset="0"/>
                <a:ea typeface="ＭＳ Ｐゴシック" charset="0"/>
                <a:cs typeface="ＭＳ Ｐゴシック" charset="0"/>
              </a:rPr>
              <a:t>Major Trends Affecting Main Memory</a:t>
            </a:r>
          </a:p>
          <a:p>
            <a:pPr eaLnBrk="1" hangingPunct="1"/>
            <a:r>
              <a:rPr lang="en-US" dirty="0" smtClean="0">
                <a:latin typeface="Tahoma" charset="0"/>
                <a:ea typeface="ＭＳ Ｐゴシック" charset="0"/>
                <a:cs typeface="ＭＳ Ｐゴシック" charset="0"/>
              </a:rPr>
              <a:t>The Memory Scaling Problem and Solution Directions</a:t>
            </a:r>
          </a:p>
          <a:p>
            <a:pPr lvl="1" eaLnBrk="1" hangingPunct="1"/>
            <a:r>
              <a:rPr lang="en-US" dirty="0" smtClean="0">
                <a:latin typeface="Tahoma" charset="0"/>
                <a:ea typeface="ＭＳ Ｐゴシック" charset="0"/>
                <a:cs typeface="ＭＳ Ｐゴシック" charset="0"/>
              </a:rPr>
              <a:t>New Memory Architectures</a:t>
            </a:r>
          </a:p>
          <a:p>
            <a:pPr lvl="1" eaLnBrk="1" hangingPunct="1"/>
            <a:r>
              <a:rPr lang="en-US" dirty="0" smtClean="0">
                <a:solidFill>
                  <a:srgbClr val="0000FF"/>
                </a:solidFill>
                <a:latin typeface="Tahoma" charset="0"/>
                <a:ea typeface="ＭＳ Ｐゴシック" charset="0"/>
                <a:cs typeface="ＭＳ Ｐゴシック" charset="0"/>
              </a:rPr>
              <a:t>Enabling Emerging Technologies: Hybrid Memory Systems</a:t>
            </a:r>
          </a:p>
          <a:p>
            <a:pPr eaLnBrk="1" hangingPunct="1"/>
            <a:r>
              <a:rPr lang="en-US" dirty="0" smtClean="0">
                <a:latin typeface="Tahoma" charset="0"/>
                <a:ea typeface="ＭＳ Ｐゴシック" charset="0"/>
                <a:cs typeface="ＭＳ Ｐゴシック" charset="0"/>
              </a:rPr>
              <a:t>How Can We Do Better?</a:t>
            </a:r>
          </a:p>
          <a:p>
            <a:pPr eaLnBrk="1" hangingPunct="1"/>
            <a:r>
              <a:rPr lang="en-US" dirty="0" smtClean="0">
                <a:latin typeface="Tahoma" charset="0"/>
                <a:ea typeface="ＭＳ Ｐゴシック" charset="0"/>
                <a:cs typeface="ＭＳ Ｐゴシック" charset="0"/>
              </a:rPr>
              <a:t>Summary</a:t>
            </a: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FA419BFC-0704-824A-8642-CF6757650AC5}" type="slidenum">
              <a:rPr lang="en-US" sz="1600">
                <a:solidFill>
                  <a:srgbClr val="000000"/>
                </a:solidFill>
                <a:latin typeface="Garamond" charset="0"/>
              </a:rPr>
              <a:pPr eaLnBrk="1" hangingPunct="1"/>
              <a:t>83</a:t>
            </a:fld>
            <a:endParaRPr lang="en-US" sz="1600">
              <a:solidFill>
                <a:srgbClr val="000000"/>
              </a:solidFill>
              <a:latin typeface="Garamond" charset="0"/>
            </a:endParaRPr>
          </a:p>
        </p:txBody>
      </p:sp>
    </p:spTree>
    <p:extLst>
      <p:ext uri="{BB962C8B-B14F-4D97-AF65-F5344CB8AC3E}">
        <p14:creationId xmlns:p14="http://schemas.microsoft.com/office/powerpoint/2010/main" val="162246235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Title 1"/>
          <p:cNvSpPr>
            <a:spLocks noGrp="1"/>
          </p:cNvSpPr>
          <p:nvPr>
            <p:ph type="title"/>
          </p:nvPr>
        </p:nvSpPr>
        <p:spPr>
          <a:xfrm>
            <a:off x="228600" y="152400"/>
            <a:ext cx="8915400" cy="1066800"/>
          </a:xfrm>
        </p:spPr>
        <p:txBody>
          <a:bodyPr/>
          <a:lstStyle/>
          <a:p>
            <a:r>
              <a:rPr lang="en-US" sz="3900" dirty="0" smtClean="0">
                <a:latin typeface="Garamond" charset="0"/>
                <a:ea typeface="ＭＳ Ｐゴシック" charset="0"/>
                <a:cs typeface="ＭＳ Ｐゴシック" charset="0"/>
              </a:rPr>
              <a:t>Solution 2: Emerging Memory Technologies</a:t>
            </a:r>
            <a:endParaRPr lang="en-US" sz="3900" dirty="0">
              <a:latin typeface="Garamond" charset="0"/>
              <a:ea typeface="ＭＳ Ｐゴシック" charset="0"/>
              <a:cs typeface="ＭＳ Ｐゴシック" charset="0"/>
            </a:endParaRPr>
          </a:p>
        </p:txBody>
      </p:sp>
      <p:sp>
        <p:nvSpPr>
          <p:cNvPr id="28675" name="Content Placeholder 2"/>
          <p:cNvSpPr>
            <a:spLocks noGrp="1"/>
          </p:cNvSpPr>
          <p:nvPr>
            <p:ph idx="1"/>
          </p:nvPr>
        </p:nvSpPr>
        <p:spPr>
          <a:xfrm>
            <a:off x="228600" y="1052736"/>
            <a:ext cx="8663880" cy="5020816"/>
          </a:xfrm>
        </p:spPr>
        <p:txBody>
          <a:bodyPr/>
          <a:lstStyle/>
          <a:p>
            <a:pPr eaLnBrk="1" hangingPunct="1"/>
            <a:r>
              <a:rPr lang="en-US" dirty="0" smtClean="0">
                <a:solidFill>
                  <a:srgbClr val="0000FF"/>
                </a:solidFill>
                <a:latin typeface="Tahoma" charset="0"/>
                <a:ea typeface="ＭＳ Ｐゴシック" charset="0"/>
                <a:cs typeface="ＭＳ Ｐゴシック" charset="0"/>
              </a:rPr>
              <a:t>Some </a:t>
            </a:r>
            <a:r>
              <a:rPr lang="en-US" dirty="0">
                <a:solidFill>
                  <a:srgbClr val="0000FF"/>
                </a:solidFill>
                <a:latin typeface="Tahoma" charset="0"/>
                <a:ea typeface="ＭＳ Ｐゴシック" charset="0"/>
                <a:cs typeface="ＭＳ Ｐゴシック" charset="0"/>
              </a:rPr>
              <a:t>emerging resistive memory technologies </a:t>
            </a:r>
            <a:r>
              <a:rPr lang="en-US" dirty="0" smtClean="0">
                <a:solidFill>
                  <a:srgbClr val="0000FF"/>
                </a:solidFill>
                <a:latin typeface="Tahoma" charset="0"/>
                <a:ea typeface="ＭＳ Ｐゴシック" charset="0"/>
                <a:cs typeface="ＭＳ Ｐゴシック" charset="0"/>
              </a:rPr>
              <a:t>seem more </a:t>
            </a:r>
            <a:r>
              <a:rPr lang="en-US" dirty="0">
                <a:solidFill>
                  <a:srgbClr val="0000FF"/>
                </a:solidFill>
                <a:latin typeface="Tahoma" charset="0"/>
                <a:ea typeface="ＭＳ Ｐゴシック" charset="0"/>
                <a:cs typeface="ＭＳ Ｐゴシック" charset="0"/>
              </a:rPr>
              <a:t>scalable than </a:t>
            </a:r>
            <a:r>
              <a:rPr lang="en-US" dirty="0" smtClean="0">
                <a:solidFill>
                  <a:srgbClr val="0000FF"/>
                </a:solidFill>
                <a:latin typeface="Tahoma" charset="0"/>
                <a:ea typeface="ＭＳ Ｐゴシック" charset="0"/>
                <a:cs typeface="ＭＳ Ｐゴシック" charset="0"/>
              </a:rPr>
              <a:t>DRAM (and they are non-volatile)</a:t>
            </a:r>
          </a:p>
          <a:p>
            <a:pPr eaLnBrk="1" hangingPunct="1"/>
            <a:endParaRPr lang="en-US" dirty="0" smtClean="0">
              <a:solidFill>
                <a:srgbClr val="0000FF"/>
              </a:solidFill>
              <a:latin typeface="Tahoma" charset="0"/>
              <a:ea typeface="ＭＳ Ｐゴシック" charset="0"/>
              <a:cs typeface="ＭＳ Ｐゴシック" charset="0"/>
            </a:endParaRPr>
          </a:p>
          <a:p>
            <a:pPr eaLnBrk="1" hangingPunct="1"/>
            <a:r>
              <a:rPr lang="en-US" dirty="0" smtClean="0">
                <a:solidFill>
                  <a:srgbClr val="000000"/>
                </a:solidFill>
                <a:latin typeface="Tahoma" charset="0"/>
                <a:ea typeface="ＭＳ Ｐゴシック" charset="0"/>
                <a:cs typeface="ＭＳ Ｐゴシック" charset="0"/>
              </a:rPr>
              <a:t>Example: Phase </a:t>
            </a:r>
            <a:r>
              <a:rPr lang="en-US" dirty="0">
                <a:solidFill>
                  <a:srgbClr val="000000"/>
                </a:solidFill>
                <a:latin typeface="Tahoma" charset="0"/>
                <a:ea typeface="ＭＳ Ｐゴシック" charset="0"/>
                <a:cs typeface="ＭＳ Ｐゴシック" charset="0"/>
              </a:rPr>
              <a:t>Change Memory</a:t>
            </a:r>
          </a:p>
          <a:p>
            <a:pPr lvl="1" eaLnBrk="1" hangingPunct="1"/>
            <a:r>
              <a:rPr lang="en-US" dirty="0" smtClean="0">
                <a:solidFill>
                  <a:srgbClr val="000000"/>
                </a:solidFill>
                <a:latin typeface="Tahoma" charset="0"/>
                <a:ea typeface="ＭＳ Ｐゴシック" charset="0"/>
                <a:cs typeface="ＭＳ Ｐゴシック" charset="0"/>
              </a:rPr>
              <a:t>Data stored by changing phase of material </a:t>
            </a:r>
          </a:p>
          <a:p>
            <a:pPr lvl="1" eaLnBrk="1" hangingPunct="1"/>
            <a:r>
              <a:rPr lang="en-US" dirty="0" smtClean="0">
                <a:solidFill>
                  <a:srgbClr val="000000"/>
                </a:solidFill>
                <a:latin typeface="Tahoma" charset="0"/>
                <a:ea typeface="ＭＳ Ｐゴシック" charset="0"/>
                <a:cs typeface="ＭＳ Ｐゴシック" charset="0"/>
              </a:rPr>
              <a:t>Data read by detecting material’s resistance</a:t>
            </a:r>
          </a:p>
          <a:p>
            <a:pPr lvl="1"/>
            <a:r>
              <a:rPr lang="en-US" dirty="0">
                <a:latin typeface="Tahoma" charset="0"/>
                <a:ea typeface="ＭＳ Ｐゴシック" charset="0"/>
              </a:rPr>
              <a:t>Expected to scale to 9nm (2022 [ITRS])</a:t>
            </a:r>
          </a:p>
          <a:p>
            <a:pPr lvl="1"/>
            <a:r>
              <a:rPr lang="en-US" dirty="0">
                <a:latin typeface="Tahoma" charset="0"/>
                <a:ea typeface="ＭＳ Ｐゴシック" charset="0"/>
              </a:rPr>
              <a:t>Prototyped at 20nm (Raoux+, IBM JRD 2008</a:t>
            </a:r>
            <a:r>
              <a:rPr lang="en-US" dirty="0" smtClean="0">
                <a:latin typeface="Tahoma" charset="0"/>
                <a:ea typeface="ＭＳ Ｐゴシック" charset="0"/>
              </a:rPr>
              <a:t>)</a:t>
            </a:r>
          </a:p>
          <a:p>
            <a:pPr lvl="1"/>
            <a:r>
              <a:rPr lang="en-US" dirty="0" smtClean="0">
                <a:latin typeface="Tahoma" charset="0"/>
                <a:ea typeface="ＭＳ Ｐゴシック" charset="0"/>
              </a:rPr>
              <a:t>Expected to be denser than DRAM: can store multiple bits/cell</a:t>
            </a:r>
          </a:p>
          <a:p>
            <a:endParaRPr lang="en-US" dirty="0" smtClean="0">
              <a:latin typeface="Tahoma" charset="0"/>
              <a:ea typeface="ＭＳ Ｐゴシック" charset="0"/>
            </a:endParaRPr>
          </a:p>
          <a:p>
            <a:r>
              <a:rPr lang="en-US" dirty="0" smtClean="0">
                <a:latin typeface="Tahoma" charset="0"/>
                <a:ea typeface="ＭＳ Ｐゴシック" charset="0"/>
              </a:rPr>
              <a:t>But, emerging technologies have (many) shortcomings</a:t>
            </a:r>
          </a:p>
          <a:p>
            <a:pPr lvl="1"/>
            <a:r>
              <a:rPr lang="en-US" dirty="0" smtClean="0">
                <a:solidFill>
                  <a:srgbClr val="FF0000"/>
                </a:solidFill>
                <a:latin typeface="Tahoma" charset="0"/>
                <a:ea typeface="ＭＳ Ｐゴシック" charset="0"/>
              </a:rPr>
              <a:t>Can they be enabled to replace/augment/surpass DRAM?</a:t>
            </a:r>
            <a:endParaRPr lang="en-US" dirty="0" smtClean="0">
              <a:latin typeface="Tahoma" charset="0"/>
              <a:ea typeface="ＭＳ Ｐゴシック" charset="0"/>
            </a:endParaRPr>
          </a:p>
          <a:p>
            <a:pPr lvl="1" eaLnBrk="1" hangingPunct="1"/>
            <a:endParaRPr lang="en-US" dirty="0" smtClean="0">
              <a:solidFill>
                <a:srgbClr val="000000"/>
              </a:solidFill>
              <a:latin typeface="Tahoma" charset="0"/>
              <a:ea typeface="ＭＳ Ｐゴシック" charset="0"/>
              <a:cs typeface="ＭＳ Ｐゴシック" charset="0"/>
            </a:endParaRPr>
          </a:p>
          <a:p>
            <a:pPr eaLnBrk="1" hangingPunct="1"/>
            <a:endParaRPr lang="en-US" dirty="0">
              <a:solidFill>
                <a:srgbClr val="0000FF"/>
              </a:solidFill>
              <a:latin typeface="Tahoma" charset="0"/>
              <a:ea typeface="ＭＳ Ｐゴシック" charset="0"/>
              <a:cs typeface="ＭＳ Ｐゴシック" charset="0"/>
            </a:endParaRPr>
          </a:p>
        </p:txBody>
      </p:sp>
      <p:sp>
        <p:nvSpPr>
          <p:cNvPr id="4" name="Slide Number Placeholder 3"/>
          <p:cNvSpPr>
            <a:spLocks noGrp="1"/>
          </p:cNvSpPr>
          <p:nvPr>
            <p:ph type="sldNum" sz="quarter" idx="11"/>
          </p:nvPr>
        </p:nvSpPr>
        <p:spPr/>
        <p:txBody>
          <a:bodyPr/>
          <a:lstStyle>
            <a:lvl1pPr eaLnBrk="0" hangingPunct="0">
              <a:defRPr sz="2400">
                <a:solidFill>
                  <a:schemeClr val="tx1"/>
                </a:solidFill>
                <a:latin typeface="Arial" charset="0"/>
                <a:ea typeface="ＭＳ Ｐゴシック" charset="0"/>
                <a:cs typeface="ＭＳ Ｐゴシック" charset="0"/>
              </a:defRPr>
            </a:lvl1pPr>
            <a:lvl2pPr marL="37931725" indent="-37474525" eaLnBrk="0" hangingPunct="0">
              <a:defRPr sz="2400">
                <a:solidFill>
                  <a:schemeClr val="tx1"/>
                </a:solidFill>
                <a:latin typeface="Arial" charset="0"/>
                <a:ea typeface="ＭＳ Ｐゴシック" charset="0"/>
              </a:defRPr>
            </a:lvl2pPr>
            <a:lvl3pPr eaLnBrk="0" hangingPunct="0">
              <a:defRPr sz="2400">
                <a:solidFill>
                  <a:schemeClr val="tx1"/>
                </a:solidFill>
                <a:latin typeface="Arial" charset="0"/>
                <a:ea typeface="ＭＳ Ｐゴシック" charset="0"/>
              </a:defRPr>
            </a:lvl3pPr>
            <a:lvl4pPr eaLnBrk="0" hangingPunct="0">
              <a:defRPr sz="2400">
                <a:solidFill>
                  <a:schemeClr val="tx1"/>
                </a:solidFill>
                <a:latin typeface="Arial" charset="0"/>
                <a:ea typeface="ＭＳ Ｐゴシック" charset="0"/>
              </a:defRPr>
            </a:lvl4pPr>
            <a:lvl5pPr eaLnBrk="0" hangingPunct="0">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eaLnBrk="1" hangingPunct="1"/>
            <a:fld id="{B4E44939-9186-2D4D-AFEC-3982F1727CB1}" type="slidenum">
              <a:rPr lang="en-US" sz="1600">
                <a:solidFill>
                  <a:srgbClr val="000000"/>
                </a:solidFill>
                <a:latin typeface="Garamond" charset="0"/>
              </a:rPr>
              <a:pPr eaLnBrk="1" hangingPunct="1"/>
              <a:t>84</a:t>
            </a:fld>
            <a:endParaRPr lang="en-US" sz="1600" dirty="0">
              <a:solidFill>
                <a:srgbClr val="000000"/>
              </a:solidFill>
              <a:latin typeface="Garamond" charset="0"/>
            </a:endParaRPr>
          </a:p>
        </p:txBody>
      </p:sp>
      <p:pic>
        <p:nvPicPr>
          <p:cNvPr id="7" name="Picture 4" descr="C:\Users\blee\Desktop\group_review_slides\pcm_dev.png"/>
          <p:cNvPicPr>
            <a:picLocks noChangeAspect="1" noChangeArrowheads="1"/>
          </p:cNvPicPr>
          <p:nvPr/>
        </p:nvPicPr>
        <p:blipFill>
          <a:blip r:embed="rId3">
            <a:extLst>
              <a:ext uri="{28A0092B-C50C-407E-A947-70E740481C1C}">
                <a14:useLocalDpi xmlns:a14="http://schemas.microsoft.com/office/drawing/2010/main" val="0"/>
              </a:ext>
            </a:extLst>
          </a:blip>
          <a:srcRect l="2699" r="5511"/>
          <a:stretch>
            <a:fillRect/>
          </a:stretch>
        </p:blipFill>
        <p:spPr bwMode="auto">
          <a:xfrm>
            <a:off x="7015042" y="2467854"/>
            <a:ext cx="2093462" cy="16812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40220966"/>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675">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8675">
                                            <p:txEl>
                                              <p:pRg st="3" end="3"/>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8675">
                                            <p:txEl>
                                              <p:pRg st="4" end="4"/>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8675">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8675">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28675">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28675">
                                            <p:txEl>
                                              <p:pRg st="9" end="9"/>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8675">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a:latin typeface="Garamond" charset="0"/>
                <a:ea typeface="ＭＳ Ｐゴシック" charset="0"/>
                <a:cs typeface="ＭＳ Ｐゴシック" charset="0"/>
              </a:rPr>
              <a:t>Phase Change Memory: 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a:t>
            </a:r>
            <a:r>
              <a:rPr lang="en-US" dirty="0" smtClean="0">
                <a:solidFill>
                  <a:srgbClr val="008000"/>
                </a:solidFill>
                <a:latin typeface="Tahoma" charset="0"/>
                <a:ea typeface="ＭＳ Ｐゴシック" charset="0"/>
              </a:rPr>
              <a:t>scaling (capacity and cost)</a:t>
            </a:r>
            <a:endParaRPr lang="en-US" dirty="0">
              <a:solidFill>
                <a:srgbClr val="008000"/>
              </a:solidFill>
              <a:latin typeface="Tahoma" charset="0"/>
              <a:ea typeface="ＭＳ Ｐゴシック" charset="0"/>
            </a:endParaRP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latencies: ~4-15x DRAM (especially write)</a:t>
            </a:r>
          </a:p>
          <a:p>
            <a:pPr lvl="1" eaLnBrk="1" hangingPunct="1"/>
            <a:r>
              <a:rPr lang="en-US" dirty="0">
                <a:solidFill>
                  <a:srgbClr val="FF0000"/>
                </a:solidFill>
                <a:latin typeface="Tahoma" charset="0"/>
                <a:ea typeface="ＭＳ Ｐゴシック" charset="0"/>
              </a:rPr>
              <a:t>Higher active energy: ~2-50x DRAM (especially write)</a:t>
            </a:r>
          </a:p>
          <a:p>
            <a:pPr lvl="1" eaLnBrk="1" hangingPunct="1"/>
            <a:r>
              <a:rPr lang="en-US" dirty="0">
                <a:solidFill>
                  <a:srgbClr val="FF0000"/>
                </a:solidFill>
                <a:latin typeface="Tahoma" charset="0"/>
                <a:ea typeface="ＭＳ Ｐゴシック" charset="0"/>
              </a:rPr>
              <a:t>Lower endurance (a cell dies after ~10</a:t>
            </a:r>
            <a:r>
              <a:rPr lang="en-US" baseline="30000" dirty="0">
                <a:solidFill>
                  <a:srgbClr val="FF0000"/>
                </a:solidFill>
                <a:latin typeface="Tahoma" charset="0"/>
                <a:ea typeface="ＭＳ Ｐゴシック" charset="0"/>
              </a:rPr>
              <a:t>8</a:t>
            </a:r>
            <a:r>
              <a:rPr lang="en-US" dirty="0">
                <a:solidFill>
                  <a:srgbClr val="FF0000"/>
                </a:solidFill>
                <a:latin typeface="Tahoma" charset="0"/>
                <a:ea typeface="ＭＳ Ｐゴシック" charset="0"/>
              </a:rPr>
              <a:t> writes</a:t>
            </a:r>
            <a:r>
              <a:rPr lang="en-US" dirty="0" smtClean="0">
                <a:solidFill>
                  <a:srgbClr val="FF0000"/>
                </a:solidFill>
                <a:latin typeface="Tahoma" charset="0"/>
                <a:ea typeface="ＭＳ Ｐゴシック" charset="0"/>
              </a:rPr>
              <a:t>)</a:t>
            </a:r>
          </a:p>
          <a:p>
            <a:pPr lvl="1" eaLnBrk="1" hangingPunct="1"/>
            <a:r>
              <a:rPr lang="en-US" dirty="0" smtClean="0">
                <a:solidFill>
                  <a:srgbClr val="FF0000"/>
                </a:solidFill>
                <a:latin typeface="Tahoma" charset="0"/>
                <a:ea typeface="ＭＳ Ｐゴシック" charset="0"/>
              </a:rPr>
              <a:t>Reliability issues (resistance drift)</a:t>
            </a:r>
            <a:endParaRPr lang="en-US" dirty="0">
              <a:solidFill>
                <a:srgbClr val="FF0000"/>
              </a:solidFill>
              <a:latin typeface="Tahoma" charset="0"/>
              <a:ea typeface="ＭＳ Ｐゴシック" charset="0"/>
            </a:endParaRPr>
          </a:p>
          <a:p>
            <a:pPr lvl="1" eaLnBrk="1" hangingPunct="1"/>
            <a:endParaRPr lang="en-US" sz="20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Challenges in enabling PCM as DRAM replacement/helper:</a:t>
            </a:r>
          </a:p>
          <a:p>
            <a:pPr lvl="1" eaLnBrk="1" hangingPunct="1"/>
            <a:r>
              <a:rPr lang="en-US" dirty="0">
                <a:solidFill>
                  <a:srgbClr val="0000FF"/>
                </a:solidFill>
                <a:latin typeface="Tahoma" charset="0"/>
                <a:ea typeface="ＭＳ Ｐゴシック" charset="0"/>
              </a:rPr>
              <a:t>Mitigate PCM shortcomings</a:t>
            </a:r>
          </a:p>
          <a:p>
            <a:pPr lvl="1" eaLnBrk="1" hangingPunct="1"/>
            <a:r>
              <a:rPr lang="en-US" dirty="0">
                <a:solidFill>
                  <a:srgbClr val="0000FF"/>
                </a:solidFill>
                <a:latin typeface="Tahoma" charset="0"/>
                <a:ea typeface="ＭＳ Ｐゴシック" charset="0"/>
              </a:rPr>
              <a:t>Find the right way to place PCM in the </a:t>
            </a:r>
            <a:r>
              <a:rPr lang="en-US" dirty="0" smtClean="0">
                <a:solidFill>
                  <a:srgbClr val="0000FF"/>
                </a:solidFill>
                <a:latin typeface="Tahoma" charset="0"/>
                <a:ea typeface="ＭＳ Ｐゴシック" charset="0"/>
              </a:rPr>
              <a:t>system</a:t>
            </a:r>
            <a:endParaRPr lang="en-US" dirty="0">
              <a:solidFill>
                <a:srgbClr val="0000FF"/>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52FE82CC-7BA9-6841-9A5F-3367483BAFFF}" type="slidenum">
              <a:rPr lang="en-US" sz="1600">
                <a:solidFill>
                  <a:srgbClr val="000000"/>
                </a:solidFill>
                <a:latin typeface="Garamond" charset="0"/>
              </a:rPr>
              <a:pPr eaLnBrk="1" hangingPunct="1"/>
              <a:t>85</a:t>
            </a:fld>
            <a:endParaRPr lang="en-US" sz="1600">
              <a:solidFill>
                <a:srgbClr val="000000"/>
              </a:solidFill>
              <a:latin typeface="Garamond" charset="0"/>
            </a:endParaRPr>
          </a:p>
        </p:txBody>
      </p:sp>
    </p:spTree>
    <p:extLst>
      <p:ext uri="{BB962C8B-B14F-4D97-AF65-F5344CB8AC3E}">
        <p14:creationId xmlns:p14="http://schemas.microsoft.com/office/powerpoint/2010/main" val="4277825315"/>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9699">
                                            <p:txEl>
                                              <p:pRg st="12" end="12"/>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9699">
                                            <p:txEl>
                                              <p:pRg st="13" end="13"/>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699">
                                            <p:txEl>
                                              <p:pRg st="14" end="1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699" grpId="0" build="p"/>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a:t>
            </a:r>
            <a:endParaRPr lang="en-US" dirty="0">
              <a:latin typeface="Garamond" charset="0"/>
              <a:ea typeface="ＭＳ Ｐゴシック" charset="0"/>
              <a:cs typeface="ＭＳ Ｐゴシック" charset="0"/>
            </a:endParaRPr>
          </a:p>
        </p:txBody>
      </p:sp>
      <p:sp>
        <p:nvSpPr>
          <p:cNvPr id="52227"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endParaRPr lang="en-US" sz="1100" dirty="0" smtClean="0">
              <a:solidFill>
                <a:srgbClr val="0000FF"/>
              </a:solidFill>
              <a:latin typeface="Tahoma" charset="0"/>
              <a:ea typeface="ＭＳ Ｐゴシック" charset="0"/>
              <a:cs typeface="ＭＳ Ｐゴシック" charset="0"/>
            </a:endParaRPr>
          </a:p>
          <a:p>
            <a:pPr eaLnBrk="1" hangingPunct="1"/>
            <a:endParaRPr lang="en-US" sz="1100" dirty="0">
              <a:solidFill>
                <a:srgbClr val="0000FF"/>
              </a:solidFill>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Hybrid PCM+DRAM </a:t>
            </a:r>
            <a:r>
              <a:rPr lang="en-US" sz="2000" dirty="0">
                <a:solidFill>
                  <a:srgbClr val="008000"/>
                </a:solidFill>
                <a:latin typeface="Tahoma" charset="0"/>
                <a:ea typeface="ＭＳ Ｐゴシック" charset="0"/>
                <a:cs typeface="ＭＳ Ｐゴシック" charset="0"/>
              </a:rPr>
              <a:t>[</a:t>
            </a:r>
            <a:r>
              <a:rPr lang="en-US" sz="2000" dirty="0" err="1">
                <a:solidFill>
                  <a:srgbClr val="008000"/>
                </a:solidFill>
                <a:latin typeface="Tahoma" charset="0"/>
                <a:ea typeface="ＭＳ Ｐゴシック" charset="0"/>
                <a:cs typeface="ＭＳ Ｐゴシック" charset="0"/>
              </a:rPr>
              <a:t>Qureshi</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err="1">
                <a:solidFill>
                  <a:srgbClr val="008000"/>
                </a:solidFill>
                <a:latin typeface="Tahoma" charset="0"/>
                <a:ea typeface="ＭＳ Ｐゴシック" charset="0"/>
                <a:cs typeface="ＭＳ Ｐゴシック" charset="0"/>
              </a:rPr>
              <a:t>Dhiman</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DAC’09]</a:t>
            </a:r>
            <a:r>
              <a:rPr lang="en-US" dirty="0" smtClean="0">
                <a:solidFill>
                  <a:srgbClr val="0000FF"/>
                </a:solidFill>
                <a:latin typeface="Tahoma" charset="0"/>
                <a:ea typeface="ＭＳ Ｐゴシック" charset="0"/>
                <a:cs typeface="ＭＳ Ｐゴシック" charset="0"/>
              </a:rPr>
              <a:t>: </a:t>
            </a:r>
          </a:p>
          <a:p>
            <a:pPr lvl="1" eaLnBrk="1" hangingPunct="1"/>
            <a:r>
              <a:rPr lang="en-US" dirty="0" smtClean="0">
                <a:latin typeface="Tahoma" charset="0"/>
                <a:ea typeface="ＭＳ Ｐゴシック" charset="0"/>
              </a:rPr>
              <a:t>How to partition/migrate data between PCM and DRAM</a:t>
            </a:r>
          </a:p>
        </p:txBody>
      </p:sp>
      <p:sp>
        <p:nvSpPr>
          <p:cNvPr id="5222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6B3EF163-E7CF-734F-8A38-A2627986A4B3}" type="slidenum">
              <a:rPr lang="en-US" sz="1600">
                <a:solidFill>
                  <a:srgbClr val="000000"/>
                </a:solidFill>
                <a:latin typeface="Garamond" charset="0"/>
              </a:rPr>
              <a:pPr eaLnBrk="1" hangingPunct="1"/>
              <a:t>86</a:t>
            </a:fld>
            <a:endParaRPr lang="en-US" sz="1600">
              <a:solidFill>
                <a:srgbClr val="000000"/>
              </a:solidFill>
              <a:latin typeface="Garamond" charset="0"/>
            </a:endParaRPr>
          </a:p>
        </p:txBody>
      </p:sp>
      <p:pic>
        <p:nvPicPr>
          <p:cNvPr id="52229"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0"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6850"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1" name="Rectangle 5"/>
          <p:cNvSpPr>
            <a:spLocks noChangeArrowheads="1"/>
          </p:cNvSpPr>
          <p:nvPr/>
        </p:nvSpPr>
        <p:spPr bwMode="auto">
          <a:xfrm>
            <a:off x="3200400" y="270892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400619380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2227">
                                            <p:txEl>
                                              <p:pRg st="9" end="9"/>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2231"/>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2227">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27" grpId="0" build="p"/>
      <p:bldP spid="52231"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Title 1"/>
          <p:cNvSpPr>
            <a:spLocks noGrp="1"/>
          </p:cNvSpPr>
          <p:nvPr>
            <p:ph type="title"/>
          </p:nvPr>
        </p:nvSpPr>
        <p:spPr>
          <a:xfrm>
            <a:off x="228600" y="152400"/>
            <a:ext cx="8915400" cy="1066800"/>
          </a:xfrm>
        </p:spPr>
        <p:txBody>
          <a:bodyPr/>
          <a:lstStyle/>
          <a:p>
            <a:pPr eaLnBrk="1" hangingPunct="1"/>
            <a:r>
              <a:rPr lang="en-US" dirty="0">
                <a:latin typeface="Garamond" charset="0"/>
                <a:ea typeface="ＭＳ Ｐゴシック" charset="0"/>
                <a:cs typeface="ＭＳ Ｐゴシック" charset="0"/>
              </a:rPr>
              <a:t>PCM-based Main Memory </a:t>
            </a:r>
            <a:r>
              <a:rPr lang="en-US" dirty="0" smtClean="0">
                <a:latin typeface="Garamond" charset="0"/>
                <a:ea typeface="ＭＳ Ｐゴシック" charset="0"/>
                <a:cs typeface="ＭＳ Ｐゴシック" charset="0"/>
              </a:rPr>
              <a:t>(II)</a:t>
            </a:r>
            <a:endParaRPr lang="en-US" dirty="0">
              <a:latin typeface="Garamond" charset="0"/>
              <a:ea typeface="ＭＳ Ｐゴシック" charset="0"/>
              <a:cs typeface="ＭＳ Ｐゴシック" charset="0"/>
            </a:endParaRPr>
          </a:p>
        </p:txBody>
      </p:sp>
      <p:sp>
        <p:nvSpPr>
          <p:cNvPr id="54275" name="Content Placeholder 2"/>
          <p:cNvSpPr>
            <a:spLocks noGrp="1"/>
          </p:cNvSpPr>
          <p:nvPr>
            <p:ph idx="1"/>
          </p:nvPr>
        </p:nvSpPr>
        <p:spPr>
          <a:xfrm>
            <a:off x="228600" y="908720"/>
            <a:ext cx="8610600" cy="5181600"/>
          </a:xfrm>
        </p:spPr>
        <p:txBody>
          <a:bodyPr/>
          <a:lstStyle/>
          <a:p>
            <a:pPr eaLnBrk="1" hangingPunct="1"/>
            <a:r>
              <a:rPr lang="en-US" dirty="0">
                <a:latin typeface="Tahoma" charset="0"/>
                <a:ea typeface="ＭＳ Ｐゴシック" charset="0"/>
                <a:cs typeface="ＭＳ Ｐゴシック" charset="0"/>
              </a:rPr>
              <a:t>How should PCM-based (main) memory be organized?</a:t>
            </a: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endParaRPr lang="en-US" dirty="0">
              <a:latin typeface="Tahoma" charset="0"/>
              <a:ea typeface="ＭＳ Ｐゴシック" charset="0"/>
              <a:cs typeface="ＭＳ Ｐゴシック" charset="0"/>
            </a:endParaRPr>
          </a:p>
          <a:p>
            <a:pPr eaLnBrk="1" hangingPunct="1">
              <a:buFont typeface="Wingdings" charset="0"/>
              <a:buNone/>
            </a:pPr>
            <a:endParaRPr lang="en-US" dirty="0">
              <a:latin typeface="Tahoma" charset="0"/>
              <a:ea typeface="ＭＳ Ｐゴシック" charset="0"/>
              <a:cs typeface="ＭＳ Ｐゴシック" charset="0"/>
            </a:endParaRPr>
          </a:p>
          <a:p>
            <a:pPr eaLnBrk="1" hangingPunct="1"/>
            <a:r>
              <a:rPr lang="en-US" dirty="0">
                <a:solidFill>
                  <a:srgbClr val="0000FF"/>
                </a:solidFill>
                <a:latin typeface="Tahoma" charset="0"/>
                <a:ea typeface="ＭＳ Ｐゴシック" charset="0"/>
                <a:cs typeface="ＭＳ Ｐゴシック" charset="0"/>
              </a:rPr>
              <a:t>Pure PCM main memory </a:t>
            </a:r>
            <a:r>
              <a:rPr lang="en-US" sz="2000" dirty="0">
                <a:solidFill>
                  <a:srgbClr val="008000"/>
                </a:solidFill>
                <a:latin typeface="Tahoma" charset="0"/>
                <a:ea typeface="ＭＳ Ｐゴシック" charset="0"/>
                <a:cs typeface="ＭＳ Ｐゴシック" charset="0"/>
              </a:rPr>
              <a:t>[Lee et al., </a:t>
            </a:r>
            <a:r>
              <a:rPr lang="en-US" sz="2000" dirty="0" smtClean="0">
                <a:solidFill>
                  <a:srgbClr val="008000"/>
                </a:solidFill>
                <a:latin typeface="Tahoma" charset="0"/>
                <a:ea typeface="ＭＳ Ｐゴシック" charset="0"/>
                <a:cs typeface="ＭＳ Ｐゴシック" charset="0"/>
              </a:rPr>
              <a:t>ISCA’09</a:t>
            </a:r>
            <a:r>
              <a:rPr lang="en-US" sz="2000" dirty="0">
                <a:solidFill>
                  <a:srgbClr val="008000"/>
                </a:solidFill>
                <a:latin typeface="Tahoma" charset="0"/>
                <a:ea typeface="ＭＳ Ｐゴシック" charset="0"/>
                <a:cs typeface="ＭＳ Ｐゴシック" charset="0"/>
              </a:rPr>
              <a:t>, </a:t>
            </a:r>
            <a:r>
              <a:rPr lang="en-US" sz="2000" dirty="0" smtClean="0">
                <a:solidFill>
                  <a:srgbClr val="008000"/>
                </a:solidFill>
                <a:latin typeface="Tahoma" charset="0"/>
                <a:ea typeface="ＭＳ Ｐゴシック" charset="0"/>
                <a:cs typeface="ＭＳ Ｐゴシック" charset="0"/>
              </a:rPr>
              <a:t>Top Picks’10</a:t>
            </a:r>
            <a:r>
              <a:rPr lang="en-US" sz="2000" dirty="0">
                <a:solidFill>
                  <a:srgbClr val="008000"/>
                </a:solidFill>
                <a:latin typeface="Tahoma" charset="0"/>
                <a:ea typeface="ＭＳ Ｐゴシック" charset="0"/>
                <a:cs typeface="ＭＳ Ｐゴシック" charset="0"/>
              </a:rPr>
              <a:t>]</a:t>
            </a:r>
            <a:r>
              <a:rPr lang="en-US" dirty="0">
                <a:latin typeface="Tahoma" charset="0"/>
                <a:ea typeface="ＭＳ Ｐゴシック" charset="0"/>
                <a:cs typeface="ＭＳ Ｐゴシック" charset="0"/>
              </a:rPr>
              <a:t>: </a:t>
            </a:r>
          </a:p>
          <a:p>
            <a:pPr lvl="1" eaLnBrk="1" hangingPunct="1"/>
            <a:r>
              <a:rPr lang="en-US" dirty="0">
                <a:latin typeface="Tahoma" charset="0"/>
                <a:ea typeface="ＭＳ Ｐゴシック" charset="0"/>
              </a:rPr>
              <a:t>How to redesign entire hierarchy (and cores) to overcome PCM </a:t>
            </a:r>
            <a:r>
              <a:rPr lang="en-US" dirty="0" smtClean="0">
                <a:latin typeface="Tahoma" charset="0"/>
                <a:ea typeface="ＭＳ Ｐゴシック" charset="0"/>
              </a:rPr>
              <a:t>shortcomings</a:t>
            </a:r>
            <a:endParaRPr lang="en-US" dirty="0">
              <a:latin typeface="Tahoma" charset="0"/>
              <a:ea typeface="ＭＳ Ｐゴシック" charset="0"/>
            </a:endParaRPr>
          </a:p>
        </p:txBody>
      </p:sp>
      <p:sp>
        <p:nvSpPr>
          <p:cNvPr id="54276"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E9D8C9EB-AE2A-C24C-B938-98D1CB46FF5A}" type="slidenum">
              <a:rPr lang="en-US" sz="1600">
                <a:solidFill>
                  <a:srgbClr val="000000"/>
                </a:solidFill>
                <a:latin typeface="Garamond" charset="0"/>
              </a:rPr>
              <a:pPr eaLnBrk="1" hangingPunct="1"/>
              <a:t>87</a:t>
            </a:fld>
            <a:endParaRPr lang="en-US" sz="1600">
              <a:solidFill>
                <a:srgbClr val="000000"/>
              </a:solidFill>
              <a:latin typeface="Garamond" charset="0"/>
            </a:endParaRPr>
          </a:p>
        </p:txBody>
      </p:sp>
      <p:pic>
        <p:nvPicPr>
          <p:cNvPr id="54277" name="Picture 4" descr="pcm-dram.tiff"/>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879600" y="1524000"/>
            <a:ext cx="5588000" cy="2557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4278" name="Picture 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92471" y="1484784"/>
            <a:ext cx="8642350" cy="2432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9" name="Rectangle 5"/>
          <p:cNvSpPr>
            <a:spLocks noChangeArrowheads="1"/>
          </p:cNvSpPr>
          <p:nvPr/>
        </p:nvSpPr>
        <p:spPr bwMode="auto">
          <a:xfrm>
            <a:off x="6096000" y="2743200"/>
            <a:ext cx="2895600" cy="1143000"/>
          </a:xfrm>
          <a:prstGeom prst="rect">
            <a:avLst/>
          </a:prstGeom>
          <a:noFill/>
          <a:ln w="1270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solidFill>
                <a:srgbClr val="000000"/>
              </a:solidFill>
              <a:latin typeface="Tahoma"/>
            </a:endParaRPr>
          </a:p>
        </p:txBody>
      </p:sp>
    </p:spTree>
    <p:extLst>
      <p:ext uri="{BB962C8B-B14F-4D97-AF65-F5344CB8AC3E}">
        <p14:creationId xmlns:p14="http://schemas.microsoft.com/office/powerpoint/2010/main" val="2052973976"/>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Title 1"/>
          <p:cNvSpPr>
            <a:spLocks noGrp="1"/>
          </p:cNvSpPr>
          <p:nvPr>
            <p:ph type="title"/>
          </p:nvPr>
        </p:nvSpPr>
        <p:spPr>
          <a:xfrm>
            <a:off x="228600" y="152400"/>
            <a:ext cx="8915400" cy="1066800"/>
          </a:xfrm>
        </p:spPr>
        <p:txBody>
          <a:bodyPr/>
          <a:lstStyle/>
          <a:p>
            <a:r>
              <a:rPr lang="en-US" dirty="0" smtClean="0">
                <a:latin typeface="Garamond" charset="0"/>
                <a:ea typeface="ＭＳ Ｐゴシック" charset="0"/>
                <a:cs typeface="ＭＳ Ｐゴシック" charset="0"/>
              </a:rPr>
              <a:t>An Initial Study: Replace DRAM with PCM</a:t>
            </a:r>
            <a:endParaRPr lang="en-US" dirty="0">
              <a:latin typeface="Garamond" charset="0"/>
              <a:ea typeface="ＭＳ Ｐゴシック" charset="0"/>
              <a:cs typeface="ＭＳ Ｐゴシック" charset="0"/>
            </a:endParaRPr>
          </a:p>
        </p:txBody>
      </p:sp>
      <p:sp>
        <p:nvSpPr>
          <p:cNvPr id="45059" name="Content Placeholder 2"/>
          <p:cNvSpPr>
            <a:spLocks noGrp="1"/>
          </p:cNvSpPr>
          <p:nvPr>
            <p:ph idx="1"/>
          </p:nvPr>
        </p:nvSpPr>
        <p:spPr>
          <a:xfrm>
            <a:off x="228600" y="996950"/>
            <a:ext cx="8807896" cy="5194300"/>
          </a:xfrm>
        </p:spPr>
        <p:txBody>
          <a:bodyPr/>
          <a:lstStyle/>
          <a:p>
            <a:r>
              <a:rPr lang="en-US" dirty="0" smtClean="0">
                <a:latin typeface="Tahoma" charset="0"/>
                <a:ea typeface="ＭＳ Ｐゴシック" charset="0"/>
                <a:cs typeface="ＭＳ Ｐゴシック" charset="0"/>
              </a:rPr>
              <a:t>Lee, </a:t>
            </a:r>
            <a:r>
              <a:rPr lang="en-US" dirty="0" err="1" smtClean="0">
                <a:latin typeface="Tahoma" charset="0"/>
                <a:ea typeface="ＭＳ Ｐゴシック" charset="0"/>
                <a:cs typeface="ＭＳ Ｐゴシック" charset="0"/>
              </a:rPr>
              <a:t>Ipek</a:t>
            </a:r>
            <a:r>
              <a:rPr lang="en-US" dirty="0" smtClean="0">
                <a:latin typeface="Tahoma" charset="0"/>
                <a:ea typeface="ＭＳ Ｐゴシック" charset="0"/>
                <a:cs typeface="ＭＳ Ｐゴシック" charset="0"/>
              </a:rPr>
              <a:t>, Mutlu, Burger, </a:t>
            </a:r>
            <a:r>
              <a:rPr lang="ja-JP" altLang="en-US" dirty="0" smtClean="0">
                <a:latin typeface="Tahoma" charset="0"/>
                <a:ea typeface="ＭＳ Ｐゴシック" charset="0"/>
                <a:cs typeface="ＭＳ Ｐゴシック" charset="0"/>
              </a:rPr>
              <a:t>“</a:t>
            </a:r>
            <a:r>
              <a:rPr lang="en-US" dirty="0" smtClean="0">
                <a:solidFill>
                  <a:srgbClr val="0000FF"/>
                </a:solidFill>
                <a:latin typeface="Tahoma" charset="0"/>
                <a:ea typeface="ＭＳ Ｐゴシック" charset="0"/>
                <a:cs typeface="ＭＳ Ｐゴシック" charset="0"/>
              </a:rPr>
              <a:t>Architecting Phase Change Memory as a Scalable DRAM Alternative</a:t>
            </a:r>
            <a:r>
              <a:rPr lang="en-US" dirty="0" smtClean="0">
                <a:latin typeface="Tahoma" charset="0"/>
                <a:ea typeface="ＭＳ Ｐゴシック" charset="0"/>
                <a:cs typeface="ＭＳ Ｐゴシック" charset="0"/>
              </a:rPr>
              <a:t>,</a:t>
            </a:r>
            <a:r>
              <a:rPr lang="ja-JP" altLang="en-US" dirty="0" smtClean="0">
                <a:latin typeface="Tahoma" charset="0"/>
                <a:ea typeface="ＭＳ Ｐゴシック" charset="0"/>
                <a:cs typeface="ＭＳ Ｐゴシック" charset="0"/>
              </a:rPr>
              <a:t>”</a:t>
            </a:r>
            <a:r>
              <a:rPr lang="en-US" dirty="0" smtClean="0">
                <a:latin typeface="Tahoma" charset="0"/>
                <a:ea typeface="ＭＳ Ｐゴシック" charset="0"/>
                <a:cs typeface="ＭＳ Ｐゴシック" charset="0"/>
              </a:rPr>
              <a:t> ISCA 2009.</a:t>
            </a:r>
            <a:endParaRPr lang="en-US" dirty="0">
              <a:latin typeface="Tahoma" charset="0"/>
              <a:ea typeface="ＭＳ Ｐゴシック" charset="0"/>
              <a:cs typeface="ＭＳ Ｐゴシック" charset="0"/>
            </a:endParaRPr>
          </a:p>
          <a:p>
            <a:pPr lvl="1"/>
            <a:r>
              <a:rPr lang="en-US" dirty="0">
                <a:latin typeface="Tahoma" charset="0"/>
                <a:ea typeface="ＭＳ Ｐゴシック" charset="0"/>
                <a:cs typeface="ＭＳ Ｐゴシック" charset="0"/>
              </a:rPr>
              <a:t>Surveyed prototypes from 2003-</a:t>
            </a:r>
            <a:r>
              <a:rPr lang="en-US" dirty="0" smtClean="0">
                <a:latin typeface="Tahoma" charset="0"/>
                <a:ea typeface="ＭＳ Ｐゴシック" charset="0"/>
                <a:cs typeface="ＭＳ Ｐゴシック" charset="0"/>
              </a:rPr>
              <a:t>2008 (e.g. </a:t>
            </a:r>
            <a:r>
              <a:rPr lang="en-US" dirty="0">
                <a:latin typeface="Tahoma" charset="0"/>
                <a:ea typeface="ＭＳ Ｐゴシック" charset="0"/>
                <a:cs typeface="ＭＳ Ｐゴシック" charset="0"/>
              </a:rPr>
              <a:t>IEDM, VLSI, ISSCC)</a:t>
            </a:r>
          </a:p>
          <a:p>
            <a:pPr lvl="1"/>
            <a:r>
              <a:rPr lang="en-US" dirty="0">
                <a:latin typeface="Tahoma" charset="0"/>
                <a:ea typeface="ＭＳ Ｐゴシック" charset="0"/>
                <a:cs typeface="ＭＳ Ｐゴシック" charset="0"/>
              </a:rPr>
              <a:t>Derived </a:t>
            </a:r>
            <a:r>
              <a:rPr lang="en-US" dirty="0" smtClean="0">
                <a:latin typeface="Tahoma" charset="0"/>
                <a:ea typeface="ＭＳ Ｐゴシック" charset="0"/>
                <a:cs typeface="ＭＳ Ｐゴシック" charset="0"/>
              </a:rPr>
              <a:t>“average” PCM </a:t>
            </a:r>
            <a:r>
              <a:rPr lang="en-US" dirty="0">
                <a:latin typeface="Tahoma" charset="0"/>
                <a:ea typeface="ＭＳ Ｐゴシック" charset="0"/>
                <a:cs typeface="ＭＳ Ｐゴシック" charset="0"/>
              </a:rPr>
              <a:t>parameters for F=</a:t>
            </a:r>
            <a:r>
              <a:rPr lang="en-US" dirty="0" smtClean="0">
                <a:latin typeface="Tahoma" charset="0"/>
                <a:ea typeface="ＭＳ Ｐゴシック" charset="0"/>
                <a:cs typeface="ＭＳ Ｐゴシック" charset="0"/>
              </a:rPr>
              <a:t>90nm</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4506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F082A579-E316-044F-805A-ED8A38B34982}" type="slidenum">
              <a:rPr lang="en-US" sz="1600">
                <a:solidFill>
                  <a:srgbClr val="000000"/>
                </a:solidFill>
                <a:latin typeface="Garamond" charset="0"/>
              </a:rPr>
              <a:pPr eaLnBrk="1" hangingPunct="1"/>
              <a:t>88</a:t>
            </a:fld>
            <a:endParaRPr lang="en-US" sz="1600">
              <a:solidFill>
                <a:srgbClr val="000000"/>
              </a:solidFill>
              <a:latin typeface="Garamond" charset="0"/>
            </a:endParaRP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81000" y="3284984"/>
            <a:ext cx="8401050" cy="3071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611560" y="5301208"/>
            <a:ext cx="216024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7" name="Rectangle 6"/>
          <p:cNvSpPr/>
          <p:nvPr/>
        </p:nvSpPr>
        <p:spPr>
          <a:xfrm>
            <a:off x="4876800" y="4199384"/>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
        <p:nvSpPr>
          <p:cNvPr id="8" name="Rectangle 7"/>
          <p:cNvSpPr/>
          <p:nvPr/>
        </p:nvSpPr>
        <p:spPr>
          <a:xfrm>
            <a:off x="4876800" y="5775772"/>
            <a:ext cx="2438400" cy="428625"/>
          </a:xfrm>
          <a:prstGeom prst="rect">
            <a:avLst/>
          </a:prstGeom>
          <a:noFill/>
          <a:ln w="571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p>
        </p:txBody>
      </p:sp>
    </p:spTree>
    <p:extLst>
      <p:ext uri="{BB962C8B-B14F-4D97-AF65-F5344CB8AC3E}">
        <p14:creationId xmlns:p14="http://schemas.microsoft.com/office/powerpoint/2010/main" val="234143441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8"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itle 1"/>
          <p:cNvSpPr>
            <a:spLocks noGrp="1"/>
          </p:cNvSpPr>
          <p:nvPr>
            <p:ph type="title"/>
          </p:nvPr>
        </p:nvSpPr>
        <p:spPr>
          <a:xfrm>
            <a:off x="228600" y="152400"/>
            <a:ext cx="8915400" cy="1066800"/>
          </a:xfrm>
        </p:spPr>
        <p:txBody>
          <a:bodyPr/>
          <a:lstStyle/>
          <a:p>
            <a:r>
              <a:rPr lang="en-US" sz="3500">
                <a:solidFill>
                  <a:srgbClr val="006633"/>
                </a:solidFill>
                <a:latin typeface="Garamond" charset="0"/>
                <a:ea typeface="ＭＳ Ｐゴシック" charset="0"/>
                <a:cs typeface="ＭＳ Ｐゴシック" charset="0"/>
              </a:rPr>
              <a:t>Results: Naïve Replacement of DRAM with PCM</a:t>
            </a:r>
            <a:endParaRPr lang="en-US">
              <a:latin typeface="Garamond" charset="0"/>
              <a:ea typeface="ＭＳ Ｐゴシック" charset="0"/>
              <a:cs typeface="ＭＳ Ｐゴシック" charset="0"/>
            </a:endParaRPr>
          </a:p>
        </p:txBody>
      </p:sp>
      <p:sp>
        <p:nvSpPr>
          <p:cNvPr id="55299" name="Content Placeholder 2"/>
          <p:cNvSpPr>
            <a:spLocks noGrp="1"/>
          </p:cNvSpPr>
          <p:nvPr>
            <p:ph idx="1"/>
          </p:nvPr>
        </p:nvSpPr>
        <p:spPr>
          <a:xfrm>
            <a:off x="228600" y="996950"/>
            <a:ext cx="8915400" cy="5194300"/>
          </a:xfrm>
        </p:spPr>
        <p:txBody>
          <a:bodyPr/>
          <a:lstStyle/>
          <a:p>
            <a:r>
              <a:rPr lang="en-US" sz="2200" dirty="0">
                <a:latin typeface="Tahoma" charset="0"/>
                <a:ea typeface="ＭＳ Ｐゴシック" charset="0"/>
                <a:cs typeface="ＭＳ Ｐゴシック" charset="0"/>
              </a:rPr>
              <a:t>Replace DRAM with PCM in a 4-core, 4MB L2 system</a:t>
            </a:r>
          </a:p>
          <a:p>
            <a:r>
              <a:rPr lang="en-US" sz="2200" dirty="0">
                <a:latin typeface="Tahoma" charset="0"/>
                <a:ea typeface="ＭＳ Ｐゴシック" charset="0"/>
                <a:cs typeface="ＭＳ Ｐゴシック" charset="0"/>
              </a:rPr>
              <a:t>PCM organized the same as DRAM: row buffers, banks, peripherals</a:t>
            </a:r>
          </a:p>
          <a:p>
            <a:r>
              <a:rPr lang="en-US" sz="2200" dirty="0">
                <a:solidFill>
                  <a:srgbClr val="FF0000"/>
                </a:solidFill>
                <a:latin typeface="Tahoma" charset="0"/>
                <a:ea typeface="ＭＳ Ｐゴシック" charset="0"/>
                <a:cs typeface="ＭＳ Ｐゴシック" charset="0"/>
              </a:rPr>
              <a:t>1.6x delay, 2.2x energy, 500-hour average lifetime</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pPr>
              <a:buFont typeface="Wingdings" charset="0"/>
              <a:buNone/>
            </a:pPr>
            <a:endParaRPr lang="en-US" dirty="0">
              <a:latin typeface="Tahoma" charset="0"/>
              <a:ea typeface="ＭＳ Ｐゴシック" charset="0"/>
              <a:cs typeface="ＭＳ Ｐゴシック" charset="0"/>
            </a:endParaRPr>
          </a:p>
          <a:p>
            <a:r>
              <a:rPr lang="en-US" sz="2200" dirty="0">
                <a:latin typeface="Tahoma" charset="0"/>
                <a:ea typeface="ＭＳ Ｐゴシック" charset="0"/>
                <a:cs typeface="ＭＳ Ｐゴシック" charset="0"/>
              </a:rPr>
              <a:t>Lee, </a:t>
            </a:r>
            <a:r>
              <a:rPr lang="en-US" sz="2200" dirty="0" err="1">
                <a:latin typeface="Tahoma" charset="0"/>
                <a:ea typeface="ＭＳ Ｐゴシック" charset="0"/>
                <a:cs typeface="ＭＳ Ｐゴシック" charset="0"/>
              </a:rPr>
              <a:t>Ipek</a:t>
            </a:r>
            <a:r>
              <a:rPr lang="en-US" sz="2200" dirty="0">
                <a:latin typeface="Tahoma" charset="0"/>
                <a:ea typeface="ＭＳ Ｐゴシック" charset="0"/>
                <a:cs typeface="ＭＳ Ｐゴシック" charset="0"/>
              </a:rPr>
              <a:t>, Mutlu, Burger, </a:t>
            </a:r>
            <a:r>
              <a:rPr lang="ja-JP" altLang="en-US" sz="2200" dirty="0">
                <a:latin typeface="Tahoma" charset="0"/>
                <a:ea typeface="ＭＳ Ｐゴシック" charset="0"/>
                <a:cs typeface="ＭＳ Ｐゴシック" charset="0"/>
              </a:rPr>
              <a:t>“</a:t>
            </a:r>
            <a:r>
              <a:rPr lang="en-US" sz="2200" dirty="0">
                <a:solidFill>
                  <a:srgbClr val="0000FF"/>
                </a:solidFill>
                <a:latin typeface="Tahoma" charset="0"/>
                <a:ea typeface="ＭＳ Ｐゴシック" charset="0"/>
                <a:cs typeface="ＭＳ Ｐゴシック" charset="0"/>
              </a:rPr>
              <a:t>Architecting Phase Change Memory as a Scalable DRAM Alternative</a:t>
            </a:r>
            <a:r>
              <a:rPr lang="en-US" sz="2200" dirty="0">
                <a:latin typeface="Tahoma" charset="0"/>
                <a:ea typeface="ＭＳ Ｐゴシック" charset="0"/>
                <a:cs typeface="ＭＳ Ｐゴシック" charset="0"/>
              </a:rPr>
              <a:t>,</a:t>
            </a:r>
            <a:r>
              <a:rPr lang="ja-JP" altLang="en-US" sz="2200" dirty="0">
                <a:latin typeface="Tahoma" charset="0"/>
                <a:ea typeface="ＭＳ Ｐゴシック" charset="0"/>
                <a:cs typeface="ＭＳ Ｐゴシック" charset="0"/>
              </a:rPr>
              <a:t>”</a:t>
            </a:r>
            <a:r>
              <a:rPr lang="en-US" sz="2200" dirty="0">
                <a:latin typeface="Tahoma" charset="0"/>
                <a:ea typeface="ＭＳ Ｐゴシック" charset="0"/>
                <a:cs typeface="ＭＳ Ｐゴシック" charset="0"/>
              </a:rPr>
              <a:t> ISCA 2009.</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p:txBody>
      </p:sp>
      <p:sp>
        <p:nvSpPr>
          <p:cNvPr id="55300"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905DDA85-8629-3848-BCAD-65B9EC188183}" type="slidenum">
              <a:rPr lang="en-US" sz="1600">
                <a:solidFill>
                  <a:srgbClr val="000000"/>
                </a:solidFill>
                <a:latin typeface="Garamond" charset="0"/>
              </a:rPr>
              <a:pPr eaLnBrk="1" hangingPunct="1"/>
              <a:t>89</a:t>
            </a:fld>
            <a:endParaRPr lang="en-US" sz="1600">
              <a:solidFill>
                <a:srgbClr val="000000"/>
              </a:solidFill>
              <a:latin typeface="Garamond" charset="0"/>
            </a:endParaRPr>
          </a:p>
        </p:txBody>
      </p:sp>
      <p:pic>
        <p:nvPicPr>
          <p:cNvPr id="55301"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54000" y="2362200"/>
            <a:ext cx="8280400" cy="3259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233191"/>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Experimental Infrastructure (DRAM)</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a:t>
            </a:fld>
            <a:endParaRPr lang="en-US" altLang="en-US">
              <a:solidFill>
                <a:srgbClr val="000000"/>
              </a:solidFill>
            </a:endParaRPr>
          </a:p>
        </p:txBody>
      </p:sp>
      <p:pic>
        <p:nvPicPr>
          <p:cNvPr id="5" name="Picture 4"/>
          <p:cNvPicPr>
            <a:picLocks noChangeAspect="1"/>
          </p:cNvPicPr>
          <p:nvPr/>
        </p:nvPicPr>
        <p:blipFill>
          <a:blip r:embed="rId2"/>
          <a:stretch>
            <a:fillRect/>
          </a:stretch>
        </p:blipFill>
        <p:spPr>
          <a:xfrm>
            <a:off x="251520" y="1052736"/>
            <a:ext cx="4378369" cy="2520280"/>
          </a:xfrm>
          <a:prstGeom prst="rect">
            <a:avLst/>
          </a:prstGeom>
        </p:spPr>
      </p:pic>
      <p:pic>
        <p:nvPicPr>
          <p:cNvPr id="6" name="Picture 5"/>
          <p:cNvPicPr>
            <a:picLocks noChangeAspect="1"/>
          </p:cNvPicPr>
          <p:nvPr/>
        </p:nvPicPr>
        <p:blipFill>
          <a:blip r:embed="rId3"/>
          <a:stretch>
            <a:fillRect/>
          </a:stretch>
        </p:blipFill>
        <p:spPr>
          <a:xfrm>
            <a:off x="4973630" y="3573016"/>
            <a:ext cx="4170370" cy="2840360"/>
          </a:xfrm>
          <a:prstGeom prst="rect">
            <a:avLst/>
          </a:prstGeom>
        </p:spPr>
      </p:pic>
      <p:sp>
        <p:nvSpPr>
          <p:cNvPr id="7" name="Rectangle 6"/>
          <p:cNvSpPr/>
          <p:nvPr/>
        </p:nvSpPr>
        <p:spPr>
          <a:xfrm>
            <a:off x="179512" y="3861048"/>
            <a:ext cx="4572000" cy="2308324"/>
          </a:xfrm>
          <a:prstGeom prst="rect">
            <a:avLst/>
          </a:prstGeom>
        </p:spPr>
        <p:txBody>
          <a:bodyPr>
            <a:spAutoFit/>
          </a:bodyPr>
          <a:lstStyle/>
          <a:p>
            <a:pPr lvl="1"/>
            <a:r>
              <a:rPr lang="en-US" sz="1600" dirty="0">
                <a:solidFill>
                  <a:srgbClr val="000000"/>
                </a:solidFill>
                <a:latin typeface="Tahoma"/>
              </a:rPr>
              <a:t>Liu+, “</a:t>
            </a:r>
            <a:r>
              <a:rPr lang="en-US" sz="1600" dirty="0">
                <a:solidFill>
                  <a:srgbClr val="0000FF"/>
                </a:solidFill>
                <a:latin typeface="Tahoma"/>
              </a:rPr>
              <a:t>An Experimental Study of Data Retention Behavior in Modern DRAM Devices: Implications for Retention Time Profiling Mechanisms</a:t>
            </a:r>
            <a:r>
              <a:rPr lang="en-US" sz="1600" dirty="0">
                <a:solidFill>
                  <a:srgbClr val="000000"/>
                </a:solidFill>
                <a:latin typeface="Tahoma"/>
              </a:rPr>
              <a:t>”, ISCA 2013.</a:t>
            </a:r>
          </a:p>
          <a:p>
            <a:pPr lvl="1"/>
            <a:endParaRPr lang="en-US" sz="1600" dirty="0" smtClean="0">
              <a:solidFill>
                <a:srgbClr val="000000"/>
              </a:solidFill>
              <a:latin typeface="Tahoma" charset="0"/>
              <a:ea typeface="ＭＳ Ｐゴシック" charset="0"/>
              <a:cs typeface="ＭＳ Ｐゴシック" charset="0"/>
            </a:endParaRPr>
          </a:p>
          <a:p>
            <a:pPr lvl="1"/>
            <a:r>
              <a:rPr lang="en-US" sz="1600" dirty="0" smtClean="0">
                <a:solidFill>
                  <a:srgbClr val="000000"/>
                </a:solidFill>
                <a:latin typeface="Tahoma" charset="0"/>
                <a:ea typeface="ＭＳ Ｐゴシック" charset="0"/>
                <a:cs typeface="ＭＳ Ｐゴシック" charset="0"/>
              </a:rPr>
              <a:t>Khan</a:t>
            </a:r>
            <a:r>
              <a:rPr lang="en-US" sz="1600" dirty="0">
                <a:solidFill>
                  <a:srgbClr val="000000"/>
                </a:solidFill>
                <a:latin typeface="Tahoma" charset="0"/>
                <a:ea typeface="ＭＳ Ｐゴシック" charset="0"/>
                <a:cs typeface="ＭＳ Ｐゴシック" charset="0"/>
              </a:rPr>
              <a:t>+, “</a:t>
            </a:r>
            <a:r>
              <a:rPr lang="en-US" sz="1600" dirty="0">
                <a:solidFill>
                  <a:srgbClr val="0000FF"/>
                </a:solidFill>
                <a:latin typeface="Tahoma" charset="0"/>
                <a:ea typeface="ＭＳ Ｐゴシック" charset="0"/>
                <a:cs typeface="ＭＳ Ｐゴシック" charset="0"/>
              </a:rPr>
              <a:t>The Efficacy of Error Mitigation Techniques for DRAM Retention Failures: A Comparative Experimental Study</a:t>
            </a:r>
            <a:r>
              <a:rPr lang="en-US" sz="1600" dirty="0">
                <a:solidFill>
                  <a:srgbClr val="000000"/>
                </a:solidFill>
                <a:latin typeface="Tahoma" charset="0"/>
                <a:ea typeface="ＭＳ Ｐゴシック" charset="0"/>
                <a:cs typeface="ＭＳ Ｐゴシック" charset="0"/>
              </a:rPr>
              <a:t>,” SIGMETRICS 2014.</a:t>
            </a:r>
            <a:endParaRPr lang="en-US" sz="1600" dirty="0">
              <a:solidFill>
                <a:srgbClr val="000000"/>
              </a:solidFill>
              <a:latin typeface="Tahoma"/>
            </a:endParaRPr>
          </a:p>
        </p:txBody>
      </p:sp>
    </p:spTree>
    <p:extLst>
      <p:ext uri="{BB962C8B-B14F-4D97-AF65-F5344CB8AC3E}">
        <p14:creationId xmlns:p14="http://schemas.microsoft.com/office/powerpoint/2010/main" val="151084809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Title 1"/>
          <p:cNvSpPr>
            <a:spLocks noGrp="1"/>
          </p:cNvSpPr>
          <p:nvPr>
            <p:ph type="title"/>
          </p:nvPr>
        </p:nvSpPr>
        <p:spPr>
          <a:xfrm>
            <a:off x="228600" y="152400"/>
            <a:ext cx="8915400" cy="1066800"/>
          </a:xfrm>
        </p:spPr>
        <p:txBody>
          <a:bodyPr/>
          <a:lstStyle/>
          <a:p>
            <a:r>
              <a:rPr lang="en-US" dirty="0">
                <a:latin typeface="Garamond" charset="0"/>
                <a:ea typeface="ＭＳ Ｐゴシック" charset="0"/>
                <a:cs typeface="ＭＳ Ｐゴシック" charset="0"/>
              </a:rPr>
              <a:t>Results: Architected PCM as Main Memory </a:t>
            </a:r>
          </a:p>
        </p:txBody>
      </p:sp>
      <p:sp>
        <p:nvSpPr>
          <p:cNvPr id="3" name="Content Placeholder 2"/>
          <p:cNvSpPr>
            <a:spLocks noGrp="1"/>
          </p:cNvSpPr>
          <p:nvPr>
            <p:ph idx="1"/>
          </p:nvPr>
        </p:nvSpPr>
        <p:spPr>
          <a:xfrm>
            <a:off x="228600" y="996950"/>
            <a:ext cx="8915400" cy="5194300"/>
          </a:xfrm>
        </p:spPr>
        <p:txBody>
          <a:bodyPr/>
          <a:lstStyle/>
          <a:p>
            <a:r>
              <a:rPr lang="en-US" sz="2200" dirty="0">
                <a:solidFill>
                  <a:srgbClr val="FF0000"/>
                </a:solidFill>
                <a:latin typeface="Tahoma" charset="0"/>
                <a:ea typeface="ＭＳ Ｐゴシック" charset="0"/>
                <a:cs typeface="ＭＳ Ｐゴシック" charset="0"/>
              </a:rPr>
              <a:t>1.2x delay, 1.0x energy, 5.6-year average lifetime</a:t>
            </a:r>
          </a:p>
          <a:p>
            <a:r>
              <a:rPr lang="en-US" sz="2200" dirty="0">
                <a:latin typeface="Tahoma" charset="0"/>
                <a:ea typeface="ＭＳ Ｐゴシック" charset="0"/>
                <a:cs typeface="ＭＳ Ｐゴシック" charset="0"/>
              </a:rPr>
              <a:t>Scaling improves energy, endurance, density</a:t>
            </a: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endParaRPr lang="en-US" dirty="0">
              <a:latin typeface="Tahoma" charset="0"/>
              <a:ea typeface="ＭＳ Ｐゴシック" charset="0"/>
              <a:cs typeface="ＭＳ Ｐゴシック" charset="0"/>
            </a:endParaRPr>
          </a:p>
          <a:p>
            <a:r>
              <a:rPr lang="en-US" sz="2100" dirty="0">
                <a:latin typeface="Tahoma" charset="0"/>
                <a:ea typeface="ＭＳ Ｐゴシック" charset="0"/>
                <a:cs typeface="ＭＳ Ｐゴシック" charset="0"/>
              </a:rPr>
              <a:t>Caveat 1: Worst-case lifetime is much shorter (no guarantees)</a:t>
            </a:r>
          </a:p>
          <a:p>
            <a:r>
              <a:rPr lang="en-US" sz="2100" dirty="0">
                <a:latin typeface="Tahoma" charset="0"/>
                <a:ea typeface="ＭＳ Ｐゴシック" charset="0"/>
                <a:cs typeface="ＭＳ Ｐゴシック" charset="0"/>
              </a:rPr>
              <a:t>Caveat 2: Intensive applications see large performance and energy </a:t>
            </a:r>
            <a:r>
              <a:rPr lang="en-US" sz="2100" dirty="0" smtClean="0">
                <a:latin typeface="Tahoma" charset="0"/>
                <a:ea typeface="ＭＳ Ｐゴシック" charset="0"/>
                <a:cs typeface="ＭＳ Ｐゴシック" charset="0"/>
              </a:rPr>
              <a:t>hits</a:t>
            </a:r>
          </a:p>
          <a:p>
            <a:r>
              <a:rPr lang="en-US" sz="2100" dirty="0" smtClean="0">
                <a:latin typeface="Tahoma" charset="0"/>
                <a:ea typeface="ＭＳ Ｐゴシック" charset="0"/>
                <a:cs typeface="ＭＳ Ｐゴシック" charset="0"/>
              </a:rPr>
              <a:t>Caveat 3: Optimistic PCM parameters?</a:t>
            </a:r>
            <a:endParaRPr lang="en-US" sz="2100" dirty="0">
              <a:latin typeface="Tahoma" charset="0"/>
              <a:ea typeface="ＭＳ Ｐゴシック" charset="0"/>
              <a:cs typeface="ＭＳ Ｐゴシック" charset="0"/>
            </a:endParaRPr>
          </a:p>
        </p:txBody>
      </p:sp>
      <p:sp>
        <p:nvSpPr>
          <p:cNvPr id="57348"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3CCB8ED4-A500-C744-ACEF-D399903418A2}" type="slidenum">
              <a:rPr lang="en-US" sz="1600">
                <a:solidFill>
                  <a:srgbClr val="000000"/>
                </a:solidFill>
                <a:latin typeface="Garamond" charset="0"/>
              </a:rPr>
              <a:pPr eaLnBrk="1" hangingPunct="1"/>
              <a:t>90</a:t>
            </a:fld>
            <a:endParaRPr lang="en-US" sz="1600">
              <a:solidFill>
                <a:srgbClr val="000000"/>
              </a:solidFill>
              <a:latin typeface="Garamond" charset="0"/>
            </a:endParaRPr>
          </a:p>
        </p:txBody>
      </p:sp>
      <p:pic>
        <p:nvPicPr>
          <p:cNvPr id="57349" name="Picture 4"/>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1949450"/>
            <a:ext cx="8337550" cy="315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50880191"/>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1" end="1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Hybrid Memory </a:t>
            </a:r>
            <a:r>
              <a:rPr lang="en-US" dirty="0"/>
              <a:t>Systems</a:t>
            </a:r>
          </a:p>
        </p:txBody>
      </p:sp>
      <p:sp>
        <p:nvSpPr>
          <p:cNvPr id="3" name="Content Placeholder 2"/>
          <p:cNvSpPr>
            <a:spLocks noGrp="1"/>
          </p:cNvSpPr>
          <p:nvPr>
            <p:ph idx="1"/>
          </p:nvPr>
        </p:nvSpPr>
        <p:spPr>
          <a:xfrm>
            <a:off x="228600" y="1124744"/>
            <a:ext cx="8610600" cy="4807737"/>
          </a:xfrm>
        </p:spPr>
        <p:txBody>
          <a:bodyPr/>
          <a:lstStyle/>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pPr marL="0" indent="0">
              <a:buNone/>
            </a:pPr>
            <a:endParaRPr lang="en-US" dirty="0"/>
          </a:p>
          <a:p>
            <a:endParaRPr lang="en-US" dirty="0" smtClean="0"/>
          </a:p>
          <a:p>
            <a:pPr marL="0" indent="0">
              <a:buNone/>
            </a:pPr>
            <a:endParaRPr lang="en-US" dirty="0" smtClean="0"/>
          </a:p>
          <a:p>
            <a:pPr marL="0" indent="0">
              <a:buNone/>
            </a:pPr>
            <a:r>
              <a:rPr lang="en-US" sz="1600" dirty="0" smtClean="0"/>
              <a:t>Meza</a:t>
            </a:r>
            <a:r>
              <a:rPr lang="en-US" sz="1600" dirty="0"/>
              <a:t>+</a:t>
            </a:r>
            <a:r>
              <a:rPr lang="en-US" sz="1600" dirty="0" smtClean="0"/>
              <a:t>, “</a:t>
            </a:r>
            <a:r>
              <a:rPr lang="en-US" sz="1600" dirty="0" smtClean="0">
                <a:solidFill>
                  <a:srgbClr val="0000FF"/>
                </a:solidFill>
              </a:rPr>
              <a:t>Enabling Efficient and Scalable Hybrid Memories</a:t>
            </a:r>
            <a:r>
              <a:rPr lang="en-US" sz="1600" dirty="0" smtClean="0"/>
              <a:t>,” IEEE Comp. Arch. Letters, 2012.</a:t>
            </a:r>
          </a:p>
          <a:p>
            <a:pPr marL="0" indent="0">
              <a:buNone/>
            </a:pPr>
            <a:r>
              <a:rPr lang="en-US" sz="1600" dirty="0"/>
              <a:t>Yoon, Meza et al., “</a:t>
            </a:r>
            <a:r>
              <a:rPr lang="en-US" sz="1600" dirty="0">
                <a:solidFill>
                  <a:srgbClr val="0000FF"/>
                </a:solidFill>
              </a:rPr>
              <a:t>Row Buffer Locality Aware Caching Policies for Hybrid Memories</a:t>
            </a:r>
            <a:r>
              <a:rPr lang="en-US" sz="1600" dirty="0"/>
              <a:t>,” ICCD 2012 Best Paper Award.</a:t>
            </a:r>
          </a:p>
          <a:p>
            <a:pPr marL="0" indent="0">
              <a:buNone/>
            </a:pPr>
            <a:endParaRPr lang="en-US" sz="1600" dirty="0" smtClean="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smtClean="0"/>
          </a:p>
          <a:p>
            <a:endParaRPr lang="en-US" dirty="0"/>
          </a:p>
          <a:p>
            <a:endParaRPr lang="en-US" dirty="0"/>
          </a:p>
        </p:txBody>
      </p:sp>
      <p:sp>
        <p:nvSpPr>
          <p:cNvPr id="4" name="Rectangle 3"/>
          <p:cNvSpPr/>
          <p:nvPr/>
        </p:nvSpPr>
        <p:spPr>
          <a:xfrm>
            <a:off x="3000210" y="1052736"/>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5" name="Rectangle 4"/>
          <p:cNvSpPr/>
          <p:nvPr/>
        </p:nvSpPr>
        <p:spPr>
          <a:xfrm>
            <a:off x="3000210" y="2047067"/>
            <a:ext cx="792087" cy="504056"/>
          </a:xfrm>
          <a:prstGeom prst="rect">
            <a:avLst/>
          </a:prstGeom>
          <a:solidFill>
            <a:schemeClr val="accent6">
              <a:lumMod val="20000"/>
              <a:lumOff val="80000"/>
            </a:schemeClr>
          </a:solidFill>
          <a:ln>
            <a:solidFill>
              <a:schemeClr val="accent6">
                <a:lumMod val="20000"/>
                <a:lumOff val="8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000000"/>
                </a:solidFill>
                <a:latin typeface="Tahoma"/>
              </a:rPr>
              <a:t>DRAMCtrl</a:t>
            </a:r>
            <a:endParaRPr lang="en-US" dirty="0">
              <a:solidFill>
                <a:srgbClr val="000000"/>
              </a:solidFill>
              <a:latin typeface="Tahoma"/>
            </a:endParaRPr>
          </a:p>
        </p:txBody>
      </p:sp>
      <p:cxnSp>
        <p:nvCxnSpPr>
          <p:cNvPr id="6" name="Straight Connector 5"/>
          <p:cNvCxnSpPr/>
          <p:nvPr/>
        </p:nvCxnSpPr>
        <p:spPr>
          <a:xfrm>
            <a:off x="3440385" y="2601190"/>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cxnSp>
        <p:nvCxnSpPr>
          <p:cNvPr id="7" name="Straight Connector 6"/>
          <p:cNvCxnSpPr/>
          <p:nvPr/>
        </p:nvCxnSpPr>
        <p:spPr>
          <a:xfrm flipH="1">
            <a:off x="3144226" y="3140968"/>
            <a:ext cx="296159"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8" name="Rectangle 7"/>
          <p:cNvSpPr/>
          <p:nvPr/>
        </p:nvSpPr>
        <p:spPr>
          <a:xfrm>
            <a:off x="1403648" y="2744642"/>
            <a:ext cx="1740577"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6633">
                    <a:lumMod val="75000"/>
                  </a:srgbClr>
                </a:solidFill>
                <a:latin typeface="Tahoma"/>
              </a:rPr>
              <a:t>Fast, </a:t>
            </a:r>
            <a:r>
              <a:rPr lang="en-US" b="1" dirty="0" smtClean="0">
                <a:solidFill>
                  <a:srgbClr val="006633">
                    <a:lumMod val="75000"/>
                  </a:srgbClr>
                </a:solidFill>
                <a:latin typeface="Tahoma"/>
              </a:rPr>
              <a:t>durable</a:t>
            </a:r>
          </a:p>
          <a:p>
            <a:pPr algn="ctr"/>
            <a:r>
              <a:rPr lang="en-US" dirty="0" smtClean="0">
                <a:solidFill>
                  <a:srgbClr val="8C0000"/>
                </a:solidFill>
                <a:latin typeface="Tahoma"/>
              </a:rPr>
              <a:t>Small, </a:t>
            </a:r>
          </a:p>
          <a:p>
            <a:pPr algn="ctr"/>
            <a:r>
              <a:rPr lang="en-US" dirty="0" smtClean="0">
                <a:solidFill>
                  <a:srgbClr val="8C0000"/>
                </a:solidFill>
                <a:latin typeface="Tahoma"/>
              </a:rPr>
              <a:t>leaky, volatile, </a:t>
            </a:r>
          </a:p>
          <a:p>
            <a:pPr algn="ctr"/>
            <a:r>
              <a:rPr lang="en-US" dirty="0" smtClean="0">
                <a:solidFill>
                  <a:srgbClr val="8C0000"/>
                </a:solidFill>
                <a:latin typeface="Tahoma"/>
              </a:rPr>
              <a:t>high-cost</a:t>
            </a:r>
            <a:endParaRPr lang="en-US" dirty="0">
              <a:solidFill>
                <a:srgbClr val="8C0000"/>
              </a:solidFill>
              <a:latin typeface="Tahoma"/>
            </a:endParaRPr>
          </a:p>
        </p:txBody>
      </p:sp>
      <p:sp>
        <p:nvSpPr>
          <p:cNvPr id="9" name="Rectangle 8"/>
          <p:cNvSpPr/>
          <p:nvPr/>
        </p:nvSpPr>
        <p:spPr>
          <a:xfrm>
            <a:off x="4440369" y="2744642"/>
            <a:ext cx="4070409" cy="1155836"/>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smtClean="0">
                <a:solidFill>
                  <a:srgbClr val="004D26"/>
                </a:solidFill>
                <a:latin typeface="Tahoma"/>
              </a:rPr>
              <a:t>Large, non-volatile, </a:t>
            </a:r>
            <a:r>
              <a:rPr lang="en-US" dirty="0">
                <a:solidFill>
                  <a:srgbClr val="004D26"/>
                </a:solidFill>
                <a:latin typeface="Tahoma"/>
              </a:rPr>
              <a:t>low</a:t>
            </a:r>
            <a:r>
              <a:rPr lang="en-US" dirty="0" smtClean="0">
                <a:solidFill>
                  <a:srgbClr val="004D26"/>
                </a:solidFill>
                <a:latin typeface="Tahoma"/>
              </a:rPr>
              <a:t>-cost</a:t>
            </a:r>
          </a:p>
          <a:p>
            <a:pPr algn="ctr"/>
            <a:r>
              <a:rPr lang="en-US" dirty="0" smtClean="0">
                <a:solidFill>
                  <a:srgbClr val="8C0000"/>
                </a:solidFill>
                <a:latin typeface="Tahoma"/>
              </a:rPr>
              <a:t>Slow, </a:t>
            </a:r>
            <a:r>
              <a:rPr lang="en-US" b="1" dirty="0" smtClean="0">
                <a:solidFill>
                  <a:srgbClr val="8C0000"/>
                </a:solidFill>
                <a:latin typeface="Tahoma"/>
              </a:rPr>
              <a:t>wears out, </a:t>
            </a:r>
            <a:r>
              <a:rPr lang="en-US" dirty="0" smtClean="0">
                <a:solidFill>
                  <a:srgbClr val="8C0000"/>
                </a:solidFill>
                <a:latin typeface="Tahoma"/>
              </a:rPr>
              <a:t>high active energy</a:t>
            </a:r>
            <a:endParaRPr lang="en-US" dirty="0">
              <a:solidFill>
                <a:srgbClr val="8C0000"/>
              </a:solidFill>
              <a:latin typeface="Tahoma"/>
            </a:endParaRPr>
          </a:p>
        </p:txBody>
      </p:sp>
      <p:cxnSp>
        <p:nvCxnSpPr>
          <p:cNvPr id="10" name="Straight Connector 9"/>
          <p:cNvCxnSpPr/>
          <p:nvPr/>
        </p:nvCxnSpPr>
        <p:spPr>
          <a:xfrm flipH="1">
            <a:off x="4113004" y="3140968"/>
            <a:ext cx="327366" cy="0"/>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792298" y="2045549"/>
            <a:ext cx="735381" cy="504056"/>
          </a:xfrm>
          <a:prstGeom prst="rect">
            <a:avLst/>
          </a:prstGeom>
          <a:solidFill>
            <a:schemeClr val="accent6">
              <a:lumMod val="40000"/>
              <a:lumOff val="60000"/>
            </a:schemeClr>
          </a:solidFill>
          <a:ln>
            <a:solidFill>
              <a:schemeClr val="accent6">
                <a:lumMod val="40000"/>
                <a:lumOff val="60000"/>
              </a:schemeClr>
            </a:solidFill>
          </a:ln>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2" name="Straight Connector 11"/>
          <p:cNvCxnSpPr/>
          <p:nvPr/>
        </p:nvCxnSpPr>
        <p:spPr>
          <a:xfrm>
            <a:off x="4113004" y="2564904"/>
            <a:ext cx="0" cy="539778"/>
          </a:xfrm>
          <a:prstGeom prst="line">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3" name="TextBox 12"/>
          <p:cNvSpPr txBox="1"/>
          <p:nvPr/>
        </p:nvSpPr>
        <p:spPr>
          <a:xfrm>
            <a:off x="1844847" y="2353804"/>
            <a:ext cx="782937" cy="369332"/>
          </a:xfrm>
          <a:prstGeom prst="rect">
            <a:avLst/>
          </a:prstGeom>
          <a:noFill/>
        </p:spPr>
        <p:txBody>
          <a:bodyPr wrap="none" rtlCol="0">
            <a:spAutoFit/>
          </a:bodyPr>
          <a:lstStyle/>
          <a:p>
            <a:r>
              <a:rPr lang="en-US" dirty="0" smtClean="0">
                <a:solidFill>
                  <a:srgbClr val="303030"/>
                </a:solidFill>
                <a:latin typeface="Tahoma"/>
              </a:rPr>
              <a:t>DRAM</a:t>
            </a:r>
            <a:endParaRPr lang="en-US" dirty="0">
              <a:solidFill>
                <a:srgbClr val="303030"/>
              </a:solidFill>
              <a:latin typeface="Tahoma"/>
            </a:endParaRPr>
          </a:p>
        </p:txBody>
      </p:sp>
      <p:sp>
        <p:nvSpPr>
          <p:cNvPr id="14" name="TextBox 13"/>
          <p:cNvSpPr txBox="1"/>
          <p:nvPr/>
        </p:nvSpPr>
        <p:spPr>
          <a:xfrm>
            <a:off x="4876146" y="2364939"/>
            <a:ext cx="3471323" cy="369332"/>
          </a:xfrm>
          <a:prstGeom prst="rect">
            <a:avLst/>
          </a:prstGeom>
          <a:noFill/>
        </p:spPr>
        <p:txBody>
          <a:bodyPr wrap="none" rtlCol="0">
            <a:spAutoFit/>
          </a:bodyPr>
          <a:lstStyle/>
          <a:p>
            <a:r>
              <a:rPr lang="en-US" dirty="0" smtClean="0">
                <a:solidFill>
                  <a:srgbClr val="303030"/>
                </a:solidFill>
                <a:latin typeface="Tahoma"/>
              </a:rPr>
              <a:t>Phase Change Memory (or Tech. X)</a:t>
            </a:r>
            <a:endParaRPr lang="en-US" dirty="0">
              <a:solidFill>
                <a:srgbClr val="303030"/>
              </a:solidFill>
              <a:latin typeface="Tahoma"/>
            </a:endParaRPr>
          </a:p>
        </p:txBody>
      </p:sp>
      <p:sp>
        <p:nvSpPr>
          <p:cNvPr id="15" name="TextBox 14"/>
          <p:cNvSpPr txBox="1"/>
          <p:nvPr/>
        </p:nvSpPr>
        <p:spPr>
          <a:xfrm>
            <a:off x="459985" y="4365104"/>
            <a:ext cx="8161209" cy="830997"/>
          </a:xfrm>
          <a:prstGeom prst="rect">
            <a:avLst/>
          </a:prstGeom>
          <a:noFill/>
        </p:spPr>
        <p:txBody>
          <a:bodyPr wrap="none" rtlCol="0">
            <a:spAutoFit/>
          </a:bodyPr>
          <a:lstStyle/>
          <a:p>
            <a:pPr algn="ctr"/>
            <a:r>
              <a:rPr lang="en-US" sz="2400" dirty="0" smtClean="0">
                <a:solidFill>
                  <a:srgbClr val="000000"/>
                </a:solidFill>
                <a:latin typeface="Tahoma"/>
              </a:rPr>
              <a:t>Hardware/software manage data allocation and movement </a:t>
            </a:r>
            <a:endParaRPr lang="en-US" sz="2400" dirty="0">
              <a:solidFill>
                <a:srgbClr val="000000"/>
              </a:solidFill>
              <a:latin typeface="Tahoma"/>
            </a:endParaRPr>
          </a:p>
          <a:p>
            <a:pPr algn="ctr"/>
            <a:r>
              <a:rPr lang="en-US" sz="2400" dirty="0">
                <a:solidFill>
                  <a:srgbClr val="008000"/>
                </a:solidFill>
                <a:latin typeface="Tahoma"/>
              </a:rPr>
              <a:t>t</a:t>
            </a:r>
            <a:r>
              <a:rPr lang="en-US" sz="2400" dirty="0" smtClean="0">
                <a:solidFill>
                  <a:srgbClr val="008000"/>
                </a:solidFill>
                <a:latin typeface="Tahoma"/>
              </a:rPr>
              <a:t>o achieve the best of multiple technologies</a:t>
            </a:r>
          </a:p>
        </p:txBody>
      </p:sp>
    </p:spTree>
    <p:extLst>
      <p:ext uri="{BB962C8B-B14F-4D97-AF65-F5344CB8AC3E}">
        <p14:creationId xmlns:p14="http://schemas.microsoft.com/office/powerpoint/2010/main" val="3919032459"/>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28600" y="152400"/>
            <a:ext cx="8915400" cy="1066800"/>
          </a:xfrm>
        </p:spPr>
        <p:txBody>
          <a:bodyPr/>
          <a:lstStyle/>
          <a:p>
            <a:r>
              <a:rPr lang="en-US" sz="3600" dirty="0" smtClean="0"/>
              <a:t>DRAM vs. PCM: An Observation</a:t>
            </a:r>
            <a:endParaRPr lang="en-US" sz="3600" dirty="0"/>
          </a:p>
        </p:txBody>
      </p:sp>
      <p:sp>
        <p:nvSpPr>
          <p:cNvPr id="3" name="Content Placeholder 2"/>
          <p:cNvSpPr>
            <a:spLocks noGrp="1"/>
          </p:cNvSpPr>
          <p:nvPr>
            <p:ph idx="1"/>
          </p:nvPr>
        </p:nvSpPr>
        <p:spPr>
          <a:xfrm>
            <a:off x="228600" y="997527"/>
            <a:ext cx="8915400" cy="5193723"/>
          </a:xfrm>
        </p:spPr>
        <p:txBody>
          <a:bodyPr/>
          <a:lstStyle/>
          <a:p>
            <a:r>
              <a:rPr lang="en-US" sz="2200" dirty="0" smtClean="0">
                <a:sym typeface="Wingdings" charset="0"/>
              </a:rPr>
              <a:t>Row buffers are the same in DRAM and PCM</a:t>
            </a:r>
          </a:p>
          <a:p>
            <a:r>
              <a:rPr lang="en-US" sz="2200" dirty="0" smtClean="0"/>
              <a:t>Row </a:t>
            </a:r>
            <a:r>
              <a:rPr lang="en-US" sz="2200" dirty="0"/>
              <a:t>buffer </a:t>
            </a:r>
            <a:r>
              <a:rPr lang="en-US" sz="2200" dirty="0">
                <a:solidFill>
                  <a:srgbClr val="0000FF"/>
                </a:solidFill>
              </a:rPr>
              <a:t>hit</a:t>
            </a:r>
            <a:r>
              <a:rPr lang="en-US" sz="2200" dirty="0">
                <a:solidFill>
                  <a:srgbClr val="008000"/>
                </a:solidFill>
              </a:rPr>
              <a:t> </a:t>
            </a:r>
            <a:r>
              <a:rPr lang="en-US" sz="2200" dirty="0"/>
              <a:t>latency </a:t>
            </a:r>
            <a:r>
              <a:rPr lang="en-US" sz="2200" b="1" dirty="0">
                <a:solidFill>
                  <a:srgbClr val="0000FF"/>
                </a:solidFill>
              </a:rPr>
              <a:t>same</a:t>
            </a:r>
            <a:r>
              <a:rPr lang="en-US" sz="2200" dirty="0">
                <a:solidFill>
                  <a:srgbClr val="0000FF"/>
                </a:solidFill>
              </a:rPr>
              <a:t> </a:t>
            </a:r>
            <a:r>
              <a:rPr lang="en-US" sz="2200" dirty="0"/>
              <a:t>in DRAM and </a:t>
            </a:r>
            <a:r>
              <a:rPr lang="en-US" sz="2200" dirty="0" smtClean="0"/>
              <a:t>PCM</a:t>
            </a:r>
          </a:p>
          <a:p>
            <a:r>
              <a:rPr lang="en-US" sz="2200" dirty="0" smtClean="0"/>
              <a:t>Row </a:t>
            </a:r>
            <a:r>
              <a:rPr lang="en-US" sz="2200" dirty="0"/>
              <a:t>buffer </a:t>
            </a:r>
            <a:r>
              <a:rPr lang="en-US" sz="2200" dirty="0">
                <a:solidFill>
                  <a:srgbClr val="FF0000"/>
                </a:solidFill>
              </a:rPr>
              <a:t>miss </a:t>
            </a:r>
            <a:r>
              <a:rPr lang="en-US" sz="2200" dirty="0"/>
              <a:t>latency </a:t>
            </a:r>
            <a:r>
              <a:rPr lang="en-US" sz="2200" b="1" dirty="0">
                <a:solidFill>
                  <a:srgbClr val="FF0000"/>
                </a:solidFill>
              </a:rPr>
              <a:t>small </a:t>
            </a:r>
            <a:r>
              <a:rPr lang="en-US" sz="2200" dirty="0"/>
              <a:t>in </a:t>
            </a:r>
            <a:r>
              <a:rPr lang="en-US" sz="2200" dirty="0" smtClean="0"/>
              <a:t>DRAM, </a:t>
            </a:r>
            <a:r>
              <a:rPr lang="en-US" sz="2200" b="1" dirty="0" smtClean="0">
                <a:solidFill>
                  <a:srgbClr val="FF0000"/>
                </a:solidFill>
              </a:rPr>
              <a:t>large </a:t>
            </a:r>
            <a:r>
              <a:rPr lang="en-US" sz="2200" dirty="0"/>
              <a:t>in PCM</a:t>
            </a:r>
          </a:p>
          <a:p>
            <a:endParaRPr lang="en-US" sz="2200" dirty="0">
              <a:latin typeface="Tahoma" charset="0"/>
              <a:sym typeface="Wingdings" charset="0"/>
            </a:endParaRPr>
          </a:p>
          <a:p>
            <a:endParaRPr lang="en-US" dirty="0" smtClean="0"/>
          </a:p>
          <a:p>
            <a:endParaRPr lang="en-US" dirty="0"/>
          </a:p>
          <a:p>
            <a:endParaRPr lang="en-US" dirty="0" smtClean="0"/>
          </a:p>
          <a:p>
            <a:endParaRPr lang="en-US" dirty="0"/>
          </a:p>
          <a:p>
            <a:pPr marL="0" indent="0">
              <a:buNone/>
            </a:pPr>
            <a:endParaRPr lang="en-US" dirty="0" smtClean="0"/>
          </a:p>
          <a:p>
            <a:pPr marL="0" indent="0">
              <a:buNone/>
            </a:pPr>
            <a:endParaRPr lang="en-US" dirty="0" smtClean="0"/>
          </a:p>
          <a:p>
            <a:pPr marL="0" indent="0">
              <a:buNone/>
            </a:pPr>
            <a:endParaRPr lang="en-US" sz="2000" dirty="0"/>
          </a:p>
          <a:p>
            <a:r>
              <a:rPr lang="en-US" sz="2200" dirty="0" smtClean="0"/>
              <a:t>Accessing the row buffer in PCM is fast</a:t>
            </a:r>
          </a:p>
          <a:p>
            <a:r>
              <a:rPr lang="en-US" sz="2200" dirty="0" smtClean="0"/>
              <a:t>What incurs high latency is the PCM array access </a:t>
            </a:r>
            <a:r>
              <a:rPr lang="en-US" sz="2200" dirty="0" smtClean="0">
                <a:sym typeface="Wingdings"/>
              </a:rPr>
              <a:t> avoid this</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92</a:t>
            </a:fld>
            <a:endParaRPr lang="en-US" dirty="0"/>
          </a:p>
        </p:txBody>
      </p:sp>
      <p:sp>
        <p:nvSpPr>
          <p:cNvPr id="5" name="Rectangle 4"/>
          <p:cNvSpPr/>
          <p:nvPr/>
        </p:nvSpPr>
        <p:spPr>
          <a:xfrm>
            <a:off x="3720290" y="2348880"/>
            <a:ext cx="1512168" cy="1512168"/>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400" dirty="0" smtClean="0">
                <a:solidFill>
                  <a:srgbClr val="FFFFFF"/>
                </a:solidFill>
                <a:latin typeface="Tahoma"/>
              </a:rPr>
              <a:t>CPU</a:t>
            </a:r>
            <a:endParaRPr lang="en-US" sz="2400" dirty="0">
              <a:solidFill>
                <a:srgbClr val="FFFFFF"/>
              </a:solidFill>
              <a:latin typeface="Tahoma"/>
            </a:endParaRPr>
          </a:p>
        </p:txBody>
      </p:sp>
      <p:sp>
        <p:nvSpPr>
          <p:cNvPr id="6" name="Rectangle 5"/>
          <p:cNvSpPr/>
          <p:nvPr/>
        </p:nvSpPr>
        <p:spPr>
          <a:xfrm>
            <a:off x="3720290" y="3343211"/>
            <a:ext cx="792087"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err="1" smtClean="0">
                <a:solidFill>
                  <a:srgbClr val="000000"/>
                </a:solidFill>
                <a:latin typeface="Tahoma"/>
              </a:rPr>
              <a:t>DRAMCtrl</a:t>
            </a:r>
            <a:endParaRPr lang="en-US" dirty="0">
              <a:solidFill>
                <a:srgbClr val="000000"/>
              </a:solidFill>
              <a:latin typeface="Tahoma"/>
            </a:endParaRPr>
          </a:p>
        </p:txBody>
      </p:sp>
      <p:sp>
        <p:nvSpPr>
          <p:cNvPr id="12" name="Rectangle 11"/>
          <p:cNvSpPr/>
          <p:nvPr/>
        </p:nvSpPr>
        <p:spPr>
          <a:xfrm>
            <a:off x="4512378" y="3341693"/>
            <a:ext cx="735381" cy="504056"/>
          </a:xfrm>
          <a:prstGeom prst="rect">
            <a:avLst/>
          </a:prstGeom>
        </p:spPr>
        <p:style>
          <a:lnRef idx="1">
            <a:schemeClr val="accent2"/>
          </a:lnRef>
          <a:fillRef idx="3">
            <a:schemeClr val="accent2"/>
          </a:fillRef>
          <a:effectRef idx="2">
            <a:schemeClr val="accent2"/>
          </a:effectRef>
          <a:fontRef idx="minor">
            <a:schemeClr val="lt1"/>
          </a:fontRef>
        </p:style>
        <p:txBody>
          <a:bodyPr rtlCol="0" anchor="ctr"/>
          <a:lstStyle/>
          <a:p>
            <a:pPr algn="ctr"/>
            <a:r>
              <a:rPr lang="en-US" dirty="0" smtClean="0">
                <a:solidFill>
                  <a:srgbClr val="303030"/>
                </a:solidFill>
                <a:latin typeface="Tahoma"/>
              </a:rPr>
              <a:t>PCM Ctrl</a:t>
            </a:r>
            <a:endParaRPr lang="en-US" dirty="0">
              <a:solidFill>
                <a:srgbClr val="303030"/>
              </a:solidFill>
              <a:latin typeface="Tahoma"/>
            </a:endParaRPr>
          </a:p>
        </p:txBody>
      </p:sp>
      <p:cxnSp>
        <p:nvCxnSpPr>
          <p:cNvPr id="16" name="Straight Connector 7"/>
          <p:cNvCxnSpPr>
            <a:endCxn id="17" idx="3"/>
          </p:cNvCxnSpPr>
          <p:nvPr/>
        </p:nvCxnSpPr>
        <p:spPr>
          <a:xfrm rot="5400000">
            <a:off x="3660651" y="4095220"/>
            <a:ext cx="589756"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17" name="Rectangle 16"/>
          <p:cNvSpPr/>
          <p:nvPr/>
        </p:nvSpPr>
        <p:spPr>
          <a:xfrm>
            <a:off x="1186135" y="4097998"/>
            <a:ext cx="2665412"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sp>
        <p:nvSpPr>
          <p:cNvPr id="18" name="Rectangle 17"/>
          <p:cNvSpPr/>
          <p:nvPr/>
        </p:nvSpPr>
        <p:spPr>
          <a:xfrm>
            <a:off x="5146947" y="4097998"/>
            <a:ext cx="2665413" cy="792162"/>
          </a:xfrm>
          <a:prstGeom prst="rect">
            <a:avLst/>
          </a:prstGeom>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b="1" dirty="0">
              <a:solidFill>
                <a:srgbClr val="FFFFFF"/>
              </a:solidFill>
              <a:effectLst>
                <a:outerShdw blurRad="38100" dist="38100" dir="2700000" algn="tl">
                  <a:srgbClr val="000000">
                    <a:alpha val="43137"/>
                  </a:srgbClr>
                </a:outerShdw>
              </a:effectLst>
              <a:latin typeface="Tahoma"/>
            </a:endParaRPr>
          </a:p>
        </p:txBody>
      </p:sp>
      <p:cxnSp>
        <p:nvCxnSpPr>
          <p:cNvPr id="19" name="Straight Connector 13"/>
          <p:cNvCxnSpPr>
            <a:endCxn id="18" idx="1"/>
          </p:cNvCxnSpPr>
          <p:nvPr/>
        </p:nvCxnSpPr>
        <p:spPr>
          <a:xfrm rot="16200000" flipH="1">
            <a:off x="4747293" y="4094425"/>
            <a:ext cx="591344" cy="207963"/>
          </a:xfrm>
          <a:prstGeom prst="bentConnector2">
            <a:avLst/>
          </a:prstGeom>
          <a:ln w="76200" cmpd="sng">
            <a:solidFill>
              <a:schemeClr val="tx1"/>
            </a:solidFill>
          </a:ln>
        </p:spPr>
        <p:style>
          <a:lnRef idx="2">
            <a:schemeClr val="accent1"/>
          </a:lnRef>
          <a:fillRef idx="0">
            <a:schemeClr val="accent1"/>
          </a:fillRef>
          <a:effectRef idx="1">
            <a:schemeClr val="accent1"/>
          </a:effectRef>
          <a:fontRef idx="minor">
            <a:schemeClr val="tx1"/>
          </a:fontRef>
        </p:style>
      </p:cxnSp>
      <p:sp>
        <p:nvSpPr>
          <p:cNvPr id="23" name="Rectangle 22"/>
          <p:cNvSpPr/>
          <p:nvPr/>
        </p:nvSpPr>
        <p:spPr>
          <a:xfrm>
            <a:off x="1262454"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4" name="Rectangle 23"/>
          <p:cNvSpPr/>
          <p:nvPr/>
        </p:nvSpPr>
        <p:spPr>
          <a:xfrm>
            <a:off x="3006598"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5" name="Rectangle 24"/>
          <p:cNvSpPr/>
          <p:nvPr/>
        </p:nvSpPr>
        <p:spPr>
          <a:xfrm>
            <a:off x="1262454"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cxnSp>
        <p:nvCxnSpPr>
          <p:cNvPr id="26" name="Straight Connector 25"/>
          <p:cNvCxnSpPr>
            <a:stCxn id="25" idx="0"/>
          </p:cNvCxnSpPr>
          <p:nvPr/>
        </p:nvCxnSpPr>
        <p:spPr>
          <a:xfrm flipH="1" flipV="1">
            <a:off x="1428236" y="3794389"/>
            <a:ext cx="200077" cy="381399"/>
          </a:xfrm>
          <a:prstGeom prst="line">
            <a:avLst/>
          </a:prstGeom>
        </p:spPr>
        <p:style>
          <a:lnRef idx="2">
            <a:schemeClr val="dk1"/>
          </a:lnRef>
          <a:fillRef idx="0">
            <a:schemeClr val="dk1"/>
          </a:fillRef>
          <a:effectRef idx="1">
            <a:schemeClr val="dk1"/>
          </a:effectRef>
          <a:fontRef idx="minor">
            <a:schemeClr val="tx1"/>
          </a:fontRef>
        </p:style>
      </p:cxnSp>
      <p:sp>
        <p:nvSpPr>
          <p:cNvPr id="27" name="Rectangle 26"/>
          <p:cNvSpPr/>
          <p:nvPr/>
        </p:nvSpPr>
        <p:spPr>
          <a:xfrm>
            <a:off x="3006598"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28" name="Rectangle 27"/>
          <p:cNvSpPr/>
          <p:nvPr/>
        </p:nvSpPr>
        <p:spPr>
          <a:xfrm>
            <a:off x="5241249"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29" name="Rectangle 28"/>
          <p:cNvSpPr/>
          <p:nvPr/>
        </p:nvSpPr>
        <p:spPr>
          <a:xfrm>
            <a:off x="6985393" y="4175788"/>
            <a:ext cx="731717" cy="652463"/>
          </a:xfrm>
          <a:prstGeom prst="rect">
            <a:avLst/>
          </a:prstGeom>
        </p:spPr>
        <p:style>
          <a:lnRef idx="1">
            <a:schemeClr val="accent6"/>
          </a:lnRef>
          <a:fillRef idx="2">
            <a:schemeClr val="accent6"/>
          </a:fillRef>
          <a:effectRef idx="1">
            <a:schemeClr val="accent6"/>
          </a:effectRef>
          <a:fontRef idx="minor">
            <a:schemeClr val="dk1"/>
          </a:fontRef>
        </p:style>
        <p:txBody>
          <a:bodyPr anchor="ctr"/>
          <a:lstStyle/>
          <a:p>
            <a:pPr algn="ctr">
              <a:defRPr/>
            </a:pPr>
            <a:r>
              <a:rPr lang="en-US" sz="2000" dirty="0" smtClean="0">
                <a:solidFill>
                  <a:srgbClr val="000000"/>
                </a:solidFill>
                <a:latin typeface="Tahoma"/>
              </a:rPr>
              <a:t>Bank</a:t>
            </a:r>
            <a:endParaRPr lang="en-US" sz="2000" dirty="0">
              <a:solidFill>
                <a:srgbClr val="000000"/>
              </a:solidFill>
              <a:latin typeface="Tahoma"/>
            </a:endParaRPr>
          </a:p>
        </p:txBody>
      </p:sp>
      <p:sp>
        <p:nvSpPr>
          <p:cNvPr id="30" name="Rectangle 29"/>
          <p:cNvSpPr/>
          <p:nvPr/>
        </p:nvSpPr>
        <p:spPr>
          <a:xfrm>
            <a:off x="5241249"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1" name="Rectangle 30"/>
          <p:cNvSpPr/>
          <p:nvPr/>
        </p:nvSpPr>
        <p:spPr>
          <a:xfrm>
            <a:off x="6985393" y="4175788"/>
            <a:ext cx="731717" cy="133350"/>
          </a:xfrm>
          <a:prstGeom prst="rect">
            <a:avLst/>
          </a:prstGeom>
        </p:spPr>
        <p:style>
          <a:lnRef idx="1">
            <a:schemeClr val="accent4"/>
          </a:lnRef>
          <a:fillRef idx="2">
            <a:schemeClr val="accent4"/>
          </a:fillRef>
          <a:effectRef idx="1">
            <a:schemeClr val="accent4"/>
          </a:effectRef>
          <a:fontRef idx="minor">
            <a:schemeClr val="dk1"/>
          </a:fontRef>
        </p:style>
        <p:txBody>
          <a:bodyPr anchor="ctr"/>
          <a:lstStyle/>
          <a:p>
            <a:pPr algn="ctr">
              <a:defRPr/>
            </a:pPr>
            <a:endParaRPr lang="en-US" sz="1600" dirty="0">
              <a:solidFill>
                <a:srgbClr val="000000"/>
              </a:solidFill>
              <a:latin typeface="Tahoma"/>
            </a:endParaRPr>
          </a:p>
        </p:txBody>
      </p:sp>
      <p:sp>
        <p:nvSpPr>
          <p:cNvPr id="32" name="Oval 31"/>
          <p:cNvSpPr/>
          <p:nvPr/>
        </p:nvSpPr>
        <p:spPr>
          <a:xfrm>
            <a:off x="2149747"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3" name="Oval 32"/>
          <p:cNvSpPr/>
          <p:nvPr/>
        </p:nvSpPr>
        <p:spPr>
          <a:xfrm>
            <a:off x="2455605"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4" name="Oval 33"/>
          <p:cNvSpPr/>
          <p:nvPr/>
        </p:nvSpPr>
        <p:spPr>
          <a:xfrm>
            <a:off x="276675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5" name="Oval 34"/>
          <p:cNvSpPr/>
          <p:nvPr/>
        </p:nvSpPr>
        <p:spPr>
          <a:xfrm>
            <a:off x="6120614"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6" name="Oval 35"/>
          <p:cNvSpPr/>
          <p:nvPr/>
        </p:nvSpPr>
        <p:spPr>
          <a:xfrm>
            <a:off x="6426472"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7" name="Oval 36"/>
          <p:cNvSpPr/>
          <p:nvPr/>
        </p:nvSpPr>
        <p:spPr>
          <a:xfrm>
            <a:off x="6737621" y="4447512"/>
            <a:ext cx="93133" cy="93133"/>
          </a:xfrm>
          <a:prstGeom prst="ellipse">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algn="ctr"/>
            <a:endParaRPr lang="en-US">
              <a:solidFill>
                <a:srgbClr val="FFFFFF"/>
              </a:solidFill>
              <a:latin typeface="Tahoma"/>
            </a:endParaRPr>
          </a:p>
        </p:txBody>
      </p:sp>
      <p:sp>
        <p:nvSpPr>
          <p:cNvPr id="38" name="TextBox 26"/>
          <p:cNvSpPr txBox="1">
            <a:spLocks noChangeArrowheads="1"/>
          </p:cNvSpPr>
          <p:nvPr/>
        </p:nvSpPr>
        <p:spPr bwMode="auto">
          <a:xfrm>
            <a:off x="435247" y="3472586"/>
            <a:ext cx="132844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charset="0"/>
                <a:ea typeface="ＭＳ Ｐゴシック" charset="0"/>
                <a:cs typeface="ＭＳ Ｐゴシック" charset="0"/>
              </a:defRPr>
            </a:lvl1pPr>
            <a:lvl2pPr marL="742950" indent="-285750">
              <a:defRPr>
                <a:solidFill>
                  <a:schemeClr val="tx1"/>
                </a:solidFill>
                <a:latin typeface="Calibri" charset="0"/>
                <a:ea typeface="ＭＳ Ｐゴシック" charset="0"/>
              </a:defRPr>
            </a:lvl2pPr>
            <a:lvl3pPr marL="1143000" indent="-228600">
              <a:defRPr>
                <a:solidFill>
                  <a:schemeClr val="tx1"/>
                </a:solidFill>
                <a:latin typeface="Calibri" charset="0"/>
                <a:ea typeface="ＭＳ Ｐゴシック" charset="0"/>
              </a:defRPr>
            </a:lvl3pPr>
            <a:lvl4pPr marL="1600200" indent="-228600">
              <a:defRPr>
                <a:solidFill>
                  <a:schemeClr val="tx1"/>
                </a:solidFill>
                <a:latin typeface="Calibri" charset="0"/>
                <a:ea typeface="ＭＳ Ｐゴシック" charset="0"/>
              </a:defRPr>
            </a:lvl4pPr>
            <a:lvl5pPr marL="2057400" indent="-228600">
              <a:defRPr>
                <a:solidFill>
                  <a:schemeClr val="tx1"/>
                </a:solidFill>
                <a:latin typeface="Calibri" charset="0"/>
                <a:ea typeface="ＭＳ Ｐゴシック" charset="0"/>
              </a:defRPr>
            </a:lvl5pPr>
            <a:lvl6pPr marL="2514600" indent="-228600" fontAlgn="base">
              <a:spcBef>
                <a:spcPct val="0"/>
              </a:spcBef>
              <a:spcAft>
                <a:spcPct val="0"/>
              </a:spcAft>
              <a:defRPr>
                <a:solidFill>
                  <a:schemeClr val="tx1"/>
                </a:solidFill>
                <a:latin typeface="Calibri" charset="0"/>
                <a:ea typeface="ＭＳ Ｐゴシック" charset="0"/>
              </a:defRPr>
            </a:lvl6pPr>
            <a:lvl7pPr marL="2971800" indent="-228600" fontAlgn="base">
              <a:spcBef>
                <a:spcPct val="0"/>
              </a:spcBef>
              <a:spcAft>
                <a:spcPct val="0"/>
              </a:spcAft>
              <a:defRPr>
                <a:solidFill>
                  <a:schemeClr val="tx1"/>
                </a:solidFill>
                <a:latin typeface="Calibri" charset="0"/>
                <a:ea typeface="ＭＳ Ｐゴシック" charset="0"/>
              </a:defRPr>
            </a:lvl7pPr>
            <a:lvl8pPr marL="3429000" indent="-228600" fontAlgn="base">
              <a:spcBef>
                <a:spcPct val="0"/>
              </a:spcBef>
              <a:spcAft>
                <a:spcPct val="0"/>
              </a:spcAft>
              <a:defRPr>
                <a:solidFill>
                  <a:schemeClr val="tx1"/>
                </a:solidFill>
                <a:latin typeface="Calibri" charset="0"/>
                <a:ea typeface="ＭＳ Ｐゴシック" charset="0"/>
              </a:defRPr>
            </a:lvl8pPr>
            <a:lvl9pPr marL="3886200" indent="-228600" fontAlgn="base">
              <a:spcBef>
                <a:spcPct val="0"/>
              </a:spcBef>
              <a:spcAft>
                <a:spcPct val="0"/>
              </a:spcAft>
              <a:defRPr>
                <a:solidFill>
                  <a:schemeClr val="tx1"/>
                </a:solidFill>
                <a:latin typeface="Calibri" charset="0"/>
                <a:ea typeface="ＭＳ Ｐゴシック" charset="0"/>
              </a:defRPr>
            </a:lvl9pPr>
          </a:lstStyle>
          <a:p>
            <a:r>
              <a:rPr lang="en-US" sz="2000" dirty="0" smtClean="0">
                <a:solidFill>
                  <a:srgbClr val="000000"/>
                </a:solidFill>
              </a:rPr>
              <a:t>Row buffer</a:t>
            </a:r>
            <a:endParaRPr lang="en-US" sz="2000" dirty="0">
              <a:solidFill>
                <a:srgbClr val="000000"/>
              </a:solidFill>
            </a:endParaRPr>
          </a:p>
        </p:txBody>
      </p:sp>
      <p:sp>
        <p:nvSpPr>
          <p:cNvPr id="39" name="TextBox 38"/>
          <p:cNvSpPr txBox="1"/>
          <p:nvPr/>
        </p:nvSpPr>
        <p:spPr>
          <a:xfrm>
            <a:off x="1786446" y="3754534"/>
            <a:ext cx="1489410" cy="369332"/>
          </a:xfrm>
          <a:prstGeom prst="rect">
            <a:avLst/>
          </a:prstGeom>
          <a:noFill/>
        </p:spPr>
        <p:txBody>
          <a:bodyPr wrap="none" rtlCol="0">
            <a:spAutoFit/>
          </a:bodyPr>
          <a:lstStyle/>
          <a:p>
            <a:r>
              <a:rPr lang="en-US" dirty="0" smtClean="0">
                <a:solidFill>
                  <a:srgbClr val="303030"/>
                </a:solidFill>
                <a:latin typeface="Tahoma"/>
              </a:rPr>
              <a:t>DRAM Cache</a:t>
            </a:r>
            <a:endParaRPr lang="en-US" dirty="0">
              <a:solidFill>
                <a:srgbClr val="303030"/>
              </a:solidFill>
              <a:latin typeface="Tahoma"/>
            </a:endParaRPr>
          </a:p>
        </p:txBody>
      </p:sp>
      <p:sp>
        <p:nvSpPr>
          <p:cNvPr id="40" name="TextBox 39"/>
          <p:cNvSpPr txBox="1"/>
          <p:nvPr/>
        </p:nvSpPr>
        <p:spPr>
          <a:xfrm>
            <a:off x="5508104" y="3717032"/>
            <a:ext cx="2069872" cy="369332"/>
          </a:xfrm>
          <a:prstGeom prst="rect">
            <a:avLst/>
          </a:prstGeom>
          <a:noFill/>
        </p:spPr>
        <p:txBody>
          <a:bodyPr wrap="none" rtlCol="0">
            <a:spAutoFit/>
          </a:bodyPr>
          <a:lstStyle/>
          <a:p>
            <a:r>
              <a:rPr lang="en-US" dirty="0" smtClean="0">
                <a:solidFill>
                  <a:srgbClr val="303030"/>
                </a:solidFill>
                <a:latin typeface="Tahoma"/>
              </a:rPr>
              <a:t>PCM Main Memory</a:t>
            </a:r>
            <a:endParaRPr lang="en-US" dirty="0">
              <a:solidFill>
                <a:srgbClr val="303030"/>
              </a:solidFill>
              <a:latin typeface="Tahoma"/>
            </a:endParaRPr>
          </a:p>
        </p:txBody>
      </p:sp>
      <p:sp>
        <p:nvSpPr>
          <p:cNvPr id="42" name="Rectangle 41"/>
          <p:cNvSpPr/>
          <p:nvPr/>
        </p:nvSpPr>
        <p:spPr>
          <a:xfrm>
            <a:off x="107504"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008000"/>
                </a:solidFill>
                <a:latin typeface="Tahoma"/>
              </a:rPr>
              <a:t>Fast row miss</a:t>
            </a:r>
            <a:endParaRPr lang="en-US" dirty="0">
              <a:solidFill>
                <a:srgbClr val="FF0000"/>
              </a:solidFill>
              <a:latin typeface="Tahoma"/>
            </a:endParaRPr>
          </a:p>
        </p:txBody>
      </p:sp>
      <p:sp>
        <p:nvSpPr>
          <p:cNvPr id="43" name="Rectangle 42"/>
          <p:cNvSpPr/>
          <p:nvPr/>
        </p:nvSpPr>
        <p:spPr>
          <a:xfrm>
            <a:off x="4211960" y="4869160"/>
            <a:ext cx="4572000" cy="646331"/>
          </a:xfrm>
          <a:prstGeom prst="rect">
            <a:avLst/>
          </a:prstGeom>
        </p:spPr>
        <p:txBody>
          <a:bodyPr>
            <a:spAutoFit/>
          </a:bodyPr>
          <a:lstStyle/>
          <a:p>
            <a:pPr algn="ctr"/>
            <a:r>
              <a:rPr lang="en-US" dirty="0">
                <a:solidFill>
                  <a:srgbClr val="008000"/>
                </a:solidFill>
                <a:latin typeface="Tahoma"/>
              </a:rPr>
              <a:t>N ns row hit</a:t>
            </a:r>
          </a:p>
          <a:p>
            <a:pPr algn="ctr"/>
            <a:r>
              <a:rPr lang="en-US" dirty="0">
                <a:solidFill>
                  <a:srgbClr val="FF0000"/>
                </a:solidFill>
                <a:latin typeface="Tahoma"/>
              </a:rPr>
              <a:t>Slow row miss</a:t>
            </a:r>
          </a:p>
        </p:txBody>
      </p:sp>
    </p:spTree>
    <p:extLst>
      <p:ext uri="{BB962C8B-B14F-4D97-AF65-F5344CB8AC3E}">
        <p14:creationId xmlns:p14="http://schemas.microsoft.com/office/powerpoint/2010/main" val="2825758623"/>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11" end="11"/>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2" end="1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Row-Locality-Aware Data Placement</a:t>
            </a:r>
            <a:endParaRPr lang="en-US" dirty="0"/>
          </a:p>
        </p:txBody>
      </p:sp>
      <p:sp>
        <p:nvSpPr>
          <p:cNvPr id="3" name="Content Placeholder 2"/>
          <p:cNvSpPr>
            <a:spLocks noGrp="1"/>
          </p:cNvSpPr>
          <p:nvPr>
            <p:ph idx="1"/>
          </p:nvPr>
        </p:nvSpPr>
        <p:spPr/>
        <p:txBody>
          <a:bodyPr/>
          <a:lstStyle/>
          <a:p>
            <a:r>
              <a:rPr lang="en-US" sz="2200" dirty="0" smtClean="0"/>
              <a:t>Idea: </a:t>
            </a:r>
            <a:r>
              <a:rPr lang="en-US" sz="2200" dirty="0" smtClean="0">
                <a:solidFill>
                  <a:srgbClr val="0000FF"/>
                </a:solidFill>
              </a:rPr>
              <a:t>Cache in </a:t>
            </a:r>
            <a:r>
              <a:rPr lang="en-US" sz="2200" dirty="0">
                <a:solidFill>
                  <a:srgbClr val="0000FF"/>
                </a:solidFill>
              </a:rPr>
              <a:t>DRAM </a:t>
            </a:r>
            <a:r>
              <a:rPr lang="en-US" sz="2200" dirty="0" smtClean="0">
                <a:solidFill>
                  <a:srgbClr val="0000FF"/>
                </a:solidFill>
              </a:rPr>
              <a:t>only those rows that</a:t>
            </a:r>
            <a:endParaRPr lang="en-US" sz="2200" dirty="0">
              <a:solidFill>
                <a:srgbClr val="0000FF"/>
              </a:solidFill>
            </a:endParaRPr>
          </a:p>
          <a:p>
            <a:pPr lvl="1"/>
            <a:r>
              <a:rPr lang="en-US" sz="2000" dirty="0">
                <a:solidFill>
                  <a:srgbClr val="0000FF"/>
                </a:solidFill>
              </a:rPr>
              <a:t>Frequently </a:t>
            </a:r>
            <a:r>
              <a:rPr lang="en-US" sz="2000" dirty="0" smtClean="0">
                <a:solidFill>
                  <a:srgbClr val="0000FF"/>
                </a:solidFill>
              </a:rPr>
              <a:t>cause row </a:t>
            </a:r>
            <a:r>
              <a:rPr lang="en-US" sz="2000" dirty="0">
                <a:solidFill>
                  <a:srgbClr val="0000FF"/>
                </a:solidFill>
              </a:rPr>
              <a:t>buffer </a:t>
            </a:r>
            <a:r>
              <a:rPr lang="en-US" sz="2000" dirty="0" smtClean="0">
                <a:solidFill>
                  <a:srgbClr val="0000FF"/>
                </a:solidFill>
              </a:rPr>
              <a:t>conflicts </a:t>
            </a:r>
            <a:r>
              <a:rPr lang="en-US" sz="2000" dirty="0" smtClean="0">
                <a:sym typeface="Wingdings" charset="0"/>
              </a:rPr>
              <a:t> </a:t>
            </a:r>
            <a:r>
              <a:rPr lang="en-US" sz="2000" dirty="0"/>
              <a:t>because </a:t>
            </a:r>
            <a:r>
              <a:rPr lang="en-US" sz="2000" dirty="0" smtClean="0"/>
              <a:t>row-conflict latency </a:t>
            </a:r>
            <a:r>
              <a:rPr lang="en-US" sz="2000" dirty="0"/>
              <a:t>is smaller in DRAM</a:t>
            </a:r>
          </a:p>
          <a:p>
            <a:pPr lvl="1"/>
            <a:r>
              <a:rPr lang="en-US" sz="2000" dirty="0" smtClean="0">
                <a:solidFill>
                  <a:srgbClr val="0000FF"/>
                </a:solidFill>
              </a:rPr>
              <a:t>Are </a:t>
            </a:r>
            <a:r>
              <a:rPr lang="en-US" sz="2000" dirty="0">
                <a:solidFill>
                  <a:srgbClr val="0000FF"/>
                </a:solidFill>
              </a:rPr>
              <a:t>reused many times</a:t>
            </a:r>
            <a:r>
              <a:rPr lang="en-US" sz="2000" dirty="0">
                <a:solidFill>
                  <a:srgbClr val="0000FF"/>
                </a:solidFill>
                <a:sym typeface="Wingdings" charset="0"/>
              </a:rPr>
              <a:t> </a:t>
            </a:r>
            <a:r>
              <a:rPr lang="en-US" sz="2000" dirty="0">
                <a:sym typeface="Wingdings" charset="0"/>
              </a:rPr>
              <a:t> </a:t>
            </a:r>
            <a:r>
              <a:rPr lang="en-US" sz="2000" dirty="0" smtClean="0">
                <a:sym typeface="Wingdings" charset="0"/>
              </a:rPr>
              <a:t>to reduce cache pollution and bandwidth waste</a:t>
            </a:r>
            <a:endParaRPr lang="en-US" sz="2000" dirty="0"/>
          </a:p>
          <a:p>
            <a:endParaRPr lang="en-US" sz="1400" dirty="0" smtClean="0"/>
          </a:p>
          <a:p>
            <a:r>
              <a:rPr lang="en-US" sz="2200" dirty="0" smtClean="0"/>
              <a:t>Simplified rule of thumb:</a:t>
            </a:r>
          </a:p>
          <a:p>
            <a:pPr lvl="1"/>
            <a:r>
              <a:rPr lang="en-US" sz="2000" dirty="0" smtClean="0"/>
              <a:t>Streaming accesses: Better to place in PCM </a:t>
            </a:r>
          </a:p>
          <a:p>
            <a:pPr lvl="1"/>
            <a:r>
              <a:rPr lang="en-US" sz="2000" dirty="0" smtClean="0"/>
              <a:t>Other accesses (with some reuse): Better to place in DRAM</a:t>
            </a:r>
          </a:p>
          <a:p>
            <a:pPr lvl="1"/>
            <a:endParaRPr lang="en-US" sz="1400" dirty="0"/>
          </a:p>
          <a:p>
            <a:endParaRPr lang="en-US" sz="2200" dirty="0"/>
          </a:p>
          <a:p>
            <a:endParaRPr lang="en-US" sz="2200" dirty="0" smtClean="0"/>
          </a:p>
          <a:p>
            <a:endParaRPr lang="en-US" sz="1400" dirty="0"/>
          </a:p>
          <a:p>
            <a:r>
              <a:rPr lang="en-US" sz="2200" dirty="0" smtClean="0"/>
              <a:t>Yoon </a:t>
            </a:r>
            <a:r>
              <a:rPr lang="en-US" sz="2200" dirty="0"/>
              <a:t>et al., “</a:t>
            </a:r>
            <a:r>
              <a:rPr lang="en-US" sz="2200" dirty="0">
                <a:solidFill>
                  <a:srgbClr val="0000FF"/>
                </a:solidFill>
              </a:rPr>
              <a:t>Row Buffer Locality-Aware Data Placement in Hybrid </a:t>
            </a:r>
            <a:r>
              <a:rPr lang="en-US" sz="2200" dirty="0" smtClean="0">
                <a:solidFill>
                  <a:srgbClr val="0000FF"/>
                </a:solidFill>
              </a:rPr>
              <a:t>Memories</a:t>
            </a:r>
            <a:r>
              <a:rPr lang="en-US" sz="2200" dirty="0" smtClean="0"/>
              <a:t>,” ICCD 2012 Best Paper Award.</a:t>
            </a:r>
            <a:endParaRPr lang="en-US" sz="2200" dirty="0"/>
          </a:p>
        </p:txBody>
      </p:sp>
      <p:sp>
        <p:nvSpPr>
          <p:cNvPr id="4" name="Slide Number Placeholder 3"/>
          <p:cNvSpPr>
            <a:spLocks noGrp="1"/>
          </p:cNvSpPr>
          <p:nvPr>
            <p:ph type="sldNum" sz="quarter" idx="11"/>
          </p:nvPr>
        </p:nvSpPr>
        <p:spPr/>
        <p:txBody>
          <a:bodyPr/>
          <a:lstStyle/>
          <a:p>
            <a:fld id="{27F28456-B93E-5440-A8F9-7EDDF5DA4557}" type="slidenum">
              <a:rPr lang="en-US" smtClean="0"/>
              <a:pPr/>
              <a:t>93</a:t>
            </a:fld>
            <a:endParaRPr lang="en-US"/>
          </a:p>
        </p:txBody>
      </p:sp>
    </p:spTree>
    <p:extLst>
      <p:ext uri="{BB962C8B-B14F-4D97-AF65-F5344CB8AC3E}">
        <p14:creationId xmlns:p14="http://schemas.microsoft.com/office/powerpoint/2010/main" val="188749918"/>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7"/>
          <p:cNvGraphicFramePr>
            <a:graphicFrameLocks/>
          </p:cNvGraphicFramePr>
          <p:nvPr>
            <p:extLst>
              <p:ext uri="{D42A27DB-BD31-4B8C-83A1-F6EECF244321}">
                <p14:modId xmlns:p14="http://schemas.microsoft.com/office/powerpoint/2010/main" val="3397909376"/>
              </p:ext>
            </p:extLst>
          </p:nvPr>
        </p:nvGraphicFramePr>
        <p:xfrm>
          <a:off x="902082" y="1417638"/>
          <a:ext cx="7065701" cy="4938711"/>
        </p:xfrm>
        <a:graphic>
          <a:graphicData uri="http://schemas.openxmlformats.org/drawingml/2006/chart">
            <c:chart xmlns:c="http://schemas.openxmlformats.org/drawingml/2006/chart" xmlns:r="http://schemas.openxmlformats.org/officeDocument/2006/relationships" r:id="rId3"/>
          </a:graphicData>
        </a:graphic>
      </p:graphicFrame>
      <p:sp>
        <p:nvSpPr>
          <p:cNvPr id="3" name="Rectangle 2"/>
          <p:cNvSpPr/>
          <p:nvPr/>
        </p:nvSpPr>
        <p:spPr>
          <a:xfrm>
            <a:off x="0" y="1880315"/>
            <a:ext cx="9144000" cy="4468669"/>
          </a:xfrm>
          <a:prstGeom prst="rect">
            <a:avLst/>
          </a:prstGeom>
          <a:ln>
            <a:noFill/>
          </a:ln>
        </p:spPr>
        <p:style>
          <a:lnRef idx="2">
            <a:schemeClr val="dk1"/>
          </a:lnRef>
          <a:fillRef idx="1">
            <a:schemeClr val="lt1"/>
          </a:fillRef>
          <a:effectRef idx="0">
            <a:schemeClr val="dk1"/>
          </a:effectRef>
          <a:fontRef idx="minor">
            <a:schemeClr val="dk1"/>
          </a:fontRef>
        </p:style>
        <p:txBody>
          <a:bodyPr rtlCol="0" anchor="ctr"/>
          <a:lstStyle/>
          <a:p>
            <a:pPr algn="ctr" defTabSz="457200" fontAlgn="base">
              <a:spcBef>
                <a:spcPct val="0"/>
              </a:spcBef>
              <a:spcAft>
                <a:spcPct val="0"/>
              </a:spcAft>
            </a:pPr>
            <a:endParaRPr lang="en-US">
              <a:solidFill>
                <a:prstClr val="black"/>
              </a:solidFill>
              <a:latin typeface="Calibri"/>
            </a:endParaRPr>
          </a:p>
        </p:txBody>
      </p:sp>
      <p:graphicFrame>
        <p:nvGraphicFramePr>
          <p:cNvPr id="13" name="Chart 12"/>
          <p:cNvGraphicFramePr>
            <a:graphicFrameLocks/>
          </p:cNvGraphicFramePr>
          <p:nvPr>
            <p:extLst>
              <p:ext uri="{D42A27DB-BD31-4B8C-83A1-F6EECF244321}">
                <p14:modId xmlns:p14="http://schemas.microsoft.com/office/powerpoint/2010/main" val="3364538508"/>
              </p:ext>
            </p:extLst>
          </p:nvPr>
        </p:nvGraphicFramePr>
        <p:xfrm>
          <a:off x="902083" y="1999737"/>
          <a:ext cx="3138021" cy="434924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a:graphicFrameLocks/>
          </p:cNvGraphicFramePr>
          <p:nvPr>
            <p:extLst>
              <p:ext uri="{D42A27DB-BD31-4B8C-83A1-F6EECF244321}">
                <p14:modId xmlns:p14="http://schemas.microsoft.com/office/powerpoint/2010/main" val="4105744515"/>
              </p:ext>
            </p:extLst>
          </p:nvPr>
        </p:nvGraphicFramePr>
        <p:xfrm>
          <a:off x="4847052" y="1999738"/>
          <a:ext cx="3107242" cy="4356612"/>
        </p:xfrm>
        <a:graphic>
          <a:graphicData uri="http://schemas.openxmlformats.org/drawingml/2006/chart">
            <c:chart xmlns:c="http://schemas.openxmlformats.org/drawingml/2006/chart" xmlns:r="http://schemas.openxmlformats.org/officeDocument/2006/relationships" r:id="rId5"/>
          </a:graphicData>
        </a:graphic>
      </p:graphicFrame>
      <p:sp>
        <p:nvSpPr>
          <p:cNvPr id="2" name="Title 1"/>
          <p:cNvSpPr>
            <a:spLocks noGrp="1"/>
          </p:cNvSpPr>
          <p:nvPr>
            <p:ph type="title"/>
          </p:nvPr>
        </p:nvSpPr>
        <p:spPr/>
        <p:txBody>
          <a:bodyPr/>
          <a:lstStyle/>
          <a:p>
            <a:r>
              <a:rPr lang="en-US" dirty="0" smtClean="0"/>
              <a:t>Hybrid vs. All-PCM/DRAM</a:t>
            </a:r>
            <a:endParaRPr lang="en-US" dirty="0"/>
          </a:p>
        </p:txBody>
      </p:sp>
      <p:sp>
        <p:nvSpPr>
          <p:cNvPr id="4" name="Slide Number Placeholder 3"/>
          <p:cNvSpPr>
            <a:spLocks noGrp="1"/>
          </p:cNvSpPr>
          <p:nvPr>
            <p:ph type="sldNum" sz="quarter" idx="12"/>
          </p:nvPr>
        </p:nvSpPr>
        <p:spPr/>
        <p:txBody>
          <a:bodyPr/>
          <a:lstStyle/>
          <a:p>
            <a:pPr>
              <a:defRPr/>
            </a:pPr>
            <a:fld id="{0C939C16-5B41-F042-929B-C66C497D1AE4}" type="slidenum">
              <a:rPr lang="en-US" smtClean="0">
                <a:solidFill>
                  <a:prstClr val="black">
                    <a:tint val="75000"/>
                  </a:prstClr>
                </a:solidFill>
                <a:latin typeface="Calibri"/>
              </a:rPr>
              <a:pPr>
                <a:defRPr/>
              </a:pPr>
              <a:t>94</a:t>
            </a:fld>
            <a:endParaRPr lang="en-US">
              <a:solidFill>
                <a:prstClr val="black">
                  <a:tint val="75000"/>
                </a:prstClr>
              </a:solidFill>
              <a:latin typeface="Calibri"/>
            </a:endParaRPr>
          </a:p>
        </p:txBody>
      </p:sp>
      <p:cxnSp>
        <p:nvCxnSpPr>
          <p:cNvPr id="15" name="Straight Arrow Connector 14"/>
          <p:cNvCxnSpPr/>
          <p:nvPr/>
        </p:nvCxnSpPr>
        <p:spPr>
          <a:xfrm flipV="1">
            <a:off x="2466641" y="3562350"/>
            <a:ext cx="0" cy="604839"/>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cxnSp>
        <p:nvCxnSpPr>
          <p:cNvPr id="16" name="Straight Arrow Connector 15"/>
          <p:cNvCxnSpPr/>
          <p:nvPr/>
        </p:nvCxnSpPr>
        <p:spPr>
          <a:xfrm>
            <a:off x="2906923" y="2512219"/>
            <a:ext cx="0" cy="1050131"/>
          </a:xfrm>
          <a:prstGeom prst="straightConnector1">
            <a:avLst/>
          </a:prstGeom>
          <a:ln>
            <a:solidFill>
              <a:srgbClr val="FF0000"/>
            </a:solidFill>
            <a:headEnd type="none"/>
            <a:tailEnd type="arrow"/>
          </a:ln>
        </p:spPr>
        <p:style>
          <a:lnRef idx="2">
            <a:schemeClr val="accent2"/>
          </a:lnRef>
          <a:fillRef idx="0">
            <a:schemeClr val="accent2"/>
          </a:fillRef>
          <a:effectRef idx="1">
            <a:schemeClr val="accent2"/>
          </a:effectRef>
          <a:fontRef idx="minor">
            <a:schemeClr val="tx1"/>
          </a:fontRef>
        </p:style>
      </p:cxnSp>
      <p:sp>
        <p:nvSpPr>
          <p:cNvPr id="9" name="TextBox 8"/>
          <p:cNvSpPr txBox="1"/>
          <p:nvPr/>
        </p:nvSpPr>
        <p:spPr>
          <a:xfrm>
            <a:off x="1307244" y="4745954"/>
            <a:ext cx="6632544" cy="830997"/>
          </a:xfrm>
          <a:prstGeom prst="rect">
            <a:avLst/>
          </a:prstGeom>
          <a:ln>
            <a:solidFill>
              <a:srgbClr val="0000FF"/>
            </a:solidFill>
          </a:ln>
        </p:spPr>
        <p:style>
          <a:lnRef idx="2">
            <a:schemeClr val="dk1"/>
          </a:lnRef>
          <a:fillRef idx="1">
            <a:schemeClr val="lt1"/>
          </a:fillRef>
          <a:effectRef idx="0">
            <a:schemeClr val="dk1"/>
          </a:effectRef>
          <a:fontRef idx="minor">
            <a:schemeClr val="dk1"/>
          </a:fontRef>
        </p:style>
        <p:txBody>
          <a:bodyPr wrap="square" rtlCol="0">
            <a:spAutoFit/>
          </a:bodyPr>
          <a:lstStyle/>
          <a:p>
            <a:pPr algn="ctr" defTabSz="457200" fontAlgn="base">
              <a:spcBef>
                <a:spcPct val="0"/>
              </a:spcBef>
              <a:spcAft>
                <a:spcPct val="0"/>
              </a:spcAft>
            </a:pPr>
            <a:r>
              <a:rPr lang="en-US" sz="2400" b="1" dirty="0" smtClean="0">
                <a:solidFill>
                  <a:srgbClr val="0000FF"/>
                </a:solidFill>
                <a:latin typeface="Calibri"/>
              </a:rPr>
              <a:t>31% better performance than all PCM, </a:t>
            </a:r>
          </a:p>
          <a:p>
            <a:pPr algn="ctr" defTabSz="457200" fontAlgn="base">
              <a:spcBef>
                <a:spcPct val="0"/>
              </a:spcBef>
              <a:spcAft>
                <a:spcPct val="0"/>
              </a:spcAft>
            </a:pPr>
            <a:r>
              <a:rPr lang="en-US" sz="2400" b="1" dirty="0" smtClean="0">
                <a:solidFill>
                  <a:srgbClr val="0000FF"/>
                </a:solidFill>
                <a:latin typeface="Calibri"/>
              </a:rPr>
              <a:t>within 29% of all DRAM performance</a:t>
            </a:r>
            <a:endParaRPr lang="en-US" sz="2400" b="1" dirty="0">
              <a:solidFill>
                <a:srgbClr val="0000FF"/>
              </a:solidFill>
              <a:latin typeface="Calibri"/>
            </a:endParaRPr>
          </a:p>
        </p:txBody>
      </p:sp>
      <p:sp>
        <p:nvSpPr>
          <p:cNvPr id="11" name="TextBox 10"/>
          <p:cNvSpPr txBox="1"/>
          <p:nvPr/>
        </p:nvSpPr>
        <p:spPr>
          <a:xfrm>
            <a:off x="1868805" y="3680103"/>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31%</a:t>
            </a:r>
            <a:endParaRPr lang="en-US" dirty="0">
              <a:solidFill>
                <a:srgbClr val="0000FF"/>
              </a:solidFill>
              <a:latin typeface="Calibri" charset="0"/>
              <a:ea typeface="ＭＳ Ｐゴシック" charset="0"/>
              <a:cs typeface="ＭＳ Ｐゴシック" charset="0"/>
            </a:endParaRPr>
          </a:p>
        </p:txBody>
      </p:sp>
      <p:sp>
        <p:nvSpPr>
          <p:cNvPr id="12" name="TextBox 11"/>
          <p:cNvSpPr txBox="1"/>
          <p:nvPr/>
        </p:nvSpPr>
        <p:spPr>
          <a:xfrm>
            <a:off x="2309087" y="2852618"/>
            <a:ext cx="597836" cy="369332"/>
          </a:xfrm>
          <a:prstGeom prst="rect">
            <a:avLst/>
          </a:prstGeom>
          <a:noFill/>
        </p:spPr>
        <p:txBody>
          <a:bodyPr wrap="square" rtlCol="0">
            <a:spAutoFit/>
          </a:bodyPr>
          <a:lstStyle/>
          <a:p>
            <a:pPr algn="r" defTabSz="457200" fontAlgn="base">
              <a:spcBef>
                <a:spcPct val="0"/>
              </a:spcBef>
              <a:spcAft>
                <a:spcPct val="0"/>
              </a:spcAft>
            </a:pPr>
            <a:r>
              <a:rPr lang="en-US" dirty="0" smtClean="0">
                <a:solidFill>
                  <a:srgbClr val="0000FF"/>
                </a:solidFill>
                <a:latin typeface="Calibri" charset="0"/>
                <a:ea typeface="ＭＳ Ｐゴシック" charset="0"/>
                <a:cs typeface="ＭＳ Ｐゴシック" charset="0"/>
              </a:rPr>
              <a:t>29%</a:t>
            </a:r>
            <a:endParaRPr lang="en-US" dirty="0">
              <a:solidFill>
                <a:srgbClr val="0000FF"/>
              </a:solidFill>
              <a:latin typeface="Calibri" charset="0"/>
              <a:ea typeface="ＭＳ Ｐゴシック" charset="0"/>
              <a:cs typeface="ＭＳ Ｐゴシック" charset="0"/>
            </a:endParaRPr>
          </a:p>
        </p:txBody>
      </p:sp>
    </p:spTree>
    <p:extLst>
      <p:ext uri="{BB962C8B-B14F-4D97-AF65-F5344CB8AC3E}">
        <p14:creationId xmlns:p14="http://schemas.microsoft.com/office/powerpoint/2010/main" val="26625961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P spid="12"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dirty="0" smtClean="0"/>
              <a:t>Aside: STT-MRAM as Main Memory</a:t>
            </a:r>
            <a:endParaRPr lang="en-US" dirty="0"/>
          </a:p>
        </p:txBody>
      </p:sp>
      <p:sp>
        <p:nvSpPr>
          <p:cNvPr id="3" name="Content Placeholder 2"/>
          <p:cNvSpPr>
            <a:spLocks noGrp="1"/>
          </p:cNvSpPr>
          <p:nvPr>
            <p:ph idx="1"/>
          </p:nvPr>
        </p:nvSpPr>
        <p:spPr>
          <a:xfrm>
            <a:off x="107505" y="1066800"/>
            <a:ext cx="5958906" cy="5314528"/>
          </a:xfrm>
        </p:spPr>
        <p:txBody>
          <a:bodyPr>
            <a:normAutofit lnSpcReduction="10000"/>
          </a:bodyPr>
          <a:lstStyle/>
          <a:p>
            <a:r>
              <a:rPr lang="en-US" dirty="0" smtClean="0"/>
              <a:t>Magnetic Tunnel Junction (MTJ)</a:t>
            </a:r>
          </a:p>
          <a:p>
            <a:pPr lvl="1"/>
            <a:r>
              <a:rPr lang="en-US" dirty="0" smtClean="0"/>
              <a:t>Reference layer: Fixed</a:t>
            </a:r>
          </a:p>
          <a:p>
            <a:pPr lvl="1"/>
            <a:r>
              <a:rPr lang="en-US" dirty="0" smtClean="0"/>
              <a:t>Free layer: Parallel or anti-parallel</a:t>
            </a:r>
          </a:p>
          <a:p>
            <a:r>
              <a:rPr lang="en-US" dirty="0" smtClean="0"/>
              <a:t>Cell</a:t>
            </a:r>
          </a:p>
          <a:p>
            <a:pPr lvl="1"/>
            <a:r>
              <a:rPr lang="en-US" dirty="0" smtClean="0"/>
              <a:t>Access transistor, bit/sense lines</a:t>
            </a:r>
          </a:p>
          <a:p>
            <a:r>
              <a:rPr lang="en-US" dirty="0" smtClean="0"/>
              <a:t>Read and Write</a:t>
            </a:r>
          </a:p>
          <a:p>
            <a:pPr lvl="1"/>
            <a:r>
              <a:rPr lang="en-US" dirty="0" smtClean="0"/>
              <a:t>Read: Apply a small voltage across </a:t>
            </a:r>
            <a:r>
              <a:rPr lang="en-US" dirty="0" err="1" smtClean="0"/>
              <a:t>bitline</a:t>
            </a:r>
            <a:r>
              <a:rPr lang="en-US" dirty="0" smtClean="0"/>
              <a:t> and </a:t>
            </a:r>
            <a:r>
              <a:rPr lang="en-US" dirty="0" err="1" smtClean="0"/>
              <a:t>senseline</a:t>
            </a:r>
            <a:r>
              <a:rPr lang="en-US" dirty="0" smtClean="0"/>
              <a:t>; read the current. </a:t>
            </a:r>
          </a:p>
          <a:p>
            <a:pPr lvl="1"/>
            <a:r>
              <a:rPr lang="en-US" dirty="0" smtClean="0"/>
              <a:t>Write: Push large current through MTJ.  </a:t>
            </a:r>
            <a:r>
              <a:rPr lang="en-US" dirty="0" smtClean="0">
                <a:solidFill>
                  <a:srgbClr val="FF0000"/>
                </a:solidFill>
              </a:rPr>
              <a:t>Direction of current determines new orientation of the free layer.</a:t>
            </a:r>
          </a:p>
          <a:p>
            <a:endParaRPr lang="en-US" dirty="0" smtClean="0"/>
          </a:p>
          <a:p>
            <a:r>
              <a:rPr lang="en-US" sz="1900" dirty="0" err="1" smtClean="0"/>
              <a:t>Kultursay</a:t>
            </a:r>
            <a:r>
              <a:rPr lang="en-US" sz="1900" dirty="0" smtClean="0"/>
              <a:t> et al., “</a:t>
            </a:r>
            <a:r>
              <a:rPr lang="en-US" sz="1900" dirty="0" smtClean="0">
                <a:solidFill>
                  <a:srgbClr val="0000FF"/>
                </a:solidFill>
              </a:rPr>
              <a:t>Evaluating STT-RAM as an Energy-Efficient Main Memory Alternative</a:t>
            </a:r>
            <a:r>
              <a:rPr lang="en-US" sz="1900" dirty="0" smtClean="0"/>
              <a:t>,” ISPASS 2013.</a:t>
            </a:r>
            <a:endParaRPr lang="en-US" sz="1900" dirty="0"/>
          </a:p>
        </p:txBody>
      </p:sp>
      <p:grpSp>
        <p:nvGrpSpPr>
          <p:cNvPr id="17" name="Group 16"/>
          <p:cNvGrpSpPr/>
          <p:nvPr/>
        </p:nvGrpSpPr>
        <p:grpSpPr>
          <a:xfrm>
            <a:off x="6519594" y="1264605"/>
            <a:ext cx="1841633" cy="2519065"/>
            <a:chOff x="7391400" y="3272135"/>
            <a:chExt cx="2679833" cy="3361730"/>
          </a:xfrm>
        </p:grpSpPr>
        <p:sp>
          <p:nvSpPr>
            <p:cNvPr id="4" name="Rectangle 3"/>
            <p:cNvSpPr/>
            <p:nvPr/>
          </p:nvSpPr>
          <p:spPr>
            <a:xfrm>
              <a:off x="7391400" y="3733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5" name="Rectangle 4"/>
            <p:cNvSpPr/>
            <p:nvPr/>
          </p:nvSpPr>
          <p:spPr>
            <a:xfrm>
              <a:off x="7391400" y="4495800"/>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6" name="Rectangle 5"/>
            <p:cNvSpPr/>
            <p:nvPr/>
          </p:nvSpPr>
          <p:spPr>
            <a:xfrm>
              <a:off x="7391400" y="4114800"/>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7" name="Right Arrow 6"/>
            <p:cNvSpPr/>
            <p:nvPr/>
          </p:nvSpPr>
          <p:spPr>
            <a:xfrm>
              <a:off x="9369552" y="3771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8" name="Right Arrow 7"/>
            <p:cNvSpPr/>
            <p:nvPr/>
          </p:nvSpPr>
          <p:spPr>
            <a:xfrm>
              <a:off x="9372600" y="4533900"/>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9" name="Rectangle 8"/>
            <p:cNvSpPr/>
            <p:nvPr/>
          </p:nvSpPr>
          <p:spPr>
            <a:xfrm>
              <a:off x="7404233" y="5490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Reference Layer</a:t>
              </a:r>
              <a:endParaRPr lang="en-US" sz="1400">
                <a:solidFill>
                  <a:srgbClr val="FFFFFF"/>
                </a:solidFill>
                <a:latin typeface="Tahoma"/>
              </a:endParaRPr>
            </a:p>
          </p:txBody>
        </p:sp>
        <p:sp>
          <p:nvSpPr>
            <p:cNvPr id="10" name="Rectangle 9"/>
            <p:cNvSpPr/>
            <p:nvPr/>
          </p:nvSpPr>
          <p:spPr>
            <a:xfrm>
              <a:off x="7404233" y="6252865"/>
              <a:ext cx="2667000" cy="381000"/>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r>
                <a:rPr lang="en-US" sz="1400" smtClean="0">
                  <a:solidFill>
                    <a:srgbClr val="FFFFFF"/>
                  </a:solidFill>
                  <a:latin typeface="Tahoma"/>
                </a:rPr>
                <a:t>Free Layer</a:t>
              </a:r>
              <a:endParaRPr lang="en-US" sz="1400">
                <a:solidFill>
                  <a:srgbClr val="FFFFFF"/>
                </a:solidFill>
                <a:latin typeface="Tahoma"/>
              </a:endParaRPr>
            </a:p>
          </p:txBody>
        </p:sp>
        <p:sp>
          <p:nvSpPr>
            <p:cNvPr id="11" name="Rectangle 10"/>
            <p:cNvSpPr/>
            <p:nvPr/>
          </p:nvSpPr>
          <p:spPr>
            <a:xfrm>
              <a:off x="7404233" y="5871865"/>
              <a:ext cx="2667000" cy="381000"/>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r>
                <a:rPr lang="en-US" sz="1400" smtClean="0">
                  <a:solidFill>
                    <a:srgbClr val="000000"/>
                  </a:solidFill>
                  <a:latin typeface="Tahoma"/>
                </a:rPr>
                <a:t>Barrier</a:t>
              </a:r>
              <a:endParaRPr lang="en-US" sz="1400">
                <a:solidFill>
                  <a:srgbClr val="000000"/>
                </a:solidFill>
                <a:latin typeface="Tahoma"/>
              </a:endParaRPr>
            </a:p>
          </p:txBody>
        </p:sp>
        <p:sp>
          <p:nvSpPr>
            <p:cNvPr id="12" name="Right Arrow 11"/>
            <p:cNvSpPr/>
            <p:nvPr/>
          </p:nvSpPr>
          <p:spPr>
            <a:xfrm>
              <a:off x="9372600" y="5528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3" name="Right Arrow 12"/>
            <p:cNvSpPr/>
            <p:nvPr/>
          </p:nvSpPr>
          <p:spPr>
            <a:xfrm rot="10800000">
              <a:off x="9372600" y="6290965"/>
              <a:ext cx="609600" cy="304800"/>
            </a:xfrm>
            <a:prstGeom prst="rightArrow">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en-US" sz="1400">
                <a:solidFill>
                  <a:srgbClr val="000000"/>
                </a:solidFill>
                <a:latin typeface="Tahoma"/>
              </a:endParaRPr>
            </a:p>
          </p:txBody>
        </p:sp>
        <p:sp>
          <p:nvSpPr>
            <p:cNvPr id="14" name="TextBox 13"/>
            <p:cNvSpPr txBox="1"/>
            <p:nvPr/>
          </p:nvSpPr>
          <p:spPr>
            <a:xfrm>
              <a:off x="8077200" y="3272135"/>
              <a:ext cx="1185611" cy="410733"/>
            </a:xfrm>
            <a:prstGeom prst="rect">
              <a:avLst/>
            </a:prstGeom>
            <a:noFill/>
          </p:spPr>
          <p:txBody>
            <a:bodyPr wrap="none" rtlCol="0">
              <a:spAutoFit/>
            </a:bodyPr>
            <a:lstStyle/>
            <a:p>
              <a:r>
                <a:rPr lang="en-US" sz="1400" smtClean="0">
                  <a:solidFill>
                    <a:srgbClr val="000000"/>
                  </a:solidFill>
                  <a:latin typeface="Tahoma"/>
                </a:rPr>
                <a:t>Logical 0</a:t>
              </a:r>
              <a:endParaRPr lang="en-US" sz="1400">
                <a:solidFill>
                  <a:srgbClr val="000000"/>
                </a:solidFill>
                <a:latin typeface="Tahoma"/>
              </a:endParaRPr>
            </a:p>
          </p:txBody>
        </p:sp>
        <p:sp>
          <p:nvSpPr>
            <p:cNvPr id="15" name="TextBox 14"/>
            <p:cNvSpPr txBox="1"/>
            <p:nvPr/>
          </p:nvSpPr>
          <p:spPr>
            <a:xfrm>
              <a:off x="8080249" y="5033665"/>
              <a:ext cx="1185611" cy="410733"/>
            </a:xfrm>
            <a:prstGeom prst="rect">
              <a:avLst/>
            </a:prstGeom>
            <a:noFill/>
          </p:spPr>
          <p:txBody>
            <a:bodyPr wrap="none" rtlCol="0">
              <a:spAutoFit/>
            </a:bodyPr>
            <a:lstStyle/>
            <a:p>
              <a:r>
                <a:rPr lang="en-US" sz="1400" smtClean="0">
                  <a:solidFill>
                    <a:srgbClr val="000000"/>
                  </a:solidFill>
                  <a:latin typeface="Tahoma"/>
                </a:rPr>
                <a:t>Logical 1</a:t>
              </a:r>
              <a:endParaRPr lang="en-US" sz="1400">
                <a:solidFill>
                  <a:srgbClr val="000000"/>
                </a:solidFill>
                <a:latin typeface="Tahoma"/>
              </a:endParaRPr>
            </a:p>
          </p:txBody>
        </p:sp>
      </p:grpSp>
      <p:grpSp>
        <p:nvGrpSpPr>
          <p:cNvPr id="39" name="Group 38"/>
          <p:cNvGrpSpPr/>
          <p:nvPr/>
        </p:nvGrpSpPr>
        <p:grpSpPr>
          <a:xfrm>
            <a:off x="6066411" y="4334961"/>
            <a:ext cx="2919304" cy="1567247"/>
            <a:chOff x="2667000" y="2117229"/>
            <a:chExt cx="2919304" cy="1567247"/>
          </a:xfrm>
        </p:grpSpPr>
        <p:cxnSp>
          <p:nvCxnSpPr>
            <p:cNvPr id="18" name="Straight Connector 17"/>
            <p:cNvCxnSpPr/>
            <p:nvPr/>
          </p:nvCxnSpPr>
          <p:spPr>
            <a:xfrm>
              <a:off x="2895600" y="2438400"/>
              <a:ext cx="2286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3418667" y="27445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418667" y="2820796"/>
              <a:ext cx="3810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3425470" y="2820796"/>
              <a:ext cx="0" cy="12620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3792864" y="2820796"/>
              <a:ext cx="0" cy="123826"/>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3048001" y="2937478"/>
              <a:ext cx="377469" cy="794"/>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3607807" y="2438400"/>
              <a:ext cx="0" cy="306196"/>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sp>
          <p:nvSpPr>
            <p:cNvPr id="25" name="TextBox 24"/>
            <p:cNvSpPr txBox="1"/>
            <p:nvPr/>
          </p:nvSpPr>
          <p:spPr>
            <a:xfrm>
              <a:off x="3792864" y="2117229"/>
              <a:ext cx="1034066" cy="338554"/>
            </a:xfrm>
            <a:prstGeom prst="rect">
              <a:avLst/>
            </a:prstGeom>
            <a:noFill/>
          </p:spPr>
          <p:txBody>
            <a:bodyPr wrap="none" rtlCol="0">
              <a:spAutoFit/>
            </a:bodyPr>
            <a:lstStyle/>
            <a:p>
              <a:r>
                <a:rPr lang="en-US" sz="1600" dirty="0" smtClean="0">
                  <a:solidFill>
                    <a:srgbClr val="000000"/>
                  </a:solidFill>
                  <a:latin typeface="Tahoma"/>
                </a:rPr>
                <a:t>Word Line</a:t>
              </a:r>
              <a:endParaRPr lang="en-US" sz="1600" dirty="0">
                <a:solidFill>
                  <a:srgbClr val="000000"/>
                </a:solidFill>
                <a:latin typeface="Tahoma"/>
              </a:endParaRPr>
            </a:p>
          </p:txBody>
        </p:sp>
        <p:sp>
          <p:nvSpPr>
            <p:cNvPr id="26" name="TextBox 25"/>
            <p:cNvSpPr txBox="1"/>
            <p:nvPr/>
          </p:nvSpPr>
          <p:spPr>
            <a:xfrm>
              <a:off x="2667000" y="3345922"/>
              <a:ext cx="801823" cy="338554"/>
            </a:xfrm>
            <a:prstGeom prst="rect">
              <a:avLst/>
            </a:prstGeom>
            <a:noFill/>
          </p:spPr>
          <p:txBody>
            <a:bodyPr wrap="none" rtlCol="0">
              <a:spAutoFit/>
            </a:bodyPr>
            <a:lstStyle/>
            <a:p>
              <a:r>
                <a:rPr lang="en-US" sz="1600" dirty="0" smtClean="0">
                  <a:solidFill>
                    <a:srgbClr val="000000"/>
                  </a:solidFill>
                  <a:latin typeface="Tahoma"/>
                </a:rPr>
                <a:t>Bit Line</a:t>
              </a:r>
              <a:endParaRPr lang="en-US" sz="1600" dirty="0">
                <a:solidFill>
                  <a:srgbClr val="000000"/>
                </a:solidFill>
                <a:latin typeface="Tahoma"/>
              </a:endParaRPr>
            </a:p>
          </p:txBody>
        </p:sp>
        <p:cxnSp>
          <p:nvCxnSpPr>
            <p:cNvPr id="27" name="Straight Connector 26"/>
            <p:cNvCxnSpPr/>
            <p:nvPr/>
          </p:nvCxnSpPr>
          <p:spPr>
            <a:xfrm>
              <a:off x="3792864" y="2938272"/>
              <a:ext cx="546557" cy="0"/>
            </a:xfrm>
            <a:prstGeom prst="line">
              <a:avLst/>
            </a:prstGeom>
            <a:ln w="19050">
              <a:solidFill>
                <a:schemeClr val="tx1"/>
              </a:solidFill>
              <a:headEnd type="none"/>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165306" y="2944622"/>
              <a:ext cx="902876" cy="523220"/>
            </a:xfrm>
            <a:prstGeom prst="rect">
              <a:avLst/>
            </a:prstGeom>
            <a:noFill/>
          </p:spPr>
          <p:txBody>
            <a:bodyPr wrap="none" rtlCol="0">
              <a:spAutoFit/>
            </a:bodyPr>
            <a:lstStyle/>
            <a:p>
              <a:pPr algn="ctr"/>
              <a:r>
                <a:rPr lang="en-US" sz="1400" dirty="0" smtClean="0">
                  <a:solidFill>
                    <a:srgbClr val="000000"/>
                  </a:solidFill>
                  <a:latin typeface="Tahoma"/>
                </a:rPr>
                <a:t>Access</a:t>
              </a:r>
            </a:p>
            <a:p>
              <a:pPr algn="ctr"/>
              <a:r>
                <a:rPr lang="en-US" sz="1400" dirty="0" smtClean="0">
                  <a:solidFill>
                    <a:srgbClr val="000000"/>
                  </a:solidFill>
                  <a:latin typeface="Tahoma"/>
                </a:rPr>
                <a:t>Transistor</a:t>
              </a:r>
              <a:endParaRPr lang="en-US" sz="1400" dirty="0">
                <a:solidFill>
                  <a:srgbClr val="000000"/>
                </a:solidFill>
                <a:latin typeface="Tahoma"/>
              </a:endParaRPr>
            </a:p>
          </p:txBody>
        </p:sp>
        <p:sp>
          <p:nvSpPr>
            <p:cNvPr id="29" name="TextBox 28"/>
            <p:cNvSpPr txBox="1"/>
            <p:nvPr/>
          </p:nvSpPr>
          <p:spPr>
            <a:xfrm>
              <a:off x="4206794" y="2591498"/>
              <a:ext cx="478721" cy="307777"/>
            </a:xfrm>
            <a:prstGeom prst="rect">
              <a:avLst/>
            </a:prstGeom>
            <a:noFill/>
          </p:spPr>
          <p:txBody>
            <a:bodyPr wrap="none" rtlCol="0">
              <a:spAutoFit/>
            </a:bodyPr>
            <a:lstStyle/>
            <a:p>
              <a:pPr algn="ctr"/>
              <a:r>
                <a:rPr lang="en-US" sz="1400" dirty="0" smtClean="0">
                  <a:solidFill>
                    <a:srgbClr val="000000"/>
                  </a:solidFill>
                  <a:latin typeface="Tahoma"/>
                </a:rPr>
                <a:t>MTJ</a:t>
              </a:r>
              <a:endParaRPr lang="en-US" sz="1400" dirty="0">
                <a:solidFill>
                  <a:srgbClr val="000000"/>
                </a:solidFill>
                <a:latin typeface="Tahoma"/>
              </a:endParaRPr>
            </a:p>
          </p:txBody>
        </p:sp>
        <p:grpSp>
          <p:nvGrpSpPr>
            <p:cNvPr id="30" name="Group 29"/>
            <p:cNvGrpSpPr/>
            <p:nvPr/>
          </p:nvGrpSpPr>
          <p:grpSpPr>
            <a:xfrm>
              <a:off x="4336395" y="2823972"/>
              <a:ext cx="225574" cy="228600"/>
              <a:chOff x="844252" y="685800"/>
              <a:chExt cx="225574" cy="228600"/>
            </a:xfrm>
          </p:grpSpPr>
          <p:sp>
            <p:nvSpPr>
              <p:cNvPr id="31" name="Rectangle 30"/>
              <p:cNvSpPr/>
              <p:nvPr/>
            </p:nvSpPr>
            <p:spPr>
              <a:xfrm>
                <a:off x="8442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2" name="Rectangle 31"/>
              <p:cNvSpPr/>
              <p:nvPr/>
            </p:nvSpPr>
            <p:spPr>
              <a:xfrm>
                <a:off x="917426" y="685800"/>
                <a:ext cx="73174" cy="228600"/>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sp>
            <p:nvSpPr>
              <p:cNvPr id="33" name="Rectangle 32"/>
              <p:cNvSpPr/>
              <p:nvPr/>
            </p:nvSpPr>
            <p:spPr>
              <a:xfrm>
                <a:off x="996652" y="685800"/>
                <a:ext cx="73174" cy="228600"/>
              </a:xfrm>
              <a:prstGeom prst="rect">
                <a:avLst/>
              </a:prstGeom>
              <a:solidFill>
                <a:schemeClr val="tx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FFFF"/>
                  </a:solidFill>
                  <a:latin typeface="Tahoma"/>
                </a:endParaRPr>
              </a:p>
            </p:txBody>
          </p:sp>
        </p:grpSp>
        <p:cxnSp>
          <p:nvCxnSpPr>
            <p:cNvPr id="34" name="Straight Connector 33"/>
            <p:cNvCxnSpPr/>
            <p:nvPr/>
          </p:nvCxnSpPr>
          <p:spPr>
            <a:xfrm flipH="1">
              <a:off x="4525382" y="2937478"/>
              <a:ext cx="530170" cy="0"/>
            </a:xfrm>
            <a:prstGeom prst="line">
              <a:avLst/>
            </a:prstGeom>
            <a:ln w="19050">
              <a:solidFill>
                <a:schemeClr val="tx1"/>
              </a:solidFill>
              <a:headEnd type="oval"/>
            </a:ln>
          </p:spPr>
          <p:style>
            <a:lnRef idx="1">
              <a:schemeClr val="accent1"/>
            </a:lnRef>
            <a:fillRef idx="0">
              <a:schemeClr val="accent1"/>
            </a:fillRef>
            <a:effectRef idx="0">
              <a:schemeClr val="accent1"/>
            </a:effectRef>
            <a:fontRef idx="minor">
              <a:schemeClr val="tx1"/>
            </a:fontRef>
          </p:style>
        </p:cxnSp>
        <p:grpSp>
          <p:nvGrpSpPr>
            <p:cNvPr id="35" name="Group 34"/>
            <p:cNvGrpSpPr/>
            <p:nvPr/>
          </p:nvGrpSpPr>
          <p:grpSpPr>
            <a:xfrm>
              <a:off x="3048000" y="2209800"/>
              <a:ext cx="2007552" cy="1181336"/>
              <a:chOff x="3048000" y="2101764"/>
              <a:chExt cx="2286002" cy="2470236"/>
            </a:xfrm>
          </p:grpSpPr>
          <p:cxnSp>
            <p:nvCxnSpPr>
              <p:cNvPr id="36" name="Straight Connector 35"/>
              <p:cNvCxnSpPr/>
              <p:nvPr/>
            </p:nvCxnSpPr>
            <p:spPr>
              <a:xfrm flipH="1">
                <a:off x="3048000" y="2133600"/>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H="1">
                <a:off x="5334000" y="2101764"/>
                <a:ext cx="2" cy="243840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 name="TextBox 37"/>
            <p:cNvSpPr txBox="1"/>
            <p:nvPr/>
          </p:nvSpPr>
          <p:spPr>
            <a:xfrm>
              <a:off x="4524795" y="3323951"/>
              <a:ext cx="1061509" cy="338554"/>
            </a:xfrm>
            <a:prstGeom prst="rect">
              <a:avLst/>
            </a:prstGeom>
            <a:noFill/>
          </p:spPr>
          <p:txBody>
            <a:bodyPr wrap="none" rtlCol="0">
              <a:spAutoFit/>
            </a:bodyPr>
            <a:lstStyle/>
            <a:p>
              <a:r>
                <a:rPr lang="en-US" sz="1600" dirty="0" smtClean="0">
                  <a:solidFill>
                    <a:srgbClr val="000000"/>
                  </a:solidFill>
                  <a:latin typeface="Tahoma"/>
                </a:rPr>
                <a:t>Sense Line</a:t>
              </a:r>
              <a:endParaRPr lang="en-US" sz="1600" dirty="0">
                <a:solidFill>
                  <a:srgbClr val="000000"/>
                </a:solidFill>
                <a:latin typeface="Tahoma"/>
              </a:endParaRPr>
            </a:p>
          </p:txBody>
        </p:sp>
      </p:grpSp>
    </p:spTree>
    <p:extLst>
      <p:ext uri="{BB962C8B-B14F-4D97-AF65-F5344CB8AC3E}">
        <p14:creationId xmlns:p14="http://schemas.microsoft.com/office/powerpoint/2010/main" val="1623578107"/>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Title 1"/>
          <p:cNvSpPr>
            <a:spLocks noGrp="1"/>
          </p:cNvSpPr>
          <p:nvPr>
            <p:ph type="title"/>
          </p:nvPr>
        </p:nvSpPr>
        <p:spPr/>
        <p:txBody>
          <a:bodyPr/>
          <a:lstStyle/>
          <a:p>
            <a:pPr eaLnBrk="1" hangingPunct="1"/>
            <a:r>
              <a:rPr lang="en-US" dirty="0" smtClean="0">
                <a:latin typeface="Garamond" charset="0"/>
                <a:ea typeface="ＭＳ Ｐゴシック" charset="0"/>
                <a:cs typeface="ＭＳ Ｐゴシック" charset="0"/>
              </a:rPr>
              <a:t>Aside: STT-MRAM: </a:t>
            </a:r>
            <a:r>
              <a:rPr lang="en-US" dirty="0">
                <a:latin typeface="Garamond" charset="0"/>
                <a:ea typeface="ＭＳ Ｐゴシック" charset="0"/>
                <a:cs typeface="ＭＳ Ｐゴシック" charset="0"/>
              </a:rPr>
              <a:t>Pros and Cons</a:t>
            </a:r>
          </a:p>
        </p:txBody>
      </p:sp>
      <p:sp>
        <p:nvSpPr>
          <p:cNvPr id="29699" name="Content Placeholder 2"/>
          <p:cNvSpPr>
            <a:spLocks noGrp="1"/>
          </p:cNvSpPr>
          <p:nvPr>
            <p:ph idx="1"/>
          </p:nvPr>
        </p:nvSpPr>
        <p:spPr>
          <a:xfrm>
            <a:off x="228600" y="520700"/>
            <a:ext cx="8610600" cy="5194300"/>
          </a:xfrm>
        </p:spPr>
        <p:txBody>
          <a:bodyPr/>
          <a:lstStyle/>
          <a:p>
            <a:pPr eaLnBrk="1" hangingPunct="1"/>
            <a:endParaRPr lang="en-US" dirty="0">
              <a:latin typeface="Tahoma" charset="0"/>
              <a:ea typeface="ＭＳ Ｐゴシック" charset="0"/>
              <a:cs typeface="ＭＳ Ｐゴシック" charset="0"/>
            </a:endParaRPr>
          </a:p>
          <a:p>
            <a:pPr eaLnBrk="1" hangingPunct="1"/>
            <a:r>
              <a:rPr lang="en-US" dirty="0">
                <a:latin typeface="Tahoma" charset="0"/>
                <a:ea typeface="ＭＳ Ｐゴシック" charset="0"/>
                <a:cs typeface="ＭＳ Ｐゴシック" charset="0"/>
              </a:rPr>
              <a:t>Pros over DRAM</a:t>
            </a:r>
          </a:p>
          <a:p>
            <a:pPr lvl="1" eaLnBrk="1" hangingPunct="1"/>
            <a:r>
              <a:rPr lang="en-US" dirty="0">
                <a:solidFill>
                  <a:srgbClr val="008000"/>
                </a:solidFill>
                <a:latin typeface="Tahoma" charset="0"/>
                <a:ea typeface="ＭＳ Ｐゴシック" charset="0"/>
              </a:rPr>
              <a:t>Better technology scaling</a:t>
            </a:r>
          </a:p>
          <a:p>
            <a:pPr lvl="1" eaLnBrk="1" hangingPunct="1"/>
            <a:r>
              <a:rPr lang="en-US" dirty="0">
                <a:solidFill>
                  <a:srgbClr val="008000"/>
                </a:solidFill>
                <a:latin typeface="Tahoma" charset="0"/>
                <a:ea typeface="ＭＳ Ｐゴシック" charset="0"/>
              </a:rPr>
              <a:t>Non volatility</a:t>
            </a:r>
          </a:p>
          <a:p>
            <a:pPr lvl="1" eaLnBrk="1" hangingPunct="1"/>
            <a:r>
              <a:rPr lang="en-US" dirty="0">
                <a:solidFill>
                  <a:srgbClr val="008000"/>
                </a:solidFill>
                <a:latin typeface="Tahoma" charset="0"/>
                <a:ea typeface="ＭＳ Ｐゴシック" charset="0"/>
              </a:rPr>
              <a:t>Low idle power (no refresh)</a:t>
            </a:r>
          </a:p>
          <a:p>
            <a:pPr lvl="1" eaLnBrk="1" hangingPunct="1"/>
            <a:endParaRPr lang="en-US" sz="1100" dirty="0">
              <a:latin typeface="Tahoma" charset="0"/>
              <a:ea typeface="ＭＳ Ｐゴシック" charset="0"/>
            </a:endParaRPr>
          </a:p>
          <a:p>
            <a:pPr eaLnBrk="1" hangingPunct="1"/>
            <a:r>
              <a:rPr lang="en-US" dirty="0">
                <a:latin typeface="Tahoma" charset="0"/>
                <a:ea typeface="ＭＳ Ｐゴシック" charset="0"/>
                <a:cs typeface="ＭＳ Ｐゴシック" charset="0"/>
              </a:rPr>
              <a:t>Cons</a:t>
            </a:r>
          </a:p>
          <a:p>
            <a:pPr lvl="1" eaLnBrk="1" hangingPunct="1"/>
            <a:r>
              <a:rPr lang="en-US" dirty="0">
                <a:solidFill>
                  <a:srgbClr val="FF0000"/>
                </a:solidFill>
                <a:latin typeface="Tahoma" charset="0"/>
                <a:ea typeface="ＭＳ Ｐゴシック" charset="0"/>
              </a:rPr>
              <a:t>Higher </a:t>
            </a:r>
            <a:r>
              <a:rPr lang="en-US" dirty="0" smtClean="0">
                <a:solidFill>
                  <a:srgbClr val="FF0000"/>
                </a:solidFill>
                <a:latin typeface="Tahoma" charset="0"/>
                <a:ea typeface="ＭＳ Ｐゴシック" charset="0"/>
              </a:rPr>
              <a:t>write latency</a:t>
            </a:r>
          </a:p>
          <a:p>
            <a:pPr lvl="1" eaLnBrk="1" hangingPunct="1"/>
            <a:r>
              <a:rPr lang="en-US" dirty="0" smtClean="0">
                <a:solidFill>
                  <a:srgbClr val="FF0000"/>
                </a:solidFill>
                <a:latin typeface="Tahoma" charset="0"/>
                <a:ea typeface="ＭＳ Ｐゴシック" charset="0"/>
              </a:rPr>
              <a:t>Higher write energy</a:t>
            </a:r>
          </a:p>
          <a:p>
            <a:pPr lvl="1" eaLnBrk="1" hangingPunct="1"/>
            <a:r>
              <a:rPr lang="en-US" dirty="0" smtClean="0">
                <a:solidFill>
                  <a:srgbClr val="FF0000"/>
                </a:solidFill>
                <a:latin typeface="Tahoma" charset="0"/>
                <a:ea typeface="ＭＳ Ｐゴシック" charset="0"/>
              </a:rPr>
              <a:t>Reliability?</a:t>
            </a:r>
          </a:p>
          <a:p>
            <a:pPr lvl="1" eaLnBrk="1" hangingPunct="1"/>
            <a:endParaRPr lang="en-US" dirty="0">
              <a:solidFill>
                <a:srgbClr val="FF0000"/>
              </a:solidFill>
              <a:latin typeface="Tahoma" charset="0"/>
              <a:ea typeface="ＭＳ Ｐゴシック" charset="0"/>
            </a:endParaRPr>
          </a:p>
          <a:p>
            <a:pPr eaLnBrk="1" hangingPunct="1"/>
            <a:r>
              <a:rPr lang="en-US" dirty="0" smtClean="0">
                <a:latin typeface="Tahoma" charset="0"/>
                <a:ea typeface="ＭＳ Ｐゴシック" charset="0"/>
              </a:rPr>
              <a:t>Another level of freedom</a:t>
            </a:r>
          </a:p>
          <a:p>
            <a:pPr lvl="1" eaLnBrk="1" hangingPunct="1"/>
            <a:r>
              <a:rPr lang="en-US" dirty="0" smtClean="0">
                <a:solidFill>
                  <a:srgbClr val="FF0000"/>
                </a:solidFill>
                <a:latin typeface="Tahoma" charset="0"/>
                <a:ea typeface="ＭＳ Ｐゴシック" charset="0"/>
              </a:rPr>
              <a:t>Can trade off non-volatility for lower write latency/energy (by reducing the size of the MTJ)</a:t>
            </a:r>
            <a:endParaRPr lang="en-US" dirty="0">
              <a:solidFill>
                <a:srgbClr val="FF0000"/>
              </a:solidFill>
              <a:latin typeface="Tahoma" charset="0"/>
              <a:ea typeface="ＭＳ Ｐゴシック" charset="0"/>
            </a:endParaRPr>
          </a:p>
        </p:txBody>
      </p:sp>
      <p:sp>
        <p:nvSpPr>
          <p:cNvPr id="48132" name="Slide Number Placeholder 3"/>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eaLnBrk="1" hangingPunct="1"/>
            <a:fld id="{2B4145D1-8D0C-954A-B9B2-B5A6EDB1613A}" type="slidenum">
              <a:rPr lang="en-US" sz="1600">
                <a:solidFill>
                  <a:srgbClr val="000000"/>
                </a:solidFill>
                <a:latin typeface="Garamond" charset="0"/>
              </a:rPr>
              <a:pPr eaLnBrk="1" hangingPunct="1"/>
              <a:t>96</a:t>
            </a:fld>
            <a:endParaRPr lang="en-US" sz="1600">
              <a:solidFill>
                <a:srgbClr val="000000"/>
              </a:solidFill>
              <a:latin typeface="Garamond" charset="0"/>
            </a:endParaRPr>
          </a:p>
        </p:txBody>
      </p:sp>
    </p:spTree>
    <p:extLst>
      <p:ext uri="{BB962C8B-B14F-4D97-AF65-F5344CB8AC3E}">
        <p14:creationId xmlns:p14="http://schemas.microsoft.com/office/powerpoint/2010/main" val="1896311507"/>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Architected STT-MRAM as Main Memory</a:t>
            </a:r>
            <a:endParaRPr lang="en-US" dirty="0"/>
          </a:p>
        </p:txBody>
      </p:sp>
      <p:sp>
        <p:nvSpPr>
          <p:cNvPr id="3" name="Content Placeholder 2"/>
          <p:cNvSpPr>
            <a:spLocks noGrp="1"/>
          </p:cNvSpPr>
          <p:nvPr>
            <p:ph idx="1"/>
          </p:nvPr>
        </p:nvSpPr>
        <p:spPr/>
        <p:txBody>
          <a:bodyPr/>
          <a:lstStyle/>
          <a:p>
            <a:r>
              <a:rPr lang="en-US" dirty="0" smtClean="0"/>
              <a:t>4-core, 4GB main memory, </a:t>
            </a:r>
            <a:r>
              <a:rPr lang="en-US" dirty="0" err="1" smtClean="0"/>
              <a:t>multiprogrammed</a:t>
            </a:r>
            <a:r>
              <a:rPr lang="en-US" dirty="0" smtClean="0"/>
              <a:t> workloads</a:t>
            </a:r>
          </a:p>
          <a:p>
            <a:r>
              <a:rPr lang="en-US" dirty="0" smtClean="0">
                <a:solidFill>
                  <a:srgbClr val="0000FF"/>
                </a:solidFill>
              </a:rPr>
              <a:t>~6% performance loss, ~60% energy savings vs. DRAM</a:t>
            </a:r>
            <a:endParaRPr lang="en-US" dirty="0">
              <a:solidFill>
                <a:srgbClr val="0000FF"/>
              </a:solidFill>
            </a:endParaRPr>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97</a:t>
            </a:fld>
            <a:endParaRPr lang="en-US" altLang="en-US"/>
          </a:p>
        </p:txBody>
      </p:sp>
      <p:graphicFrame>
        <p:nvGraphicFramePr>
          <p:cNvPr id="5" name="Chart 4"/>
          <p:cNvGraphicFramePr>
            <a:graphicFrameLocks/>
          </p:cNvGraphicFramePr>
          <p:nvPr>
            <p:extLst>
              <p:ext uri="{D42A27DB-BD31-4B8C-83A1-F6EECF244321}">
                <p14:modId xmlns:p14="http://schemas.microsoft.com/office/powerpoint/2010/main" val="2452036719"/>
              </p:ext>
            </p:extLst>
          </p:nvPr>
        </p:nvGraphicFramePr>
        <p:xfrm>
          <a:off x="971600" y="1916832"/>
          <a:ext cx="5328592" cy="201622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p:cNvGraphicFramePr>
            <a:graphicFrameLocks/>
          </p:cNvGraphicFramePr>
          <p:nvPr>
            <p:extLst>
              <p:ext uri="{D42A27DB-BD31-4B8C-83A1-F6EECF244321}">
                <p14:modId xmlns:p14="http://schemas.microsoft.com/office/powerpoint/2010/main" val="3295648786"/>
              </p:ext>
            </p:extLst>
          </p:nvPr>
        </p:nvGraphicFramePr>
        <p:xfrm>
          <a:off x="899592" y="3861048"/>
          <a:ext cx="5472608" cy="2298192"/>
        </p:xfrm>
        <a:graphic>
          <a:graphicData uri="http://schemas.openxmlformats.org/drawingml/2006/chart">
            <c:chart xmlns:c="http://schemas.openxmlformats.org/drawingml/2006/chart" xmlns:r="http://schemas.openxmlformats.org/officeDocument/2006/relationships" r:id="rId3"/>
          </a:graphicData>
        </a:graphic>
      </p:graphicFrame>
      <p:sp>
        <p:nvSpPr>
          <p:cNvPr id="7" name="Rectangle 6"/>
          <p:cNvSpPr/>
          <p:nvPr/>
        </p:nvSpPr>
        <p:spPr>
          <a:xfrm>
            <a:off x="122598" y="6093296"/>
            <a:ext cx="9129922" cy="338554"/>
          </a:xfrm>
          <a:prstGeom prst="rect">
            <a:avLst/>
          </a:prstGeom>
        </p:spPr>
        <p:txBody>
          <a:bodyPr wrap="square">
            <a:spAutoFit/>
          </a:bodyPr>
          <a:lstStyle/>
          <a:p>
            <a:r>
              <a:rPr lang="en-US" sz="1600" dirty="0" err="1" smtClean="0">
                <a:solidFill>
                  <a:srgbClr val="000000"/>
                </a:solidFill>
                <a:latin typeface="Tahoma"/>
              </a:rPr>
              <a:t>Kultursay</a:t>
            </a:r>
            <a:r>
              <a:rPr lang="en-US" sz="1600" dirty="0" smtClean="0">
                <a:solidFill>
                  <a:srgbClr val="000000"/>
                </a:solidFill>
                <a:latin typeface="Tahoma"/>
              </a:rPr>
              <a:t>+, </a:t>
            </a:r>
            <a:r>
              <a:rPr lang="en-US" sz="1600" dirty="0">
                <a:solidFill>
                  <a:srgbClr val="000000"/>
                </a:solidFill>
                <a:latin typeface="Tahoma"/>
              </a:rPr>
              <a:t>“</a:t>
            </a:r>
            <a:r>
              <a:rPr lang="en-US" sz="1600" dirty="0">
                <a:solidFill>
                  <a:srgbClr val="0000FF"/>
                </a:solidFill>
                <a:latin typeface="Tahoma"/>
              </a:rPr>
              <a:t>Evaluating STT-RAM as an Energy-Efficient Main Memory Alternative</a:t>
            </a:r>
            <a:r>
              <a:rPr lang="en-US" sz="1600" dirty="0">
                <a:solidFill>
                  <a:srgbClr val="000000"/>
                </a:solidFill>
                <a:latin typeface="Tahoma"/>
              </a:rPr>
              <a:t>,” ISPASS </a:t>
            </a:r>
            <a:r>
              <a:rPr lang="en-US" sz="1600" dirty="0" smtClean="0">
                <a:solidFill>
                  <a:srgbClr val="000000"/>
                </a:solidFill>
                <a:latin typeface="Tahoma"/>
              </a:rPr>
              <a:t>2013.</a:t>
            </a:r>
            <a:endParaRPr lang="en-US" sz="1600" dirty="0">
              <a:solidFill>
                <a:srgbClr val="000000"/>
              </a:solidFill>
              <a:latin typeface="Tahoma"/>
            </a:endParaRPr>
          </a:p>
        </p:txBody>
      </p:sp>
    </p:spTree>
    <p:extLst>
      <p:ext uri="{BB962C8B-B14F-4D97-AF65-F5344CB8AC3E}">
        <p14:creationId xmlns:p14="http://schemas.microsoft.com/office/powerpoint/2010/main" val="1412432010"/>
      </p:ext>
    </p:extLst>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Other Opportunities with Emerging Technologies</a:t>
            </a:r>
            <a:endParaRPr lang="en-US" sz="3400" dirty="0"/>
          </a:p>
        </p:txBody>
      </p:sp>
      <p:sp>
        <p:nvSpPr>
          <p:cNvPr id="3" name="Content Placeholder 2"/>
          <p:cNvSpPr>
            <a:spLocks noGrp="1"/>
          </p:cNvSpPr>
          <p:nvPr>
            <p:ph idx="1"/>
          </p:nvPr>
        </p:nvSpPr>
        <p:spPr/>
        <p:txBody>
          <a:bodyPr/>
          <a:lstStyle/>
          <a:p>
            <a:r>
              <a:rPr lang="en-US" dirty="0" smtClean="0">
                <a:solidFill>
                  <a:srgbClr val="0000FF"/>
                </a:solidFill>
              </a:rPr>
              <a:t>Merging of memory and storage</a:t>
            </a:r>
          </a:p>
          <a:p>
            <a:pPr lvl="1"/>
            <a:r>
              <a:rPr lang="en-US" dirty="0"/>
              <a:t>e</a:t>
            </a:r>
            <a:r>
              <a:rPr lang="en-US" dirty="0" smtClean="0"/>
              <a:t>.g., a single interface to manage all data</a:t>
            </a:r>
          </a:p>
          <a:p>
            <a:endParaRPr lang="en-US" dirty="0" smtClean="0"/>
          </a:p>
          <a:p>
            <a:r>
              <a:rPr lang="en-US" dirty="0" smtClean="0">
                <a:solidFill>
                  <a:srgbClr val="0000FF"/>
                </a:solidFill>
              </a:rPr>
              <a:t>New applications</a:t>
            </a:r>
          </a:p>
          <a:p>
            <a:pPr lvl="1"/>
            <a:r>
              <a:rPr lang="en-US" dirty="0"/>
              <a:t>e</a:t>
            </a:r>
            <a:r>
              <a:rPr lang="en-US" dirty="0" smtClean="0"/>
              <a:t>.g., ultra-fast checkpoint and restore</a:t>
            </a:r>
          </a:p>
          <a:p>
            <a:pPr lvl="1"/>
            <a:endParaRPr lang="en-US" dirty="0" smtClean="0"/>
          </a:p>
          <a:p>
            <a:r>
              <a:rPr lang="en-US" dirty="0" smtClean="0">
                <a:solidFill>
                  <a:srgbClr val="0000FF"/>
                </a:solidFill>
              </a:rPr>
              <a:t>More robust system design</a:t>
            </a:r>
          </a:p>
          <a:p>
            <a:pPr lvl="1"/>
            <a:r>
              <a:rPr lang="en-US" dirty="0" smtClean="0"/>
              <a:t>e.g., reducing data loss</a:t>
            </a:r>
            <a:endParaRPr lang="en-US" dirty="0"/>
          </a:p>
          <a:p>
            <a:endParaRPr lang="en-US" dirty="0"/>
          </a:p>
          <a:p>
            <a:r>
              <a:rPr lang="en-US" dirty="0" smtClean="0">
                <a:solidFill>
                  <a:srgbClr val="0000FF"/>
                </a:solidFill>
              </a:rPr>
              <a:t>Processing tightly-coupled with memory</a:t>
            </a:r>
          </a:p>
          <a:p>
            <a:pPr lvl="1"/>
            <a:r>
              <a:rPr lang="en-US" dirty="0"/>
              <a:t>e</a:t>
            </a:r>
            <a:r>
              <a:rPr lang="en-US" dirty="0" smtClean="0"/>
              <a:t>.g., enabling efficient search and filtering</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pPr/>
              <a:t>98</a:t>
            </a:fld>
            <a:endParaRPr lang="en-US" altLang="en-US"/>
          </a:p>
        </p:txBody>
      </p:sp>
      <p:sp>
        <p:nvSpPr>
          <p:cNvPr id="5" name="Rectangle 4"/>
          <p:cNvSpPr/>
          <p:nvPr/>
        </p:nvSpPr>
        <p:spPr>
          <a:xfrm>
            <a:off x="539552" y="1340768"/>
            <a:ext cx="4608512" cy="504056"/>
          </a:xfrm>
          <a:prstGeom prst="rect">
            <a:avLst/>
          </a:prstGeom>
          <a:noFill/>
          <a:ln w="571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a:defRPr/>
            </a:pPr>
            <a:endParaRPr lang="en-US">
              <a:solidFill>
                <a:srgbClr val="FFFFFF"/>
              </a:solidFill>
              <a:latin typeface="Tahoma"/>
            </a:endParaRPr>
          </a:p>
        </p:txBody>
      </p:sp>
    </p:spTree>
    <p:extLst>
      <p:ext uri="{BB962C8B-B14F-4D97-AF65-F5344CB8AC3E}">
        <p14:creationId xmlns:p14="http://schemas.microsoft.com/office/powerpoint/2010/main" val="3699585642"/>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6" end="6"/>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9" end="9"/>
                                            </p:txEl>
                                          </p:spTgt>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z="3400" dirty="0" smtClean="0"/>
              <a:t>Coordinated Memory and Storage with NVM (I)</a:t>
            </a:r>
            <a:endParaRPr lang="en-US" sz="3400" dirty="0"/>
          </a:p>
        </p:txBody>
      </p:sp>
      <p:sp>
        <p:nvSpPr>
          <p:cNvPr id="3" name="Content Placeholder 2"/>
          <p:cNvSpPr>
            <a:spLocks noGrp="1"/>
          </p:cNvSpPr>
          <p:nvPr>
            <p:ph idx="1"/>
          </p:nvPr>
        </p:nvSpPr>
        <p:spPr>
          <a:xfrm>
            <a:off x="228600" y="908720"/>
            <a:ext cx="8807896" cy="5339680"/>
          </a:xfrm>
        </p:spPr>
        <p:txBody>
          <a:bodyPr/>
          <a:lstStyle/>
          <a:p>
            <a:r>
              <a:rPr lang="en-US" sz="2200" dirty="0" smtClean="0">
                <a:solidFill>
                  <a:srgbClr val="FF0000"/>
                </a:solidFill>
                <a:sym typeface="Wingdings"/>
              </a:rPr>
              <a:t>The traditional two</a:t>
            </a:r>
            <a:r>
              <a:rPr lang="en-US" sz="2200" dirty="0">
                <a:solidFill>
                  <a:srgbClr val="FF0000"/>
                </a:solidFill>
                <a:sym typeface="Wingdings"/>
              </a:rPr>
              <a:t>-level storage </a:t>
            </a:r>
            <a:r>
              <a:rPr lang="en-US" sz="2200" dirty="0" smtClean="0">
                <a:solidFill>
                  <a:srgbClr val="FF0000"/>
                </a:solidFill>
                <a:sym typeface="Wingdings"/>
              </a:rPr>
              <a:t>model is a bottleneck with NVM</a:t>
            </a:r>
            <a:endParaRPr lang="en-US" sz="2200" dirty="0">
              <a:solidFill>
                <a:srgbClr val="FF0000"/>
              </a:solidFill>
              <a:sym typeface="Wingdings"/>
            </a:endParaRPr>
          </a:p>
          <a:p>
            <a:pPr lvl="1"/>
            <a:r>
              <a:rPr lang="en-US" sz="1800" b="1" dirty="0">
                <a:solidFill>
                  <a:schemeClr val="tx2">
                    <a:lumMod val="75000"/>
                  </a:schemeClr>
                </a:solidFill>
                <a:sym typeface="Wingdings"/>
              </a:rPr>
              <a:t>V</a:t>
            </a:r>
            <a:r>
              <a:rPr lang="en-US" sz="1800" b="1" dirty="0" smtClean="0">
                <a:solidFill>
                  <a:schemeClr val="tx2">
                    <a:lumMod val="75000"/>
                  </a:schemeClr>
                </a:solidFill>
                <a:sym typeface="Wingdings"/>
              </a:rPr>
              <a:t>olatile</a:t>
            </a:r>
            <a:r>
              <a:rPr lang="en-US" sz="1800" dirty="0" smtClean="0">
                <a:solidFill>
                  <a:schemeClr val="tx2">
                    <a:lumMod val="75000"/>
                  </a:schemeClr>
                </a:solidFill>
                <a:sym typeface="Wingdings"/>
              </a:rPr>
              <a:t> </a:t>
            </a:r>
            <a:r>
              <a:rPr lang="en-US" sz="1800" dirty="0">
                <a:solidFill>
                  <a:schemeClr val="tx2">
                    <a:lumMod val="75000"/>
                  </a:schemeClr>
                </a:solidFill>
                <a:sym typeface="Wingdings"/>
              </a:rPr>
              <a:t>data in memory </a:t>
            </a:r>
            <a:r>
              <a:rPr lang="en-US" sz="1800" dirty="0" smtClean="0">
                <a:solidFill>
                  <a:schemeClr val="tx2">
                    <a:lumMod val="75000"/>
                  </a:schemeClr>
                </a:solidFill>
                <a:sym typeface="Wingdings"/>
              </a:rPr>
              <a:t> a </a:t>
            </a:r>
            <a:r>
              <a:rPr lang="en-US" sz="1800" b="1" dirty="0">
                <a:solidFill>
                  <a:schemeClr val="tx2">
                    <a:lumMod val="75000"/>
                  </a:schemeClr>
                </a:solidFill>
                <a:sym typeface="Wingdings"/>
              </a:rPr>
              <a:t>load/store </a:t>
            </a:r>
            <a:r>
              <a:rPr lang="en-US" sz="1800" dirty="0">
                <a:solidFill>
                  <a:schemeClr val="tx2">
                    <a:lumMod val="75000"/>
                  </a:schemeClr>
                </a:solidFill>
                <a:sym typeface="Wingdings"/>
              </a:rPr>
              <a:t>interface</a:t>
            </a:r>
          </a:p>
          <a:p>
            <a:pPr lvl="1"/>
            <a:r>
              <a:rPr lang="en-US" sz="1800" b="1" dirty="0">
                <a:solidFill>
                  <a:srgbClr val="004D26"/>
                </a:solidFill>
                <a:sym typeface="Wingdings"/>
              </a:rPr>
              <a:t>P</a:t>
            </a:r>
            <a:r>
              <a:rPr lang="en-US" sz="1800" b="1" dirty="0" smtClean="0">
                <a:solidFill>
                  <a:srgbClr val="004D26"/>
                </a:solidFill>
                <a:sym typeface="Wingdings"/>
              </a:rPr>
              <a:t>ersistent</a:t>
            </a:r>
            <a:r>
              <a:rPr lang="en-US" sz="1800" dirty="0" smtClean="0">
                <a:solidFill>
                  <a:srgbClr val="004D26"/>
                </a:solidFill>
                <a:sym typeface="Wingdings"/>
              </a:rPr>
              <a:t> </a:t>
            </a:r>
            <a:r>
              <a:rPr lang="en-US" sz="1800" dirty="0">
                <a:solidFill>
                  <a:srgbClr val="004D26"/>
                </a:solidFill>
                <a:sym typeface="Wingdings"/>
              </a:rPr>
              <a:t>data in storage </a:t>
            </a:r>
            <a:r>
              <a:rPr lang="en-US" sz="1800" dirty="0" smtClean="0">
                <a:solidFill>
                  <a:srgbClr val="004D26"/>
                </a:solidFill>
                <a:sym typeface="Wingdings"/>
              </a:rPr>
              <a:t> </a:t>
            </a:r>
            <a:r>
              <a:rPr lang="en-US" sz="1800" dirty="0">
                <a:solidFill>
                  <a:srgbClr val="004D26"/>
                </a:solidFill>
                <a:sym typeface="Wingdings"/>
              </a:rPr>
              <a:t>a </a:t>
            </a:r>
            <a:r>
              <a:rPr lang="en-US" sz="1800" b="1" dirty="0">
                <a:solidFill>
                  <a:srgbClr val="004D26"/>
                </a:solidFill>
                <a:sym typeface="Wingdings"/>
              </a:rPr>
              <a:t>file system </a:t>
            </a:r>
            <a:r>
              <a:rPr lang="en-US" sz="1800" dirty="0">
                <a:solidFill>
                  <a:srgbClr val="004D26"/>
                </a:solidFill>
                <a:sym typeface="Wingdings"/>
              </a:rPr>
              <a:t>interface</a:t>
            </a:r>
          </a:p>
          <a:p>
            <a:pPr lvl="1"/>
            <a:r>
              <a:rPr lang="en-US" sz="1800" dirty="0">
                <a:sym typeface="Wingdings"/>
              </a:rPr>
              <a:t>Problem: </a:t>
            </a:r>
            <a:r>
              <a:rPr lang="en-US" sz="1800" dirty="0">
                <a:solidFill>
                  <a:srgbClr val="0000FF"/>
                </a:solidFill>
                <a:sym typeface="Wingdings"/>
              </a:rPr>
              <a:t>Operating system (OS) and file system (FS) code </a:t>
            </a:r>
            <a:r>
              <a:rPr lang="en-US" sz="1800" dirty="0" smtClean="0">
                <a:solidFill>
                  <a:srgbClr val="0000FF"/>
                </a:solidFill>
                <a:sym typeface="Wingdings"/>
              </a:rPr>
              <a:t>to locate, translate, buffer data become performance and energy bottlenecks with fast NVM stores</a:t>
            </a:r>
            <a:endParaRPr lang="en-US" dirty="0"/>
          </a:p>
        </p:txBody>
      </p:sp>
      <p:sp>
        <p:nvSpPr>
          <p:cNvPr id="4" name="Slide Number Placeholder 3"/>
          <p:cNvSpPr>
            <a:spLocks noGrp="1"/>
          </p:cNvSpPr>
          <p:nvPr>
            <p:ph type="sldNum" sz="quarter" idx="11"/>
          </p:nvPr>
        </p:nvSpPr>
        <p:spPr/>
        <p:txBody>
          <a:bodyPr/>
          <a:lstStyle/>
          <a:p>
            <a:fld id="{323594FA-E141-4234-AE05-360401972BE7}" type="slidenum">
              <a:rPr lang="en-US" altLang="en-US" smtClean="0">
                <a:solidFill>
                  <a:srgbClr val="000000"/>
                </a:solidFill>
              </a:rPr>
              <a:pPr/>
              <a:t>99</a:t>
            </a:fld>
            <a:endParaRPr lang="en-US" altLang="en-US">
              <a:solidFill>
                <a:srgbClr val="000000"/>
              </a:solidFill>
            </a:endParaRPr>
          </a:p>
        </p:txBody>
      </p:sp>
      <p:sp>
        <p:nvSpPr>
          <p:cNvPr id="5" name="Rectangle 4"/>
          <p:cNvSpPr/>
          <p:nvPr/>
        </p:nvSpPr>
        <p:spPr>
          <a:xfrm>
            <a:off x="1619672" y="2996952"/>
            <a:ext cx="6048672" cy="3384376"/>
          </a:xfrm>
          <a:prstGeom prst="rect">
            <a:avLst/>
          </a:prstGeom>
          <a:noFill/>
          <a:ln>
            <a:solidFill>
              <a:srgbClr val="008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rgbClr val="FFFFFF"/>
              </a:solidFill>
              <a:latin typeface="Tahoma"/>
            </a:endParaRPr>
          </a:p>
        </p:txBody>
      </p:sp>
      <p:sp>
        <p:nvSpPr>
          <p:cNvPr id="6" name="TextBox 5"/>
          <p:cNvSpPr txBox="1"/>
          <p:nvPr/>
        </p:nvSpPr>
        <p:spPr>
          <a:xfrm>
            <a:off x="1835696" y="2708920"/>
            <a:ext cx="1809172" cy="369332"/>
          </a:xfrm>
          <a:prstGeom prst="rect">
            <a:avLst/>
          </a:prstGeom>
          <a:solidFill>
            <a:srgbClr val="FFFFFF"/>
          </a:solidFill>
        </p:spPr>
        <p:txBody>
          <a:bodyPr wrap="none" rtlCol="0">
            <a:spAutoFit/>
          </a:bodyPr>
          <a:lstStyle/>
          <a:p>
            <a:r>
              <a:rPr lang="en-US" dirty="0" smtClean="0">
                <a:solidFill>
                  <a:srgbClr val="000000"/>
                </a:solidFill>
                <a:latin typeface="Tahoma"/>
              </a:rPr>
              <a:t>Two-Level Store</a:t>
            </a:r>
            <a:endParaRPr lang="en-US" dirty="0">
              <a:solidFill>
                <a:srgbClr val="000000"/>
              </a:solidFill>
              <a:latin typeface="Tahoma"/>
            </a:endParaRPr>
          </a:p>
        </p:txBody>
      </p:sp>
      <p:pic>
        <p:nvPicPr>
          <p:cNvPr id="8" name="Picture 23" descr="http://i.ehow.com/images/a04/ac/qb/format-hard-drive-xp-800X800.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rot="20433856">
            <a:off x="5857780" y="4481579"/>
            <a:ext cx="1539467" cy="1539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 Box 13" descr="90%"/>
          <p:cNvSpPr txBox="1">
            <a:spLocks noChangeArrowheads="1"/>
          </p:cNvSpPr>
          <p:nvPr/>
        </p:nvSpPr>
        <p:spPr bwMode="auto">
          <a:xfrm>
            <a:off x="4136766" y="4272103"/>
            <a:ext cx="1047549" cy="495520"/>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smtClean="0">
                <a:solidFill>
                  <a:sysClr val="windowText" lastClr="000000"/>
                </a:solidFill>
                <a:latin typeface="Tahoma"/>
                <a:ea typeface="Arial" pitchFamily="-107" charset="0"/>
                <a:cs typeface="Tahoma"/>
              </a:rPr>
              <a:t>Processor</a:t>
            </a:r>
          </a:p>
          <a:p>
            <a:pPr algn="ctr">
              <a:defRPr/>
            </a:pPr>
            <a:r>
              <a:rPr lang="en-US" sz="1400" kern="0" dirty="0">
                <a:solidFill>
                  <a:sysClr val="windowText" lastClr="000000"/>
                </a:solidFill>
                <a:latin typeface="Tahoma"/>
                <a:ea typeface="Arial" pitchFamily="-107" charset="0"/>
                <a:cs typeface="Tahoma"/>
              </a:rPr>
              <a:t>a</a:t>
            </a:r>
            <a:r>
              <a:rPr lang="en-US" sz="1400" kern="0" dirty="0" smtClean="0">
                <a:solidFill>
                  <a:sysClr val="windowText" lastClr="000000"/>
                </a:solidFill>
                <a:latin typeface="Tahoma"/>
                <a:ea typeface="Arial" pitchFamily="-107" charset="0"/>
                <a:cs typeface="Tahoma"/>
              </a:rPr>
              <a:t>nd caches</a:t>
            </a:r>
            <a:endParaRPr lang="en-US" sz="1400" kern="0" dirty="0">
              <a:solidFill>
                <a:sysClr val="windowText" lastClr="000000"/>
              </a:solidFill>
              <a:latin typeface="Tahoma"/>
              <a:ea typeface="Arial" pitchFamily="-107" charset="0"/>
              <a:cs typeface="Tahoma"/>
            </a:endParaRPr>
          </a:p>
        </p:txBody>
      </p:sp>
      <p:sp>
        <p:nvSpPr>
          <p:cNvPr id="10" name="Text Box 20" descr="90%"/>
          <p:cNvSpPr txBox="1">
            <a:spLocks noChangeArrowheads="1"/>
          </p:cNvSpPr>
          <p:nvPr/>
        </p:nvSpPr>
        <p:spPr bwMode="auto">
          <a:xfrm>
            <a:off x="2034060" y="5968296"/>
            <a:ext cx="1232132" cy="280077"/>
          </a:xfrm>
          <a:prstGeom prst="rect">
            <a:avLst/>
          </a:prstGeom>
          <a:noFill/>
          <a:ln w="12700">
            <a:noFill/>
            <a:miter lim="800000"/>
            <a:headEnd/>
            <a:tailEnd/>
          </a:ln>
          <a:effectLst/>
        </p:spPr>
        <p:txBody>
          <a:bodyPr wrap="none" lIns="64008" tIns="32004" rIns="64008" bIns="32004">
            <a:spAutoFit/>
          </a:bodyPr>
          <a:lstStyle/>
          <a:p>
            <a:pPr algn="ctr">
              <a:defRPr/>
            </a:pPr>
            <a:r>
              <a:rPr lang="en-US" sz="1400" kern="0" dirty="0">
                <a:solidFill>
                  <a:srgbClr val="FF0000"/>
                </a:solidFill>
                <a:latin typeface="Tahoma"/>
                <a:ea typeface="Arial" pitchFamily="-107" charset="0"/>
                <a:cs typeface="Tahoma"/>
              </a:rPr>
              <a:t>Main </a:t>
            </a:r>
            <a:r>
              <a:rPr lang="en-US" sz="1400" kern="0" dirty="0" smtClean="0">
                <a:solidFill>
                  <a:srgbClr val="FF0000"/>
                </a:solidFill>
                <a:latin typeface="Tahoma"/>
                <a:ea typeface="Arial" pitchFamily="-107" charset="0"/>
                <a:cs typeface="Tahoma"/>
              </a:rPr>
              <a:t>Memory</a:t>
            </a:r>
            <a:endParaRPr lang="en-US" sz="1400" kern="0" dirty="0">
              <a:solidFill>
                <a:srgbClr val="FF0000"/>
              </a:solidFill>
              <a:latin typeface="Tahoma"/>
              <a:ea typeface="Arial" pitchFamily="-107" charset="0"/>
              <a:cs typeface="Tahoma"/>
            </a:endParaRPr>
          </a:p>
        </p:txBody>
      </p:sp>
      <p:sp>
        <p:nvSpPr>
          <p:cNvPr id="11" name="Text Box 24" descr="90%"/>
          <p:cNvSpPr txBox="1">
            <a:spLocks noChangeArrowheads="1"/>
          </p:cNvSpPr>
          <p:nvPr/>
        </p:nvSpPr>
        <p:spPr bwMode="auto">
          <a:xfrm>
            <a:off x="5861314" y="5852092"/>
            <a:ext cx="1735538" cy="280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Storage (SSD/HDD)</a:t>
            </a:r>
          </a:p>
        </p:txBody>
      </p:sp>
      <p:pic>
        <p:nvPicPr>
          <p:cNvPr id="12" name="Content Placeholder 6" descr="barcelona-die-photo-color.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84214" y="3333667"/>
            <a:ext cx="951021" cy="927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12" descr="dim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rot="10800000" flipV="1">
            <a:off x="1835696" y="5469667"/>
            <a:ext cx="1670057" cy="398114"/>
          </a:xfrm>
          <a:prstGeom prst="rect">
            <a:avLst/>
          </a:prstGeom>
        </p:spPr>
      </p:pic>
      <p:cxnSp>
        <p:nvCxnSpPr>
          <p:cNvPr id="14" name="Straight Arrow Connector 13"/>
          <p:cNvCxnSpPr/>
          <p:nvPr/>
        </p:nvCxnSpPr>
        <p:spPr>
          <a:xfrm flipH="1">
            <a:off x="3401375"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1887885"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Virtual memory</a:t>
            </a:r>
            <a:endParaRPr lang="en-US" sz="1400" dirty="0">
              <a:solidFill>
                <a:srgbClr val="000000"/>
              </a:solidFill>
              <a:latin typeface="Tahoma"/>
            </a:endParaRPr>
          </a:p>
        </p:txBody>
      </p:sp>
      <p:sp>
        <p:nvSpPr>
          <p:cNvPr id="16" name="Rectangle 15"/>
          <p:cNvSpPr/>
          <p:nvPr/>
        </p:nvSpPr>
        <p:spPr>
          <a:xfrm>
            <a:off x="1887885" y="4478071"/>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Address translation</a:t>
            </a:r>
            <a:endParaRPr lang="en-US" sz="1400" dirty="0">
              <a:solidFill>
                <a:srgbClr val="000000"/>
              </a:solidFill>
              <a:latin typeface="Tahoma"/>
            </a:endParaRPr>
          </a:p>
        </p:txBody>
      </p:sp>
      <p:cxnSp>
        <p:nvCxnSpPr>
          <p:cNvPr id="17" name="Straight Arrow Connector 16"/>
          <p:cNvCxnSpPr>
            <a:stCxn id="15" idx="2"/>
            <a:endCxn id="16" idx="0"/>
          </p:cNvCxnSpPr>
          <p:nvPr/>
        </p:nvCxnSpPr>
        <p:spPr>
          <a:xfrm>
            <a:off x="2644630"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a:off x="2657425" y="5104342"/>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19" name="TextBox 18"/>
          <p:cNvSpPr txBox="1"/>
          <p:nvPr/>
        </p:nvSpPr>
        <p:spPr>
          <a:xfrm>
            <a:off x="3296996" y="3068960"/>
            <a:ext cx="1049474" cy="307777"/>
          </a:xfrm>
          <a:prstGeom prst="rect">
            <a:avLst/>
          </a:prstGeom>
          <a:noFill/>
        </p:spPr>
        <p:txBody>
          <a:bodyPr wrap="none" rtlCol="0">
            <a:spAutoFit/>
          </a:bodyPr>
          <a:lstStyle/>
          <a:p>
            <a:r>
              <a:rPr lang="en-US" sz="1400" dirty="0" smtClean="0">
                <a:solidFill>
                  <a:srgbClr val="FF0000"/>
                </a:solidFill>
                <a:latin typeface="Tahoma"/>
              </a:rPr>
              <a:t>Load/Store</a:t>
            </a:r>
            <a:endParaRPr lang="en-US" sz="1400" dirty="0">
              <a:solidFill>
                <a:srgbClr val="FF0000"/>
              </a:solidFill>
              <a:latin typeface="Tahoma"/>
            </a:endParaRPr>
          </a:p>
        </p:txBody>
      </p:sp>
      <p:cxnSp>
        <p:nvCxnSpPr>
          <p:cNvPr id="20" name="Straight Arrow Connector 19"/>
          <p:cNvCxnSpPr/>
          <p:nvPr/>
        </p:nvCxnSpPr>
        <p:spPr>
          <a:xfrm>
            <a:off x="5175811" y="3799610"/>
            <a:ext cx="730650" cy="0"/>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1" name="Rectangle 20"/>
          <p:cNvSpPr/>
          <p:nvPr/>
        </p:nvSpPr>
        <p:spPr>
          <a:xfrm>
            <a:off x="5906461" y="3486474"/>
            <a:ext cx="1513489" cy="626271"/>
          </a:xfrm>
          <a:prstGeom prst="rect">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1400" dirty="0" smtClean="0">
                <a:solidFill>
                  <a:srgbClr val="000000"/>
                </a:solidFill>
                <a:latin typeface="Tahoma"/>
              </a:rPr>
              <a:t>Operating system</a:t>
            </a:r>
          </a:p>
          <a:p>
            <a:pPr algn="ctr"/>
            <a:r>
              <a:rPr lang="en-US" sz="1400" dirty="0" smtClean="0">
                <a:solidFill>
                  <a:srgbClr val="000000"/>
                </a:solidFill>
                <a:latin typeface="Tahoma"/>
              </a:rPr>
              <a:t>and file system</a:t>
            </a:r>
            <a:endParaRPr lang="en-US" sz="1400" dirty="0">
              <a:solidFill>
                <a:srgbClr val="000000"/>
              </a:solidFill>
              <a:latin typeface="Tahoma"/>
            </a:endParaRPr>
          </a:p>
        </p:txBody>
      </p:sp>
      <p:cxnSp>
        <p:nvCxnSpPr>
          <p:cNvPr id="22" name="Straight Arrow Connector 21"/>
          <p:cNvCxnSpPr>
            <a:stCxn id="21" idx="2"/>
          </p:cNvCxnSpPr>
          <p:nvPr/>
        </p:nvCxnSpPr>
        <p:spPr>
          <a:xfrm>
            <a:off x="6663205" y="4112746"/>
            <a:ext cx="0" cy="365325"/>
          </a:xfrm>
          <a:prstGeom prst="straightConnector1">
            <a:avLst/>
          </a:prstGeom>
          <a:ln w="38100" cmpd="sng">
            <a:solidFill>
              <a:schemeClr val="tx1"/>
            </a:solidFill>
            <a:tailEnd type="arrow"/>
          </a:ln>
        </p:spPr>
        <p:style>
          <a:lnRef idx="2">
            <a:schemeClr val="accent1"/>
          </a:lnRef>
          <a:fillRef idx="0">
            <a:schemeClr val="accent1"/>
          </a:fillRef>
          <a:effectRef idx="1">
            <a:schemeClr val="accent1"/>
          </a:effectRef>
          <a:fontRef idx="minor">
            <a:schemeClr val="tx1"/>
          </a:fontRef>
        </p:style>
      </p:cxnSp>
      <p:sp>
        <p:nvSpPr>
          <p:cNvPr id="23" name="TextBox 22"/>
          <p:cNvSpPr txBox="1"/>
          <p:nvPr/>
        </p:nvSpPr>
        <p:spPr>
          <a:xfrm>
            <a:off x="5123621" y="3068960"/>
            <a:ext cx="1968633" cy="307777"/>
          </a:xfrm>
          <a:prstGeom prst="rect">
            <a:avLst/>
          </a:prstGeom>
          <a:noFill/>
        </p:spPr>
        <p:txBody>
          <a:bodyPr wrap="none" rtlCol="0">
            <a:spAutoFit/>
          </a:bodyPr>
          <a:lstStyle/>
          <a:p>
            <a:r>
              <a:rPr lang="en-US" sz="1400" dirty="0" err="1" smtClean="0">
                <a:solidFill>
                  <a:srgbClr val="FF0000"/>
                </a:solidFill>
                <a:latin typeface="Tahoma"/>
              </a:rPr>
              <a:t>fopen</a:t>
            </a:r>
            <a:r>
              <a:rPr lang="en-US" sz="1400" dirty="0" smtClean="0">
                <a:solidFill>
                  <a:srgbClr val="FF0000"/>
                </a:solidFill>
                <a:latin typeface="Tahoma"/>
              </a:rPr>
              <a:t>, </a:t>
            </a:r>
            <a:r>
              <a:rPr lang="en-US" sz="1400" dirty="0" err="1" smtClean="0">
                <a:solidFill>
                  <a:srgbClr val="FF0000"/>
                </a:solidFill>
                <a:latin typeface="Tahoma"/>
              </a:rPr>
              <a:t>fread</a:t>
            </a:r>
            <a:r>
              <a:rPr lang="en-US" sz="1400" dirty="0" smtClean="0">
                <a:solidFill>
                  <a:srgbClr val="FF0000"/>
                </a:solidFill>
                <a:latin typeface="Tahoma"/>
              </a:rPr>
              <a:t>, </a:t>
            </a:r>
            <a:r>
              <a:rPr lang="en-US" sz="1400" dirty="0" err="1" smtClean="0">
                <a:solidFill>
                  <a:srgbClr val="FF0000"/>
                </a:solidFill>
                <a:latin typeface="Tahoma"/>
              </a:rPr>
              <a:t>fwrite</a:t>
            </a:r>
            <a:r>
              <a:rPr lang="en-US" sz="1400" dirty="0" smtClean="0">
                <a:solidFill>
                  <a:srgbClr val="FF0000"/>
                </a:solidFill>
                <a:latin typeface="Tahoma"/>
              </a:rPr>
              <a:t>, …</a:t>
            </a:r>
            <a:endParaRPr lang="en-US" sz="1400" dirty="0">
              <a:solidFill>
                <a:srgbClr val="FF0000"/>
              </a:solidFill>
              <a:latin typeface="Tahoma"/>
            </a:endParaRPr>
          </a:p>
        </p:txBody>
      </p:sp>
      <p:sp>
        <p:nvSpPr>
          <p:cNvPr id="24" name="Text Box 24" descr="90%"/>
          <p:cNvSpPr txBox="1">
            <a:spLocks noChangeArrowheads="1"/>
          </p:cNvSpPr>
          <p:nvPr/>
        </p:nvSpPr>
        <p:spPr bwMode="auto">
          <a:xfrm>
            <a:off x="5148064" y="5660392"/>
            <a:ext cx="2623313" cy="4955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rgbClr val="000000"/>
                </a:solidFill>
                <a:miter lim="800000"/>
                <a:headEnd/>
                <a:tailEnd/>
              </a14:hiddenLine>
            </a:ext>
          </a:extLst>
        </p:spPr>
        <p:txBody>
          <a:bodyPr wrap="none" lIns="64008" tIns="32004" rIns="64008" bIns="32004">
            <a:spAutoFit/>
          </a:bodyPr>
          <a:lstStyle>
            <a:lvl1pPr eaLnBrk="0" hangingPunct="0">
              <a:defRPr sz="2400">
                <a:solidFill>
                  <a:schemeClr val="tx1"/>
                </a:solidFill>
                <a:latin typeface="Arial" charset="0"/>
                <a:ea typeface="ＭＳ Ｐゴシック" charset="0"/>
                <a:cs typeface="Arial" charset="0"/>
              </a:defRPr>
            </a:lvl1pPr>
            <a:lvl2pPr marL="37931725" indent="-37474525" eaLnBrk="0" hangingPunct="0">
              <a:defRPr sz="2400">
                <a:solidFill>
                  <a:schemeClr val="tx1"/>
                </a:solidFill>
                <a:latin typeface="Arial" charset="0"/>
                <a:ea typeface="Arial" charset="0"/>
                <a:cs typeface="Arial" charset="0"/>
              </a:defRPr>
            </a:lvl2pPr>
            <a:lvl3pPr eaLnBrk="0" hangingPunct="0">
              <a:defRPr sz="2400">
                <a:solidFill>
                  <a:schemeClr val="tx1"/>
                </a:solidFill>
                <a:latin typeface="Arial" charset="0"/>
                <a:ea typeface="Arial" charset="0"/>
                <a:cs typeface="Arial" charset="0"/>
              </a:defRPr>
            </a:lvl3pPr>
            <a:lvl4pPr eaLnBrk="0" hangingPunct="0">
              <a:defRPr sz="2400">
                <a:solidFill>
                  <a:schemeClr val="tx1"/>
                </a:solidFill>
                <a:latin typeface="Arial" charset="0"/>
                <a:ea typeface="Arial" charset="0"/>
                <a:cs typeface="Arial" charset="0"/>
              </a:defRPr>
            </a:lvl4pPr>
            <a:lvl5pPr eaLnBrk="0" hangingPunct="0">
              <a:defRPr sz="2400">
                <a:solidFill>
                  <a:schemeClr val="tx1"/>
                </a:solidFill>
                <a:latin typeface="Arial" charset="0"/>
                <a:ea typeface="Arial" charset="0"/>
                <a:cs typeface="Arial" charset="0"/>
              </a:defRPr>
            </a:lvl5pPr>
            <a:lvl6pPr marL="457200" eaLnBrk="0" fontAlgn="base" hangingPunct="0">
              <a:spcBef>
                <a:spcPct val="0"/>
              </a:spcBef>
              <a:spcAft>
                <a:spcPct val="0"/>
              </a:spcAft>
              <a:defRPr sz="2400">
                <a:solidFill>
                  <a:schemeClr val="tx1"/>
                </a:solidFill>
                <a:latin typeface="Arial" charset="0"/>
                <a:ea typeface="Arial" charset="0"/>
                <a:cs typeface="Arial" charset="0"/>
              </a:defRPr>
            </a:lvl6pPr>
            <a:lvl7pPr marL="914400" eaLnBrk="0" fontAlgn="base" hangingPunct="0">
              <a:spcBef>
                <a:spcPct val="0"/>
              </a:spcBef>
              <a:spcAft>
                <a:spcPct val="0"/>
              </a:spcAft>
              <a:defRPr sz="2400">
                <a:solidFill>
                  <a:schemeClr val="tx1"/>
                </a:solidFill>
                <a:latin typeface="Arial" charset="0"/>
                <a:ea typeface="Arial" charset="0"/>
                <a:cs typeface="Arial" charset="0"/>
              </a:defRPr>
            </a:lvl7pPr>
            <a:lvl8pPr marL="1371600" eaLnBrk="0" fontAlgn="base" hangingPunct="0">
              <a:spcBef>
                <a:spcPct val="0"/>
              </a:spcBef>
              <a:spcAft>
                <a:spcPct val="0"/>
              </a:spcAft>
              <a:defRPr sz="2400">
                <a:solidFill>
                  <a:schemeClr val="tx1"/>
                </a:solidFill>
                <a:latin typeface="Arial" charset="0"/>
                <a:ea typeface="Arial" charset="0"/>
                <a:cs typeface="Arial" charset="0"/>
              </a:defRPr>
            </a:lvl8pPr>
            <a:lvl9pPr marL="1828800" eaLnBrk="0" fontAlgn="base" hangingPunct="0">
              <a:spcBef>
                <a:spcPct val="0"/>
              </a:spcBef>
              <a:spcAft>
                <a:spcPct val="0"/>
              </a:spcAft>
              <a:defRPr sz="2400">
                <a:solidFill>
                  <a:schemeClr val="tx1"/>
                </a:solidFill>
                <a:latin typeface="Arial" charset="0"/>
                <a:ea typeface="Arial" charset="0"/>
                <a:cs typeface="Arial" charset="0"/>
              </a:defRPr>
            </a:lvl9pPr>
          </a:lstStyle>
          <a:p>
            <a:pPr algn="ctr" eaLnBrk="1" fontAlgn="base" hangingPunct="1">
              <a:spcBef>
                <a:spcPct val="0"/>
              </a:spcBef>
              <a:spcAft>
                <a:spcPct val="0"/>
              </a:spcAft>
            </a:pPr>
            <a:r>
              <a:rPr lang="en-US" sz="1400" dirty="0" smtClean="0">
                <a:solidFill>
                  <a:srgbClr val="FF0000"/>
                </a:solidFill>
                <a:latin typeface="Tahoma"/>
                <a:cs typeface="Tahoma"/>
              </a:rPr>
              <a:t>Persistent (e.g., Phase-Change) </a:t>
            </a:r>
          </a:p>
          <a:p>
            <a:pPr algn="ctr" eaLnBrk="1" fontAlgn="base" hangingPunct="1">
              <a:spcBef>
                <a:spcPct val="0"/>
              </a:spcBef>
              <a:spcAft>
                <a:spcPct val="0"/>
              </a:spcAft>
            </a:pPr>
            <a:r>
              <a:rPr lang="en-US" sz="1400" dirty="0" smtClean="0">
                <a:solidFill>
                  <a:srgbClr val="FF0000"/>
                </a:solidFill>
                <a:latin typeface="Tahoma"/>
                <a:cs typeface="Tahoma"/>
              </a:rPr>
              <a:t>Memory</a:t>
            </a:r>
          </a:p>
        </p:txBody>
      </p:sp>
      <p:pic>
        <p:nvPicPr>
          <p:cNvPr id="25" name="Picture 24"/>
          <p:cNvPicPr>
            <a:picLocks noChangeAspect="1"/>
          </p:cNvPicPr>
          <p:nvPr/>
        </p:nvPicPr>
        <p:blipFill>
          <a:blip r:embed="rId5"/>
          <a:stretch>
            <a:fillRect/>
          </a:stretch>
        </p:blipFill>
        <p:spPr>
          <a:xfrm>
            <a:off x="5635893" y="4653136"/>
            <a:ext cx="1554690" cy="1003885"/>
          </a:xfrm>
          <a:prstGeom prst="rect">
            <a:avLst/>
          </a:prstGeom>
        </p:spPr>
      </p:pic>
      <p:sp>
        <p:nvSpPr>
          <p:cNvPr id="26" name="TextBox 25"/>
          <p:cNvSpPr txBox="1"/>
          <p:nvPr/>
        </p:nvSpPr>
        <p:spPr>
          <a:xfrm>
            <a:off x="11759" y="4597476"/>
            <a:ext cx="184666" cy="369332"/>
          </a:xfrm>
          <a:prstGeom prst="rect">
            <a:avLst/>
          </a:prstGeom>
          <a:noFill/>
        </p:spPr>
        <p:txBody>
          <a:bodyPr wrap="none" rtlCol="0">
            <a:spAutoFit/>
          </a:bodyPr>
          <a:lstStyle/>
          <a:p>
            <a:endParaRPr lang="en-US" dirty="0">
              <a:solidFill>
                <a:srgbClr val="000000"/>
              </a:solidFill>
              <a:latin typeface="Tahoma"/>
            </a:endParaRPr>
          </a:p>
        </p:txBody>
      </p:sp>
    </p:spTree>
    <p:extLst>
      <p:ext uri="{BB962C8B-B14F-4D97-AF65-F5344CB8AC3E}">
        <p14:creationId xmlns:p14="http://schemas.microsoft.com/office/powerpoint/2010/main" val="3963791290"/>
      </p:ext>
    </p:extLst>
  </p:cSld>
  <p:clrMapOvr>
    <a:masterClrMapping/>
  </p:clrMapOvr>
  <p:transition xmlns:p14="http://schemas.microsoft.com/office/powerpoint/2010/mai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xit" presetSubtype="10" fill="hold" grpId="0" nodeType="clickEffect">
                                  <p:stCondLst>
                                    <p:cond delay="0"/>
                                  </p:stCondLst>
                                  <p:childTnLst>
                                    <p:animEffect transition="out" filter="blinds(horizontal)">
                                      <p:cBhvr>
                                        <p:cTn id="6" dur="500"/>
                                        <p:tgtEl>
                                          <p:spTgt spid="11"/>
                                        </p:tgtEl>
                                      </p:cBhvr>
                                    </p:animEffect>
                                    <p:set>
                                      <p:cBhvr>
                                        <p:cTn id="7" dur="1" fill="hold">
                                          <p:stCondLst>
                                            <p:cond delay="499"/>
                                          </p:stCondLst>
                                        </p:cTn>
                                        <p:tgtEl>
                                          <p:spTgt spid="11"/>
                                        </p:tgtEl>
                                        <p:attrNameLst>
                                          <p:attrName>style.visibility</p:attrName>
                                        </p:attrNameLst>
                                      </p:cBhvr>
                                      <p:to>
                                        <p:strVal val="hidden"/>
                                      </p:to>
                                    </p:set>
                                  </p:childTnLst>
                                </p:cTn>
                              </p:par>
                              <p:par>
                                <p:cTn id="8" presetID="3" presetClass="exit" presetSubtype="10" fill="hold" nodeType="withEffect">
                                  <p:stCondLst>
                                    <p:cond delay="0"/>
                                  </p:stCondLst>
                                  <p:childTnLst>
                                    <p:animEffect transition="out" filter="blinds(horizontal)">
                                      <p:cBhvr>
                                        <p:cTn id="9" dur="500"/>
                                        <p:tgtEl>
                                          <p:spTgt spid="8"/>
                                        </p:tgtEl>
                                      </p:cBhvr>
                                    </p:animEffect>
                                    <p:set>
                                      <p:cBhvr>
                                        <p:cTn id="10" dur="1" fill="hold">
                                          <p:stCondLst>
                                            <p:cond delay="499"/>
                                          </p:stCondLst>
                                        </p:cTn>
                                        <p:tgtEl>
                                          <p:spTgt spid="8"/>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3" presetClass="entr" presetSubtype="10" fill="hold" grpId="0"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blinds(horizontal)">
                                      <p:cBhvr>
                                        <p:cTn id="15" dur="500"/>
                                        <p:tgtEl>
                                          <p:spTgt spid="24"/>
                                        </p:tgtEl>
                                      </p:cBhvr>
                                    </p:animEffect>
                                  </p:childTnLst>
                                </p:cTn>
                              </p:par>
                              <p:par>
                                <p:cTn id="16" presetID="3" presetClass="entr" presetSubtype="1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24" grpId="0"/>
    </p:bldLst>
  </p:timing>
</p:sld>
</file>

<file path=ppt/tags/tag1.xml><?xml version="1.0" encoding="utf-8"?>
<p:tagLst xmlns:a="http://schemas.openxmlformats.org/drawingml/2006/main" xmlns:r="http://schemas.openxmlformats.org/officeDocument/2006/relationships" xmlns:p="http://schemas.openxmlformats.org/presentationml/2006/main">
  <p:tag name="TIMING" val="|12.1|0.5|0.6|0.6|0.5|0.5|0.2|0.7|0.5|0.6|0.6|0.4|0.7|0.4|0.7|0.4|0.7|0.3|0.3|0.2|0.2|0.2|0.5|0.5|0.3|0.5|0.4|0.3|0.7|0.7"/>
</p:tagLst>
</file>

<file path=ppt/tags/tag10.xml><?xml version="1.0" encoding="utf-8"?>
<p:tagLst xmlns:a="http://schemas.openxmlformats.org/drawingml/2006/main" xmlns:r="http://schemas.openxmlformats.org/officeDocument/2006/relationships" xmlns:p="http://schemas.openxmlformats.org/presentationml/2006/main">
  <p:tag name="TIMING" val="|2.9|1|1.9|1.3|0.2|3.9|6.6|2.8|6.3|1.7|7.8|4.6"/>
</p:tagLst>
</file>

<file path=ppt/tags/tag11.xml><?xml version="1.0" encoding="utf-8"?>
<p:tagLst xmlns:a="http://schemas.openxmlformats.org/drawingml/2006/main" xmlns:r="http://schemas.openxmlformats.org/officeDocument/2006/relationships" xmlns:p="http://schemas.openxmlformats.org/presentationml/2006/main">
  <p:tag name="TIMING" val="|1.7|3.3|7.3|3.4|1.6"/>
</p:tagLst>
</file>

<file path=ppt/tags/tag12.xml><?xml version="1.0" encoding="utf-8"?>
<p:tagLst xmlns:a="http://schemas.openxmlformats.org/drawingml/2006/main" xmlns:r="http://schemas.openxmlformats.org/officeDocument/2006/relationships" xmlns:p="http://schemas.openxmlformats.org/presentationml/2006/main">
  <p:tag name="TIMING" val="|4.1|4.6|7.5|1.2"/>
</p:tagLst>
</file>

<file path=ppt/tags/tag13.xml><?xml version="1.0" encoding="utf-8"?>
<p:tagLst xmlns:a="http://schemas.openxmlformats.org/drawingml/2006/main" xmlns:r="http://schemas.openxmlformats.org/officeDocument/2006/relationships" xmlns:p="http://schemas.openxmlformats.org/presentationml/2006/main">
  <p:tag name="TIMING" val="|4.1|6.8|3.5|15.7"/>
</p:tagLst>
</file>

<file path=ppt/tags/tag14.xml><?xml version="1.0" encoding="utf-8"?>
<p:tagLst xmlns:a="http://schemas.openxmlformats.org/drawingml/2006/main" xmlns:r="http://schemas.openxmlformats.org/officeDocument/2006/relationships" xmlns:p="http://schemas.openxmlformats.org/presentationml/2006/main">
  <p:tag name="TIMING" val="|8.3|4.7|2.5|2.9|2.6|5.7|16.8|17.1|2.4|1.6"/>
</p:tagLst>
</file>

<file path=ppt/tags/tag15.xml><?xml version="1.0" encoding="utf-8"?>
<p:tagLst xmlns:a="http://schemas.openxmlformats.org/drawingml/2006/main" xmlns:r="http://schemas.openxmlformats.org/officeDocument/2006/relationships" xmlns:p="http://schemas.openxmlformats.org/presentationml/2006/main">
  <p:tag name="TIMING" val="|5.5|10.3|7.7"/>
</p:tagLst>
</file>

<file path=ppt/tags/tag16.xml><?xml version="1.0" encoding="utf-8"?>
<p:tagLst xmlns:a="http://schemas.openxmlformats.org/drawingml/2006/main" xmlns:r="http://schemas.openxmlformats.org/officeDocument/2006/relationships" xmlns:p="http://schemas.openxmlformats.org/presentationml/2006/main">
  <p:tag name="TIMING" val="|0.7|9.8|3.1|1"/>
</p:tagLst>
</file>

<file path=ppt/tags/tag17.xml><?xml version="1.0" encoding="utf-8"?>
<p:tagLst xmlns:a="http://schemas.openxmlformats.org/drawingml/2006/main" xmlns:r="http://schemas.openxmlformats.org/officeDocument/2006/relationships" xmlns:p="http://schemas.openxmlformats.org/presentationml/2006/main">
  <p:tag name="TIMING" val="|24.9|0.7|3.5|5.5|2.7|1.1"/>
</p:tagLst>
</file>

<file path=ppt/tags/tag18.xml><?xml version="1.0" encoding="utf-8"?>
<p:tagLst xmlns:a="http://schemas.openxmlformats.org/drawingml/2006/main" xmlns:r="http://schemas.openxmlformats.org/officeDocument/2006/relationships" xmlns:p="http://schemas.openxmlformats.org/presentationml/2006/main">
  <p:tag name="TIMING" val="|3|5.9|5.7|0.5|3.7"/>
</p:tagLst>
</file>

<file path=ppt/tags/tag19.xml><?xml version="1.0" encoding="utf-8"?>
<p:tagLst xmlns:a="http://schemas.openxmlformats.org/drawingml/2006/main" xmlns:r="http://schemas.openxmlformats.org/officeDocument/2006/relationships" xmlns:p="http://schemas.openxmlformats.org/presentationml/2006/main">
  <p:tag name="TIMING" val="|7.3|5.1|4.3|1.5"/>
</p:tagLst>
</file>

<file path=ppt/tags/tag2.xml><?xml version="1.0" encoding="utf-8"?>
<p:tagLst xmlns:a="http://schemas.openxmlformats.org/drawingml/2006/main" xmlns:r="http://schemas.openxmlformats.org/officeDocument/2006/relationships" xmlns:p="http://schemas.openxmlformats.org/presentationml/2006/main">
  <p:tag name="TIMING" val="|19|8.6|8.8"/>
</p:tagLst>
</file>

<file path=ppt/tags/tag20.xml><?xml version="1.0" encoding="utf-8"?>
<p:tagLst xmlns:a="http://schemas.openxmlformats.org/drawingml/2006/main" xmlns:r="http://schemas.openxmlformats.org/officeDocument/2006/relationships" xmlns:p="http://schemas.openxmlformats.org/presentationml/2006/main">
  <p:tag name="TIMING" val="|1.1|0.6|0.7|0.9|1|2.1"/>
</p:tagLst>
</file>

<file path=ppt/tags/tag21.xml><?xml version="1.0" encoding="utf-8"?>
<p:tagLst xmlns:a="http://schemas.openxmlformats.org/drawingml/2006/main" xmlns:r="http://schemas.openxmlformats.org/officeDocument/2006/relationships" xmlns:p="http://schemas.openxmlformats.org/presentationml/2006/main">
  <p:tag name="TIMING" val="|1.2|2|4.2|5.2"/>
</p:tagLst>
</file>

<file path=ppt/tags/tag22.xml><?xml version="1.0" encoding="utf-8"?>
<p:tagLst xmlns:a="http://schemas.openxmlformats.org/drawingml/2006/main" xmlns:r="http://schemas.openxmlformats.org/officeDocument/2006/relationships" xmlns:p="http://schemas.openxmlformats.org/presentationml/2006/main">
  <p:tag name="TIMING" val="|2.5|18.5|7.5|29.2|5.3"/>
</p:tagLst>
</file>

<file path=ppt/tags/tag23.xml><?xml version="1.0" encoding="utf-8"?>
<p:tagLst xmlns:a="http://schemas.openxmlformats.org/drawingml/2006/main" xmlns:r="http://schemas.openxmlformats.org/officeDocument/2006/relationships" xmlns:p="http://schemas.openxmlformats.org/presentationml/2006/main">
  <p:tag name="TIMING" val="|11.2|3.6|3.2|3.4"/>
</p:tagLst>
</file>

<file path=ppt/tags/tag24.xml><?xml version="1.0" encoding="utf-8"?>
<p:tagLst xmlns:a="http://schemas.openxmlformats.org/drawingml/2006/main" xmlns:r="http://schemas.openxmlformats.org/officeDocument/2006/relationships" xmlns:p="http://schemas.openxmlformats.org/presentationml/2006/main">
  <p:tag name="TIMING" val="|0.7|3|1.9|2.7|8.9|4.6|9|1|2.4|6.6|1.3|4.8|9.9"/>
</p:tagLst>
</file>

<file path=ppt/tags/tag25.xml><?xml version="1.0" encoding="utf-8"?>
<p:tagLst xmlns:a="http://schemas.openxmlformats.org/drawingml/2006/main" xmlns:r="http://schemas.openxmlformats.org/officeDocument/2006/relationships" xmlns:p="http://schemas.openxmlformats.org/presentationml/2006/main">
  <p:tag name="TIMING" val="|22.6|12.5|3.8"/>
</p:tagLst>
</file>

<file path=ppt/tags/tag26.xml><?xml version="1.0" encoding="utf-8"?>
<p:tagLst xmlns:a="http://schemas.openxmlformats.org/drawingml/2006/main" xmlns:r="http://schemas.openxmlformats.org/officeDocument/2006/relationships" xmlns:p="http://schemas.openxmlformats.org/presentationml/2006/main">
  <p:tag name="TIMING" val="|19.8|18.5"/>
</p:tagLst>
</file>

<file path=ppt/tags/tag27.xml><?xml version="1.0" encoding="utf-8"?>
<p:tagLst xmlns:a="http://schemas.openxmlformats.org/drawingml/2006/main" xmlns:r="http://schemas.openxmlformats.org/officeDocument/2006/relationships" xmlns:p="http://schemas.openxmlformats.org/presentationml/2006/main">
  <p:tag name="TIMING" val="|0.9|4.2|3.6|7.5|14.3|2.9|6.2|2.4"/>
</p:tagLst>
</file>

<file path=ppt/tags/tag28.xml><?xml version="1.0" encoding="utf-8"?>
<p:tagLst xmlns:a="http://schemas.openxmlformats.org/drawingml/2006/main" xmlns:r="http://schemas.openxmlformats.org/officeDocument/2006/relationships" xmlns:p="http://schemas.openxmlformats.org/presentationml/2006/main">
  <p:tag name="TIMING" val="|1|11.6|32.2"/>
</p:tagLst>
</file>

<file path=ppt/tags/tag29.xml><?xml version="1.0" encoding="utf-8"?>
<p:tagLst xmlns:a="http://schemas.openxmlformats.org/drawingml/2006/main" xmlns:r="http://schemas.openxmlformats.org/officeDocument/2006/relationships" xmlns:p="http://schemas.openxmlformats.org/presentationml/2006/main">
  <p:tag name="TIMING" val="|8.9|4|6.9|13.6"/>
</p:tagLst>
</file>

<file path=ppt/tags/tag3.xml><?xml version="1.0" encoding="utf-8"?>
<p:tagLst xmlns:a="http://schemas.openxmlformats.org/drawingml/2006/main" xmlns:r="http://schemas.openxmlformats.org/officeDocument/2006/relationships" xmlns:p="http://schemas.openxmlformats.org/presentationml/2006/main">
  <p:tag name="TIMING" val="|19|8.6|8.8"/>
</p:tagLst>
</file>

<file path=ppt/tags/tag4.xml><?xml version="1.0" encoding="utf-8"?>
<p:tagLst xmlns:a="http://schemas.openxmlformats.org/drawingml/2006/main" xmlns:r="http://schemas.openxmlformats.org/officeDocument/2006/relationships" xmlns:p="http://schemas.openxmlformats.org/presentationml/2006/main">
  <p:tag name="TIMING" val="|9.2|17.1|16.2|10.9|28.4|12.6|7.2|6.5|3.3|7.8|3.4"/>
</p:tagLst>
</file>

<file path=ppt/tags/tag5.xml><?xml version="1.0" encoding="utf-8"?>
<p:tagLst xmlns:a="http://schemas.openxmlformats.org/drawingml/2006/main" xmlns:r="http://schemas.openxmlformats.org/officeDocument/2006/relationships" xmlns:p="http://schemas.openxmlformats.org/presentationml/2006/main">
  <p:tag name="TIMING" val="|1.9|0.6|2.1|4.4|9|20.8"/>
</p:tagLst>
</file>

<file path=ppt/tags/tag6.xml><?xml version="1.0" encoding="utf-8"?>
<p:tagLst xmlns:a="http://schemas.openxmlformats.org/drawingml/2006/main" xmlns:r="http://schemas.openxmlformats.org/officeDocument/2006/relationships" xmlns:p="http://schemas.openxmlformats.org/presentationml/2006/main">
  <p:tag name="TIMING" val="|1.1|4.9"/>
</p:tagLst>
</file>

<file path=ppt/tags/tag7.xml><?xml version="1.0" encoding="utf-8"?>
<p:tagLst xmlns:a="http://schemas.openxmlformats.org/drawingml/2006/main" xmlns:r="http://schemas.openxmlformats.org/officeDocument/2006/relationships" xmlns:p="http://schemas.openxmlformats.org/presentationml/2006/main">
  <p:tag name="TIMING" val="|3.4|37.2|4|9.3|7.4|5.9"/>
</p:tagLst>
</file>

<file path=ppt/tags/tag8.xml><?xml version="1.0" encoding="utf-8"?>
<p:tagLst xmlns:a="http://schemas.openxmlformats.org/drawingml/2006/main" xmlns:r="http://schemas.openxmlformats.org/officeDocument/2006/relationships" xmlns:p="http://schemas.openxmlformats.org/presentationml/2006/main">
  <p:tag name="TIMING" val="|4.4|0.8|7.5|6.3|1.6|10|2.6|6.5|13.2|7.5"/>
</p:tagLst>
</file>

<file path=ppt/tags/tag9.xml><?xml version="1.0" encoding="utf-8"?>
<p:tagLst xmlns:a="http://schemas.openxmlformats.org/drawingml/2006/main" xmlns:r="http://schemas.openxmlformats.org/officeDocument/2006/relationships" xmlns:p="http://schemas.openxmlformats.org/presentationml/2006/main">
  <p:tag name="TIMING" val="|8.5|1.9|2.6|9.2|1|3.5|4.9|2.4|11.8"/>
</p:tagLst>
</file>

<file path=ppt/theme/_rels/theme69.xml.rels><?xml version="1.0" encoding="UTF-8" standalone="yes"?>
<Relationships xmlns="http://schemas.openxmlformats.org/package/2006/relationships"><Relationship Id="rId1" Type="http://schemas.openxmlformats.org/officeDocument/2006/relationships/image" Target="../media/image7.jpeg"/></Relationships>
</file>

<file path=ppt/theme/theme1.xml><?xml version="1.0" encoding="utf-8"?>
<a:theme xmlns:a="http://schemas.openxmlformats.org/drawingml/2006/main" name="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2_Office Theme">
  <a:themeElements>
    <a:clrScheme name="Custom 7">
      <a:dk1>
        <a:srgbClr val="990000"/>
      </a:dk1>
      <a:lt1>
        <a:srgbClr val="FFFFFF"/>
      </a:lt1>
      <a:dk2>
        <a:srgbClr val="FFFFFF"/>
      </a:dk2>
      <a:lt2>
        <a:srgbClr val="FFFFFF"/>
      </a:lt2>
      <a:accent1>
        <a:srgbClr val="606060"/>
      </a:accent1>
      <a:accent2>
        <a:srgbClr val="A9A9A9"/>
      </a:accent2>
      <a:accent3>
        <a:srgbClr val="CCCCCC"/>
      </a:accent3>
      <a:accent4>
        <a:srgbClr val="990000"/>
      </a:accent4>
      <a:accent5>
        <a:srgbClr val="000000"/>
      </a:accent5>
      <a:accent6>
        <a:srgbClr val="969696"/>
      </a:accent6>
      <a:hlink>
        <a:srgbClr val="990000"/>
      </a:hlink>
      <a:folHlink>
        <a:srgbClr val="AEAEAE"/>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0.xml><?xml version="1.0" encoding="utf-8"?>
<a:theme xmlns:a="http://schemas.openxmlformats.org/drawingml/2006/main" name="9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13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102.xml><?xml version="1.0" encoding="utf-8"?>
<a:theme xmlns:a="http://schemas.openxmlformats.org/drawingml/2006/main" name="9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3.xml><?xml version="1.0" encoding="utf-8"?>
<a:theme xmlns:a="http://schemas.openxmlformats.org/drawingml/2006/main" name="9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4.xml><?xml version="1.0" encoding="utf-8"?>
<a:theme xmlns:a="http://schemas.openxmlformats.org/drawingml/2006/main" name="1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 xmlns:thm15="http://schemas.microsoft.com/office/thememl/2012/main" name="Presentation1" id="{A8ACA0D9-A384-4858-9FCC-2505F264A948}" vid="{6AE8C0EA-499D-4586-A497-DF22E9D58294}"/>
    </a:ext>
  </a:extLst>
</a:theme>
</file>

<file path=ppt/theme/theme105.xml><?xml version="1.0" encoding="utf-8"?>
<a:theme xmlns:a="http://schemas.openxmlformats.org/drawingml/2006/main" name="9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6.xml><?xml version="1.0" encoding="utf-8"?>
<a:theme xmlns:a="http://schemas.openxmlformats.org/drawingml/2006/main" name="9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7.xml><?xml version="1.0" encoding="utf-8"?>
<a:theme xmlns:a="http://schemas.openxmlformats.org/drawingml/2006/main" name="98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8.xml><?xml version="1.0" encoding="utf-8"?>
<a:theme xmlns:a="http://schemas.openxmlformats.org/drawingml/2006/main" name="8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9.xml><?xml version="1.0" encoding="utf-8"?>
<a:theme xmlns:a="http://schemas.openxmlformats.org/drawingml/2006/main" name="9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1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0.xml><?xml version="1.0" encoding="utf-8"?>
<a:theme xmlns:a="http://schemas.openxmlformats.org/drawingml/2006/main" name="9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1.xml><?xml version="1.0" encoding="utf-8"?>
<a:theme xmlns:a="http://schemas.openxmlformats.org/drawingml/2006/main" name="10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2.xml><?xml version="1.0" encoding="utf-8"?>
<a:theme xmlns:a="http://schemas.openxmlformats.org/drawingml/2006/main" name="10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3.xml><?xml version="1.0" encoding="utf-8"?>
<a:theme xmlns:a="http://schemas.openxmlformats.org/drawingml/2006/main" name="1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4.xml><?xml version="1.0" encoding="utf-8"?>
<a:theme xmlns:a="http://schemas.openxmlformats.org/drawingml/2006/main" name="2_Metropolitan_bullet">
  <a:themeElements>
    <a:clrScheme name="Blue Warm">
      <a:dk1>
        <a:sysClr val="windowText" lastClr="000000"/>
      </a:dk1>
      <a:lt1>
        <a:sysClr val="window" lastClr="FFFFFF"/>
      </a:lt1>
      <a:dk2>
        <a:srgbClr val="242852"/>
      </a:dk2>
      <a:lt2>
        <a:srgbClr val="ACCBF9"/>
      </a:lt2>
      <a:accent1>
        <a:srgbClr val="4A66AC"/>
      </a:accent1>
      <a:accent2>
        <a:srgbClr val="629DD1"/>
      </a:accent2>
      <a:accent3>
        <a:srgbClr val="297FD5"/>
      </a:accent3>
      <a:accent4>
        <a:srgbClr val="7F8FA9"/>
      </a:accent4>
      <a:accent5>
        <a:srgbClr val="5AA2AE"/>
      </a:accent5>
      <a:accent6>
        <a:srgbClr val="9D90A0"/>
      </a:accent6>
      <a:hlink>
        <a:srgbClr val="9454C3"/>
      </a:hlink>
      <a:folHlink>
        <a:srgbClr val="3EBBF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Elements>
  <a:objectDefaults/>
  <a:extraClrSchemeLst/>
  <a:extLst>
    <a:ext uri="{05A4C25C-085E-4340-85A3-A5531E510DB2}">
      <thm15:themeFamily xmlns:thm15="http://schemas.microsoft.com/office/thememl/2012/main" xmlns="" name="Presentation1" id="{A8ACA0D9-A384-4858-9FCC-2505F264A948}" vid="{6AE8C0EA-499D-4586-A497-DF22E9D58294}"/>
    </a:ext>
  </a:extLst>
</a:theme>
</file>

<file path=ppt/theme/theme115.xml><?xml version="1.0" encoding="utf-8"?>
<a:theme xmlns:a="http://schemas.openxmlformats.org/drawingml/2006/main" name="10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6.xml><?xml version="1.0" encoding="utf-8"?>
<a:theme xmlns:a="http://schemas.openxmlformats.org/drawingml/2006/main" name="1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8.xml><?xml version="1.0" encoding="utf-8"?>
<a:theme xmlns:a="http://schemas.openxmlformats.org/drawingml/2006/main" name="3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ustom 1">
      <a:majorFont>
        <a:latin typeface="Myriad Pro"/>
        <a:ea typeface=""/>
        <a:cs typeface=""/>
      </a:majorFont>
      <a:minorFont>
        <a:latin typeface="Myriad Pro"/>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9.xml><?xml version="1.0" encoding="utf-8"?>
<a:theme xmlns:a="http://schemas.openxmlformats.org/drawingml/2006/main" name="1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0.xml><?xml version="1.0" encoding="utf-8"?>
<a:theme xmlns:a="http://schemas.openxmlformats.org/drawingml/2006/main" name="10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1.xml><?xml version="1.0" encoding="utf-8"?>
<a:theme xmlns:a="http://schemas.openxmlformats.org/drawingml/2006/main" name="12_Office Theme">
  <a:themeElements>
    <a:clrScheme name="Custom 3">
      <a:dk1>
        <a:srgbClr val="080808"/>
      </a:dk1>
      <a:lt1>
        <a:sysClr val="window" lastClr="FFFFFF"/>
      </a:lt1>
      <a:dk2>
        <a:srgbClr val="1F497D"/>
      </a:dk2>
      <a:lt2>
        <a:srgbClr val="EEECE1"/>
      </a:lt2>
      <a:accent1>
        <a:srgbClr val="FFC000"/>
      </a:accent1>
      <a:accent2>
        <a:srgbClr val="3F3F3F"/>
      </a:accent2>
      <a:accent3>
        <a:srgbClr val="C00000"/>
      </a:accent3>
      <a:accent4>
        <a:srgbClr val="1F497D"/>
      </a:accent4>
      <a:accent5>
        <a:srgbClr val="595959"/>
      </a:accent5>
      <a:accent6>
        <a:srgbClr val="7F7F7F"/>
      </a:accent6>
      <a:hlink>
        <a:srgbClr val="0000FF"/>
      </a:hlink>
      <a:folHlink>
        <a:srgbClr val="800080"/>
      </a:folHlink>
    </a:clrScheme>
    <a:fontScheme name="Custom 5">
      <a:majorFont>
        <a:latin typeface="Calibri"/>
        <a:ea typeface=""/>
        <a:cs typeface=""/>
      </a:majorFont>
      <a:minorFont>
        <a:latin typeface="Calibri"/>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2.xml><?xml version="1.0" encoding="utf-8"?>
<a:theme xmlns:a="http://schemas.openxmlformats.org/drawingml/2006/main" name="10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3.xml><?xml version="1.0" encoding="utf-8"?>
<a:theme xmlns:a="http://schemas.openxmlformats.org/drawingml/2006/main" name="10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4.xml><?xml version="1.0" encoding="utf-8"?>
<a:theme xmlns:a="http://schemas.openxmlformats.org/drawingml/2006/main" name="10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5.xml><?xml version="1.0" encoding="utf-8"?>
<a:theme xmlns:a="http://schemas.openxmlformats.org/drawingml/2006/main" name="10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6.xml><?xml version="1.0" encoding="utf-8"?>
<a:theme xmlns:a="http://schemas.openxmlformats.org/drawingml/2006/main" name="8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lnDef>
      <a:spPr>
        <a:ln w="50800">
          <a:solidFill>
            <a:schemeClr val="tx1"/>
          </a:solidFill>
          <a:headEnd type="none" w="lg" len="med"/>
          <a:tailEnd type="triangle" w="lg" len="med"/>
        </a:ln>
      </a:spPr>
      <a:bodyPr/>
      <a:lstStyle/>
      <a:style>
        <a:lnRef idx="1">
          <a:schemeClr val="accent1"/>
        </a:lnRef>
        <a:fillRef idx="0">
          <a:schemeClr val="accent1"/>
        </a:fillRef>
        <a:effectRef idx="0">
          <a:schemeClr val="accent1"/>
        </a:effectRef>
        <a:fontRef idx="minor">
          <a:schemeClr val="tx1"/>
        </a:fontRef>
      </a:style>
    </a:lnDef>
  </a:objectDefaults>
  <a:extraClrSchemeLst/>
</a:theme>
</file>

<file path=ppt/theme/theme12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8.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1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1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1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1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1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1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1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1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1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2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2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2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2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2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2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2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2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3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3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3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3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3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3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3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3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3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3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4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4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4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4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6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6.xml><?xml version="1.0" encoding="utf-8"?>
<a:theme xmlns:a="http://schemas.openxmlformats.org/drawingml/2006/main" name="4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4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4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4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5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5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3.xml><?xml version="1.0" encoding="utf-8"?>
<a:theme xmlns:a="http://schemas.openxmlformats.org/drawingml/2006/main" name="5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5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5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5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7.xml><?xml version="1.0" encoding="utf-8"?>
<a:theme xmlns:a="http://schemas.openxmlformats.org/drawingml/2006/main" name="5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4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5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0.xml><?xml version="1.0" encoding="utf-8"?>
<a:theme xmlns:a="http://schemas.openxmlformats.org/drawingml/2006/main" name="5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6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6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3.xml><?xml version="1.0" encoding="utf-8"?>
<a:theme xmlns:a="http://schemas.openxmlformats.org/drawingml/2006/main" name="6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6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64_Edge">
  <a:themeElements>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1_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1_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1_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1_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1_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1_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1_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1_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6.xml><?xml version="1.0" encoding="utf-8"?>
<a:theme xmlns:a="http://schemas.openxmlformats.org/drawingml/2006/main" name="4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7.xml><?xml version="1.0" encoding="utf-8"?>
<a:theme xmlns:a="http://schemas.openxmlformats.org/drawingml/2006/main" name="6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9.xml><?xml version="1.0" encoding="utf-8"?>
<a:theme xmlns:a="http://schemas.openxmlformats.org/drawingml/2006/main" name="Title &amp; Bullets">
  <a:themeElements>
    <a:clrScheme name="">
      <a:dk1>
        <a:srgbClr val="000000"/>
      </a:dk1>
      <a:lt1>
        <a:srgbClr val="FFFFFF"/>
      </a:lt1>
      <a:dk2>
        <a:srgbClr val="000000"/>
      </a:dk2>
      <a:lt2>
        <a:srgbClr val="000000"/>
      </a:lt2>
      <a:accent1>
        <a:srgbClr val="FFFFFF"/>
      </a:accent1>
      <a:accent2>
        <a:srgbClr val="333399"/>
      </a:accent2>
      <a:accent3>
        <a:srgbClr val="FFFFFF"/>
      </a:accent3>
      <a:accent4>
        <a:srgbClr val="000000"/>
      </a:accent4>
      <a:accent5>
        <a:srgbClr val="FFFFFF"/>
      </a:accent5>
      <a:accent6>
        <a:srgbClr val="2D2D8A"/>
      </a:accent6>
      <a:hlink>
        <a:srgbClr val="009999"/>
      </a:hlink>
      <a:folHlink>
        <a:srgbClr val="99CC00"/>
      </a:folHlink>
    </a:clrScheme>
    <a:fontScheme name="Title &amp; Bullets">
      <a:majorFont>
        <a:latin typeface="Myriad Pro Bold Cond"/>
        <a:ea typeface="ヒラギノ角ゴ ProN W6"/>
        <a:cs typeface="ヒラギノ角ゴ ProN W6"/>
      </a:majorFont>
      <a:minorFont>
        <a:latin typeface="Myriad Pro Bold Cond"/>
        <a:ea typeface="ヒラギノ角ゴ ProN W6"/>
        <a:cs typeface="ヒラギノ角ゴ ProN W6"/>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5600" b="0" i="0" u="none" strike="noStrike" cap="none" normalizeH="0" baseline="0">
            <a:ln>
              <a:noFill/>
            </a:ln>
            <a:solidFill>
              <a:srgbClr val="000000"/>
            </a:solidFill>
            <a:effectLst/>
            <a:latin typeface="Gill Sans" charset="0"/>
            <a:ea typeface="ヒラギノ角ゴ ProN W3" charset="0"/>
            <a:cs typeface="ヒラギノ角ゴ ProN W3" charset="0"/>
            <a:sym typeface="Gill Sans" charset="0"/>
          </a:defRPr>
        </a:defPPr>
      </a:lstStyle>
    </a:lnDef>
  </a:objectDefaults>
  <a:extraClrSchemeLst>
    <a:extraClrScheme>
      <a:clrScheme name="Title &amp; Bullets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6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6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6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6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7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7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7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73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7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7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7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7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7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7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6.xml><?xml version="1.0" encoding="utf-8"?>
<a:theme xmlns:a="http://schemas.openxmlformats.org/drawingml/2006/main" name="5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87.xml><?xml version="1.0" encoding="utf-8"?>
<a:theme xmlns:a="http://schemas.openxmlformats.org/drawingml/2006/main" name="7_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88.xml><?xml version="1.0" encoding="utf-8"?>
<a:theme xmlns:a="http://schemas.openxmlformats.org/drawingml/2006/main" name="8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8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8_Edg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8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rgbClr val="C0C0C0"/>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84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85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86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87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88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89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90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91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92_Edge">
  <a:themeElements>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fontScheme name="Edge">
      <a:majorFont>
        <a:latin typeface="Garamond"/>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Edge 1">
        <a:dk1>
          <a:srgbClr val="333333"/>
        </a:dk1>
        <a:lt1>
          <a:srgbClr val="FFFFFF"/>
        </a:lt1>
        <a:dk2>
          <a:srgbClr val="820000"/>
        </a:dk2>
        <a:lt2>
          <a:srgbClr val="FFFFFF"/>
        </a:lt2>
        <a:accent1>
          <a:srgbClr val="FF9900"/>
        </a:accent1>
        <a:accent2>
          <a:srgbClr val="CC3300"/>
        </a:accent2>
        <a:accent3>
          <a:srgbClr val="C1AAAA"/>
        </a:accent3>
        <a:accent4>
          <a:srgbClr val="DADADA"/>
        </a:accent4>
        <a:accent5>
          <a:srgbClr val="FFCAAA"/>
        </a:accent5>
        <a:accent6>
          <a:srgbClr val="B92D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2">
        <a:dk1>
          <a:srgbClr val="333333"/>
        </a:dk1>
        <a:lt1>
          <a:srgbClr val="CCCCFF"/>
        </a:lt1>
        <a:dk2>
          <a:srgbClr val="0B0506"/>
        </a:dk2>
        <a:lt2>
          <a:srgbClr val="FFFFFF"/>
        </a:lt2>
        <a:accent1>
          <a:srgbClr val="3366CC"/>
        </a:accent1>
        <a:accent2>
          <a:srgbClr val="3333CC"/>
        </a:accent2>
        <a:accent3>
          <a:srgbClr val="AAAAAA"/>
        </a:accent3>
        <a:accent4>
          <a:srgbClr val="AEAEDA"/>
        </a:accent4>
        <a:accent5>
          <a:srgbClr val="ADB8E2"/>
        </a:accent5>
        <a:accent6>
          <a:srgbClr val="2D2DB9"/>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3">
        <a:dk1>
          <a:srgbClr val="333333"/>
        </a:dk1>
        <a:lt1>
          <a:srgbClr val="FFFFFF"/>
        </a:lt1>
        <a:dk2>
          <a:srgbClr val="221013"/>
        </a:dk2>
        <a:lt2>
          <a:srgbClr val="FFFFFF"/>
        </a:lt2>
        <a:accent1>
          <a:srgbClr val="CC3300"/>
        </a:accent1>
        <a:accent2>
          <a:srgbClr val="CC9900"/>
        </a:accent2>
        <a:accent3>
          <a:srgbClr val="ABAAAA"/>
        </a:accent3>
        <a:accent4>
          <a:srgbClr val="DADADA"/>
        </a:accent4>
        <a:accent5>
          <a:srgbClr val="E2ADAA"/>
        </a:accent5>
        <a:accent6>
          <a:srgbClr val="B98A00"/>
        </a:accent6>
        <a:hlink>
          <a:srgbClr val="808080"/>
        </a:hlink>
        <a:folHlink>
          <a:srgbClr val="666633"/>
        </a:folHlink>
      </a:clrScheme>
      <a:clrMap bg1="dk2" tx1="lt1" bg2="dk1" tx2="lt2" accent1="accent1" accent2="accent2" accent3="accent3" accent4="accent4" accent5="accent5" accent6="accent6" hlink="hlink" folHlink="folHlink"/>
    </a:extraClrScheme>
    <a:extraClrScheme>
      <a:clrScheme name="Edge 4">
        <a:dk1>
          <a:srgbClr val="11054B"/>
        </a:dk1>
        <a:lt1>
          <a:srgbClr val="FFFFFF"/>
        </a:lt1>
        <a:dk2>
          <a:srgbClr val="0000CC"/>
        </a:dk2>
        <a:lt2>
          <a:srgbClr val="FFFFFF"/>
        </a:lt2>
        <a:accent1>
          <a:srgbClr val="FF6600"/>
        </a:accent1>
        <a:accent2>
          <a:srgbClr val="FF3300"/>
        </a:accent2>
        <a:accent3>
          <a:srgbClr val="AAAAE2"/>
        </a:accent3>
        <a:accent4>
          <a:srgbClr val="DADADA"/>
        </a:accent4>
        <a:accent5>
          <a:srgbClr val="FFB8AA"/>
        </a:accent5>
        <a:accent6>
          <a:srgbClr val="E72D00"/>
        </a:accent6>
        <a:hlink>
          <a:srgbClr val="CC9900"/>
        </a:hlink>
        <a:folHlink>
          <a:srgbClr val="B2B2B2"/>
        </a:folHlink>
      </a:clrScheme>
      <a:clrMap bg1="dk2" tx1="lt1" bg2="dk1" tx2="lt2" accent1="accent1" accent2="accent2" accent3="accent3" accent4="accent4" accent5="accent5" accent6="accent6" hlink="hlink" folHlink="folHlink"/>
    </a:extraClrScheme>
    <a:extraClrScheme>
      <a:clrScheme name="Edge 5">
        <a:dk1>
          <a:srgbClr val="9B8D65"/>
        </a:dk1>
        <a:lt1>
          <a:srgbClr val="F8F8F8"/>
        </a:lt1>
        <a:dk2>
          <a:srgbClr val="002600"/>
        </a:dk2>
        <a:lt2>
          <a:srgbClr val="FAFACC"/>
        </a:lt2>
        <a:accent1>
          <a:srgbClr val="CC9933"/>
        </a:accent1>
        <a:accent2>
          <a:srgbClr val="8F9967"/>
        </a:accent2>
        <a:accent3>
          <a:srgbClr val="AAACAA"/>
        </a:accent3>
        <a:accent4>
          <a:srgbClr val="D4D4D4"/>
        </a:accent4>
        <a:accent5>
          <a:srgbClr val="E2CAAD"/>
        </a:accent5>
        <a:accent6>
          <a:srgbClr val="818A5D"/>
        </a:accent6>
        <a:hlink>
          <a:srgbClr val="336600"/>
        </a:hlink>
        <a:folHlink>
          <a:srgbClr val="808000"/>
        </a:folHlink>
      </a:clrScheme>
      <a:clrMap bg1="dk2" tx1="lt1" bg2="dk1" tx2="lt2" accent1="accent1" accent2="accent2" accent3="accent3" accent4="accent4" accent5="accent5" accent6="accent6" hlink="hlink" folHlink="folHlink"/>
    </a:extraClrScheme>
    <a:extraClrScheme>
      <a:clrScheme name="Edge 6">
        <a:dk1>
          <a:srgbClr val="333333"/>
        </a:dk1>
        <a:lt1>
          <a:srgbClr val="FFFFFF"/>
        </a:lt1>
        <a:dk2>
          <a:srgbClr val="006699"/>
        </a:dk2>
        <a:lt2>
          <a:srgbClr val="FFFFFF"/>
        </a:lt2>
        <a:accent1>
          <a:srgbClr val="CC9900"/>
        </a:accent1>
        <a:accent2>
          <a:srgbClr val="FF9900"/>
        </a:accent2>
        <a:accent3>
          <a:srgbClr val="AAB8CA"/>
        </a:accent3>
        <a:accent4>
          <a:srgbClr val="DADADA"/>
        </a:accent4>
        <a:accent5>
          <a:srgbClr val="E2CAAA"/>
        </a:accent5>
        <a:accent6>
          <a:srgbClr val="E78A00"/>
        </a:accent6>
        <a:hlink>
          <a:srgbClr val="FFCC00"/>
        </a:hlink>
        <a:folHlink>
          <a:srgbClr val="706F37"/>
        </a:folHlink>
      </a:clrScheme>
      <a:clrMap bg1="dk2" tx1="lt1" bg2="dk1" tx2="lt2" accent1="accent1" accent2="accent2" accent3="accent3" accent4="accent4" accent5="accent5" accent6="accent6" hlink="hlink" folHlink="folHlink"/>
    </a:extraClrScheme>
    <a:extraClrScheme>
      <a:clrScheme name="Edge 7">
        <a:dk1>
          <a:srgbClr val="000000"/>
        </a:dk1>
        <a:lt1>
          <a:srgbClr val="FFFFFF"/>
        </a:lt1>
        <a:dk2>
          <a:srgbClr val="006633"/>
        </a:dk2>
        <a:lt2>
          <a:srgbClr val="5F5F5F"/>
        </a:lt2>
        <a:accent1>
          <a:srgbClr val="CC9900"/>
        </a:accent1>
        <a:accent2>
          <a:srgbClr val="3B812F"/>
        </a:accent2>
        <a:accent3>
          <a:srgbClr val="FFFFFF"/>
        </a:accent3>
        <a:accent4>
          <a:srgbClr val="000000"/>
        </a:accent4>
        <a:accent5>
          <a:srgbClr val="E2CAAA"/>
        </a:accent5>
        <a:accent6>
          <a:srgbClr val="35742A"/>
        </a:accent6>
        <a:hlink>
          <a:srgbClr val="996600"/>
        </a:hlink>
        <a:folHlink>
          <a:srgbClr val="AFBF39"/>
        </a:folHlink>
      </a:clrScheme>
      <a:clrMap bg1="lt1" tx1="dk1" bg2="lt2" tx2="dk2" accent1="accent1" accent2="accent2" accent3="accent3" accent4="accent4" accent5="accent5" accent6="accent6" hlink="hlink" folHlink="folHlink"/>
    </a:extraClrScheme>
    <a:extraClrScheme>
      <a:clrScheme name="Edge 8">
        <a:dk1>
          <a:srgbClr val="000000"/>
        </a:dk1>
        <a:lt1>
          <a:srgbClr val="FFFFFF"/>
        </a:lt1>
        <a:dk2>
          <a:srgbClr val="CC0000"/>
        </a:dk2>
        <a:lt2>
          <a:srgbClr val="666699"/>
        </a:lt2>
        <a:accent1>
          <a:srgbClr val="808080"/>
        </a:accent1>
        <a:accent2>
          <a:srgbClr val="999933"/>
        </a:accent2>
        <a:accent3>
          <a:srgbClr val="FFFFFF"/>
        </a:accent3>
        <a:accent4>
          <a:srgbClr val="000000"/>
        </a:accent4>
        <a:accent5>
          <a:srgbClr val="C0C0C0"/>
        </a:accent5>
        <a:accent6>
          <a:srgbClr val="8A8A2D"/>
        </a:accent6>
        <a:hlink>
          <a:srgbClr val="4C6D80"/>
        </a:hlink>
        <a:folHlink>
          <a:srgbClr val="B2B2B2"/>
        </a:folHlink>
      </a:clrScheme>
      <a:clrMap bg1="lt1" tx1="dk1" bg2="lt2" tx2="dk2" accent1="accent1" accent2="accent2" accent3="accent3" accent4="accent4" accent5="accent5" accent6="accent6" hlink="hlink" folHlink="folHlink"/>
    </a:extraClrScheme>
    <a:extraClrScheme>
      <a:clrScheme name="Edge 9">
        <a:dk1>
          <a:srgbClr val="000000"/>
        </a:dk1>
        <a:lt1>
          <a:srgbClr val="FFFFFF"/>
        </a:lt1>
        <a:dk2>
          <a:srgbClr val="003399"/>
        </a:dk2>
        <a:lt2>
          <a:srgbClr val="666699"/>
        </a:lt2>
        <a:accent1>
          <a:srgbClr val="009999"/>
        </a:accent1>
        <a:accent2>
          <a:srgbClr val="4C6D4E"/>
        </a:accent2>
        <a:accent3>
          <a:srgbClr val="FFFFFF"/>
        </a:accent3>
        <a:accent4>
          <a:srgbClr val="000000"/>
        </a:accent4>
        <a:accent5>
          <a:srgbClr val="AACACA"/>
        </a:accent5>
        <a:accent6>
          <a:srgbClr val="446246"/>
        </a:accent6>
        <a:hlink>
          <a:srgbClr val="4C6D80"/>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1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1.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2.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3.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0.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Custom 2">
    <a:dk1>
      <a:srgbClr val="000000"/>
    </a:dk1>
    <a:lt1>
      <a:srgbClr val="FFFFFF"/>
    </a:lt1>
    <a:dk2>
      <a:srgbClr val="000000"/>
    </a:dk2>
    <a:lt2>
      <a:srgbClr val="808080"/>
    </a:lt2>
    <a:accent1>
      <a:srgbClr val="00CC99"/>
    </a:accent1>
    <a:accent2>
      <a:srgbClr val="3333CC"/>
    </a:accent2>
    <a:accent3>
      <a:srgbClr val="990000"/>
    </a:accent3>
    <a:accent4>
      <a:srgbClr val="000000"/>
    </a:accent4>
    <a:accent5>
      <a:srgbClr val="AAE2CA"/>
    </a:accent5>
    <a:accent6>
      <a:srgbClr val="2D2DB9"/>
    </a:accent6>
    <a:hlink>
      <a:srgbClr val="CCCCFF"/>
    </a:hlink>
    <a:folHlink>
      <a:srgbClr val="B2B2B2"/>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solidFill>
        <a:schemeClr val="phClr">
          <a:shade val="95000"/>
          <a:satMod val="170000"/>
        </a:schemeClr>
      </a:solidFill>
    </a:bgFillStyleLst>
  </a:fmtScheme>
</a:themeOverride>
</file>

<file path=ppt/theme/themeOverride5.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6.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7.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8.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9.xml><?xml version="1.0" encoding="utf-8"?>
<a:themeOverride xmlns:a="http://schemas.openxmlformats.org/drawingml/2006/main">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mbria"/>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Tahoma"/>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Tahoma"/>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docProps/app.xml><?xml version="1.0" encoding="utf-8"?>
<Properties xmlns="http://schemas.openxmlformats.org/officeDocument/2006/extended-properties" xmlns:vt="http://schemas.openxmlformats.org/officeDocument/2006/docPropsVTypes">
  <Template/>
  <TotalTime>101639</TotalTime>
  <Words>26087</Words>
  <Application>Microsoft Macintosh PowerPoint</Application>
  <PresentationFormat>On-screen Show (4:3)</PresentationFormat>
  <Paragraphs>4407</Paragraphs>
  <Slides>301</Slides>
  <Notes>111</Notes>
  <HiddenSlides>0</HiddenSlides>
  <MMClips>0</MMClips>
  <ScaleCrop>false</ScaleCrop>
  <HeadingPairs>
    <vt:vector size="6" baseType="variant">
      <vt:variant>
        <vt:lpstr>Theme</vt:lpstr>
      </vt:variant>
      <vt:variant>
        <vt:i4>126</vt:i4>
      </vt:variant>
      <vt:variant>
        <vt:lpstr>Embedded OLE Servers</vt:lpstr>
      </vt:variant>
      <vt:variant>
        <vt:i4>2</vt:i4>
      </vt:variant>
      <vt:variant>
        <vt:lpstr>Slide Titles</vt:lpstr>
      </vt:variant>
      <vt:variant>
        <vt:i4>301</vt:i4>
      </vt:variant>
    </vt:vector>
  </HeadingPairs>
  <TitlesOfParts>
    <vt:vector size="429" baseType="lpstr">
      <vt:lpstr>Edge</vt:lpstr>
      <vt:lpstr>1_Edge</vt:lpstr>
      <vt:lpstr>2_Edge</vt:lpstr>
      <vt:lpstr>3_Edge</vt:lpstr>
      <vt:lpstr>4_Edge</vt:lpstr>
      <vt:lpstr>5_Edge</vt:lpstr>
      <vt:lpstr>6_Edge</vt:lpstr>
      <vt:lpstr>7_Edge</vt:lpstr>
      <vt:lpstr>8_Edge</vt:lpstr>
      <vt:lpstr>2_Office Theme</vt:lpstr>
      <vt:lpstr>10_Edge</vt:lpstr>
      <vt:lpstr>9_Edge</vt:lpstr>
      <vt:lpstr>11_Edge</vt:lpstr>
      <vt:lpstr>12_Edge</vt:lpstr>
      <vt:lpstr>14_Edge</vt:lpstr>
      <vt:lpstr>15_Edge</vt:lpstr>
      <vt:lpstr>16_Edge</vt:lpstr>
      <vt:lpstr>17_Edge</vt:lpstr>
      <vt:lpstr>13_Edge</vt:lpstr>
      <vt:lpstr>18_Edge</vt:lpstr>
      <vt:lpstr>19_Edge</vt:lpstr>
      <vt:lpstr>22_Edge</vt:lpstr>
      <vt:lpstr>23_Edge</vt:lpstr>
      <vt:lpstr>25_Edge</vt:lpstr>
      <vt:lpstr>21_Edge</vt:lpstr>
      <vt:lpstr>24_Edge</vt:lpstr>
      <vt:lpstr>26_Edge</vt:lpstr>
      <vt:lpstr>27_Edge</vt:lpstr>
      <vt:lpstr>28_Edge</vt:lpstr>
      <vt:lpstr>29_Edge</vt:lpstr>
      <vt:lpstr>30_Edge</vt:lpstr>
      <vt:lpstr>31_Edge</vt:lpstr>
      <vt:lpstr>32_Edge</vt:lpstr>
      <vt:lpstr>33_Edge</vt:lpstr>
      <vt:lpstr>34_Edge</vt:lpstr>
      <vt:lpstr>35_Edge</vt:lpstr>
      <vt:lpstr>36_Edge</vt:lpstr>
      <vt:lpstr>37_Edge</vt:lpstr>
      <vt:lpstr>38_Edge</vt:lpstr>
      <vt:lpstr>39_Edge</vt:lpstr>
      <vt:lpstr>41_Edge</vt:lpstr>
      <vt:lpstr>42_Edge</vt:lpstr>
      <vt:lpstr>43_Edge</vt:lpstr>
      <vt:lpstr>44_Edge</vt:lpstr>
      <vt:lpstr>6_Office Theme</vt:lpstr>
      <vt:lpstr>45_Edge</vt:lpstr>
      <vt:lpstr>47_Edge</vt:lpstr>
      <vt:lpstr>48_Edge</vt:lpstr>
      <vt:lpstr>49_Edge</vt:lpstr>
      <vt:lpstr>50_Edge</vt:lpstr>
      <vt:lpstr>51_Edge</vt:lpstr>
      <vt:lpstr>52_Edge</vt:lpstr>
      <vt:lpstr>53_Edge</vt:lpstr>
      <vt:lpstr>56_Edge</vt:lpstr>
      <vt:lpstr>57_Edge</vt:lpstr>
      <vt:lpstr>58_Edge</vt:lpstr>
      <vt:lpstr>59_Edge</vt:lpstr>
      <vt:lpstr>46_Edge</vt:lpstr>
      <vt:lpstr>54_Edge</vt:lpstr>
      <vt:lpstr>55_Edge</vt:lpstr>
      <vt:lpstr>60_Edge</vt:lpstr>
      <vt:lpstr>61_Edge</vt:lpstr>
      <vt:lpstr>62_Edge</vt:lpstr>
      <vt:lpstr>63_Edge</vt:lpstr>
      <vt:lpstr>64_Edge</vt:lpstr>
      <vt:lpstr>40_Edge</vt:lpstr>
      <vt:lpstr>65_Edge</vt:lpstr>
      <vt:lpstr>4_Office Theme</vt:lpstr>
      <vt:lpstr>Title &amp; Bullets</vt:lpstr>
      <vt:lpstr>66_Edge</vt:lpstr>
      <vt:lpstr>67_Edge</vt:lpstr>
      <vt:lpstr>68_Edge</vt:lpstr>
      <vt:lpstr>69_Edge</vt:lpstr>
      <vt:lpstr>70_Edge</vt:lpstr>
      <vt:lpstr>71_Edge</vt:lpstr>
      <vt:lpstr>72_Edge</vt:lpstr>
      <vt:lpstr>73_Edge</vt:lpstr>
      <vt:lpstr>74_Edge</vt:lpstr>
      <vt:lpstr>75_Edge</vt:lpstr>
      <vt:lpstr>76_Edge</vt:lpstr>
      <vt:lpstr>77_Edge</vt:lpstr>
      <vt:lpstr>78_Edge</vt:lpstr>
      <vt:lpstr>79_Edge</vt:lpstr>
      <vt:lpstr>20_Edge</vt:lpstr>
      <vt:lpstr>Office Theme</vt:lpstr>
      <vt:lpstr>5_Office Theme</vt:lpstr>
      <vt:lpstr>7_Office Theme</vt:lpstr>
      <vt:lpstr>80_Edge</vt:lpstr>
      <vt:lpstr>81_Edge</vt:lpstr>
      <vt:lpstr>82_Edge</vt:lpstr>
      <vt:lpstr>84_Edge</vt:lpstr>
      <vt:lpstr>85_Edge</vt:lpstr>
      <vt:lpstr>86_Edge</vt:lpstr>
      <vt:lpstr>87_Edge</vt:lpstr>
      <vt:lpstr>88_Edge</vt:lpstr>
      <vt:lpstr>89_Edge</vt:lpstr>
      <vt:lpstr>90_Edge</vt:lpstr>
      <vt:lpstr>91_Edge</vt:lpstr>
      <vt:lpstr>92_Edge</vt:lpstr>
      <vt:lpstr>93_Edge</vt:lpstr>
      <vt:lpstr>13_Office Theme</vt:lpstr>
      <vt:lpstr>94_Edge</vt:lpstr>
      <vt:lpstr>95_Edge</vt:lpstr>
      <vt:lpstr>1_Metropolitan_bullet</vt:lpstr>
      <vt:lpstr>96_Edge</vt:lpstr>
      <vt:lpstr>97_Edge</vt:lpstr>
      <vt:lpstr>98_Edge</vt:lpstr>
      <vt:lpstr>83_Edge</vt:lpstr>
      <vt:lpstr>9_Office Theme</vt:lpstr>
      <vt:lpstr>99_Edge</vt:lpstr>
      <vt:lpstr>100_Edge</vt:lpstr>
      <vt:lpstr>101_Edge</vt:lpstr>
      <vt:lpstr>15_Office Theme</vt:lpstr>
      <vt:lpstr>2_Metropolitan_bullet</vt:lpstr>
      <vt:lpstr>102_Edge</vt:lpstr>
      <vt:lpstr>14_Office Theme</vt:lpstr>
      <vt:lpstr>1_Office Theme</vt:lpstr>
      <vt:lpstr>3_Office Theme</vt:lpstr>
      <vt:lpstr>11_Office Theme</vt:lpstr>
      <vt:lpstr>10_Office Theme</vt:lpstr>
      <vt:lpstr>12_Office Theme</vt:lpstr>
      <vt:lpstr>103_Edge</vt:lpstr>
      <vt:lpstr>104_Edge</vt:lpstr>
      <vt:lpstr>105_Edge</vt:lpstr>
      <vt:lpstr>106_Edge</vt:lpstr>
      <vt:lpstr>8_Office Theme</vt:lpstr>
      <vt:lpstr>Worksheet</vt:lpstr>
      <vt:lpstr>Equation</vt:lpstr>
      <vt:lpstr>Rethinking Memory System Design  (for Data-Intensive Computing)</vt:lpstr>
      <vt:lpstr>First, A Brief Research Overview</vt:lpstr>
      <vt:lpstr>Brief Self Introduction</vt:lpstr>
      <vt:lpstr>My Group: SAFARI</vt:lpstr>
      <vt:lpstr>My Research Group: SAFARI</vt:lpstr>
      <vt:lpstr>PowerPoint Presentation</vt:lpstr>
      <vt:lpstr>PowerPoint Presentation</vt:lpstr>
      <vt:lpstr>PowerPoint Presentation</vt:lpstr>
      <vt:lpstr>Experimental Infrastructure (DRAM)</vt:lpstr>
      <vt:lpstr>Experimental Infrastructure (Flash)</vt:lpstr>
      <vt:lpstr>Related Videos and Course Materials</vt:lpstr>
      <vt:lpstr>Referenced Papers</vt:lpstr>
      <vt:lpstr>Memory Systems Research Center  @ Carnegie Mellon</vt:lpstr>
      <vt:lpstr>Memory Center @ CMU</vt:lpstr>
      <vt:lpstr>Rethinking Memory System Design  (for Data-Intensive Computing)</vt:lpstr>
      <vt:lpstr>The Main Memory System</vt:lpstr>
      <vt:lpstr>Memory System: A Shared Resource View</vt:lpstr>
      <vt:lpstr>State of the Main Memory System</vt:lpstr>
      <vt:lpstr>Agenda</vt:lpstr>
      <vt:lpstr>Major Trends Affecting Main Memory (I)</vt:lpstr>
      <vt:lpstr>Major Trends Affecting Main Memory (II)</vt:lpstr>
      <vt:lpstr>Example: The Memory Capacity Gap</vt:lpstr>
      <vt:lpstr>Major Trends Affecting Main Memory (III)</vt:lpstr>
      <vt:lpstr>Major Trends Affecting Main Memory (IV)</vt:lpstr>
      <vt:lpstr>Agenda</vt:lpstr>
      <vt:lpstr>The DRAM Scaling Problem</vt:lpstr>
      <vt:lpstr>An Example of The Scaling Problem</vt:lpstr>
      <vt:lpstr>Most DRAM Modules Are At Risk</vt:lpstr>
      <vt:lpstr>PowerPoint Presentation</vt:lpstr>
      <vt:lpstr>PowerPoint Presentation</vt:lpstr>
      <vt:lpstr>PowerPoint Presentation</vt:lpstr>
      <vt:lpstr>PowerPoint Presentation</vt:lpstr>
      <vt:lpstr>Observed Errors in Real Systems</vt:lpstr>
      <vt:lpstr>Errors vs. Vintage</vt:lpstr>
      <vt:lpstr>Experimental Infrastructure (DRAM)</vt:lpstr>
      <vt:lpstr>Experimental Infrastructure (DRAM)</vt:lpstr>
      <vt:lpstr>Characterization Results</vt:lpstr>
      <vt:lpstr>How Do We Solve The Problem?</vt:lpstr>
      <vt:lpstr>Exploiting Memory Error Tolerance</vt:lpstr>
      <vt:lpstr>More on DRAM Disturbance Errors</vt:lpstr>
      <vt:lpstr>More on Heterogeneous-Reliability Memory</vt:lpstr>
      <vt:lpstr>Solutions to the DRAM Scaling Problem</vt:lpstr>
      <vt:lpstr>Solution 1: Tolerate DRAM</vt:lpstr>
      <vt:lpstr>Solution 1: Tolerate DRAM</vt:lpstr>
      <vt:lpstr>Solution 2: Emerging Memory Technologies</vt:lpstr>
      <vt:lpstr>Hybrid Memory Systems</vt:lpstr>
      <vt:lpstr>An Orthogonal Issue: Memory Interference</vt:lpstr>
      <vt:lpstr>An Orthogonal Issue: Memory Interference</vt:lpstr>
      <vt:lpstr>Designing QoS-Aware Memory Systems: Approaches</vt:lpstr>
      <vt:lpstr>A Mechanism to Reduce Memory Interference</vt:lpstr>
      <vt:lpstr>More on Memory Channel Partitioning</vt:lpstr>
      <vt:lpstr>Designing QoS-Aware Memory Systems: Approaches</vt:lpstr>
      <vt:lpstr>QoS-Aware Memory Scheduling</vt:lpstr>
      <vt:lpstr>Goal: Predictable Performance in Complex Systems</vt:lpstr>
      <vt:lpstr>Strong Memory Service Guarantees</vt:lpstr>
      <vt:lpstr>Some Current Directions</vt:lpstr>
      <vt:lpstr>Agenda</vt:lpstr>
      <vt:lpstr>Tolerating DRAM: Example Techniques</vt:lpstr>
      <vt:lpstr>Today’s Memory: Bulk Data Copy</vt:lpstr>
      <vt:lpstr>Future: RowClone (In-Memory Copy)</vt:lpstr>
      <vt:lpstr>DRAM Subarray Operation (load one byte)</vt:lpstr>
      <vt:lpstr>RowClone: In-DRAM Row Copy</vt:lpstr>
      <vt:lpstr>RowClone: Latency and Energy Savings</vt:lpstr>
      <vt:lpstr>End-to-End System Design</vt:lpstr>
      <vt:lpstr>RowClone: Overall Performance</vt:lpstr>
      <vt:lpstr>RowClone: Multi-Core Performance</vt:lpstr>
      <vt:lpstr>Goal: Ultra-Efficient Processing Near Data</vt:lpstr>
      <vt:lpstr>Enabling Ultra-Efficient Search</vt:lpstr>
      <vt:lpstr>Enabling In-Memory Computation </vt:lpstr>
      <vt:lpstr>Tolerating DRAM: Example Techniques</vt:lpstr>
      <vt:lpstr>PowerPoint Presentation</vt:lpstr>
      <vt:lpstr>   What Causes the Long Latency?</vt:lpstr>
      <vt:lpstr>   Why is the Subarray So Slow?</vt:lpstr>
      <vt:lpstr>   Trade-Off: Area (Die Size) vs. Latency</vt:lpstr>
      <vt:lpstr>   Trade-Off: Area (Die Size) vs. Latency</vt:lpstr>
      <vt:lpstr>   Approximating the Best of Both Worlds</vt:lpstr>
      <vt:lpstr>   Approximating the Best of Both Worlds</vt:lpstr>
      <vt:lpstr>   Tiered-Latency DRAM</vt:lpstr>
      <vt:lpstr> Commodity DRAM vs. TL-DRAM </vt:lpstr>
      <vt:lpstr>   Trade-Off: Area (Die-Area) vs. Latency</vt:lpstr>
      <vt:lpstr>   Leveraging Tiered-Latency DRAM</vt:lpstr>
      <vt:lpstr>   Performance &amp; Power Consumption  </vt:lpstr>
      <vt:lpstr>Agenda</vt:lpstr>
      <vt:lpstr>Solution 2: Emerging Memory Technologies</vt:lpstr>
      <vt:lpstr>Phase Change Memory: Pros and Cons</vt:lpstr>
      <vt:lpstr>PCM-based Main Memory (I)</vt:lpstr>
      <vt:lpstr>PCM-based Main Memory (II)</vt:lpstr>
      <vt:lpstr>An Initial Study: Replace DRAM with PCM</vt:lpstr>
      <vt:lpstr>Results: Naïve Replacement of DRAM with PCM</vt:lpstr>
      <vt:lpstr>Results: Architected PCM as Main Memory </vt:lpstr>
      <vt:lpstr>Hybrid Memory Systems</vt:lpstr>
      <vt:lpstr>DRAM vs. PCM: An Observation</vt:lpstr>
      <vt:lpstr>Row-Locality-Aware Data Placement</vt:lpstr>
      <vt:lpstr>Hybrid vs. All-PCM/DRAM</vt:lpstr>
      <vt:lpstr>Aside: STT-MRAM as Main Memory</vt:lpstr>
      <vt:lpstr>Aside: STT-MRAM: Pros and Cons</vt:lpstr>
      <vt:lpstr>Architected STT-MRAM as Main Memory</vt:lpstr>
      <vt:lpstr>Other Opportunities with Emerging Technologies</vt:lpstr>
      <vt:lpstr>Coordinated Memory and Storage with NVM (I)</vt:lpstr>
      <vt:lpstr>Coordinated Memory and Storage with NVM (II)</vt:lpstr>
      <vt:lpstr>The Persistent Memory Manager (PMM)</vt:lpstr>
      <vt:lpstr>The Persistent Memory Manager (PMM)</vt:lpstr>
      <vt:lpstr>Performance Benefits of a Single-Level Store</vt:lpstr>
      <vt:lpstr>Energy Benefits of a Single-Level Store</vt:lpstr>
      <vt:lpstr>Agenda</vt:lpstr>
      <vt:lpstr>Principles (So Far)</vt:lpstr>
      <vt:lpstr>Agenda</vt:lpstr>
      <vt:lpstr>Summary: Memory Scaling</vt:lpstr>
      <vt:lpstr>Thank you.</vt:lpstr>
      <vt:lpstr>Rethinking Memory System Design  (for Data-Intensive Computing)</vt:lpstr>
      <vt:lpstr>A Quote from A Famous Architect</vt:lpstr>
      <vt:lpstr>Tolerating DRAM: Example Techniques</vt:lpstr>
      <vt:lpstr>DRAM Refresh</vt:lpstr>
      <vt:lpstr>Refresh Overhead: Performance</vt:lpstr>
      <vt:lpstr>Refresh Overhead: Energy</vt:lpstr>
      <vt:lpstr>Retention Time Profile of DRAM</vt:lpstr>
      <vt:lpstr>RAIDR: Eliminating Unnecessary Refreshes</vt:lpstr>
      <vt:lpstr>Going Forward (for DRAM and Flash)</vt:lpstr>
      <vt:lpstr>Experimental Infrastructure (DRAM)</vt:lpstr>
      <vt:lpstr>Experimental Infrastructure (DRAM)</vt:lpstr>
      <vt:lpstr>More Information</vt:lpstr>
      <vt:lpstr>Towards an Online Profiling System</vt:lpstr>
      <vt:lpstr>QoS-Aware Memory Scheduling: Evolution</vt:lpstr>
      <vt:lpstr>Designing QoS-Aware Memory Systems: Approaches</vt:lpstr>
      <vt:lpstr>SALP: Reducing DRAM Bank Conflict Impact</vt:lpstr>
      <vt:lpstr>SALP: Reducing DRAM Bank Conflicts</vt:lpstr>
      <vt:lpstr>SALP: Key Ideas</vt:lpstr>
      <vt:lpstr>SALP: Reduce Sharing of Global Decoder</vt:lpstr>
      <vt:lpstr>SALP: Reduce Sharing of Global Row-Buffer</vt:lpstr>
      <vt:lpstr>SALP: Baseline Bank Organization</vt:lpstr>
      <vt:lpstr>SALP: Proposed Bank Organization</vt:lpstr>
      <vt:lpstr>SALP: Results</vt:lpstr>
      <vt:lpstr>More on SALP</vt:lpstr>
      <vt:lpstr>Retention Time Characterization of Modern DRAM Devices</vt:lpstr>
      <vt:lpstr>Summary (I)</vt:lpstr>
      <vt:lpstr>Summary (II)</vt:lpstr>
      <vt:lpstr>Retention Failure Coverage of Data Patterns</vt:lpstr>
      <vt:lpstr>Data Pattern Dependence: Observations (I)</vt:lpstr>
      <vt:lpstr>Data Pattern Dependence: Observations (II)</vt:lpstr>
      <vt:lpstr>Effect of Technology Scaling on DPD </vt:lpstr>
      <vt:lpstr>DPD: Implications on Profiling Mechanisms</vt:lpstr>
      <vt:lpstr>Variable Retention Time</vt:lpstr>
      <vt:lpstr>VRT: Implications on Profiling Mechanisms</vt:lpstr>
      <vt:lpstr>Online Retention Time Profiling</vt:lpstr>
      <vt:lpstr>Towards an Online Profiling System</vt:lpstr>
      <vt:lpstr>Towards an Online Profiling System</vt:lpstr>
      <vt:lpstr>Summary and Conclusions</vt:lpstr>
      <vt:lpstr>DRAM Reliability</vt:lpstr>
      <vt:lpstr>How Do We Solve The Problem?</vt:lpstr>
      <vt:lpstr>Exploiting Memory Error Tolerance</vt:lpstr>
      <vt:lpstr>Aside:  Self-Optimizing Memory Controllers</vt:lpstr>
      <vt:lpstr>Why are DRAM Controllers Difficult to Design?</vt:lpstr>
      <vt:lpstr>Many DRAM Timing Constraints</vt:lpstr>
      <vt:lpstr>More on DRAM Operation and Constraints</vt:lpstr>
      <vt:lpstr>Self-Optimizing DRAM Controllers</vt:lpstr>
      <vt:lpstr>Self-Optimizing DRAM Controllers</vt:lpstr>
      <vt:lpstr>Self-Optimizing DRAM Controllers</vt:lpstr>
      <vt:lpstr>Performance Results</vt:lpstr>
      <vt:lpstr>Hybrid Memory Management</vt:lpstr>
      <vt:lpstr>DRAM vs. PCM: An Observation</vt:lpstr>
      <vt:lpstr>Row-Locality-Aware Data Placement</vt:lpstr>
      <vt:lpstr>Row-Locality-Aware Data Placement: Results</vt:lpstr>
      <vt:lpstr>Building Large Caches for Hybrid Memories</vt:lpstr>
      <vt:lpstr>One Option: DRAM as a Cache for PCM</vt:lpstr>
      <vt:lpstr>The Problem with Large DRAM Caches</vt:lpstr>
      <vt:lpstr>Idea 1: Store Tags in Main Memory</vt:lpstr>
      <vt:lpstr>Idea 2: Cache Tags in On-Chip SRAM</vt:lpstr>
      <vt:lpstr>Idea 3: Dynamic Data Transfer Granularity</vt:lpstr>
      <vt:lpstr>PowerPoint Presentation</vt:lpstr>
      <vt:lpstr>PowerPoint Presentation</vt:lpstr>
      <vt:lpstr>Hybrid Main Memory: Research Topics</vt:lpstr>
      <vt:lpstr>Security Challenges of Emerging Technologies</vt:lpstr>
      <vt:lpstr>Refresh-Access Parallelization</vt:lpstr>
      <vt:lpstr>Refresh Penalty</vt:lpstr>
      <vt:lpstr>Existing Refresh Modes</vt:lpstr>
      <vt:lpstr>Shortcomings of Per-Bank Refresh</vt:lpstr>
      <vt:lpstr>Our First Approach: DARP</vt:lpstr>
      <vt:lpstr>Shortcomings of Per-Bank Refresh</vt:lpstr>
      <vt:lpstr>Shortcomings of Per-Bank Refresh</vt:lpstr>
      <vt:lpstr>Methodology</vt:lpstr>
      <vt:lpstr>Comparison Points</vt:lpstr>
      <vt:lpstr>System Performance</vt:lpstr>
      <vt:lpstr>Energy Efficiency</vt:lpstr>
      <vt:lpstr>NVM</vt:lpstr>
      <vt:lpstr>What is Phase Change Memory?</vt:lpstr>
      <vt:lpstr>How Does PCM Work?</vt:lpstr>
      <vt:lpstr>Memory Interference and QoS</vt:lpstr>
      <vt:lpstr>Many Cores on Chip</vt:lpstr>
      <vt:lpstr>(Un)expected Slowdowns</vt:lpstr>
      <vt:lpstr>Why? Uncontrolled Memory Interference</vt:lpstr>
      <vt:lpstr>A Memory Performance Hog</vt:lpstr>
      <vt:lpstr>What Does the Memory Hog Do?</vt:lpstr>
      <vt:lpstr>DRAM Controllers</vt:lpstr>
      <vt:lpstr>Effect of the Memory Performance Hog</vt:lpstr>
      <vt:lpstr>Greater Problem with More Cores</vt:lpstr>
      <vt:lpstr>Greater Problem with More Cores</vt:lpstr>
      <vt:lpstr>Distributed DoS in Networked Multi-Core Systems</vt:lpstr>
      <vt:lpstr>How Do We Solve The Problem?</vt:lpstr>
      <vt:lpstr>QoS-Aware Memory Systems: Challenges</vt:lpstr>
      <vt:lpstr>Solution: QoS-Aware, Predictable Memory</vt:lpstr>
      <vt:lpstr>Designing QoS-Aware Memory Systems: Approaches</vt:lpstr>
      <vt:lpstr>A Mechanism to Reduce Memory Interference</vt:lpstr>
      <vt:lpstr>More on Memory Channel Partitioning</vt:lpstr>
      <vt:lpstr>Designing QoS-Aware Memory Systems: Approaches</vt:lpstr>
      <vt:lpstr>QoS-Aware Memory Scheduling: Evolution</vt:lpstr>
      <vt:lpstr>QoS-Aware Memory Scheduling</vt:lpstr>
      <vt:lpstr>QoS-Aware Memory Scheduling: Evolution</vt:lpstr>
      <vt:lpstr>Within-Thread Bank Parallelism</vt:lpstr>
      <vt:lpstr>Parallelism-Aware Batch Scheduling [ISCA’08]</vt:lpstr>
      <vt:lpstr>QoS-Aware Memory Scheduling: Evolution</vt:lpstr>
      <vt:lpstr>Throughput vs. Fairness</vt:lpstr>
      <vt:lpstr>Previous Scheduling Algorithms are Biased</vt:lpstr>
      <vt:lpstr>Achieving the Best of Both Worlds</vt:lpstr>
      <vt:lpstr>Thread Cluster Memory Scheduling [Kim+ MICRO’10]</vt:lpstr>
      <vt:lpstr>TCM: Throughput and Fairness</vt:lpstr>
      <vt:lpstr>TCM: Fairness-Throughput Tradeoff</vt:lpstr>
      <vt:lpstr>More on TCM</vt:lpstr>
      <vt:lpstr>QoS-Aware Memory Scheduling: Evolution</vt:lpstr>
      <vt:lpstr>Memory Control in CPU-GPU Systems</vt:lpstr>
      <vt:lpstr>SMS: Our Goal</vt:lpstr>
      <vt:lpstr>SMS Key Idea: Decouple Tasks into Stages</vt:lpstr>
      <vt:lpstr>SMS: Staged Memory Scheduling</vt:lpstr>
      <vt:lpstr>Memory QoS in a Parallel Application</vt:lpstr>
      <vt:lpstr>QoS-Aware Memory Scheduling: Evolution</vt:lpstr>
      <vt:lpstr>QoS-Aware Memory Scheduling: Evolution</vt:lpstr>
      <vt:lpstr>QoS-Aware Memory Scheduling: Evolution</vt:lpstr>
      <vt:lpstr>Summary: Memory QoS Approaches and Techniques</vt:lpstr>
      <vt:lpstr>Readings on Memory QoS (I)</vt:lpstr>
      <vt:lpstr>Readings on Memory QoS (II)</vt:lpstr>
      <vt:lpstr>Strong Memory Service Guarantees</vt:lpstr>
      <vt:lpstr>Need for Predictable Performance</vt:lpstr>
      <vt:lpstr>Outline</vt:lpstr>
      <vt:lpstr>Outline</vt:lpstr>
      <vt:lpstr>Slowdown: Definition</vt:lpstr>
      <vt:lpstr>Key Observation 1</vt:lpstr>
      <vt:lpstr>Key Observation 2</vt:lpstr>
      <vt:lpstr>Key Observation 2</vt:lpstr>
      <vt:lpstr>PowerPoint Presentation</vt:lpstr>
      <vt:lpstr>Key Observation 3</vt:lpstr>
      <vt:lpstr>Key Observation 3</vt:lpstr>
      <vt:lpstr>Outline</vt:lpstr>
      <vt:lpstr>Interval Based Operation</vt:lpstr>
      <vt:lpstr>Measuring RSRShared and α</vt:lpstr>
      <vt:lpstr>Estimating Request Service Rate Alone (RSRAlone)</vt:lpstr>
      <vt:lpstr>Inaccuracy in Estimating RSRAlone</vt:lpstr>
      <vt:lpstr>Accounting for Interference in RSRAlone Estimation</vt:lpstr>
      <vt:lpstr>Outline</vt:lpstr>
      <vt:lpstr>MISE Model: Putting it All Together </vt:lpstr>
      <vt:lpstr>Outline</vt:lpstr>
      <vt:lpstr>Previous Work on Slowdown Estimation</vt:lpstr>
      <vt:lpstr>Two Major Advantages of MISE Over STFM</vt:lpstr>
      <vt:lpstr>Methodology</vt:lpstr>
      <vt:lpstr>Quantitative Comparison</vt:lpstr>
      <vt:lpstr>Comparison to STFM</vt:lpstr>
      <vt:lpstr>Outline</vt:lpstr>
      <vt:lpstr>Providing “Soft” Slowdown Guarantees</vt:lpstr>
      <vt:lpstr>MISE-QoS: Mechanism to Provide Soft QoS</vt:lpstr>
      <vt:lpstr>Methodology</vt:lpstr>
      <vt:lpstr>A Look at One Workload</vt:lpstr>
      <vt:lpstr>Effectiveness of MISE in Enforcing QoS</vt:lpstr>
      <vt:lpstr>Performance of Non-QoS-Critical Applications</vt:lpstr>
      <vt:lpstr>Outline</vt:lpstr>
      <vt:lpstr>Other Results in the Paper</vt:lpstr>
      <vt:lpstr>Summary</vt:lpstr>
      <vt:lpstr>Efficient Cache Utilization</vt:lpstr>
      <vt:lpstr>More Efficient Cache Utilization</vt:lpstr>
      <vt:lpstr>Evicted Address Filter: Executive Summary</vt:lpstr>
      <vt:lpstr>EAF-Cache: Final Design</vt:lpstr>
      <vt:lpstr>Experimental Infrastructure (Flash)</vt:lpstr>
      <vt:lpstr>Another Talk: NAND Flash Scaling Challenges</vt:lpstr>
      <vt:lpstr>Error Management in MLC NAND Flash</vt:lpstr>
      <vt:lpstr>Tolerating DRAM: Example Techniques</vt:lpstr>
      <vt:lpstr>SALP: Reducing DRAM Bank Conflicts</vt:lpstr>
      <vt:lpstr>More on SALP</vt:lpstr>
      <vt:lpstr>Tolerating DRAM: Example Techniques</vt:lpstr>
      <vt:lpstr>More Efficient Cache/Memory Utilization</vt:lpstr>
      <vt:lpstr>Key Data Patterns in Real Applications</vt:lpstr>
      <vt:lpstr>Key Idea: Base+Delta (B+Δ) Encoding</vt:lpstr>
      <vt:lpstr>Can We Do Better?</vt:lpstr>
      <vt:lpstr>How to Find Two Bases Efficiently?</vt:lpstr>
      <vt:lpstr>Compression Ratio</vt:lpstr>
      <vt:lpstr>Performance</vt:lpstr>
      <vt:lpstr>Charge vs. Resistive Memories</vt:lpstr>
      <vt:lpstr>Limits of Charge Memory</vt:lpstr>
      <vt:lpstr>Promising Resistive Memory Technologies</vt:lpstr>
      <vt:lpstr>PowerPoint Presentation</vt:lpstr>
      <vt:lpstr>Architecting PCM to Mitigate Shortcomings</vt:lpstr>
      <vt:lpstr>One Option: DRAM as a Cache for PCM</vt:lpstr>
      <vt:lpstr>DRAM vs. PCM: An Observation</vt:lpstr>
      <vt:lpstr>Row-Locality-Aware Data Placement</vt:lpstr>
      <vt:lpstr>Row-Locality-Aware Data Placement: Results</vt:lpstr>
      <vt:lpstr>Transparent Hybrid Non-Volatile Memory </vt:lpstr>
      <vt:lpstr>THNVM: Solution Overview</vt:lpstr>
      <vt:lpstr>Memory Systems Research Center  @ CMU</vt:lpstr>
      <vt:lpstr>What?</vt:lpstr>
      <vt:lpstr>Why?</vt:lpstr>
      <vt:lpstr>Key Mission</vt:lpstr>
      <vt:lpstr>What I Expect the Center Looks Like</vt:lpstr>
      <vt:lpstr>Potential Benefits/Hopes of Such a Center</vt:lpstr>
      <vt:lpstr>Research Topics in the Center</vt:lpstr>
      <vt:lpstr>More Information</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ATLAS: A Scalable and High-Performance Scheduling Algorithm for Multiple Memory Controllers</dc:title>
  <dc:creator>yoongu</dc:creator>
  <cp:lastModifiedBy>Onur Mutlu</cp:lastModifiedBy>
  <cp:revision>2009</cp:revision>
  <cp:lastPrinted>2010-05-26T16:43:32Z</cp:lastPrinted>
  <dcterms:created xsi:type="dcterms:W3CDTF">2010-10-08T20:41:54Z</dcterms:created>
  <dcterms:modified xsi:type="dcterms:W3CDTF">2014-10-23T20:16:52Z</dcterms:modified>
</cp:coreProperties>
</file>