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6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theme/theme96.xml" ContentType="application/vnd.openxmlformats-officedocument.theme+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theme/theme97.xml" ContentType="application/vnd.openxmlformats-officedocument.theme+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theme/theme98.xml" ContentType="application/vnd.openxmlformats-officedocument.theme+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theme/theme99.xml" ContentType="application/vnd.openxmlformats-officedocument.theme+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theme/theme100.xml" ContentType="application/vnd.openxmlformats-officedocument.theme+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theme/theme101.xml" ContentType="application/vnd.openxmlformats-officedocument.theme+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theme/theme102.xml" ContentType="application/vnd.openxmlformats-officedocument.theme+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theme/theme103.xml" ContentType="application/vnd.openxmlformats-officedocument.theme+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theme/theme105.xml" ContentType="application/vnd.openxmlformats-officedocument.theme+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106.xml" ContentType="application/vnd.openxmlformats-officedocument.theme+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07.xml" ContentType="application/vnd.openxmlformats-officedocument.theme+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theme/theme116.xml" ContentType="application/vnd.openxmlformats-officedocument.theme+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theme/theme117.xml" ContentType="application/vnd.openxmlformats-officedocument.theme+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theme/theme118.xml" ContentType="application/vnd.openxmlformats-officedocument.theme+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theme/theme119.xml" ContentType="application/vnd.openxmlformats-officedocument.theme+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theme/theme120.xml" ContentType="application/vnd.openxmlformats-officedocument.theme+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theme/theme121.xml" ContentType="application/vnd.openxmlformats-officedocument.theme+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theme/theme122.xml" ContentType="application/vnd.openxmlformats-officedocument.theme+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theme/theme123.xml" ContentType="application/vnd.openxmlformats-officedocument.theme+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theme/theme124.xml" ContentType="application/vnd.openxmlformats-officedocument.theme+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theme/theme125.xml" ContentType="application/vnd.openxmlformats-officedocument.theme+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theme/theme128.xml" ContentType="application/vnd.openxmlformats-officedocument.theme+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theme/theme129.xml" ContentType="application/vnd.openxmlformats-officedocument.theme+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theme/theme130.xml" ContentType="application/vnd.openxmlformats-officedocument.theme+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theme/theme131.xml" ContentType="application/vnd.openxmlformats-officedocument.theme+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theme/theme132.xml" ContentType="application/vnd.openxmlformats-officedocument.theme+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theme/theme133.xml" ContentType="application/vnd.openxmlformats-officedocument.theme+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theme/theme134.xml" ContentType="application/vnd.openxmlformats-officedocument.theme+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theme/theme135.xml" ContentType="application/vnd.openxmlformats-officedocument.theme+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theme/theme136.xml" ContentType="application/vnd.openxmlformats-officedocument.theme+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theme/theme137.xml" ContentType="application/vnd.openxmlformats-officedocument.theme+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theme/theme138.xml" ContentType="application/vnd.openxmlformats-officedocument.theme+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theme/theme139.xml" ContentType="application/vnd.openxmlformats-officedocument.theme+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theme/theme140.xml" ContentType="application/vnd.openxmlformats-officedocument.theme+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theme/theme141.xml" ContentType="application/vnd.openxmlformats-officedocument.theme+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theme/theme142.xml" ContentType="application/vnd.openxmlformats-officedocument.theme+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theme/theme143.xml" ContentType="application/vnd.openxmlformats-officedocument.theme+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theme/theme144.xml" ContentType="application/vnd.openxmlformats-officedocument.theme+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theme/theme145.xml" ContentType="application/vnd.openxmlformats-officedocument.theme+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theme/theme146.xml" ContentType="application/vnd.openxmlformats-officedocument.theme+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theme/theme147.xml" ContentType="application/vnd.openxmlformats-officedocument.theme+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theme/theme148.xml" ContentType="application/vnd.openxmlformats-officedocument.theme+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theme/theme149.xml" ContentType="application/vnd.openxmlformats-officedocument.theme+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theme/theme150.xml" ContentType="application/vnd.openxmlformats-officedocument.theme+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theme/theme151.xml" ContentType="application/vnd.openxmlformats-officedocument.theme+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theme/theme152.xml" ContentType="application/vnd.openxmlformats-officedocument.theme+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theme/theme153.xml" ContentType="application/vnd.openxmlformats-officedocument.theme+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theme/theme154.xml" ContentType="application/vnd.openxmlformats-officedocument.theme+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theme/theme155.xml" ContentType="application/vnd.openxmlformats-officedocument.theme+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theme/theme156.xml" ContentType="application/vnd.openxmlformats-officedocument.theme+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theme/theme157.xml" ContentType="application/vnd.openxmlformats-officedocument.theme+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theme/theme158.xml" ContentType="application/vnd.openxmlformats-officedocument.theme+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theme/theme159.xml" ContentType="application/vnd.openxmlformats-officedocument.theme+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theme/theme160.xml" ContentType="application/vnd.openxmlformats-officedocument.theme+xml"/>
  <Override PartName="/ppt/theme/theme161.xml" ContentType="application/vnd.openxmlformats-officedocument.theme+xml"/>
  <Override PartName="/ppt/theme/theme1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704" r:id="rId45"/>
    <p:sldMasterId id="2147484741" r:id="rId46"/>
    <p:sldMasterId id="2147484765" r:id="rId47"/>
    <p:sldMasterId id="2147484777" r:id="rId48"/>
    <p:sldMasterId id="2147484789" r:id="rId49"/>
    <p:sldMasterId id="2147484801" r:id="rId50"/>
    <p:sldMasterId id="2147484813" r:id="rId51"/>
    <p:sldMasterId id="2147484825" r:id="rId52"/>
    <p:sldMasterId id="2147484837" r:id="rId53"/>
    <p:sldMasterId id="2147484849" r:id="rId54"/>
    <p:sldMasterId id="2147484861" r:id="rId55"/>
    <p:sldMasterId id="2147484873" r:id="rId56"/>
    <p:sldMasterId id="2147484885" r:id="rId57"/>
    <p:sldMasterId id="2147484897" r:id="rId58"/>
    <p:sldMasterId id="2147484909" r:id="rId59"/>
    <p:sldMasterId id="2147484921" r:id="rId60"/>
    <p:sldMasterId id="2147484933" r:id="rId61"/>
    <p:sldMasterId id="2147484945" r:id="rId62"/>
    <p:sldMasterId id="2147484957" r:id="rId63"/>
    <p:sldMasterId id="2147484969" r:id="rId64"/>
    <p:sldMasterId id="2147484996" r:id="rId65"/>
    <p:sldMasterId id="2147485033" r:id="rId66"/>
    <p:sldMasterId id="2147485045" r:id="rId67"/>
    <p:sldMasterId id="2147485069" r:id="rId68"/>
    <p:sldMasterId id="2147485107" r:id="rId69"/>
    <p:sldMasterId id="2147485119" r:id="rId70"/>
    <p:sldMasterId id="2147485131" r:id="rId71"/>
    <p:sldMasterId id="2147485143" r:id="rId72"/>
    <p:sldMasterId id="2147485155" r:id="rId73"/>
    <p:sldMasterId id="2147485167" r:id="rId74"/>
    <p:sldMasterId id="2147485179" r:id="rId75"/>
    <p:sldMasterId id="2147485191" r:id="rId76"/>
    <p:sldMasterId id="2147485203" r:id="rId77"/>
    <p:sldMasterId id="2147485215" r:id="rId78"/>
    <p:sldMasterId id="2147485227" r:id="rId79"/>
    <p:sldMasterId id="2147485239" r:id="rId80"/>
    <p:sldMasterId id="2147485251" r:id="rId81"/>
    <p:sldMasterId id="2147485263" r:id="rId82"/>
    <p:sldMasterId id="2147485335" r:id="rId83"/>
    <p:sldMasterId id="2147485347" r:id="rId84"/>
    <p:sldMasterId id="2147485398" r:id="rId85"/>
    <p:sldMasterId id="2147485410" r:id="rId86"/>
    <p:sldMasterId id="2147485436" r:id="rId87"/>
    <p:sldMasterId id="2147485460" r:id="rId88"/>
    <p:sldMasterId id="2147485484" r:id="rId89"/>
    <p:sldMasterId id="2147485496" r:id="rId90"/>
    <p:sldMasterId id="2147485520" r:id="rId91"/>
    <p:sldMasterId id="2147485532" r:id="rId92"/>
    <p:sldMasterId id="2147485580" r:id="rId93"/>
    <p:sldMasterId id="2147485616" r:id="rId94"/>
    <p:sldMasterId id="2147485640" r:id="rId95"/>
    <p:sldMasterId id="2147485652" r:id="rId96"/>
    <p:sldMasterId id="2147485665" r:id="rId97"/>
    <p:sldMasterId id="2147485678" r:id="rId98"/>
    <p:sldMasterId id="2147485690" r:id="rId99"/>
    <p:sldMasterId id="2147485714" r:id="rId100"/>
    <p:sldMasterId id="2147485727" r:id="rId101"/>
    <p:sldMasterId id="2147485751" r:id="rId102"/>
    <p:sldMasterId id="2147485763" r:id="rId103"/>
    <p:sldMasterId id="2147485787" r:id="rId104"/>
    <p:sldMasterId id="2147485811" r:id="rId105"/>
    <p:sldMasterId id="2147485922" r:id="rId106"/>
    <p:sldMasterId id="2147485934" r:id="rId107"/>
    <p:sldMasterId id="2147485958" r:id="rId108"/>
    <p:sldMasterId id="2147485970" r:id="rId109"/>
    <p:sldMasterId id="2147485994" r:id="rId110"/>
    <p:sldMasterId id="2147486019" r:id="rId111"/>
    <p:sldMasterId id="2147486031" r:id="rId112"/>
    <p:sldMasterId id="2147486068" r:id="rId113"/>
    <p:sldMasterId id="2147486104" r:id="rId114"/>
    <p:sldMasterId id="2147486116" r:id="rId115"/>
    <p:sldMasterId id="2147486128" r:id="rId116"/>
    <p:sldMasterId id="2147486140" r:id="rId117"/>
    <p:sldMasterId id="2147486164" r:id="rId118"/>
    <p:sldMasterId id="2147486197" r:id="rId119"/>
    <p:sldMasterId id="2147486258" r:id="rId120"/>
    <p:sldMasterId id="2147486291" r:id="rId121"/>
    <p:sldMasterId id="2147486303" r:id="rId122"/>
    <p:sldMasterId id="2147486315" r:id="rId123"/>
    <p:sldMasterId id="2147486327" r:id="rId124"/>
    <p:sldMasterId id="2147486339" r:id="rId125"/>
    <p:sldMasterId id="2147486351" r:id="rId126"/>
    <p:sldMasterId id="2147486364" r:id="rId127"/>
    <p:sldMasterId id="2147486376" r:id="rId128"/>
    <p:sldMasterId id="2147486388" r:id="rId129"/>
    <p:sldMasterId id="2147486400" r:id="rId130"/>
    <p:sldMasterId id="2147486412" r:id="rId131"/>
    <p:sldMasterId id="2147486424" r:id="rId132"/>
    <p:sldMasterId id="2147486436" r:id="rId133"/>
    <p:sldMasterId id="2147486448" r:id="rId134"/>
    <p:sldMasterId id="2147486460" r:id="rId135"/>
    <p:sldMasterId id="2147486472" r:id="rId136"/>
    <p:sldMasterId id="2147486480" r:id="rId137"/>
    <p:sldMasterId id="2147486488" r:id="rId138"/>
    <p:sldMasterId id="2147486496" r:id="rId139"/>
    <p:sldMasterId id="2147486544" r:id="rId140"/>
    <p:sldMasterId id="2147486570" r:id="rId141"/>
    <p:sldMasterId id="2147486582" r:id="rId142"/>
    <p:sldMasterId id="2147486594" r:id="rId143"/>
    <p:sldMasterId id="2147486606" r:id="rId144"/>
    <p:sldMasterId id="2147486630" r:id="rId145"/>
    <p:sldMasterId id="2147486642" r:id="rId146"/>
    <p:sldMasterId id="2147486654" r:id="rId147"/>
    <p:sldMasterId id="2147486666" r:id="rId148"/>
    <p:sldMasterId id="2147486678" r:id="rId149"/>
    <p:sldMasterId id="2147486702" r:id="rId150"/>
    <p:sldMasterId id="2147486727" r:id="rId151"/>
    <p:sldMasterId id="2147486772" r:id="rId152"/>
    <p:sldMasterId id="2147486810" r:id="rId153"/>
    <p:sldMasterId id="2147486847" r:id="rId154"/>
    <p:sldMasterId id="2147486859" r:id="rId155"/>
    <p:sldMasterId id="2147486871" r:id="rId156"/>
    <p:sldMasterId id="2147486883" r:id="rId157"/>
    <p:sldMasterId id="2147486942" r:id="rId158"/>
    <p:sldMasterId id="2147486954" r:id="rId159"/>
    <p:sldMasterId id="2147486966" r:id="rId160"/>
  </p:sldMasterIdLst>
  <p:notesMasterIdLst>
    <p:notesMasterId r:id="rId310"/>
  </p:notesMasterIdLst>
  <p:handoutMasterIdLst>
    <p:handoutMasterId r:id="rId311"/>
  </p:handoutMasterIdLst>
  <p:sldIdLst>
    <p:sldId id="3122" r:id="rId161"/>
    <p:sldId id="3121" r:id="rId162"/>
    <p:sldId id="3269" r:id="rId163"/>
    <p:sldId id="3270" r:id="rId164"/>
    <p:sldId id="2886" r:id="rId165"/>
    <p:sldId id="2887" r:id="rId166"/>
    <p:sldId id="2933" r:id="rId167"/>
    <p:sldId id="2889" r:id="rId168"/>
    <p:sldId id="2890" r:id="rId169"/>
    <p:sldId id="2891" r:id="rId170"/>
    <p:sldId id="2892" r:id="rId171"/>
    <p:sldId id="2893" r:id="rId172"/>
    <p:sldId id="2934" r:id="rId173"/>
    <p:sldId id="3243" r:id="rId174"/>
    <p:sldId id="3253" r:id="rId175"/>
    <p:sldId id="2895" r:id="rId176"/>
    <p:sldId id="3192" r:id="rId177"/>
    <p:sldId id="3210" r:id="rId178"/>
    <p:sldId id="3188" r:id="rId179"/>
    <p:sldId id="3189" r:id="rId180"/>
    <p:sldId id="3190" r:id="rId181"/>
    <p:sldId id="3191" r:id="rId182"/>
    <p:sldId id="2897" r:id="rId183"/>
    <p:sldId id="3198" r:id="rId184"/>
    <p:sldId id="3193" r:id="rId185"/>
    <p:sldId id="3194" r:id="rId186"/>
    <p:sldId id="3195" r:id="rId187"/>
    <p:sldId id="3196" r:id="rId188"/>
    <p:sldId id="3197" r:id="rId189"/>
    <p:sldId id="2906" r:id="rId190"/>
    <p:sldId id="2907" r:id="rId191"/>
    <p:sldId id="2908" r:id="rId192"/>
    <p:sldId id="3271" r:id="rId193"/>
    <p:sldId id="3201" r:id="rId194"/>
    <p:sldId id="3202" r:id="rId195"/>
    <p:sldId id="3125" r:id="rId196"/>
    <p:sldId id="3203" r:id="rId197"/>
    <p:sldId id="3204" r:id="rId198"/>
    <p:sldId id="3205" r:id="rId199"/>
    <p:sldId id="3206" r:id="rId200"/>
    <p:sldId id="3207" r:id="rId201"/>
    <p:sldId id="3208" r:id="rId202"/>
    <p:sldId id="3209" r:id="rId203"/>
    <p:sldId id="3259" r:id="rId204"/>
    <p:sldId id="3260" r:id="rId205"/>
    <p:sldId id="3213" r:id="rId206"/>
    <p:sldId id="3214" r:id="rId207"/>
    <p:sldId id="3215" r:id="rId208"/>
    <p:sldId id="3216" r:id="rId209"/>
    <p:sldId id="3217" r:id="rId210"/>
    <p:sldId id="3218" r:id="rId211"/>
    <p:sldId id="3261" r:id="rId212"/>
    <p:sldId id="3219" r:id="rId213"/>
    <p:sldId id="3220" r:id="rId214"/>
    <p:sldId id="3221" r:id="rId215"/>
    <p:sldId id="3222" r:id="rId216"/>
    <p:sldId id="3223" r:id="rId217"/>
    <p:sldId id="3224" r:id="rId218"/>
    <p:sldId id="3262" r:id="rId219"/>
    <p:sldId id="3225" r:id="rId220"/>
    <p:sldId id="3226" r:id="rId221"/>
    <p:sldId id="3227" r:id="rId222"/>
    <p:sldId id="3228" r:id="rId223"/>
    <p:sldId id="3229" r:id="rId224"/>
    <p:sldId id="3230" r:id="rId225"/>
    <p:sldId id="3231" r:id="rId226"/>
    <p:sldId id="3232" r:id="rId227"/>
    <p:sldId id="3233" r:id="rId228"/>
    <p:sldId id="3234" r:id="rId229"/>
    <p:sldId id="3235" r:id="rId230"/>
    <p:sldId id="3236" r:id="rId231"/>
    <p:sldId id="3237" r:id="rId232"/>
    <p:sldId id="3238" r:id="rId233"/>
    <p:sldId id="3239" r:id="rId234"/>
    <p:sldId id="3240" r:id="rId235"/>
    <p:sldId id="3241" r:id="rId236"/>
    <p:sldId id="3242" r:id="rId237"/>
    <p:sldId id="3245" r:id="rId238"/>
    <p:sldId id="3247" r:id="rId239"/>
    <p:sldId id="3263" r:id="rId240"/>
    <p:sldId id="3264" r:id="rId241"/>
    <p:sldId id="3248" r:id="rId242"/>
    <p:sldId id="3249" r:id="rId243"/>
    <p:sldId id="3250" r:id="rId244"/>
    <p:sldId id="3251" r:id="rId245"/>
    <p:sldId id="3258" r:id="rId246"/>
    <p:sldId id="3244" r:id="rId247"/>
    <p:sldId id="3256" r:id="rId248"/>
    <p:sldId id="3257" r:id="rId249"/>
    <p:sldId id="3265" r:id="rId250"/>
    <p:sldId id="2913" r:id="rId251"/>
    <p:sldId id="2914" r:id="rId252"/>
    <p:sldId id="3128" r:id="rId253"/>
    <p:sldId id="1791" r:id="rId254"/>
    <p:sldId id="1511" r:id="rId255"/>
    <p:sldId id="2643" r:id="rId256"/>
    <p:sldId id="3015" r:id="rId257"/>
    <p:sldId id="3016" r:id="rId258"/>
    <p:sldId id="3017" r:id="rId259"/>
    <p:sldId id="1889" r:id="rId260"/>
    <p:sldId id="3062" r:id="rId261"/>
    <p:sldId id="3035" r:id="rId262"/>
    <p:sldId id="3036" r:id="rId263"/>
    <p:sldId id="2916" r:id="rId264"/>
    <p:sldId id="3063" r:id="rId265"/>
    <p:sldId id="3064" r:id="rId266"/>
    <p:sldId id="2924" r:id="rId267"/>
    <p:sldId id="1542" r:id="rId268"/>
    <p:sldId id="1543" r:id="rId269"/>
    <p:sldId id="1544" r:id="rId270"/>
    <p:sldId id="1545" r:id="rId271"/>
    <p:sldId id="1546" r:id="rId272"/>
    <p:sldId id="1548" r:id="rId273"/>
    <p:sldId id="2927" r:id="rId274"/>
    <p:sldId id="3084" r:id="rId275"/>
    <p:sldId id="3085" r:id="rId276"/>
    <p:sldId id="3086" r:id="rId277"/>
    <p:sldId id="3087" r:id="rId278"/>
    <p:sldId id="3088" r:id="rId279"/>
    <p:sldId id="3073" r:id="rId280"/>
    <p:sldId id="3074" r:id="rId281"/>
    <p:sldId id="1557" r:id="rId282"/>
    <p:sldId id="1857" r:id="rId283"/>
    <p:sldId id="1589" r:id="rId284"/>
    <p:sldId id="1759" r:id="rId285"/>
    <p:sldId id="3106" r:id="rId286"/>
    <p:sldId id="1596" r:id="rId287"/>
    <p:sldId id="1597" r:id="rId288"/>
    <p:sldId id="3031" r:id="rId289"/>
    <p:sldId id="3032" r:id="rId290"/>
    <p:sldId id="2882" r:id="rId291"/>
    <p:sldId id="2929" r:id="rId292"/>
    <p:sldId id="3266" r:id="rId293"/>
    <p:sldId id="1732" r:id="rId294"/>
    <p:sldId id="3034" r:id="rId295"/>
    <p:sldId id="2930" r:id="rId296"/>
    <p:sldId id="2684" r:id="rId297"/>
    <p:sldId id="2746" r:id="rId298"/>
    <p:sldId id="2931" r:id="rId299"/>
    <p:sldId id="2806" r:id="rId300"/>
    <p:sldId id="2807" r:id="rId301"/>
    <p:sldId id="2808" r:id="rId302"/>
    <p:sldId id="2809" r:id="rId303"/>
    <p:sldId id="2810" r:id="rId304"/>
    <p:sldId id="2811" r:id="rId305"/>
    <p:sldId id="2812" r:id="rId306"/>
    <p:sldId id="2813" r:id="rId307"/>
    <p:sldId id="3267" r:id="rId308"/>
    <p:sldId id="3268" r:id="rId30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C4"/>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84" autoAdjust="0"/>
    <p:restoredTop sz="99433" autoAdjust="0"/>
  </p:normalViewPr>
  <p:slideViewPr>
    <p:cSldViewPr>
      <p:cViewPr varScale="1">
        <p:scale>
          <a:sx n="101" d="100"/>
          <a:sy n="101" d="100"/>
        </p:scale>
        <p:origin x="-137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10.xml"/><Relationship Id="rId171" Type="http://schemas.openxmlformats.org/officeDocument/2006/relationships/slide" Target="slides/slide11.xml"/><Relationship Id="rId172" Type="http://schemas.openxmlformats.org/officeDocument/2006/relationships/slide" Target="slides/slide12.xml"/><Relationship Id="rId173" Type="http://schemas.openxmlformats.org/officeDocument/2006/relationships/slide" Target="slides/slide13.xml"/><Relationship Id="rId174" Type="http://schemas.openxmlformats.org/officeDocument/2006/relationships/slide" Target="slides/slide14.xml"/><Relationship Id="rId175" Type="http://schemas.openxmlformats.org/officeDocument/2006/relationships/slide" Target="slides/slide15.xml"/><Relationship Id="rId176" Type="http://schemas.openxmlformats.org/officeDocument/2006/relationships/slide" Target="slides/slide16.xml"/><Relationship Id="rId177" Type="http://schemas.openxmlformats.org/officeDocument/2006/relationships/slide" Target="slides/slide17.xml"/><Relationship Id="rId178" Type="http://schemas.openxmlformats.org/officeDocument/2006/relationships/slide" Target="slides/slide18.xml"/><Relationship Id="rId179" Type="http://schemas.openxmlformats.org/officeDocument/2006/relationships/slide" Target="slides/slide19.xml"/><Relationship Id="rId260" Type="http://schemas.openxmlformats.org/officeDocument/2006/relationships/slide" Target="slides/slide10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01.xml"/><Relationship Id="rId262" Type="http://schemas.openxmlformats.org/officeDocument/2006/relationships/slide" Target="slides/slide102.xml"/><Relationship Id="rId263" Type="http://schemas.openxmlformats.org/officeDocument/2006/relationships/slide" Target="slides/slide103.xml"/><Relationship Id="rId264" Type="http://schemas.openxmlformats.org/officeDocument/2006/relationships/slide" Target="slides/slide104.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40.xml"/><Relationship Id="rId201" Type="http://schemas.openxmlformats.org/officeDocument/2006/relationships/slide" Target="slides/slide41.xml"/><Relationship Id="rId202" Type="http://schemas.openxmlformats.org/officeDocument/2006/relationships/slide" Target="slides/slide42.xml"/><Relationship Id="rId203" Type="http://schemas.openxmlformats.org/officeDocument/2006/relationships/slide" Target="slides/slide43.xml"/><Relationship Id="rId204" Type="http://schemas.openxmlformats.org/officeDocument/2006/relationships/slide" Target="slides/slide44.xml"/><Relationship Id="rId205" Type="http://schemas.openxmlformats.org/officeDocument/2006/relationships/slide" Target="slides/slide45.xml"/><Relationship Id="rId206" Type="http://schemas.openxmlformats.org/officeDocument/2006/relationships/slide" Target="slides/slide46.xml"/><Relationship Id="rId207" Type="http://schemas.openxmlformats.org/officeDocument/2006/relationships/slide" Target="slides/slide47.xml"/><Relationship Id="rId208" Type="http://schemas.openxmlformats.org/officeDocument/2006/relationships/slide" Target="slides/slide48.xml"/><Relationship Id="rId209" Type="http://schemas.openxmlformats.org/officeDocument/2006/relationships/slide" Target="slides/slide49.xml"/><Relationship Id="rId265" Type="http://schemas.openxmlformats.org/officeDocument/2006/relationships/slide" Target="slides/slide105.xml"/><Relationship Id="rId266" Type="http://schemas.openxmlformats.org/officeDocument/2006/relationships/slide" Target="slides/slide106.xml"/><Relationship Id="rId267" Type="http://schemas.openxmlformats.org/officeDocument/2006/relationships/slide" Target="slides/slide107.xml"/><Relationship Id="rId268" Type="http://schemas.openxmlformats.org/officeDocument/2006/relationships/slide" Target="slides/slide108.xml"/><Relationship Id="rId269" Type="http://schemas.openxmlformats.org/officeDocument/2006/relationships/slide" Target="slides/slide10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20.xml"/><Relationship Id="rId181" Type="http://schemas.openxmlformats.org/officeDocument/2006/relationships/slide" Target="slides/slide21.xml"/><Relationship Id="rId182" Type="http://schemas.openxmlformats.org/officeDocument/2006/relationships/slide" Target="slides/slide22.xml"/><Relationship Id="rId183" Type="http://schemas.openxmlformats.org/officeDocument/2006/relationships/slide" Target="slides/slide23.xml"/><Relationship Id="rId184" Type="http://schemas.openxmlformats.org/officeDocument/2006/relationships/slide" Target="slides/slide24.xml"/><Relationship Id="rId185" Type="http://schemas.openxmlformats.org/officeDocument/2006/relationships/slide" Target="slides/slide25.xml"/><Relationship Id="rId186" Type="http://schemas.openxmlformats.org/officeDocument/2006/relationships/slide" Target="slides/slide26.xml"/><Relationship Id="rId187" Type="http://schemas.openxmlformats.org/officeDocument/2006/relationships/slide" Target="slides/slide27.xml"/><Relationship Id="rId188" Type="http://schemas.openxmlformats.org/officeDocument/2006/relationships/slide" Target="slides/slide28.xml"/><Relationship Id="rId189" Type="http://schemas.openxmlformats.org/officeDocument/2006/relationships/slide" Target="slides/slide29.xml"/><Relationship Id="rId270" Type="http://schemas.openxmlformats.org/officeDocument/2006/relationships/slide" Target="slides/slide11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11.xml"/><Relationship Id="rId272" Type="http://schemas.openxmlformats.org/officeDocument/2006/relationships/slide" Target="slides/slide112.xml"/><Relationship Id="rId273" Type="http://schemas.openxmlformats.org/officeDocument/2006/relationships/slide" Target="slides/slide113.xml"/><Relationship Id="rId274" Type="http://schemas.openxmlformats.org/officeDocument/2006/relationships/slide" Target="slides/slide114.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50.xml"/><Relationship Id="rId211" Type="http://schemas.openxmlformats.org/officeDocument/2006/relationships/slide" Target="slides/slide51.xml"/><Relationship Id="rId212" Type="http://schemas.openxmlformats.org/officeDocument/2006/relationships/slide" Target="slides/slide52.xml"/><Relationship Id="rId213" Type="http://schemas.openxmlformats.org/officeDocument/2006/relationships/slide" Target="slides/slide53.xml"/><Relationship Id="rId214" Type="http://schemas.openxmlformats.org/officeDocument/2006/relationships/slide" Target="slides/slide54.xml"/><Relationship Id="rId215" Type="http://schemas.openxmlformats.org/officeDocument/2006/relationships/slide" Target="slides/slide55.xml"/><Relationship Id="rId216" Type="http://schemas.openxmlformats.org/officeDocument/2006/relationships/slide" Target="slides/slide56.xml"/><Relationship Id="rId217" Type="http://schemas.openxmlformats.org/officeDocument/2006/relationships/slide" Target="slides/slide57.xml"/><Relationship Id="rId218" Type="http://schemas.openxmlformats.org/officeDocument/2006/relationships/slide" Target="slides/slide58.xml"/><Relationship Id="rId219" Type="http://schemas.openxmlformats.org/officeDocument/2006/relationships/slide" Target="slides/slide59.xml"/><Relationship Id="rId275" Type="http://schemas.openxmlformats.org/officeDocument/2006/relationships/slide" Target="slides/slide115.xml"/><Relationship Id="rId276" Type="http://schemas.openxmlformats.org/officeDocument/2006/relationships/slide" Target="slides/slide116.xml"/><Relationship Id="rId277" Type="http://schemas.openxmlformats.org/officeDocument/2006/relationships/slide" Target="slides/slide117.xml"/><Relationship Id="rId278" Type="http://schemas.openxmlformats.org/officeDocument/2006/relationships/slide" Target="slides/slide118.xml"/><Relationship Id="rId279" Type="http://schemas.openxmlformats.org/officeDocument/2006/relationships/slide" Target="slides/slide119.xml"/><Relationship Id="rId300" Type="http://schemas.openxmlformats.org/officeDocument/2006/relationships/slide" Target="slides/slide140.xml"/><Relationship Id="rId301" Type="http://schemas.openxmlformats.org/officeDocument/2006/relationships/slide" Target="slides/slide141.xml"/><Relationship Id="rId302" Type="http://schemas.openxmlformats.org/officeDocument/2006/relationships/slide" Target="slides/slide142.xml"/><Relationship Id="rId303" Type="http://schemas.openxmlformats.org/officeDocument/2006/relationships/slide" Target="slides/slide143.xml"/><Relationship Id="rId304" Type="http://schemas.openxmlformats.org/officeDocument/2006/relationships/slide" Target="slides/slide144.xml"/><Relationship Id="rId305" Type="http://schemas.openxmlformats.org/officeDocument/2006/relationships/slide" Target="slides/slide145.xml"/><Relationship Id="rId306" Type="http://schemas.openxmlformats.org/officeDocument/2006/relationships/slide" Target="slides/slide146.xml"/><Relationship Id="rId307" Type="http://schemas.openxmlformats.org/officeDocument/2006/relationships/slide" Target="slides/slide147.xml"/><Relationship Id="rId308" Type="http://schemas.openxmlformats.org/officeDocument/2006/relationships/slide" Target="slides/slide148.xml"/><Relationship Id="rId309" Type="http://schemas.openxmlformats.org/officeDocument/2006/relationships/slide" Target="slides/slide14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30.xml"/><Relationship Id="rId191" Type="http://schemas.openxmlformats.org/officeDocument/2006/relationships/slide" Target="slides/slide31.xml"/><Relationship Id="rId192" Type="http://schemas.openxmlformats.org/officeDocument/2006/relationships/slide" Target="slides/slide32.xml"/><Relationship Id="rId193" Type="http://schemas.openxmlformats.org/officeDocument/2006/relationships/slide" Target="slides/slide33.xml"/><Relationship Id="rId194" Type="http://schemas.openxmlformats.org/officeDocument/2006/relationships/slide" Target="slides/slide34.xml"/><Relationship Id="rId195" Type="http://schemas.openxmlformats.org/officeDocument/2006/relationships/slide" Target="slides/slide35.xml"/><Relationship Id="rId196" Type="http://schemas.openxmlformats.org/officeDocument/2006/relationships/slide" Target="slides/slide36.xml"/><Relationship Id="rId197" Type="http://schemas.openxmlformats.org/officeDocument/2006/relationships/slide" Target="slides/slide37.xml"/><Relationship Id="rId198" Type="http://schemas.openxmlformats.org/officeDocument/2006/relationships/slide" Target="slides/slide38.xml"/><Relationship Id="rId199" Type="http://schemas.openxmlformats.org/officeDocument/2006/relationships/slide" Target="slides/slide39.xml"/><Relationship Id="rId280" Type="http://schemas.openxmlformats.org/officeDocument/2006/relationships/slide" Target="slides/slide12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21.xml"/><Relationship Id="rId282" Type="http://schemas.openxmlformats.org/officeDocument/2006/relationships/slide" Target="slides/slide122.xml"/><Relationship Id="rId283" Type="http://schemas.openxmlformats.org/officeDocument/2006/relationships/slide" Target="slides/slide123.xml"/><Relationship Id="rId284" Type="http://schemas.openxmlformats.org/officeDocument/2006/relationships/slide" Target="slides/slide124.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60.xml"/><Relationship Id="rId221" Type="http://schemas.openxmlformats.org/officeDocument/2006/relationships/slide" Target="slides/slide61.xml"/><Relationship Id="rId222" Type="http://schemas.openxmlformats.org/officeDocument/2006/relationships/slide" Target="slides/slide62.xml"/><Relationship Id="rId223" Type="http://schemas.openxmlformats.org/officeDocument/2006/relationships/slide" Target="slides/slide63.xml"/><Relationship Id="rId224" Type="http://schemas.openxmlformats.org/officeDocument/2006/relationships/slide" Target="slides/slide64.xml"/><Relationship Id="rId225" Type="http://schemas.openxmlformats.org/officeDocument/2006/relationships/slide" Target="slides/slide65.xml"/><Relationship Id="rId226" Type="http://schemas.openxmlformats.org/officeDocument/2006/relationships/slide" Target="slides/slide66.xml"/><Relationship Id="rId227" Type="http://schemas.openxmlformats.org/officeDocument/2006/relationships/slide" Target="slides/slide67.xml"/><Relationship Id="rId228" Type="http://schemas.openxmlformats.org/officeDocument/2006/relationships/slide" Target="slides/slide68.xml"/><Relationship Id="rId229" Type="http://schemas.openxmlformats.org/officeDocument/2006/relationships/slide" Target="slides/slide69.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25.xml"/><Relationship Id="rId286" Type="http://schemas.openxmlformats.org/officeDocument/2006/relationships/slide" Target="slides/slide126.xml"/><Relationship Id="rId287" Type="http://schemas.openxmlformats.org/officeDocument/2006/relationships/slide" Target="slides/slide127.xml"/><Relationship Id="rId288" Type="http://schemas.openxmlformats.org/officeDocument/2006/relationships/slide" Target="slides/slide128.xml"/><Relationship Id="rId289" Type="http://schemas.openxmlformats.org/officeDocument/2006/relationships/slide" Target="slides/slide129.xml"/><Relationship Id="rId310" Type="http://schemas.openxmlformats.org/officeDocument/2006/relationships/notesMaster" Target="notesMasters/notesMaster1.xml"/><Relationship Id="rId311" Type="http://schemas.openxmlformats.org/officeDocument/2006/relationships/handoutMaster" Target="handoutMasters/handoutMaster1.xml"/><Relationship Id="rId312" Type="http://schemas.openxmlformats.org/officeDocument/2006/relationships/printerSettings" Target="printerSettings/printerSettings1.bin"/><Relationship Id="rId313" Type="http://schemas.openxmlformats.org/officeDocument/2006/relationships/presProps" Target="presProps.xml"/><Relationship Id="rId314" Type="http://schemas.openxmlformats.org/officeDocument/2006/relationships/viewProps" Target="viewProps.xml"/><Relationship Id="rId315" Type="http://schemas.openxmlformats.org/officeDocument/2006/relationships/theme" Target="theme/theme1.xml"/><Relationship Id="rId316" Type="http://schemas.openxmlformats.org/officeDocument/2006/relationships/tableStyles" Target="tableStyles.xml"/><Relationship Id="rId290" Type="http://schemas.openxmlformats.org/officeDocument/2006/relationships/slide" Target="slides/slide130.xml"/><Relationship Id="rId291" Type="http://schemas.openxmlformats.org/officeDocument/2006/relationships/slide" Target="slides/slide131.xml"/><Relationship Id="rId292" Type="http://schemas.openxmlformats.org/officeDocument/2006/relationships/slide" Target="slides/slide132.xml"/><Relationship Id="rId293" Type="http://schemas.openxmlformats.org/officeDocument/2006/relationships/slide" Target="slides/slide133.xml"/><Relationship Id="rId294" Type="http://schemas.openxmlformats.org/officeDocument/2006/relationships/slide" Target="slides/slide134.xml"/><Relationship Id="rId295" Type="http://schemas.openxmlformats.org/officeDocument/2006/relationships/slide" Target="slides/slide135.xml"/><Relationship Id="rId296" Type="http://schemas.openxmlformats.org/officeDocument/2006/relationships/slide" Target="slides/slide13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137.xml"/><Relationship Id="rId298" Type="http://schemas.openxmlformats.org/officeDocument/2006/relationships/slide" Target="slides/slide138.xml"/><Relationship Id="rId299" Type="http://schemas.openxmlformats.org/officeDocument/2006/relationships/slide" Target="slides/slide139.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70.xml"/><Relationship Id="rId231" Type="http://schemas.openxmlformats.org/officeDocument/2006/relationships/slide" Target="slides/slide71.xml"/><Relationship Id="rId232" Type="http://schemas.openxmlformats.org/officeDocument/2006/relationships/slide" Target="slides/slide72.xml"/><Relationship Id="rId233" Type="http://schemas.openxmlformats.org/officeDocument/2006/relationships/slide" Target="slides/slide73.xml"/><Relationship Id="rId234" Type="http://schemas.openxmlformats.org/officeDocument/2006/relationships/slide" Target="slides/slide74.xml"/><Relationship Id="rId235" Type="http://schemas.openxmlformats.org/officeDocument/2006/relationships/slide" Target="slides/slide75.xml"/><Relationship Id="rId236" Type="http://schemas.openxmlformats.org/officeDocument/2006/relationships/slide" Target="slides/slide76.xml"/><Relationship Id="rId237" Type="http://schemas.openxmlformats.org/officeDocument/2006/relationships/slide" Target="slides/slide77.xml"/><Relationship Id="rId238" Type="http://schemas.openxmlformats.org/officeDocument/2006/relationships/slide" Target="slides/slide78.xml"/><Relationship Id="rId239" Type="http://schemas.openxmlformats.org/officeDocument/2006/relationships/slide" Target="slides/slide7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Master" Target="slideMasters/slideMaster154.xml"/><Relationship Id="rId155" Type="http://schemas.openxmlformats.org/officeDocument/2006/relationships/slideMaster" Target="slideMasters/slideMaster155.xml"/><Relationship Id="rId156" Type="http://schemas.openxmlformats.org/officeDocument/2006/relationships/slideMaster" Target="slideMasters/slideMaster156.xml"/><Relationship Id="rId157" Type="http://schemas.openxmlformats.org/officeDocument/2006/relationships/slideMaster" Target="slideMasters/slideMaster157.xml"/><Relationship Id="rId158" Type="http://schemas.openxmlformats.org/officeDocument/2006/relationships/slideMaster" Target="slideMasters/slideMaster158.xml"/><Relationship Id="rId159" Type="http://schemas.openxmlformats.org/officeDocument/2006/relationships/slideMaster" Target="slideMasters/slideMaster159.xml"/><Relationship Id="rId240" Type="http://schemas.openxmlformats.org/officeDocument/2006/relationships/slide" Target="slides/slide80.xml"/><Relationship Id="rId241" Type="http://schemas.openxmlformats.org/officeDocument/2006/relationships/slide" Target="slides/slide81.xml"/><Relationship Id="rId242" Type="http://schemas.openxmlformats.org/officeDocument/2006/relationships/slide" Target="slides/slide82.xml"/><Relationship Id="rId243" Type="http://schemas.openxmlformats.org/officeDocument/2006/relationships/slide" Target="slides/slide83.xml"/><Relationship Id="rId244" Type="http://schemas.openxmlformats.org/officeDocument/2006/relationships/slide" Target="slides/slide84.xml"/><Relationship Id="rId245" Type="http://schemas.openxmlformats.org/officeDocument/2006/relationships/slide" Target="slides/slide85.xml"/><Relationship Id="rId246" Type="http://schemas.openxmlformats.org/officeDocument/2006/relationships/slide" Target="slides/slide86.xml"/><Relationship Id="rId247" Type="http://schemas.openxmlformats.org/officeDocument/2006/relationships/slide" Target="slides/slide87.xml"/><Relationship Id="rId248" Type="http://schemas.openxmlformats.org/officeDocument/2006/relationships/slide" Target="slides/slide88.xml"/><Relationship Id="rId249" Type="http://schemas.openxmlformats.org/officeDocument/2006/relationships/slide" Target="slides/slide8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Master" Target="slideMasters/slideMaster160.xml"/><Relationship Id="rId161" Type="http://schemas.openxmlformats.org/officeDocument/2006/relationships/slide" Target="slides/slide1.xml"/><Relationship Id="rId162" Type="http://schemas.openxmlformats.org/officeDocument/2006/relationships/slide" Target="slides/slide2.xml"/><Relationship Id="rId163" Type="http://schemas.openxmlformats.org/officeDocument/2006/relationships/slide" Target="slides/slide3.xml"/><Relationship Id="rId164" Type="http://schemas.openxmlformats.org/officeDocument/2006/relationships/slide" Target="slides/slide4.xml"/><Relationship Id="rId165" Type="http://schemas.openxmlformats.org/officeDocument/2006/relationships/slide" Target="slides/slide5.xml"/><Relationship Id="rId166" Type="http://schemas.openxmlformats.org/officeDocument/2006/relationships/slide" Target="slides/slide6.xml"/><Relationship Id="rId167" Type="http://schemas.openxmlformats.org/officeDocument/2006/relationships/slide" Target="slides/slide7.xml"/><Relationship Id="rId168" Type="http://schemas.openxmlformats.org/officeDocument/2006/relationships/slide" Target="slides/slide8.xml"/><Relationship Id="rId169" Type="http://schemas.openxmlformats.org/officeDocument/2006/relationships/slide" Target="slides/slide9.xml"/><Relationship Id="rId250" Type="http://schemas.openxmlformats.org/officeDocument/2006/relationships/slide" Target="slides/slide90.xml"/><Relationship Id="rId251" Type="http://schemas.openxmlformats.org/officeDocument/2006/relationships/slide" Target="slides/slide91.xml"/><Relationship Id="rId252" Type="http://schemas.openxmlformats.org/officeDocument/2006/relationships/slide" Target="slides/slide92.xml"/><Relationship Id="rId253" Type="http://schemas.openxmlformats.org/officeDocument/2006/relationships/slide" Target="slides/slide93.xml"/><Relationship Id="rId254" Type="http://schemas.openxmlformats.org/officeDocument/2006/relationships/slide" Target="slides/slide94.xml"/><Relationship Id="rId255" Type="http://schemas.openxmlformats.org/officeDocument/2006/relationships/slide" Target="slides/slide95.xml"/><Relationship Id="rId256" Type="http://schemas.openxmlformats.org/officeDocument/2006/relationships/slide" Target="slides/slide96.xml"/><Relationship Id="rId257" Type="http://schemas.openxmlformats.org/officeDocument/2006/relationships/slide" Target="slides/slide97.xml"/><Relationship Id="rId258" Type="http://schemas.openxmlformats.org/officeDocument/2006/relationships/slide" Target="slides/slide98.xml"/><Relationship Id="rId259" Type="http://schemas.openxmlformats.org/officeDocument/2006/relationships/slide" Target="slides/slide99.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4.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5.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6.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1981252856"/>
        <c:axId val="1753584328"/>
      </c:barChart>
      <c:catAx>
        <c:axId val="1981252856"/>
        <c:scaling>
          <c:orientation val="minMax"/>
        </c:scaling>
        <c:delete val="0"/>
        <c:axPos val="b"/>
        <c:majorTickMark val="out"/>
        <c:minorTickMark val="none"/>
        <c:tickLblPos val="nextTo"/>
        <c:txPr>
          <a:bodyPr/>
          <a:lstStyle/>
          <a:p>
            <a:pPr>
              <a:defRPr sz="2400"/>
            </a:pPr>
            <a:endParaRPr lang="en-US"/>
          </a:p>
        </c:txPr>
        <c:crossAx val="1753584328"/>
        <c:crosses val="autoZero"/>
        <c:auto val="1"/>
        <c:lblAlgn val="ctr"/>
        <c:lblOffset val="100"/>
        <c:noMultiLvlLbl val="0"/>
      </c:catAx>
      <c:valAx>
        <c:axId val="1753584328"/>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1981252856"/>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1956061560"/>
        <c:axId val="1956047976"/>
      </c:barChart>
      <c:catAx>
        <c:axId val="1956061560"/>
        <c:scaling>
          <c:orientation val="minMax"/>
        </c:scaling>
        <c:delete val="1"/>
        <c:axPos val="b"/>
        <c:majorTickMark val="none"/>
        <c:minorTickMark val="none"/>
        <c:tickLblPos val="nextTo"/>
        <c:crossAx val="1956047976"/>
        <c:crosses val="autoZero"/>
        <c:auto val="1"/>
        <c:lblAlgn val="ctr"/>
        <c:lblOffset val="100"/>
        <c:noMultiLvlLbl val="0"/>
      </c:catAx>
      <c:valAx>
        <c:axId val="1956047976"/>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1956061560"/>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1955889576"/>
        <c:axId val="1955883944"/>
      </c:barChart>
      <c:catAx>
        <c:axId val="1955889576"/>
        <c:scaling>
          <c:orientation val="minMax"/>
        </c:scaling>
        <c:delete val="0"/>
        <c:axPos val="b"/>
        <c:majorTickMark val="out"/>
        <c:minorTickMark val="none"/>
        <c:tickLblPos val="nextTo"/>
        <c:crossAx val="1955883944"/>
        <c:crosses val="autoZero"/>
        <c:auto val="1"/>
        <c:lblAlgn val="ctr"/>
        <c:lblOffset val="100"/>
        <c:noMultiLvlLbl val="0"/>
      </c:catAx>
      <c:valAx>
        <c:axId val="1955883944"/>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1955889576"/>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2096728872"/>
        <c:axId val="-2096997384"/>
      </c:barChart>
      <c:catAx>
        <c:axId val="-2096728872"/>
        <c:scaling>
          <c:orientation val="minMax"/>
        </c:scaling>
        <c:delete val="0"/>
        <c:axPos val="b"/>
        <c:majorTickMark val="out"/>
        <c:minorTickMark val="none"/>
        <c:tickLblPos val="nextTo"/>
        <c:crossAx val="-2096997384"/>
        <c:crosses val="autoZero"/>
        <c:auto val="1"/>
        <c:lblAlgn val="ctr"/>
        <c:lblOffset val="100"/>
        <c:noMultiLvlLbl val="0"/>
      </c:catAx>
      <c:valAx>
        <c:axId val="-2096997384"/>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2096728872"/>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0.0703358448482896"/>
          <c:w val="0.811722926995237"/>
          <c:h val="0.54584290990013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layout/>
              <c:tx>
                <c:rich>
                  <a:bodyPr/>
                  <a:lstStyle/>
                  <a:p>
                    <a:r>
                      <a:rPr lang="en-US" altLang="ko-KR" dirty="0" smtClean="0"/>
                      <a:t>+42%</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1.0</c:v>
                </c:pt>
              </c:numCache>
            </c:numRef>
          </c:val>
        </c:ser>
        <c:dLbls>
          <c:showLegendKey val="0"/>
          <c:showVal val="0"/>
          <c:showCatName val="0"/>
          <c:showSerName val="0"/>
          <c:showPercent val="0"/>
          <c:showBubbleSize val="0"/>
        </c:dLbls>
        <c:gapWidth val="50"/>
        <c:axId val="-2089776088"/>
        <c:axId val="-2089781112"/>
      </c:barChart>
      <c:catAx>
        <c:axId val="-2089776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89781112"/>
        <c:crosses val="autoZero"/>
        <c:auto val="1"/>
        <c:lblAlgn val="ctr"/>
        <c:lblOffset val="100"/>
        <c:noMultiLvlLbl val="0"/>
      </c:catAx>
      <c:valAx>
        <c:axId val="-2089781112"/>
        <c:scaling>
          <c:orientation val="minMax"/>
          <c:max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smtClean="0"/>
                  <a:t>Speedup</a:t>
                </a:r>
                <a:endParaRPr lang="ko-KR" altLang="en-US" dirty="0"/>
              </a:p>
            </c:rich>
          </c:tx>
          <c:layout>
            <c:manualLayout>
              <c:xMode val="edge"/>
              <c:yMode val="edge"/>
              <c:x val="0.509829153300282"/>
              <c:y val="0.82470364039603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89776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1958351880"/>
        <c:axId val="1958342056"/>
      </c:barChart>
      <c:catAx>
        <c:axId val="195835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58342056"/>
        <c:crosses val="autoZero"/>
        <c:auto val="1"/>
        <c:lblAlgn val="ctr"/>
        <c:lblOffset val="100"/>
        <c:noMultiLvlLbl val="0"/>
      </c:catAx>
      <c:valAx>
        <c:axId val="1958342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583518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2095171048"/>
        <c:axId val="-2095072008"/>
      </c:barChart>
      <c:catAx>
        <c:axId val="-209517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95072008"/>
        <c:crosses val="autoZero"/>
        <c:auto val="1"/>
        <c:lblAlgn val="ctr"/>
        <c:lblOffset val="100"/>
        <c:noMultiLvlLbl val="0"/>
      </c:catAx>
      <c:valAx>
        <c:axId val="-2095072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951710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smtClean="0"/>
              <a:t>Memory </a:t>
            </a:r>
            <a:r>
              <a:rPr lang="en-US" altLang="ko-KR" b="1" smtClean="0"/>
              <a:t>Bandwidth Consumption</a:t>
            </a:r>
            <a:endParaRPr lang="en-US" altLang="ko-KR" b="1"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layout/>
              <c:tx>
                <c:rich>
                  <a:bodyPr/>
                  <a:lstStyle/>
                  <a:p>
                    <a:r>
                      <a:rPr lang="en-US" altLang="ko-KR" sz="1800" dirty="0" smtClean="0"/>
                      <a:t>80GB/s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ltLang="ko-KR" sz="1800" dirty="0" smtClean="0"/>
                      <a:t>190GB/s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z="1800" dirty="0" smtClean="0"/>
                      <a:t>243GB/s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b="1" dirty="0" smtClean="0"/>
                      <a:t>1.3TB/s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b="1" dirty="0" smtClean="0"/>
                      <a:t>2.2TB/s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smtClean="0"/>
                      <a:t>2.9TB/s</a:t>
                    </a:r>
                    <a:endParaRPr lang="en-US" altLang="ko-KR" b="1"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0.079545171498</c:v>
                </c:pt>
                <c:pt idx="1">
                  <c:v>0.19040264944</c:v>
                </c:pt>
                <c:pt idx="2">
                  <c:v>0.24288608168</c:v>
                </c:pt>
                <c:pt idx="3">
                  <c:v>1.29430360506</c:v>
                </c:pt>
                <c:pt idx="4">
                  <c:v>2.2439987488</c:v>
                </c:pt>
                <c:pt idx="5">
                  <c:v>2.919651096199999</c:v>
                </c:pt>
              </c:numCache>
            </c:numRef>
          </c:val>
        </c:ser>
        <c:dLbls>
          <c:showLegendKey val="0"/>
          <c:showVal val="0"/>
          <c:showCatName val="0"/>
          <c:showSerName val="0"/>
          <c:showPercent val="0"/>
          <c:showBubbleSize val="0"/>
        </c:dLbls>
        <c:gapWidth val="80"/>
        <c:overlap val="-27"/>
        <c:axId val="-2095624152"/>
        <c:axId val="-2095630296"/>
      </c:barChart>
      <c:catAx>
        <c:axId val="-2095624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5630296"/>
        <c:crosses val="autoZero"/>
        <c:auto val="1"/>
        <c:lblAlgn val="ctr"/>
        <c:lblOffset val="100"/>
        <c:noMultiLvlLbl val="0"/>
      </c:catAx>
      <c:valAx>
        <c:axId val="-2095630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smtClean="0"/>
                  <a:t>Memory Bandwidth</a:t>
                </a:r>
                <a:r>
                  <a:rPr lang="en-US" altLang="ko-KR" sz="1800" baseline="0" dirty="0" smtClean="0"/>
                  <a:t> (TB/s)</a:t>
                </a:r>
              </a:p>
            </c:rich>
          </c:tx>
          <c:layout>
            <c:manualLayout>
              <c:xMode val="edge"/>
              <c:yMode val="edge"/>
              <c:x val="0.0"/>
              <c:y val="0.14917297913327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562415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0.0637506646</c:v>
                </c:pt>
                <c:pt idx="1">
                  <c:v>0.0243360804911885</c:v>
                </c:pt>
              </c:numCache>
            </c:numRef>
          </c:val>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0.9362493354</c:v>
                </c:pt>
                <c:pt idx="1">
                  <c:v>0.0899198736478402</c:v>
                </c:pt>
              </c:numCache>
            </c:numRef>
          </c:val>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0.0</c:v>
                </c:pt>
                <c:pt idx="1">
                  <c:v>0.0202188828553073</c:v>
                </c:pt>
              </c:numCache>
            </c:numRef>
          </c:val>
        </c:ser>
        <c:dLbls>
          <c:showLegendKey val="0"/>
          <c:showVal val="0"/>
          <c:showCatName val="0"/>
          <c:showSerName val="0"/>
          <c:showPercent val="0"/>
          <c:showBubbleSize val="0"/>
        </c:dLbls>
        <c:gapWidth val="80"/>
        <c:overlap val="100"/>
        <c:axId val="1958161000"/>
        <c:axId val="1958149752"/>
      </c:barChart>
      <c:catAx>
        <c:axId val="195816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58149752"/>
        <c:crosses val="autoZero"/>
        <c:auto val="1"/>
        <c:lblAlgn val="ctr"/>
        <c:lblOffset val="100"/>
        <c:noMultiLvlLbl val="0"/>
      </c:catAx>
      <c:valAx>
        <c:axId val="1958149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5816100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1978109064"/>
        <c:axId val="1978102120"/>
      </c:barChart>
      <c:catAx>
        <c:axId val="1978109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78102120"/>
        <c:crosses val="autoZero"/>
        <c:auto val="1"/>
        <c:lblAlgn val="ctr"/>
        <c:lblOffset val="100"/>
        <c:noMultiLvlLbl val="0"/>
      </c:catAx>
      <c:valAx>
        <c:axId val="1978102120"/>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1978109064"/>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1956184728"/>
        <c:axId val="1956111560"/>
      </c:barChart>
      <c:catAx>
        <c:axId val="1956184728"/>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1956111560"/>
        <c:crosses val="autoZero"/>
        <c:auto val="1"/>
        <c:lblAlgn val="ctr"/>
        <c:lblOffset val="100"/>
        <c:noMultiLvlLbl val="0"/>
      </c:catAx>
      <c:valAx>
        <c:axId val="1956111560"/>
        <c:scaling>
          <c:orientation val="minMax"/>
        </c:scaling>
        <c:delete val="0"/>
        <c:axPos val="l"/>
        <c:majorGridlines/>
        <c:numFmt formatCode="General" sourceLinked="1"/>
        <c:majorTickMark val="out"/>
        <c:minorTickMark val="none"/>
        <c:tickLblPos val="nextTo"/>
        <c:crossAx val="1956184728"/>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1956066184"/>
        <c:axId val="1956065432"/>
      </c:barChart>
      <c:catAx>
        <c:axId val="1956066184"/>
        <c:scaling>
          <c:orientation val="minMax"/>
        </c:scaling>
        <c:delete val="1"/>
        <c:axPos val="b"/>
        <c:majorTickMark val="none"/>
        <c:minorTickMark val="none"/>
        <c:tickLblPos val="nextTo"/>
        <c:crossAx val="1956065432"/>
        <c:crosses val="autoZero"/>
        <c:auto val="1"/>
        <c:lblAlgn val="ctr"/>
        <c:lblOffset val="100"/>
        <c:noMultiLvlLbl val="0"/>
      </c:catAx>
      <c:valAx>
        <c:axId val="1956065432"/>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195606618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6/17/17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6/17/17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85</a:t>
            </a:fld>
            <a:endParaRPr lang="en-US"/>
          </a:p>
        </p:txBody>
      </p:sp>
    </p:spTree>
    <p:extLst>
      <p:ext uri="{BB962C8B-B14F-4D97-AF65-F5344CB8AC3E}">
        <p14:creationId xmlns:p14="http://schemas.microsoft.com/office/powerpoint/2010/main" val="316896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87</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99</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107</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116</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22</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117</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127</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128</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 Id="rId2" Type="http://schemas.openxmlformats.org/officeDocument/2006/relationships/image" Target="../media/image1.png"/></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5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0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0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0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06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6/17/17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0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0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0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0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0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0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0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0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0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0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0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0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0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0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0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0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0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0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0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6/17/17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37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6/17/17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xmlns:p14="http://schemas.microsoft.com/office/powerpoint/2010/main"/>
</p:sldLayout>
</file>

<file path=ppt/slideLayouts/slideLayout1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xmlns:p14="http://schemas.microsoft.com/office/powerpoint/2010/main"/>
</p:sldLayout>
</file>

<file path=ppt/slideLayouts/slideLayout1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xmlns:p14="http://schemas.microsoft.com/office/powerpoint/2010/main"/>
</p:sldLayout>
</file>

<file path=ppt/slideLayouts/slideLayout1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xmlns:p14="http://schemas.microsoft.com/office/powerpoint/2010/main"/>
</p:sldLayout>
</file>

<file path=ppt/slideLayouts/slideLayout1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xmlns:p14="http://schemas.microsoft.com/office/powerpoint/2010/main"/>
</p:sldLayout>
</file>

<file path=ppt/slideLayouts/slideLayout1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xmlns:p14="http://schemas.microsoft.com/office/powerpoint/2010/main"/>
</p:sldLayout>
</file>

<file path=ppt/slideLayouts/slideLayout1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xmlns:p14="http://schemas.microsoft.com/office/powerpoint/2010/main"/>
</p:sldLayout>
</file>

<file path=ppt/slideLayouts/slideLayout1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xmlns:p14="http://schemas.microsoft.com/office/powerpoint/2010/main"/>
</p:sldLayout>
</file>

<file path=ppt/slideLayouts/slideLayout1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xmlns:p14="http://schemas.microsoft.com/office/powerpoint/2010/main"/>
</p:sldLayout>
</file>

<file path=ppt/slideLayouts/slideLayout1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xmlns:p14="http://schemas.microsoft.com/office/powerpoint/2010/main"/>
</p:sldLayout>
</file>

<file path=ppt/slideLayouts/slideLayout1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xmlns:p14="http://schemas.microsoft.com/office/powerpoint/2010/main"/>
</p:sldLayout>
</file>

<file path=ppt/slideLayouts/slideLayout1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xmlns:p14="http://schemas.microsoft.com/office/powerpoint/2010/main" id="1" dur="indefinite" restart="never" nodeType="tmRoot"/>
      </p:par>
    </p:tnLst>
  </p:timing>
</p:sldLayout>
</file>

<file path=ppt/slideLayouts/slideLayout148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xmlns:p14="http://schemas.microsoft.com/office/powerpoint/2010/main" id="1" dur="indefinite" restart="never" nodeType="tmRoot"/>
      </p:par>
    </p:tnLst>
  </p:timing>
</p:sldLayout>
</file>

<file path=ppt/slideLayouts/slideLayout148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xmlns:p14="http://schemas.microsoft.com/office/powerpoint/2010/main" id="1" dur="indefinite" restart="never" nodeType="tmRoot"/>
      </p:par>
    </p:tnLst>
  </p:timing>
</p:sldLayout>
</file>

<file path=ppt/slideLayouts/slideLayout149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xmlns:p14="http://schemas.microsoft.com/office/powerpoint/2010/main" id="1" dur="indefinite" restart="never" nodeType="tmRoot"/>
      </p:par>
    </p:tnLst>
  </p:timing>
</p:sldLayout>
</file>

<file path=ppt/slideLayouts/slideLayout149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xmlns:p14="http://schemas.microsoft.com/office/powerpoint/2010/main" id="1" dur="indefinite" restart="never" nodeType="tmRoot"/>
      </p:par>
    </p:tnLst>
  </p:timing>
</p:sldLayout>
</file>

<file path=ppt/slideLayouts/slideLayout149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xmlns:p14="http://schemas.microsoft.com/office/powerpoint/2010/main" id="1" dur="indefinite" restart="never" nodeType="tmRoot"/>
      </p:par>
    </p:tnLst>
  </p:timing>
</p:sldLayout>
</file>

<file path=ppt/slideLayouts/slideLayout149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xmlns:p14="http://schemas.microsoft.com/office/powerpoint/2010/main" id="1" dur="indefinite" restart="never" nodeType="tmRoot"/>
      </p:par>
    </p:tnLst>
  </p:timing>
</p:sldLayout>
</file>

<file path=ppt/slideLayouts/slideLayout149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xmlns:p14="http://schemas.microsoft.com/office/powerpoint/2010/mai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xmlns:p14="http://schemas.microsoft.com/office/powerpoint/2010/mai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xmlns:p14="http://schemas.microsoft.com/office/powerpoint/2010/mai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xmlns:p14="http://schemas.microsoft.com/office/powerpoint/2010/main" id="1" dur="indefinite" restart="never" nodeType="tmRoot"/>
      </p:par>
    </p:tnLst>
  </p:timing>
</p:sldLayout>
</file>

<file path=ppt/slideLayouts/slideLayout150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xmlns:p14="http://schemas.microsoft.com/office/powerpoint/2010/main" id="1" dur="indefinite" restart="never" nodeType="tmRoot"/>
      </p:par>
    </p:tnLst>
  </p:timing>
</p:sldLayout>
</file>

<file path=ppt/slideLayouts/slideLayout150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xmlns:p14="http://schemas.microsoft.com/office/powerpoint/2010/main" id="1" dur="indefinite" restart="never" nodeType="tmRoot"/>
      </p:par>
    </p:tnLst>
  </p:timing>
</p:sldLayout>
</file>

<file path=ppt/slideLayouts/slideLayout150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xmlns:p14="http://schemas.microsoft.com/office/powerpoint/2010/main" id="1" dur="indefinite" restart="never" nodeType="tmRoot"/>
      </p:par>
    </p:tnLst>
  </p:timing>
</p:sldLayout>
</file>

<file path=ppt/slideLayouts/slideLayout150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xmlns:p14="http://schemas.microsoft.com/office/powerpoint/2010/main" id="1" dur="indefinite" restart="never" nodeType="tmRoot"/>
      </p:par>
    </p:tnLst>
  </p:timing>
</p:sldLayout>
</file>

<file path=ppt/slideLayouts/slideLayout150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6/17/17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xmlns:p14="http://schemas.microsoft.com/office/powerpoint/2010/main"/>
</p:sldLayout>
</file>

<file path=ppt/slideLayouts/slideLayout1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xmlns:p14="http://schemas.microsoft.com/office/powerpoint/2010/main"/>
</p:sldLayout>
</file>

<file path=ppt/slideLayouts/slideLayout1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42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065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706598"/>
      </p:ext>
    </p:extLst>
  </p:cSld>
  <p:clrMapOvr>
    <a:masterClrMapping/>
  </p:clrMapOvr>
  <p:transition xmlns:p14="http://schemas.microsoft.com/office/powerpoint/2010/main"/>
</p:sldLayout>
</file>

<file path=ppt/slideLayouts/slideLayout1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4574290"/>
      </p:ext>
    </p:extLst>
  </p:cSld>
  <p:clrMapOvr>
    <a:masterClrMapping/>
  </p:clrMapOvr>
  <p:transition xmlns:p14="http://schemas.microsoft.com/office/powerpoint/2010/main"/>
</p:sldLayout>
</file>

<file path=ppt/slideLayouts/slideLayout1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588619"/>
      </p:ext>
    </p:extLst>
  </p:cSld>
  <p:clrMapOvr>
    <a:masterClrMapping/>
  </p:clrMapOvr>
  <p:transition xmlns:p14="http://schemas.microsoft.com/office/powerpoint/2010/main"/>
</p:sldLayout>
</file>

<file path=ppt/slideLayouts/slideLayout1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171227"/>
      </p:ext>
    </p:extLst>
  </p:cSld>
  <p:clrMapOvr>
    <a:masterClrMapping/>
  </p:clrMapOvr>
  <p:transition xmlns:p14="http://schemas.microsoft.com/office/powerpoint/2010/main"/>
</p:sldLayout>
</file>

<file path=ppt/slideLayouts/slideLayout1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696856"/>
      </p:ext>
    </p:extLst>
  </p:cSld>
  <p:clrMapOvr>
    <a:masterClrMapping/>
  </p:clrMapOvr>
  <p:transition xmlns:p14="http://schemas.microsoft.com/office/powerpoint/2010/main"/>
</p:sldLayout>
</file>

<file path=ppt/slideLayouts/slideLayout1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895656"/>
      </p:ext>
    </p:extLst>
  </p:cSld>
  <p:clrMapOvr>
    <a:masterClrMapping/>
  </p:clrMapOvr>
  <p:transition xmlns:p14="http://schemas.microsoft.com/office/powerpoint/2010/main"/>
</p:sldLayout>
</file>

<file path=ppt/slideLayouts/slideLayout1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958333"/>
      </p:ext>
    </p:extLst>
  </p:cSld>
  <p:clrMapOvr>
    <a:masterClrMapping/>
  </p:clrMapOvr>
  <p:transition xmlns:p14="http://schemas.microsoft.com/office/powerpoint/2010/main"/>
</p:sldLayout>
</file>

<file path=ppt/slideLayouts/slideLayout1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922636"/>
      </p:ext>
    </p:extLst>
  </p:cSld>
  <p:clrMapOvr>
    <a:masterClrMapping/>
  </p:clrMapOvr>
  <p:transition xmlns:p14="http://schemas.microsoft.com/office/powerpoint/2010/main"/>
</p:sldLayout>
</file>

<file path=ppt/slideLayouts/slideLayout1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36382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03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36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708136"/>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159527"/>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445497"/>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099460"/>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212805"/>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114566"/>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632324"/>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092592"/>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61028"/>
      </p:ext>
    </p:extLst>
  </p:cSld>
  <p:clrMapOvr>
    <a:masterClrMapping/>
  </p:clrMapOvr>
  <p:transition xmlns:p14="http://schemas.microsoft.com/office/powerpoint/2010/main"/>
</p:sldLayout>
</file>

<file path=ppt/slideLayouts/slideLayout15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974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955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399569"/>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923128"/>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6609558"/>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65812"/>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322513"/>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025228"/>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228907"/>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76623"/>
      </p:ext>
    </p:extLst>
  </p:cSld>
  <p:clrMapOvr>
    <a:masterClrMapping/>
  </p:clrMapOvr>
  <p:transition xmlns:p14="http://schemas.microsoft.com/office/powerpoint/2010/main"/>
</p:sldLayout>
</file>

<file path=ppt/slideLayouts/slideLayout1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3065742"/>
      </p:ext>
    </p:extLst>
  </p:cSld>
  <p:clrMapOvr>
    <a:masterClrMapping/>
  </p:clrMapOvr>
  <p:transition xmlns:p14="http://schemas.microsoft.com/office/powerpoint/2010/main"/>
</p:sldLayout>
</file>

<file path=ppt/slideLayouts/slideLayout1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xmlns:p14="http://schemas.microsoft.com/office/powerpoint/2010/main"/>
</p:sldLayout>
</file>

<file path=ppt/slideLayouts/slideLayout1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xmlns:p14="http://schemas.microsoft.com/office/powerpoint/2010/main"/>
</p:sldLayout>
</file>

<file path=ppt/slideLayouts/slideLayout1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04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726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817272"/>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834389"/>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070952"/>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408667"/>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512380"/>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165313"/>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127957"/>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5595338"/>
      </p:ext>
    </p:extLst>
  </p:cSld>
  <p:clrMapOvr>
    <a:masterClrMapping/>
  </p:clrMapOvr>
  <p:transition xmlns:p14="http://schemas.microsoft.com/office/powerpoint/2010/main"/>
</p:sldLayout>
</file>

<file path=ppt/slideLayouts/slideLayout1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11943"/>
      </p:ext>
    </p:extLst>
  </p:cSld>
  <p:clrMapOvr>
    <a:masterClrMapping/>
  </p:clrMapOvr>
  <p:transition xmlns:p14="http://schemas.microsoft.com/office/powerpoint/2010/main"/>
</p:sldLayout>
</file>

<file path=ppt/slideLayouts/slideLayout1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9439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754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8078955"/>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087754"/>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928704"/>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84985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66707"/>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844671"/>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822178"/>
      </p:ext>
    </p:extLst>
  </p:cSld>
  <p:clrMapOvr>
    <a:masterClrMapping/>
  </p:clrMapOvr>
  <p:transition xmlns:p14="http://schemas.microsoft.com/office/powerpoint/2010/main"/>
</p:sldLayout>
</file>

<file path=ppt/slideLayouts/slideLayout1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082786"/>
      </p:ext>
    </p:extLst>
  </p:cSld>
  <p:clrMapOvr>
    <a:masterClrMapping/>
  </p:clrMapOvr>
  <p:transition xmlns:p14="http://schemas.microsoft.com/office/powerpoint/2010/main"/>
</p:sldLayout>
</file>

<file path=ppt/slideLayouts/slideLayout1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459658"/>
      </p:ext>
    </p:extLst>
  </p:cSld>
  <p:clrMapOvr>
    <a:masterClrMapping/>
  </p:clrMapOvr>
  <p:transition xmlns:p14="http://schemas.microsoft.com/office/powerpoint/2010/main"/>
</p:sldLayout>
</file>

<file path=ppt/slideLayouts/slideLayout1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092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218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7028653"/>
      </p:ext>
    </p:extLst>
  </p:cSld>
  <p:clrMapOvr>
    <a:masterClrMapping/>
  </p:clrMapOvr>
  <p:transition xmlns:p14="http://schemas.microsoft.com/office/powerpoint/2010/main"/>
</p:sldLayout>
</file>

<file path=ppt/slideLayouts/slideLayout1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8529068"/>
      </p:ext>
    </p:extLst>
  </p:cSld>
  <p:clrMapOvr>
    <a:masterClrMapping/>
  </p:clrMapOvr>
  <p:transition xmlns:p14="http://schemas.microsoft.com/office/powerpoint/2010/main"/>
</p:sldLayout>
</file>

<file path=ppt/slideLayouts/slideLayout1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6283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115259"/>
      </p:ext>
    </p:extLst>
  </p:cSld>
  <p:clrMapOvr>
    <a:masterClrMapping/>
  </p:clrMapOvr>
  <p:transition xmlns:p14="http://schemas.microsoft.com/office/powerpoint/2010/main"/>
</p:sldLayout>
</file>

<file path=ppt/slideLayouts/slideLayout1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4612562"/>
      </p:ext>
    </p:extLst>
  </p:cSld>
  <p:clrMapOvr>
    <a:masterClrMapping/>
  </p:clrMapOvr>
  <p:transition xmlns:p14="http://schemas.microsoft.com/office/powerpoint/2010/main"/>
</p:sldLayout>
</file>

<file path=ppt/slideLayouts/slideLayout1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8315"/>
      </p:ext>
    </p:extLst>
  </p:cSld>
  <p:clrMapOvr>
    <a:masterClrMapping/>
  </p:clrMapOvr>
  <p:transition xmlns:p14="http://schemas.microsoft.com/office/powerpoint/2010/main"/>
</p:sldLayout>
</file>

<file path=ppt/slideLayouts/slideLayout1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007413"/>
      </p:ext>
    </p:extLst>
  </p:cSld>
  <p:clrMapOvr>
    <a:masterClrMapping/>
  </p:clrMapOvr>
  <p:transition xmlns:p14="http://schemas.microsoft.com/office/powerpoint/2010/main"/>
</p:sldLayout>
</file>

<file path=ppt/slideLayouts/slideLayout1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807469"/>
      </p:ext>
    </p:extLst>
  </p:cSld>
  <p:clrMapOvr>
    <a:masterClrMapping/>
  </p:clrMapOvr>
  <p:transition xmlns:p14="http://schemas.microsoft.com/office/powerpoint/2010/main"/>
</p:sldLayout>
</file>

<file path=ppt/slideLayouts/slideLayout1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372371"/>
      </p:ext>
    </p:extLst>
  </p:cSld>
  <p:clrMapOvr>
    <a:masterClrMapping/>
  </p:clrMapOvr>
  <p:transition xmlns:p14="http://schemas.microsoft.com/office/powerpoint/2010/main"/>
</p:sldLayout>
</file>

<file path=ppt/slideLayouts/slideLayout15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xmlns:p14="http://schemas.microsoft.com/office/powerpoint/2010/main"/>
</p:sldLayout>
</file>

<file path=ppt/slideLayouts/slideLayout1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xmlns:p14="http://schemas.microsoft.com/office/powerpoint/2010/main"/>
</p:sldLayout>
</file>

<file path=ppt/slideLayouts/slideLayout1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xmlns:p14="http://schemas.microsoft.com/office/powerpoint/2010/main"/>
</p:sldLayout>
</file>

<file path=ppt/slideLayouts/slideLayout1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xmlns:p14="http://schemas.microsoft.com/office/powerpoint/2010/main"/>
</p:sldLayout>
</file>

<file path=ppt/slideLayouts/slideLayout1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xmlns:p14="http://schemas.microsoft.com/office/powerpoint/2010/main"/>
</p:sldLayout>
</file>

<file path=ppt/slideLayouts/slideLayout1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xmlns:p14="http://schemas.microsoft.com/office/powerpoint/2010/main"/>
</p:sldLayout>
</file>

<file path=ppt/slideLayouts/slideLayout1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xmlns:p14="http://schemas.microsoft.com/office/powerpoint/2010/main"/>
</p:sldLayout>
</file>

<file path=ppt/slideLayouts/slideLayout1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xmlns:p14="http://schemas.microsoft.com/office/powerpoint/2010/main"/>
</p:sldLayout>
</file>

<file path=ppt/slideLayouts/slideLayout1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08755080"/>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905618539"/>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10584440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084549862"/>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3699653150"/>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2947732094"/>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907217133"/>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1449828764"/>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297753302"/>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728682074"/>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62900041"/>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268003"/>
      </p:ext>
    </p:extLst>
  </p:cSld>
  <p:clrMapOvr>
    <a:masterClrMapping/>
  </p:clrMapOvr>
  <p:timing>
    <p:tnLst>
      <p:par>
        <p:cTn xmlns:p14="http://schemas.microsoft.com/office/powerpoint/2010/main" id="1" dur="indefinite" restart="never" nodeType="tmRoot"/>
      </p:par>
    </p:tnLst>
  </p:timing>
</p:sldLayout>
</file>

<file path=ppt/slideLayouts/slideLayout1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469054"/>
      </p:ext>
    </p:extLst>
  </p:cSld>
  <p:clrMapOvr>
    <a:masterClrMapping/>
  </p:clrMapOvr>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7483889"/>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647407"/>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4451958"/>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3384961"/>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7211029"/>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637866"/>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2385558"/>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3323498"/>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071424"/>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856304253"/>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968677"/>
      </p:ext>
    </p:extLst>
  </p:cSld>
  <p:clrMapOvr>
    <a:masterClrMapping/>
  </p:clrMapOvr>
  <p:timing>
    <p:tnLst>
      <p:par>
        <p:cTn xmlns:p14="http://schemas.microsoft.com/office/powerpoint/2010/main" id="1" dur="indefinite" restart="never" nodeType="tmRoot"/>
      </p:par>
    </p:tnLst>
  </p:timing>
</p:sldLayout>
</file>

<file path=ppt/slideLayouts/slideLayout1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3980709"/>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745536"/>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5581482"/>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0883940"/>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1303233"/>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096362"/>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341786"/>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309510"/>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11246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838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45288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127855"/>
      </p:ext>
    </p:extLst>
  </p:cSld>
  <p:clrMapOvr>
    <a:masterClrMapping/>
  </p:clrMapOvr>
  <p:transition xmlns:p14="http://schemas.microsoft.com/office/powerpoint/2010/main"/>
</p:sldLayout>
</file>

<file path=ppt/slideLayouts/slideLayout1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3902174"/>
      </p:ext>
    </p:extLst>
  </p:cSld>
  <p:clrMapOvr>
    <a:masterClrMapping/>
  </p:clrMapOvr>
  <p:transition xmlns:p14="http://schemas.microsoft.com/office/powerpoint/2010/main"/>
</p:sldLayout>
</file>

<file path=ppt/slideLayouts/slideLayout1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624880"/>
      </p:ext>
    </p:extLst>
  </p:cSld>
  <p:clrMapOvr>
    <a:masterClrMapping/>
  </p:clrMapOvr>
  <p:transition xmlns:p14="http://schemas.microsoft.com/office/powerpoint/2010/main"/>
</p:sldLayout>
</file>

<file path=ppt/slideLayouts/slideLayout1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43152"/>
      </p:ext>
    </p:extLst>
  </p:cSld>
  <p:clrMapOvr>
    <a:masterClrMapping/>
  </p:clrMapOvr>
  <p:transition xmlns:p14="http://schemas.microsoft.com/office/powerpoint/2010/main"/>
</p:sldLayout>
</file>

<file path=ppt/slideLayouts/slideLayout1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370363"/>
      </p:ext>
    </p:extLst>
  </p:cSld>
  <p:clrMapOvr>
    <a:masterClrMapping/>
  </p:clrMapOvr>
  <p:transition xmlns:p14="http://schemas.microsoft.com/office/powerpoint/2010/main"/>
</p:sldLayout>
</file>

<file path=ppt/slideLayouts/slideLayout1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0633169"/>
      </p:ext>
    </p:extLst>
  </p:cSld>
  <p:clrMapOvr>
    <a:masterClrMapping/>
  </p:clrMapOvr>
  <p:transition xmlns:p14="http://schemas.microsoft.com/office/powerpoint/2010/main"/>
</p:sldLayout>
</file>

<file path=ppt/slideLayouts/slideLayout1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7578455"/>
      </p:ext>
    </p:extLst>
  </p:cSld>
  <p:clrMapOvr>
    <a:masterClrMapping/>
  </p:clrMapOvr>
  <p:transition xmlns:p14="http://schemas.microsoft.com/office/powerpoint/2010/main"/>
</p:sldLayout>
</file>

<file path=ppt/slideLayouts/slideLayout1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23612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2503165"/>
      </p:ext>
    </p:extLst>
  </p:cSld>
  <p:clrMapOvr>
    <a:masterClrMapping/>
  </p:clrMapOvr>
  <p:transition xmlns:p14="http://schemas.microsoft.com/office/powerpoint/2010/main"/>
</p:sldLayout>
</file>

<file path=ppt/slideLayouts/slideLayout16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0023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844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5150530"/>
      </p:ext>
    </p:extLst>
  </p:cSld>
  <p:clrMapOvr>
    <a:masterClrMapping/>
  </p:clrMapOvr>
  <p:transition xmlns:p14="http://schemas.microsoft.com/office/powerpoint/2010/main"/>
</p:sldLayout>
</file>

<file path=ppt/slideLayouts/slideLayout1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7931434"/>
      </p:ext>
    </p:extLst>
  </p:cSld>
  <p:clrMapOvr>
    <a:masterClrMapping/>
  </p:clrMapOvr>
  <p:transition xmlns:p14="http://schemas.microsoft.com/office/powerpoint/2010/main"/>
</p:sldLayout>
</file>

<file path=ppt/slideLayouts/slideLayout1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599706"/>
      </p:ext>
    </p:extLst>
  </p:cSld>
  <p:clrMapOvr>
    <a:masterClrMapping/>
  </p:clrMapOvr>
  <p:transition xmlns:p14="http://schemas.microsoft.com/office/powerpoint/2010/main"/>
</p:sldLayout>
</file>

<file path=ppt/slideLayouts/slideLayout1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752142"/>
      </p:ext>
    </p:extLst>
  </p:cSld>
  <p:clrMapOvr>
    <a:masterClrMapping/>
  </p:clrMapOvr>
  <p:transition xmlns:p14="http://schemas.microsoft.com/office/powerpoint/2010/main"/>
</p:sldLayout>
</file>

<file path=ppt/slideLayouts/slideLayout1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32744"/>
      </p:ext>
    </p:extLst>
  </p:cSld>
  <p:clrMapOvr>
    <a:masterClrMapping/>
  </p:clrMapOvr>
  <p:transition xmlns:p14="http://schemas.microsoft.com/office/powerpoint/2010/main"/>
</p:sldLayout>
</file>

<file path=ppt/slideLayouts/slideLayout1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3264932"/>
      </p:ext>
    </p:extLst>
  </p:cSld>
  <p:clrMapOvr>
    <a:masterClrMapping/>
  </p:clrMapOvr>
  <p:transition xmlns:p14="http://schemas.microsoft.com/office/powerpoint/2010/main"/>
</p:sldLayout>
</file>

<file path=ppt/slideLayouts/slideLayout1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479984"/>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8760273"/>
      </p:ext>
    </p:extLst>
  </p:cSld>
  <p:clrMapOvr>
    <a:masterClrMapping/>
  </p:clrMapOvr>
  <p:transition xmlns:p14="http://schemas.microsoft.com/office/powerpoint/2010/main"/>
</p:sldLayout>
</file>

<file path=ppt/slideLayouts/slideLayout1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896521"/>
      </p:ext>
    </p:extLst>
  </p:cSld>
  <p:clrMapOvr>
    <a:masterClrMapping/>
  </p:clrMapOvr>
  <p:transition xmlns:p14="http://schemas.microsoft.com/office/powerpoint/2010/main"/>
</p:sldLayout>
</file>

<file path=ppt/slideLayouts/slideLayout1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1212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9250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0570656"/>
      </p:ext>
    </p:extLst>
  </p:cSld>
  <p:clrMapOvr>
    <a:masterClrMapping/>
  </p:clrMapOvr>
  <p:transition xmlns:p14="http://schemas.microsoft.com/office/powerpoint/2010/main"/>
</p:sldLayout>
</file>

<file path=ppt/slideLayouts/slideLayout1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11567"/>
      </p:ext>
    </p:extLst>
  </p:cSld>
  <p:clrMapOvr>
    <a:masterClrMapping/>
  </p:clrMapOvr>
  <p:transition xmlns:p14="http://schemas.microsoft.com/office/powerpoint/2010/main"/>
</p:sldLayout>
</file>

<file path=ppt/slideLayouts/slideLayout1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857762"/>
      </p:ext>
    </p:extLst>
  </p:cSld>
  <p:clrMapOvr>
    <a:masterClrMapping/>
  </p:clrMapOvr>
  <p:transition xmlns:p14="http://schemas.microsoft.com/office/powerpoint/2010/main"/>
</p:sldLayout>
</file>

<file path=ppt/slideLayouts/slideLayout1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667924"/>
      </p:ext>
    </p:extLst>
  </p:cSld>
  <p:clrMapOvr>
    <a:masterClrMapping/>
  </p:clrMapOvr>
  <p:transition xmlns:p14="http://schemas.microsoft.com/office/powerpoint/2010/main"/>
</p:sldLayout>
</file>

<file path=ppt/slideLayouts/slideLayout1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7530176"/>
      </p:ext>
    </p:extLst>
  </p:cSld>
  <p:clrMapOvr>
    <a:masterClrMapping/>
  </p:clrMapOvr>
  <p:transition xmlns:p14="http://schemas.microsoft.com/office/powerpoint/2010/main"/>
</p:sldLayout>
</file>

<file path=ppt/slideLayouts/slideLayout1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24407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737995"/>
      </p:ext>
    </p:extLst>
  </p:cSld>
  <p:clrMapOvr>
    <a:masterClrMapping/>
  </p:clrMapOvr>
  <p:transition xmlns:p14="http://schemas.microsoft.com/office/powerpoint/2010/main"/>
</p:sldLayout>
</file>

<file path=ppt/slideLayouts/slideLayout1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510799"/>
      </p:ext>
    </p:extLst>
  </p:cSld>
  <p:clrMapOvr>
    <a:masterClrMapping/>
  </p:clrMapOvr>
  <p:transition xmlns:p14="http://schemas.microsoft.com/office/powerpoint/2010/main"/>
</p:sldLayout>
</file>

<file path=ppt/slideLayouts/slideLayout1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538479"/>
      </p:ext>
    </p:extLst>
  </p:cSld>
  <p:clrMapOvr>
    <a:masterClrMapping/>
  </p:clrMapOvr>
  <p:transition xmlns:p14="http://schemas.microsoft.com/office/powerpoint/2010/main"/>
</p:sldLayout>
</file>

<file path=ppt/slideLayouts/slideLayout1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xmlns:p14="http://schemas.microsoft.com/office/powerpoint/2010/main"/>
</p:sldLayout>
</file>

<file path=ppt/slideLayouts/slideLayout1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xmlns:p14="http://schemas.microsoft.com/office/powerpoint/2010/main"/>
</p:sldLayout>
</file>

<file path=ppt/slideLayouts/slideLayout1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xmlns:p14="http://schemas.microsoft.com/office/powerpoint/2010/main"/>
</p:sldLayout>
</file>

<file path=ppt/slideLayouts/slideLayout1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xmlns:p14="http://schemas.microsoft.com/office/powerpoint/2010/main"/>
</p:sldLayout>
</file>

<file path=ppt/slideLayouts/slideLayout1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xmlns:p14="http://schemas.microsoft.com/office/powerpoint/2010/main"/>
</p:sldLayout>
</file>

<file path=ppt/slideLayouts/slideLayout1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xmlns:p14="http://schemas.microsoft.com/office/powerpoint/2010/main"/>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xmlns:p14="http://schemas.microsoft.com/office/powerpoint/2010/main"/>
</p:sldLayout>
</file>

<file path=ppt/slideLayouts/slideLayout1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xmlns:p14="http://schemas.microsoft.com/office/powerpoint/2010/main"/>
</p:sldLayout>
</file>

<file path=ppt/slideLayouts/slideLayout1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6287640"/>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9865140"/>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63484480"/>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65085358"/>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51468755"/>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86693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69850735"/>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8481765"/>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98135382"/>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44105868"/>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8706713"/>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1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1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6314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285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595888"/>
      </p:ext>
    </p:extLst>
  </p:cSld>
  <p:clrMapOvr>
    <a:masterClrMapping/>
  </p:clrMapOvr>
  <p:transition xmlns:p14="http://schemas.microsoft.com/office/powerpoint/2010/main"/>
</p:sldLayout>
</file>

<file path=ppt/slideLayouts/slideLayout1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7519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3033280"/>
      </p:ext>
    </p:extLst>
  </p:cSld>
  <p:clrMapOvr>
    <a:masterClrMapping/>
  </p:clrMapOvr>
  <p:transition xmlns:p14="http://schemas.microsoft.com/office/powerpoint/2010/main"/>
</p:sldLayout>
</file>

<file path=ppt/slideLayouts/slideLayout1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9237339"/>
      </p:ext>
    </p:extLst>
  </p:cSld>
  <p:clrMapOvr>
    <a:masterClrMapping/>
  </p:clrMapOvr>
  <p:transition xmlns:p14="http://schemas.microsoft.com/office/powerpoint/2010/main"/>
</p:sldLayout>
</file>

<file path=ppt/slideLayouts/slideLayout1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8615074"/>
      </p:ext>
    </p:extLst>
  </p:cSld>
  <p:clrMapOvr>
    <a:masterClrMapping/>
  </p:clrMapOvr>
  <p:transition xmlns:p14="http://schemas.microsoft.com/office/powerpoint/2010/main"/>
</p:sldLayout>
</file>

<file path=ppt/slideLayouts/slideLayout1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5980371"/>
      </p:ext>
    </p:extLst>
  </p:cSld>
  <p:clrMapOvr>
    <a:masterClrMapping/>
  </p:clrMapOvr>
  <p:transition xmlns:p14="http://schemas.microsoft.com/office/powerpoint/2010/main"/>
</p:sldLayout>
</file>

<file path=ppt/slideLayouts/slideLayout1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318372"/>
      </p:ext>
    </p:extLst>
  </p:cSld>
  <p:clrMapOvr>
    <a:masterClrMapping/>
  </p:clrMapOvr>
  <p:transition xmlns:p14="http://schemas.microsoft.com/office/powerpoint/2010/main"/>
</p:sldLayout>
</file>

<file path=ppt/slideLayouts/slideLayout1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4908"/>
      </p:ext>
    </p:extLst>
  </p:cSld>
  <p:clrMapOvr>
    <a:masterClrMapping/>
  </p:clrMapOvr>
  <p:transition xmlns:p14="http://schemas.microsoft.com/office/powerpoint/2010/main"/>
</p:sldLayout>
</file>

<file path=ppt/slideLayouts/slideLayout1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0405439"/>
      </p:ext>
    </p:extLst>
  </p:cSld>
  <p:clrMapOvr>
    <a:masterClrMapping/>
  </p:clrMapOvr>
  <p:transition xmlns:p14="http://schemas.microsoft.com/office/powerpoint/2010/main"/>
</p:sldLayout>
</file>

<file path=ppt/slideLayouts/slideLayout17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505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95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74966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9916017"/>
      </p:ext>
    </p:extLst>
  </p:cSld>
  <p:clrMapOvr>
    <a:masterClrMapping/>
  </p:clrMapOvr>
  <p:transition xmlns:p14="http://schemas.microsoft.com/office/powerpoint/2010/main"/>
</p:sldLayout>
</file>

<file path=ppt/slideLayouts/slideLayout1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527233"/>
      </p:ext>
    </p:extLst>
  </p:cSld>
  <p:clrMapOvr>
    <a:masterClrMapping/>
  </p:clrMapOvr>
  <p:transition xmlns:p14="http://schemas.microsoft.com/office/powerpoint/2010/main"/>
</p:sldLayout>
</file>

<file path=ppt/slideLayouts/slideLayout1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892610"/>
      </p:ext>
    </p:extLst>
  </p:cSld>
  <p:clrMapOvr>
    <a:masterClrMapping/>
  </p:clrMapOvr>
  <p:transition xmlns:p14="http://schemas.microsoft.com/office/powerpoint/2010/main"/>
</p:sldLayout>
</file>

<file path=ppt/slideLayouts/slideLayout1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464863"/>
      </p:ext>
    </p:extLst>
  </p:cSld>
  <p:clrMapOvr>
    <a:masterClrMapping/>
  </p:clrMapOvr>
  <p:transition xmlns:p14="http://schemas.microsoft.com/office/powerpoint/2010/main"/>
</p:sldLayout>
</file>

<file path=ppt/slideLayouts/slideLayout1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2750009"/>
      </p:ext>
    </p:extLst>
  </p:cSld>
  <p:clrMapOvr>
    <a:masterClrMapping/>
  </p:clrMapOvr>
  <p:transition xmlns:p14="http://schemas.microsoft.com/office/powerpoint/2010/main"/>
</p:sldLayout>
</file>

<file path=ppt/slideLayouts/slideLayout1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0660338"/>
      </p:ext>
    </p:extLst>
  </p:cSld>
  <p:clrMapOvr>
    <a:masterClrMapping/>
  </p:clrMapOvr>
  <p:transition xmlns:p14="http://schemas.microsoft.com/office/powerpoint/2010/main"/>
</p:sldLayout>
</file>

<file path=ppt/slideLayouts/slideLayout1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7832107"/>
      </p:ext>
    </p:extLst>
  </p:cSld>
  <p:clrMapOvr>
    <a:masterClrMapping/>
  </p:clrMapOvr>
  <p:transition xmlns:p14="http://schemas.microsoft.com/office/powerpoint/2010/main"/>
</p:sldLayout>
</file>

<file path=ppt/slideLayouts/slideLayout1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545929"/>
      </p:ext>
    </p:extLst>
  </p:cSld>
  <p:clrMapOvr>
    <a:masterClrMapping/>
  </p:clrMapOvr>
  <p:transition xmlns:p14="http://schemas.microsoft.com/office/powerpoint/2010/main"/>
</p:sldLayout>
</file>

<file path=ppt/slideLayouts/slideLayout1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587926009"/>
      </p:ext>
    </p:extLst>
  </p:cSld>
  <p:clrMapOvr>
    <a:masterClrMapping/>
  </p:clrMapOvr>
  <p:timing>
    <p:tnLst>
      <p:par>
        <p:cTn xmlns:p14="http://schemas.microsoft.com/office/powerpoint/2010/main" id="1" dur="indefinite" restart="never" nodeType="tmRoot"/>
      </p:par>
    </p:tnLst>
  </p:timing>
</p:sldLayout>
</file>

<file path=ppt/slideLayouts/slideLayout1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59819774"/>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618786561"/>
      </p:ext>
    </p:extLst>
  </p:cSld>
  <p:clrMapOvr>
    <a:masterClrMapping/>
  </p:clrMapOvr>
  <p:timing>
    <p:tnLst>
      <p:par>
        <p:cTn xmlns:p14="http://schemas.microsoft.com/office/powerpoint/2010/main" id="1" dur="indefinite" restart="never" nodeType="tmRoot"/>
      </p:par>
    </p:tnLst>
  </p:timing>
</p:sldLayout>
</file>

<file path=ppt/slideLayouts/slideLayout1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74909124"/>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446334350"/>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707045117"/>
      </p:ext>
    </p:extLst>
  </p:cSld>
  <p:clrMapOvr>
    <a:masterClrMapping/>
  </p:clrMapOvr>
  <p:timing>
    <p:tnLst>
      <p:par>
        <p:cTn xmlns:p14="http://schemas.microsoft.com/office/powerpoint/2010/main" id="1" dur="indefinite" restart="never" nodeType="tmRoot"/>
      </p:par>
    </p:tnLst>
  </p:timing>
</p:sldLayout>
</file>

<file path=ppt/slideLayouts/slideLayout1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28883082"/>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6938905"/>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049830521"/>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494406356"/>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192550094"/>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xmlns:p14="http://schemas.microsoft.com/office/powerpoint/2010/main"/>
</p:sldLayout>
</file>

<file path=ppt/slideLayouts/slideLayout1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xmlns:p14="http://schemas.microsoft.com/office/powerpoint/2010/main"/>
</p:sldLayout>
</file>

<file path=ppt/slideLayouts/slideLayout1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xmlns:p14="http://schemas.microsoft.com/office/powerpoint/2010/main"/>
</p:sldLayout>
</file>

<file path=ppt/slideLayouts/slideLayout1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xmlns:p14="http://schemas.microsoft.com/office/powerpoint/2010/main"/>
</p:sldLayout>
</file>

<file path=ppt/slideLayouts/slideLayout1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xmlns:p14="http://schemas.microsoft.com/office/powerpoint/2010/main"/>
</p:sldLayout>
</file>

<file path=ppt/slideLayouts/slideLayout1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xmlns:p14="http://schemas.microsoft.com/office/powerpoint/2010/main"/>
</p:sldLayout>
</file>

<file path=ppt/slideLayouts/slideLayout1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xmlns:p14="http://schemas.microsoft.com/office/powerpoint/2010/main"/>
</p:sldLayout>
</file>

<file path=ppt/slideLayouts/slideLayout1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xmlns:p14="http://schemas.microsoft.com/office/powerpoint/2010/main"/>
</p:sldLayout>
</file>

<file path=ppt/slideLayouts/slideLayout1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8.xml"/><Relationship Id="rId12" Type="http://schemas.openxmlformats.org/officeDocument/2006/relationships/slideLayout" Target="../slideLayouts/slideLayout1099.xml"/><Relationship Id="rId13" Type="http://schemas.openxmlformats.org/officeDocument/2006/relationships/theme" Target="../theme/theme100.xml"/><Relationship Id="rId14" Type="http://schemas.openxmlformats.org/officeDocument/2006/relationships/image" Target="../media/image1.png"/><Relationship Id="rId1" Type="http://schemas.openxmlformats.org/officeDocument/2006/relationships/slideLayout" Target="../slideLayouts/slideLayout1088.xml"/><Relationship Id="rId2" Type="http://schemas.openxmlformats.org/officeDocument/2006/relationships/slideLayout" Target="../slideLayouts/slideLayout1089.xml"/><Relationship Id="rId3" Type="http://schemas.openxmlformats.org/officeDocument/2006/relationships/slideLayout" Target="../slideLayouts/slideLayout1090.xml"/><Relationship Id="rId4" Type="http://schemas.openxmlformats.org/officeDocument/2006/relationships/slideLayout" Target="../slideLayouts/slideLayout1091.xml"/><Relationship Id="rId5" Type="http://schemas.openxmlformats.org/officeDocument/2006/relationships/slideLayout" Target="../slideLayouts/slideLayout1092.xml"/><Relationship Id="rId6" Type="http://schemas.openxmlformats.org/officeDocument/2006/relationships/slideLayout" Target="../slideLayouts/slideLayout1093.xml"/><Relationship Id="rId7" Type="http://schemas.openxmlformats.org/officeDocument/2006/relationships/slideLayout" Target="../slideLayouts/slideLayout1094.xml"/><Relationship Id="rId8" Type="http://schemas.openxmlformats.org/officeDocument/2006/relationships/slideLayout" Target="../slideLayouts/slideLayout1095.xml"/><Relationship Id="rId9" Type="http://schemas.openxmlformats.org/officeDocument/2006/relationships/slideLayout" Target="../slideLayouts/slideLayout1096.xml"/><Relationship Id="rId10" Type="http://schemas.openxmlformats.org/officeDocument/2006/relationships/slideLayout" Target="../slideLayouts/slideLayout1097.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10.xml"/><Relationship Id="rId12" Type="http://schemas.openxmlformats.org/officeDocument/2006/relationships/theme" Target="../theme/theme101.xml"/><Relationship Id="rId13" Type="http://schemas.openxmlformats.org/officeDocument/2006/relationships/image" Target="../media/image1.png"/><Relationship Id="rId1" Type="http://schemas.openxmlformats.org/officeDocument/2006/relationships/slideLayout" Target="../slideLayouts/slideLayout1100.xml"/><Relationship Id="rId2" Type="http://schemas.openxmlformats.org/officeDocument/2006/relationships/slideLayout" Target="../slideLayouts/slideLayout1101.xml"/><Relationship Id="rId3" Type="http://schemas.openxmlformats.org/officeDocument/2006/relationships/slideLayout" Target="../slideLayouts/slideLayout1102.xml"/><Relationship Id="rId4" Type="http://schemas.openxmlformats.org/officeDocument/2006/relationships/slideLayout" Target="../slideLayouts/slideLayout1103.xml"/><Relationship Id="rId5" Type="http://schemas.openxmlformats.org/officeDocument/2006/relationships/slideLayout" Target="../slideLayouts/slideLayout1104.xml"/><Relationship Id="rId6" Type="http://schemas.openxmlformats.org/officeDocument/2006/relationships/slideLayout" Target="../slideLayouts/slideLayout1105.xml"/><Relationship Id="rId7" Type="http://schemas.openxmlformats.org/officeDocument/2006/relationships/slideLayout" Target="../slideLayouts/slideLayout1106.xml"/><Relationship Id="rId8" Type="http://schemas.openxmlformats.org/officeDocument/2006/relationships/slideLayout" Target="../slideLayouts/slideLayout1107.xml"/><Relationship Id="rId9" Type="http://schemas.openxmlformats.org/officeDocument/2006/relationships/slideLayout" Target="../slideLayouts/slideLayout1108.xml"/><Relationship Id="rId10" Type="http://schemas.openxmlformats.org/officeDocument/2006/relationships/slideLayout" Target="../slideLayouts/slideLayout1109.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1.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1.xml"/><Relationship Id="rId2" Type="http://schemas.openxmlformats.org/officeDocument/2006/relationships/slideLayout" Target="../slideLayouts/slideLayout1112.xml"/><Relationship Id="rId3" Type="http://schemas.openxmlformats.org/officeDocument/2006/relationships/slideLayout" Target="../slideLayouts/slideLayout1113.xml"/><Relationship Id="rId4" Type="http://schemas.openxmlformats.org/officeDocument/2006/relationships/slideLayout" Target="../slideLayouts/slideLayout1114.xml"/><Relationship Id="rId5" Type="http://schemas.openxmlformats.org/officeDocument/2006/relationships/slideLayout" Target="../slideLayouts/slideLayout1115.xml"/><Relationship Id="rId6" Type="http://schemas.openxmlformats.org/officeDocument/2006/relationships/slideLayout" Target="../slideLayouts/slideLayout1116.xml"/><Relationship Id="rId7" Type="http://schemas.openxmlformats.org/officeDocument/2006/relationships/slideLayout" Target="../slideLayouts/slideLayout1117.xml"/><Relationship Id="rId8" Type="http://schemas.openxmlformats.org/officeDocument/2006/relationships/slideLayout" Target="../slideLayouts/slideLayout1118.xml"/><Relationship Id="rId9" Type="http://schemas.openxmlformats.org/officeDocument/2006/relationships/slideLayout" Target="../slideLayouts/slideLayout1119.xml"/><Relationship Id="rId10" Type="http://schemas.openxmlformats.org/officeDocument/2006/relationships/slideLayout" Target="../slideLayouts/slideLayout1120.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2.xml"/><Relationship Id="rId12" Type="http://schemas.openxmlformats.org/officeDocument/2006/relationships/theme" Target="../theme/theme103.xml"/><Relationship Id="rId13" Type="http://schemas.openxmlformats.org/officeDocument/2006/relationships/image" Target="../media/image1.png"/><Relationship Id="rId1" Type="http://schemas.openxmlformats.org/officeDocument/2006/relationships/slideLayout" Target="../slideLayouts/slideLayout1122.xml"/><Relationship Id="rId2" Type="http://schemas.openxmlformats.org/officeDocument/2006/relationships/slideLayout" Target="../slideLayouts/slideLayout1123.xml"/><Relationship Id="rId3" Type="http://schemas.openxmlformats.org/officeDocument/2006/relationships/slideLayout" Target="../slideLayouts/slideLayout1124.xml"/><Relationship Id="rId4" Type="http://schemas.openxmlformats.org/officeDocument/2006/relationships/slideLayout" Target="../slideLayouts/slideLayout1125.xml"/><Relationship Id="rId5" Type="http://schemas.openxmlformats.org/officeDocument/2006/relationships/slideLayout" Target="../slideLayouts/slideLayout1126.xml"/><Relationship Id="rId6" Type="http://schemas.openxmlformats.org/officeDocument/2006/relationships/slideLayout" Target="../slideLayouts/slideLayout1127.xml"/><Relationship Id="rId7" Type="http://schemas.openxmlformats.org/officeDocument/2006/relationships/slideLayout" Target="../slideLayouts/slideLayout1128.xml"/><Relationship Id="rId8" Type="http://schemas.openxmlformats.org/officeDocument/2006/relationships/slideLayout" Target="../slideLayouts/slideLayout1129.xml"/><Relationship Id="rId9" Type="http://schemas.openxmlformats.org/officeDocument/2006/relationships/slideLayout" Target="../slideLayouts/slideLayout1130.xml"/><Relationship Id="rId10" Type="http://schemas.openxmlformats.org/officeDocument/2006/relationships/slideLayout" Target="../slideLayouts/slideLayout1131.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3.xml"/><Relationship Id="rId12" Type="http://schemas.openxmlformats.org/officeDocument/2006/relationships/theme" Target="../theme/theme104.xml"/><Relationship Id="rId13" Type="http://schemas.openxmlformats.org/officeDocument/2006/relationships/image" Target="../media/image1.png"/><Relationship Id="rId1" Type="http://schemas.openxmlformats.org/officeDocument/2006/relationships/slideLayout" Target="../slideLayouts/slideLayout1133.xml"/><Relationship Id="rId2" Type="http://schemas.openxmlformats.org/officeDocument/2006/relationships/slideLayout" Target="../slideLayouts/slideLayout1134.xml"/><Relationship Id="rId3" Type="http://schemas.openxmlformats.org/officeDocument/2006/relationships/slideLayout" Target="../slideLayouts/slideLayout1135.xml"/><Relationship Id="rId4" Type="http://schemas.openxmlformats.org/officeDocument/2006/relationships/slideLayout" Target="../slideLayouts/slideLayout1136.xml"/><Relationship Id="rId5" Type="http://schemas.openxmlformats.org/officeDocument/2006/relationships/slideLayout" Target="../slideLayouts/slideLayout1137.xml"/><Relationship Id="rId6" Type="http://schemas.openxmlformats.org/officeDocument/2006/relationships/slideLayout" Target="../slideLayouts/slideLayout1138.xml"/><Relationship Id="rId7" Type="http://schemas.openxmlformats.org/officeDocument/2006/relationships/slideLayout" Target="../slideLayouts/slideLayout1139.xml"/><Relationship Id="rId8" Type="http://schemas.openxmlformats.org/officeDocument/2006/relationships/slideLayout" Target="../slideLayouts/slideLayout1140.xml"/><Relationship Id="rId9" Type="http://schemas.openxmlformats.org/officeDocument/2006/relationships/slideLayout" Target="../slideLayouts/slideLayout1141.xml"/><Relationship Id="rId10"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slideLayout" Target="../slideLayouts/slideLayout1155.xml"/><Relationship Id="rId13" Type="http://schemas.openxmlformats.org/officeDocument/2006/relationships/theme" Target="../theme/theme105.xml"/><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6.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6.xml"/><Relationship Id="rId2" Type="http://schemas.openxmlformats.org/officeDocument/2006/relationships/slideLayout" Target="../slideLayouts/slideLayout1157.xml"/><Relationship Id="rId3" Type="http://schemas.openxmlformats.org/officeDocument/2006/relationships/slideLayout" Target="../slideLayouts/slideLayout1158.xml"/><Relationship Id="rId4" Type="http://schemas.openxmlformats.org/officeDocument/2006/relationships/slideLayout" Target="../slideLayouts/slideLayout1159.xml"/><Relationship Id="rId5" Type="http://schemas.openxmlformats.org/officeDocument/2006/relationships/slideLayout" Target="../slideLayouts/slideLayout1160.xml"/><Relationship Id="rId6" Type="http://schemas.openxmlformats.org/officeDocument/2006/relationships/slideLayout" Target="../slideLayouts/slideLayout1161.xml"/><Relationship Id="rId7" Type="http://schemas.openxmlformats.org/officeDocument/2006/relationships/slideLayout" Target="../slideLayouts/slideLayout1162.xml"/><Relationship Id="rId8" Type="http://schemas.openxmlformats.org/officeDocument/2006/relationships/slideLayout" Target="../slideLayouts/slideLayout1163.xml"/><Relationship Id="rId9" Type="http://schemas.openxmlformats.org/officeDocument/2006/relationships/slideLayout" Target="../slideLayouts/slideLayout1164.xml"/><Relationship Id="rId10" Type="http://schemas.openxmlformats.org/officeDocument/2006/relationships/slideLayout" Target="../slideLayouts/slideLayout1165.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7.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7.xml"/><Relationship Id="rId2" Type="http://schemas.openxmlformats.org/officeDocument/2006/relationships/slideLayout" Target="../slideLayouts/slideLayout1168.xml"/><Relationship Id="rId3" Type="http://schemas.openxmlformats.org/officeDocument/2006/relationships/slideLayout" Target="../slideLayouts/slideLayout1169.xml"/><Relationship Id="rId4" Type="http://schemas.openxmlformats.org/officeDocument/2006/relationships/slideLayout" Target="../slideLayouts/slideLayout1170.xml"/><Relationship Id="rId5" Type="http://schemas.openxmlformats.org/officeDocument/2006/relationships/slideLayout" Target="../slideLayouts/slideLayout1171.xml"/><Relationship Id="rId6" Type="http://schemas.openxmlformats.org/officeDocument/2006/relationships/slideLayout" Target="../slideLayouts/slideLayout1172.xml"/><Relationship Id="rId7" Type="http://schemas.openxmlformats.org/officeDocument/2006/relationships/slideLayout" Target="../slideLayouts/slideLayout1173.xml"/><Relationship Id="rId8" Type="http://schemas.openxmlformats.org/officeDocument/2006/relationships/slideLayout" Target="../slideLayouts/slideLayout1174.xml"/><Relationship Id="rId9" Type="http://schemas.openxmlformats.org/officeDocument/2006/relationships/slideLayout" Target="../slideLayouts/slideLayout1175.xml"/><Relationship Id="rId10" Type="http://schemas.openxmlformats.org/officeDocument/2006/relationships/slideLayout" Target="../slideLayouts/slideLayout1176.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8.xml"/><Relationship Id="rId12" Type="http://schemas.openxmlformats.org/officeDocument/2006/relationships/theme" Target="../theme/theme108.xml"/><Relationship Id="rId13" Type="http://schemas.openxmlformats.org/officeDocument/2006/relationships/image" Target="../media/image1.png"/><Relationship Id="rId1" Type="http://schemas.openxmlformats.org/officeDocument/2006/relationships/slideLayout" Target="../slideLayouts/slideLayout1178.xml"/><Relationship Id="rId2" Type="http://schemas.openxmlformats.org/officeDocument/2006/relationships/slideLayout" Target="../slideLayouts/slideLayout1179.xml"/><Relationship Id="rId3" Type="http://schemas.openxmlformats.org/officeDocument/2006/relationships/slideLayout" Target="../slideLayouts/slideLayout1180.xml"/><Relationship Id="rId4" Type="http://schemas.openxmlformats.org/officeDocument/2006/relationships/slideLayout" Target="../slideLayouts/slideLayout1181.xml"/><Relationship Id="rId5" Type="http://schemas.openxmlformats.org/officeDocument/2006/relationships/slideLayout" Target="../slideLayouts/slideLayout1182.xml"/><Relationship Id="rId6" Type="http://schemas.openxmlformats.org/officeDocument/2006/relationships/slideLayout" Target="../slideLayouts/slideLayout1183.xml"/><Relationship Id="rId7" Type="http://schemas.openxmlformats.org/officeDocument/2006/relationships/slideLayout" Target="../slideLayouts/slideLayout1184.xml"/><Relationship Id="rId8" Type="http://schemas.openxmlformats.org/officeDocument/2006/relationships/slideLayout" Target="../slideLayouts/slideLayout1185.xml"/><Relationship Id="rId9" Type="http://schemas.openxmlformats.org/officeDocument/2006/relationships/slideLayout" Target="../slideLayouts/slideLayout1186.xml"/><Relationship Id="rId10" Type="http://schemas.openxmlformats.org/officeDocument/2006/relationships/slideLayout" Target="../slideLayouts/slideLayout1187.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3" Type="http://schemas.openxmlformats.org/officeDocument/2006/relationships/image" Target="../media/image1.png"/><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theme" Target="../theme/theme116.xml"/><Relationship Id="rId13" Type="http://schemas.openxmlformats.org/officeDocument/2006/relationships/image" Target="../media/image1.png"/><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7.xml"/><Relationship Id="rId12" Type="http://schemas.openxmlformats.org/officeDocument/2006/relationships/theme" Target="../theme/theme117.xml"/><Relationship Id="rId13" Type="http://schemas.openxmlformats.org/officeDocument/2006/relationships/image" Target="../media/image1.png"/><Relationship Id="rId1" Type="http://schemas.openxmlformats.org/officeDocument/2006/relationships/slideLayout" Target="../slideLayouts/slideLayout1277.xml"/><Relationship Id="rId2" Type="http://schemas.openxmlformats.org/officeDocument/2006/relationships/slideLayout" Target="../slideLayouts/slideLayout1278.xml"/><Relationship Id="rId3" Type="http://schemas.openxmlformats.org/officeDocument/2006/relationships/slideLayout" Target="../slideLayouts/slideLayout1279.xml"/><Relationship Id="rId4" Type="http://schemas.openxmlformats.org/officeDocument/2006/relationships/slideLayout" Target="../slideLayouts/slideLayout1280.xml"/><Relationship Id="rId5" Type="http://schemas.openxmlformats.org/officeDocument/2006/relationships/slideLayout" Target="../slideLayouts/slideLayout1281.xml"/><Relationship Id="rId6" Type="http://schemas.openxmlformats.org/officeDocument/2006/relationships/slideLayout" Target="../slideLayouts/slideLayout1282.xml"/><Relationship Id="rId7" Type="http://schemas.openxmlformats.org/officeDocument/2006/relationships/slideLayout" Target="../slideLayouts/slideLayout1283.xml"/><Relationship Id="rId8" Type="http://schemas.openxmlformats.org/officeDocument/2006/relationships/slideLayout" Target="../slideLayouts/slideLayout1284.xml"/><Relationship Id="rId9" Type="http://schemas.openxmlformats.org/officeDocument/2006/relationships/slideLayout" Target="../slideLayouts/slideLayout1285.xml"/><Relationship Id="rId10" Type="http://schemas.openxmlformats.org/officeDocument/2006/relationships/slideLayout" Target="../slideLayouts/slideLayout1286.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8.xml"/><Relationship Id="rId12" Type="http://schemas.openxmlformats.org/officeDocument/2006/relationships/theme" Target="../theme/theme118.xml"/><Relationship Id="rId13" Type="http://schemas.openxmlformats.org/officeDocument/2006/relationships/image" Target="../media/image1.png"/><Relationship Id="rId1" Type="http://schemas.openxmlformats.org/officeDocument/2006/relationships/slideLayout" Target="../slideLayouts/slideLayout1288.xml"/><Relationship Id="rId2" Type="http://schemas.openxmlformats.org/officeDocument/2006/relationships/slideLayout" Target="../slideLayouts/slideLayout1289.xml"/><Relationship Id="rId3" Type="http://schemas.openxmlformats.org/officeDocument/2006/relationships/slideLayout" Target="../slideLayouts/slideLayout1290.xml"/><Relationship Id="rId4" Type="http://schemas.openxmlformats.org/officeDocument/2006/relationships/slideLayout" Target="../slideLayouts/slideLayout1291.xml"/><Relationship Id="rId5" Type="http://schemas.openxmlformats.org/officeDocument/2006/relationships/slideLayout" Target="../slideLayouts/slideLayout1292.xml"/><Relationship Id="rId6" Type="http://schemas.openxmlformats.org/officeDocument/2006/relationships/slideLayout" Target="../slideLayouts/slideLayout1293.xml"/><Relationship Id="rId7" Type="http://schemas.openxmlformats.org/officeDocument/2006/relationships/slideLayout" Target="../slideLayouts/slideLayout1294.xml"/><Relationship Id="rId8" Type="http://schemas.openxmlformats.org/officeDocument/2006/relationships/slideLayout" Target="../slideLayouts/slideLayout1295.xml"/><Relationship Id="rId9" Type="http://schemas.openxmlformats.org/officeDocument/2006/relationships/slideLayout" Target="../slideLayouts/slideLayout1296.xml"/><Relationship Id="rId10" Type="http://schemas.openxmlformats.org/officeDocument/2006/relationships/slideLayout" Target="../slideLayouts/slideLayout1297.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09.xml"/><Relationship Id="rId12" Type="http://schemas.openxmlformats.org/officeDocument/2006/relationships/theme" Target="../theme/theme119.xml"/><Relationship Id="rId1" Type="http://schemas.openxmlformats.org/officeDocument/2006/relationships/slideLayout" Target="../slideLayouts/slideLayout1299.xml"/><Relationship Id="rId2" Type="http://schemas.openxmlformats.org/officeDocument/2006/relationships/slideLayout" Target="../slideLayouts/slideLayout1300.xml"/><Relationship Id="rId3" Type="http://schemas.openxmlformats.org/officeDocument/2006/relationships/slideLayout" Target="../slideLayouts/slideLayout1301.xml"/><Relationship Id="rId4" Type="http://schemas.openxmlformats.org/officeDocument/2006/relationships/slideLayout" Target="../slideLayouts/slideLayout1302.xml"/><Relationship Id="rId5" Type="http://schemas.openxmlformats.org/officeDocument/2006/relationships/slideLayout" Target="../slideLayouts/slideLayout1303.xml"/><Relationship Id="rId6" Type="http://schemas.openxmlformats.org/officeDocument/2006/relationships/slideLayout" Target="../slideLayouts/slideLayout1304.xml"/><Relationship Id="rId7" Type="http://schemas.openxmlformats.org/officeDocument/2006/relationships/slideLayout" Target="../slideLayouts/slideLayout1305.xml"/><Relationship Id="rId8" Type="http://schemas.openxmlformats.org/officeDocument/2006/relationships/slideLayout" Target="../slideLayouts/slideLayout1306.xml"/><Relationship Id="rId9" Type="http://schemas.openxmlformats.org/officeDocument/2006/relationships/slideLayout" Target="../slideLayouts/slideLayout1307.xml"/><Relationship Id="rId10" Type="http://schemas.openxmlformats.org/officeDocument/2006/relationships/slideLayout" Target="../slideLayouts/slideLayout130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0.xml"/><Relationship Id="rId12" Type="http://schemas.openxmlformats.org/officeDocument/2006/relationships/theme" Target="../theme/theme120.xml"/><Relationship Id="rId13" Type="http://schemas.openxmlformats.org/officeDocument/2006/relationships/image" Target="../media/image1.png"/><Relationship Id="rId1" Type="http://schemas.openxmlformats.org/officeDocument/2006/relationships/slideLayout" Target="../slideLayouts/slideLayout1310.xml"/><Relationship Id="rId2" Type="http://schemas.openxmlformats.org/officeDocument/2006/relationships/slideLayout" Target="../slideLayouts/slideLayout1311.xml"/><Relationship Id="rId3" Type="http://schemas.openxmlformats.org/officeDocument/2006/relationships/slideLayout" Target="../slideLayouts/slideLayout1312.xml"/><Relationship Id="rId4" Type="http://schemas.openxmlformats.org/officeDocument/2006/relationships/slideLayout" Target="../slideLayouts/slideLayout1313.xml"/><Relationship Id="rId5" Type="http://schemas.openxmlformats.org/officeDocument/2006/relationships/slideLayout" Target="../slideLayouts/slideLayout1314.xml"/><Relationship Id="rId6" Type="http://schemas.openxmlformats.org/officeDocument/2006/relationships/slideLayout" Target="../slideLayouts/slideLayout1315.xml"/><Relationship Id="rId7" Type="http://schemas.openxmlformats.org/officeDocument/2006/relationships/slideLayout" Target="../slideLayouts/slideLayout1316.xml"/><Relationship Id="rId8" Type="http://schemas.openxmlformats.org/officeDocument/2006/relationships/slideLayout" Target="../slideLayouts/slideLayout1317.xml"/><Relationship Id="rId9" Type="http://schemas.openxmlformats.org/officeDocument/2006/relationships/slideLayout" Target="../slideLayouts/slideLayout1318.xml"/><Relationship Id="rId10" Type="http://schemas.openxmlformats.org/officeDocument/2006/relationships/slideLayout" Target="../slideLayouts/slideLayout1319.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1.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1.xml"/><Relationship Id="rId2" Type="http://schemas.openxmlformats.org/officeDocument/2006/relationships/slideLayout" Target="../slideLayouts/slideLayout1322.xml"/><Relationship Id="rId3" Type="http://schemas.openxmlformats.org/officeDocument/2006/relationships/slideLayout" Target="../slideLayouts/slideLayout1323.xml"/><Relationship Id="rId4" Type="http://schemas.openxmlformats.org/officeDocument/2006/relationships/slideLayout" Target="../slideLayouts/slideLayout1324.xml"/><Relationship Id="rId5" Type="http://schemas.openxmlformats.org/officeDocument/2006/relationships/slideLayout" Target="../slideLayouts/slideLayout1325.xml"/><Relationship Id="rId6" Type="http://schemas.openxmlformats.org/officeDocument/2006/relationships/slideLayout" Target="../slideLayouts/slideLayout1326.xml"/><Relationship Id="rId7" Type="http://schemas.openxmlformats.org/officeDocument/2006/relationships/slideLayout" Target="../slideLayouts/slideLayout1327.xml"/><Relationship Id="rId8" Type="http://schemas.openxmlformats.org/officeDocument/2006/relationships/slideLayout" Target="../slideLayouts/slideLayout1328.xml"/><Relationship Id="rId9" Type="http://schemas.openxmlformats.org/officeDocument/2006/relationships/slideLayout" Target="../slideLayouts/slideLayout1329.xml"/><Relationship Id="rId10" Type="http://schemas.openxmlformats.org/officeDocument/2006/relationships/slideLayout" Target="../slideLayouts/slideLayout1330.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2.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2.xml"/><Relationship Id="rId2" Type="http://schemas.openxmlformats.org/officeDocument/2006/relationships/slideLayout" Target="../slideLayouts/slideLayout1333.xml"/><Relationship Id="rId3" Type="http://schemas.openxmlformats.org/officeDocument/2006/relationships/slideLayout" Target="../slideLayouts/slideLayout1334.xml"/><Relationship Id="rId4" Type="http://schemas.openxmlformats.org/officeDocument/2006/relationships/slideLayout" Target="../slideLayouts/slideLayout1335.xml"/><Relationship Id="rId5" Type="http://schemas.openxmlformats.org/officeDocument/2006/relationships/slideLayout" Target="../slideLayouts/slideLayout1336.xml"/><Relationship Id="rId6" Type="http://schemas.openxmlformats.org/officeDocument/2006/relationships/slideLayout" Target="../slideLayouts/slideLayout1337.xml"/><Relationship Id="rId7" Type="http://schemas.openxmlformats.org/officeDocument/2006/relationships/slideLayout" Target="../slideLayouts/slideLayout1338.xml"/><Relationship Id="rId8" Type="http://schemas.openxmlformats.org/officeDocument/2006/relationships/slideLayout" Target="../slideLayouts/slideLayout1339.xml"/><Relationship Id="rId9" Type="http://schemas.openxmlformats.org/officeDocument/2006/relationships/slideLayout" Target="../slideLayouts/slideLayout1340.xml"/><Relationship Id="rId10" Type="http://schemas.openxmlformats.org/officeDocument/2006/relationships/slideLayout" Target="../slideLayouts/slideLayout1341.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3.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3.xml"/><Relationship Id="rId2" Type="http://schemas.openxmlformats.org/officeDocument/2006/relationships/slideLayout" Target="../slideLayouts/slideLayout1344.xml"/><Relationship Id="rId3" Type="http://schemas.openxmlformats.org/officeDocument/2006/relationships/slideLayout" Target="../slideLayouts/slideLayout1345.xml"/><Relationship Id="rId4" Type="http://schemas.openxmlformats.org/officeDocument/2006/relationships/slideLayout" Target="../slideLayouts/slideLayout1346.xml"/><Relationship Id="rId5" Type="http://schemas.openxmlformats.org/officeDocument/2006/relationships/slideLayout" Target="../slideLayouts/slideLayout1347.xml"/><Relationship Id="rId6" Type="http://schemas.openxmlformats.org/officeDocument/2006/relationships/slideLayout" Target="../slideLayouts/slideLayout1348.xml"/><Relationship Id="rId7" Type="http://schemas.openxmlformats.org/officeDocument/2006/relationships/slideLayout" Target="../slideLayouts/slideLayout1349.xml"/><Relationship Id="rId8" Type="http://schemas.openxmlformats.org/officeDocument/2006/relationships/slideLayout" Target="../slideLayouts/slideLayout1350.xml"/><Relationship Id="rId9" Type="http://schemas.openxmlformats.org/officeDocument/2006/relationships/slideLayout" Target="../slideLayouts/slideLayout1351.xml"/><Relationship Id="rId10" Type="http://schemas.openxmlformats.org/officeDocument/2006/relationships/slideLayout" Target="../slideLayouts/slideLayout1352.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4.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4.xml"/><Relationship Id="rId2" Type="http://schemas.openxmlformats.org/officeDocument/2006/relationships/slideLayout" Target="../slideLayouts/slideLayout1355.xml"/><Relationship Id="rId3" Type="http://schemas.openxmlformats.org/officeDocument/2006/relationships/slideLayout" Target="../slideLayouts/slideLayout1356.xml"/><Relationship Id="rId4" Type="http://schemas.openxmlformats.org/officeDocument/2006/relationships/slideLayout" Target="../slideLayouts/slideLayout1357.xml"/><Relationship Id="rId5" Type="http://schemas.openxmlformats.org/officeDocument/2006/relationships/slideLayout" Target="../slideLayouts/slideLayout1358.xml"/><Relationship Id="rId6" Type="http://schemas.openxmlformats.org/officeDocument/2006/relationships/slideLayout" Target="../slideLayouts/slideLayout1359.xml"/><Relationship Id="rId7" Type="http://schemas.openxmlformats.org/officeDocument/2006/relationships/slideLayout" Target="../slideLayouts/slideLayout1360.xml"/><Relationship Id="rId8" Type="http://schemas.openxmlformats.org/officeDocument/2006/relationships/slideLayout" Target="../slideLayouts/slideLayout1361.xml"/><Relationship Id="rId9" Type="http://schemas.openxmlformats.org/officeDocument/2006/relationships/slideLayout" Target="../slideLayouts/slideLayout1362.xml"/><Relationship Id="rId10" Type="http://schemas.openxmlformats.org/officeDocument/2006/relationships/slideLayout" Target="../slideLayouts/slideLayout1363.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5.xml"/><Relationship Id="rId12" Type="http://schemas.openxmlformats.org/officeDocument/2006/relationships/theme" Target="../theme/theme125.xml"/><Relationship Id="rId13" Type="http://schemas.openxmlformats.org/officeDocument/2006/relationships/image" Target="../media/image1.png"/><Relationship Id="rId1" Type="http://schemas.openxmlformats.org/officeDocument/2006/relationships/slideLayout" Target="../slideLayouts/slideLayout1365.xml"/><Relationship Id="rId2" Type="http://schemas.openxmlformats.org/officeDocument/2006/relationships/slideLayout" Target="../slideLayouts/slideLayout1366.xml"/><Relationship Id="rId3" Type="http://schemas.openxmlformats.org/officeDocument/2006/relationships/slideLayout" Target="../slideLayouts/slideLayout1367.xml"/><Relationship Id="rId4" Type="http://schemas.openxmlformats.org/officeDocument/2006/relationships/slideLayout" Target="../slideLayouts/slideLayout1368.xml"/><Relationship Id="rId5" Type="http://schemas.openxmlformats.org/officeDocument/2006/relationships/slideLayout" Target="../slideLayouts/slideLayout1369.xml"/><Relationship Id="rId6" Type="http://schemas.openxmlformats.org/officeDocument/2006/relationships/slideLayout" Target="../slideLayouts/slideLayout1370.xml"/><Relationship Id="rId7" Type="http://schemas.openxmlformats.org/officeDocument/2006/relationships/slideLayout" Target="../slideLayouts/slideLayout1371.xml"/><Relationship Id="rId8" Type="http://schemas.openxmlformats.org/officeDocument/2006/relationships/slideLayout" Target="../slideLayouts/slideLayout1372.xml"/><Relationship Id="rId9" Type="http://schemas.openxmlformats.org/officeDocument/2006/relationships/slideLayout" Target="../slideLayouts/slideLayout1373.xml"/><Relationship Id="rId10" Type="http://schemas.openxmlformats.org/officeDocument/2006/relationships/slideLayout" Target="../slideLayouts/slideLayout1374.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6.xml"/><Relationship Id="rId12" Type="http://schemas.openxmlformats.org/officeDocument/2006/relationships/slideLayout" Target="../slideLayouts/slideLayout1387.xml"/><Relationship Id="rId13" Type="http://schemas.openxmlformats.org/officeDocument/2006/relationships/theme" Target="../theme/theme126.xml"/><Relationship Id="rId1" Type="http://schemas.openxmlformats.org/officeDocument/2006/relationships/slideLayout" Target="../slideLayouts/slideLayout1376.xml"/><Relationship Id="rId2" Type="http://schemas.openxmlformats.org/officeDocument/2006/relationships/slideLayout" Target="../slideLayouts/slideLayout1377.xml"/><Relationship Id="rId3" Type="http://schemas.openxmlformats.org/officeDocument/2006/relationships/slideLayout" Target="../slideLayouts/slideLayout1378.xml"/><Relationship Id="rId4" Type="http://schemas.openxmlformats.org/officeDocument/2006/relationships/slideLayout" Target="../slideLayouts/slideLayout1379.xml"/><Relationship Id="rId5" Type="http://schemas.openxmlformats.org/officeDocument/2006/relationships/slideLayout" Target="../slideLayouts/slideLayout1380.xml"/><Relationship Id="rId6" Type="http://schemas.openxmlformats.org/officeDocument/2006/relationships/slideLayout" Target="../slideLayouts/slideLayout1381.xml"/><Relationship Id="rId7" Type="http://schemas.openxmlformats.org/officeDocument/2006/relationships/slideLayout" Target="../slideLayouts/slideLayout1382.xml"/><Relationship Id="rId8" Type="http://schemas.openxmlformats.org/officeDocument/2006/relationships/slideLayout" Target="../slideLayouts/slideLayout1383.xml"/><Relationship Id="rId9" Type="http://schemas.openxmlformats.org/officeDocument/2006/relationships/slideLayout" Target="../slideLayouts/slideLayout1384.xml"/><Relationship Id="rId10" Type="http://schemas.openxmlformats.org/officeDocument/2006/relationships/slideLayout" Target="../slideLayouts/slideLayout1385.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3" Type="http://schemas.openxmlformats.org/officeDocument/2006/relationships/image" Target="../media/image1.png"/><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11" Type="http://schemas.openxmlformats.org/officeDocument/2006/relationships/slideLayout" Target="../slideLayouts/slideLayout1409.xml"/><Relationship Id="rId12" Type="http://schemas.openxmlformats.org/officeDocument/2006/relationships/theme" Target="../theme/theme128.xml"/><Relationship Id="rId13" Type="http://schemas.openxmlformats.org/officeDocument/2006/relationships/image" Target="../media/image1.png"/><Relationship Id="rId1" Type="http://schemas.openxmlformats.org/officeDocument/2006/relationships/slideLayout" Target="../slideLayouts/slideLayout1399.xml"/><Relationship Id="rId2" Type="http://schemas.openxmlformats.org/officeDocument/2006/relationships/slideLayout" Target="../slideLayouts/slideLayout1400.xml"/><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slideLayout" Target="../slideLayouts/slideLayout1405.xml"/><Relationship Id="rId8" Type="http://schemas.openxmlformats.org/officeDocument/2006/relationships/slideLayout" Target="../slideLayouts/slideLayout1406.xml"/><Relationship Id="rId9" Type="http://schemas.openxmlformats.org/officeDocument/2006/relationships/slideLayout" Target="../slideLayouts/slideLayout1407.xml"/><Relationship Id="rId10" Type="http://schemas.openxmlformats.org/officeDocument/2006/relationships/slideLayout" Target="../slideLayouts/slideLayout1408.xml"/></Relationships>
</file>

<file path=ppt/slideMasters/_rels/slideMaster129.xml.rels><?xml version="1.0" encoding="UTF-8" standalone="yes"?>
<Relationships xmlns="http://schemas.openxmlformats.org/package/2006/relationships"><Relationship Id="rId11" Type="http://schemas.openxmlformats.org/officeDocument/2006/relationships/slideLayout" Target="../slideLayouts/slideLayout1420.xml"/><Relationship Id="rId12" Type="http://schemas.openxmlformats.org/officeDocument/2006/relationships/theme" Target="../theme/theme129.xml"/><Relationship Id="rId13" Type="http://schemas.openxmlformats.org/officeDocument/2006/relationships/image" Target="../media/image1.png"/><Relationship Id="rId1" Type="http://schemas.openxmlformats.org/officeDocument/2006/relationships/slideLayout" Target="../slideLayouts/slideLayout1410.xml"/><Relationship Id="rId2" Type="http://schemas.openxmlformats.org/officeDocument/2006/relationships/slideLayout" Target="../slideLayouts/slideLayout1411.xml"/><Relationship Id="rId3" Type="http://schemas.openxmlformats.org/officeDocument/2006/relationships/slideLayout" Target="../slideLayouts/slideLayout1412.xml"/><Relationship Id="rId4" Type="http://schemas.openxmlformats.org/officeDocument/2006/relationships/slideLayout" Target="../slideLayouts/slideLayout1413.xml"/><Relationship Id="rId5" Type="http://schemas.openxmlformats.org/officeDocument/2006/relationships/slideLayout" Target="../slideLayouts/slideLayout1414.xml"/><Relationship Id="rId6" Type="http://schemas.openxmlformats.org/officeDocument/2006/relationships/slideLayout" Target="../slideLayouts/slideLayout1415.xml"/><Relationship Id="rId7" Type="http://schemas.openxmlformats.org/officeDocument/2006/relationships/slideLayout" Target="../slideLayouts/slideLayout1416.xml"/><Relationship Id="rId8" Type="http://schemas.openxmlformats.org/officeDocument/2006/relationships/slideLayout" Target="../slideLayouts/slideLayout1417.xml"/><Relationship Id="rId9" Type="http://schemas.openxmlformats.org/officeDocument/2006/relationships/slideLayout" Target="../slideLayouts/slideLayout1418.xml"/><Relationship Id="rId10" Type="http://schemas.openxmlformats.org/officeDocument/2006/relationships/slideLayout" Target="../slideLayouts/slideLayout141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11" Type="http://schemas.openxmlformats.org/officeDocument/2006/relationships/slideLayout" Target="../slideLayouts/slideLayout1431.xml"/><Relationship Id="rId12" Type="http://schemas.openxmlformats.org/officeDocument/2006/relationships/theme" Target="../theme/theme130.xml"/><Relationship Id="rId13" Type="http://schemas.openxmlformats.org/officeDocument/2006/relationships/image" Target="../media/image1.png"/><Relationship Id="rId1" Type="http://schemas.openxmlformats.org/officeDocument/2006/relationships/slideLayout" Target="../slideLayouts/slideLayout1421.xml"/><Relationship Id="rId2" Type="http://schemas.openxmlformats.org/officeDocument/2006/relationships/slideLayout" Target="../slideLayouts/slideLayout1422.xml"/><Relationship Id="rId3" Type="http://schemas.openxmlformats.org/officeDocument/2006/relationships/slideLayout" Target="../slideLayouts/slideLayout1423.xml"/><Relationship Id="rId4" Type="http://schemas.openxmlformats.org/officeDocument/2006/relationships/slideLayout" Target="../slideLayouts/slideLayout1424.xml"/><Relationship Id="rId5" Type="http://schemas.openxmlformats.org/officeDocument/2006/relationships/slideLayout" Target="../slideLayouts/slideLayout1425.xml"/><Relationship Id="rId6" Type="http://schemas.openxmlformats.org/officeDocument/2006/relationships/slideLayout" Target="../slideLayouts/slideLayout1426.xml"/><Relationship Id="rId7" Type="http://schemas.openxmlformats.org/officeDocument/2006/relationships/slideLayout" Target="../slideLayouts/slideLayout1427.xml"/><Relationship Id="rId8" Type="http://schemas.openxmlformats.org/officeDocument/2006/relationships/slideLayout" Target="../slideLayouts/slideLayout1428.xml"/><Relationship Id="rId9" Type="http://schemas.openxmlformats.org/officeDocument/2006/relationships/slideLayout" Target="../slideLayouts/slideLayout1429.xml"/><Relationship Id="rId10" Type="http://schemas.openxmlformats.org/officeDocument/2006/relationships/slideLayout" Target="../slideLayouts/slideLayout1430.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42.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32.xml"/><Relationship Id="rId2" Type="http://schemas.openxmlformats.org/officeDocument/2006/relationships/slideLayout" Target="../slideLayouts/slideLayout1433.xml"/><Relationship Id="rId3" Type="http://schemas.openxmlformats.org/officeDocument/2006/relationships/slideLayout" Target="../slideLayouts/slideLayout1434.xml"/><Relationship Id="rId4" Type="http://schemas.openxmlformats.org/officeDocument/2006/relationships/slideLayout" Target="../slideLayouts/slideLayout1435.xml"/><Relationship Id="rId5" Type="http://schemas.openxmlformats.org/officeDocument/2006/relationships/slideLayout" Target="../slideLayouts/slideLayout1436.xml"/><Relationship Id="rId6" Type="http://schemas.openxmlformats.org/officeDocument/2006/relationships/slideLayout" Target="../slideLayouts/slideLayout1437.xml"/><Relationship Id="rId7" Type="http://schemas.openxmlformats.org/officeDocument/2006/relationships/slideLayout" Target="../slideLayouts/slideLayout1438.xml"/><Relationship Id="rId8" Type="http://schemas.openxmlformats.org/officeDocument/2006/relationships/slideLayout" Target="../slideLayouts/slideLayout1439.xml"/><Relationship Id="rId9" Type="http://schemas.openxmlformats.org/officeDocument/2006/relationships/slideLayout" Target="../slideLayouts/slideLayout1440.xml"/><Relationship Id="rId10" Type="http://schemas.openxmlformats.org/officeDocument/2006/relationships/slideLayout" Target="../slideLayouts/slideLayout1441.xml"/></Relationships>
</file>

<file path=ppt/slideMasters/_rels/slideMaster132.xml.rels><?xml version="1.0" encoding="UTF-8" standalone="yes"?>
<Relationships xmlns="http://schemas.openxmlformats.org/package/2006/relationships"><Relationship Id="rId11" Type="http://schemas.openxmlformats.org/officeDocument/2006/relationships/slideLayout" Target="../slideLayouts/slideLayout1453.xml"/><Relationship Id="rId12" Type="http://schemas.openxmlformats.org/officeDocument/2006/relationships/theme" Target="../theme/theme132.xml"/><Relationship Id="rId13" Type="http://schemas.openxmlformats.org/officeDocument/2006/relationships/image" Target="../media/image1.png"/><Relationship Id="rId1" Type="http://schemas.openxmlformats.org/officeDocument/2006/relationships/slideLayout" Target="../slideLayouts/slideLayout1443.xml"/><Relationship Id="rId2" Type="http://schemas.openxmlformats.org/officeDocument/2006/relationships/slideLayout" Target="../slideLayouts/slideLayout1444.xml"/><Relationship Id="rId3" Type="http://schemas.openxmlformats.org/officeDocument/2006/relationships/slideLayout" Target="../slideLayouts/slideLayout1445.xml"/><Relationship Id="rId4" Type="http://schemas.openxmlformats.org/officeDocument/2006/relationships/slideLayout" Target="../slideLayouts/slideLayout1446.xml"/><Relationship Id="rId5" Type="http://schemas.openxmlformats.org/officeDocument/2006/relationships/slideLayout" Target="../slideLayouts/slideLayout1447.xml"/><Relationship Id="rId6" Type="http://schemas.openxmlformats.org/officeDocument/2006/relationships/slideLayout" Target="../slideLayouts/slideLayout1448.xml"/><Relationship Id="rId7" Type="http://schemas.openxmlformats.org/officeDocument/2006/relationships/slideLayout" Target="../slideLayouts/slideLayout1449.xml"/><Relationship Id="rId8" Type="http://schemas.openxmlformats.org/officeDocument/2006/relationships/slideLayout" Target="../slideLayouts/slideLayout1450.xml"/><Relationship Id="rId9" Type="http://schemas.openxmlformats.org/officeDocument/2006/relationships/slideLayout" Target="../slideLayouts/slideLayout1451.xml"/><Relationship Id="rId10" Type="http://schemas.openxmlformats.org/officeDocument/2006/relationships/slideLayout" Target="../slideLayouts/slideLayout1452.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64.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54.xml"/><Relationship Id="rId2" Type="http://schemas.openxmlformats.org/officeDocument/2006/relationships/slideLayout" Target="../slideLayouts/slideLayout1455.xml"/><Relationship Id="rId3" Type="http://schemas.openxmlformats.org/officeDocument/2006/relationships/slideLayout" Target="../slideLayouts/slideLayout1456.xml"/><Relationship Id="rId4" Type="http://schemas.openxmlformats.org/officeDocument/2006/relationships/slideLayout" Target="../slideLayouts/slideLayout1457.xml"/><Relationship Id="rId5" Type="http://schemas.openxmlformats.org/officeDocument/2006/relationships/slideLayout" Target="../slideLayouts/slideLayout1458.xml"/><Relationship Id="rId6" Type="http://schemas.openxmlformats.org/officeDocument/2006/relationships/slideLayout" Target="../slideLayouts/slideLayout1459.xml"/><Relationship Id="rId7" Type="http://schemas.openxmlformats.org/officeDocument/2006/relationships/slideLayout" Target="../slideLayouts/slideLayout1460.xml"/><Relationship Id="rId8" Type="http://schemas.openxmlformats.org/officeDocument/2006/relationships/slideLayout" Target="../slideLayouts/slideLayout1461.xml"/><Relationship Id="rId9" Type="http://schemas.openxmlformats.org/officeDocument/2006/relationships/slideLayout" Target="../slideLayouts/slideLayout1462.xml"/><Relationship Id="rId10" Type="http://schemas.openxmlformats.org/officeDocument/2006/relationships/slideLayout" Target="../slideLayouts/slideLayout1463.xml"/></Relationships>
</file>

<file path=ppt/slideMasters/_rels/slideMaster134.xml.rels><?xml version="1.0" encoding="UTF-8" standalone="yes"?>
<Relationships xmlns="http://schemas.openxmlformats.org/package/2006/relationships"><Relationship Id="rId11" Type="http://schemas.openxmlformats.org/officeDocument/2006/relationships/slideLayout" Target="../slideLayouts/slideLayout1475.xml"/><Relationship Id="rId12" Type="http://schemas.openxmlformats.org/officeDocument/2006/relationships/theme" Target="../theme/theme134.xml"/><Relationship Id="rId13" Type="http://schemas.openxmlformats.org/officeDocument/2006/relationships/image" Target="../media/image1.png"/><Relationship Id="rId1" Type="http://schemas.openxmlformats.org/officeDocument/2006/relationships/slideLayout" Target="../slideLayouts/slideLayout1465.xml"/><Relationship Id="rId2" Type="http://schemas.openxmlformats.org/officeDocument/2006/relationships/slideLayout" Target="../slideLayouts/slideLayout1466.xml"/><Relationship Id="rId3" Type="http://schemas.openxmlformats.org/officeDocument/2006/relationships/slideLayout" Target="../slideLayouts/slideLayout1467.xml"/><Relationship Id="rId4" Type="http://schemas.openxmlformats.org/officeDocument/2006/relationships/slideLayout" Target="../slideLayouts/slideLayout1468.xml"/><Relationship Id="rId5" Type="http://schemas.openxmlformats.org/officeDocument/2006/relationships/slideLayout" Target="../slideLayouts/slideLayout1469.xml"/><Relationship Id="rId6" Type="http://schemas.openxmlformats.org/officeDocument/2006/relationships/slideLayout" Target="../slideLayouts/slideLayout1470.xml"/><Relationship Id="rId7" Type="http://schemas.openxmlformats.org/officeDocument/2006/relationships/slideLayout" Target="../slideLayouts/slideLayout1471.xml"/><Relationship Id="rId8" Type="http://schemas.openxmlformats.org/officeDocument/2006/relationships/slideLayout" Target="../slideLayouts/slideLayout1472.xml"/><Relationship Id="rId9" Type="http://schemas.openxmlformats.org/officeDocument/2006/relationships/slideLayout" Target="../slideLayouts/slideLayout1473.xml"/><Relationship Id="rId10" Type="http://schemas.openxmlformats.org/officeDocument/2006/relationships/slideLayout" Target="../slideLayouts/slideLayout1474.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86.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76.xml"/><Relationship Id="rId2" Type="http://schemas.openxmlformats.org/officeDocument/2006/relationships/slideLayout" Target="../slideLayouts/slideLayout1477.xml"/><Relationship Id="rId3" Type="http://schemas.openxmlformats.org/officeDocument/2006/relationships/slideLayout" Target="../slideLayouts/slideLayout1478.xml"/><Relationship Id="rId4" Type="http://schemas.openxmlformats.org/officeDocument/2006/relationships/slideLayout" Target="../slideLayouts/slideLayout1479.xml"/><Relationship Id="rId5" Type="http://schemas.openxmlformats.org/officeDocument/2006/relationships/slideLayout" Target="../slideLayouts/slideLayout1480.xml"/><Relationship Id="rId6" Type="http://schemas.openxmlformats.org/officeDocument/2006/relationships/slideLayout" Target="../slideLayouts/slideLayout1481.xml"/><Relationship Id="rId7" Type="http://schemas.openxmlformats.org/officeDocument/2006/relationships/slideLayout" Target="../slideLayouts/slideLayout1482.xml"/><Relationship Id="rId8" Type="http://schemas.openxmlformats.org/officeDocument/2006/relationships/slideLayout" Target="../slideLayouts/slideLayout1483.xml"/><Relationship Id="rId9" Type="http://schemas.openxmlformats.org/officeDocument/2006/relationships/slideLayout" Target="../slideLayouts/slideLayout1484.xml"/><Relationship Id="rId10" Type="http://schemas.openxmlformats.org/officeDocument/2006/relationships/slideLayout" Target="../slideLayouts/slideLayout1485.xml"/></Relationships>
</file>

<file path=ppt/slideMasters/_rels/slideMaster136.xml.rels><?xml version="1.0" encoding="UTF-8" standalone="yes"?>
<Relationships xmlns="http://schemas.openxmlformats.org/package/2006/relationships"><Relationship Id="rId3" Type="http://schemas.openxmlformats.org/officeDocument/2006/relationships/slideLayout" Target="../slideLayouts/slideLayout1489.xml"/><Relationship Id="rId4" Type="http://schemas.openxmlformats.org/officeDocument/2006/relationships/slideLayout" Target="../slideLayouts/slideLayout1490.xml"/><Relationship Id="rId5" Type="http://schemas.openxmlformats.org/officeDocument/2006/relationships/slideLayout" Target="../slideLayouts/slideLayout1491.xml"/><Relationship Id="rId6" Type="http://schemas.openxmlformats.org/officeDocument/2006/relationships/slideLayout" Target="../slideLayouts/slideLayout1492.xml"/><Relationship Id="rId7" Type="http://schemas.openxmlformats.org/officeDocument/2006/relationships/slideLayout" Target="../slideLayouts/slideLayout1493.xml"/><Relationship Id="rId8" Type="http://schemas.openxmlformats.org/officeDocument/2006/relationships/theme" Target="../theme/theme136.xml"/><Relationship Id="rId1" Type="http://schemas.openxmlformats.org/officeDocument/2006/relationships/slideLayout" Target="../slideLayouts/slideLayout1487.xml"/><Relationship Id="rId2" Type="http://schemas.openxmlformats.org/officeDocument/2006/relationships/slideLayout" Target="../slideLayouts/slideLayout1488.xml"/></Relationships>
</file>

<file path=ppt/slideMasters/_rels/slideMaster137.xml.rels><?xml version="1.0" encoding="UTF-8" standalone="yes"?>
<Relationships xmlns="http://schemas.openxmlformats.org/package/2006/relationships"><Relationship Id="rId3" Type="http://schemas.openxmlformats.org/officeDocument/2006/relationships/slideLayout" Target="../slideLayouts/slideLayout1496.xml"/><Relationship Id="rId4" Type="http://schemas.openxmlformats.org/officeDocument/2006/relationships/slideLayout" Target="../slideLayouts/slideLayout1497.xml"/><Relationship Id="rId5" Type="http://schemas.openxmlformats.org/officeDocument/2006/relationships/slideLayout" Target="../slideLayouts/slideLayout1498.xml"/><Relationship Id="rId6" Type="http://schemas.openxmlformats.org/officeDocument/2006/relationships/slideLayout" Target="../slideLayouts/slideLayout1499.xml"/><Relationship Id="rId7" Type="http://schemas.openxmlformats.org/officeDocument/2006/relationships/slideLayout" Target="../slideLayouts/slideLayout1500.xml"/><Relationship Id="rId8" Type="http://schemas.openxmlformats.org/officeDocument/2006/relationships/theme" Target="../theme/theme137.xml"/><Relationship Id="rId1" Type="http://schemas.openxmlformats.org/officeDocument/2006/relationships/slideLayout" Target="../slideLayouts/slideLayout1494.xml"/><Relationship Id="rId2" Type="http://schemas.openxmlformats.org/officeDocument/2006/relationships/slideLayout" Target="../slideLayouts/slideLayout1495.xml"/></Relationships>
</file>

<file path=ppt/slideMasters/_rels/slideMaster138.xml.rels><?xml version="1.0" encoding="UTF-8" standalone="yes"?>
<Relationships xmlns="http://schemas.openxmlformats.org/package/2006/relationships"><Relationship Id="rId3" Type="http://schemas.openxmlformats.org/officeDocument/2006/relationships/slideLayout" Target="../slideLayouts/slideLayout1503.xml"/><Relationship Id="rId4" Type="http://schemas.openxmlformats.org/officeDocument/2006/relationships/slideLayout" Target="../slideLayouts/slideLayout1504.xml"/><Relationship Id="rId5" Type="http://schemas.openxmlformats.org/officeDocument/2006/relationships/slideLayout" Target="../slideLayouts/slideLayout1505.xml"/><Relationship Id="rId6" Type="http://schemas.openxmlformats.org/officeDocument/2006/relationships/slideLayout" Target="../slideLayouts/slideLayout1506.xml"/><Relationship Id="rId7" Type="http://schemas.openxmlformats.org/officeDocument/2006/relationships/slideLayout" Target="../slideLayouts/slideLayout1507.xml"/><Relationship Id="rId8" Type="http://schemas.openxmlformats.org/officeDocument/2006/relationships/theme" Target="../theme/theme138.xml"/><Relationship Id="rId1" Type="http://schemas.openxmlformats.org/officeDocument/2006/relationships/slideLayout" Target="../slideLayouts/slideLayout1501.xml"/><Relationship Id="rId2" Type="http://schemas.openxmlformats.org/officeDocument/2006/relationships/slideLayout" Target="../slideLayouts/slideLayout1502.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8.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8.xml"/><Relationship Id="rId2" Type="http://schemas.openxmlformats.org/officeDocument/2006/relationships/slideLayout" Target="../slideLayouts/slideLayout1509.xml"/><Relationship Id="rId3" Type="http://schemas.openxmlformats.org/officeDocument/2006/relationships/slideLayout" Target="../slideLayouts/slideLayout1510.xml"/><Relationship Id="rId4" Type="http://schemas.openxmlformats.org/officeDocument/2006/relationships/slideLayout" Target="../slideLayouts/slideLayout1511.xml"/><Relationship Id="rId5" Type="http://schemas.openxmlformats.org/officeDocument/2006/relationships/slideLayout" Target="../slideLayouts/slideLayout1512.xml"/><Relationship Id="rId6" Type="http://schemas.openxmlformats.org/officeDocument/2006/relationships/slideLayout" Target="../slideLayouts/slideLayout1513.xml"/><Relationship Id="rId7" Type="http://schemas.openxmlformats.org/officeDocument/2006/relationships/slideLayout" Target="../slideLayouts/slideLayout1514.xml"/><Relationship Id="rId8" Type="http://schemas.openxmlformats.org/officeDocument/2006/relationships/slideLayout" Target="../slideLayouts/slideLayout1515.xml"/><Relationship Id="rId9" Type="http://schemas.openxmlformats.org/officeDocument/2006/relationships/slideLayout" Target="../slideLayouts/slideLayout1516.xml"/><Relationship Id="rId10" Type="http://schemas.openxmlformats.org/officeDocument/2006/relationships/slideLayout" Target="../slideLayouts/slideLayout151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9.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9.xml"/><Relationship Id="rId2" Type="http://schemas.openxmlformats.org/officeDocument/2006/relationships/slideLayout" Target="../slideLayouts/slideLayout1520.xml"/><Relationship Id="rId3" Type="http://schemas.openxmlformats.org/officeDocument/2006/relationships/slideLayout" Target="../slideLayouts/slideLayout1521.xml"/><Relationship Id="rId4" Type="http://schemas.openxmlformats.org/officeDocument/2006/relationships/slideLayout" Target="../slideLayouts/slideLayout1522.xml"/><Relationship Id="rId5" Type="http://schemas.openxmlformats.org/officeDocument/2006/relationships/slideLayout" Target="../slideLayouts/slideLayout1523.xml"/><Relationship Id="rId6" Type="http://schemas.openxmlformats.org/officeDocument/2006/relationships/slideLayout" Target="../slideLayouts/slideLayout1524.xml"/><Relationship Id="rId7" Type="http://schemas.openxmlformats.org/officeDocument/2006/relationships/slideLayout" Target="../slideLayouts/slideLayout1525.xml"/><Relationship Id="rId8" Type="http://schemas.openxmlformats.org/officeDocument/2006/relationships/slideLayout" Target="../slideLayouts/slideLayout1526.xml"/><Relationship Id="rId9" Type="http://schemas.openxmlformats.org/officeDocument/2006/relationships/slideLayout" Target="../slideLayouts/slideLayout1527.xml"/><Relationship Id="rId10" Type="http://schemas.openxmlformats.org/officeDocument/2006/relationships/slideLayout" Target="../slideLayouts/slideLayout1528.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40.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30.xml"/><Relationship Id="rId2" Type="http://schemas.openxmlformats.org/officeDocument/2006/relationships/slideLayout" Target="../slideLayouts/slideLayout1531.xml"/><Relationship Id="rId3" Type="http://schemas.openxmlformats.org/officeDocument/2006/relationships/slideLayout" Target="../slideLayouts/slideLayout1532.xml"/><Relationship Id="rId4" Type="http://schemas.openxmlformats.org/officeDocument/2006/relationships/slideLayout" Target="../slideLayouts/slideLayout1533.xml"/><Relationship Id="rId5" Type="http://schemas.openxmlformats.org/officeDocument/2006/relationships/slideLayout" Target="../slideLayouts/slideLayout1534.xml"/><Relationship Id="rId6" Type="http://schemas.openxmlformats.org/officeDocument/2006/relationships/slideLayout" Target="../slideLayouts/slideLayout1535.xml"/><Relationship Id="rId7" Type="http://schemas.openxmlformats.org/officeDocument/2006/relationships/slideLayout" Target="../slideLayouts/slideLayout1536.xml"/><Relationship Id="rId8" Type="http://schemas.openxmlformats.org/officeDocument/2006/relationships/slideLayout" Target="../slideLayouts/slideLayout1537.xml"/><Relationship Id="rId9" Type="http://schemas.openxmlformats.org/officeDocument/2006/relationships/slideLayout" Target="../slideLayouts/slideLayout1538.xml"/><Relationship Id="rId10" Type="http://schemas.openxmlformats.org/officeDocument/2006/relationships/slideLayout" Target="../slideLayouts/slideLayout1539.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51.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41.xml"/><Relationship Id="rId2" Type="http://schemas.openxmlformats.org/officeDocument/2006/relationships/slideLayout" Target="../slideLayouts/slideLayout1542.xml"/><Relationship Id="rId3" Type="http://schemas.openxmlformats.org/officeDocument/2006/relationships/slideLayout" Target="../slideLayouts/slideLayout1543.xml"/><Relationship Id="rId4" Type="http://schemas.openxmlformats.org/officeDocument/2006/relationships/slideLayout" Target="../slideLayouts/slideLayout1544.xml"/><Relationship Id="rId5" Type="http://schemas.openxmlformats.org/officeDocument/2006/relationships/slideLayout" Target="../slideLayouts/slideLayout1545.xml"/><Relationship Id="rId6" Type="http://schemas.openxmlformats.org/officeDocument/2006/relationships/slideLayout" Target="../slideLayouts/slideLayout1546.xml"/><Relationship Id="rId7" Type="http://schemas.openxmlformats.org/officeDocument/2006/relationships/slideLayout" Target="../slideLayouts/slideLayout1547.xml"/><Relationship Id="rId8" Type="http://schemas.openxmlformats.org/officeDocument/2006/relationships/slideLayout" Target="../slideLayouts/slideLayout1548.xml"/><Relationship Id="rId9" Type="http://schemas.openxmlformats.org/officeDocument/2006/relationships/slideLayout" Target="../slideLayouts/slideLayout1549.xml"/><Relationship Id="rId10" Type="http://schemas.openxmlformats.org/officeDocument/2006/relationships/slideLayout" Target="../slideLayouts/slideLayout1550.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2.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2.xml"/><Relationship Id="rId2" Type="http://schemas.openxmlformats.org/officeDocument/2006/relationships/slideLayout" Target="../slideLayouts/slideLayout1553.xml"/><Relationship Id="rId3" Type="http://schemas.openxmlformats.org/officeDocument/2006/relationships/slideLayout" Target="../slideLayouts/slideLayout1554.xml"/><Relationship Id="rId4" Type="http://schemas.openxmlformats.org/officeDocument/2006/relationships/slideLayout" Target="../slideLayouts/slideLayout1555.xml"/><Relationship Id="rId5" Type="http://schemas.openxmlformats.org/officeDocument/2006/relationships/slideLayout" Target="../slideLayouts/slideLayout1556.xml"/><Relationship Id="rId6" Type="http://schemas.openxmlformats.org/officeDocument/2006/relationships/slideLayout" Target="../slideLayouts/slideLayout1557.xml"/><Relationship Id="rId7" Type="http://schemas.openxmlformats.org/officeDocument/2006/relationships/slideLayout" Target="../slideLayouts/slideLayout1558.xml"/><Relationship Id="rId8" Type="http://schemas.openxmlformats.org/officeDocument/2006/relationships/slideLayout" Target="../slideLayouts/slideLayout1559.xml"/><Relationship Id="rId9" Type="http://schemas.openxmlformats.org/officeDocument/2006/relationships/slideLayout" Target="../slideLayouts/slideLayout1560.xml"/><Relationship Id="rId10" Type="http://schemas.openxmlformats.org/officeDocument/2006/relationships/slideLayout" Target="../slideLayouts/slideLayout1561.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3.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3.xml"/><Relationship Id="rId2" Type="http://schemas.openxmlformats.org/officeDocument/2006/relationships/slideLayout" Target="../slideLayouts/slideLayout1564.xml"/><Relationship Id="rId3" Type="http://schemas.openxmlformats.org/officeDocument/2006/relationships/slideLayout" Target="../slideLayouts/slideLayout1565.xml"/><Relationship Id="rId4" Type="http://schemas.openxmlformats.org/officeDocument/2006/relationships/slideLayout" Target="../slideLayouts/slideLayout1566.xml"/><Relationship Id="rId5" Type="http://schemas.openxmlformats.org/officeDocument/2006/relationships/slideLayout" Target="../slideLayouts/slideLayout1567.xml"/><Relationship Id="rId6" Type="http://schemas.openxmlformats.org/officeDocument/2006/relationships/slideLayout" Target="../slideLayouts/slideLayout1568.xml"/><Relationship Id="rId7" Type="http://schemas.openxmlformats.org/officeDocument/2006/relationships/slideLayout" Target="../slideLayouts/slideLayout1569.xml"/><Relationship Id="rId8" Type="http://schemas.openxmlformats.org/officeDocument/2006/relationships/slideLayout" Target="../slideLayouts/slideLayout1570.xml"/><Relationship Id="rId9" Type="http://schemas.openxmlformats.org/officeDocument/2006/relationships/slideLayout" Target="../slideLayouts/slideLayout1571.xml"/><Relationship Id="rId10" Type="http://schemas.openxmlformats.org/officeDocument/2006/relationships/slideLayout" Target="../slideLayouts/slideLayout1572.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4.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4.xml"/><Relationship Id="rId2" Type="http://schemas.openxmlformats.org/officeDocument/2006/relationships/slideLayout" Target="../slideLayouts/slideLayout1575.xml"/><Relationship Id="rId3" Type="http://schemas.openxmlformats.org/officeDocument/2006/relationships/slideLayout" Target="../slideLayouts/slideLayout1576.xml"/><Relationship Id="rId4" Type="http://schemas.openxmlformats.org/officeDocument/2006/relationships/slideLayout" Target="../slideLayouts/slideLayout1577.xml"/><Relationship Id="rId5" Type="http://schemas.openxmlformats.org/officeDocument/2006/relationships/slideLayout" Target="../slideLayouts/slideLayout1578.xml"/><Relationship Id="rId6" Type="http://schemas.openxmlformats.org/officeDocument/2006/relationships/slideLayout" Target="../slideLayouts/slideLayout1579.xml"/><Relationship Id="rId7" Type="http://schemas.openxmlformats.org/officeDocument/2006/relationships/slideLayout" Target="../slideLayouts/slideLayout1580.xml"/><Relationship Id="rId8" Type="http://schemas.openxmlformats.org/officeDocument/2006/relationships/slideLayout" Target="../slideLayouts/slideLayout1581.xml"/><Relationship Id="rId9" Type="http://schemas.openxmlformats.org/officeDocument/2006/relationships/slideLayout" Target="../slideLayouts/slideLayout1582.xml"/><Relationship Id="rId10" Type="http://schemas.openxmlformats.org/officeDocument/2006/relationships/slideLayout" Target="../slideLayouts/slideLayout1583.xml"/></Relationships>
</file>

<file path=ppt/slideMasters/_rels/slideMaster146.xml.rels><?xml version="1.0" encoding="UTF-8" standalone="yes"?>
<Relationships xmlns="http://schemas.openxmlformats.org/package/2006/relationships"><Relationship Id="rId11" Type="http://schemas.openxmlformats.org/officeDocument/2006/relationships/slideLayout" Target="../slideLayouts/slideLayout1595.xml"/><Relationship Id="rId12" Type="http://schemas.openxmlformats.org/officeDocument/2006/relationships/theme" Target="../theme/theme146.xml"/><Relationship Id="rId13" Type="http://schemas.openxmlformats.org/officeDocument/2006/relationships/image" Target="../media/image1.png"/><Relationship Id="rId1" Type="http://schemas.openxmlformats.org/officeDocument/2006/relationships/slideLayout" Target="../slideLayouts/slideLayout1585.xml"/><Relationship Id="rId2" Type="http://schemas.openxmlformats.org/officeDocument/2006/relationships/slideLayout" Target="../slideLayouts/slideLayout1586.xml"/><Relationship Id="rId3" Type="http://schemas.openxmlformats.org/officeDocument/2006/relationships/slideLayout" Target="../slideLayouts/slideLayout1587.xml"/><Relationship Id="rId4" Type="http://schemas.openxmlformats.org/officeDocument/2006/relationships/slideLayout" Target="../slideLayouts/slideLayout1588.xml"/><Relationship Id="rId5" Type="http://schemas.openxmlformats.org/officeDocument/2006/relationships/slideLayout" Target="../slideLayouts/slideLayout1589.xml"/><Relationship Id="rId6" Type="http://schemas.openxmlformats.org/officeDocument/2006/relationships/slideLayout" Target="../slideLayouts/slideLayout1590.xml"/><Relationship Id="rId7" Type="http://schemas.openxmlformats.org/officeDocument/2006/relationships/slideLayout" Target="../slideLayouts/slideLayout1591.xml"/><Relationship Id="rId8" Type="http://schemas.openxmlformats.org/officeDocument/2006/relationships/slideLayout" Target="../slideLayouts/slideLayout1592.xml"/><Relationship Id="rId9" Type="http://schemas.openxmlformats.org/officeDocument/2006/relationships/slideLayout" Target="../slideLayouts/slideLayout1593.xml"/><Relationship Id="rId10" Type="http://schemas.openxmlformats.org/officeDocument/2006/relationships/slideLayout" Target="../slideLayouts/slideLayout1594.xml"/></Relationships>
</file>

<file path=ppt/slideMasters/_rels/slideMaster147.xml.rels><?xml version="1.0" encoding="UTF-8" standalone="yes"?>
<Relationships xmlns="http://schemas.openxmlformats.org/package/2006/relationships"><Relationship Id="rId11" Type="http://schemas.openxmlformats.org/officeDocument/2006/relationships/slideLayout" Target="../slideLayouts/slideLayout1606.xml"/><Relationship Id="rId12" Type="http://schemas.openxmlformats.org/officeDocument/2006/relationships/theme" Target="../theme/theme147.xml"/><Relationship Id="rId13" Type="http://schemas.openxmlformats.org/officeDocument/2006/relationships/image" Target="../media/image1.png"/><Relationship Id="rId1" Type="http://schemas.openxmlformats.org/officeDocument/2006/relationships/slideLayout" Target="../slideLayouts/slideLayout1596.xml"/><Relationship Id="rId2" Type="http://schemas.openxmlformats.org/officeDocument/2006/relationships/slideLayout" Target="../slideLayouts/slideLayout1597.xml"/><Relationship Id="rId3" Type="http://schemas.openxmlformats.org/officeDocument/2006/relationships/slideLayout" Target="../slideLayouts/slideLayout1598.xml"/><Relationship Id="rId4" Type="http://schemas.openxmlformats.org/officeDocument/2006/relationships/slideLayout" Target="../slideLayouts/slideLayout1599.xml"/><Relationship Id="rId5" Type="http://schemas.openxmlformats.org/officeDocument/2006/relationships/slideLayout" Target="../slideLayouts/slideLayout1600.xml"/><Relationship Id="rId6" Type="http://schemas.openxmlformats.org/officeDocument/2006/relationships/slideLayout" Target="../slideLayouts/slideLayout1601.xml"/><Relationship Id="rId7" Type="http://schemas.openxmlformats.org/officeDocument/2006/relationships/slideLayout" Target="../slideLayouts/slideLayout1602.xml"/><Relationship Id="rId8" Type="http://schemas.openxmlformats.org/officeDocument/2006/relationships/slideLayout" Target="../slideLayouts/slideLayout1603.xml"/><Relationship Id="rId9" Type="http://schemas.openxmlformats.org/officeDocument/2006/relationships/slideLayout" Target="../slideLayouts/slideLayout1604.xml"/><Relationship Id="rId10" Type="http://schemas.openxmlformats.org/officeDocument/2006/relationships/slideLayout" Target="../slideLayouts/slideLayout1605.xml"/></Relationships>
</file>

<file path=ppt/slideMasters/_rels/slideMaster148.xml.rels><?xml version="1.0" encoding="UTF-8" standalone="yes"?>
<Relationships xmlns="http://schemas.openxmlformats.org/package/2006/relationships"><Relationship Id="rId11" Type="http://schemas.openxmlformats.org/officeDocument/2006/relationships/slideLayout" Target="../slideLayouts/slideLayout1617.xml"/><Relationship Id="rId12" Type="http://schemas.openxmlformats.org/officeDocument/2006/relationships/theme" Target="../theme/theme148.xml"/><Relationship Id="rId1" Type="http://schemas.openxmlformats.org/officeDocument/2006/relationships/slideLayout" Target="../slideLayouts/slideLayout1607.xml"/><Relationship Id="rId2" Type="http://schemas.openxmlformats.org/officeDocument/2006/relationships/slideLayout" Target="../slideLayouts/slideLayout1608.xml"/><Relationship Id="rId3" Type="http://schemas.openxmlformats.org/officeDocument/2006/relationships/slideLayout" Target="../slideLayouts/slideLayout1609.xml"/><Relationship Id="rId4" Type="http://schemas.openxmlformats.org/officeDocument/2006/relationships/slideLayout" Target="../slideLayouts/slideLayout1610.xml"/><Relationship Id="rId5" Type="http://schemas.openxmlformats.org/officeDocument/2006/relationships/slideLayout" Target="../slideLayouts/slideLayout1611.xml"/><Relationship Id="rId6" Type="http://schemas.openxmlformats.org/officeDocument/2006/relationships/slideLayout" Target="../slideLayouts/slideLayout1612.xml"/><Relationship Id="rId7" Type="http://schemas.openxmlformats.org/officeDocument/2006/relationships/slideLayout" Target="../slideLayouts/slideLayout1613.xml"/><Relationship Id="rId8" Type="http://schemas.openxmlformats.org/officeDocument/2006/relationships/slideLayout" Target="../slideLayouts/slideLayout1614.xml"/><Relationship Id="rId9" Type="http://schemas.openxmlformats.org/officeDocument/2006/relationships/slideLayout" Target="../slideLayouts/slideLayout1615.xml"/><Relationship Id="rId10" Type="http://schemas.openxmlformats.org/officeDocument/2006/relationships/slideLayout" Target="../slideLayouts/slideLayout1616.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28.xml"/><Relationship Id="rId12" Type="http://schemas.openxmlformats.org/officeDocument/2006/relationships/theme" Target="../theme/theme149.xml"/><Relationship Id="rId1" Type="http://schemas.openxmlformats.org/officeDocument/2006/relationships/slideLayout" Target="../slideLayouts/slideLayout1618.xml"/><Relationship Id="rId2" Type="http://schemas.openxmlformats.org/officeDocument/2006/relationships/slideLayout" Target="../slideLayouts/slideLayout1619.xml"/><Relationship Id="rId3" Type="http://schemas.openxmlformats.org/officeDocument/2006/relationships/slideLayout" Target="../slideLayouts/slideLayout1620.xml"/><Relationship Id="rId4" Type="http://schemas.openxmlformats.org/officeDocument/2006/relationships/slideLayout" Target="../slideLayouts/slideLayout1621.xml"/><Relationship Id="rId5" Type="http://schemas.openxmlformats.org/officeDocument/2006/relationships/slideLayout" Target="../slideLayouts/slideLayout1622.xml"/><Relationship Id="rId6" Type="http://schemas.openxmlformats.org/officeDocument/2006/relationships/slideLayout" Target="../slideLayouts/slideLayout1623.xml"/><Relationship Id="rId7" Type="http://schemas.openxmlformats.org/officeDocument/2006/relationships/slideLayout" Target="../slideLayouts/slideLayout1624.xml"/><Relationship Id="rId8" Type="http://schemas.openxmlformats.org/officeDocument/2006/relationships/slideLayout" Target="../slideLayouts/slideLayout1625.xml"/><Relationship Id="rId9" Type="http://schemas.openxmlformats.org/officeDocument/2006/relationships/slideLayout" Target="../slideLayouts/slideLayout1626.xml"/><Relationship Id="rId10" Type="http://schemas.openxmlformats.org/officeDocument/2006/relationships/slideLayout" Target="../slideLayouts/slideLayout162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11" Type="http://schemas.openxmlformats.org/officeDocument/2006/relationships/slideLayout" Target="../slideLayouts/slideLayout1639.xml"/><Relationship Id="rId12" Type="http://schemas.openxmlformats.org/officeDocument/2006/relationships/theme" Target="../theme/theme150.xml"/><Relationship Id="rId1" Type="http://schemas.openxmlformats.org/officeDocument/2006/relationships/slideLayout" Target="../slideLayouts/slideLayout1629.xml"/><Relationship Id="rId2" Type="http://schemas.openxmlformats.org/officeDocument/2006/relationships/slideLayout" Target="../slideLayouts/slideLayout1630.xml"/><Relationship Id="rId3" Type="http://schemas.openxmlformats.org/officeDocument/2006/relationships/slideLayout" Target="../slideLayouts/slideLayout1631.xml"/><Relationship Id="rId4" Type="http://schemas.openxmlformats.org/officeDocument/2006/relationships/slideLayout" Target="../slideLayouts/slideLayout1632.xml"/><Relationship Id="rId5" Type="http://schemas.openxmlformats.org/officeDocument/2006/relationships/slideLayout" Target="../slideLayouts/slideLayout1633.xml"/><Relationship Id="rId6" Type="http://schemas.openxmlformats.org/officeDocument/2006/relationships/slideLayout" Target="../slideLayouts/slideLayout1634.xml"/><Relationship Id="rId7" Type="http://schemas.openxmlformats.org/officeDocument/2006/relationships/slideLayout" Target="../slideLayouts/slideLayout1635.xml"/><Relationship Id="rId8" Type="http://schemas.openxmlformats.org/officeDocument/2006/relationships/slideLayout" Target="../slideLayouts/slideLayout1636.xml"/><Relationship Id="rId9" Type="http://schemas.openxmlformats.org/officeDocument/2006/relationships/slideLayout" Target="../slideLayouts/slideLayout1637.xml"/><Relationship Id="rId10" Type="http://schemas.openxmlformats.org/officeDocument/2006/relationships/slideLayout" Target="../slideLayouts/slideLayout1638.xml"/></Relationships>
</file>

<file path=ppt/slideMasters/_rels/slideMaster151.xml.rels><?xml version="1.0" encoding="UTF-8" standalone="yes"?>
<Relationships xmlns="http://schemas.openxmlformats.org/package/2006/relationships"><Relationship Id="rId11" Type="http://schemas.openxmlformats.org/officeDocument/2006/relationships/slideLayout" Target="../slideLayouts/slideLayout1650.xml"/><Relationship Id="rId12" Type="http://schemas.openxmlformats.org/officeDocument/2006/relationships/theme" Target="../theme/theme151.xml"/><Relationship Id="rId13" Type="http://schemas.openxmlformats.org/officeDocument/2006/relationships/image" Target="../media/image1.png"/><Relationship Id="rId1" Type="http://schemas.openxmlformats.org/officeDocument/2006/relationships/slideLayout" Target="../slideLayouts/slideLayout1640.xml"/><Relationship Id="rId2" Type="http://schemas.openxmlformats.org/officeDocument/2006/relationships/slideLayout" Target="../slideLayouts/slideLayout1641.xml"/><Relationship Id="rId3" Type="http://schemas.openxmlformats.org/officeDocument/2006/relationships/slideLayout" Target="../slideLayouts/slideLayout1642.xml"/><Relationship Id="rId4" Type="http://schemas.openxmlformats.org/officeDocument/2006/relationships/slideLayout" Target="../slideLayouts/slideLayout1643.xml"/><Relationship Id="rId5" Type="http://schemas.openxmlformats.org/officeDocument/2006/relationships/slideLayout" Target="../slideLayouts/slideLayout1644.xml"/><Relationship Id="rId6" Type="http://schemas.openxmlformats.org/officeDocument/2006/relationships/slideLayout" Target="../slideLayouts/slideLayout1645.xml"/><Relationship Id="rId7" Type="http://schemas.openxmlformats.org/officeDocument/2006/relationships/slideLayout" Target="../slideLayouts/slideLayout1646.xml"/><Relationship Id="rId8" Type="http://schemas.openxmlformats.org/officeDocument/2006/relationships/slideLayout" Target="../slideLayouts/slideLayout1647.xml"/><Relationship Id="rId9" Type="http://schemas.openxmlformats.org/officeDocument/2006/relationships/slideLayout" Target="../slideLayouts/slideLayout1648.xml"/><Relationship Id="rId10" Type="http://schemas.openxmlformats.org/officeDocument/2006/relationships/slideLayout" Target="../slideLayouts/slideLayout1649.xml"/></Relationships>
</file>

<file path=ppt/slideMasters/_rels/slideMaster152.xml.rels><?xml version="1.0" encoding="UTF-8" standalone="yes"?>
<Relationships xmlns="http://schemas.openxmlformats.org/package/2006/relationships"><Relationship Id="rId11" Type="http://schemas.openxmlformats.org/officeDocument/2006/relationships/slideLayout" Target="../slideLayouts/slideLayout1661.xml"/><Relationship Id="rId12" Type="http://schemas.openxmlformats.org/officeDocument/2006/relationships/theme" Target="../theme/theme152.xml"/><Relationship Id="rId13" Type="http://schemas.openxmlformats.org/officeDocument/2006/relationships/image" Target="../media/image1.png"/><Relationship Id="rId1" Type="http://schemas.openxmlformats.org/officeDocument/2006/relationships/slideLayout" Target="../slideLayouts/slideLayout1651.xml"/><Relationship Id="rId2" Type="http://schemas.openxmlformats.org/officeDocument/2006/relationships/slideLayout" Target="../slideLayouts/slideLayout1652.xml"/><Relationship Id="rId3" Type="http://schemas.openxmlformats.org/officeDocument/2006/relationships/slideLayout" Target="../slideLayouts/slideLayout1653.xml"/><Relationship Id="rId4" Type="http://schemas.openxmlformats.org/officeDocument/2006/relationships/slideLayout" Target="../slideLayouts/slideLayout1654.xml"/><Relationship Id="rId5" Type="http://schemas.openxmlformats.org/officeDocument/2006/relationships/slideLayout" Target="../slideLayouts/slideLayout1655.xml"/><Relationship Id="rId6" Type="http://schemas.openxmlformats.org/officeDocument/2006/relationships/slideLayout" Target="../slideLayouts/slideLayout1656.xml"/><Relationship Id="rId7" Type="http://schemas.openxmlformats.org/officeDocument/2006/relationships/slideLayout" Target="../slideLayouts/slideLayout1657.xml"/><Relationship Id="rId8" Type="http://schemas.openxmlformats.org/officeDocument/2006/relationships/slideLayout" Target="../slideLayouts/slideLayout1658.xml"/><Relationship Id="rId9" Type="http://schemas.openxmlformats.org/officeDocument/2006/relationships/slideLayout" Target="../slideLayouts/slideLayout1659.xml"/><Relationship Id="rId10" Type="http://schemas.openxmlformats.org/officeDocument/2006/relationships/slideLayout" Target="../slideLayouts/slideLayout1660.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72.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62.xml"/><Relationship Id="rId2" Type="http://schemas.openxmlformats.org/officeDocument/2006/relationships/slideLayout" Target="../slideLayouts/slideLayout1663.xml"/><Relationship Id="rId3" Type="http://schemas.openxmlformats.org/officeDocument/2006/relationships/slideLayout" Target="../slideLayouts/slideLayout1664.xml"/><Relationship Id="rId4" Type="http://schemas.openxmlformats.org/officeDocument/2006/relationships/slideLayout" Target="../slideLayouts/slideLayout1665.xml"/><Relationship Id="rId5" Type="http://schemas.openxmlformats.org/officeDocument/2006/relationships/slideLayout" Target="../slideLayouts/slideLayout1666.xml"/><Relationship Id="rId6" Type="http://schemas.openxmlformats.org/officeDocument/2006/relationships/slideLayout" Target="../slideLayouts/slideLayout1667.xml"/><Relationship Id="rId7" Type="http://schemas.openxmlformats.org/officeDocument/2006/relationships/slideLayout" Target="../slideLayouts/slideLayout1668.xml"/><Relationship Id="rId8" Type="http://schemas.openxmlformats.org/officeDocument/2006/relationships/slideLayout" Target="../slideLayouts/slideLayout1669.xml"/><Relationship Id="rId9" Type="http://schemas.openxmlformats.org/officeDocument/2006/relationships/slideLayout" Target="../slideLayouts/slideLayout1670.xml"/><Relationship Id="rId10" Type="http://schemas.openxmlformats.org/officeDocument/2006/relationships/slideLayout" Target="../slideLayouts/slideLayout1671.xml"/></Relationships>
</file>

<file path=ppt/slideMasters/_rels/slideMaster154.xml.rels><?xml version="1.0" encoding="UTF-8" standalone="yes"?>
<Relationships xmlns="http://schemas.openxmlformats.org/package/2006/relationships"><Relationship Id="rId11" Type="http://schemas.openxmlformats.org/officeDocument/2006/relationships/slideLayout" Target="../slideLayouts/slideLayout1683.xml"/><Relationship Id="rId12" Type="http://schemas.openxmlformats.org/officeDocument/2006/relationships/theme" Target="../theme/theme154.xml"/><Relationship Id="rId13" Type="http://schemas.openxmlformats.org/officeDocument/2006/relationships/image" Target="../media/image1.png"/><Relationship Id="rId1" Type="http://schemas.openxmlformats.org/officeDocument/2006/relationships/slideLayout" Target="../slideLayouts/slideLayout1673.xml"/><Relationship Id="rId2" Type="http://schemas.openxmlformats.org/officeDocument/2006/relationships/slideLayout" Target="../slideLayouts/slideLayout1674.xml"/><Relationship Id="rId3" Type="http://schemas.openxmlformats.org/officeDocument/2006/relationships/slideLayout" Target="../slideLayouts/slideLayout1675.xml"/><Relationship Id="rId4" Type="http://schemas.openxmlformats.org/officeDocument/2006/relationships/slideLayout" Target="../slideLayouts/slideLayout1676.xml"/><Relationship Id="rId5" Type="http://schemas.openxmlformats.org/officeDocument/2006/relationships/slideLayout" Target="../slideLayouts/slideLayout1677.xml"/><Relationship Id="rId6" Type="http://schemas.openxmlformats.org/officeDocument/2006/relationships/slideLayout" Target="../slideLayouts/slideLayout1678.xml"/><Relationship Id="rId7" Type="http://schemas.openxmlformats.org/officeDocument/2006/relationships/slideLayout" Target="../slideLayouts/slideLayout1679.xml"/><Relationship Id="rId8" Type="http://schemas.openxmlformats.org/officeDocument/2006/relationships/slideLayout" Target="../slideLayouts/slideLayout1680.xml"/><Relationship Id="rId9" Type="http://schemas.openxmlformats.org/officeDocument/2006/relationships/slideLayout" Target="../slideLayouts/slideLayout1681.xml"/><Relationship Id="rId10" Type="http://schemas.openxmlformats.org/officeDocument/2006/relationships/slideLayout" Target="../slideLayouts/slideLayout1682.xml"/></Relationships>
</file>

<file path=ppt/slideMasters/_rels/slideMaster155.xml.rels><?xml version="1.0" encoding="UTF-8" standalone="yes"?>
<Relationships xmlns="http://schemas.openxmlformats.org/package/2006/relationships"><Relationship Id="rId11" Type="http://schemas.openxmlformats.org/officeDocument/2006/relationships/slideLayout" Target="../slideLayouts/slideLayout1694.xml"/><Relationship Id="rId12" Type="http://schemas.openxmlformats.org/officeDocument/2006/relationships/theme" Target="../theme/theme155.xml"/><Relationship Id="rId1" Type="http://schemas.openxmlformats.org/officeDocument/2006/relationships/slideLayout" Target="../slideLayouts/slideLayout1684.xml"/><Relationship Id="rId2" Type="http://schemas.openxmlformats.org/officeDocument/2006/relationships/slideLayout" Target="../slideLayouts/slideLayout1685.xml"/><Relationship Id="rId3" Type="http://schemas.openxmlformats.org/officeDocument/2006/relationships/slideLayout" Target="../slideLayouts/slideLayout1686.xml"/><Relationship Id="rId4" Type="http://schemas.openxmlformats.org/officeDocument/2006/relationships/slideLayout" Target="../slideLayouts/slideLayout1687.xml"/><Relationship Id="rId5" Type="http://schemas.openxmlformats.org/officeDocument/2006/relationships/slideLayout" Target="../slideLayouts/slideLayout1688.xml"/><Relationship Id="rId6" Type="http://schemas.openxmlformats.org/officeDocument/2006/relationships/slideLayout" Target="../slideLayouts/slideLayout1689.xml"/><Relationship Id="rId7" Type="http://schemas.openxmlformats.org/officeDocument/2006/relationships/slideLayout" Target="../slideLayouts/slideLayout1690.xml"/><Relationship Id="rId8" Type="http://schemas.openxmlformats.org/officeDocument/2006/relationships/slideLayout" Target="../slideLayouts/slideLayout1691.xml"/><Relationship Id="rId9" Type="http://schemas.openxmlformats.org/officeDocument/2006/relationships/slideLayout" Target="../slideLayouts/slideLayout1692.xml"/><Relationship Id="rId10" Type="http://schemas.openxmlformats.org/officeDocument/2006/relationships/slideLayout" Target="../slideLayouts/slideLayout1693.xml"/></Relationships>
</file>

<file path=ppt/slideMasters/_rels/slideMaster156.xml.rels><?xml version="1.0" encoding="UTF-8" standalone="yes"?>
<Relationships xmlns="http://schemas.openxmlformats.org/package/2006/relationships"><Relationship Id="rId11" Type="http://schemas.openxmlformats.org/officeDocument/2006/relationships/slideLayout" Target="../slideLayouts/slideLayout1705.xml"/><Relationship Id="rId12" Type="http://schemas.openxmlformats.org/officeDocument/2006/relationships/theme" Target="../theme/theme156.xml"/><Relationship Id="rId13" Type="http://schemas.openxmlformats.org/officeDocument/2006/relationships/image" Target="../media/image1.png"/><Relationship Id="rId1" Type="http://schemas.openxmlformats.org/officeDocument/2006/relationships/slideLayout" Target="../slideLayouts/slideLayout1695.xml"/><Relationship Id="rId2" Type="http://schemas.openxmlformats.org/officeDocument/2006/relationships/slideLayout" Target="../slideLayouts/slideLayout1696.xml"/><Relationship Id="rId3" Type="http://schemas.openxmlformats.org/officeDocument/2006/relationships/slideLayout" Target="../slideLayouts/slideLayout1697.xml"/><Relationship Id="rId4" Type="http://schemas.openxmlformats.org/officeDocument/2006/relationships/slideLayout" Target="../slideLayouts/slideLayout1698.xml"/><Relationship Id="rId5" Type="http://schemas.openxmlformats.org/officeDocument/2006/relationships/slideLayout" Target="../slideLayouts/slideLayout1699.xml"/><Relationship Id="rId6" Type="http://schemas.openxmlformats.org/officeDocument/2006/relationships/slideLayout" Target="../slideLayouts/slideLayout1700.xml"/><Relationship Id="rId7" Type="http://schemas.openxmlformats.org/officeDocument/2006/relationships/slideLayout" Target="../slideLayouts/slideLayout1701.xml"/><Relationship Id="rId8" Type="http://schemas.openxmlformats.org/officeDocument/2006/relationships/slideLayout" Target="../slideLayouts/slideLayout1702.xml"/><Relationship Id="rId9" Type="http://schemas.openxmlformats.org/officeDocument/2006/relationships/slideLayout" Target="../slideLayouts/slideLayout1703.xml"/><Relationship Id="rId10" Type="http://schemas.openxmlformats.org/officeDocument/2006/relationships/slideLayout" Target="../slideLayouts/slideLayout1704.xml"/></Relationships>
</file>

<file path=ppt/slideMasters/_rels/slideMaster157.xml.rels><?xml version="1.0" encoding="UTF-8" standalone="yes"?>
<Relationships xmlns="http://schemas.openxmlformats.org/package/2006/relationships"><Relationship Id="rId11" Type="http://schemas.openxmlformats.org/officeDocument/2006/relationships/slideLayout" Target="../slideLayouts/slideLayout1716.xml"/><Relationship Id="rId12" Type="http://schemas.openxmlformats.org/officeDocument/2006/relationships/theme" Target="../theme/theme157.xml"/><Relationship Id="rId13" Type="http://schemas.openxmlformats.org/officeDocument/2006/relationships/image" Target="../media/image1.png"/><Relationship Id="rId1" Type="http://schemas.openxmlformats.org/officeDocument/2006/relationships/slideLayout" Target="../slideLayouts/slideLayout1706.xml"/><Relationship Id="rId2" Type="http://schemas.openxmlformats.org/officeDocument/2006/relationships/slideLayout" Target="../slideLayouts/slideLayout1707.xml"/><Relationship Id="rId3" Type="http://schemas.openxmlformats.org/officeDocument/2006/relationships/slideLayout" Target="../slideLayouts/slideLayout1708.xml"/><Relationship Id="rId4" Type="http://schemas.openxmlformats.org/officeDocument/2006/relationships/slideLayout" Target="../slideLayouts/slideLayout1709.xml"/><Relationship Id="rId5" Type="http://schemas.openxmlformats.org/officeDocument/2006/relationships/slideLayout" Target="../slideLayouts/slideLayout1710.xml"/><Relationship Id="rId6" Type="http://schemas.openxmlformats.org/officeDocument/2006/relationships/slideLayout" Target="../slideLayouts/slideLayout1711.xml"/><Relationship Id="rId7" Type="http://schemas.openxmlformats.org/officeDocument/2006/relationships/slideLayout" Target="../slideLayouts/slideLayout1712.xml"/><Relationship Id="rId8" Type="http://schemas.openxmlformats.org/officeDocument/2006/relationships/slideLayout" Target="../slideLayouts/slideLayout1713.xml"/><Relationship Id="rId9" Type="http://schemas.openxmlformats.org/officeDocument/2006/relationships/slideLayout" Target="../slideLayouts/slideLayout1714.xml"/><Relationship Id="rId10" Type="http://schemas.openxmlformats.org/officeDocument/2006/relationships/slideLayout" Target="../slideLayouts/slideLayout1715.xml"/></Relationships>
</file>

<file path=ppt/slideMasters/_rels/slideMaster158.xml.rels><?xml version="1.0" encoding="UTF-8" standalone="yes"?>
<Relationships xmlns="http://schemas.openxmlformats.org/package/2006/relationships"><Relationship Id="rId11" Type="http://schemas.openxmlformats.org/officeDocument/2006/relationships/slideLayout" Target="../slideLayouts/slideLayout1727.xml"/><Relationship Id="rId12" Type="http://schemas.openxmlformats.org/officeDocument/2006/relationships/theme" Target="../theme/theme158.xml"/><Relationship Id="rId13" Type="http://schemas.openxmlformats.org/officeDocument/2006/relationships/image" Target="../media/image1.png"/><Relationship Id="rId1" Type="http://schemas.openxmlformats.org/officeDocument/2006/relationships/slideLayout" Target="../slideLayouts/slideLayout1717.xml"/><Relationship Id="rId2" Type="http://schemas.openxmlformats.org/officeDocument/2006/relationships/slideLayout" Target="../slideLayouts/slideLayout1718.xml"/><Relationship Id="rId3" Type="http://schemas.openxmlformats.org/officeDocument/2006/relationships/slideLayout" Target="../slideLayouts/slideLayout1719.xml"/><Relationship Id="rId4" Type="http://schemas.openxmlformats.org/officeDocument/2006/relationships/slideLayout" Target="../slideLayouts/slideLayout1720.xml"/><Relationship Id="rId5" Type="http://schemas.openxmlformats.org/officeDocument/2006/relationships/slideLayout" Target="../slideLayouts/slideLayout1721.xml"/><Relationship Id="rId6" Type="http://schemas.openxmlformats.org/officeDocument/2006/relationships/slideLayout" Target="../slideLayouts/slideLayout1722.xml"/><Relationship Id="rId7" Type="http://schemas.openxmlformats.org/officeDocument/2006/relationships/slideLayout" Target="../slideLayouts/slideLayout1723.xml"/><Relationship Id="rId8" Type="http://schemas.openxmlformats.org/officeDocument/2006/relationships/slideLayout" Target="../slideLayouts/slideLayout1724.xml"/><Relationship Id="rId9" Type="http://schemas.openxmlformats.org/officeDocument/2006/relationships/slideLayout" Target="../slideLayouts/slideLayout1725.xml"/><Relationship Id="rId10" Type="http://schemas.openxmlformats.org/officeDocument/2006/relationships/slideLayout" Target="../slideLayouts/slideLayout1726.xml"/></Relationships>
</file>

<file path=ppt/slideMasters/_rels/slideMaster159.xml.rels><?xml version="1.0" encoding="UTF-8" standalone="yes"?>
<Relationships xmlns="http://schemas.openxmlformats.org/package/2006/relationships"><Relationship Id="rId11" Type="http://schemas.openxmlformats.org/officeDocument/2006/relationships/slideLayout" Target="../slideLayouts/slideLayout1738.xml"/><Relationship Id="rId12" Type="http://schemas.openxmlformats.org/officeDocument/2006/relationships/theme" Target="../theme/theme159.xml"/><Relationship Id="rId1" Type="http://schemas.openxmlformats.org/officeDocument/2006/relationships/slideLayout" Target="../slideLayouts/slideLayout1728.xml"/><Relationship Id="rId2" Type="http://schemas.openxmlformats.org/officeDocument/2006/relationships/slideLayout" Target="../slideLayouts/slideLayout1729.xml"/><Relationship Id="rId3" Type="http://schemas.openxmlformats.org/officeDocument/2006/relationships/slideLayout" Target="../slideLayouts/slideLayout1730.xml"/><Relationship Id="rId4" Type="http://schemas.openxmlformats.org/officeDocument/2006/relationships/slideLayout" Target="../slideLayouts/slideLayout1731.xml"/><Relationship Id="rId5" Type="http://schemas.openxmlformats.org/officeDocument/2006/relationships/slideLayout" Target="../slideLayouts/slideLayout1732.xml"/><Relationship Id="rId6" Type="http://schemas.openxmlformats.org/officeDocument/2006/relationships/slideLayout" Target="../slideLayouts/slideLayout1733.xml"/><Relationship Id="rId7" Type="http://schemas.openxmlformats.org/officeDocument/2006/relationships/slideLayout" Target="../slideLayouts/slideLayout1734.xml"/><Relationship Id="rId8" Type="http://schemas.openxmlformats.org/officeDocument/2006/relationships/slideLayout" Target="../slideLayouts/slideLayout1735.xml"/><Relationship Id="rId9" Type="http://schemas.openxmlformats.org/officeDocument/2006/relationships/slideLayout" Target="../slideLayouts/slideLayout1736.xml"/><Relationship Id="rId10" Type="http://schemas.openxmlformats.org/officeDocument/2006/relationships/slideLayout" Target="../slideLayouts/slideLayout173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0.xml.rels><?xml version="1.0" encoding="UTF-8" standalone="yes"?>
<Relationships xmlns="http://schemas.openxmlformats.org/package/2006/relationships"><Relationship Id="rId11" Type="http://schemas.openxmlformats.org/officeDocument/2006/relationships/slideLayout" Target="../slideLayouts/slideLayout1749.xml"/><Relationship Id="rId12" Type="http://schemas.openxmlformats.org/officeDocument/2006/relationships/theme" Target="../theme/theme160.xml"/><Relationship Id="rId13" Type="http://schemas.openxmlformats.org/officeDocument/2006/relationships/image" Target="../media/image1.png"/><Relationship Id="rId1" Type="http://schemas.openxmlformats.org/officeDocument/2006/relationships/slideLayout" Target="../slideLayouts/slideLayout1739.xml"/><Relationship Id="rId2" Type="http://schemas.openxmlformats.org/officeDocument/2006/relationships/slideLayout" Target="../slideLayouts/slideLayout1740.xml"/><Relationship Id="rId3" Type="http://schemas.openxmlformats.org/officeDocument/2006/relationships/slideLayout" Target="../slideLayouts/slideLayout1741.xml"/><Relationship Id="rId4" Type="http://schemas.openxmlformats.org/officeDocument/2006/relationships/slideLayout" Target="../slideLayouts/slideLayout1742.xml"/><Relationship Id="rId5" Type="http://schemas.openxmlformats.org/officeDocument/2006/relationships/slideLayout" Target="../slideLayouts/slideLayout1743.xml"/><Relationship Id="rId6" Type="http://schemas.openxmlformats.org/officeDocument/2006/relationships/slideLayout" Target="../slideLayouts/slideLayout1744.xml"/><Relationship Id="rId7" Type="http://schemas.openxmlformats.org/officeDocument/2006/relationships/slideLayout" Target="../slideLayouts/slideLayout1745.xml"/><Relationship Id="rId8" Type="http://schemas.openxmlformats.org/officeDocument/2006/relationships/slideLayout" Target="../slideLayouts/slideLayout1746.xml"/><Relationship Id="rId9" Type="http://schemas.openxmlformats.org/officeDocument/2006/relationships/slideLayout" Target="../slideLayouts/slideLayout1747.xml"/><Relationship Id="rId10" Type="http://schemas.openxmlformats.org/officeDocument/2006/relationships/slideLayout" Target="../slideLayouts/slideLayout174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3" Type="http://schemas.openxmlformats.org/officeDocument/2006/relationships/image" Target="../media/image1.png"/><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3" Type="http://schemas.openxmlformats.org/officeDocument/2006/relationships/image" Target="../media/image1.png"/><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3" Type="http://schemas.openxmlformats.org/officeDocument/2006/relationships/image" Target="../media/image1.png"/><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3" Type="http://schemas.openxmlformats.org/officeDocument/2006/relationships/image" Target="../media/image1.png"/><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3" Type="http://schemas.openxmlformats.org/officeDocument/2006/relationships/image" Target="../media/image1.png"/><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slideLayout" Target="../slideLayouts/slideLayout700.xml"/><Relationship Id="rId13" Type="http://schemas.openxmlformats.org/officeDocument/2006/relationships/theme" Target="../theme/theme64.xml"/><Relationship Id="rId14"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1.xml"/><Relationship Id="rId12" Type="http://schemas.openxmlformats.org/officeDocument/2006/relationships/theme" Target="../theme/theme65.xml"/><Relationship Id="rId13" Type="http://schemas.openxmlformats.org/officeDocument/2006/relationships/image" Target="../media/image1.png"/><Relationship Id="rId1" Type="http://schemas.openxmlformats.org/officeDocument/2006/relationships/slideLayout" Target="../slideLayouts/slideLayout701.xml"/><Relationship Id="rId2" Type="http://schemas.openxmlformats.org/officeDocument/2006/relationships/slideLayout" Target="../slideLayouts/slideLayout702.xml"/><Relationship Id="rId3" Type="http://schemas.openxmlformats.org/officeDocument/2006/relationships/slideLayout" Target="../slideLayouts/slideLayout703.xml"/><Relationship Id="rId4" Type="http://schemas.openxmlformats.org/officeDocument/2006/relationships/slideLayout" Target="../slideLayouts/slideLayout704.xml"/><Relationship Id="rId5" Type="http://schemas.openxmlformats.org/officeDocument/2006/relationships/slideLayout" Target="../slideLayouts/slideLayout705.xml"/><Relationship Id="rId6" Type="http://schemas.openxmlformats.org/officeDocument/2006/relationships/slideLayout" Target="../slideLayouts/slideLayout706.xml"/><Relationship Id="rId7" Type="http://schemas.openxmlformats.org/officeDocument/2006/relationships/slideLayout" Target="../slideLayouts/slideLayout707.xml"/><Relationship Id="rId8" Type="http://schemas.openxmlformats.org/officeDocument/2006/relationships/slideLayout" Target="../slideLayouts/slideLayout708.xml"/><Relationship Id="rId9" Type="http://schemas.openxmlformats.org/officeDocument/2006/relationships/slideLayout" Target="../slideLayouts/slideLayout709.xml"/><Relationship Id="rId10" Type="http://schemas.openxmlformats.org/officeDocument/2006/relationships/slideLayout" Target="../slideLayouts/slideLayout710.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3" Type="http://schemas.openxmlformats.org/officeDocument/2006/relationships/image" Target="../media/image1.png"/><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3" Type="http://schemas.openxmlformats.org/officeDocument/2006/relationships/image" Target="../media/image1.png"/><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3" Type="http://schemas.openxmlformats.org/officeDocument/2006/relationships/image" Target="../media/image1.png"/><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3" Type="http://schemas.openxmlformats.org/officeDocument/2006/relationships/image" Target="../media/image1.png"/><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3" Type="http://schemas.openxmlformats.org/officeDocument/2006/relationships/image" Target="../media/image1.png"/><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3" Type="http://schemas.openxmlformats.org/officeDocument/2006/relationships/image" Target="../media/image1.png"/><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slideLayout" Target="../slideLayouts/slideLayout1053.xml"/><Relationship Id="rId13" Type="http://schemas.openxmlformats.org/officeDocument/2006/relationships/theme" Target="../theme/theme96.xml"/><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4.xml"/><Relationship Id="rId12" Type="http://schemas.openxmlformats.org/officeDocument/2006/relationships/slideLayout" Target="../slideLayouts/slideLayout1065.xml"/><Relationship Id="rId13" Type="http://schemas.openxmlformats.org/officeDocument/2006/relationships/theme" Target="../theme/theme97.xml"/><Relationship Id="rId1" Type="http://schemas.openxmlformats.org/officeDocument/2006/relationships/slideLayout" Target="../slideLayouts/slideLayout1054.xml"/><Relationship Id="rId2" Type="http://schemas.openxmlformats.org/officeDocument/2006/relationships/slideLayout" Target="../slideLayouts/slideLayout1055.xml"/><Relationship Id="rId3" Type="http://schemas.openxmlformats.org/officeDocument/2006/relationships/slideLayout" Target="../slideLayouts/slideLayout1056.xml"/><Relationship Id="rId4" Type="http://schemas.openxmlformats.org/officeDocument/2006/relationships/slideLayout" Target="../slideLayouts/slideLayout1057.xml"/><Relationship Id="rId5" Type="http://schemas.openxmlformats.org/officeDocument/2006/relationships/slideLayout" Target="../slideLayouts/slideLayout1058.xml"/><Relationship Id="rId6" Type="http://schemas.openxmlformats.org/officeDocument/2006/relationships/slideLayout" Target="../slideLayouts/slideLayout1059.xml"/><Relationship Id="rId7" Type="http://schemas.openxmlformats.org/officeDocument/2006/relationships/slideLayout" Target="../slideLayouts/slideLayout1060.xml"/><Relationship Id="rId8" Type="http://schemas.openxmlformats.org/officeDocument/2006/relationships/slideLayout" Target="../slideLayouts/slideLayout1061.xml"/><Relationship Id="rId9" Type="http://schemas.openxmlformats.org/officeDocument/2006/relationships/slideLayout" Target="../slideLayouts/slideLayout1062.xml"/><Relationship Id="rId10" Type="http://schemas.openxmlformats.org/officeDocument/2006/relationships/slideLayout" Target="../slideLayouts/slideLayout1063.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6.xml"/><Relationship Id="rId12" Type="http://schemas.openxmlformats.org/officeDocument/2006/relationships/theme" Target="../theme/theme98.xml"/><Relationship Id="rId13" Type="http://schemas.openxmlformats.org/officeDocument/2006/relationships/image" Target="../media/image1.png"/><Relationship Id="rId1" Type="http://schemas.openxmlformats.org/officeDocument/2006/relationships/slideLayout" Target="../slideLayouts/slideLayout1066.xml"/><Relationship Id="rId2" Type="http://schemas.openxmlformats.org/officeDocument/2006/relationships/slideLayout" Target="../slideLayouts/slideLayout1067.xml"/><Relationship Id="rId3" Type="http://schemas.openxmlformats.org/officeDocument/2006/relationships/slideLayout" Target="../slideLayouts/slideLayout1068.xml"/><Relationship Id="rId4" Type="http://schemas.openxmlformats.org/officeDocument/2006/relationships/slideLayout" Target="../slideLayouts/slideLayout1069.xml"/><Relationship Id="rId5" Type="http://schemas.openxmlformats.org/officeDocument/2006/relationships/slideLayout" Target="../slideLayouts/slideLayout1070.xml"/><Relationship Id="rId6" Type="http://schemas.openxmlformats.org/officeDocument/2006/relationships/slideLayout" Target="../slideLayouts/slideLayout1071.xml"/><Relationship Id="rId7" Type="http://schemas.openxmlformats.org/officeDocument/2006/relationships/slideLayout" Target="../slideLayouts/slideLayout1072.xml"/><Relationship Id="rId8" Type="http://schemas.openxmlformats.org/officeDocument/2006/relationships/slideLayout" Target="../slideLayouts/slideLayout1073.xml"/><Relationship Id="rId9" Type="http://schemas.openxmlformats.org/officeDocument/2006/relationships/slideLayout" Target="../slideLayouts/slideLayout1074.xml"/><Relationship Id="rId10" Type="http://schemas.openxmlformats.org/officeDocument/2006/relationships/slideLayout" Target="../slideLayouts/slideLayout1075.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7.xml"/><Relationship Id="rId12" Type="http://schemas.openxmlformats.org/officeDocument/2006/relationships/theme" Target="../theme/theme99.xml"/><Relationship Id="rId13" Type="http://schemas.openxmlformats.org/officeDocument/2006/relationships/image" Target="../media/image1.png"/><Relationship Id="rId1" Type="http://schemas.openxmlformats.org/officeDocument/2006/relationships/slideLayout" Target="../slideLayouts/slideLayout1077.xml"/><Relationship Id="rId2" Type="http://schemas.openxmlformats.org/officeDocument/2006/relationships/slideLayout" Target="../slideLayouts/slideLayout1078.xml"/><Relationship Id="rId3" Type="http://schemas.openxmlformats.org/officeDocument/2006/relationships/slideLayout" Target="../slideLayouts/slideLayout1079.xml"/><Relationship Id="rId4" Type="http://schemas.openxmlformats.org/officeDocument/2006/relationships/slideLayout" Target="../slideLayouts/slideLayout1080.xml"/><Relationship Id="rId5" Type="http://schemas.openxmlformats.org/officeDocument/2006/relationships/slideLayout" Target="../slideLayouts/slideLayout1081.xml"/><Relationship Id="rId6" Type="http://schemas.openxmlformats.org/officeDocument/2006/relationships/slideLayout" Target="../slideLayouts/slideLayout1082.xml"/><Relationship Id="rId7" Type="http://schemas.openxmlformats.org/officeDocument/2006/relationships/slideLayout" Target="../slideLayouts/slideLayout1083.xml"/><Relationship Id="rId8" Type="http://schemas.openxmlformats.org/officeDocument/2006/relationships/slideLayout" Target="../slideLayouts/slideLayout1084.xml"/><Relationship Id="rId9" Type="http://schemas.openxmlformats.org/officeDocument/2006/relationships/slideLayout" Target="../slideLayouts/slideLayout1085.xml"/><Relationship Id="rId10" Type="http://schemas.openxmlformats.org/officeDocument/2006/relationships/slideLayout" Target="../slideLayouts/slideLayout10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6/17/17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02874875"/>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61640004"/>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671638"/>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170170"/>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8854702"/>
      </p:ext>
    </p:extLst>
  </p:cSld>
  <p:clrMap bg1="lt1" tx1="dk1" bg2="lt2" tx2="dk2" accent1="accent1" accent2="accent2" accent3="accent3" accent4="accent4" accent5="accent5" accent6="accent6" hlink="hlink" folHlink="folHlink"/>
  <p:sldLayoutIdLst>
    <p:sldLayoutId id="2147486631" r:id="rId1"/>
    <p:sldLayoutId id="2147486632" r:id="rId2"/>
    <p:sldLayoutId id="2147486633" r:id="rId3"/>
    <p:sldLayoutId id="2147486634" r:id="rId4"/>
    <p:sldLayoutId id="2147486635" r:id="rId5"/>
    <p:sldLayoutId id="2147486636" r:id="rId6"/>
    <p:sldLayoutId id="2147486637" r:id="rId7"/>
    <p:sldLayoutId id="2147486638" r:id="rId8"/>
    <p:sldLayoutId id="2147486639" r:id="rId9"/>
    <p:sldLayoutId id="2147486640" r:id="rId10"/>
    <p:sldLayoutId id="2147486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7258801"/>
      </p:ext>
    </p:extLst>
  </p:cSld>
  <p:clrMap bg1="lt1" tx1="dk1" bg2="lt2" tx2="dk2" accent1="accent1" accent2="accent2" accent3="accent3" accent4="accent4" accent5="accent5" accent6="accent6" hlink="hlink" folHlink="folHlink"/>
  <p:sldLayoutIdLst>
    <p:sldLayoutId id="2147486643" r:id="rId1"/>
    <p:sldLayoutId id="2147486644" r:id="rId2"/>
    <p:sldLayoutId id="2147486645" r:id="rId3"/>
    <p:sldLayoutId id="2147486646" r:id="rId4"/>
    <p:sldLayoutId id="2147486647" r:id="rId5"/>
    <p:sldLayoutId id="2147486648" r:id="rId6"/>
    <p:sldLayoutId id="2147486649" r:id="rId7"/>
    <p:sldLayoutId id="2147486650" r:id="rId8"/>
    <p:sldLayoutId id="2147486651" r:id="rId9"/>
    <p:sldLayoutId id="2147486652" r:id="rId10"/>
    <p:sldLayoutId id="2147486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607049256"/>
      </p:ext>
    </p:extLst>
  </p:cSld>
  <p:clrMap bg1="lt1" tx1="dk1" bg2="lt2" tx2="dk2" accent1="accent1" accent2="accent2" accent3="accent3" accent4="accent4" accent5="accent5" accent6="accent6" hlink="hlink" folHlink="folHlink"/>
  <p:sldLayoutIdLst>
    <p:sldLayoutId id="2147486667" r:id="rId1"/>
    <p:sldLayoutId id="2147486668" r:id="rId2"/>
    <p:sldLayoutId id="2147486669" r:id="rId3"/>
    <p:sldLayoutId id="2147486670" r:id="rId4"/>
    <p:sldLayoutId id="2147486671" r:id="rId5"/>
    <p:sldLayoutId id="2147486672" r:id="rId6"/>
    <p:sldLayoutId id="2147486673" r:id="rId7"/>
    <p:sldLayoutId id="2147486674" r:id="rId8"/>
    <p:sldLayoutId id="2147486675" r:id="rId9"/>
    <p:sldLayoutId id="2147486676" r:id="rId10"/>
    <p:sldLayoutId id="2147486677"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6858029"/>
      </p:ext>
    </p:extLst>
  </p:cSld>
  <p:clrMap bg1="lt1" tx1="dk1" bg2="lt2" tx2="dk2" accent1="accent1" accent2="accent2" accent3="accent3" accent4="accent4" accent5="accent5" accent6="accent6" hlink="hlink" folHlink="folHlink"/>
  <p:sldLayoutIdLst>
    <p:sldLayoutId id="2147486679" r:id="rId1"/>
    <p:sldLayoutId id="2147486680" r:id="rId2"/>
    <p:sldLayoutId id="2147486681" r:id="rId3"/>
    <p:sldLayoutId id="2147486682" r:id="rId4"/>
    <p:sldLayoutId id="2147486683" r:id="rId5"/>
    <p:sldLayoutId id="2147486684" r:id="rId6"/>
    <p:sldLayoutId id="2147486685" r:id="rId7"/>
    <p:sldLayoutId id="2147486686" r:id="rId8"/>
    <p:sldLayoutId id="2147486687" r:id="rId9"/>
    <p:sldLayoutId id="2147486688" r:id="rId10"/>
    <p:sldLayoutId id="214748668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6468908"/>
      </p:ext>
    </p:extLst>
  </p:cSld>
  <p:clrMap bg1="lt1" tx1="dk1" bg2="lt2" tx2="dk2" accent1="accent1" accent2="accent2" accent3="accent3" accent4="accent4" accent5="accent5" accent6="accent6" hlink="hlink" folHlink="folHlink"/>
  <p:sldLayoutIdLst>
    <p:sldLayoutId id="2147486703" r:id="rId1"/>
    <p:sldLayoutId id="2147486704" r:id="rId2"/>
    <p:sldLayoutId id="2147486705" r:id="rId3"/>
    <p:sldLayoutId id="2147486706" r:id="rId4"/>
    <p:sldLayoutId id="2147486707" r:id="rId5"/>
    <p:sldLayoutId id="2147486708" r:id="rId6"/>
    <p:sldLayoutId id="2147486709" r:id="rId7"/>
    <p:sldLayoutId id="2147486710" r:id="rId8"/>
    <p:sldLayoutId id="2147486711" r:id="rId9"/>
    <p:sldLayoutId id="2147486712" r:id="rId10"/>
    <p:sldLayoutId id="214748671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1041312"/>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 id="2147486733" r:id="rId6"/>
    <p:sldLayoutId id="2147486734" r:id="rId7"/>
    <p:sldLayoutId id="2147486735" r:id="rId8"/>
    <p:sldLayoutId id="2147486736" r:id="rId9"/>
    <p:sldLayoutId id="2147486737" r:id="rId10"/>
    <p:sldLayoutId id="2147486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568167"/>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56001725"/>
      </p:ext>
    </p:extLst>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6/17/17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7777318"/>
      </p:ext>
    </p:extLst>
  </p:cSld>
  <p:clrMap bg1="lt1" tx1="dk1" bg2="lt2" tx2="dk2" accent1="accent1" accent2="accent2" accent3="accent3" accent4="accent4" accent5="accent5" accent6="accent6" hlink="hlink" folHlink="folHlink"/>
  <p:sldLayoutIdLst>
    <p:sldLayoutId id="2147486860" r:id="rId1"/>
    <p:sldLayoutId id="2147486861" r:id="rId2"/>
    <p:sldLayoutId id="2147486862" r:id="rId3"/>
    <p:sldLayoutId id="2147486863" r:id="rId4"/>
    <p:sldLayoutId id="2147486864" r:id="rId5"/>
    <p:sldLayoutId id="2147486865" r:id="rId6"/>
    <p:sldLayoutId id="2147486866" r:id="rId7"/>
    <p:sldLayoutId id="2147486867" r:id="rId8"/>
    <p:sldLayoutId id="2147486868" r:id="rId9"/>
    <p:sldLayoutId id="2147486869" r:id="rId10"/>
    <p:sldLayoutId id="2147486870"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86096954"/>
      </p:ext>
    </p:extLst>
  </p:cSld>
  <p:clrMap bg1="lt1" tx1="dk1" bg2="lt2" tx2="dk2" accent1="accent1" accent2="accent2" accent3="accent3" accent4="accent4" accent5="accent5" accent6="accent6" hlink="hlink" folHlink="folHlink"/>
  <p:sldLayoutIdLst>
    <p:sldLayoutId id="2147486884" r:id="rId1"/>
    <p:sldLayoutId id="2147486885" r:id="rId2"/>
    <p:sldLayoutId id="2147486886" r:id="rId3"/>
    <p:sldLayoutId id="2147486887" r:id="rId4"/>
    <p:sldLayoutId id="2147486888" r:id="rId5"/>
    <p:sldLayoutId id="2147486889" r:id="rId6"/>
    <p:sldLayoutId id="2147486890" r:id="rId7"/>
    <p:sldLayoutId id="2147486891" r:id="rId8"/>
    <p:sldLayoutId id="2147486892" r:id="rId9"/>
    <p:sldLayoutId id="2147486893" r:id="rId10"/>
    <p:sldLayoutId id="214748689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1566716"/>
      </p:ext>
    </p:extLst>
  </p:cSld>
  <p:clrMap bg1="lt1" tx1="dk1" bg2="lt2" tx2="dk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186168284"/>
      </p:ext>
    </p:extLst>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6/17/17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6/17/17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8.wmf"/><Relationship Id="rId7"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8.xml"/><Relationship Id="rId2" Type="http://schemas.openxmlformats.org/officeDocument/2006/relationships/image" Target="../media/image5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 Id="rId3"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 Id="rId3" Type="http://schemas.openxmlformats.org/officeDocument/2006/relationships/image" Target="../media/image6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5" Type="http://schemas.openxmlformats.org/officeDocument/2006/relationships/chart" Target="../charts/chart10.xml"/><Relationship Id="rId1" Type="http://schemas.openxmlformats.org/officeDocument/2006/relationships/slideLayout" Target="../slideLayouts/slideLayout1685.xml"/><Relationship Id="rId2" Type="http://schemas.openxmlformats.org/officeDocument/2006/relationships/notesSlide" Target="../notesSlides/notesSlide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1.xml"/><Relationship Id="rId3" Type="http://schemas.openxmlformats.org/officeDocument/2006/relationships/chart" Target="../charts/char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6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notesSlide" Target="../notesSlides/notesSlide21.xml"/><Relationship Id="rId3" Type="http://schemas.openxmlformats.org/officeDocument/2006/relationships/image" Target="../media/image67.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notesSlide" Target="../notesSlides/notesSlide2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8.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39.xml.rels><?xml version="1.0" encoding="UTF-8" standalone="yes"?>
<Relationships xmlns="http://schemas.openxmlformats.org/package/2006/relationships"><Relationship Id="rId11" Type="http://schemas.openxmlformats.org/officeDocument/2006/relationships/hyperlink" Target="https://www.youtube.com/playlist?list=PL5PHm2jkkXmgVhh8CHAu9N76TShJqfYDt" TargetMode="External"/><Relationship Id="rId12" Type="http://schemas.openxmlformats.org/officeDocument/2006/relationships/hyperlink" Target="http://www.ece.cmu.edu/~ece740/f15/doku.php" TargetMode="External"/><Relationship Id="rId13" Type="http://schemas.openxmlformats.org/officeDocument/2006/relationships/hyperlink" Target="http://www.ece.cmu.edu/~ece742/f12/doku.php?id=lectures" TargetMode="External"/><Relationship Id="rId14" Type="http://schemas.openxmlformats.org/officeDocument/2006/relationships/hyperlink" Target="https://www.youtube.com/playlist?feature=edit_ok&amp;list=PLSEZzvupP7hNjq3Tuv2hiE5VvR-WRYoW4" TargetMode="External"/><Relationship Id="rId15" Type="http://schemas.openxmlformats.org/officeDocument/2006/relationships/hyperlink" Target="http://users.ece.cmu.edu/~omutlu/acaces2013-memory.html" TargetMode="External"/><Relationship Id="rId16"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7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7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72.png"/><Relationship Id="rId3" Type="http://schemas.openxmlformats.org/officeDocument/2006/relationships/image" Target="../media/image73.png"/></Relationships>
</file>

<file path=ppt/slides/_rels/slide14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5" Type="http://schemas.openxmlformats.org/officeDocument/2006/relationships/image" Target="../media/image74.png"/><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CMU-SAFARI/SoftMC" TargetMode="External"/><Relationship Id="rId3"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9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9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59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97.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71.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18.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08.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1619.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619.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5" Type="http://schemas.openxmlformats.org/officeDocument/2006/relationships/image" Target="../media/image28.jpeg"/><Relationship Id="rId6" Type="http://schemas.openxmlformats.org/officeDocument/2006/relationships/hyperlink" Target="https://github.com/CMU-SAFARI/rowhammer" TargetMode="External"/><Relationship Id="rId1" Type="http://schemas.openxmlformats.org/officeDocument/2006/relationships/slideLayout" Target="../slideLayouts/slideLayout1729.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5" Type="http://schemas.openxmlformats.org/officeDocument/2006/relationships/image" Target="../media/image28.jpeg"/><Relationship Id="rId6" Type="http://schemas.openxmlformats.org/officeDocument/2006/relationships/hyperlink" Target="https://github.com/CMU-SAFARI/rowhammer" TargetMode="External"/><Relationship Id="rId1" Type="http://schemas.openxmlformats.org/officeDocument/2006/relationships/slideLayout" Target="../slideLayouts/slideLayout1729.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5" Type="http://schemas.openxmlformats.org/officeDocument/2006/relationships/image" Target="../media/image28.jpeg"/><Relationship Id="rId6" Type="http://schemas.openxmlformats.org/officeDocument/2006/relationships/hyperlink" Target="https://github.com/CMU-SAFARI/rowhammer" TargetMode="External"/><Relationship Id="rId1" Type="http://schemas.openxmlformats.org/officeDocument/2006/relationships/slideLayout" Target="../slideLayouts/slideLayout1729.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5" Type="http://schemas.openxmlformats.org/officeDocument/2006/relationships/image" Target="../media/image28.jpeg"/><Relationship Id="rId6" Type="http://schemas.openxmlformats.org/officeDocument/2006/relationships/hyperlink" Target="https://github.com/CMU-SAFARI/rowhammer" TargetMode="External"/><Relationship Id="rId1" Type="http://schemas.openxmlformats.org/officeDocument/2006/relationships/slideLayout" Target="../slideLayouts/slideLayout1729.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30.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71.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43.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043.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043.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hyperlink" Target="https://lab.dsst.io/32c3-slides/7197.html" TargetMode="Externa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hyperlink" Target="https://support.apple.com/en-gb/HT204934" TargetMode="Externa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171.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5.pn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0.jpeg"/><Relationship Id="rId1" Type="http://schemas.openxmlformats.org/officeDocument/2006/relationships/slideLayout" Target="../slideLayouts/slideLayout1043.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15.png"/><Relationship Id="rId3" Type="http://schemas.openxmlformats.org/officeDocument/2006/relationships/image" Target="../media/image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notesSlide" Target="../notesSlides/notesSlide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13.xml"/><Relationship Id="rId2" Type="http://schemas.openxmlformats.org/officeDocument/2006/relationships/chart" Target="../charts/char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chart" Target="../charts/chart2.xml"/><Relationship Id="rId1" Type="http://schemas.openxmlformats.org/officeDocument/2006/relationships/slideLayout" Target="../slideLayouts/slideLayout1043.xml"/><Relationship Id="rId2" Type="http://schemas.openxmlformats.org/officeDocument/2006/relationships/image" Target="../media/image4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image" Target="../media/image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chart" Target="../charts/char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chart" Target="../charts/chart4.xml"/><Relationship Id="rId3" Type="http://schemas.openxmlformats.org/officeDocument/2006/relationships/chart" Target="../charts/char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40.xml"/><Relationship Id="rId2" Type="http://schemas.openxmlformats.org/officeDocument/2006/relationships/chart" Target="../charts/char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49.png"/><Relationship Id="rId3"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043.xml"/><Relationship Id="rId2"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5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image" Target="../media/image53.jpeg"/></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hyperlink" Target="https://commons.wikimedia.org/w/index.php?curid=31493356" TargetMode="External"/><Relationship Id="rId1" Type="http://schemas.openxmlformats.org/officeDocument/2006/relationships/slideLayout" Target="../slideLayouts/slideLayout1043.xml"/><Relationship Id="rId2" Type="http://schemas.openxmlformats.org/officeDocument/2006/relationships/image" Target="../media/image5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43.xml"/><Relationship Id="rId2" Type="http://schemas.openxmlformats.org/officeDocument/2006/relationships/notesSlide" Target="../notesSlides/notesSlide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43.xml"/></Relationships>
</file>

<file path=ppt/slides/_rels/slide87.xml.rels><?xml version="1.0" encoding="UTF-8" standalone="yes"?>
<Relationships xmlns="http://schemas.openxmlformats.org/package/2006/relationships"><Relationship Id="rId3" Type="http://schemas.openxmlformats.org/officeDocument/2006/relationships/hyperlink" Target="mailto:onur.mutlu@inf.ethz.ch"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8.wmf"/><Relationship Id="rId7" Type="http://schemas.openxmlformats.org/officeDocument/2006/relationships/image" Target="../media/image9.png"/><Relationship Id="rId1" Type="http://schemas.openxmlformats.org/officeDocument/2006/relationships/slideLayout" Target="../slideLayouts/slideLayout1739.xml"/><Relationship Id="rId2" Type="http://schemas.openxmlformats.org/officeDocument/2006/relationships/notesSlide" Target="../notesSlides/notesSlide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3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58.jpeg"/><Relationship Id="rId1" Type="http://schemas.openxmlformats.org/officeDocument/2006/relationships/slideLayout" Target="../slideLayouts/slideLayout1060.xml"/><Relationship Id="rId2" Type="http://schemas.openxmlformats.org/officeDocument/2006/relationships/notesSlide" Target="../notesSlides/notesSlide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June 5, 2017</a:t>
            </a:r>
          </a:p>
          <a:p>
            <a:r>
              <a:rPr lang="en-US" sz="2200" dirty="0" err="1" smtClean="0"/>
              <a:t>Technion</a:t>
            </a:r>
            <a:r>
              <a:rPr lang="en-US" sz="2200" dirty="0" smtClean="0"/>
              <a:t> </a:t>
            </a:r>
            <a:r>
              <a:rPr lang="en-US" sz="2200" dirty="0" err="1" smtClean="0"/>
              <a:t>Seiden</a:t>
            </a:r>
            <a:r>
              <a:rPr lang="en-US" sz="2200" dirty="0" smtClean="0"/>
              <a:t> Workshop: Beyond CMOS</a:t>
            </a:r>
          </a:p>
          <a:p>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4400" dirty="0" smtClean="0"/>
              <a:t>Rethinking Memory System Design</a:t>
            </a:r>
            <a:br>
              <a:rPr lang="en-US" sz="4400" dirty="0" smtClean="0"/>
            </a:br>
            <a:r>
              <a:rPr lang="en-US" sz="800" dirty="0" smtClean="0"/>
              <a:t/>
            </a:r>
            <a:br>
              <a:rPr lang="en-US" sz="800" dirty="0" smtClean="0"/>
            </a:br>
            <a:r>
              <a:rPr lang="en-US" sz="3600" dirty="0" smtClean="0">
                <a:solidFill>
                  <a:srgbClr val="FF0000"/>
                </a:solidFill>
              </a:rPr>
              <a:t>(and the Platforms We Design Around It)</a:t>
            </a: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73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10</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smtClean="0">
                <a:solidFill>
                  <a:srgbClr val="000000"/>
                </a:solidFill>
                <a:latin typeface="Tahoma"/>
              </a:rPr>
              <a:t>Lim et al., ISCA 2009</a:t>
            </a:r>
            <a:endParaRPr lang="en-US" sz="1600" dirty="0">
              <a:solidFill>
                <a:srgbClr val="000000"/>
              </a:solidFill>
              <a:latin typeface="Tahoma"/>
            </a:endParaRPr>
          </a:p>
        </p:txBody>
      </p:sp>
    </p:spTree>
    <p:extLst>
      <p:ext uri="{BB962C8B-B14F-4D97-AF65-F5344CB8AC3E}">
        <p14:creationId xmlns:p14="http://schemas.microsoft.com/office/powerpoint/2010/main" val="2775275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100</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74625"/>
            <a:ext cx="8915400" cy="5046663"/>
          </a:xfrm>
        </p:spPr>
        <p:txBody>
          <a:bodyPr/>
          <a:lstStyle/>
          <a:p>
            <a:r>
              <a:rPr lang="en-US" dirty="0" smtClean="0">
                <a:latin typeface="Tahoma" charset="0"/>
                <a:sym typeface="Wingdings" charset="0"/>
              </a:rPr>
              <a:t>Solution</a:t>
            </a:r>
            <a:r>
              <a:rPr lang="en-US" dirty="0">
                <a:latin typeface="Tahoma" charset="0"/>
                <a:sym typeface="Wingdings" charset="0"/>
              </a:rPr>
              <a:t>: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endParaRPr lang="en-US" dirty="0" smtClean="0">
              <a:solidFill>
                <a:srgbClr val="008000"/>
              </a:solidFill>
              <a:latin typeface="Tahoma" charset="0"/>
              <a:ea typeface="ＭＳ Ｐゴシック" charset="0"/>
              <a:sym typeface="Wingdings" charset="0"/>
            </a:endParaRPr>
          </a:p>
          <a:p>
            <a:r>
              <a:rPr lang="en-US" dirty="0" smtClean="0">
                <a:solidFill>
                  <a:srgbClr val="FF0000"/>
                </a:solidFill>
                <a:latin typeface="Tahoma" charset="0"/>
                <a:ea typeface="ＭＳ Ｐゴシック" charset="0"/>
                <a:sym typeface="Wingdings" charset="0"/>
              </a:rPr>
              <a:t>Hardware provides </a:t>
            </a:r>
            <a:r>
              <a:rPr lang="en-US" dirty="0">
                <a:solidFill>
                  <a:srgbClr val="008000"/>
                </a:solidFill>
                <a:latin typeface="Tahoma" charset="0"/>
                <a:ea typeface="ＭＳ Ｐゴシック" charset="0"/>
                <a:sym typeface="Wingdings" charset="0"/>
              </a:rPr>
              <a:t>a configurable </a:t>
            </a:r>
            <a:r>
              <a:rPr lang="en-US" dirty="0" smtClean="0">
                <a:solidFill>
                  <a:srgbClr val="008000"/>
                </a:solidFill>
                <a:latin typeface="Tahoma" charset="0"/>
                <a:ea typeface="ＭＳ Ｐゴシック" charset="0"/>
                <a:sym typeface="Wingdings" charset="0"/>
              </a:rPr>
              <a:t>QoS substrate </a:t>
            </a:r>
            <a:endParaRPr lang="en-US" dirty="0">
              <a:solidFill>
                <a:srgbClr val="008000"/>
              </a:solidFill>
              <a:latin typeface="Tahoma" charset="0"/>
              <a:ea typeface="ＭＳ Ｐゴシック" charset="0"/>
              <a:sym typeface="Wingdings" charset="0"/>
            </a:endParaRPr>
          </a:p>
          <a:p>
            <a:pPr lvl="1"/>
            <a:r>
              <a:rPr lang="en-US" dirty="0">
                <a:latin typeface="Tahoma" charset="0"/>
                <a:ea typeface="ＭＳ Ｐゴシック" charset="0"/>
                <a:sym typeface="Wingdings" charset="0"/>
              </a:rPr>
              <a:t>Application-aware memory scheduling, partitioning, throttling</a:t>
            </a:r>
          </a:p>
          <a:p>
            <a:pPr lvl="1"/>
            <a:endParaRPr lang="en-US" dirty="0" smtClean="0">
              <a:solidFill>
                <a:srgbClr val="008000"/>
              </a:solidFill>
              <a:latin typeface="Tahoma" charset="0"/>
              <a:ea typeface="ＭＳ Ｐゴシック" charset="0"/>
              <a:sym typeface="Wingdings" charset="0"/>
            </a:endParaRPr>
          </a:p>
          <a:p>
            <a:r>
              <a:rPr lang="en-US" dirty="0" smtClean="0">
                <a:solidFill>
                  <a:srgbClr val="FF0000"/>
                </a:solidFill>
                <a:latin typeface="Tahoma" charset="0"/>
                <a:ea typeface="ＭＳ Ｐゴシック" charset="0"/>
                <a:sym typeface="Wingdings" charset="0"/>
              </a:rPr>
              <a:t>Software configures </a:t>
            </a:r>
            <a:r>
              <a:rPr lang="en-US" dirty="0">
                <a:solidFill>
                  <a:srgbClr val="008000"/>
                </a:solidFill>
                <a:latin typeface="Tahoma" charset="0"/>
                <a:ea typeface="ＭＳ Ｐゴシック" charset="0"/>
                <a:sym typeface="Wingdings" charset="0"/>
              </a:rPr>
              <a:t>the </a:t>
            </a:r>
            <a:r>
              <a:rPr lang="en-US" dirty="0" smtClean="0">
                <a:solidFill>
                  <a:srgbClr val="008000"/>
                </a:solidFill>
                <a:latin typeface="Tahoma" charset="0"/>
                <a:ea typeface="ＭＳ Ｐゴシック" charset="0"/>
                <a:sym typeface="Wingdings" charset="0"/>
              </a:rPr>
              <a:t>substrate to </a:t>
            </a:r>
            <a:r>
              <a:rPr lang="en-US" dirty="0">
                <a:solidFill>
                  <a:srgbClr val="008000"/>
                </a:solidFill>
                <a:latin typeface="Tahoma" charset="0"/>
                <a:ea typeface="ＭＳ Ｐゴシック" charset="0"/>
                <a:sym typeface="Wingdings" charset="0"/>
              </a:rPr>
              <a:t>satisfy </a:t>
            </a:r>
            <a:r>
              <a:rPr lang="en-US" dirty="0" smtClean="0">
                <a:solidFill>
                  <a:srgbClr val="008000"/>
                </a:solidFill>
                <a:latin typeface="Tahoma" charset="0"/>
                <a:ea typeface="ＭＳ Ｐゴシック" charset="0"/>
                <a:sym typeface="Wingdings" charset="0"/>
              </a:rPr>
              <a:t>various QoS goals</a:t>
            </a:r>
          </a:p>
          <a:p>
            <a:pPr lvl="1"/>
            <a:endParaRPr lang="en-US" dirty="0">
              <a:latin typeface="Tahoma" charset="0"/>
              <a:ea typeface="ＭＳ Ｐゴシック" charset="0"/>
              <a:sym typeface="Wingdings" charset="0"/>
            </a:endParaRPr>
          </a:p>
          <a:p>
            <a:r>
              <a:rPr lang="en-US" dirty="0" smtClean="0">
                <a:latin typeface="Tahoma" charset="0"/>
                <a:ea typeface="ＭＳ Ｐゴシック" charset="0"/>
                <a:sym typeface="Wingdings" charset="0"/>
              </a:rPr>
              <a:t>QoS-aware memory systems provide predictable </a:t>
            </a:r>
            <a:r>
              <a:rPr lang="en-US" dirty="0">
                <a:latin typeface="Tahoma" charset="0"/>
                <a:ea typeface="ＭＳ Ｐゴシック" charset="0"/>
                <a:sym typeface="Wingdings" charset="0"/>
              </a:rPr>
              <a:t>performance </a:t>
            </a:r>
            <a:r>
              <a:rPr lang="en-US" dirty="0" smtClean="0">
                <a:latin typeface="Tahoma" charset="0"/>
                <a:ea typeface="ＭＳ Ｐゴシック" charset="0"/>
                <a:sym typeface="Wingdings" charset="0"/>
              </a:rPr>
              <a:t>and higher efficiency</a:t>
            </a:r>
          </a:p>
          <a:p>
            <a:endParaRPr lang="en-US" dirty="0">
              <a:latin typeface="Tahoma" charset="0"/>
              <a:sym typeface="Wingdings" charset="0"/>
            </a:endParaRPr>
          </a:p>
          <a:p>
            <a:pPr marL="0" indent="0">
              <a:buNone/>
            </a:pPr>
            <a:r>
              <a:rPr lang="en-US" sz="1600" dirty="0"/>
              <a:t>Subramanian et al., “</a:t>
            </a:r>
            <a:r>
              <a:rPr lang="en-US" sz="1600" dirty="0">
                <a:solidFill>
                  <a:srgbClr val="0000FF"/>
                </a:solidFill>
              </a:rPr>
              <a:t>MISE: Providing Performance Predictability and Improving Fairness in Shared Main Memory Systems</a:t>
            </a:r>
            <a:r>
              <a:rPr lang="en-US" sz="1600" dirty="0"/>
              <a:t>,” HPCA 2013.</a:t>
            </a:r>
          </a:p>
          <a:p>
            <a:pPr marL="0" indent="0">
              <a:buNone/>
            </a:pPr>
            <a:r>
              <a:rPr lang="en-US" sz="1600" dirty="0"/>
              <a:t>Subramanian et al., “</a:t>
            </a:r>
            <a:r>
              <a:rPr lang="en-US" sz="1600" dirty="0">
                <a:solidFill>
                  <a:srgbClr val="0000FF"/>
                </a:solidFill>
              </a:rPr>
              <a:t>The Application Slowdown Model</a:t>
            </a:r>
            <a:r>
              <a:rPr lang="en-US" sz="1600" dirty="0"/>
              <a:t>,” MICRO 2015.</a:t>
            </a: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QoS-Aware Memory Systems</a:t>
            </a:r>
            <a:endParaRPr lang="en-US" dirty="0">
              <a:latin typeface="Garamond" charset="0"/>
            </a:endParaRPr>
          </a:p>
        </p:txBody>
      </p:sp>
    </p:spTree>
    <p:extLst>
      <p:ext uri="{BB962C8B-B14F-4D97-AF65-F5344CB8AC3E}">
        <p14:creationId xmlns:p14="http://schemas.microsoft.com/office/powerpoint/2010/main" val="18274933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2051720" y="2132856"/>
            <a:ext cx="4968552" cy="2088232"/>
          </a:xfrm>
        </p:spPr>
        <p:txBody>
          <a:bodyPr/>
          <a:lstStyle/>
          <a:p>
            <a:pPr marL="0" indent="0" algn="ctr">
              <a:buNone/>
            </a:pPr>
            <a:r>
              <a:rPr lang="en-US" sz="4000" dirty="0" smtClean="0">
                <a:solidFill>
                  <a:srgbClr val="FF0000"/>
                </a:solidFill>
              </a:rPr>
              <a:t>Strong </a:t>
            </a:r>
          </a:p>
          <a:p>
            <a:pPr marL="0" indent="0" algn="ctr">
              <a:buNone/>
            </a:pPr>
            <a:r>
              <a:rPr lang="en-US" sz="4000" dirty="0" smtClean="0">
                <a:solidFill>
                  <a:srgbClr val="FF0000"/>
                </a:solidFill>
              </a:rPr>
              <a:t>Memory Service</a:t>
            </a:r>
          </a:p>
          <a:p>
            <a:pPr marL="0" indent="0" algn="ctr">
              <a:buNone/>
            </a:pPr>
            <a:r>
              <a:rPr lang="en-US" sz="4000" dirty="0" smtClean="0">
                <a:solidFill>
                  <a:srgbClr val="FF0000"/>
                </a:solidFill>
              </a:rPr>
              <a:t> Guarantees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102</a:t>
            </a:fld>
            <a:endParaRPr lang="en-US"/>
          </a:p>
        </p:txBody>
      </p:sp>
    </p:spTree>
    <p:extLst>
      <p:ext uri="{BB962C8B-B14F-4D97-AF65-F5344CB8AC3E}">
        <p14:creationId xmlns:p14="http://schemas.microsoft.com/office/powerpoint/2010/main" val="3198117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Departing From “Business as Usual”</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103</a:t>
            </a:fld>
            <a:endParaRPr lang="en-US"/>
          </a:p>
        </p:txBody>
      </p:sp>
      <p:sp>
        <p:nvSpPr>
          <p:cNvPr id="5" name="Content Placeholder 2"/>
          <p:cNvSpPr>
            <a:spLocks noGrp="1"/>
          </p:cNvSpPr>
          <p:nvPr>
            <p:ph idx="1"/>
          </p:nvPr>
        </p:nvSpPr>
        <p:spPr>
          <a:xfrm>
            <a:off x="251520" y="1700808"/>
            <a:ext cx="8352928" cy="2088232"/>
          </a:xfrm>
        </p:spPr>
        <p:txBody>
          <a:bodyPr/>
          <a:lstStyle/>
          <a:p>
            <a:pPr marL="0" indent="0" algn="ctr">
              <a:buNone/>
            </a:pPr>
            <a:r>
              <a:rPr lang="en-US" sz="4000" dirty="0" smtClean="0">
                <a:solidFill>
                  <a:srgbClr val="0000FF"/>
                </a:solidFill>
              </a:rPr>
              <a:t>Predictable Memory Management</a:t>
            </a:r>
          </a:p>
        </p:txBody>
      </p:sp>
      <p:sp>
        <p:nvSpPr>
          <p:cNvPr id="6" name="Content Placeholder 2"/>
          <p:cNvSpPr txBox="1">
            <a:spLocks/>
          </p:cNvSpPr>
          <p:nvPr/>
        </p:nvSpPr>
        <p:spPr bwMode="auto">
          <a:xfrm>
            <a:off x="683568" y="4149080"/>
            <a:ext cx="741682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gn="ctr">
              <a:buFont typeface="Wingdings" charset="0"/>
              <a:buNone/>
            </a:pPr>
            <a:r>
              <a:rPr lang="en-US" sz="4000" dirty="0" smtClean="0">
                <a:solidFill>
                  <a:srgbClr val="0000FF"/>
                </a:solidFill>
              </a:rPr>
              <a:t>Programmable Memory Systems</a:t>
            </a:r>
          </a:p>
        </p:txBody>
      </p:sp>
    </p:spTree>
    <p:extLst>
      <p:ext uri="{BB962C8B-B14F-4D97-AF65-F5344CB8AC3E}">
        <p14:creationId xmlns:p14="http://schemas.microsoft.com/office/powerpoint/2010/main" val="191436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a:solidFill>
                  <a:srgbClr val="0000FF"/>
                </a:solidFill>
              </a:rPr>
              <a:t>New memory architectures</a:t>
            </a:r>
          </a:p>
          <a:p>
            <a:pPr lvl="1"/>
            <a:r>
              <a:rPr lang="en-US" sz="1900" dirty="0" smtClean="0">
                <a:solidFill>
                  <a:schemeClr val="accent2">
                    <a:lumMod val="75000"/>
                  </a:schemeClr>
                </a:solidFill>
              </a:rPr>
              <a:t>Memory</a:t>
            </a:r>
            <a:r>
              <a:rPr lang="en-US" sz="1900" dirty="0">
                <a:solidFill>
                  <a:schemeClr val="accent2">
                    <a:lumMod val="75000"/>
                  </a:schemeClr>
                </a:solidFill>
              </a:rPr>
              <a:t>-centric system design</a:t>
            </a:r>
          </a:p>
          <a:p>
            <a:pPr marL="0" indent="0">
              <a:buNone/>
            </a:pPr>
            <a:endParaRPr lang="en-US" dirty="0">
              <a:solidFill>
                <a:srgbClr val="0000FF"/>
              </a:solidFill>
            </a:endParaRPr>
          </a:p>
          <a:p>
            <a:pPr marL="0" indent="0">
              <a:buNone/>
            </a:pPr>
            <a:endParaRPr lang="en-US" dirty="0" smtClean="0">
              <a:solidFill>
                <a:srgbClr val="0000FF"/>
              </a:solidFill>
            </a:endParaRPr>
          </a:p>
          <a:p>
            <a:r>
              <a:rPr lang="en-US" dirty="0" smtClean="0">
                <a:solidFill>
                  <a:srgbClr val="0000FF"/>
                </a:solidFill>
              </a:rPr>
              <a:t>Enabling and exploiting emerging </a:t>
            </a:r>
            <a:r>
              <a:rPr lang="en-US" dirty="0">
                <a:solidFill>
                  <a:srgbClr val="0000FF"/>
                </a:solidFill>
              </a:rPr>
              <a:t>NVM technologies </a:t>
            </a:r>
          </a:p>
          <a:p>
            <a:pPr lvl="1"/>
            <a:r>
              <a:rPr lang="en-US" sz="1900" dirty="0">
                <a:solidFill>
                  <a:srgbClr val="2C6123"/>
                </a:solidFill>
              </a:rPr>
              <a:t>Hybrid memory systems </a:t>
            </a:r>
          </a:p>
          <a:p>
            <a:pPr lvl="1"/>
            <a:r>
              <a:rPr lang="en-US" sz="1900" dirty="0" smtClean="0">
                <a:solidFill>
                  <a:srgbClr val="2C6123"/>
                </a:solidFill>
              </a:rPr>
              <a:t>Unified interface to all data</a:t>
            </a:r>
          </a:p>
          <a:p>
            <a:endParaRPr lang="en-US" dirty="0" smtClean="0">
              <a:solidFill>
                <a:srgbClr val="2C6123"/>
              </a:solidFill>
            </a:endParaRPr>
          </a:p>
          <a:p>
            <a:endParaRPr lang="en-US" dirty="0">
              <a:solidFill>
                <a:srgbClr val="2C6123"/>
              </a:solidFill>
            </a:endParaRPr>
          </a:p>
          <a:p>
            <a:r>
              <a:rPr lang="en-US" dirty="0" smtClean="0">
                <a:solidFill>
                  <a:srgbClr val="0000FF"/>
                </a:solidFill>
              </a:rPr>
              <a:t>System-level QoS and predictability</a:t>
            </a:r>
          </a:p>
          <a:p>
            <a:pPr lvl="1"/>
            <a:r>
              <a:rPr lang="en-US" sz="1900" dirty="0">
                <a:solidFill>
                  <a:srgbClr val="008000"/>
                </a:solidFill>
              </a:rPr>
              <a:t>Predictable systems with configurable QoS</a:t>
            </a: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104</a:t>
            </a:fld>
            <a:endParaRPr lang="en-US"/>
          </a:p>
        </p:txBody>
      </p:sp>
    </p:spTree>
    <p:extLst>
      <p:ext uri="{BB962C8B-B14F-4D97-AF65-F5344CB8AC3E}">
        <p14:creationId xmlns:p14="http://schemas.microsoft.com/office/powerpoint/2010/main" val="254658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E2A71C-AAD6-1343-AD29-0DFA78FE85A5}" type="slidenum">
              <a:rPr lang="en-US" sz="1600">
                <a:solidFill>
                  <a:srgbClr val="000000"/>
                </a:solidFill>
                <a:latin typeface="Garamond" charset="0"/>
                <a:cs typeface="Arial" charset="0"/>
              </a:rPr>
              <a:pPr eaLnBrk="1" hangingPunct="1"/>
              <a:t>105</a:t>
            </a:fld>
            <a:endParaRPr lang="en-US" sz="1600">
              <a:solidFill>
                <a:srgbClr val="000000"/>
              </a:solidFill>
              <a:latin typeface="Garamond"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42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106</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2663258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107</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8676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a:t>
            </a:r>
            <a:r>
              <a:rPr lang="en-US" dirty="0" smtClean="0">
                <a:solidFill>
                  <a:srgbClr val="008000"/>
                </a:solidFill>
                <a:latin typeface="Tahoma" charset="0"/>
                <a:ea typeface="ＭＳ Ｐゴシック" charset="0"/>
              </a:rPr>
              <a:t>volatile </a:t>
            </a:r>
            <a:r>
              <a:rPr lang="en-US" dirty="0" smtClean="0">
                <a:solidFill>
                  <a:srgbClr val="008000"/>
                </a:solidFill>
                <a:latin typeface="Tahoma" charset="0"/>
                <a:ea typeface="ＭＳ Ｐゴシック" charset="0"/>
                <a:sym typeface="Wingdings"/>
              </a:rPr>
              <a:t> Persistent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108</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109</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11</a:t>
            </a:fld>
            <a:endParaRPr lang="en-US" sz="1600" dirty="0">
              <a:solidFill>
                <a:srgbClr val="000000"/>
              </a:solidFill>
              <a:latin typeface="Garamond" charset="0"/>
            </a:endParaRPr>
          </a:p>
        </p:txBody>
      </p:sp>
    </p:spTree>
    <p:extLst>
      <p:ext uri="{BB962C8B-B14F-4D97-AF65-F5344CB8AC3E}">
        <p14:creationId xmlns:p14="http://schemas.microsoft.com/office/powerpoint/2010/main" val="3561234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110</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111</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112</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113</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400" dirty="0" smtClean="0"/>
              <a:t>A More Viable Approach: Hybrid Memory </a:t>
            </a:r>
            <a:r>
              <a:rPr lang="en-US" sz="3400"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13514163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Data Placement Between DRAM and PCM</a:t>
            </a:r>
            <a:endParaRPr lang="en-US" dirty="0"/>
          </a:p>
        </p:txBody>
      </p:sp>
      <p:sp>
        <p:nvSpPr>
          <p:cNvPr id="3" name="Content Placeholder 2"/>
          <p:cNvSpPr>
            <a:spLocks noGrp="1"/>
          </p:cNvSpPr>
          <p:nvPr>
            <p:ph idx="1"/>
          </p:nvPr>
        </p:nvSpPr>
        <p:spPr/>
        <p:txBody>
          <a:bodyPr/>
          <a:lstStyle/>
          <a:p>
            <a:r>
              <a:rPr lang="en-US" dirty="0" smtClean="0"/>
              <a:t>Idea: Characterize data access patterns and guide data placement in hybrid memory</a:t>
            </a:r>
          </a:p>
          <a:p>
            <a:endParaRPr lang="en-US" dirty="0"/>
          </a:p>
          <a:p>
            <a:r>
              <a:rPr lang="en-US" dirty="0" smtClean="0"/>
              <a:t>Streaming accesses: As fast in PCM as in DRAM</a:t>
            </a:r>
          </a:p>
          <a:p>
            <a:endParaRPr lang="en-US" dirty="0"/>
          </a:p>
          <a:p>
            <a:r>
              <a:rPr lang="en-US" dirty="0" smtClean="0"/>
              <a:t>Random accesses: Much faster in DRAM</a:t>
            </a:r>
          </a:p>
          <a:p>
            <a:endParaRPr lang="en-US" dirty="0"/>
          </a:p>
          <a:p>
            <a:r>
              <a:rPr lang="en-US" dirty="0" smtClean="0"/>
              <a:t>Idea: </a:t>
            </a:r>
            <a:r>
              <a:rPr lang="en-US" dirty="0" smtClean="0">
                <a:solidFill>
                  <a:srgbClr val="FF0000"/>
                </a:solidFill>
              </a:rPr>
              <a:t>Place random access data with some reuse in DRAM; streaming data in PCM</a:t>
            </a:r>
          </a:p>
          <a:p>
            <a:endParaRPr lang="en-US" dirty="0"/>
          </a:p>
          <a:p>
            <a:r>
              <a:rPr lang="en-US" dirty="0"/>
              <a:t>Yoon+, “</a:t>
            </a:r>
            <a:r>
              <a:rPr lang="en-US" dirty="0">
                <a:solidFill>
                  <a:srgbClr val="0000FF"/>
                </a:solidFill>
              </a:rPr>
              <a:t>Row Buffer Locality-Aware Data Placement in Hybrid Memories</a:t>
            </a:r>
            <a:r>
              <a:rPr lang="en-US" dirty="0"/>
              <a:t>,” ICCD 2012 Best Paper Award.</a:t>
            </a:r>
          </a:p>
          <a:p>
            <a:endParaRPr lang="en-US" dirty="0"/>
          </a:p>
        </p:txBody>
      </p:sp>
      <p:sp>
        <p:nvSpPr>
          <p:cNvPr id="4" name="Slide Number Placeholder 3"/>
          <p:cNvSpPr>
            <a:spLocks noGrp="1"/>
          </p:cNvSpPr>
          <p:nvPr>
            <p:ph type="sldNum" sz="quarter" idx="11"/>
          </p:nvPr>
        </p:nvSpPr>
        <p:spPr/>
        <p:txBody>
          <a:bodyPr/>
          <a:lstStyle/>
          <a:p>
            <a:fld id="{481389B1-16D0-EE4E-960B-3BEB333B27E2}" type="slidenum">
              <a:rPr lang="en-US" smtClean="0"/>
              <a:pPr/>
              <a:t>115</a:t>
            </a:fld>
            <a:endParaRPr lang="en-US"/>
          </a:p>
        </p:txBody>
      </p:sp>
    </p:spTree>
    <p:extLst>
      <p:ext uri="{BB962C8B-B14F-4D97-AF65-F5344CB8AC3E}">
        <p14:creationId xmlns:p14="http://schemas.microsoft.com/office/powerpoint/2010/main" val="35553777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2501585618"/>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84608883"/>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2491016133"/>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solidFill>
                  <a:prstClr val="black"/>
                </a:solidFill>
                <a:latin typeface="Calibri"/>
              </a:rPr>
              <a:t>Yoon+, </a:t>
            </a:r>
            <a:r>
              <a:rPr lang="en-US" sz="1600" dirty="0">
                <a:solidFill>
                  <a:prstClr val="black"/>
                </a:solidFill>
                <a:latin typeface="Calibri"/>
              </a:rPr>
              <a:t>“</a:t>
            </a:r>
            <a:r>
              <a:rPr lang="en-US" sz="1600" dirty="0">
                <a:solidFill>
                  <a:srgbClr val="0000FF"/>
                </a:solidFill>
                <a:latin typeface="Calibri"/>
              </a:rPr>
              <a:t>Row Buffer Locality-Aware Data Placement in Hybrid Memories</a:t>
            </a:r>
            <a:r>
              <a:rPr lang="en-US" sz="1600" dirty="0">
                <a:solidFill>
                  <a:prstClr val="black"/>
                </a:solidFill>
                <a:latin typeface="Calibri"/>
              </a:rPr>
              <a:t>,” ICCD 2012 Best Paper Award.</a:t>
            </a:r>
          </a:p>
        </p:txBody>
      </p:sp>
    </p:spTree>
    <p:extLst>
      <p:ext uri="{BB962C8B-B14F-4D97-AF65-F5344CB8AC3E}">
        <p14:creationId xmlns:p14="http://schemas.microsoft.com/office/powerpoint/2010/main" val="3364922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2163096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118</a:t>
            </a:fld>
            <a:endParaRPr lang="en-US" sz="1600">
              <a:solidFill>
                <a:srgbClr val="000000"/>
              </a:solidFill>
              <a:latin typeface="Garamond" charset="0"/>
            </a:endParaRPr>
          </a:p>
        </p:txBody>
      </p:sp>
    </p:spTree>
    <p:extLst>
      <p:ext uri="{BB962C8B-B14F-4D97-AF65-F5344CB8AC3E}">
        <p14:creationId xmlns:p14="http://schemas.microsoft.com/office/powerpoint/2010/main" val="3970210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119</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834424525"/>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105475547"/>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3230290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12</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467544" y="2348880"/>
            <a:ext cx="8064896" cy="2088232"/>
          </a:xfrm>
        </p:spPr>
        <p:txBody>
          <a:bodyPr/>
          <a:lstStyle/>
          <a:p>
            <a:pPr marL="0" indent="0" algn="ctr">
              <a:buNone/>
            </a:pPr>
            <a:r>
              <a:rPr lang="en-US" sz="4000" dirty="0" smtClean="0">
                <a:solidFill>
                  <a:srgbClr val="FF0000"/>
                </a:solidFill>
              </a:rPr>
              <a:t>Enabling an Emerging Technology</a:t>
            </a:r>
          </a:p>
          <a:p>
            <a:pPr marL="0" indent="0" algn="ctr">
              <a:buNone/>
            </a:pPr>
            <a:r>
              <a:rPr lang="en-US" sz="4000" dirty="0" smtClean="0">
                <a:solidFill>
                  <a:srgbClr val="FF0000"/>
                </a:solidFill>
              </a:rPr>
              <a:t>to Replace DRAM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120</a:t>
            </a:fld>
            <a:endParaRPr lang="en-US"/>
          </a:p>
        </p:txBody>
      </p:sp>
    </p:spTree>
    <p:extLst>
      <p:ext uri="{BB962C8B-B14F-4D97-AF65-F5344CB8AC3E}">
        <p14:creationId xmlns:p14="http://schemas.microsoft.com/office/powerpoint/2010/main" val="173539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Departing From Business As Usual</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121</a:t>
            </a:fld>
            <a:endParaRPr lang="en-US"/>
          </a:p>
        </p:txBody>
      </p:sp>
      <p:sp>
        <p:nvSpPr>
          <p:cNvPr id="6" name="Content Placeholder 2"/>
          <p:cNvSpPr>
            <a:spLocks noGrp="1"/>
          </p:cNvSpPr>
          <p:nvPr>
            <p:ph idx="1"/>
          </p:nvPr>
        </p:nvSpPr>
        <p:spPr>
          <a:xfrm>
            <a:off x="251520" y="1988840"/>
            <a:ext cx="8352928" cy="2088232"/>
          </a:xfrm>
        </p:spPr>
        <p:txBody>
          <a:bodyPr/>
          <a:lstStyle/>
          <a:p>
            <a:pPr marL="0" indent="0" algn="ctr">
              <a:buNone/>
            </a:pPr>
            <a:r>
              <a:rPr lang="en-US" sz="4000" dirty="0" smtClean="0">
                <a:solidFill>
                  <a:srgbClr val="0000FF"/>
                </a:solidFill>
              </a:rPr>
              <a:t>Hybrid Memory</a:t>
            </a:r>
            <a:endParaRPr lang="en-US" sz="4000" b="1" dirty="0" smtClean="0">
              <a:solidFill>
                <a:srgbClr val="0000FF"/>
              </a:solidFill>
            </a:endParaRPr>
          </a:p>
        </p:txBody>
      </p:sp>
      <p:sp>
        <p:nvSpPr>
          <p:cNvPr id="7" name="Content Placeholder 2"/>
          <p:cNvSpPr txBox="1">
            <a:spLocks/>
          </p:cNvSpPr>
          <p:nvPr/>
        </p:nvSpPr>
        <p:spPr bwMode="auto">
          <a:xfrm>
            <a:off x="323528" y="3789040"/>
            <a:ext cx="835292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gn="ctr">
              <a:buFont typeface="Wingdings" charset="0"/>
              <a:buNone/>
            </a:pPr>
            <a:r>
              <a:rPr lang="en-US" sz="4000" dirty="0" smtClean="0">
                <a:solidFill>
                  <a:srgbClr val="0000FF"/>
                </a:solidFill>
              </a:rPr>
              <a:t>Persistent Memory</a:t>
            </a:r>
            <a:endParaRPr lang="en-US" sz="4000" b="1" dirty="0" smtClean="0">
              <a:solidFill>
                <a:srgbClr val="0000FF"/>
              </a:solidFill>
            </a:endParaRPr>
          </a:p>
        </p:txBody>
      </p:sp>
    </p:spTree>
    <p:extLst>
      <p:ext uri="{BB962C8B-B14F-4D97-AF65-F5344CB8AC3E}">
        <p14:creationId xmlns:p14="http://schemas.microsoft.com/office/powerpoint/2010/main" val="880920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122</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124</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126</a:t>
            </a:fld>
            <a:endParaRPr lang="en-US" altLang="en-US">
              <a:solidFill>
                <a:srgbClr val="000000"/>
              </a:solidFill>
            </a:endParaRPr>
          </a:p>
        </p:txBody>
      </p:sp>
    </p:spTree>
    <p:extLst>
      <p:ext uri="{BB962C8B-B14F-4D97-AF65-F5344CB8AC3E}">
        <p14:creationId xmlns:p14="http://schemas.microsoft.com/office/powerpoint/2010/main" val="1928625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127</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128</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4000" dirty="0" smtClean="0">
                <a:solidFill>
                  <a:srgbClr val="FF0000"/>
                </a:solidFill>
              </a:rPr>
              <a:t>Combined </a:t>
            </a:r>
          </a:p>
          <a:p>
            <a:pPr marL="0" indent="0" algn="ctr">
              <a:buNone/>
            </a:pPr>
            <a:r>
              <a:rPr lang="en-US" sz="4000" dirty="0" smtClean="0">
                <a:solidFill>
                  <a:srgbClr val="FF0000"/>
                </a:solidFill>
              </a:rPr>
              <a:t>Memory &amp; Storage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129</a:t>
            </a:fld>
            <a:endParaRPr lang="en-US"/>
          </a:p>
        </p:txBody>
      </p:sp>
    </p:spTree>
    <p:extLst>
      <p:ext uri="{BB962C8B-B14F-4D97-AF65-F5344CB8AC3E}">
        <p14:creationId xmlns:p14="http://schemas.microsoft.com/office/powerpoint/2010/main" val="1938042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00"/>
                </a:solidFill>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Cross-Cutting Principles</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spTree>
    <p:extLst>
      <p:ext uri="{BB962C8B-B14F-4D97-AF65-F5344CB8AC3E}">
        <p14:creationId xmlns:p14="http://schemas.microsoft.com/office/powerpoint/2010/main" val="3830266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Departing From “Business as Usual”</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130</a:t>
            </a:fld>
            <a:endParaRPr lang="en-US"/>
          </a:p>
        </p:txBody>
      </p:sp>
      <p:sp>
        <p:nvSpPr>
          <p:cNvPr id="5" name="Content Placeholder 2"/>
          <p:cNvSpPr>
            <a:spLocks noGrp="1"/>
          </p:cNvSpPr>
          <p:nvPr>
            <p:ph idx="1"/>
          </p:nvPr>
        </p:nvSpPr>
        <p:spPr>
          <a:xfrm>
            <a:off x="251520" y="2708920"/>
            <a:ext cx="8352928" cy="2088232"/>
          </a:xfrm>
        </p:spPr>
        <p:txBody>
          <a:bodyPr/>
          <a:lstStyle/>
          <a:p>
            <a:pPr marL="0" indent="0" algn="ctr">
              <a:buNone/>
            </a:pPr>
            <a:r>
              <a:rPr lang="en-US" sz="4000" dirty="0" smtClean="0">
                <a:solidFill>
                  <a:srgbClr val="0000FF"/>
                </a:solidFill>
              </a:rPr>
              <a:t>A Unified Interface to </a:t>
            </a:r>
            <a:r>
              <a:rPr lang="en-US" sz="4000" b="1" dirty="0" smtClean="0">
                <a:solidFill>
                  <a:srgbClr val="0000FF"/>
                </a:solidFill>
              </a:rPr>
              <a:t>All</a:t>
            </a:r>
            <a:r>
              <a:rPr lang="en-US" sz="4000" dirty="0" smtClean="0">
                <a:solidFill>
                  <a:srgbClr val="0000FF"/>
                </a:solidFill>
              </a:rPr>
              <a:t> </a:t>
            </a:r>
            <a:r>
              <a:rPr lang="en-US" sz="4000" b="1" dirty="0" smtClean="0">
                <a:solidFill>
                  <a:srgbClr val="0000FF"/>
                </a:solidFill>
              </a:rPr>
              <a:t>Data</a:t>
            </a:r>
          </a:p>
        </p:txBody>
      </p:sp>
    </p:spTree>
    <p:extLst>
      <p:ext uri="{BB962C8B-B14F-4D97-AF65-F5344CB8AC3E}">
        <p14:creationId xmlns:p14="http://schemas.microsoft.com/office/powerpoint/2010/main" val="2552105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Cross-Cutting Principles</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131</a:t>
            </a:fld>
            <a:endParaRPr lang="en-US" sz="1600">
              <a:solidFill>
                <a:srgbClr val="000000"/>
              </a:solidFill>
              <a:latin typeface="Garamond" charset="0"/>
            </a:endParaRPr>
          </a:p>
        </p:txBody>
      </p:sp>
    </p:spTree>
    <p:extLst>
      <p:ext uri="{BB962C8B-B14F-4D97-AF65-F5344CB8AC3E}">
        <p14:creationId xmlns:p14="http://schemas.microsoft.com/office/powerpoint/2010/main" val="1692137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interfaces between layers of the system stack</a:t>
            </a:r>
          </a:p>
          <a:p>
            <a:pPr lvl="1"/>
            <a:r>
              <a:rPr lang="en-US" dirty="0" smtClean="0"/>
              <a:t>Expose more information judiciously across the system stack</a:t>
            </a:r>
          </a:p>
          <a:p>
            <a:pPr lvl="1"/>
            <a:r>
              <a:rPr lang="en-US" dirty="0" smtClean="0"/>
              <a:t>Design more flexible and efficient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 (and require broad thinking)</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132</a:t>
            </a:fld>
            <a:endParaRPr lang="en-US" altLang="en-US"/>
          </a:p>
        </p:txBody>
      </p:sp>
    </p:spTree>
    <p:extLst>
      <p:ext uri="{BB962C8B-B14F-4D97-AF65-F5344CB8AC3E}">
        <p14:creationId xmlns:p14="http://schemas.microsoft.com/office/powerpoint/2010/main" val="39112658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interfaces between layers of the system stack</a:t>
            </a:r>
          </a:p>
          <a:p>
            <a:pPr lvl="1"/>
            <a:r>
              <a:rPr lang="en-US" dirty="0" smtClean="0"/>
              <a:t>Expose more information judiciously across the system stack</a:t>
            </a:r>
          </a:p>
          <a:p>
            <a:pPr lvl="1"/>
            <a:r>
              <a:rPr lang="en-US" dirty="0" smtClean="0"/>
              <a:t>Design more flexible and efficient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 (and require broad thinking)</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grpSp>
        <p:nvGrpSpPr>
          <p:cNvPr id="5" name="Group 16"/>
          <p:cNvGrpSpPr>
            <a:grpSpLocks/>
          </p:cNvGrpSpPr>
          <p:nvPr/>
        </p:nvGrpSpPr>
        <p:grpSpPr bwMode="auto">
          <a:xfrm>
            <a:off x="2843808" y="1762348"/>
            <a:ext cx="3054350" cy="3898900"/>
            <a:chOff x="1863" y="1035"/>
            <a:chExt cx="1924" cy="2456"/>
          </a:xfrm>
        </p:grpSpPr>
        <p:sp>
          <p:nvSpPr>
            <p:cNvPr id="6"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7"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8"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9"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dirty="0">
                  <a:solidFill>
                    <a:srgbClr val="000000"/>
                  </a:solidFill>
                  <a:latin typeface="Arial" pitchFamily="-105" charset="0"/>
                </a:rPr>
                <a:t>Algorithms</a:t>
              </a:r>
            </a:p>
          </p:txBody>
        </p:sp>
        <p:sp>
          <p:nvSpPr>
            <p:cNvPr id="10"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1"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2"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3"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4"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5"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6"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40830490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Cross-Cutting Principles</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134</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2262572"/>
              </p:ext>
            </p:extLst>
          </p:nvPr>
        </p:nvGraphicFramePr>
        <p:xfrm>
          <a:off x="228600" y="1371600"/>
          <a:ext cx="8915400" cy="4820920"/>
        </p:xfrm>
        <a:graphic>
          <a:graphicData uri="http://schemas.openxmlformats.org/drawingml/2006/table">
            <a:tbl>
              <a:tblPr firstRow="1" bandRow="1">
                <a:tableStyleId>{5C22544A-7EE6-4342-B048-85BDC9FD1C3A}</a:tableStyleId>
              </a:tblPr>
              <a:tblGrid>
                <a:gridCol w="3335288"/>
                <a:gridCol w="5580112"/>
              </a:tblGrid>
              <a:tr h="370840">
                <a:tc>
                  <a:txBody>
                    <a:bodyPr/>
                    <a:lstStyle/>
                    <a:p>
                      <a:r>
                        <a:rPr lang="en-US" dirty="0" smtClean="0"/>
                        <a:t>Business</a:t>
                      </a:r>
                      <a:r>
                        <a:rPr lang="en-US" baseline="0" dirty="0" smtClean="0"/>
                        <a:t> as Usual</a:t>
                      </a:r>
                      <a:endParaRPr lang="en-US" dirty="0"/>
                    </a:p>
                  </a:txBody>
                  <a:tcPr>
                    <a:solidFill>
                      <a:srgbClr val="FF0000"/>
                    </a:solidFill>
                  </a:tcPr>
                </a:tc>
                <a:tc>
                  <a:txBody>
                    <a:bodyPr/>
                    <a:lstStyle/>
                    <a:p>
                      <a:r>
                        <a:rPr lang="en-US" dirty="0" smtClean="0"/>
                        <a:t>Opportunity</a:t>
                      </a:r>
                      <a:endParaRPr lang="en-US" dirty="0"/>
                    </a:p>
                  </a:txBody>
                  <a:tcPr>
                    <a:solidFill>
                      <a:srgbClr val="0000FF"/>
                    </a:solidFill>
                  </a:tcPr>
                </a:tc>
              </a:tr>
              <a:tr h="370840">
                <a:tc>
                  <a:txBody>
                    <a:bodyPr/>
                    <a:lstStyle/>
                    <a:p>
                      <a:r>
                        <a:rPr lang="en-US" dirty="0" err="1" smtClean="0">
                          <a:solidFill>
                            <a:srgbClr val="FF0000"/>
                          </a:solidFill>
                        </a:rPr>
                        <a:t>RowHammer</a:t>
                      </a:r>
                      <a:endParaRPr lang="en-US" dirty="0">
                        <a:solidFill>
                          <a:srgbClr val="FF0000"/>
                        </a:solidFill>
                      </a:endParaRPr>
                    </a:p>
                  </a:txBody>
                  <a:tcPr/>
                </a:tc>
                <a:tc>
                  <a:txBody>
                    <a:bodyPr/>
                    <a:lstStyle/>
                    <a:p>
                      <a:r>
                        <a:rPr lang="en-US" dirty="0" smtClean="0">
                          <a:solidFill>
                            <a:srgbClr val="0000FF"/>
                          </a:solidFill>
                        </a:rPr>
                        <a:t>Memory controller</a:t>
                      </a:r>
                      <a:r>
                        <a:rPr lang="en-US" baseline="0" dirty="0" smtClean="0">
                          <a:solidFill>
                            <a:srgbClr val="0000FF"/>
                          </a:solidFill>
                        </a:rPr>
                        <a:t> anticipates and fixes errors</a:t>
                      </a:r>
                      <a:endParaRPr lang="en-US" dirty="0">
                        <a:solidFill>
                          <a:srgbClr val="0000FF"/>
                        </a:solidFill>
                      </a:endParaRPr>
                    </a:p>
                  </a:txBody>
                  <a:tcPr/>
                </a:tc>
              </a:tr>
              <a:tr h="370840">
                <a:tc>
                  <a:txBody>
                    <a:bodyPr/>
                    <a:lstStyle/>
                    <a:p>
                      <a:r>
                        <a:rPr lang="en-US" dirty="0" smtClean="0">
                          <a:solidFill>
                            <a:srgbClr val="FF0000"/>
                          </a:solidFill>
                        </a:rPr>
                        <a:t>Fixed,</a:t>
                      </a:r>
                      <a:r>
                        <a:rPr lang="en-US" baseline="0" dirty="0" smtClean="0">
                          <a:solidFill>
                            <a:srgbClr val="FF0000"/>
                          </a:solidFill>
                        </a:rPr>
                        <a:t> frequent refreshes</a:t>
                      </a:r>
                      <a:endParaRPr lang="en-US" dirty="0">
                        <a:solidFill>
                          <a:srgbClr val="FF0000"/>
                        </a:solidFill>
                      </a:endParaRPr>
                    </a:p>
                  </a:txBody>
                  <a:tcPr/>
                </a:tc>
                <a:tc>
                  <a:txBody>
                    <a:bodyPr/>
                    <a:lstStyle/>
                    <a:p>
                      <a:r>
                        <a:rPr lang="en-US" dirty="0" smtClean="0">
                          <a:solidFill>
                            <a:srgbClr val="0000FF"/>
                          </a:solidFill>
                        </a:rPr>
                        <a:t>Heterogeneous refresh rate</a:t>
                      </a:r>
                      <a:r>
                        <a:rPr lang="en-US" baseline="0" dirty="0" smtClean="0">
                          <a:solidFill>
                            <a:srgbClr val="0000FF"/>
                          </a:solidFill>
                        </a:rPr>
                        <a:t> across memory</a:t>
                      </a:r>
                      <a:endParaRPr lang="en-US" dirty="0">
                        <a:solidFill>
                          <a:srgbClr val="0000FF"/>
                        </a:solidFill>
                      </a:endParaRPr>
                    </a:p>
                  </a:txBody>
                  <a:tcPr/>
                </a:tc>
              </a:tr>
              <a:tr h="370840">
                <a:tc>
                  <a:txBody>
                    <a:bodyPr/>
                    <a:lstStyle/>
                    <a:p>
                      <a:r>
                        <a:rPr lang="en-US" dirty="0" smtClean="0">
                          <a:solidFill>
                            <a:srgbClr val="FF0000"/>
                          </a:solidFill>
                        </a:rPr>
                        <a:t>Fixed, high latency</a:t>
                      </a:r>
                      <a:endParaRPr lang="en-US" dirty="0">
                        <a:solidFill>
                          <a:srgbClr val="FF0000"/>
                        </a:solidFill>
                      </a:endParaRPr>
                    </a:p>
                  </a:txBody>
                  <a:tcPr/>
                </a:tc>
                <a:tc>
                  <a:txBody>
                    <a:bodyPr/>
                    <a:lstStyle/>
                    <a:p>
                      <a:r>
                        <a:rPr lang="en-US" dirty="0" smtClean="0">
                          <a:solidFill>
                            <a:srgbClr val="0000FF"/>
                          </a:solidFill>
                        </a:rPr>
                        <a:t>Heterogeneous</a:t>
                      </a:r>
                      <a:r>
                        <a:rPr lang="en-US" baseline="0" dirty="0" smtClean="0">
                          <a:solidFill>
                            <a:srgbClr val="0000FF"/>
                          </a:solidFill>
                        </a:rPr>
                        <a:t> latency in time and space</a:t>
                      </a:r>
                      <a:endParaRPr lang="en-US" dirty="0">
                        <a:solidFill>
                          <a:srgbClr val="0000FF"/>
                        </a:solidFill>
                      </a:endParaRPr>
                    </a:p>
                  </a:txBody>
                  <a:tcPr/>
                </a:tc>
              </a:tr>
              <a:tr h="370840">
                <a:tc>
                  <a:txBody>
                    <a:bodyPr/>
                    <a:lstStyle/>
                    <a:p>
                      <a:r>
                        <a:rPr lang="en-US" dirty="0" smtClean="0">
                          <a:solidFill>
                            <a:srgbClr val="FF0000"/>
                          </a:solidFill>
                        </a:rPr>
                        <a:t>Slow page copy &amp; initialization</a:t>
                      </a:r>
                      <a:endParaRPr lang="en-US" dirty="0">
                        <a:solidFill>
                          <a:srgbClr val="FF0000"/>
                        </a:solidFill>
                      </a:endParaRPr>
                    </a:p>
                  </a:txBody>
                  <a:tcPr/>
                </a:tc>
                <a:tc>
                  <a:txBody>
                    <a:bodyPr/>
                    <a:lstStyle/>
                    <a:p>
                      <a:r>
                        <a:rPr lang="en-US" dirty="0" smtClean="0">
                          <a:solidFill>
                            <a:srgbClr val="0000FF"/>
                          </a:solidFill>
                        </a:rPr>
                        <a:t>Exploit</a:t>
                      </a:r>
                      <a:r>
                        <a:rPr lang="en-US" baseline="0" dirty="0" smtClean="0">
                          <a:solidFill>
                            <a:srgbClr val="0000FF"/>
                          </a:solidFill>
                        </a:rPr>
                        <a:t> internal connectivity in memory to move data</a:t>
                      </a:r>
                      <a:endParaRPr lang="en-US" dirty="0">
                        <a:solidFill>
                          <a:srgbClr val="0000FF"/>
                        </a:solidFill>
                      </a:endParaRPr>
                    </a:p>
                  </a:txBody>
                  <a:tcPr/>
                </a:tc>
              </a:tr>
              <a:tr h="370840">
                <a:tc>
                  <a:txBody>
                    <a:bodyPr/>
                    <a:lstStyle/>
                    <a:p>
                      <a:r>
                        <a:rPr lang="en-US" dirty="0" smtClean="0">
                          <a:solidFill>
                            <a:srgbClr val="FF0000"/>
                          </a:solidFill>
                        </a:rPr>
                        <a:t>Fixed reliability mechanisms</a:t>
                      </a:r>
                      <a:endParaRPr lang="en-US" dirty="0">
                        <a:solidFill>
                          <a:srgbClr val="FF0000"/>
                        </a:solidFill>
                      </a:endParaRPr>
                    </a:p>
                  </a:txBody>
                  <a:tcPr/>
                </a:tc>
                <a:tc>
                  <a:txBody>
                    <a:bodyPr/>
                    <a:lstStyle/>
                    <a:p>
                      <a:r>
                        <a:rPr lang="en-US" dirty="0" smtClean="0">
                          <a:solidFill>
                            <a:srgbClr val="0000FF"/>
                          </a:solidFill>
                        </a:rPr>
                        <a:t>Heterogeneous reliability across time and space</a:t>
                      </a:r>
                      <a:endParaRPr lang="en-US" dirty="0">
                        <a:solidFill>
                          <a:srgbClr val="0000FF"/>
                        </a:solidFill>
                      </a:endParaRPr>
                    </a:p>
                  </a:txBody>
                  <a:tcPr/>
                </a:tc>
              </a:tr>
              <a:tr h="370840">
                <a:tc>
                  <a:txBody>
                    <a:bodyPr/>
                    <a:lstStyle/>
                    <a:p>
                      <a:r>
                        <a:rPr lang="en-US" dirty="0" smtClean="0">
                          <a:solidFill>
                            <a:srgbClr val="FF0000"/>
                          </a:solidFill>
                        </a:rPr>
                        <a:t>Memory</a:t>
                      </a:r>
                      <a:r>
                        <a:rPr lang="en-US" baseline="0" dirty="0" smtClean="0">
                          <a:solidFill>
                            <a:srgbClr val="FF0000"/>
                          </a:solidFill>
                        </a:rPr>
                        <a:t> as a dumb device</a:t>
                      </a:r>
                      <a:endParaRPr lang="en-US" dirty="0">
                        <a:solidFill>
                          <a:srgbClr val="FF0000"/>
                        </a:solidFill>
                      </a:endParaRPr>
                    </a:p>
                  </a:txBody>
                  <a:tcPr/>
                </a:tc>
                <a:tc>
                  <a:txBody>
                    <a:bodyPr/>
                    <a:lstStyle/>
                    <a:p>
                      <a:r>
                        <a:rPr lang="en-US" baseline="0" dirty="0" smtClean="0">
                          <a:solidFill>
                            <a:srgbClr val="0000FF"/>
                          </a:solidFill>
                        </a:rPr>
                        <a:t>Memory as an accelerator and autonomous agent</a:t>
                      </a:r>
                      <a:endParaRPr lang="en-US" dirty="0">
                        <a:solidFill>
                          <a:srgbClr val="0000FF"/>
                        </a:solidFill>
                      </a:endParaRPr>
                    </a:p>
                  </a:txBody>
                  <a:tcPr/>
                </a:tc>
              </a:tr>
              <a:tr h="370840">
                <a:tc>
                  <a:txBody>
                    <a:bodyPr/>
                    <a:lstStyle/>
                    <a:p>
                      <a:r>
                        <a:rPr lang="en-US" dirty="0" smtClean="0">
                          <a:solidFill>
                            <a:srgbClr val="FF0000"/>
                          </a:solidFill>
                        </a:rPr>
                        <a:t>DRAM-only</a:t>
                      </a:r>
                      <a:r>
                        <a:rPr lang="en-US" baseline="0" dirty="0" smtClean="0">
                          <a:solidFill>
                            <a:srgbClr val="FF0000"/>
                          </a:solidFill>
                        </a:rPr>
                        <a:t> main memory</a:t>
                      </a:r>
                      <a:endParaRPr lang="en-US" dirty="0">
                        <a:solidFill>
                          <a:srgbClr val="FF0000"/>
                        </a:solidFill>
                      </a:endParaRPr>
                    </a:p>
                  </a:txBody>
                  <a:tcPr/>
                </a:tc>
                <a:tc>
                  <a:txBody>
                    <a:bodyPr/>
                    <a:lstStyle/>
                    <a:p>
                      <a:r>
                        <a:rPr lang="en-US" dirty="0" smtClean="0">
                          <a:solidFill>
                            <a:srgbClr val="0000FF"/>
                          </a:solidFill>
                        </a:rPr>
                        <a:t>Emerging memory technologies and hybrid memories</a:t>
                      </a:r>
                      <a:endParaRPr lang="en-US" dirty="0">
                        <a:solidFill>
                          <a:srgbClr val="0000FF"/>
                        </a:solidFill>
                      </a:endParaRPr>
                    </a:p>
                  </a:txBody>
                  <a:tcPr/>
                </a:tc>
              </a:tr>
              <a:tr h="370840">
                <a:tc>
                  <a:txBody>
                    <a:bodyPr/>
                    <a:lstStyle/>
                    <a:p>
                      <a:r>
                        <a:rPr lang="en-US" dirty="0" smtClean="0">
                          <a:solidFill>
                            <a:srgbClr val="FF0000"/>
                          </a:solidFill>
                        </a:rPr>
                        <a:t>Two-level</a:t>
                      </a:r>
                      <a:r>
                        <a:rPr lang="en-US" baseline="0" dirty="0" smtClean="0">
                          <a:solidFill>
                            <a:srgbClr val="FF0000"/>
                          </a:solidFill>
                        </a:rPr>
                        <a:t> data storage model</a:t>
                      </a:r>
                      <a:endParaRPr lang="en-US" dirty="0">
                        <a:solidFill>
                          <a:srgbClr val="FF0000"/>
                        </a:solidFill>
                      </a:endParaRPr>
                    </a:p>
                  </a:txBody>
                  <a:tcPr/>
                </a:tc>
                <a:tc>
                  <a:txBody>
                    <a:bodyPr/>
                    <a:lstStyle/>
                    <a:p>
                      <a:r>
                        <a:rPr lang="en-US" dirty="0" smtClean="0">
                          <a:solidFill>
                            <a:srgbClr val="0000FF"/>
                          </a:solidFill>
                        </a:rPr>
                        <a:t>Unified interface to</a:t>
                      </a:r>
                      <a:r>
                        <a:rPr lang="en-US" baseline="0" dirty="0" smtClean="0">
                          <a:solidFill>
                            <a:srgbClr val="0000FF"/>
                          </a:solidFill>
                        </a:rPr>
                        <a:t> all data </a:t>
                      </a:r>
                      <a:endParaRPr lang="en-US" dirty="0">
                        <a:solidFill>
                          <a:srgbClr val="0000FF"/>
                        </a:solidFill>
                      </a:endParaRPr>
                    </a:p>
                  </a:txBody>
                  <a:tcPr/>
                </a:tc>
              </a:tr>
              <a:tr h="370840">
                <a:tc>
                  <a:txBody>
                    <a:bodyPr/>
                    <a:lstStyle/>
                    <a:p>
                      <a:r>
                        <a:rPr lang="en-US" dirty="0" smtClean="0">
                          <a:solidFill>
                            <a:srgbClr val="FF0000"/>
                          </a:solidFill>
                        </a:rPr>
                        <a:t>Large timing and error</a:t>
                      </a:r>
                      <a:r>
                        <a:rPr lang="en-US" baseline="0" dirty="0" smtClean="0">
                          <a:solidFill>
                            <a:srgbClr val="FF0000"/>
                          </a:solidFill>
                        </a:rPr>
                        <a:t> margins</a:t>
                      </a:r>
                      <a:endParaRPr lang="en-US" dirty="0">
                        <a:solidFill>
                          <a:srgbClr val="FF0000"/>
                        </a:solidFill>
                      </a:endParaRPr>
                    </a:p>
                  </a:txBody>
                  <a:tcPr/>
                </a:tc>
                <a:tc>
                  <a:txBody>
                    <a:bodyPr/>
                    <a:lstStyle/>
                    <a:p>
                      <a:r>
                        <a:rPr lang="en-US" dirty="0" smtClean="0">
                          <a:solidFill>
                            <a:srgbClr val="0000FF"/>
                          </a:solidFill>
                        </a:rPr>
                        <a:t>Online adaptation of timing and</a:t>
                      </a:r>
                      <a:r>
                        <a:rPr lang="en-US" baseline="0" dirty="0" smtClean="0">
                          <a:solidFill>
                            <a:srgbClr val="0000FF"/>
                          </a:solidFill>
                        </a:rPr>
                        <a:t> error margins</a:t>
                      </a:r>
                      <a:endParaRPr lang="en-US" dirty="0">
                        <a:solidFill>
                          <a:srgbClr val="0000FF"/>
                        </a:solidFill>
                      </a:endParaRPr>
                    </a:p>
                  </a:txBody>
                  <a:tcPr/>
                </a:tc>
              </a:tr>
              <a:tr h="370840">
                <a:tc>
                  <a:txBody>
                    <a:bodyPr/>
                    <a:lstStyle/>
                    <a:p>
                      <a:r>
                        <a:rPr lang="en-US" dirty="0" smtClean="0">
                          <a:solidFill>
                            <a:srgbClr val="FF0000"/>
                          </a:solidFill>
                        </a:rPr>
                        <a:t>Poor </a:t>
                      </a:r>
                      <a:r>
                        <a:rPr lang="en-US" baseline="0" dirty="0" smtClean="0">
                          <a:solidFill>
                            <a:srgbClr val="FF0000"/>
                          </a:solidFill>
                        </a:rPr>
                        <a:t>performance guarantees</a:t>
                      </a:r>
                      <a:endParaRPr lang="en-US" dirty="0">
                        <a:solidFill>
                          <a:srgbClr val="FF0000"/>
                        </a:solidFill>
                      </a:endParaRPr>
                    </a:p>
                  </a:txBody>
                  <a:tcPr/>
                </a:tc>
                <a:tc>
                  <a:txBody>
                    <a:bodyPr/>
                    <a:lstStyle/>
                    <a:p>
                      <a:r>
                        <a:rPr lang="en-US" dirty="0" smtClean="0">
                          <a:solidFill>
                            <a:srgbClr val="0000FF"/>
                          </a:solidFill>
                        </a:rPr>
                        <a:t>Strong service guarantees and configurable QoS</a:t>
                      </a:r>
                      <a:endParaRPr lang="en-US" dirty="0">
                        <a:solidFill>
                          <a:srgbClr val="0000FF"/>
                        </a:solidFill>
                      </a:endParaRPr>
                    </a:p>
                  </a:txBody>
                  <a:tcPr/>
                </a:tc>
              </a:tr>
              <a:tr h="370840">
                <a:tc>
                  <a:txBody>
                    <a:bodyPr/>
                    <a:lstStyle/>
                    <a:p>
                      <a:r>
                        <a:rPr lang="en-US" dirty="0" smtClean="0">
                          <a:solidFill>
                            <a:srgbClr val="FF0000"/>
                          </a:solidFill>
                        </a:rPr>
                        <a:t>Fixed policies</a:t>
                      </a:r>
                      <a:r>
                        <a:rPr lang="en-US" baseline="0" dirty="0" smtClean="0">
                          <a:solidFill>
                            <a:srgbClr val="FF0000"/>
                          </a:solidFill>
                        </a:rPr>
                        <a:t> in controllers</a:t>
                      </a:r>
                      <a:endParaRPr lang="en-US" dirty="0">
                        <a:solidFill>
                          <a:srgbClr val="FF0000"/>
                        </a:solidFill>
                      </a:endParaRPr>
                    </a:p>
                  </a:txBody>
                  <a:tcPr/>
                </a:tc>
                <a:tc>
                  <a:txBody>
                    <a:bodyPr/>
                    <a:lstStyle/>
                    <a:p>
                      <a:r>
                        <a:rPr lang="en-US" dirty="0" smtClean="0">
                          <a:solidFill>
                            <a:srgbClr val="0000FF"/>
                          </a:solidFill>
                        </a:rPr>
                        <a:t>Configurable and programmable memory</a:t>
                      </a:r>
                      <a:r>
                        <a:rPr lang="en-US" baseline="0" dirty="0" smtClean="0">
                          <a:solidFill>
                            <a:srgbClr val="0000FF"/>
                          </a:solidFill>
                        </a:rPr>
                        <a:t> controllers</a:t>
                      </a:r>
                      <a:endParaRPr lang="en-US" dirty="0">
                        <a:solidFill>
                          <a:srgbClr val="0000FF"/>
                        </a:solidFill>
                      </a:endParaRPr>
                    </a:p>
                  </a:txBody>
                  <a:tcPr/>
                </a:tc>
              </a:tr>
              <a:tr h="370840">
                <a:tc>
                  <a:txBody>
                    <a:bodyPr/>
                    <a:lstStyle/>
                    <a:p>
                      <a:r>
                        <a:rPr lang="en-US" dirty="0" smtClean="0">
                          <a:solidFill>
                            <a:srgbClr val="FF0000"/>
                          </a:solidFill>
                        </a:rPr>
                        <a:t>…</a:t>
                      </a:r>
                      <a:endParaRPr lang="en-US" dirty="0">
                        <a:solidFill>
                          <a:srgbClr val="FF0000"/>
                        </a:solidFill>
                      </a:endParaRPr>
                    </a:p>
                  </a:txBody>
                  <a:tcPr/>
                </a:tc>
                <a:tc>
                  <a:txBody>
                    <a:bodyPr/>
                    <a:lstStyle/>
                    <a:p>
                      <a:r>
                        <a:rPr lang="en-US" dirty="0" smtClean="0">
                          <a:solidFill>
                            <a:srgbClr val="0000FF"/>
                          </a:solidFill>
                        </a:rPr>
                        <a:t>…</a:t>
                      </a:r>
                      <a:endParaRPr lang="en-US" dirty="0">
                        <a:solidFill>
                          <a:srgbClr val="0000FF"/>
                        </a:solidFill>
                      </a:endParaRPr>
                    </a:p>
                  </a:txBody>
                  <a:tcPr/>
                </a:tc>
              </a:tr>
            </a:tbl>
          </a:graphicData>
        </a:graphic>
      </p:graphicFrame>
      <p:sp>
        <p:nvSpPr>
          <p:cNvPr id="4" name="Slide Number Placeholder 3"/>
          <p:cNvSpPr>
            <a:spLocks noGrp="1"/>
          </p:cNvSpPr>
          <p:nvPr>
            <p:ph type="sldNum" sz="quarter" idx="11"/>
          </p:nvPr>
        </p:nvSpPr>
        <p:spPr/>
        <p:txBody>
          <a:bodyPr/>
          <a:lstStyle/>
          <a:p>
            <a:fld id="{323594FA-E141-4234-AE05-360401972BE7}" type="slidenum">
              <a:rPr lang="en-US" altLang="en-US" smtClean="0"/>
              <a:pPr/>
              <a:t>135</a:t>
            </a:fld>
            <a:endParaRPr lang="en-US" altLang="en-US"/>
          </a:p>
        </p:txBody>
      </p:sp>
    </p:spTree>
    <p:extLst>
      <p:ext uri="{BB962C8B-B14F-4D97-AF65-F5344CB8AC3E}">
        <p14:creationId xmlns:p14="http://schemas.microsoft.com/office/powerpoint/2010/main" val="1944846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 problems are a critical bottleneck for system performance, efficiency, and usability</a:t>
            </a:r>
          </a:p>
          <a:p>
            <a:pPr marL="344487" lvl="1" indent="0">
              <a:buNone/>
            </a:pPr>
            <a:endParaRPr lang="en-US" sz="1000" b="1" dirty="0" smtClean="0">
              <a:solidFill>
                <a:srgbClr val="2C6123"/>
              </a:solidFill>
            </a:endParaRPr>
          </a:p>
          <a:p>
            <a:pPr lvl="1"/>
            <a:endParaRPr lang="en-US" sz="1000" b="1" dirty="0">
              <a:solidFill>
                <a:srgbClr val="2C6123"/>
              </a:solidFill>
            </a:endParaRPr>
          </a:p>
          <a:p>
            <a:r>
              <a:rPr lang="en-US" dirty="0" smtClean="0">
                <a:solidFill>
                  <a:srgbClr val="0000FF"/>
                </a:solidFill>
              </a:rPr>
              <a:t>New memory architectures</a:t>
            </a:r>
          </a:p>
          <a:p>
            <a:pPr lvl="1"/>
            <a:r>
              <a:rPr lang="en-US" dirty="0" smtClean="0">
                <a:solidFill>
                  <a:srgbClr val="000000"/>
                </a:solidFill>
              </a:rPr>
              <a:t>Compute capable and autonomous memory</a:t>
            </a:r>
          </a:p>
          <a:p>
            <a:pPr marL="344487" lvl="1" indent="0">
              <a:buNone/>
            </a:pPr>
            <a:endParaRPr lang="en-US" sz="1000" dirty="0">
              <a:solidFill>
                <a:srgbClr val="2C6123"/>
              </a:solidFill>
            </a:endParaRPr>
          </a:p>
          <a:p>
            <a:pPr marL="344487" lvl="1" indent="0">
              <a:buNone/>
            </a:pPr>
            <a:endParaRPr lang="en-US" sz="1000" dirty="0" smtClean="0">
              <a:solidFill>
                <a:srgbClr val="2C6123"/>
              </a:solidFill>
            </a:endParaRPr>
          </a:p>
          <a:p>
            <a:r>
              <a:rPr lang="en-US" dirty="0">
                <a:solidFill>
                  <a:srgbClr val="0000FF"/>
                </a:solidFill>
              </a:rPr>
              <a:t>Enabling emerging NVM technologies </a:t>
            </a:r>
          </a:p>
          <a:p>
            <a:pPr lvl="1"/>
            <a:r>
              <a:rPr lang="en-US" dirty="0">
                <a:solidFill>
                  <a:srgbClr val="000000"/>
                </a:solidFill>
              </a:rPr>
              <a:t>Persistent and hybrid memory</a:t>
            </a:r>
          </a:p>
          <a:p>
            <a:pPr marL="344487" lvl="1" indent="0">
              <a:buNone/>
            </a:pPr>
            <a:endParaRPr lang="en-US" sz="1000" dirty="0" smtClean="0">
              <a:solidFill>
                <a:srgbClr val="2C6123"/>
              </a:solidFill>
            </a:endParaRPr>
          </a:p>
          <a:p>
            <a:pPr marL="344487" lvl="1" indent="0">
              <a:buNone/>
            </a:pPr>
            <a:endParaRPr lang="en-US" sz="1000" dirty="0">
              <a:solidFill>
                <a:srgbClr val="2C6123"/>
              </a:solidFill>
            </a:endParaRPr>
          </a:p>
          <a:p>
            <a:r>
              <a:rPr lang="en-US" dirty="0" smtClean="0">
                <a:solidFill>
                  <a:srgbClr val="0000FF"/>
                </a:solidFill>
              </a:rPr>
              <a:t>System-level memory/storage QoS</a:t>
            </a:r>
          </a:p>
          <a:p>
            <a:pPr lvl="1"/>
            <a:r>
              <a:rPr lang="en-US" dirty="0" smtClean="0">
                <a:solidFill>
                  <a:srgbClr val="000000"/>
                </a:solidFill>
              </a:rPr>
              <a:t>Predictable systems with configurable QoS</a:t>
            </a:r>
          </a:p>
          <a:p>
            <a:endParaRPr lang="en-US" sz="1000" dirty="0" smtClean="0">
              <a:solidFill>
                <a:srgbClr val="2C6123"/>
              </a:solidFill>
            </a:endParaRPr>
          </a:p>
          <a:p>
            <a:endParaRPr lang="en-US" sz="1000" dirty="0" smtClean="0">
              <a:solidFill>
                <a:srgbClr val="2C6123"/>
              </a:solidFill>
            </a:endParaRPr>
          </a:p>
          <a:p>
            <a:r>
              <a:rPr lang="en-US" b="1" dirty="0" smtClean="0">
                <a:solidFill>
                  <a:srgbClr val="008000"/>
                </a:solidFill>
              </a:rPr>
              <a:t>Many opportunities and challenges that will change the systems and software we design</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136</a:t>
            </a:fld>
            <a:endParaRPr lang="en-US"/>
          </a:p>
        </p:txBody>
      </p:sp>
    </p:spTree>
    <p:extLst>
      <p:ext uri="{BB962C8B-B14F-4D97-AF65-F5344CB8AC3E}">
        <p14:creationId xmlns:p14="http://schemas.microsoft.com/office/powerpoint/2010/main" val="37874596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 Fast and Extensible DRAM Simulator</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r>
              <a:rPr lang="en-US" dirty="0" smtClean="0">
                <a:solidFill>
                  <a:srgbClr val="0000FF"/>
                </a:solidFill>
              </a:rPr>
              <a:t> </a:t>
            </a:r>
          </a:p>
          <a:p>
            <a:pPr lvl="1"/>
            <a:r>
              <a:rPr lang="en-US" dirty="0">
                <a:hlinkClick r:id="rId4"/>
              </a:rPr>
              <a:t>https://github.com/CMU-SAFARI/</a:t>
            </a:r>
            <a:r>
              <a:rPr lang="en-US" dirty="0" smtClean="0">
                <a:hlinkClick r:id="rId4"/>
              </a:rPr>
              <a:t>memsim</a:t>
            </a:r>
            <a:r>
              <a:rPr lang="en-US" dirty="0" smtClean="0"/>
              <a:t> </a:t>
            </a:r>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137</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138</a:t>
            </a:fld>
            <a:endParaRPr lang="en-US"/>
          </a:p>
        </p:txBody>
      </p:sp>
    </p:spTree>
    <p:extLst>
      <p:ext uri="{BB962C8B-B14F-4D97-AF65-F5344CB8AC3E}">
        <p14:creationId xmlns:p14="http://schemas.microsoft.com/office/powerpoint/2010/main" val="3921872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823482"/>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500" b="1" dirty="0" smtClean="0">
              <a:hlinkClick r:id="rId9"/>
            </a:endParaRPr>
          </a:p>
          <a:p>
            <a:r>
              <a:rPr lang="en-US" b="1" dirty="0">
                <a:hlinkClick r:id="rId10"/>
              </a:rPr>
              <a:t>Graduate Computer Architecture Lecture Videos</a:t>
            </a:r>
            <a:r>
              <a:rPr lang="en-US" b="1" dirty="0"/>
              <a:t> (</a:t>
            </a:r>
            <a:r>
              <a:rPr lang="en-US" b="1" dirty="0">
                <a:hlinkClick r:id="rId10"/>
              </a:rPr>
              <a:t>2013</a:t>
            </a:r>
            <a:r>
              <a:rPr lang="en-US" b="1" dirty="0"/>
              <a:t>, </a:t>
            </a:r>
            <a:r>
              <a:rPr lang="en-US" b="1" dirty="0">
                <a:hlinkClick r:id="rId11"/>
              </a:rPr>
              <a:t>2015</a:t>
            </a:r>
            <a:r>
              <a:rPr lang="en-US" b="1" dirty="0"/>
              <a:t>) </a:t>
            </a:r>
          </a:p>
          <a:p>
            <a:r>
              <a:rPr lang="en-US" b="1" dirty="0">
                <a:hlinkClick r:id="rId9"/>
              </a:rPr>
              <a:t>Graduate Computer Architecture Course Materials</a:t>
            </a:r>
            <a:r>
              <a:rPr lang="en-US" b="1" dirty="0"/>
              <a:t> (</a:t>
            </a:r>
            <a:r>
              <a:rPr lang="en-US" b="1" dirty="0">
                <a:hlinkClick r:id="rId9"/>
              </a:rPr>
              <a:t>2013</a:t>
            </a:r>
            <a:r>
              <a:rPr lang="en-US" b="1" dirty="0"/>
              <a:t>, </a:t>
            </a:r>
            <a:r>
              <a:rPr lang="en-US" b="1" dirty="0">
                <a:hlinkClick r:id="rId12"/>
              </a:rPr>
              <a:t>2015</a:t>
            </a:r>
            <a:r>
              <a:rPr lang="en-US" b="1" dirty="0"/>
              <a:t>) </a:t>
            </a:r>
          </a:p>
          <a:p>
            <a:endParaRPr lang="en-US" sz="1500" b="1" dirty="0" smtClean="0">
              <a:hlinkClick r:id="rId13"/>
            </a:endParaRPr>
          </a:p>
          <a:p>
            <a:r>
              <a:rPr lang="en-US" b="1" dirty="0" smtClean="0">
                <a:hlinkClick r:id="rId13"/>
              </a:rPr>
              <a:t>Parallel </a:t>
            </a:r>
            <a:r>
              <a:rPr lang="en-US" b="1" dirty="0">
                <a:hlinkClick r:id="rId13"/>
              </a:rPr>
              <a:t>Computer Architecture Course Materials</a:t>
            </a:r>
            <a:r>
              <a:rPr lang="en-US" b="1" dirty="0"/>
              <a:t> (</a:t>
            </a:r>
            <a:r>
              <a:rPr lang="en-US" b="1" dirty="0">
                <a:hlinkClick r:id="rId14"/>
              </a:rPr>
              <a:t>Lecture Videos</a:t>
            </a:r>
            <a:r>
              <a:rPr lang="en-US" b="1" dirty="0"/>
              <a:t>)</a:t>
            </a:r>
          </a:p>
          <a:p>
            <a:endParaRPr lang="en-US" sz="1200" b="1" dirty="0" smtClean="0">
              <a:hlinkClick r:id="rId15"/>
            </a:endParaRPr>
          </a:p>
          <a:p>
            <a:r>
              <a:rPr lang="en-US" b="1" dirty="0" smtClean="0">
                <a:hlinkClick r:id="rId15"/>
              </a:rPr>
              <a:t>Memory </a:t>
            </a:r>
            <a:r>
              <a:rPr lang="en-US" b="1" dirty="0">
                <a:hlinkClick r:id="rId15"/>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6"/>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139</a:t>
            </a:fld>
            <a:endParaRPr lang="en-US">
              <a:solidFill>
                <a:srgbClr val="000000"/>
              </a:solidFill>
            </a:endParaRPr>
          </a:p>
        </p:txBody>
      </p:sp>
    </p:spTree>
    <p:extLst>
      <p:ext uri="{BB962C8B-B14F-4D97-AF65-F5344CB8AC3E}">
        <p14:creationId xmlns:p14="http://schemas.microsoft.com/office/powerpoint/2010/main" val="1241219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Key Issues in Future Platforms</a:t>
            </a:r>
            <a:endParaRPr lang="en-US" dirty="0"/>
          </a:p>
        </p:txBody>
      </p:sp>
      <p:sp>
        <p:nvSpPr>
          <p:cNvPr id="3" name="Content Placeholder 2"/>
          <p:cNvSpPr>
            <a:spLocks noGrp="1"/>
          </p:cNvSpPr>
          <p:nvPr>
            <p:ph idx="1"/>
          </p:nvPr>
        </p:nvSpPr>
        <p:spPr/>
        <p:txBody>
          <a:bodyPr/>
          <a:lstStyle/>
          <a:p>
            <a:r>
              <a:rPr lang="en-US" dirty="0" smtClean="0"/>
              <a:t>Fundamentally </a:t>
            </a:r>
            <a:r>
              <a:rPr lang="en-US" dirty="0" smtClean="0">
                <a:solidFill>
                  <a:srgbClr val="0000FF"/>
                </a:solidFill>
              </a:rPr>
              <a:t>Secure/Reliable/Safe </a:t>
            </a:r>
            <a:r>
              <a:rPr lang="en-US" dirty="0" smtClean="0"/>
              <a:t>Architectures</a:t>
            </a:r>
          </a:p>
          <a:p>
            <a:endParaRPr lang="en-US" dirty="0"/>
          </a:p>
          <a:p>
            <a:endParaRPr lang="en-US" dirty="0" smtClean="0"/>
          </a:p>
          <a:p>
            <a:endParaRPr lang="en-US" dirty="0" smtClean="0"/>
          </a:p>
          <a:p>
            <a:r>
              <a:rPr lang="en-US" dirty="0" smtClean="0"/>
              <a:t>Fundamentally </a:t>
            </a:r>
            <a:r>
              <a:rPr lang="en-US" dirty="0" smtClean="0">
                <a:solidFill>
                  <a:srgbClr val="0000FF"/>
                </a:solidFill>
              </a:rPr>
              <a:t>Energy-Efficient </a:t>
            </a:r>
            <a:r>
              <a:rPr lang="en-US" dirty="0" smtClean="0"/>
              <a:t>Architectures</a:t>
            </a:r>
          </a:p>
          <a:p>
            <a:pPr lvl="1"/>
            <a:r>
              <a:rPr lang="en-US" dirty="0" smtClean="0">
                <a:solidFill>
                  <a:srgbClr val="0000FF"/>
                </a:solidFill>
              </a:rPr>
              <a:t>Memory-centric </a:t>
            </a:r>
            <a:r>
              <a:rPr lang="en-US" dirty="0" smtClean="0"/>
              <a:t>(Data-centric) Architectures</a:t>
            </a:r>
          </a:p>
          <a:p>
            <a:endParaRPr lang="en-US" dirty="0"/>
          </a:p>
          <a:p>
            <a:endParaRPr lang="en-US" dirty="0" smtClean="0"/>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sp>
        <p:nvSpPr>
          <p:cNvPr id="5" name="Rectangle 4"/>
          <p:cNvSpPr/>
          <p:nvPr/>
        </p:nvSpPr>
        <p:spPr>
          <a:xfrm>
            <a:off x="568094" y="112474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1005578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140</a:t>
            </a:fld>
            <a:endParaRPr lang="en-US"/>
          </a:p>
        </p:txBody>
      </p:sp>
    </p:spTree>
    <p:extLst>
      <p:ext uri="{BB962C8B-B14F-4D97-AF65-F5344CB8AC3E}">
        <p14:creationId xmlns:p14="http://schemas.microsoft.com/office/powerpoint/2010/main" val="269348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141</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00448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142</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94584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143</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24213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144</a:t>
            </a:fld>
            <a:endParaRPr lang="en-US"/>
          </a:p>
        </p:txBody>
      </p:sp>
      <p:pic>
        <p:nvPicPr>
          <p:cNvPr id="5" name="Picture 4"/>
          <p:cNvPicPr>
            <a:picLocks noChangeAspect="1"/>
          </p:cNvPicPr>
          <p:nvPr/>
        </p:nvPicPr>
        <p:blipFill>
          <a:blip r:embed="rId5"/>
          <a:stretch>
            <a:fillRect/>
          </a:stretch>
        </p:blipFill>
        <p:spPr>
          <a:xfrm>
            <a:off x="0" y="4543025"/>
            <a:ext cx="9144000" cy="1190231"/>
          </a:xfrm>
          <a:prstGeom prst="rect">
            <a:avLst/>
          </a:prstGeom>
        </p:spPr>
      </p:pic>
    </p:spTree>
    <p:extLst>
      <p:ext uri="{BB962C8B-B14F-4D97-AF65-F5344CB8AC3E}">
        <p14:creationId xmlns:p14="http://schemas.microsoft.com/office/powerpoint/2010/main" val="2002869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DRAM Infrastructure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145</a:t>
            </a:fld>
            <a:endParaRPr lang="en-US"/>
          </a:p>
        </p:txBody>
      </p:sp>
    </p:spTree>
    <p:extLst>
      <p:ext uri="{BB962C8B-B14F-4D97-AF65-F5344CB8AC3E}">
        <p14:creationId xmlns:p14="http://schemas.microsoft.com/office/powerpoint/2010/main" val="2983570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74466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endParaRPr lang="en-US" dirty="0"/>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147</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6034766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SoftMC: Open Source </a:t>
            </a:r>
            <a:r>
              <a:rPr lang="en-US" dirty="0" smtClean="0"/>
              <a:t>DRAM Infrastructure</a:t>
            </a:r>
            <a:endParaRPr lang="en-US" dirty="0"/>
          </a:p>
        </p:txBody>
      </p:sp>
      <p:sp>
        <p:nvSpPr>
          <p:cNvPr id="3" name="Content Placeholder 2"/>
          <p:cNvSpPr>
            <a:spLocks noGrp="1"/>
          </p:cNvSpPr>
          <p:nvPr>
            <p:ph idx="1"/>
          </p:nvPr>
        </p:nvSpPr>
        <p:spPr>
          <a:xfrm>
            <a:off x="35496" y="1432520"/>
            <a:ext cx="5112568" cy="4876800"/>
          </a:xfrm>
        </p:spPr>
        <p:txBody>
          <a:bodyPr/>
          <a:lstStyle/>
          <a:p>
            <a:r>
              <a:rPr lang="en-US" dirty="0" smtClean="0"/>
              <a:t>Hasan Hassan et al., “</a:t>
            </a:r>
            <a:r>
              <a:rPr lang="en-US" b="1" dirty="0"/>
              <a:t>SoftMC: A Flexible and Practical Open-Source Infrastructure for Enabling Experimental DRAM </a:t>
            </a:r>
            <a:r>
              <a:rPr lang="en-US" b="1" dirty="0" smtClean="0"/>
              <a:t>Studies,”</a:t>
            </a:r>
            <a:r>
              <a:rPr lang="en-US" dirty="0" smtClean="0"/>
              <a:t> HPCA 2017.</a:t>
            </a:r>
          </a:p>
          <a:p>
            <a:pPr marL="0" indent="0">
              <a:buNone/>
            </a:pPr>
            <a:endParaRPr lang="en-US" dirty="0" smtClean="0"/>
          </a:p>
          <a:p>
            <a:pPr marL="0" indent="0">
              <a:buNone/>
            </a:pPr>
            <a:endParaRPr lang="en-US" dirty="0"/>
          </a:p>
          <a:p>
            <a:r>
              <a:rPr lang="en-US" b="1" dirty="0">
                <a:solidFill>
                  <a:schemeClr val="accent2">
                    <a:lumMod val="75000"/>
                  </a:schemeClr>
                </a:solidFill>
              </a:rPr>
              <a:t>Flexible</a:t>
            </a:r>
          </a:p>
          <a:p>
            <a:r>
              <a:rPr lang="en-US" b="1" dirty="0" smtClean="0">
                <a:solidFill>
                  <a:schemeClr val="accent2">
                    <a:lumMod val="75000"/>
                  </a:schemeClr>
                </a:solidFill>
              </a:rPr>
              <a:t>Easy </a:t>
            </a:r>
            <a:r>
              <a:rPr lang="en-US" b="1" dirty="0">
                <a:solidFill>
                  <a:schemeClr val="accent2">
                    <a:lumMod val="75000"/>
                  </a:schemeClr>
                </a:solidFill>
              </a:rPr>
              <a:t>to Use (C++ API)</a:t>
            </a:r>
          </a:p>
          <a:p>
            <a:r>
              <a:rPr lang="en-US" b="1" dirty="0" smtClean="0">
                <a:solidFill>
                  <a:schemeClr val="accent2">
                    <a:lumMod val="75000"/>
                  </a:schemeClr>
                </a:solidFill>
              </a:rPr>
              <a:t>Open</a:t>
            </a:r>
            <a:r>
              <a:rPr lang="en-US" b="1" dirty="0">
                <a:solidFill>
                  <a:schemeClr val="accent2">
                    <a:lumMod val="75000"/>
                  </a:schemeClr>
                </a:solidFill>
              </a:rPr>
              <a:t>-source </a:t>
            </a:r>
          </a:p>
          <a:p>
            <a:pPr marL="0" indent="0">
              <a:buNone/>
            </a:pPr>
            <a:r>
              <a:rPr lang="en-US" i="1" dirty="0" smtClean="0">
                <a:solidFill>
                  <a:srgbClr val="0000FF"/>
                </a:solidFill>
              </a:rPr>
              <a:t>    </a:t>
            </a:r>
            <a:r>
              <a:rPr lang="en-US" i="1" dirty="0" err="1" smtClean="0">
                <a:solidFill>
                  <a:srgbClr val="0000FF"/>
                </a:solidFill>
              </a:rPr>
              <a:t>github.com</a:t>
            </a:r>
            <a:r>
              <a:rPr lang="en-US" i="1" dirty="0">
                <a:solidFill>
                  <a:srgbClr val="0000FF"/>
                </a:solidFill>
              </a:rPr>
              <a:t>/CMU-SAFARI/</a:t>
            </a:r>
            <a:r>
              <a:rPr lang="en-US" i="1" dirty="0" smtClean="0">
                <a:solidFill>
                  <a:srgbClr val="0000FF"/>
                </a:solidFill>
              </a:rPr>
              <a:t>SoftMC </a:t>
            </a:r>
            <a:endParaRPr lang="en-US" b="1" dirty="0" smtClean="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148</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05794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a:t>
            </a:r>
            <a:r>
              <a:rPr lang="en-US" dirty="0" smtClean="0">
                <a:hlinkClick r:id="rId2"/>
              </a:rPr>
              <a:t>SoftMC</a:t>
            </a:r>
            <a:r>
              <a:rPr lang="en-US" dirty="0" smtClean="0"/>
              <a:t> </a:t>
            </a:r>
          </a:p>
          <a:p>
            <a:endParaRPr lang="en-US" dirty="0"/>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149</a:t>
            </a:fld>
            <a:endParaRPr lang="en-US" altLang="en-US"/>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713289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Maslow’s (Human) Hierarchy of Needs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r>
              <a:rPr lang="en-US" dirty="0" smtClean="0"/>
              <a:t>We need to start with </a:t>
            </a:r>
            <a:r>
              <a:rPr lang="en-US" dirty="0" smtClean="0">
                <a:solidFill>
                  <a:srgbClr val="FF0000"/>
                </a:solidFill>
              </a:rPr>
              <a:t>reliability and security</a:t>
            </a:r>
            <a:r>
              <a:rPr lang="is-IS" dirty="0" smtClean="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a:t>
            </a:fld>
            <a:endParaRPr lang="en-US" altLang="en-US"/>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smtClean="0"/>
              <a:t>Maslow, “</a:t>
            </a:r>
            <a:r>
              <a:rPr lang="en-US" dirty="0" smtClean="0">
                <a:solidFill>
                  <a:srgbClr val="0000FF"/>
                </a:solidFill>
              </a:rPr>
              <a:t>A Theory of Human Motivation</a:t>
            </a:r>
            <a:r>
              <a:rPr lang="en-US" dirty="0" smtClean="0"/>
              <a:t>,” </a:t>
            </a:r>
          </a:p>
          <a:p>
            <a:r>
              <a:rPr lang="en-US" dirty="0" smtClean="0"/>
              <a:t>Psychological Review, 1943. </a:t>
            </a:r>
            <a:endParaRPr lang="en-US" dirty="0"/>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latin typeface="Calibri"/>
                <a:cs typeface="Calibri"/>
              </a:rPr>
              <a:t>Source: https://</a:t>
            </a:r>
            <a:r>
              <a:rPr lang="en-US" sz="1000" dirty="0" err="1">
                <a:latin typeface="Calibri"/>
                <a:cs typeface="Calibri"/>
              </a:rPr>
              <a:t>www.simplypsychology.org</a:t>
            </a:r>
            <a:r>
              <a:rPr lang="en-US" sz="1000" dirty="0">
                <a:latin typeface="Calibri"/>
                <a:cs typeface="Calibri"/>
              </a:rPr>
              <a:t>/</a:t>
            </a:r>
            <a:r>
              <a:rPr lang="en-US" sz="1000" dirty="0" err="1">
                <a:latin typeface="Calibri"/>
                <a:cs typeface="Calibri"/>
              </a:rPr>
              <a:t>maslow.html</a:t>
            </a:r>
            <a:endParaRPr lang="en-US" sz="1000" dirty="0">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833403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16</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8855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Memory Scales, It Becomes Unreliable</a:t>
            </a:r>
            <a:endParaRPr lang="en-US" dirty="0"/>
          </a:p>
        </p:txBody>
      </p:sp>
      <p:sp>
        <p:nvSpPr>
          <p:cNvPr id="3" name="Content Placeholder 2"/>
          <p:cNvSpPr>
            <a:spLocks noGrp="1"/>
          </p:cNvSpPr>
          <p:nvPr>
            <p:ph idx="1"/>
          </p:nvPr>
        </p:nvSpPr>
        <p:spPr>
          <a:xfrm>
            <a:off x="107504" y="908720"/>
            <a:ext cx="9036496" cy="5339680"/>
          </a:xfrm>
        </p:spPr>
        <p:txBody>
          <a:bodyPr/>
          <a:lstStyle/>
          <a:p>
            <a:r>
              <a:rPr lang="en-US" dirty="0" smtClean="0">
                <a:solidFill>
                  <a:srgbClr val="FF0000"/>
                </a:solidFill>
              </a:rPr>
              <a:t>Data from all of Facebook’s servers worldwide</a:t>
            </a:r>
          </a:p>
          <a:p>
            <a:r>
              <a:rPr lang="en-US" sz="1800" dirty="0" smtClean="0"/>
              <a:t>Meza+, “</a:t>
            </a:r>
            <a:r>
              <a:rPr lang="en-US" sz="1800" dirty="0">
                <a:solidFill>
                  <a:srgbClr val="0000FF"/>
                </a:solidFill>
              </a:rPr>
              <a:t>Revisiting Memory Errors in Large-Scale Production Data </a:t>
            </a:r>
            <a:r>
              <a:rPr lang="en-US" sz="1800" dirty="0" smtClean="0">
                <a:solidFill>
                  <a:srgbClr val="0000FF"/>
                </a:solidFill>
              </a:rPr>
              <a:t>Centers</a:t>
            </a:r>
            <a:r>
              <a:rPr lang="en-US" sz="1800" dirty="0" smtClean="0"/>
              <a:t>,” DSN’15.</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a:t>
            </a:fld>
            <a:endParaRPr lang="en-US" altLang="en-US"/>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4144642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136790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Infrastructures to Understand Such Issues</a:t>
            </a:r>
            <a:endParaRPr lang="en-US" dirty="0"/>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6308211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16220808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Curious Discovery </a:t>
            </a:r>
            <a:r>
              <a:rPr lang="en-US" sz="3000" b="1" dirty="0"/>
              <a:t>[</a:t>
            </a:r>
            <a:r>
              <a:rPr lang="en-US" sz="3000" b="1" dirty="0" smtClean="0"/>
              <a:t>Kim et al., ISCA 2014]</a:t>
            </a:r>
            <a:endParaRPr lang="en-US" sz="3000" b="1" dirty="0"/>
          </a:p>
        </p:txBody>
      </p:sp>
      <p:sp>
        <p:nvSpPr>
          <p:cNvPr id="3" name="Content Placeholder 2"/>
          <p:cNvSpPr>
            <a:spLocks noGrp="1"/>
          </p:cNvSpPr>
          <p:nvPr>
            <p:ph idx="1"/>
          </p:nvPr>
        </p:nvSpPr>
        <p:spPr>
          <a:xfrm>
            <a:off x="228600" y="1288504"/>
            <a:ext cx="8610600" cy="4876800"/>
          </a:xfrm>
        </p:spPr>
        <p:txBody>
          <a:bodyPr/>
          <a:lstStyle/>
          <a:p>
            <a:endParaRPr lang="en-US" dirty="0" smtClean="0"/>
          </a:p>
          <a:p>
            <a:pPr marL="0" indent="0">
              <a:buNone/>
            </a:pPr>
            <a:endParaRPr lang="en-US" dirty="0"/>
          </a:p>
          <a:p>
            <a:pPr marL="0" indent="0" algn="ctr">
              <a:buNone/>
            </a:pPr>
            <a:r>
              <a:rPr lang="en-US" sz="4400" dirty="0" smtClean="0"/>
              <a:t>One can </a:t>
            </a:r>
          </a:p>
          <a:p>
            <a:pPr marL="0" indent="0" algn="ctr">
              <a:buNone/>
            </a:pPr>
            <a:r>
              <a:rPr lang="en-US" sz="4400" dirty="0">
                <a:solidFill>
                  <a:srgbClr val="0000FF"/>
                </a:solidFill>
              </a:rPr>
              <a:t>p</a:t>
            </a:r>
            <a:r>
              <a:rPr lang="en-US" sz="4400" dirty="0" smtClean="0">
                <a:solidFill>
                  <a:srgbClr val="0000FF"/>
                </a:solidFill>
              </a:rPr>
              <a:t>redictably</a:t>
            </a:r>
            <a:r>
              <a:rPr lang="en-US" sz="4400" dirty="0" smtClean="0"/>
              <a:t> </a:t>
            </a:r>
            <a:r>
              <a:rPr lang="en-US" sz="4400" dirty="0" smtClean="0">
                <a:solidFill>
                  <a:srgbClr val="FF0000"/>
                </a:solidFill>
              </a:rPr>
              <a:t>induce errors </a:t>
            </a:r>
          </a:p>
          <a:p>
            <a:pPr marL="0" indent="0" algn="ctr">
              <a:buNone/>
            </a:pPr>
            <a:r>
              <a:rPr lang="en-US" sz="4400" dirty="0" smtClean="0"/>
              <a:t>in </a:t>
            </a:r>
            <a:r>
              <a:rPr lang="en-US" sz="4400" dirty="0" smtClean="0">
                <a:solidFill>
                  <a:srgbClr val="0000FF"/>
                </a:solidFill>
              </a:rPr>
              <a:t>most</a:t>
            </a:r>
            <a:r>
              <a:rPr lang="en-US" sz="4400" dirty="0" smtClean="0"/>
              <a:t> DRAM </a:t>
            </a:r>
            <a:r>
              <a:rPr lang="en-US" sz="4400" dirty="0" smtClean="0">
                <a:solidFill>
                  <a:srgbClr val="0000FF"/>
                </a:solidFill>
              </a:rPr>
              <a:t>memory</a:t>
            </a:r>
            <a:r>
              <a:rPr lang="en-US" sz="4400" dirty="0" smtClean="0"/>
              <a:t> chips</a:t>
            </a:r>
            <a:endParaRPr lang="en-US" sz="44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73872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a:t>
            </a:r>
            <a:r>
              <a:rPr lang="en-US" dirty="0" smtClean="0">
                <a:latin typeface="Garamond" charset="0"/>
              </a:rPr>
              <a:t>RowHammer</a:t>
            </a:r>
            <a:endParaRPr lang="en-US" dirty="0">
              <a:latin typeface="Garamond" charset="0"/>
            </a:endParaRP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a:t>
            </a:r>
            <a:r>
              <a:rPr lang="en-US" sz="3200" dirty="0" smtClean="0">
                <a:solidFill>
                  <a:srgbClr val="0000FF"/>
                </a:solidFill>
                <a:latin typeface="Tahoma" charset="0"/>
              </a:rPr>
              <a:t> </a:t>
            </a:r>
            <a:r>
              <a:rPr lang="en-US" sz="3200" dirty="0">
                <a:solidFill>
                  <a:srgbClr val="0000FF"/>
                </a:solidFill>
                <a:latin typeface="Tahoma" charset="0"/>
              </a:rPr>
              <a:t>simple hardware failure mechanism </a:t>
            </a:r>
            <a:endParaRPr lang="en-US" sz="3200" dirty="0" smtClean="0">
              <a:solidFill>
                <a:srgbClr val="0000FF"/>
              </a:solidFill>
              <a:latin typeface="Tahoma" charset="0"/>
            </a:endParaRPr>
          </a:p>
          <a:p>
            <a:pPr marL="0" indent="0" algn="ctr">
              <a:buNone/>
            </a:pPr>
            <a:r>
              <a:rPr lang="en-US" sz="3200" dirty="0" smtClean="0">
                <a:solidFill>
                  <a:srgbClr val="0000FF"/>
                </a:solidFill>
                <a:latin typeface="Tahoma" charset="0"/>
              </a:rPr>
              <a:t>can </a:t>
            </a:r>
            <a:r>
              <a:rPr lang="en-US" sz="3200" dirty="0">
                <a:solidFill>
                  <a:srgbClr val="0000FF"/>
                </a:solidFill>
                <a:latin typeface="Tahoma" charset="0"/>
              </a:rPr>
              <a:t>create a widespread </a:t>
            </a:r>
            <a:endParaRPr lang="en-US" sz="3200" dirty="0" smtClean="0">
              <a:solidFill>
                <a:srgbClr val="0000FF"/>
              </a:solidFill>
              <a:latin typeface="Tahoma" charset="0"/>
            </a:endParaRPr>
          </a:p>
          <a:p>
            <a:pPr marL="0" indent="0" algn="ctr">
              <a:buNone/>
            </a:pPr>
            <a:r>
              <a:rPr lang="en-US" sz="3200" dirty="0" smtClean="0">
                <a:solidFill>
                  <a:srgbClr val="FF0000"/>
                </a:solidFill>
                <a:latin typeface="Tahoma" charset="0"/>
              </a:rPr>
              <a:t>system </a:t>
            </a:r>
            <a:r>
              <a:rPr lang="en-US" sz="3200" dirty="0">
                <a:solidFill>
                  <a:srgbClr val="FF0000"/>
                </a:solidFill>
                <a:latin typeface="Tahoma" charset="0"/>
              </a:rPr>
              <a:t>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21</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7550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smtClean="0">
                <a:solidFill>
                  <a:prstClr val="black"/>
                </a:solidFill>
                <a:latin typeface="Calibri Light"/>
                <a:ea typeface="ＭＳ Ｐゴシック" charset="0"/>
                <a:cs typeface="ＭＳ Ｐゴシック" charset="0"/>
              </a:rPr>
              <a:t>reading</a:t>
            </a:r>
            <a:r>
              <a:rPr lang="en-US" sz="2600" dirty="0" smtClean="0">
                <a:solidFill>
                  <a:prstClr val="black"/>
                </a:solidFill>
                <a:latin typeface="Calibri Light"/>
                <a:ea typeface="ＭＳ Ｐゴシック" charset="0"/>
                <a:cs typeface="ＭＳ Ｐゴシック" charset="0"/>
              </a:rPr>
              <a:t> a </a:t>
            </a:r>
            <a:r>
              <a:rPr lang="en-US" sz="2600" dirty="0">
                <a:solidFill>
                  <a:prstClr val="black"/>
                </a:solidFill>
                <a:latin typeface="Calibri Light"/>
                <a:ea typeface="ＭＳ Ｐゴシック" charset="0"/>
                <a:cs typeface="ＭＳ Ｐゴシック" charset="0"/>
              </a:rPr>
              <a:t>row enough times </a:t>
            </a:r>
            <a:r>
              <a:rPr lang="en-US" sz="2600" dirty="0" smtClean="0">
                <a:solidFill>
                  <a:prstClr val="black"/>
                </a:solidFill>
                <a:latin typeface="Calibri Light"/>
                <a:ea typeface="ＭＳ Ｐゴシック" charset="0"/>
                <a:cs typeface="ＭＳ Ｐゴシック" charset="0"/>
              </a:rPr>
              <a:t>(before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22</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smtClean="0">
                <a:solidFill>
                  <a:schemeClr val="accent6">
                    <a:lumMod val="50000"/>
                  </a:schemeClr>
                </a:solidFill>
                <a:latin typeface="Garamond" charset="0"/>
              </a:rPr>
              <a:t>Modern DRAM is Prone to Disturbance Errors</a:t>
            </a:r>
            <a:endParaRPr lang="en-US" sz="36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78241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147814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24</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17487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29590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904021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039578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Tree>
    <p:extLst>
      <p:ext uri="{BB962C8B-B14F-4D97-AF65-F5344CB8AC3E}">
        <p14:creationId xmlns:p14="http://schemas.microsoft.com/office/powerpoint/2010/main" val="19938831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endParaRPr lang="en-US" sz="3200" b="1" i="1" dirty="0" smtClean="0">
              <a:solidFill>
                <a:srgbClr val="FF0000"/>
              </a:solidFill>
            </a:endParaRPr>
          </a:p>
          <a:p>
            <a:pPr marL="0" indent="0" algn="ctr">
              <a:buNone/>
            </a:pPr>
            <a:r>
              <a:rPr lang="en-US" sz="3200" b="1" dirty="0" smtClean="0">
                <a:solidFill>
                  <a:srgbClr val="FF0000"/>
                </a:solidFill>
              </a:rPr>
              <a:t>A </a:t>
            </a:r>
            <a:r>
              <a:rPr lang="en-US" sz="3200" b="1" dirty="0">
                <a:solidFill>
                  <a:srgbClr val="FF0000"/>
                </a:solidFill>
              </a:rPr>
              <a:t>real reliability &amp; security issue </a:t>
            </a:r>
          </a:p>
        </p:txBody>
      </p:sp>
      <p:graphicFrame>
        <p:nvGraphicFramePr>
          <p:cNvPr id="4" name="Content Placeholder 4"/>
          <p:cNvGraphicFramePr>
            <a:graphicFrameLocks/>
          </p:cNvGraphicFramePr>
          <p:nvPr>
            <p:extLst>
              <p:ext uri="{D42A27DB-BD31-4B8C-83A1-F6EECF244321}">
                <p14:modId xmlns:p14="http://schemas.microsoft.com/office/powerpoint/2010/main" val="986917506"/>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404276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4223671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2993881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31</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15614315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32</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spTree>
    <p:extLst>
      <p:ext uri="{BB962C8B-B14F-4D97-AF65-F5344CB8AC3E}">
        <p14:creationId xmlns:p14="http://schemas.microsoft.com/office/powerpoint/2010/main" val="34019318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555824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34</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a:t>
            </a:r>
            <a:r>
              <a:rPr lang="en-US" sz="1000" smtClean="0">
                <a:solidFill>
                  <a:srgbClr val="000000"/>
                </a:solidFill>
                <a:hlinkClick r:id="rId2"/>
              </a:rPr>
              <a:t>https://lab.dsst.io/32c3-slides/7197.html</a:t>
            </a:r>
            <a:r>
              <a:rPr lang="en-US" sz="1000" smtClean="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a:t>
            </a:r>
            <a:r>
              <a:rPr lang="en-US" dirty="0" smtClean="0">
                <a:solidFill>
                  <a:srgbClr val="0000FF"/>
                </a:solidFill>
              </a:rPr>
              <a:t>JavaScript (DIMVA’16)</a:t>
            </a:r>
            <a:endParaRPr lang="en-US" dirty="0">
              <a:solidFill>
                <a:srgbClr val="0000FF"/>
              </a:solidFill>
            </a:endParaRPr>
          </a:p>
        </p:txBody>
      </p:sp>
      <p:sp>
        <p:nvSpPr>
          <p:cNvPr id="2" name="Rectangle 1"/>
          <p:cNvSpPr/>
          <p:nvPr/>
        </p:nvSpPr>
        <p:spPr>
          <a:xfrm>
            <a:off x="539552" y="1043444"/>
            <a:ext cx="8064896" cy="384721"/>
          </a:xfrm>
          <a:prstGeom prst="rect">
            <a:avLst/>
          </a:prstGeom>
        </p:spPr>
        <p:txBody>
          <a:bodyPr wrap="square">
            <a:spAutoFit/>
          </a:bodyPr>
          <a:lstStyle/>
          <a:p>
            <a:r>
              <a:rPr lang="en-US" sz="1900" b="1" dirty="0" smtClean="0">
                <a:solidFill>
                  <a:srgbClr val="FFFF00"/>
                </a:solidFill>
              </a:rPr>
              <a:t>“We </a:t>
            </a:r>
            <a:r>
              <a:rPr lang="en-US" sz="1900" b="1" dirty="0">
                <a:solidFill>
                  <a:srgbClr val="FFFF00"/>
                </a:solidFill>
              </a:rPr>
              <a:t>can gain unrestricted access to systems of website </a:t>
            </a:r>
            <a:r>
              <a:rPr lang="en-US" sz="1900" b="1" dirty="0" smtClean="0">
                <a:solidFill>
                  <a:srgbClr val="FFFF00"/>
                </a:solidFill>
              </a:rPr>
              <a:t>visitors.”</a:t>
            </a:r>
            <a:endParaRPr lang="en-US" sz="1900" b="1" dirty="0">
              <a:solidFill>
                <a:srgbClr val="FFFF00"/>
              </a:solidFill>
            </a:endParaRPr>
          </a:p>
        </p:txBody>
      </p:sp>
    </p:spTree>
    <p:extLst>
      <p:ext uri="{BB962C8B-B14F-4D97-AF65-F5344CB8AC3E}">
        <p14:creationId xmlns:p14="http://schemas.microsoft.com/office/powerpoint/2010/main" val="4245886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35</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smtClean="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a:t>
            </a:r>
            <a:r>
              <a:rPr lang="en-US" dirty="0" smtClean="0">
                <a:solidFill>
                  <a:srgbClr val="0000FF"/>
                </a:solidFill>
              </a:rPr>
              <a:t>Platforms, CCS’16 </a:t>
            </a:r>
            <a:endParaRPr lang="en-US" dirty="0"/>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smtClean="0">
                <a:solidFill>
                  <a:srgbClr val="FF0000"/>
                </a:solidFill>
              </a:rPr>
              <a:t>“Can gain control of a smart phone deterministically”</a:t>
            </a:r>
            <a:endParaRPr lang="en-US" sz="2000" b="1" dirty="0">
              <a:solidFill>
                <a:srgbClr val="FF0000"/>
              </a:solidFill>
            </a:endParaRPr>
          </a:p>
        </p:txBody>
      </p:sp>
    </p:spTree>
    <p:extLst>
      <p:ext uri="{BB962C8B-B14F-4D97-AF65-F5344CB8AC3E}">
        <p14:creationId xmlns:p14="http://schemas.microsoft.com/office/powerpoint/2010/main" val="2271249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36</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552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r>
              <a:rPr lang="en-US" dirty="0" smtClean="0">
                <a:solidFill>
                  <a:srgbClr val="0000FF"/>
                </a:solidFill>
                <a:latin typeface="Tahoma"/>
              </a:rPr>
              <a:t>HP, Lenovo, and other vendors released similar patches</a:t>
            </a:r>
            <a:endParaRPr lang="en-US" dirty="0">
              <a:solidFill>
                <a:srgbClr val="0000FF"/>
              </a:solidFill>
              <a:latin typeface="Tahoma"/>
            </a:endParaRPr>
          </a:p>
        </p:txBody>
      </p:sp>
    </p:spTree>
    <p:extLst>
      <p:ext uri="{BB962C8B-B14F-4D97-AF65-F5344CB8AC3E}">
        <p14:creationId xmlns:p14="http://schemas.microsoft.com/office/powerpoint/2010/main" val="15984717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smtClean="0"/>
              <a:t>Better Solution Directions: Principled Designs</a:t>
            </a:r>
            <a:endParaRPr lang="en-US" sz="3800" dirty="0"/>
          </a:p>
        </p:txBody>
      </p:sp>
      <p:sp>
        <p:nvSpPr>
          <p:cNvPr id="3" name="Content Placeholder 2"/>
          <p:cNvSpPr>
            <a:spLocks noGrp="1"/>
          </p:cNvSpPr>
          <p:nvPr>
            <p:ph idx="1"/>
          </p:nvPr>
        </p:nvSpPr>
        <p:spPr>
          <a:xfrm>
            <a:off x="179512" y="997527"/>
            <a:ext cx="8784976" cy="5193723"/>
          </a:xfrm>
        </p:spPr>
        <p:txBody>
          <a:bodyPr/>
          <a:lstStyle/>
          <a:p>
            <a:pPr algn="ctr"/>
            <a:endParaRPr lang="en-US" dirty="0" smtClean="0"/>
          </a:p>
          <a:p>
            <a:pPr marL="0" indent="0" algn="ctr">
              <a:buNone/>
            </a:pPr>
            <a:endParaRPr lang="en-US" dirty="0" smtClean="0"/>
          </a:p>
          <a:p>
            <a:pPr marL="0" indent="0" algn="ctr">
              <a:buNone/>
            </a:pPr>
            <a:endParaRPr lang="en-US" dirty="0" smtClean="0"/>
          </a:p>
          <a:p>
            <a:pPr marL="0" indent="0" algn="ctr">
              <a:buNone/>
            </a:pPr>
            <a:r>
              <a:rPr lang="en-US" sz="4000" dirty="0" smtClean="0">
                <a:solidFill>
                  <a:srgbClr val="0000FF"/>
                </a:solidFill>
              </a:rPr>
              <a:t>Design </a:t>
            </a:r>
            <a:r>
              <a:rPr lang="en-US" sz="4000" dirty="0">
                <a:solidFill>
                  <a:srgbClr val="0000FF"/>
                </a:solidFill>
              </a:rPr>
              <a:t>fundamentally secure</a:t>
            </a:r>
          </a:p>
          <a:p>
            <a:pPr marL="0" indent="0" algn="ctr">
              <a:buNone/>
            </a:pPr>
            <a:r>
              <a:rPr lang="en-US" sz="4000" dirty="0">
                <a:solidFill>
                  <a:srgbClr val="0000FF"/>
                </a:solidFill>
              </a:rPr>
              <a:t>c</a:t>
            </a:r>
            <a:r>
              <a:rPr lang="en-US" sz="4000" dirty="0" smtClean="0">
                <a:solidFill>
                  <a:srgbClr val="0000FF"/>
                </a:solidFill>
              </a:rPr>
              <a:t>omputing architectures </a:t>
            </a:r>
          </a:p>
          <a:p>
            <a:pPr marL="0" indent="0" algn="ctr">
              <a:buNone/>
            </a:pPr>
            <a:endParaRPr lang="en-US" sz="4000" dirty="0">
              <a:solidFill>
                <a:srgbClr val="0000FF"/>
              </a:solidFill>
            </a:endParaRPr>
          </a:p>
          <a:p>
            <a:pPr marL="0" indent="0" algn="ctr">
              <a:buNone/>
            </a:pPr>
            <a:r>
              <a:rPr lang="en-US" sz="4000" dirty="0" smtClean="0">
                <a:solidFill>
                  <a:srgbClr val="FF0000"/>
                </a:solidFill>
              </a:rPr>
              <a:t>Predict and prevent such safety issues</a:t>
            </a:r>
          </a:p>
          <a:p>
            <a:pPr marL="0" indent="0" algn="ctr">
              <a:buNone/>
            </a:pP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38</a:t>
            </a:fld>
            <a:endParaRPr lang="en-US"/>
          </a:p>
        </p:txBody>
      </p:sp>
    </p:spTree>
    <p:extLst>
      <p:ext uri="{BB962C8B-B14F-4D97-AF65-F5344CB8AC3E}">
        <p14:creationId xmlns:p14="http://schemas.microsoft.com/office/powerpoint/2010/main" val="4645773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b="1" dirty="0" smtClean="0">
                <a:solidFill>
                  <a:srgbClr val="FF0000"/>
                </a:solidFill>
              </a:rPr>
              <a:t>Understand</a:t>
            </a:r>
            <a:r>
              <a:rPr lang="en-US" dirty="0" smtClean="0">
                <a:solidFill>
                  <a:srgbClr val="FF0000"/>
                </a:solidFill>
              </a:rPr>
              <a:t>:</a:t>
            </a:r>
            <a:r>
              <a:rPr lang="en-US" dirty="0" smtClean="0">
                <a:solidFill>
                  <a:srgbClr val="0000FF"/>
                </a:solidFill>
              </a:rPr>
              <a:t> </a:t>
            </a:r>
            <a:r>
              <a:rPr lang="en-US" dirty="0">
                <a:solidFill>
                  <a:srgbClr val="0000FF"/>
                </a:solidFill>
              </a:rPr>
              <a:t>M</a:t>
            </a:r>
            <a:r>
              <a:rPr lang="en-US" dirty="0" smtClean="0">
                <a:solidFill>
                  <a:srgbClr val="0000FF"/>
                </a:solidFill>
              </a:rPr>
              <a:t>ethodologies for failure modeling and discovery</a:t>
            </a:r>
          </a:p>
          <a:p>
            <a:pPr lvl="1"/>
            <a:r>
              <a:rPr lang="en-US" dirty="0" smtClean="0"/>
              <a:t>Modeling and prediction based on real (device) data </a:t>
            </a:r>
          </a:p>
          <a:p>
            <a:endParaRPr lang="en-US" dirty="0" smtClean="0"/>
          </a:p>
          <a:p>
            <a:pPr marL="0" indent="0">
              <a:buNone/>
            </a:pPr>
            <a:endParaRPr lang="en-US" dirty="0"/>
          </a:p>
          <a:p>
            <a:r>
              <a:rPr lang="en-US" b="1" dirty="0" smtClean="0">
                <a:solidFill>
                  <a:srgbClr val="FF0000"/>
                </a:solidFill>
              </a:rPr>
              <a:t>Architect</a:t>
            </a:r>
            <a:r>
              <a:rPr lang="en-US" dirty="0" smtClean="0">
                <a:solidFill>
                  <a:srgbClr val="FF0000"/>
                </a:solidFill>
              </a:rPr>
              <a:t>:</a:t>
            </a:r>
            <a:r>
              <a:rPr lang="en-US" dirty="0" smtClean="0">
                <a:solidFill>
                  <a:srgbClr val="0000FF"/>
                </a:solidFill>
              </a:rPr>
              <a:t> Principled </a:t>
            </a:r>
            <a:r>
              <a:rPr lang="en-US" dirty="0">
                <a:solidFill>
                  <a:srgbClr val="0000FF"/>
                </a:solidFill>
              </a:rPr>
              <a:t>co-architecting of system and memory</a:t>
            </a:r>
          </a:p>
          <a:p>
            <a:pPr lvl="1"/>
            <a:r>
              <a:rPr lang="en-US" dirty="0" smtClean="0"/>
              <a:t>Good partitioning of duties across the stack</a:t>
            </a:r>
          </a:p>
          <a:p>
            <a:endParaRPr lang="en-US" dirty="0"/>
          </a:p>
          <a:p>
            <a:endParaRPr lang="en-US" dirty="0" smtClean="0"/>
          </a:p>
          <a:p>
            <a:r>
              <a:rPr lang="en-US" b="1" dirty="0" smtClean="0">
                <a:solidFill>
                  <a:srgbClr val="FF0000"/>
                </a:solidFill>
              </a:rPr>
              <a:t>Design &amp; Test</a:t>
            </a:r>
            <a:r>
              <a:rPr lang="en-US" dirty="0" smtClean="0">
                <a:solidFill>
                  <a:srgbClr val="FF0000"/>
                </a:solidFill>
              </a:rPr>
              <a:t>:</a:t>
            </a:r>
            <a:r>
              <a:rPr lang="en-US" dirty="0" smtClean="0">
                <a:solidFill>
                  <a:srgbClr val="0000FF"/>
                </a:solidFill>
              </a:rPr>
              <a:t> Principled design, automation, testing</a:t>
            </a:r>
          </a:p>
          <a:p>
            <a:pPr lvl="1"/>
            <a:r>
              <a:rPr lang="en-US" dirty="0" smtClean="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39</a:t>
            </a:fld>
            <a:endParaRPr lang="en-US"/>
          </a:p>
        </p:txBody>
      </p:sp>
    </p:spTree>
    <p:extLst>
      <p:ext uri="{BB962C8B-B14F-4D97-AF65-F5344CB8AC3E}">
        <p14:creationId xmlns:p14="http://schemas.microsoft.com/office/powerpoint/2010/main" val="14688753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GPUs</a:t>
            </a:r>
            <a:endParaRPr lang="en-US" kern="0" dirty="0" smtClean="0">
              <a:solidFill>
                <a:sysClr val="windowText" lastClr="000000"/>
              </a:solidFill>
              <a:latin typeface="Arial" pitchFamily="-107" charset="0"/>
              <a:ea typeface="Arial" pitchFamily="-107" charset="0"/>
              <a:cs typeface="Arial" pitchFamily="-107" charset="0"/>
            </a:endParaRP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1766016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500" dirty="0" smtClean="0">
                <a:solidFill>
                  <a:srgbClr val="006633"/>
                </a:solidFill>
                <a:latin typeface="Garamond"/>
              </a:rPr>
              <a:t>Understand and Model with Experiments (DRAM)</a:t>
            </a:r>
            <a:endParaRPr lang="en-US" sz="3500" dirty="0">
              <a:solidFill>
                <a:srgbClr val="006633"/>
              </a:solidFill>
              <a:latin typeface="Garamond"/>
            </a:endParaRPr>
          </a:p>
        </p:txBody>
      </p:sp>
    </p:spTree>
    <p:extLst>
      <p:ext uri="{BB962C8B-B14F-4D97-AF65-F5344CB8AC3E}">
        <p14:creationId xmlns:p14="http://schemas.microsoft.com/office/powerpoint/2010/main" val="161484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Understand </a:t>
            </a:r>
            <a:r>
              <a:rPr lang="en-US" sz="3500" dirty="0" smtClean="0"/>
              <a:t>and Model with </a:t>
            </a:r>
            <a:r>
              <a:rPr lang="en-US" sz="3500" dirty="0"/>
              <a:t>Experiments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a:t>
            </a:r>
            <a:r>
              <a:rPr lang="en-US" sz="1800" kern="0" dirty="0" smtClean="0">
                <a:solidFill>
                  <a:srgbClr val="FFFF00"/>
                </a:solidFill>
              </a:rPr>
              <a:t>x-nm</a:t>
            </a:r>
          </a:p>
          <a:p>
            <a:pPr algn="ctr">
              <a:defRPr/>
            </a:pPr>
            <a:r>
              <a:rPr lang="en-US" sz="1800" kern="0" dirty="0" smtClean="0">
                <a:solidFill>
                  <a:srgbClr val="FFFF00"/>
                </a:solidFill>
              </a:rPr>
              <a:t>NAND Flash</a:t>
            </a:r>
          </a:p>
        </p:txBody>
      </p:sp>
      <p:sp>
        <p:nvSpPr>
          <p:cNvPr id="61" name="Rectangle 60"/>
          <p:cNvSpPr/>
          <p:nvPr/>
        </p:nvSpPr>
        <p:spPr>
          <a:xfrm>
            <a:off x="0" y="5877272"/>
            <a:ext cx="6588224" cy="523220"/>
          </a:xfrm>
          <a:prstGeom prst="rect">
            <a:avLst/>
          </a:prstGeom>
        </p:spPr>
        <p:txBody>
          <a:bodyPr wrap="square">
            <a:spAutoFit/>
          </a:bodyPr>
          <a:lstStyle/>
          <a:p>
            <a:r>
              <a:rPr lang="en-US" sz="1400" dirty="0" smtClean="0">
                <a:solidFill>
                  <a:srgbClr val="006633"/>
                </a:solidFill>
                <a:latin typeface="Tahoma"/>
              </a:rPr>
              <a:t>[DATE </a:t>
            </a:r>
            <a:r>
              <a:rPr lang="en-US" sz="1400" dirty="0">
                <a:solidFill>
                  <a:srgbClr val="006633"/>
                </a:solidFill>
                <a:latin typeface="Tahoma"/>
              </a:rPr>
              <a:t>2012, ICCD 2012, DATE 2013, ITJ 2013, ICCD 2013, SIGMETRICS </a:t>
            </a:r>
            <a:r>
              <a:rPr lang="en-US" sz="1400" dirty="0" smtClean="0">
                <a:solidFill>
                  <a:srgbClr val="006633"/>
                </a:solidFill>
                <a:latin typeface="Tahoma"/>
              </a:rPr>
              <a:t>2014, HPCA 2015, DSN 2015, MSST 2015, JSAC 2016, HPCA 2017, DFRWS 2017]</a:t>
            </a:r>
            <a:endParaRPr lang="en-US" sz="1400" dirty="0">
              <a:solidFill>
                <a:srgbClr val="000000"/>
              </a:solidFill>
              <a:latin typeface="Tahoma"/>
            </a:endParaRP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t>Cai+, “</a:t>
            </a:r>
            <a:r>
              <a:rPr lang="en-US" sz="1400" dirty="0">
                <a:solidFill>
                  <a:srgbClr val="0000FF"/>
                </a:solidFill>
              </a:rPr>
              <a:t>Error Characterization, Mitigation, and </a:t>
            </a:r>
            <a:r>
              <a:rPr lang="en-US" sz="1400" dirty="0" smtClean="0">
                <a:solidFill>
                  <a:srgbClr val="0000FF"/>
                </a:solidFill>
              </a:rPr>
              <a:t>Recovery in </a:t>
            </a:r>
            <a:r>
              <a:rPr lang="en-US" sz="1400" dirty="0">
                <a:solidFill>
                  <a:srgbClr val="0000FF"/>
                </a:solidFill>
              </a:rPr>
              <a:t>Flash Memory Based Solid State </a:t>
            </a:r>
            <a:r>
              <a:rPr lang="en-US" sz="1400" dirty="0" smtClean="0">
                <a:solidFill>
                  <a:srgbClr val="0000FF"/>
                </a:solidFill>
              </a:rPr>
              <a:t>Drives</a:t>
            </a:r>
            <a:r>
              <a:rPr lang="en-US" sz="1400" dirty="0" smtClean="0"/>
              <a:t>,” Proc. IEEE 2017.</a:t>
            </a:r>
            <a:endParaRPr lang="en-US" sz="1400" dirty="0"/>
          </a:p>
        </p:txBody>
      </p:sp>
    </p:spTree>
    <p:extLst>
      <p:ext uri="{BB962C8B-B14F-4D97-AF65-F5344CB8AC3E}">
        <p14:creationId xmlns:p14="http://schemas.microsoft.com/office/powerpoint/2010/main" val="2967697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Two Other Solutions</a:t>
            </a:r>
            <a:endParaRPr lang="en-US" dirty="0"/>
          </a:p>
        </p:txBody>
      </p:sp>
      <p:sp>
        <p:nvSpPr>
          <p:cNvPr id="3" name="Content Placeholder 2"/>
          <p:cNvSpPr>
            <a:spLocks noGrp="1"/>
          </p:cNvSpPr>
          <p:nvPr>
            <p:ph idx="1"/>
          </p:nvPr>
        </p:nvSpPr>
        <p:spPr>
          <a:xfrm>
            <a:off x="107504" y="980728"/>
            <a:ext cx="8964488" cy="5193723"/>
          </a:xfrm>
        </p:spPr>
        <p:txBody>
          <a:bodyPr/>
          <a:lstStyle/>
          <a:p>
            <a:r>
              <a:rPr lang="en-US" b="1" dirty="0" smtClean="0">
                <a:solidFill>
                  <a:srgbClr val="FF0000"/>
                </a:solidFill>
              </a:rPr>
              <a:t>New Technologies: </a:t>
            </a:r>
            <a:r>
              <a:rPr lang="en-US" dirty="0" smtClean="0"/>
              <a:t>Replace or (more likely) augment DRAM with a different technology</a:t>
            </a:r>
          </a:p>
          <a:p>
            <a:pPr lvl="1"/>
            <a:r>
              <a:rPr lang="en-US" dirty="0" smtClean="0">
                <a:solidFill>
                  <a:srgbClr val="0000FF"/>
                </a:solidFill>
              </a:rPr>
              <a:t>Non-volatile memories</a:t>
            </a:r>
          </a:p>
          <a:p>
            <a:endParaRPr lang="en-US" dirty="0"/>
          </a:p>
          <a:p>
            <a:r>
              <a:rPr lang="en-US" b="1" dirty="0" smtClean="0">
                <a:solidFill>
                  <a:srgbClr val="FF0000"/>
                </a:solidFill>
              </a:rPr>
              <a:t>Embracing Un-reliability:</a:t>
            </a:r>
            <a:r>
              <a:rPr lang="en-US" dirty="0" smtClean="0">
                <a:solidFill>
                  <a:srgbClr val="FF0000"/>
                </a:solidFill>
              </a:rPr>
              <a:t> </a:t>
            </a:r>
          </a:p>
          <a:p>
            <a:pPr marL="0" indent="0">
              <a:buNone/>
            </a:pPr>
            <a:r>
              <a:rPr lang="en-US" dirty="0">
                <a:solidFill>
                  <a:srgbClr val="FF0000"/>
                </a:solidFill>
              </a:rPr>
              <a:t> </a:t>
            </a:r>
            <a:r>
              <a:rPr lang="en-US" dirty="0" smtClean="0">
                <a:solidFill>
                  <a:srgbClr val="FF0000"/>
                </a:solidFill>
              </a:rPr>
              <a:t>   </a:t>
            </a:r>
            <a:r>
              <a:rPr lang="en-US" dirty="0" smtClean="0"/>
              <a:t>Design memories with different reliability</a:t>
            </a:r>
          </a:p>
          <a:p>
            <a:pPr marL="0" indent="0">
              <a:buNone/>
            </a:pPr>
            <a:r>
              <a:rPr lang="en-US" dirty="0" smtClean="0"/>
              <a:t>    and store data intelligently across them</a:t>
            </a:r>
          </a:p>
          <a:p>
            <a:pPr marL="0" indent="0">
              <a:buNone/>
            </a:pPr>
            <a:endParaRPr lang="en-US" dirty="0" smtClean="0"/>
          </a:p>
          <a:p>
            <a:pPr marL="0" indent="0">
              <a:buNone/>
            </a:pPr>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42</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Fundamental solutions to security require co-design across the hierarchy</a:t>
            </a:r>
            <a:endParaRPr lang="en-US" sz="4000" b="1" dirty="0">
              <a:solidFill>
                <a:srgbClr val="0000FF"/>
              </a:solidFill>
              <a:latin typeface="Calibri"/>
            </a:endParaRP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Micro-architecture</a:t>
            </a:r>
            <a:endParaRPr lang="en-US" sz="1800" dirty="0">
              <a:solidFill>
                <a:srgbClr val="000000"/>
              </a:solidFill>
              <a:latin typeface="Tahoma" charset="0"/>
            </a:endParaRP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SW/HW Interface</a:t>
            </a:r>
            <a:endParaRPr lang="en-US" sz="1800" dirty="0">
              <a:solidFill>
                <a:srgbClr val="000000"/>
              </a:solidFill>
              <a:latin typeface="Tahoma" charset="0"/>
            </a:endParaRP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System Software</a:t>
            </a:r>
            <a:endParaRPr lang="en-US" sz="1800" dirty="0">
              <a:solidFill>
                <a:srgbClr val="000000"/>
              </a:solidFill>
              <a:latin typeface="Tahoma" charset="0"/>
            </a:endParaRP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5064714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Challenge and Opportunity for Future</a:t>
            </a:r>
            <a:endParaRPr lang="en-US" dirty="0"/>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smtClean="0">
                <a:solidFill>
                  <a:srgbClr val="FF0000"/>
                </a:solidFill>
              </a:rPr>
              <a:t>Fundamentally</a:t>
            </a:r>
          </a:p>
          <a:p>
            <a:pPr marL="0" indent="0" algn="ctr">
              <a:buNone/>
            </a:pPr>
            <a:r>
              <a:rPr lang="en-US" sz="6400" dirty="0" smtClean="0">
                <a:solidFill>
                  <a:srgbClr val="FF0000"/>
                </a:solidFill>
              </a:rPr>
              <a:t>Secure, Reliable, Safe</a:t>
            </a:r>
          </a:p>
          <a:p>
            <a:pPr marL="0" indent="0" algn="ctr">
              <a:buNone/>
            </a:pPr>
            <a:r>
              <a:rPr lang="en-US" sz="6400" dirty="0" smtClean="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43</a:t>
            </a:fld>
            <a:endParaRPr lang="en-US"/>
          </a:p>
        </p:txBody>
      </p:sp>
    </p:spTree>
    <p:extLst>
      <p:ext uri="{BB962C8B-B14F-4D97-AF65-F5344CB8AC3E}">
        <p14:creationId xmlns:p14="http://schemas.microsoft.com/office/powerpoint/2010/main" val="1023229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the Memory Scaling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memory and controllers more intelligent</a:t>
            </a:r>
          </a:p>
          <a:p>
            <a:pPr lvl="1"/>
            <a:r>
              <a:rPr lang="en-US" dirty="0" smtClean="0">
                <a:solidFill>
                  <a:srgbClr val="FF0000"/>
                </a:solidFill>
              </a:rPr>
              <a:t>New interfaces, functions, architectures</a:t>
            </a:r>
            <a:r>
              <a:rPr lang="en-US" dirty="0" smtClean="0"/>
              <a:t>: system-</a:t>
            </a:r>
            <a:r>
              <a:rPr lang="en-US" dirty="0" err="1" smtClean="0"/>
              <a:t>mem</a:t>
            </a:r>
            <a:r>
              <a:rPr lang="en-US" dirty="0" smtClean="0"/>
              <a:t>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44</a:t>
            </a:fld>
            <a:endParaRPr lang="en-US"/>
          </a:p>
        </p:txBody>
      </p:sp>
    </p:spTree>
    <p:extLst>
      <p:ext uri="{BB962C8B-B14F-4D97-AF65-F5344CB8AC3E}">
        <p14:creationId xmlns:p14="http://schemas.microsoft.com/office/powerpoint/2010/main" val="2270600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the Memory Scaling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memory and controllers more intelligent</a:t>
            </a:r>
          </a:p>
          <a:p>
            <a:pPr lvl="1"/>
            <a:r>
              <a:rPr lang="en-US" dirty="0" smtClean="0">
                <a:solidFill>
                  <a:srgbClr val="FF0000"/>
                </a:solidFill>
              </a:rPr>
              <a:t>New interfaces, functions, architectures</a:t>
            </a:r>
            <a:r>
              <a:rPr lang="en-US" dirty="0" smtClean="0"/>
              <a:t>: system-</a:t>
            </a:r>
            <a:r>
              <a:rPr lang="en-US" dirty="0" err="1" smtClean="0"/>
              <a:t>mem</a:t>
            </a:r>
            <a:r>
              <a:rPr lang="en-US" dirty="0" smtClean="0"/>
              <a:t>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45</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dirty="0">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6407967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Key Issues in Future Platforms</a:t>
            </a:r>
            <a:endParaRPr lang="en-US" dirty="0"/>
          </a:p>
        </p:txBody>
      </p:sp>
      <p:sp>
        <p:nvSpPr>
          <p:cNvPr id="3" name="Content Placeholder 2"/>
          <p:cNvSpPr>
            <a:spLocks noGrp="1"/>
          </p:cNvSpPr>
          <p:nvPr>
            <p:ph idx="1"/>
          </p:nvPr>
        </p:nvSpPr>
        <p:spPr/>
        <p:txBody>
          <a:bodyPr/>
          <a:lstStyle/>
          <a:p>
            <a:r>
              <a:rPr lang="en-US" dirty="0" smtClean="0"/>
              <a:t>Fundamentally </a:t>
            </a:r>
            <a:r>
              <a:rPr lang="en-US" dirty="0" smtClean="0">
                <a:solidFill>
                  <a:srgbClr val="0000FF"/>
                </a:solidFill>
              </a:rPr>
              <a:t>Secure/Reliable/Safe </a:t>
            </a:r>
            <a:r>
              <a:rPr lang="en-US" dirty="0" smtClean="0"/>
              <a:t>Architectures</a:t>
            </a:r>
          </a:p>
          <a:p>
            <a:endParaRPr lang="en-US" dirty="0"/>
          </a:p>
          <a:p>
            <a:endParaRPr lang="en-US" dirty="0" smtClean="0"/>
          </a:p>
          <a:p>
            <a:endParaRPr lang="en-US" dirty="0" smtClean="0"/>
          </a:p>
          <a:p>
            <a:r>
              <a:rPr lang="en-US" dirty="0" smtClean="0"/>
              <a:t>Fundamentally </a:t>
            </a:r>
            <a:r>
              <a:rPr lang="en-US" dirty="0" smtClean="0">
                <a:solidFill>
                  <a:srgbClr val="0000FF"/>
                </a:solidFill>
              </a:rPr>
              <a:t>Energy-Efficient </a:t>
            </a:r>
            <a:r>
              <a:rPr lang="en-US" dirty="0" smtClean="0"/>
              <a:t>Architectures</a:t>
            </a:r>
          </a:p>
          <a:p>
            <a:pPr lvl="1"/>
            <a:r>
              <a:rPr lang="en-US" dirty="0" smtClean="0">
                <a:solidFill>
                  <a:srgbClr val="0000FF"/>
                </a:solidFill>
              </a:rPr>
              <a:t>Memory-centric </a:t>
            </a:r>
            <a:r>
              <a:rPr lang="en-US" dirty="0" smtClean="0"/>
              <a:t>(Data-centric) Architectures</a:t>
            </a:r>
          </a:p>
          <a:p>
            <a:endParaRPr lang="en-US" dirty="0"/>
          </a:p>
          <a:p>
            <a:endParaRPr lang="en-US" dirty="0" smtClean="0"/>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46</a:t>
            </a:fld>
            <a:endParaRPr lang="en-US" altLang="en-US">
              <a:solidFill>
                <a:srgbClr val="000000"/>
              </a:solidFill>
            </a:endParaRPr>
          </a:p>
        </p:txBody>
      </p:sp>
      <p:sp>
        <p:nvSpPr>
          <p:cNvPr id="5" name="Rectangle 4"/>
          <p:cNvSpPr/>
          <p:nvPr/>
        </p:nvSpPr>
        <p:spPr>
          <a:xfrm>
            <a:off x="568094" y="3098158"/>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4470687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smtClean="0"/>
              <a:t>Maslow’s (Human) Hierarchy of Needs, Revisited</a:t>
            </a:r>
            <a:endParaRPr lang="en-US" sz="3500" dirty="0"/>
          </a:p>
        </p:txBody>
      </p:sp>
      <p:sp>
        <p:nvSpPr>
          <p:cNvPr id="3" name="Content Placeholder 2"/>
          <p:cNvSpPr>
            <a:spLocks noGrp="1"/>
          </p:cNvSpPr>
          <p:nvPr>
            <p:ph idx="1"/>
          </p:nvPr>
        </p:nvSpPr>
        <p:spPr/>
        <p:txBody>
          <a:bodyPr/>
          <a:lstStyle/>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47</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smtClean="0">
                <a:solidFill>
                  <a:srgbClr val="000000"/>
                </a:solidFill>
                <a:latin typeface="Tahoma"/>
              </a:rPr>
              <a:t>Maslow, “</a:t>
            </a:r>
            <a:r>
              <a:rPr lang="en-US" dirty="0" smtClean="0">
                <a:solidFill>
                  <a:srgbClr val="0000FF"/>
                </a:solidFill>
                <a:latin typeface="Tahoma"/>
              </a:rPr>
              <a:t>A Theory of Human Motivation</a:t>
            </a:r>
            <a:r>
              <a:rPr lang="en-US" dirty="0" smtClean="0">
                <a:solidFill>
                  <a:srgbClr val="000000"/>
                </a:solidFill>
                <a:latin typeface="Tahoma"/>
              </a:rPr>
              <a:t>,” </a:t>
            </a:r>
          </a:p>
          <a:p>
            <a:r>
              <a:rPr lang="en-US" dirty="0" smtClean="0">
                <a:solidFill>
                  <a:srgbClr val="000000"/>
                </a:solidFill>
                <a:latin typeface="Tahoma"/>
              </a:rPr>
              <a:t>Psychological Review, 1943. </a:t>
            </a:r>
            <a:endParaRPr lang="en-US" dirty="0">
              <a:solidFill>
                <a:srgbClr val="000000"/>
              </a:solidFill>
              <a:latin typeface="Tahoma"/>
            </a:endParaRPr>
          </a:p>
        </p:txBody>
      </p:sp>
      <p:sp>
        <p:nvSpPr>
          <p:cNvPr id="7" name="TextBox 6"/>
          <p:cNvSpPr txBox="1"/>
          <p:nvPr/>
        </p:nvSpPr>
        <p:spPr>
          <a:xfrm>
            <a:off x="3359737" y="4869160"/>
            <a:ext cx="4884671" cy="584776"/>
          </a:xfrm>
          <a:prstGeom prst="rect">
            <a:avLst/>
          </a:prstGeom>
          <a:solidFill>
            <a:srgbClr val="A285C1"/>
          </a:solidFill>
        </p:spPr>
        <p:txBody>
          <a:bodyPr wrap="none" rtlCol="0">
            <a:spAutoFit/>
          </a:bodyPr>
          <a:lstStyle/>
          <a:p>
            <a:r>
              <a:rPr lang="en-US" sz="3200" b="1" dirty="0" smtClean="0">
                <a:solidFill>
                  <a:srgbClr val="FFFF00"/>
                </a:solidFill>
                <a:latin typeface="Tahoma"/>
              </a:rPr>
              <a:t>Everlasting battery life</a:t>
            </a:r>
            <a:endParaRPr lang="en-US" sz="3200" b="1" dirty="0">
              <a:solidFill>
                <a:srgbClr val="FFFF00"/>
              </a:solidFill>
              <a:latin typeface="Tahoma"/>
            </a:endParaRPr>
          </a:p>
        </p:txBody>
      </p:sp>
    </p:spTree>
    <p:extLst>
      <p:ext uri="{BB962C8B-B14F-4D97-AF65-F5344CB8AC3E}">
        <p14:creationId xmlns:p14="http://schemas.microsoft.com/office/powerpoint/2010/main" val="2173430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Challenge and Opportunity for Future</a:t>
            </a:r>
            <a:endParaRPr lang="en-US" dirty="0"/>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smtClean="0">
                <a:solidFill>
                  <a:srgbClr val="FF0000"/>
                </a:solidFill>
              </a:rPr>
              <a:t>Sustainable</a:t>
            </a:r>
          </a:p>
          <a:p>
            <a:pPr marL="0" indent="0" algn="ctr">
              <a:buNone/>
            </a:pPr>
            <a:r>
              <a:rPr lang="en-US" sz="6400" dirty="0">
                <a:solidFill>
                  <a:srgbClr val="FF0000"/>
                </a:solidFill>
              </a:rPr>
              <a:t>a</a:t>
            </a:r>
            <a:r>
              <a:rPr lang="en-US" sz="6400" dirty="0" smtClean="0">
                <a:solidFill>
                  <a:srgbClr val="FF0000"/>
                </a:solidFill>
              </a:rPr>
              <a:t>nd</a:t>
            </a:r>
          </a:p>
          <a:p>
            <a:pPr marL="0" indent="0" algn="ctr">
              <a:buNone/>
            </a:pPr>
            <a:r>
              <a:rPr lang="en-US" sz="6400" dirty="0" smtClean="0">
                <a:solidFill>
                  <a:srgbClr val="FF0000"/>
                </a:solidFill>
              </a:rPr>
              <a:t>Energy Efficient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911227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smtClean="0">
                <a:solidFill>
                  <a:srgbClr val="0000FF"/>
                </a:solidFill>
              </a:rPr>
              <a:t>Data access is the major performance and energy bottleneck</a:t>
            </a:r>
          </a:p>
          <a:p>
            <a:endParaRPr lang="en-US" dirty="0"/>
          </a:p>
          <a:p>
            <a:pPr marL="0" indent="0">
              <a:buNone/>
            </a:pPr>
            <a:endParaRPr lang="en-US" dirty="0"/>
          </a:p>
          <a:p>
            <a:pPr marL="0" indent="0" algn="ctr">
              <a:buNone/>
            </a:pPr>
            <a:r>
              <a:rPr lang="en-US" sz="5000" dirty="0" smtClean="0"/>
              <a:t>Our current</a:t>
            </a:r>
          </a:p>
          <a:p>
            <a:pPr marL="0" indent="0" algn="ctr">
              <a:buNone/>
            </a:pPr>
            <a:r>
              <a:rPr lang="en-US" sz="5000" dirty="0" smtClean="0">
                <a:solidFill>
                  <a:srgbClr val="0000FF"/>
                </a:solidFill>
              </a:rPr>
              <a:t>design principles </a:t>
            </a:r>
          </a:p>
          <a:p>
            <a:pPr marL="0" indent="0" algn="ctr">
              <a:buNone/>
            </a:pPr>
            <a:r>
              <a:rPr lang="en-US" sz="5000" dirty="0">
                <a:solidFill>
                  <a:srgbClr val="0000FF"/>
                </a:solidFill>
              </a:rPr>
              <a:t>c</a:t>
            </a:r>
            <a:r>
              <a:rPr lang="en-US" sz="5000" dirty="0" smtClean="0">
                <a:solidFill>
                  <a:srgbClr val="0000FF"/>
                </a:solidFill>
              </a:rPr>
              <a:t>ause </a:t>
            </a:r>
            <a:r>
              <a:rPr lang="en-US" sz="5000" dirty="0" smtClean="0">
                <a:solidFill>
                  <a:srgbClr val="FF0000"/>
                </a:solidFill>
              </a:rPr>
              <a:t>great energy waste</a:t>
            </a:r>
            <a:endParaRPr lang="en-US" sz="5000"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49</a:t>
            </a:fld>
            <a:endParaRPr lang="en-US" altLang="en-US">
              <a:solidFill>
                <a:srgbClr val="000000"/>
              </a:solidFill>
            </a:endParaRPr>
          </a:p>
        </p:txBody>
      </p:sp>
    </p:spTree>
    <p:extLst>
      <p:ext uri="{BB962C8B-B14F-4D97-AF65-F5344CB8AC3E}">
        <p14:creationId xmlns:p14="http://schemas.microsoft.com/office/powerpoint/2010/main" val="19968857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smtClean="0">
                <a:solidFill>
                  <a:srgbClr val="FF0000"/>
                </a:solidFill>
              </a:rPr>
              <a:t>Most of the system is dedicated to storing and moving data </a:t>
            </a:r>
            <a:endParaRPr lang="en-US" sz="2000" b="1" dirty="0">
              <a:solidFill>
                <a:srgbClr val="FF0000"/>
              </a:solidFill>
            </a:endParaRPr>
          </a:p>
        </p:txBody>
      </p:sp>
    </p:spTree>
    <p:extLst>
      <p:ext uri="{BB962C8B-B14F-4D97-AF65-F5344CB8AC3E}">
        <p14:creationId xmlns:p14="http://schemas.microsoft.com/office/powerpoint/2010/main" val="42370198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smtClean="0">
                <a:solidFill>
                  <a:srgbClr val="FF0000"/>
                </a:solidFill>
              </a:rPr>
              <a:t>Processing</a:t>
            </a:r>
            <a:r>
              <a:rPr lang="en-US" sz="5000" dirty="0" smtClean="0"/>
              <a:t> of data </a:t>
            </a:r>
          </a:p>
          <a:p>
            <a:pPr marL="0" indent="0" algn="ctr">
              <a:buNone/>
            </a:pPr>
            <a:r>
              <a:rPr lang="en-US" sz="5000" dirty="0" smtClean="0"/>
              <a:t>is performed </a:t>
            </a:r>
          </a:p>
          <a:p>
            <a:pPr marL="0" indent="0" algn="ctr">
              <a:buNone/>
            </a:pPr>
            <a:r>
              <a:rPr lang="en-US" sz="5000" dirty="0" smtClean="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50</a:t>
            </a:fld>
            <a:endParaRPr lang="en-US" altLang="en-US">
              <a:solidFill>
                <a:srgbClr val="000000"/>
              </a:solidFill>
            </a:endParaRPr>
          </a:p>
        </p:txBody>
      </p:sp>
    </p:spTree>
    <p:extLst>
      <p:ext uri="{BB962C8B-B14F-4D97-AF65-F5344CB8AC3E}">
        <p14:creationId xmlns:p14="http://schemas.microsoft.com/office/powerpoint/2010/main" val="450991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Computing System</a:t>
            </a:r>
            <a:endParaRPr lang="en-US" dirty="0"/>
          </a:p>
        </p:txBody>
      </p:sp>
      <p:sp>
        <p:nvSpPr>
          <p:cNvPr id="3" name="Content Placeholder 2"/>
          <p:cNvSpPr>
            <a:spLocks noGrp="1"/>
          </p:cNvSpPr>
          <p:nvPr>
            <p:ph idx="1"/>
          </p:nvPr>
        </p:nvSpPr>
        <p:spPr/>
        <p:txBody>
          <a:bodyPr/>
          <a:lstStyle/>
          <a:p>
            <a:r>
              <a:rPr lang="en-US" dirty="0" smtClean="0"/>
              <a:t>Three key components</a:t>
            </a:r>
          </a:p>
          <a:p>
            <a:r>
              <a:rPr lang="en-US" dirty="0" smtClean="0">
                <a:solidFill>
                  <a:srgbClr val="0000FF"/>
                </a:solidFill>
              </a:rPr>
              <a:t>Computation </a:t>
            </a:r>
            <a:endParaRPr lang="en-US" dirty="0">
              <a:solidFill>
                <a:srgbClr val="0000FF"/>
              </a:solidFill>
            </a:endParaRPr>
          </a:p>
          <a:p>
            <a:r>
              <a:rPr lang="en-US" dirty="0" smtClean="0">
                <a:solidFill>
                  <a:srgbClr val="0000FF"/>
                </a:solidFill>
              </a:rPr>
              <a:t>Communication</a:t>
            </a:r>
            <a:endParaRPr lang="en-US" dirty="0">
              <a:solidFill>
                <a:srgbClr val="0000FF"/>
              </a:solidFill>
            </a:endParaRPr>
          </a:p>
          <a:p>
            <a:r>
              <a:rPr lang="en-US" dirty="0" smtClean="0">
                <a:solidFill>
                  <a:srgbClr val="0000FF"/>
                </a:solidFill>
              </a:rPr>
              <a:t>Storage/memory</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98168" y="2780928"/>
            <a:ext cx="8334672" cy="523220"/>
          </a:xfrm>
          <a:prstGeom prst="rect">
            <a:avLst/>
          </a:prstGeom>
        </p:spPr>
        <p:txBody>
          <a:bodyPr wrap="square">
            <a:spAutoFit/>
          </a:bodyPr>
          <a:lstStyle/>
          <a:p>
            <a:r>
              <a:rPr lang="en-US" sz="1400" dirty="0">
                <a:solidFill>
                  <a:srgbClr val="000000"/>
                </a:solidFill>
                <a:latin typeface="Tahoma"/>
              </a:rPr>
              <a:t>Burks, Goldstein, von Neumann, “</a:t>
            </a:r>
            <a:r>
              <a:rPr lang="en-US" sz="1400" dirty="0">
                <a:solidFill>
                  <a:srgbClr val="0000FF"/>
                </a:solidFill>
                <a:latin typeface="Tahoma"/>
              </a:rPr>
              <a:t>Preliminary discussion of the</a:t>
            </a:r>
          </a:p>
          <a:p>
            <a:r>
              <a:rPr lang="en-US" sz="1400" dirty="0">
                <a:solidFill>
                  <a:srgbClr val="0000FF"/>
                </a:solidFill>
                <a:latin typeface="Tahoma"/>
              </a:rPr>
              <a:t>logical design of an electronic computing instrument</a:t>
            </a:r>
            <a:r>
              <a:rPr lang="en-US" sz="1400" dirty="0">
                <a:solidFill>
                  <a:srgbClr val="000000"/>
                </a:solidFill>
                <a:latin typeface="Tahoma"/>
              </a:rPr>
              <a:t>,” 1946.</a:t>
            </a:r>
          </a:p>
        </p:txBody>
      </p:sp>
    </p:spTree>
    <p:extLst>
      <p:ext uri="{BB962C8B-B14F-4D97-AF65-F5344CB8AC3E}">
        <p14:creationId xmlns:p14="http://schemas.microsoft.com/office/powerpoint/2010/main" val="3970686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Computing System</a:t>
            </a:r>
            <a:endParaRPr lang="en-US" dirty="0"/>
          </a:p>
        </p:txBody>
      </p:sp>
      <p:sp>
        <p:nvSpPr>
          <p:cNvPr id="3" name="Content Placeholder 2"/>
          <p:cNvSpPr>
            <a:spLocks noGrp="1"/>
          </p:cNvSpPr>
          <p:nvPr>
            <p:ph idx="1"/>
          </p:nvPr>
        </p:nvSpPr>
        <p:spPr/>
        <p:txBody>
          <a:bodyPr/>
          <a:lstStyle/>
          <a:p>
            <a:r>
              <a:rPr lang="en-US" dirty="0" smtClean="0"/>
              <a:t>Three key components</a:t>
            </a:r>
          </a:p>
          <a:p>
            <a:r>
              <a:rPr lang="en-US" dirty="0" smtClean="0">
                <a:solidFill>
                  <a:srgbClr val="0000FF"/>
                </a:solidFill>
              </a:rPr>
              <a:t>Computation </a:t>
            </a:r>
            <a:endParaRPr lang="en-US" dirty="0">
              <a:solidFill>
                <a:srgbClr val="0000FF"/>
              </a:solidFill>
            </a:endParaRPr>
          </a:p>
          <a:p>
            <a:r>
              <a:rPr lang="en-US" dirty="0" smtClean="0">
                <a:solidFill>
                  <a:srgbClr val="0000FF"/>
                </a:solidFill>
              </a:rPr>
              <a:t>Communication</a:t>
            </a:r>
            <a:endParaRPr lang="en-US" dirty="0">
              <a:solidFill>
                <a:srgbClr val="0000FF"/>
              </a:solidFill>
            </a:endParaRPr>
          </a:p>
          <a:p>
            <a:r>
              <a:rPr lang="en-US" dirty="0" smtClean="0">
                <a:solidFill>
                  <a:srgbClr val="0000FF"/>
                </a:solidFill>
              </a:rPr>
              <a:t>Storage/memory</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98168" y="2780928"/>
            <a:ext cx="8334672" cy="523220"/>
          </a:xfrm>
          <a:prstGeom prst="rect">
            <a:avLst/>
          </a:prstGeom>
        </p:spPr>
        <p:txBody>
          <a:bodyPr wrap="square">
            <a:spAutoFit/>
          </a:bodyPr>
          <a:lstStyle/>
          <a:p>
            <a:r>
              <a:rPr lang="en-US" sz="1400" dirty="0">
                <a:solidFill>
                  <a:srgbClr val="000000"/>
                </a:solidFill>
                <a:latin typeface="Tahoma"/>
              </a:rPr>
              <a:t>Burks, Goldstein, von Neumann, “</a:t>
            </a:r>
            <a:r>
              <a:rPr lang="en-US" sz="1400" dirty="0">
                <a:solidFill>
                  <a:srgbClr val="0000FF"/>
                </a:solidFill>
                <a:latin typeface="Tahoma"/>
              </a:rPr>
              <a:t>Preliminary discussion of the</a:t>
            </a:r>
          </a:p>
          <a:p>
            <a:r>
              <a:rPr lang="en-US" sz="1400" dirty="0">
                <a:solidFill>
                  <a:srgbClr val="0000FF"/>
                </a:solidFill>
                <a:latin typeface="Tahoma"/>
              </a:rPr>
              <a:t>logical design of an electronic computing instrument</a:t>
            </a:r>
            <a:r>
              <a:rPr lang="en-US" sz="1400" dirty="0">
                <a:solidFill>
                  <a:srgbClr val="000000"/>
                </a:solidFill>
                <a:latin typeface="Tahoma"/>
              </a:rPr>
              <a:t>,” 1946.</a:t>
            </a:r>
          </a:p>
        </p:txBody>
      </p:sp>
    </p:spTree>
    <p:extLst>
      <p:ext uri="{BB962C8B-B14F-4D97-AF65-F5344CB8AC3E}">
        <p14:creationId xmlns:p14="http://schemas.microsoft.com/office/powerpoint/2010/main" val="3609147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Computing Systems</a:t>
            </a:r>
            <a:endParaRPr lang="en-US" dirty="0"/>
          </a:p>
        </p:txBody>
      </p:sp>
      <p:sp>
        <p:nvSpPr>
          <p:cNvPr id="3" name="Content Placeholder 2"/>
          <p:cNvSpPr>
            <a:spLocks noGrp="1"/>
          </p:cNvSpPr>
          <p:nvPr>
            <p:ph idx="1"/>
          </p:nvPr>
        </p:nvSpPr>
        <p:spPr>
          <a:xfrm>
            <a:off x="228600" y="997527"/>
            <a:ext cx="8915400" cy="5193723"/>
          </a:xfrm>
        </p:spPr>
        <p:txBody>
          <a:bodyPr/>
          <a:lstStyle/>
          <a:p>
            <a:r>
              <a:rPr lang="en-US" dirty="0" smtClean="0"/>
              <a:t>Are overwhelmingly processor centric</a:t>
            </a:r>
            <a:endParaRPr lang="en-US" dirty="0"/>
          </a:p>
          <a:p>
            <a:r>
              <a:rPr lang="en-US" dirty="0">
                <a:solidFill>
                  <a:srgbClr val="FF0000"/>
                </a:solidFill>
              </a:rPr>
              <a:t>All data processed in the processor </a:t>
            </a:r>
            <a:r>
              <a:rPr lang="en-US" dirty="0">
                <a:sym typeface="Wingdings"/>
              </a:rPr>
              <a:t> at great system cost</a:t>
            </a:r>
            <a:endParaRPr lang="en-US" dirty="0"/>
          </a:p>
          <a:p>
            <a:r>
              <a:rPr lang="en-US" dirty="0" smtClean="0"/>
              <a:t>Processor is heavily optimized and is considered the master</a:t>
            </a:r>
          </a:p>
          <a:p>
            <a:r>
              <a:rPr lang="en-US" dirty="0" smtClean="0"/>
              <a:t>Data storage units are dumb slaves and are largely </a:t>
            </a:r>
            <a:r>
              <a:rPr lang="en-US" dirty="0" err="1" smtClean="0"/>
              <a:t>unoptimized</a:t>
            </a:r>
            <a:r>
              <a:rPr lang="en-US" dirty="0" smtClean="0"/>
              <a:t> (except for some that are on the processor die)</a:t>
            </a:r>
          </a:p>
          <a:p>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51160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Yet …</a:t>
            </a:r>
            <a:endParaRPr lang="en-US" dirty="0"/>
          </a:p>
        </p:txBody>
      </p:sp>
      <p:sp>
        <p:nvSpPr>
          <p:cNvPr id="3" name="Content Placeholder 2"/>
          <p:cNvSpPr>
            <a:spLocks noGrp="1"/>
          </p:cNvSpPr>
          <p:nvPr>
            <p:ph idx="1"/>
          </p:nvPr>
        </p:nvSpPr>
        <p:spPr>
          <a:xfrm>
            <a:off x="228600" y="997527"/>
            <a:ext cx="8807896" cy="5193723"/>
          </a:xfrm>
        </p:spPr>
        <p:txBody>
          <a:bodyPr/>
          <a:lstStyle/>
          <a:p>
            <a:r>
              <a:rPr lang="en-US" dirty="0" smtClean="0"/>
              <a:t>“</a:t>
            </a:r>
            <a:r>
              <a:rPr lang="en-US" sz="2800" b="1" dirty="0" smtClean="0">
                <a:solidFill>
                  <a:srgbClr val="0000FF"/>
                </a:solidFill>
              </a:rPr>
              <a:t>It</a:t>
            </a:r>
            <a:r>
              <a:rPr lang="fr-FR" sz="2800" b="1" dirty="0" smtClean="0">
                <a:solidFill>
                  <a:srgbClr val="0000FF"/>
                </a:solidFill>
              </a:rPr>
              <a:t>’</a:t>
            </a:r>
            <a:r>
              <a:rPr lang="en-US" sz="2800" b="1" dirty="0" smtClean="0">
                <a:solidFill>
                  <a:srgbClr val="0000FF"/>
                </a:solidFill>
              </a:rPr>
              <a:t>s the Memory, Stupid!</a:t>
            </a:r>
            <a:r>
              <a:rPr lang="en-US" dirty="0" smtClean="0"/>
              <a:t>” (Richard Sites, MPR, 1996)</a:t>
            </a:r>
            <a:endParaRPr lang="en-US" dirty="0"/>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smtClean="0"/>
              <a:t>Mutlu</a:t>
            </a:r>
            <a:r>
              <a:rPr lang="en-US" sz="1250" dirty="0" smtClean="0"/>
              <a:t>+</a:t>
            </a:r>
            <a:r>
              <a:rPr lang="en-US" sz="1250" dirty="0"/>
              <a:t>, </a:t>
            </a:r>
            <a:r>
              <a:rPr lang="en-US" sz="1250" dirty="0" smtClean="0"/>
              <a:t>“</a:t>
            </a:r>
            <a:r>
              <a:rPr lang="en-US" sz="1250" dirty="0" smtClean="0">
                <a:solidFill>
                  <a:srgbClr val="0000FF"/>
                </a:solidFill>
              </a:rPr>
              <a:t>Runahead Execution: An Alternative to Very Large Instruction Windows for Out-of-Order Processors</a:t>
            </a:r>
            <a:r>
              <a:rPr lang="en-US" sz="1250" dirty="0" smtClean="0"/>
              <a:t>,</a:t>
            </a:r>
            <a:r>
              <a:rPr lang="en-US" sz="1250" dirty="0" smtClean="0"/>
              <a:t>” </a:t>
            </a:r>
            <a:r>
              <a:rPr lang="en-US" sz="1250" dirty="0" smtClean="0"/>
              <a:t>HPCA 2003.</a:t>
            </a:r>
            <a:endParaRPr lang="en-US" sz="1250" dirty="0"/>
          </a:p>
        </p:txBody>
      </p:sp>
    </p:spTree>
    <p:extLst>
      <p:ext uri="{BB962C8B-B14F-4D97-AF65-F5344CB8AC3E}">
        <p14:creationId xmlns:p14="http://schemas.microsoft.com/office/powerpoint/2010/main" val="23886375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Perils of Processor-Centric Design</a:t>
            </a:r>
            <a:endParaRPr lang="en-US" dirty="0"/>
          </a:p>
        </p:txBody>
      </p:sp>
      <p:sp>
        <p:nvSpPr>
          <p:cNvPr id="3" name="Content Placeholder 2"/>
          <p:cNvSpPr>
            <a:spLocks noGrp="1"/>
          </p:cNvSpPr>
          <p:nvPr>
            <p:ph idx="1"/>
          </p:nvPr>
        </p:nvSpPr>
        <p:spPr>
          <a:xfrm>
            <a:off x="228600" y="683549"/>
            <a:ext cx="8915400" cy="5193723"/>
          </a:xfrm>
        </p:spPr>
        <p:txBody>
          <a:bodyPr/>
          <a:lstStyle/>
          <a:p>
            <a:endParaRPr lang="en-US" dirty="0" smtClean="0">
              <a:solidFill>
                <a:srgbClr val="FF0000"/>
              </a:solidFill>
            </a:endParaRPr>
          </a:p>
          <a:p>
            <a:r>
              <a:rPr lang="en-US" dirty="0" smtClean="0">
                <a:solidFill>
                  <a:srgbClr val="FF0000"/>
                </a:solidFill>
              </a:rPr>
              <a:t>Grossly-imbalanced systems</a:t>
            </a:r>
          </a:p>
          <a:p>
            <a:pPr lvl="1"/>
            <a:r>
              <a:rPr lang="en-US" dirty="0" smtClean="0"/>
              <a:t>Processing done only in </a:t>
            </a:r>
            <a:r>
              <a:rPr lang="en-US" b="1" dirty="0" smtClean="0"/>
              <a:t>one</a:t>
            </a:r>
            <a:r>
              <a:rPr lang="en-US" dirty="0" smtClean="0"/>
              <a:t> </a:t>
            </a:r>
            <a:r>
              <a:rPr lang="en-US" b="1" dirty="0" smtClean="0"/>
              <a:t>place</a:t>
            </a:r>
          </a:p>
          <a:p>
            <a:pPr lvl="1"/>
            <a:r>
              <a:rPr lang="en-US" dirty="0" smtClean="0"/>
              <a:t>Everything else just stores and moves data: </a:t>
            </a:r>
            <a:r>
              <a:rPr lang="en-US" b="1" dirty="0" smtClean="0"/>
              <a:t>data moves a lot</a:t>
            </a:r>
          </a:p>
          <a:p>
            <a:pPr marL="344487" lvl="1" indent="0">
              <a:buNone/>
            </a:pPr>
            <a:r>
              <a:rPr lang="en-US" dirty="0" smtClean="0">
                <a:solidFill>
                  <a:srgbClr val="0000FF"/>
                </a:solidFill>
                <a:sym typeface="Wingdings"/>
              </a:rPr>
              <a:t> Energy inefficient </a:t>
            </a:r>
          </a:p>
          <a:p>
            <a:pPr marL="344487" lvl="1" indent="0">
              <a:buNone/>
            </a:pPr>
            <a:r>
              <a:rPr lang="en-US" dirty="0" smtClean="0">
                <a:solidFill>
                  <a:srgbClr val="0000FF"/>
                </a:solidFill>
                <a:sym typeface="Wingdings"/>
              </a:rPr>
              <a:t> Low performance</a:t>
            </a:r>
          </a:p>
          <a:p>
            <a:pPr marL="344487" lvl="1" indent="0">
              <a:buNone/>
            </a:pPr>
            <a:r>
              <a:rPr lang="en-US" dirty="0" smtClean="0">
                <a:solidFill>
                  <a:srgbClr val="0000FF"/>
                </a:solidFill>
                <a:sym typeface="Wingdings"/>
              </a:rPr>
              <a:t> Complex</a:t>
            </a:r>
            <a:endParaRPr lang="en-US" dirty="0" smtClean="0">
              <a:solidFill>
                <a:srgbClr val="0000FF"/>
              </a:solidFill>
            </a:endParaRPr>
          </a:p>
          <a:p>
            <a:pPr marL="0" indent="0">
              <a:buNone/>
            </a:pPr>
            <a:endParaRPr lang="en-US" dirty="0" smtClean="0">
              <a:solidFill>
                <a:srgbClr val="FF0000"/>
              </a:solidFill>
            </a:endParaRPr>
          </a:p>
          <a:p>
            <a:r>
              <a:rPr lang="en-US" dirty="0" smtClean="0">
                <a:solidFill>
                  <a:srgbClr val="FF0000"/>
                </a:solidFill>
              </a:rPr>
              <a:t>Overly complex and bloated processor (and accelerators)</a:t>
            </a:r>
          </a:p>
          <a:p>
            <a:pPr lvl="1"/>
            <a:r>
              <a:rPr lang="en-US" dirty="0" smtClean="0"/>
              <a:t>To tolerate data access from memory</a:t>
            </a:r>
          </a:p>
          <a:p>
            <a:pPr lvl="1"/>
            <a:r>
              <a:rPr lang="en-US" dirty="0" smtClean="0"/>
              <a:t>Complex hierarchies and mechanisms </a:t>
            </a:r>
          </a:p>
          <a:p>
            <a:pPr marL="344487" lvl="1" indent="0">
              <a:buNone/>
            </a:pPr>
            <a:r>
              <a:rPr lang="en-US" dirty="0" smtClean="0">
                <a:solidFill>
                  <a:srgbClr val="0000FF"/>
                </a:solidFill>
                <a:sym typeface="Wingdings"/>
              </a:rPr>
              <a:t> Energy </a:t>
            </a:r>
            <a:r>
              <a:rPr lang="en-US" dirty="0">
                <a:solidFill>
                  <a:srgbClr val="0000FF"/>
                </a:solidFill>
                <a:sym typeface="Wingdings"/>
              </a:rPr>
              <a:t>inefficient </a:t>
            </a:r>
            <a:endParaRPr lang="en-US" dirty="0" smtClean="0">
              <a:solidFill>
                <a:srgbClr val="0000FF"/>
              </a:solidFill>
              <a:sym typeface="Wingdings"/>
            </a:endParaRPr>
          </a:p>
          <a:p>
            <a:pPr marL="344487" lvl="1" indent="0">
              <a:buNone/>
            </a:pPr>
            <a:r>
              <a:rPr lang="en-US" dirty="0" smtClean="0">
                <a:solidFill>
                  <a:srgbClr val="0000FF"/>
                </a:solidFill>
                <a:sym typeface="Wingdings"/>
              </a:rPr>
              <a:t> Low performance</a:t>
            </a:r>
          </a:p>
          <a:p>
            <a:pPr marL="344487" lvl="1" indent="0">
              <a:buNone/>
            </a:pPr>
            <a:r>
              <a:rPr lang="en-US" dirty="0" smtClean="0">
                <a:solidFill>
                  <a:srgbClr val="0000FF"/>
                </a:solidFill>
                <a:sym typeface="Wingdings"/>
              </a:rPr>
              <a:t> Complex</a:t>
            </a:r>
            <a:endParaRPr lang="en-US" dirty="0">
              <a:solidFill>
                <a:srgbClr val="0000FF"/>
              </a:solidFill>
            </a:endParaRPr>
          </a:p>
          <a:p>
            <a:pPr lvl="1"/>
            <a:endParaRPr lang="en-US" dirty="0" smtClean="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55</a:t>
            </a:fld>
            <a:endParaRPr lang="en-US"/>
          </a:p>
        </p:txBody>
      </p:sp>
    </p:spTree>
    <p:extLst>
      <p:ext uri="{BB962C8B-B14F-4D97-AF65-F5344CB8AC3E}">
        <p14:creationId xmlns:p14="http://schemas.microsoft.com/office/powerpoint/2010/main" val="17993288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56</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smtClean="0">
                <a:solidFill>
                  <a:srgbClr val="FF0000"/>
                </a:solidFill>
              </a:rPr>
              <a:t>Most of the system is dedicated to storing and moving data </a:t>
            </a:r>
            <a:endParaRPr lang="en-US" sz="2000" b="1" dirty="0">
              <a:solidFill>
                <a:srgbClr val="FF0000"/>
              </a:solidFill>
            </a:endParaRPr>
          </a:p>
        </p:txBody>
      </p:sp>
    </p:spTree>
    <p:extLst>
      <p:ext uri="{BB962C8B-B14F-4D97-AF65-F5344CB8AC3E}">
        <p14:creationId xmlns:p14="http://schemas.microsoft.com/office/powerpoint/2010/main" val="4093598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Key Systems Trends</a:t>
            </a:r>
            <a:endParaRPr lang="en-US" dirty="0"/>
          </a:p>
        </p:txBody>
      </p:sp>
      <p:sp>
        <p:nvSpPr>
          <p:cNvPr id="3" name="Content Placeholder 2"/>
          <p:cNvSpPr>
            <a:spLocks noGrp="1"/>
          </p:cNvSpPr>
          <p:nvPr>
            <p:ph idx="1"/>
          </p:nvPr>
        </p:nvSpPr>
        <p:spPr/>
        <p:txBody>
          <a:bodyPr/>
          <a:lstStyle/>
          <a:p>
            <a:pPr marL="0" indent="0">
              <a:buNone/>
            </a:pPr>
            <a:r>
              <a:rPr lang="en-US" sz="3200" dirty="0" smtClean="0">
                <a:solidFill>
                  <a:srgbClr val="0000FF"/>
                </a:solidFill>
              </a:rPr>
              <a:t>1. Data access is a major bottleneck</a:t>
            </a:r>
          </a:p>
          <a:p>
            <a:pPr lvl="1"/>
            <a:r>
              <a:rPr lang="en-US" dirty="0" smtClean="0"/>
              <a:t>Applications are increasingly data hungry</a:t>
            </a:r>
          </a:p>
          <a:p>
            <a:pPr lvl="1"/>
            <a:endParaRPr lang="en-US" dirty="0" smtClean="0"/>
          </a:p>
          <a:p>
            <a:pPr lvl="1"/>
            <a:endParaRPr lang="en-US" dirty="0"/>
          </a:p>
          <a:p>
            <a:pPr marL="0" indent="0">
              <a:buNone/>
            </a:pPr>
            <a:r>
              <a:rPr lang="en-US" sz="3200" dirty="0" smtClean="0">
                <a:solidFill>
                  <a:srgbClr val="0000FF"/>
                </a:solidFill>
              </a:rPr>
              <a:t>2. Energy consumption is a key limiter</a:t>
            </a:r>
          </a:p>
          <a:p>
            <a:endParaRPr lang="en-US" dirty="0" smtClean="0"/>
          </a:p>
          <a:p>
            <a:endParaRPr lang="en-US" dirty="0"/>
          </a:p>
          <a:p>
            <a:pPr marL="0" indent="0">
              <a:buNone/>
            </a:pPr>
            <a:r>
              <a:rPr lang="en-US" sz="3200" dirty="0" smtClean="0">
                <a:solidFill>
                  <a:srgbClr val="0000FF"/>
                </a:solidFill>
              </a:rPr>
              <a:t>3. Data movement energy dominates compute</a:t>
            </a:r>
          </a:p>
          <a:p>
            <a:pPr lvl="1"/>
            <a:r>
              <a:rPr lang="en-US" dirty="0" smtClean="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13274503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Data Movement vs. Computation Energy</a:t>
            </a:r>
            <a:endParaRPr lang="en-US" dirty="0">
              <a:latin typeface="Garamond" charset="0"/>
              <a:ea typeface="ＭＳ Ｐゴシック" charset="0"/>
              <a:cs typeface="ＭＳ Ｐゴシック" charset="0"/>
            </a:endParaRP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58</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3596566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Data Movement vs. Computation Energy</a:t>
            </a:r>
            <a:endParaRPr lang="en-US" dirty="0">
              <a:latin typeface="Garamond" charset="0"/>
              <a:ea typeface="ＭＳ Ｐゴシック" charset="0"/>
              <a:cs typeface="ＭＳ Ｐゴシック" charset="0"/>
            </a:endParaRP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smtClean="0">
                <a:solidFill>
                  <a:srgbClr val="FFFFFF"/>
                </a:solidFill>
                <a:latin typeface="Tahoma"/>
              </a:rPr>
              <a:t>A memory access consumes ~1000X </a:t>
            </a:r>
          </a:p>
          <a:p>
            <a:pPr algn="ctr"/>
            <a:r>
              <a:rPr lang="en-US" sz="4000" dirty="0" smtClean="0">
                <a:solidFill>
                  <a:srgbClr val="FFFFFF"/>
                </a:solidFill>
                <a:latin typeface="Tahoma"/>
              </a:rPr>
              <a:t>the energy of a complex addition </a:t>
            </a:r>
            <a:endParaRPr lang="en-US" sz="4000" dirty="0">
              <a:solidFill>
                <a:srgbClr val="FFFFFF"/>
              </a:solidFill>
              <a:latin typeface="Tahoma"/>
            </a:endParaRPr>
          </a:p>
        </p:txBody>
      </p:sp>
    </p:spTree>
    <p:extLst>
      <p:ext uri="{BB962C8B-B14F-4D97-AF65-F5344CB8AC3E}">
        <p14:creationId xmlns:p14="http://schemas.microsoft.com/office/powerpoint/2010/main" val="4291848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A Paradigm Shift To </a:t>
            </a:r>
            <a:r>
              <a:rPr lang="is-IS" dirty="0" smtClean="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smtClean="0"/>
          </a:p>
          <a:p>
            <a:r>
              <a:rPr lang="en-US" sz="2800" dirty="0" smtClean="0"/>
              <a:t>Enable </a:t>
            </a:r>
            <a:r>
              <a:rPr lang="en-US" sz="2800" dirty="0"/>
              <a:t>c</a:t>
            </a:r>
            <a:r>
              <a:rPr lang="en-US" sz="2800" dirty="0" smtClean="0"/>
              <a:t>omputation </a:t>
            </a:r>
            <a:r>
              <a:rPr lang="en-US" sz="2800" dirty="0"/>
              <a:t>w</a:t>
            </a:r>
            <a:r>
              <a:rPr lang="en-US" sz="2800" dirty="0" smtClean="0"/>
              <a:t>ith </a:t>
            </a:r>
            <a:r>
              <a:rPr lang="en-US" sz="2800" dirty="0">
                <a:solidFill>
                  <a:srgbClr val="0000FF"/>
                </a:solidFill>
              </a:rPr>
              <a:t>m</a:t>
            </a:r>
            <a:r>
              <a:rPr lang="en-US" sz="2800" dirty="0" smtClean="0">
                <a:solidFill>
                  <a:srgbClr val="0000FF"/>
                </a:solidFill>
              </a:rPr>
              <a:t>inimal </a:t>
            </a:r>
            <a:r>
              <a:rPr lang="en-US" sz="2800" dirty="0">
                <a:solidFill>
                  <a:srgbClr val="0000FF"/>
                </a:solidFill>
              </a:rPr>
              <a:t>d</a:t>
            </a:r>
            <a:r>
              <a:rPr lang="en-US" sz="2800" dirty="0" smtClean="0">
                <a:solidFill>
                  <a:srgbClr val="0000FF"/>
                </a:solidFill>
              </a:rPr>
              <a:t>ata </a:t>
            </a:r>
            <a:r>
              <a:rPr lang="en-US" sz="2800" dirty="0">
                <a:solidFill>
                  <a:srgbClr val="0000FF"/>
                </a:solidFill>
              </a:rPr>
              <a:t>m</a:t>
            </a:r>
            <a:r>
              <a:rPr lang="en-US" sz="2800" dirty="0" smtClean="0">
                <a:solidFill>
                  <a:srgbClr val="0000FF"/>
                </a:solidFill>
              </a:rPr>
              <a:t>ovement</a:t>
            </a:r>
          </a:p>
          <a:p>
            <a:endParaRPr lang="en-US" dirty="0"/>
          </a:p>
          <a:p>
            <a:endParaRPr lang="en-US" dirty="0" smtClean="0"/>
          </a:p>
          <a:p>
            <a:r>
              <a:rPr lang="en-US" sz="2800" dirty="0" smtClean="0">
                <a:solidFill>
                  <a:srgbClr val="0000FF"/>
                </a:solidFill>
              </a:rPr>
              <a:t>Compute where it makes sense</a:t>
            </a:r>
            <a:r>
              <a:rPr lang="en-US" sz="2800" dirty="0" smtClean="0"/>
              <a:t> (</a:t>
            </a:r>
            <a:r>
              <a:rPr lang="en-US" sz="2800" dirty="0" smtClean="0">
                <a:solidFill>
                  <a:srgbClr val="FF0000"/>
                </a:solidFill>
              </a:rPr>
              <a:t>where data resides</a:t>
            </a:r>
            <a:r>
              <a:rPr lang="en-US" sz="2800" dirty="0" smtClean="0"/>
              <a:t>)</a:t>
            </a:r>
          </a:p>
          <a:p>
            <a:endParaRPr lang="en-US" dirty="0"/>
          </a:p>
          <a:p>
            <a:endParaRPr lang="en-US" dirty="0" smtClean="0"/>
          </a:p>
          <a:p>
            <a:r>
              <a:rPr lang="en-US" sz="2800" dirty="0" smtClean="0"/>
              <a:t>Make computing architectures more </a:t>
            </a:r>
            <a:r>
              <a:rPr lang="en-US" sz="2800" dirty="0" smtClean="0">
                <a:solidFill>
                  <a:srgbClr val="0000FF"/>
                </a:solidFill>
              </a:rPr>
              <a:t>data-centric</a:t>
            </a:r>
            <a:endParaRPr lang="en-US" sz="2800" dirty="0">
              <a:solidFill>
                <a:srgbClr val="0000FF"/>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60</a:t>
            </a:fld>
            <a:endParaRPr lang="en-US"/>
          </a:p>
        </p:txBody>
      </p:sp>
    </p:spTree>
    <p:extLst>
      <p:ext uri="{BB962C8B-B14F-4D97-AF65-F5344CB8AC3E}">
        <p14:creationId xmlns:p14="http://schemas.microsoft.com/office/powerpoint/2010/main" val="13468242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Goal: In-Memory Computation Engine</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endParaRPr lang="en-US" sz="2400" dirty="0" smtClean="0">
              <a:latin typeface="Tahoma"/>
              <a:cs typeface="Tahoma"/>
            </a:endParaRPr>
          </a:p>
          <a:p>
            <a:r>
              <a:rPr lang="en-US" sz="2400" dirty="0" smtClean="0">
                <a:latin typeface="Tahoma"/>
                <a:cs typeface="Tahoma"/>
              </a:rPr>
              <a:t>Many questions </a:t>
            </a:r>
            <a:r>
              <a:rPr lang="is-IS" sz="2400" dirty="0" smtClean="0">
                <a:latin typeface="Tahoma"/>
                <a:cs typeface="Tahoma"/>
              </a:rPr>
              <a:t>… </a:t>
            </a:r>
            <a:r>
              <a:rPr lang="en-US" dirty="0">
                <a:cs typeface="Tahoma"/>
              </a:rPr>
              <a:t>How do we </a:t>
            </a:r>
            <a:r>
              <a:rPr lang="en-US" dirty="0" smtClean="0">
                <a:cs typeface="Tahoma"/>
              </a:rPr>
              <a:t>design the:</a:t>
            </a:r>
            <a:endParaRPr lang="is-IS" sz="2400" dirty="0" smtClean="0">
              <a:latin typeface="Tahoma"/>
              <a:cs typeface="Tahoma"/>
            </a:endParaRPr>
          </a:p>
          <a:p>
            <a:pPr lvl="1"/>
            <a:r>
              <a:rPr lang="en-US" sz="2200" dirty="0" smtClean="0">
                <a:latin typeface="Tahoma"/>
                <a:cs typeface="Tahoma"/>
              </a:rPr>
              <a:t>compute-capable memory?</a:t>
            </a:r>
          </a:p>
          <a:p>
            <a:pPr lvl="1"/>
            <a:r>
              <a:rPr lang="en-US" sz="2200" dirty="0" smtClean="0">
                <a:latin typeface="Tahoma"/>
                <a:cs typeface="Tahoma"/>
              </a:rPr>
              <a:t>processor chip?</a:t>
            </a:r>
          </a:p>
          <a:p>
            <a:pPr lvl="1"/>
            <a:r>
              <a:rPr lang="en-US" sz="2200" dirty="0" smtClean="0">
                <a:latin typeface="Tahoma"/>
                <a:cs typeface="Tahoma"/>
              </a:rPr>
              <a:t>software interface?</a:t>
            </a:r>
          </a:p>
          <a:p>
            <a:pPr lvl="1"/>
            <a:r>
              <a:rPr lang="en-US" sz="2200" dirty="0" smtClean="0">
                <a:latin typeface="Tahoma"/>
                <a:cs typeface="Tahoma"/>
              </a:rPr>
              <a:t>system software and languages?</a:t>
            </a:r>
          </a:p>
          <a:p>
            <a:pPr lvl="1"/>
            <a:r>
              <a:rPr lang="en-US" sz="2200" dirty="0" smtClean="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smtClean="0">
                <a:solidFill>
                  <a:srgbClr val="000000"/>
                </a:solidFill>
                <a:latin typeface="Myriad Pro Bold Cond" charset="0"/>
                <a:ea typeface="ＭＳ Ｐゴシック" charset="0"/>
                <a:cs typeface="Myriad Pro Bold Cond" charset="0"/>
                <a:sym typeface="Myriad Pro Bold Cond" charset="0"/>
              </a:rPr>
              <a:t>Core</a:t>
            </a:r>
            <a:endParaRPr lang="en-US" sz="1500" dirty="0">
              <a:solidFill>
                <a:srgbClr val="000000"/>
              </a:solidFill>
              <a:latin typeface="Myriad Pro Bold Cond" charset="0"/>
              <a:ea typeface="ＭＳ Ｐゴシック" charset="0"/>
              <a:cs typeface="Myriad Pro Bold Cond" charset="0"/>
              <a:sym typeface="Myriad Pro Bold Cond" charset="0"/>
            </a:endParaRP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Media </a:t>
            </a:r>
            <a:r>
              <a:rPr lang="en-US" sz="2400" dirty="0" smtClean="0">
                <a:solidFill>
                  <a:srgbClr val="000000"/>
                </a:solidFill>
                <a:latin typeface="Myriad Pro Bold Cond" charset="0"/>
                <a:ea typeface="ＭＳ Ｐゴシック" charset="0"/>
                <a:cs typeface="Myriad Pro Bold Cond" charset="0"/>
                <a:sym typeface="Myriad Pro Bold Cond" charset="0"/>
              </a:rPr>
              <a:t>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smtClean="0">
                  <a:solidFill>
                    <a:srgbClr val="D90B00"/>
                  </a:solidFill>
                  <a:latin typeface="Myriad Pro Bold Cond" charset="0"/>
                  <a:ea typeface="ＭＳ Ｐゴシック" charset="0"/>
                  <a:cs typeface="Myriad Pro Bold Cond" charset="0"/>
                  <a:sym typeface="Myriad Pro Bold Cond" charset="0"/>
                </a:rPr>
                <a:t>Query</a:t>
              </a:r>
              <a:endParaRPr lang="en-US" sz="1300" dirty="0">
                <a:solidFill>
                  <a:srgbClr val="D90B00"/>
                </a:solidFill>
                <a:latin typeface="Myriad Pro Bold Cond" charset="0"/>
                <a:ea typeface="ＭＳ Ｐゴシック" charset="0"/>
                <a:cs typeface="Myriad Pro Bold Cond" charset="0"/>
                <a:sym typeface="Myriad Pro Bold Cond" charset="0"/>
              </a:endParaRP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Micro-architecture</a:t>
            </a:r>
            <a:endParaRPr lang="en-US" sz="1800" dirty="0">
              <a:solidFill>
                <a:srgbClr val="000000"/>
              </a:solidFill>
              <a:latin typeface="Tahoma" charset="0"/>
            </a:endParaRP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SW/HW Interface</a:t>
            </a:r>
            <a:endParaRPr lang="en-US" sz="1800" dirty="0">
              <a:solidFill>
                <a:srgbClr val="000000"/>
              </a:solidFill>
              <a:latin typeface="Tahoma" charset="0"/>
            </a:endParaRP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System Software</a:t>
            </a:r>
            <a:endParaRPr lang="en-US" sz="1800" dirty="0">
              <a:solidFill>
                <a:srgbClr val="000000"/>
              </a:solidFill>
              <a:latin typeface="Tahoma" charset="0"/>
            </a:endParaRP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36311952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smtClean="0"/>
              <a:t>Starting Simple: Data Copy and Initialization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62</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smtClean="0">
                  <a:solidFill>
                    <a:srgbClr val="262626">
                      <a:lumMod val="95000"/>
                      <a:lumOff val="5000"/>
                    </a:srgbClr>
                  </a:solidFill>
                  <a:latin typeface="Tahoma"/>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smtClean="0">
                  <a:solidFill>
                    <a:sysClr val="window" lastClr="FFFFFF"/>
                  </a:solidFill>
                  <a:latin typeface="Arial" pitchFamily="34" charset="0"/>
                  <a:cs typeface="Arial" pitchFamily="34" charset="0"/>
                </a:rPr>
                <a:t>000000000000000</a:t>
              </a:r>
              <a:endParaRPr lang="en-US" kern="0" dirty="0">
                <a:solidFill>
                  <a:sysClr val="window" lastClr="FFFFFF"/>
                </a:solidFill>
                <a:latin typeface="Arial" pitchFamily="34" charset="0"/>
                <a:cs typeface="Arial" pitchFamily="34" charset="0"/>
              </a:endParaRP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smtClean="0">
                  <a:solidFill>
                    <a:srgbClr val="262626">
                      <a:lumMod val="95000"/>
                      <a:lumOff val="5000"/>
                    </a:srgbClr>
                  </a:solidFill>
                  <a:latin typeface="Tahoma"/>
                </a:rPr>
                <a:t>Zero initialization</a:t>
              </a:r>
              <a:endParaRPr lang="en-US" sz="2800" kern="0" dirty="0" smtClean="0">
                <a:solidFill>
                  <a:srgbClr val="262626">
                    <a:lumMod val="95000"/>
                    <a:lumOff val="5000"/>
                  </a:srgbClr>
                </a:solidFill>
                <a:latin typeface="Tahoma"/>
              </a:endParaRPr>
            </a:p>
            <a:p>
              <a:pPr algn="ctr">
                <a:defRPr/>
              </a:pPr>
              <a:r>
                <a:rPr lang="en-US" sz="2800" b="1" kern="0" dirty="0" smtClean="0">
                  <a:solidFill>
                    <a:srgbClr val="262626">
                      <a:lumMod val="95000"/>
                      <a:lumOff val="5000"/>
                    </a:srgbClr>
                  </a:solidFill>
                  <a:latin typeface="Tahoma"/>
                </a:rPr>
                <a:t>(e.g., security)</a:t>
              </a:r>
              <a:endParaRPr lang="en-US" sz="3200" b="1" kern="0" dirty="0" smtClean="0">
                <a:solidFill>
                  <a:srgbClr val="262626">
                    <a:lumMod val="95000"/>
                    <a:lumOff val="5000"/>
                  </a:srgbClr>
                </a:solidFill>
                <a:latin typeface="Tahoma"/>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smtClean="0">
                  <a:solidFill>
                    <a:srgbClr val="262626">
                      <a:lumMod val="95000"/>
                      <a:lumOff val="5000"/>
                    </a:srgbClr>
                  </a:solidFill>
                  <a:latin typeface="Tahoma"/>
                </a:rPr>
                <a:t>VM Cloning</a:t>
              </a:r>
            </a:p>
            <a:p>
              <a:pPr algn="ctr">
                <a:defRPr/>
              </a:pPr>
              <a:r>
                <a:rPr lang="en-US" sz="3200" b="1" kern="0" dirty="0" err="1" smtClean="0">
                  <a:solidFill>
                    <a:srgbClr val="262626">
                      <a:lumMod val="95000"/>
                      <a:lumOff val="5000"/>
                    </a:srgbClr>
                  </a:solidFill>
                  <a:latin typeface="Tahoma"/>
                </a:rPr>
                <a:t>Deduplication</a:t>
              </a:r>
              <a:endParaRPr lang="en-US" sz="3200" b="1" kern="0" dirty="0" smtClean="0">
                <a:solidFill>
                  <a:srgbClr val="262626">
                    <a:lumMod val="95000"/>
                    <a:lumOff val="5000"/>
                  </a:srgbClr>
                </a:solidFill>
                <a:latin typeface="Tahoma"/>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smtClean="0">
                    <a:solidFill>
                      <a:srgbClr val="262626">
                        <a:lumMod val="95000"/>
                        <a:lumOff val="5000"/>
                      </a:srgbClr>
                    </a:solidFill>
                    <a:latin typeface="Tahoma"/>
                  </a:rPr>
                  <a:t>Checkpointing</a:t>
                </a:r>
                <a:endParaRPr lang="en-US" sz="3200" b="1" kern="0" dirty="0" smtClean="0">
                  <a:solidFill>
                    <a:srgbClr val="262626">
                      <a:lumMod val="95000"/>
                      <a:lumOff val="5000"/>
                    </a:srgbClr>
                  </a:solidFill>
                  <a:latin typeface="Tahoma"/>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smtClean="0">
                  <a:solidFill>
                    <a:srgbClr val="262626">
                      <a:lumMod val="95000"/>
                      <a:lumOff val="5000"/>
                    </a:srgbClr>
                  </a:solidFill>
                  <a:latin typeface="Tahoma"/>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smtClean="0">
                <a:solidFill>
                  <a:srgbClr val="262626">
                    <a:lumMod val="95000"/>
                    <a:lumOff val="5000"/>
                  </a:srgbClr>
                </a:solidFill>
                <a:latin typeface="Tahoma"/>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058612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smtClean="0">
                <a:solidFill>
                  <a:srgbClr val="1A5712"/>
                </a:solidFill>
                <a:latin typeface="Garamond"/>
                <a:cs typeface="Garamond"/>
              </a:rPr>
              <a:t>Today’s Systems: Bulk Data Copy</a:t>
            </a:r>
            <a:endParaRPr lang="en-US"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044012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smtClean="0">
                <a:solidFill>
                  <a:srgbClr val="1A5712"/>
                </a:solidFill>
                <a:latin typeface="Garamond"/>
                <a:cs typeface="Garamond"/>
              </a:rPr>
              <a:t>Future Systems: In-Memory Copy</a:t>
            </a:r>
            <a:endParaRPr lang="en-US"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40386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(4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DRAM </a:t>
            </a:r>
            <a:r>
              <a:rPr lang="en-US" dirty="0" err="1" smtClean="0">
                <a:solidFill>
                  <a:srgbClr val="000000"/>
                </a:solidFill>
                <a:latin typeface="Myriad Pro Bold Cond" charset="0"/>
                <a:ea typeface="ＭＳ Ｐゴシック" charset="0"/>
                <a:cs typeface="Myriad Pro Bold Cond" charset="0"/>
                <a:sym typeface="Myriad Pro Bold Cond" charset="0"/>
              </a:rPr>
              <a:t>subarray</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4</a:t>
            </a:r>
            <a:r>
              <a:rPr lang="en-US" dirty="0" smtClean="0">
                <a:solidFill>
                  <a:srgbClr val="000000"/>
                </a:solidFill>
                <a:latin typeface="Myriad Pro Bold Cond" charset="0"/>
                <a:ea typeface="ＭＳ Ｐゴシック" charset="0"/>
                <a:cs typeface="Myriad Pro Bold Cond" charset="0"/>
                <a:sym typeface="Myriad Pro Bold Cond" charset="0"/>
              </a:rPr>
              <a:t>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smtClean="0">
                <a:solidFill>
                  <a:srgbClr val="D90B00"/>
                </a:solidFill>
                <a:latin typeface="Tahoma"/>
                <a:ea typeface="ＭＳ Ｐゴシック" charset="0"/>
                <a:cs typeface="Tahoma"/>
                <a:sym typeface="Myriad Pro Bold Cond" charset="0"/>
              </a:rPr>
              <a:t>Transfer</a:t>
            </a:r>
            <a:r>
              <a:rPr lang="en-US" sz="1400" dirty="0">
                <a:solidFill>
                  <a:srgbClr val="D90B00"/>
                </a:solidFill>
                <a:latin typeface="Tahoma"/>
                <a:ea typeface="ＭＳ Ｐゴシック" charset="0"/>
                <a:cs typeface="Tahoma"/>
                <a:sym typeface="Myriad Pro Bold Cond" charset="0"/>
              </a:rPr>
              <a:t> </a:t>
            </a:r>
            <a:r>
              <a:rPr lang="en-US" sz="1400" dirty="0" smtClean="0">
                <a:solidFill>
                  <a:srgbClr val="D90B00"/>
                </a:solidFill>
                <a:latin typeface="Tahoma"/>
                <a:ea typeface="ＭＳ Ｐゴシック" charset="0"/>
                <a:cs typeface="Tahoma"/>
                <a:sym typeface="Myriad Pro Bold Cond" charset="0"/>
              </a:rPr>
              <a:t>row</a:t>
            </a:r>
            <a:endParaRPr lang="en-US" sz="1400" dirty="0">
              <a:solidFill>
                <a:srgbClr val="D90B00"/>
              </a:solidFill>
              <a:latin typeface="Tahoma"/>
              <a:ea typeface="ＭＳ Ｐゴシック" charset="0"/>
              <a:cs typeface="Tahoma"/>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2" name="TextBox 1"/>
          <p:cNvSpPr txBox="1"/>
          <p:nvPr/>
        </p:nvSpPr>
        <p:spPr>
          <a:xfrm>
            <a:off x="6660232" y="1124744"/>
            <a:ext cx="2275119" cy="369332"/>
          </a:xfrm>
          <a:prstGeom prst="rect">
            <a:avLst/>
          </a:prstGeom>
          <a:noFill/>
        </p:spPr>
        <p:txBody>
          <a:bodyPr wrap="none" rtlCol="0">
            <a:spAutoFit/>
          </a:bodyPr>
          <a:lstStyle/>
          <a:p>
            <a:r>
              <a:rPr lang="en-US" b="1" dirty="0" smtClean="0">
                <a:solidFill>
                  <a:srgbClr val="008000"/>
                </a:solidFill>
                <a:latin typeface="Myriad Pro Bold Cond"/>
                <a:ea typeface="ヒラギノ角ゴ ProN W6"/>
                <a:cs typeface="ヒラギノ角ゴ ProN W6"/>
              </a:rPr>
              <a:t>Negligible HW cost</a:t>
            </a:r>
            <a:endParaRPr lang="en-US" b="1" dirty="0">
              <a:solidFill>
                <a:srgbClr val="008000"/>
              </a:solidFill>
              <a:latin typeface="Myriad Pro Bold Cond"/>
              <a:ea typeface="ヒラギノ角ゴ ProN W6"/>
              <a:cs typeface="ヒラギノ角ゴ ProN W6"/>
            </a:endParaRPr>
          </a:p>
        </p:txBody>
      </p:sp>
      <p:sp>
        <p:nvSpPr>
          <p:cNvPr id="147" name="TextBox 146"/>
          <p:cNvSpPr txBox="1"/>
          <p:nvPr/>
        </p:nvSpPr>
        <p:spPr>
          <a:xfrm>
            <a:off x="5148064" y="836712"/>
            <a:ext cx="3810696" cy="369332"/>
          </a:xfrm>
          <a:prstGeom prst="rect">
            <a:avLst/>
          </a:prstGeom>
          <a:noFill/>
        </p:spPr>
        <p:txBody>
          <a:bodyPr wrap="none" rtlCol="0">
            <a:spAutoFit/>
          </a:bodyPr>
          <a:lstStyle/>
          <a:p>
            <a:r>
              <a:rPr lang="en-US" b="1" dirty="0" smtClean="0">
                <a:solidFill>
                  <a:srgbClr val="008000"/>
                </a:solidFill>
                <a:latin typeface="Myriad Pro Bold Cond"/>
                <a:ea typeface="ヒラギノ角ゴ ProN W6"/>
                <a:cs typeface="ヒラギノ角ゴ ProN W6"/>
              </a:rPr>
              <a:t>Idea: Two consecutive </a:t>
            </a:r>
            <a:r>
              <a:rPr lang="en-US" b="1" dirty="0" err="1" smtClean="0">
                <a:solidFill>
                  <a:srgbClr val="008000"/>
                </a:solidFill>
                <a:latin typeface="Myriad Pro Bold Cond"/>
                <a:ea typeface="ヒラギノ角ゴ ProN W6"/>
                <a:cs typeface="ヒラギノ角ゴ ProN W6"/>
              </a:rPr>
              <a:t>ACTivates</a:t>
            </a:r>
            <a:endParaRPr lang="en-US" b="1" dirty="0">
              <a:solidFill>
                <a:srgbClr val="008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18624764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smtClean="0">
                <a:solidFill>
                  <a:srgbClr val="FF0000"/>
                </a:solidFill>
                <a:latin typeface="Calibri"/>
              </a:rPr>
              <a:t>11.6x</a:t>
            </a:r>
            <a:endParaRPr lang="en-US" sz="2800" b="1" dirty="0">
              <a:solidFill>
                <a:srgbClr val="FF0000"/>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smtClean="0">
                <a:solidFill>
                  <a:srgbClr val="FF0000"/>
                </a:solidFill>
                <a:latin typeface="Calibri"/>
              </a:rPr>
              <a:t>74x</a:t>
            </a:r>
            <a:endParaRPr lang="en-US" sz="2800" b="1" dirty="0">
              <a:solidFill>
                <a:srgbClr val="FF0000"/>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66</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785706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(Truly) In-Memory Computation</a:t>
            </a:r>
            <a:endParaRPr lang="en-US" dirty="0"/>
          </a:p>
        </p:txBody>
      </p:sp>
      <p:sp>
        <p:nvSpPr>
          <p:cNvPr id="3" name="Content Placeholder 2"/>
          <p:cNvSpPr>
            <a:spLocks noGrp="1"/>
          </p:cNvSpPr>
          <p:nvPr>
            <p:ph idx="1"/>
          </p:nvPr>
        </p:nvSpPr>
        <p:spPr>
          <a:xfrm>
            <a:off x="228600" y="997527"/>
            <a:ext cx="8807896" cy="5193723"/>
          </a:xfrm>
        </p:spPr>
        <p:txBody>
          <a:bodyPr/>
          <a:lstStyle/>
          <a:p>
            <a:r>
              <a:rPr lang="en-US" dirty="0" smtClean="0"/>
              <a:t>Similarly, we can support </a:t>
            </a:r>
            <a:r>
              <a:rPr lang="en-US" dirty="0" smtClean="0">
                <a:solidFill>
                  <a:srgbClr val="0000FF"/>
                </a:solidFill>
              </a:rPr>
              <a:t>in-DRAM AND, OR, NOT, MAJ</a:t>
            </a:r>
            <a:endParaRPr lang="en-US" dirty="0">
              <a:solidFill>
                <a:srgbClr val="0000FF"/>
              </a:solidFill>
            </a:endParaRPr>
          </a:p>
          <a:p>
            <a:r>
              <a:rPr lang="en-US" dirty="0"/>
              <a:t>A</a:t>
            </a:r>
            <a:r>
              <a:rPr lang="en-US" dirty="0" smtClean="0"/>
              <a:t>t low cost</a:t>
            </a:r>
          </a:p>
          <a:p>
            <a:r>
              <a:rPr lang="en-US" dirty="0" smtClean="0">
                <a:solidFill>
                  <a:srgbClr val="0000FF"/>
                </a:solidFill>
              </a:rPr>
              <a:t>Using analog behavior of memory</a:t>
            </a:r>
          </a:p>
          <a:p>
            <a:r>
              <a:rPr lang="en-US" dirty="0" smtClean="0">
                <a:solidFill>
                  <a:srgbClr val="FF0000"/>
                </a:solidFill>
              </a:rPr>
              <a:t>30-60X performance and energy improvement</a:t>
            </a:r>
            <a:endParaRPr lang="en-US" dirty="0">
              <a:solidFill>
                <a:srgbClr val="FF0000"/>
              </a:solidFill>
            </a:endParaRPr>
          </a:p>
          <a:p>
            <a:pPr lvl="1"/>
            <a:r>
              <a:rPr lang="en-US" sz="2000" dirty="0" smtClean="0"/>
              <a:t>Seshadri+, “</a:t>
            </a:r>
            <a:r>
              <a:rPr lang="en-US" sz="2000" dirty="0" smtClean="0">
                <a:solidFill>
                  <a:srgbClr val="004D26"/>
                </a:solidFill>
              </a:rPr>
              <a:t>In-DRAM Bulk Bitwise AND and OR</a:t>
            </a:r>
            <a:r>
              <a:rPr lang="en-US" sz="2000" dirty="0" smtClean="0"/>
              <a:t>,” CAL 2016.</a:t>
            </a:r>
          </a:p>
          <a:p>
            <a:pPr lvl="1"/>
            <a:r>
              <a:rPr lang="en-US" sz="2000" dirty="0" smtClean="0"/>
              <a:t>Seshadri+, “</a:t>
            </a:r>
            <a:r>
              <a:rPr lang="en-US" sz="2000" dirty="0">
                <a:solidFill>
                  <a:schemeClr val="tx2">
                    <a:lumMod val="75000"/>
                  </a:schemeClr>
                </a:solidFill>
              </a:rPr>
              <a:t>Buddy-RAM: Improving the Performance and Efficiency of Bulk Bitwise Operations Using </a:t>
            </a:r>
            <a:r>
              <a:rPr lang="en-US" sz="2000" dirty="0" smtClean="0">
                <a:solidFill>
                  <a:schemeClr val="tx2">
                    <a:lumMod val="75000"/>
                  </a:schemeClr>
                </a:solidFill>
              </a:rPr>
              <a:t>DRAM</a:t>
            </a:r>
            <a:r>
              <a:rPr lang="en-US" sz="2000" dirty="0" smtClean="0"/>
              <a:t>,” </a:t>
            </a:r>
            <a:r>
              <a:rPr lang="en-US" sz="2000" dirty="0" err="1" smtClean="0"/>
              <a:t>arxiv</a:t>
            </a:r>
            <a:r>
              <a:rPr lang="en-US" sz="2000" dirty="0" smtClean="0"/>
              <a:t> 2016.</a:t>
            </a:r>
            <a:endParaRPr lang="en-US" sz="2000" dirty="0"/>
          </a:p>
          <a:p>
            <a:endParaRPr lang="en-US" dirty="0" smtClean="0"/>
          </a:p>
          <a:p>
            <a:r>
              <a:rPr lang="en-US" dirty="0" smtClean="0">
                <a:solidFill>
                  <a:srgbClr val="0000FF"/>
                </a:solidFill>
              </a:rPr>
              <a:t>New memory technologies </a:t>
            </a:r>
            <a:r>
              <a:rPr lang="en-US" dirty="0" smtClean="0"/>
              <a:t>enable even more opportunities</a:t>
            </a:r>
          </a:p>
          <a:p>
            <a:pPr lvl="1"/>
            <a:r>
              <a:rPr lang="en-US" dirty="0" smtClean="0"/>
              <a:t>Memristors, resistive RAM, phase change </a:t>
            </a:r>
            <a:r>
              <a:rPr lang="en-US" dirty="0" err="1" smtClean="0"/>
              <a:t>mem</a:t>
            </a:r>
            <a:r>
              <a:rPr lang="en-US" dirty="0" smtClean="0"/>
              <a:t>, STT-MRAM, </a:t>
            </a:r>
            <a:r>
              <a:rPr lang="is-IS" dirty="0" smtClean="0"/>
              <a:t>…</a:t>
            </a:r>
            <a:endParaRPr lang="en-US" dirty="0" smtClean="0"/>
          </a:p>
          <a:p>
            <a:pPr lvl="1"/>
            <a:r>
              <a:rPr lang="en-US" dirty="0" smtClean="0"/>
              <a:t>Can operate on data </a:t>
            </a:r>
            <a:r>
              <a:rPr lang="en-US" dirty="0" smtClean="0">
                <a:solidFill>
                  <a:srgbClr val="FF0000"/>
                </a:solidFill>
              </a:rPr>
              <a:t>with minimal movement</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67</a:t>
            </a:fld>
            <a:endParaRPr lang="en-US"/>
          </a:p>
        </p:txBody>
      </p:sp>
    </p:spTree>
    <p:extLst>
      <p:ext uri="{BB962C8B-B14F-4D97-AF65-F5344CB8AC3E}">
        <p14:creationId xmlns:p14="http://schemas.microsoft.com/office/powerpoint/2010/main" val="22525077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Another Example: In-Memory Graph Processing</a:t>
            </a:r>
            <a:endParaRPr lang="en-US" sz="36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68</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smtClean="0">
                <a:solidFill>
                  <a:srgbClr val="000000"/>
                </a:solidFill>
                <a:latin typeface="Tahoma"/>
              </a:rPr>
              <a:t>Large graphs are everywhere (circa 2015)</a:t>
            </a:r>
          </a:p>
          <a:p>
            <a:pPr>
              <a:buClr>
                <a:srgbClr val="CC9900"/>
              </a:buClr>
            </a:pPr>
            <a:endParaRPr lang="en-US" altLang="ko-KR" sz="1800" dirty="0" smtClean="0">
              <a:solidFill>
                <a:srgbClr val="000000"/>
              </a:solidFill>
              <a:latin typeface="Tahoma"/>
            </a:endParaRPr>
          </a:p>
          <a:p>
            <a:pPr>
              <a:buClr>
                <a:srgbClr val="CC9900"/>
              </a:buClr>
            </a:pPr>
            <a:endParaRPr lang="en-US" altLang="ko-KR" sz="1800" dirty="0" smtClean="0">
              <a:solidFill>
                <a:srgbClr val="000000"/>
              </a:solidFill>
              <a:latin typeface="Tahoma"/>
            </a:endParaRPr>
          </a:p>
          <a:p>
            <a:pPr>
              <a:buClr>
                <a:srgbClr val="CC9900"/>
              </a:buClr>
            </a:pPr>
            <a:endParaRPr lang="en-US" altLang="ko-KR" sz="1800" dirty="0" smtClean="0">
              <a:solidFill>
                <a:srgbClr val="000000"/>
              </a:solidFill>
              <a:latin typeface="Tahoma"/>
            </a:endParaRPr>
          </a:p>
          <a:p>
            <a:pPr>
              <a:buClr>
                <a:srgbClr val="CC9900"/>
              </a:buClr>
            </a:pPr>
            <a:endParaRPr lang="en-US" altLang="ko-KR" dirty="0" smtClean="0">
              <a:solidFill>
                <a:srgbClr val="000000"/>
              </a:solidFill>
              <a:latin typeface="Tahoma"/>
            </a:endParaRPr>
          </a:p>
          <a:p>
            <a:pPr>
              <a:buClr>
                <a:srgbClr val="CC9900"/>
              </a:buClr>
            </a:pPr>
            <a:endParaRPr lang="en-US" altLang="ko-KR" dirty="0" smtClean="0">
              <a:solidFill>
                <a:srgbClr val="000000"/>
              </a:solidFill>
              <a:latin typeface="Tahoma"/>
            </a:endParaRPr>
          </a:p>
          <a:p>
            <a:pPr marL="0" indent="0">
              <a:buClr>
                <a:srgbClr val="CC9900"/>
              </a:buClr>
              <a:buFont typeface="Wingdings" charset="0"/>
              <a:buNone/>
            </a:pPr>
            <a:endParaRPr lang="en-US" altLang="ko-KR" sz="2000" dirty="0" smtClean="0">
              <a:solidFill>
                <a:srgbClr val="000000"/>
              </a:solidFill>
              <a:latin typeface="Tahoma"/>
            </a:endParaRPr>
          </a:p>
          <a:p>
            <a:pPr>
              <a:buClr>
                <a:srgbClr val="CC9900"/>
              </a:buClr>
            </a:pPr>
            <a:r>
              <a:rPr lang="en-US" altLang="ko-KR" dirty="0" smtClean="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smtClean="0">
                  <a:solidFill>
                    <a:srgbClr val="000000"/>
                  </a:solidFill>
                  <a:latin typeface="Tahoma"/>
                </a:rPr>
                <a:t>36 </a:t>
              </a:r>
              <a:r>
                <a:rPr lang="en-US" dirty="0">
                  <a:solidFill>
                    <a:srgbClr val="000000"/>
                  </a:solidFill>
                  <a:latin typeface="Tahoma"/>
                </a:rPr>
                <a:t>Million </a:t>
              </a:r>
            </a:p>
            <a:p>
              <a:pPr algn="ctr"/>
              <a:r>
                <a:rPr lang="en-US" dirty="0">
                  <a:solidFill>
                    <a:srgbClr val="000000"/>
                  </a:solidFill>
                  <a:latin typeface="Tahoma"/>
                </a:rPr>
                <a:t>Wikipedia </a:t>
              </a:r>
              <a:r>
                <a:rPr lang="en-US" dirty="0" smtClean="0">
                  <a:solidFill>
                    <a:srgbClr val="000000"/>
                  </a:solidFill>
                  <a:latin typeface="Tahoma"/>
                </a:rPr>
                <a:t>Pages</a:t>
              </a:r>
              <a:endParaRPr lang="en-US" dirty="0">
                <a:solidFill>
                  <a:srgbClr val="000000"/>
                </a:solidFill>
                <a:latin typeface="Tahoma"/>
              </a:endParaRP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smtClean="0">
                  <a:solidFill>
                    <a:srgbClr val="000000"/>
                  </a:solidFill>
                  <a:latin typeface="Tahoma"/>
                </a:rPr>
                <a:t>1.4 </a:t>
              </a:r>
              <a:r>
                <a:rPr lang="en-US" dirty="0">
                  <a:solidFill>
                    <a:srgbClr val="000000"/>
                  </a:solidFill>
                  <a:latin typeface="Tahoma"/>
                </a:rPr>
                <a:t>B</a:t>
              </a:r>
              <a:r>
                <a:rPr lang="en-US" dirty="0" smtClean="0">
                  <a:solidFill>
                    <a:srgbClr val="000000"/>
                  </a:solidFill>
                  <a:latin typeface="Tahoma"/>
                </a:rPr>
                <a:t>illion</a:t>
              </a:r>
              <a:endParaRPr lang="en-US" dirty="0">
                <a:solidFill>
                  <a:srgbClr val="000000"/>
                </a:solidFill>
                <a:latin typeface="Tahoma"/>
              </a:endParaRPr>
            </a:p>
            <a:p>
              <a:pPr algn="ctr"/>
              <a:r>
                <a:rPr lang="en-US" dirty="0" smtClean="0">
                  <a:solidFill>
                    <a:srgbClr val="000000"/>
                  </a:solidFill>
                  <a:latin typeface="Tahoma"/>
                </a:rPr>
                <a:t>Facebook </a:t>
              </a:r>
              <a:r>
                <a:rPr lang="en-US" dirty="0">
                  <a:solidFill>
                    <a:srgbClr val="000000"/>
                  </a:solidFill>
                  <a:latin typeface="Tahoma"/>
                </a:rPr>
                <a:t>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smtClean="0">
                  <a:solidFill>
                    <a:srgbClr val="000000"/>
                  </a:solidFill>
                  <a:latin typeface="Tahoma"/>
                </a:rPr>
                <a:t>300 Million</a:t>
              </a:r>
              <a:endParaRPr lang="en-US" dirty="0">
                <a:solidFill>
                  <a:srgbClr val="000000"/>
                </a:solidFill>
                <a:latin typeface="Tahoma"/>
              </a:endParaRPr>
            </a:p>
            <a:p>
              <a:pPr algn="ctr"/>
              <a:r>
                <a:rPr lang="en-US" dirty="0" smtClean="0">
                  <a:solidFill>
                    <a:srgbClr val="000000"/>
                  </a:solidFill>
                  <a:latin typeface="Tahoma"/>
                </a:rPr>
                <a:t>Twitter Users</a:t>
              </a:r>
              <a:endParaRPr lang="en-US" dirty="0">
                <a:solidFill>
                  <a:srgbClr val="000000"/>
                </a:solidFill>
                <a:latin typeface="Tahoma"/>
              </a:endParaRP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smtClean="0">
                  <a:solidFill>
                    <a:srgbClr val="000000"/>
                  </a:solidFill>
                  <a:latin typeface="Tahoma"/>
                </a:rPr>
                <a:t>30 Billion</a:t>
              </a:r>
              <a:endParaRPr lang="en-US" dirty="0">
                <a:solidFill>
                  <a:srgbClr val="000000"/>
                </a:solidFill>
                <a:latin typeface="Tahoma"/>
              </a:endParaRPr>
            </a:p>
            <a:p>
              <a:pPr algn="ctr"/>
              <a:r>
                <a:rPr lang="en-US" dirty="0" smtClean="0">
                  <a:solidFill>
                    <a:srgbClr val="000000"/>
                  </a:solidFill>
                  <a:latin typeface="Tahoma"/>
                </a:rPr>
                <a:t>Instagram Photos</a:t>
              </a:r>
              <a:endParaRPr lang="en-US" dirty="0">
                <a:solidFill>
                  <a:srgbClr val="000000"/>
                </a:solidFill>
                <a:latin typeface="Tahoma"/>
              </a:endParaRPr>
            </a:p>
          </p:txBody>
        </p:sp>
      </p:grpSp>
      <p:graphicFrame>
        <p:nvGraphicFramePr>
          <p:cNvPr id="15" name="내용 개체 틀 5"/>
          <p:cNvGraphicFramePr>
            <a:graphicFrameLocks/>
          </p:cNvGraphicFramePr>
          <p:nvPr>
            <p:extLst>
              <p:ext uri="{D42A27DB-BD31-4B8C-83A1-F6EECF244321}">
                <p14:modId xmlns:p14="http://schemas.microsoft.com/office/powerpoint/2010/main" val="2151882714"/>
              </p:ext>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0564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Bottlenecks in Graph Processing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smtClean="0">
                <a:solidFill>
                  <a:sysClr val="windowText" lastClr="000000"/>
                </a:solidFill>
                <a:latin typeface="Calibri"/>
                <a:ea typeface="나눔고딕"/>
              </a:rPr>
              <a:t>for</a:t>
            </a:r>
            <a:r>
              <a:rPr lang="en-US" altLang="ko-KR" sz="2400" dirty="0" smtClean="0">
                <a:solidFill>
                  <a:sysClr val="windowText" lastClr="000000"/>
                </a:solidFill>
                <a:latin typeface="Calibri"/>
                <a:ea typeface="나눔고딕"/>
              </a:rPr>
              <a:t> (v: </a:t>
            </a:r>
            <a:r>
              <a:rPr lang="en-US" altLang="ko-KR" sz="2400" dirty="0" err="1" smtClean="0">
                <a:solidFill>
                  <a:sysClr val="windowText" lastClr="000000"/>
                </a:solidFill>
                <a:latin typeface="Calibri"/>
                <a:ea typeface="나눔고딕"/>
              </a:rPr>
              <a:t>graph.vertices</a:t>
            </a:r>
            <a:r>
              <a:rPr lang="en-US" altLang="ko-KR" sz="2400" dirty="0" smtClean="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smtClean="0">
                <a:solidFill>
                  <a:sysClr val="windowText" lastClr="000000"/>
                </a:solidFill>
                <a:latin typeface="Calibri"/>
                <a:ea typeface="나눔고딕"/>
              </a:rPr>
              <a:t>    for</a:t>
            </a:r>
            <a:r>
              <a:rPr lang="en-US" altLang="ko-KR" sz="2400" dirty="0" smtClean="0">
                <a:solidFill>
                  <a:sysClr val="windowText" lastClr="000000"/>
                </a:solidFill>
                <a:latin typeface="Calibri"/>
                <a:ea typeface="나눔고딕"/>
              </a:rPr>
              <a:t> (w: </a:t>
            </a:r>
            <a:r>
              <a:rPr lang="en-US" altLang="ko-KR" sz="2400" dirty="0" err="1" smtClean="0">
                <a:solidFill>
                  <a:sysClr val="windowText" lastClr="000000"/>
                </a:solidFill>
                <a:latin typeface="Calibri"/>
                <a:ea typeface="나눔고딕"/>
              </a:rPr>
              <a:t>v.successors</a:t>
            </a:r>
            <a:r>
              <a:rPr lang="en-US" altLang="ko-KR" sz="2400" dirty="0" smtClean="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smtClean="0">
                <a:solidFill>
                  <a:sysClr val="windowText" lastClr="000000"/>
                </a:solidFill>
                <a:latin typeface="Calibri"/>
                <a:ea typeface="나눔고딕"/>
              </a:rPr>
              <a:t>        </a:t>
            </a:r>
            <a:r>
              <a:rPr lang="en-US" altLang="ko-KR" sz="2400" dirty="0" err="1" smtClean="0">
                <a:solidFill>
                  <a:sysClr val="windowText" lastClr="000000"/>
                </a:solidFill>
                <a:latin typeface="Calibri"/>
                <a:ea typeface="나눔고딕"/>
              </a:rPr>
              <a:t>w.next_rank</a:t>
            </a:r>
            <a:r>
              <a:rPr lang="en-US" altLang="ko-KR" sz="2400" dirty="0" smtClean="0">
                <a:solidFill>
                  <a:sysClr val="windowText" lastClr="000000"/>
                </a:solidFill>
                <a:latin typeface="Calibri"/>
                <a:ea typeface="나눔고딕"/>
              </a:rPr>
              <a:t> += weight * </a:t>
            </a:r>
            <a:r>
              <a:rPr lang="en-US" altLang="ko-KR" sz="2400" dirty="0" err="1" smtClean="0">
                <a:solidFill>
                  <a:sysClr val="windowText" lastClr="000000"/>
                </a:solidFill>
                <a:latin typeface="Calibri"/>
                <a:ea typeface="나눔고딕"/>
              </a:rPr>
              <a:t>v.rank</a:t>
            </a:r>
            <a:r>
              <a:rPr lang="en-US" altLang="ko-KR" sz="2400" dirty="0" smtClean="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smtClean="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smtClean="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smtClean="0">
                  <a:solidFill>
                    <a:sysClr val="windowText" lastClr="000000"/>
                  </a:solidFill>
                  <a:latin typeface="Tahoma"/>
                </a:rPr>
                <a:t>weight * </a:t>
              </a:r>
              <a:r>
                <a:rPr lang="en-US" altLang="ko-KR" sz="2400" kern="0" dirty="0" err="1" smtClean="0">
                  <a:solidFill>
                    <a:sysClr val="windowText" lastClr="000000"/>
                  </a:solidFill>
                  <a:latin typeface="Tahoma"/>
                </a:rPr>
                <a:t>v.rank</a:t>
              </a:r>
              <a:endParaRPr lang="ko-KR" altLang="en-US" sz="2400" kern="0" dirty="0">
                <a:solidFill>
                  <a:sysClr val="windowText" lastClr="000000"/>
                </a:solidFill>
                <a:latin typeface="Tahoma"/>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smtClean="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smtClean="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smtClean="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smtClean="0">
                  <a:solidFill>
                    <a:srgbClr val="0000FF"/>
                  </a:solidFill>
                  <a:latin typeface="Tahoma"/>
                </a:rPr>
                <a:t>1. Frequent random memory accesses</a:t>
              </a:r>
              <a:endParaRPr lang="ko-KR" altLang="en-US" sz="2400" b="1" kern="0" dirty="0">
                <a:solidFill>
                  <a:srgbClr val="0000FF"/>
                </a:solidFill>
                <a:latin typeface="Tahoma"/>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smtClean="0">
                  <a:solidFill>
                    <a:srgbClr val="0000FF"/>
                  </a:solidFill>
                  <a:latin typeface="Tahoma"/>
                </a:rPr>
                <a:t>2. Little amount of computation</a:t>
              </a:r>
              <a:endParaRPr lang="ko-KR" altLang="en-US" sz="2400" b="1" kern="0" dirty="0">
                <a:solidFill>
                  <a:srgbClr val="0000FF"/>
                </a:solidFill>
                <a:latin typeface="Tahoma"/>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smtClean="0">
                    <a:solidFill>
                      <a:sysClr val="windowText" lastClr="000000"/>
                    </a:solidFill>
                    <a:latin typeface="Calibri"/>
                    <a:ea typeface="나눔고딕"/>
                  </a:rPr>
                  <a:t>w.rank</a:t>
                </a:r>
                <a:endParaRPr lang="en-US" altLang="ko-KR" sz="1600" kern="0" dirty="0" smtClean="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smtClean="0">
                    <a:solidFill>
                      <a:sysClr val="windowText" lastClr="000000"/>
                    </a:solidFill>
                    <a:latin typeface="Calibri"/>
                    <a:ea typeface="나눔고딕"/>
                  </a:rPr>
                  <a:t>w.next_rank</a:t>
                </a:r>
                <a:endParaRPr lang="en-US" altLang="ko-KR" sz="1600" kern="0" dirty="0" smtClean="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smtClean="0">
                    <a:solidFill>
                      <a:sysClr val="windowText" lastClr="000000"/>
                    </a:solidFill>
                    <a:latin typeface="Calibri"/>
                    <a:ea typeface="나눔고딕"/>
                  </a:rPr>
                  <a:t>w.edges</a:t>
                </a:r>
                <a:endParaRPr lang="en-US" altLang="ko-KR" sz="1600" kern="0" dirty="0" smtClean="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smtClean="0">
                    <a:solidFill>
                      <a:sysClr val="windowText" lastClr="000000"/>
                    </a:solidFill>
                    <a:latin typeface="Calibri"/>
                    <a:ea typeface="나눔고딕"/>
                  </a:rPr>
                  <a:t>…</a:t>
                </a:r>
                <a:endParaRPr lang="en-US" altLang="ko-KR" sz="1600" kern="0" dirty="0" smtClean="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828693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Cross-Cutting Principles</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a:t>
            </a:fld>
            <a:endParaRPr lang="en-US" sz="1600">
              <a:solidFill>
                <a:srgbClr val="000000"/>
              </a:solidFill>
              <a:latin typeface="Garamond" charset="0"/>
            </a:endParaRPr>
          </a:p>
        </p:txBody>
      </p:sp>
    </p:spTree>
    <p:extLst>
      <p:ext uri="{BB962C8B-B14F-4D97-AF65-F5344CB8AC3E}">
        <p14:creationId xmlns:p14="http://schemas.microsoft.com/office/powerpoint/2010/main" val="4033674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latin typeface="Tahoma"/>
                </a:rPr>
                <a:t>Memory-Mapped</a:t>
              </a:r>
            </a:p>
            <a:p>
              <a:pPr algn="ctr">
                <a:defRPr/>
              </a:pPr>
              <a:r>
                <a:rPr lang="en-US" altLang="ko-KR" kern="0" dirty="0" smtClean="0">
                  <a:solidFill>
                    <a:sysClr val="windowText" lastClr="000000"/>
                  </a:solidFill>
                  <a:latin typeface="Tahoma"/>
                </a:rPr>
                <a:t>Accelerator Interface</a:t>
              </a:r>
            </a:p>
            <a:p>
              <a:pPr algn="ctr">
                <a:defRPr/>
              </a:pPr>
              <a:r>
                <a:rPr lang="en-US" altLang="ko-KR" sz="1400" kern="0" dirty="0" smtClean="0">
                  <a:solidFill>
                    <a:sysClr val="windowText" lastClr="000000"/>
                  </a:solidFill>
                  <a:latin typeface="Tahoma"/>
                </a:rPr>
                <a:t>(</a:t>
              </a:r>
              <a:r>
                <a:rPr lang="en-US" altLang="ko-KR" sz="1400" kern="0" dirty="0" err="1" smtClean="0">
                  <a:solidFill>
                    <a:sysClr val="windowText" lastClr="000000"/>
                  </a:solidFill>
                  <a:latin typeface="Tahoma"/>
                </a:rPr>
                <a:t>Noncacheable</a:t>
              </a:r>
              <a:r>
                <a:rPr lang="en-US" altLang="ko-KR" sz="1400" kern="0" dirty="0" smtClean="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smtClean="0">
                <a:solidFill>
                  <a:srgbClr val="0000FF"/>
                </a:solidFill>
                <a:latin typeface="Tahoma"/>
              </a:rPr>
              <a:t>Interconnected set of 3D-stacked </a:t>
            </a:r>
            <a:r>
              <a:rPr lang="en-US" dirty="0" err="1" smtClean="0">
                <a:solidFill>
                  <a:srgbClr val="0000FF"/>
                </a:solidFill>
                <a:latin typeface="Tahoma"/>
              </a:rPr>
              <a:t>memory+logic</a:t>
            </a:r>
            <a:r>
              <a:rPr lang="en-US" dirty="0" smtClean="0">
                <a:solidFill>
                  <a:srgbClr val="0000FF"/>
                </a:solidFill>
                <a:latin typeface="Tahoma"/>
              </a:rPr>
              <a:t> chips with simple cores</a:t>
            </a:r>
            <a:endParaRPr lang="en-US" dirty="0">
              <a:solidFill>
                <a:srgbClr val="0000FF"/>
              </a:solidFill>
              <a:latin typeface="Tahoma"/>
            </a:endParaRP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smtClean="0">
                <a:solidFill>
                  <a:srgbClr val="4D5494"/>
                </a:solidFill>
                <a:latin typeface="Tahoma"/>
              </a:rPr>
              <a:t>Logic</a:t>
            </a:r>
            <a:endParaRPr lang="en-US" b="1" dirty="0">
              <a:solidFill>
                <a:srgbClr val="4D5494"/>
              </a:solidFill>
              <a:latin typeface="Tahoma"/>
            </a:endParaRP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smtClean="0">
                <a:solidFill>
                  <a:srgbClr val="E5B62F"/>
                </a:solidFill>
                <a:latin typeface="Tahoma"/>
              </a:rPr>
              <a:t>Memory</a:t>
            </a:r>
            <a:endParaRPr lang="en-US" b="1" dirty="0">
              <a:solidFill>
                <a:srgbClr val="E5B62F"/>
              </a:solidFill>
              <a:latin typeface="Tahoma"/>
            </a:endParaRP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latin typeface="Tahoma"/>
              </a:rPr>
              <a:t>Ahn+, “</a:t>
            </a:r>
            <a:r>
              <a:rPr lang="en-US" sz="1400" dirty="0" smtClean="0">
                <a:solidFill>
                  <a:srgbClr val="0000FF"/>
                </a:solidFill>
                <a:latin typeface="Tahoma"/>
              </a:rPr>
              <a:t>A Scalable Processing-in-Memory Accelerator for Parallel Graph Processing</a:t>
            </a:r>
            <a:r>
              <a:rPr lang="en-US" sz="1400" dirty="0" smtClean="0">
                <a:solidFill>
                  <a:srgbClr val="000000"/>
                </a:solidFill>
                <a:latin typeface="Tahoma"/>
              </a:rPr>
              <a:t>” ISCA 2015.</a:t>
            </a:r>
            <a:endParaRPr lang="en-US" sz="1400" dirty="0">
              <a:solidFill>
                <a:srgbClr val="000000"/>
              </a:solidFill>
              <a:latin typeface="Tahoma"/>
            </a:endParaRPr>
          </a:p>
        </p:txBody>
      </p:sp>
    </p:spTree>
    <p:extLst>
      <p:ext uri="{BB962C8B-B14F-4D97-AF65-F5344CB8AC3E}">
        <p14:creationId xmlns:p14="http://schemas.microsoft.com/office/powerpoint/2010/main" val="1801283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smtClean="0">
                <a:solidFill>
                  <a:srgbClr val="4D5494"/>
                </a:solidFill>
                <a:latin typeface="Tahoma"/>
              </a:rPr>
              <a:t>Logic</a:t>
            </a:r>
            <a:endParaRPr lang="en-US" b="1" dirty="0">
              <a:solidFill>
                <a:srgbClr val="4D5494"/>
              </a:solidFill>
              <a:latin typeface="Tahoma"/>
            </a:endParaRP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smtClean="0">
                <a:solidFill>
                  <a:srgbClr val="E5B62F"/>
                </a:solidFill>
                <a:latin typeface="Tahoma"/>
              </a:rPr>
              <a:t>Memory</a:t>
            </a:r>
            <a:endParaRPr lang="en-US" b="1" dirty="0">
              <a:solidFill>
                <a:srgbClr val="E5B62F"/>
              </a:solidFill>
              <a:latin typeface="Tahoma"/>
            </a:endParaRPr>
          </a:p>
        </p:txBody>
      </p:sp>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latin typeface="Tahoma"/>
                </a:rPr>
                <a:t>Memory-Mapped</a:t>
              </a:r>
            </a:p>
            <a:p>
              <a:pPr algn="ctr">
                <a:defRPr/>
              </a:pPr>
              <a:r>
                <a:rPr lang="en-US" altLang="ko-KR" kern="0" dirty="0" smtClean="0">
                  <a:solidFill>
                    <a:sysClr val="windowText" lastClr="000000"/>
                  </a:solidFill>
                  <a:latin typeface="Tahoma"/>
                </a:rPr>
                <a:t>Accelerator Interface</a:t>
              </a:r>
            </a:p>
            <a:p>
              <a:pPr algn="ctr">
                <a:defRPr/>
              </a:pPr>
              <a:r>
                <a:rPr lang="en-US" altLang="ko-KR" sz="1400" kern="0" dirty="0" smtClean="0">
                  <a:solidFill>
                    <a:sysClr val="windowText" lastClr="000000"/>
                  </a:solidFill>
                  <a:latin typeface="Tahoma"/>
                </a:rPr>
                <a:t>(</a:t>
              </a:r>
              <a:r>
                <a:rPr lang="en-US" altLang="ko-KR" sz="1400" kern="0" dirty="0" err="1" smtClean="0">
                  <a:solidFill>
                    <a:sysClr val="windowText" lastClr="000000"/>
                  </a:solidFill>
                  <a:latin typeface="Tahoma"/>
                </a:rPr>
                <a:t>Noncacheable</a:t>
              </a:r>
              <a:r>
                <a:rPr lang="en-US" altLang="ko-KR" sz="1400" kern="0" dirty="0" smtClean="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smtClean="0">
                <a:solidFill>
                  <a:sysClr val="windowText" lastClr="000000"/>
                </a:solidFill>
                <a:latin typeface="Calibri"/>
                <a:ea typeface="나눔고딕"/>
              </a:rPr>
              <a:t>Communications via</a:t>
            </a:r>
            <a:br>
              <a:rPr lang="en-US" altLang="ko-KR" sz="2400" kern="0" dirty="0" smtClean="0">
                <a:solidFill>
                  <a:sysClr val="windowText" lastClr="000000"/>
                </a:solidFill>
                <a:latin typeface="Calibri"/>
                <a:ea typeface="나눔고딕"/>
              </a:rPr>
            </a:br>
            <a:r>
              <a:rPr lang="en-US" altLang="ko-KR" sz="2400" kern="0" dirty="0" smtClean="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3717921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smtClean="0">
                <a:solidFill>
                  <a:srgbClr val="4D5494"/>
                </a:solidFill>
                <a:latin typeface="Tahoma"/>
              </a:rPr>
              <a:t>Logic</a:t>
            </a:r>
            <a:endParaRPr lang="en-US" b="1" dirty="0">
              <a:solidFill>
                <a:srgbClr val="4D5494"/>
              </a:solidFill>
              <a:latin typeface="Tahoma"/>
            </a:endParaRP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smtClean="0">
                <a:solidFill>
                  <a:srgbClr val="E5B62F"/>
                </a:solidFill>
                <a:latin typeface="Tahoma"/>
              </a:rPr>
              <a:t>Memory</a:t>
            </a:r>
            <a:endParaRPr lang="en-US" b="1" dirty="0">
              <a:solidFill>
                <a:srgbClr val="E5B62F"/>
              </a:solidFill>
              <a:latin typeface="Tahoma"/>
            </a:endParaRPr>
          </a:p>
        </p:txBody>
      </p:sp>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latin typeface="Tahoma"/>
                </a:rPr>
                <a:t>Memory-Mapped</a:t>
              </a:r>
            </a:p>
            <a:p>
              <a:pPr algn="ctr">
                <a:defRPr/>
              </a:pPr>
              <a:r>
                <a:rPr lang="en-US" altLang="ko-KR" kern="0" dirty="0" smtClean="0">
                  <a:solidFill>
                    <a:sysClr val="windowText" lastClr="000000"/>
                  </a:solidFill>
                  <a:latin typeface="Tahoma"/>
                </a:rPr>
                <a:t>Accelerator Interface</a:t>
              </a:r>
            </a:p>
            <a:p>
              <a:pPr algn="ctr">
                <a:defRPr/>
              </a:pPr>
              <a:r>
                <a:rPr lang="en-US" altLang="ko-KR" sz="1400" kern="0" dirty="0" smtClean="0">
                  <a:solidFill>
                    <a:sysClr val="windowText" lastClr="000000"/>
                  </a:solidFill>
                  <a:latin typeface="Tahoma"/>
                </a:rPr>
                <a:t>(</a:t>
              </a:r>
              <a:r>
                <a:rPr lang="en-US" altLang="ko-KR" sz="1400" kern="0" dirty="0" err="1" smtClean="0">
                  <a:solidFill>
                    <a:sysClr val="windowText" lastClr="000000"/>
                  </a:solidFill>
                  <a:latin typeface="Tahoma"/>
                </a:rPr>
                <a:t>Noncacheable</a:t>
              </a:r>
              <a:r>
                <a:rPr lang="en-US" altLang="ko-KR" sz="1400" kern="0" dirty="0" smtClean="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smtClean="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25346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Evaluated Systems</a:t>
            </a:r>
            <a:endParaRPr lang="en-US" dirty="0"/>
          </a:p>
        </p:txBody>
      </p:sp>
      <p:sp>
        <p:nvSpPr>
          <p:cNvPr id="4" name="Slide Number Placeholder 3"/>
          <p:cNvSpPr>
            <a:spLocks noGrp="1"/>
          </p:cNvSpPr>
          <p:nvPr>
            <p:ph type="sldNum" sz="quarter" idx="11"/>
          </p:nvPr>
        </p:nvSpPr>
        <p:spPr>
          <a:xfrm>
            <a:off x="7046912" y="6284168"/>
            <a:ext cx="2133600" cy="457200"/>
          </a:xfrm>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HMC-MC</a:t>
              </a:r>
              <a:endParaRPr lang="ko-KR" altLang="en-US" sz="2400" kern="0" dirty="0">
                <a:solidFill>
                  <a:sysClr val="windowText" lastClr="000000"/>
                </a:solidFill>
                <a:latin typeface="Tahoma"/>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smtClean="0">
                      <a:solidFill>
                        <a:sysClr val="windowText" lastClr="000000"/>
                      </a:solidFill>
                      <a:latin typeface="Calibri"/>
                      <a:ea typeface="나눔고딕"/>
                    </a:rPr>
                    <a:t>128</a:t>
                  </a:r>
                  <a:br>
                    <a:rPr lang="en-US" altLang="ko-KR" sz="1400" kern="0" dirty="0" smtClean="0">
                      <a:solidFill>
                        <a:sysClr val="windowText" lastClr="000000"/>
                      </a:solidFill>
                      <a:latin typeface="Calibri"/>
                      <a:ea typeface="나눔고딕"/>
                    </a:rPr>
                  </a:br>
                  <a:r>
                    <a:rPr lang="en-US" altLang="ko-KR" sz="1400" kern="0" spc="-100" dirty="0" smtClean="0">
                      <a:solidFill>
                        <a:sysClr val="windowText" lastClr="000000"/>
                      </a:solidFill>
                      <a:latin typeface="Calibri"/>
                      <a:ea typeface="나눔고딕"/>
                    </a:rPr>
                    <a:t>In-Order</a:t>
                  </a:r>
                </a:p>
                <a:p>
                  <a:pPr algn="ctr">
                    <a:defRPr/>
                  </a:pPr>
                  <a:r>
                    <a:rPr lang="en-US" altLang="ko-KR" sz="1400" kern="0" dirty="0" smtClean="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102.4GB/s</a:t>
            </a:r>
            <a:endParaRPr lang="ko-KR" altLang="en-US" sz="2000" kern="0" dirty="0">
              <a:solidFill>
                <a:sysClr val="windowText" lastClr="000000"/>
              </a:solidFill>
              <a:latin typeface="Tahoma"/>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smtClean="0">
                <a:solidFill>
                  <a:srgbClr val="FF0000"/>
                </a:solidFill>
                <a:latin typeface="Tahoma"/>
              </a:rPr>
              <a:t>8TB/s</a:t>
            </a:r>
            <a:endParaRPr lang="ko-KR" altLang="en-US" sz="2000" b="1" kern="0" dirty="0">
              <a:solidFill>
                <a:srgbClr val="FF0000"/>
              </a:solidFill>
              <a:latin typeface="Tahoma"/>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a:t>
              </a:r>
              <a:r>
                <a:rPr lang="en-US" altLang="ko-KR" sz="2400" kern="0" dirty="0" err="1" smtClean="0">
                  <a:solidFill>
                    <a:sysClr val="windowText" lastClr="000000"/>
                  </a:solidFill>
                  <a:latin typeface="Tahoma"/>
                </a:rPr>
                <a:t>OoO</a:t>
              </a:r>
              <a:endParaRPr lang="ko-KR" altLang="en-US" sz="2400" kern="0" dirty="0">
                <a:solidFill>
                  <a:sysClr val="windowText" lastClr="000000"/>
                </a:solidFill>
                <a:latin typeface="Tahoma"/>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8 </a:t>
                  </a:r>
                  <a:r>
                    <a:rPr lang="en-US" altLang="ko-KR" sz="1600" kern="0" dirty="0" err="1" smtClean="0">
                      <a:solidFill>
                        <a:sysClr val="windowText" lastClr="000000"/>
                      </a:solidFill>
                      <a:latin typeface="Calibri"/>
                      <a:ea typeface="나눔고딕"/>
                    </a:rPr>
                    <a:t>OoO</a:t>
                  </a:r>
                  <a:endParaRPr lang="en-US" altLang="ko-KR" sz="1600" kern="0" dirty="0" smtClean="0">
                    <a:solidFill>
                      <a:sysClr val="windowText" lastClr="000000"/>
                    </a:solidFill>
                    <a:latin typeface="Calibri"/>
                    <a:ea typeface="나눔고딕"/>
                  </a:endParaRPr>
                </a:p>
                <a:p>
                  <a:pPr algn="ctr">
                    <a:defRPr/>
                  </a:pPr>
                  <a:r>
                    <a:rPr lang="en-US" altLang="ko-KR" sz="1600" kern="0" dirty="0" smtClean="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DDR3-OoO</a:t>
              </a:r>
              <a:endParaRPr lang="ko-KR" altLang="en-US" sz="2400" kern="0" dirty="0">
                <a:solidFill>
                  <a:sysClr val="windowText" lastClr="000000"/>
                </a:solidFill>
                <a:latin typeface="Tahoma"/>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smtClean="0">
                  <a:solidFill>
                    <a:srgbClr val="FF0000"/>
                  </a:solidFill>
                  <a:latin typeface="Tahoma"/>
                </a:rPr>
                <a:t>Tesseract</a:t>
              </a:r>
              <a:endParaRPr lang="ko-KR" altLang="en-US" sz="2400" b="1" kern="0" dirty="0">
                <a:solidFill>
                  <a:srgbClr val="FF0000"/>
                </a:solidFill>
                <a:latin typeface="Tahoma"/>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latin typeface="Tahoma"/>
              </a:rPr>
              <a:t>Ahn+, “</a:t>
            </a:r>
            <a:r>
              <a:rPr lang="en-US" sz="1400" dirty="0" smtClean="0">
                <a:solidFill>
                  <a:srgbClr val="0000FF"/>
                </a:solidFill>
                <a:latin typeface="Tahoma"/>
              </a:rPr>
              <a:t>A Scalable Processing-in-Memory Accelerator for Parallel Graph Processing</a:t>
            </a:r>
            <a:r>
              <a:rPr lang="en-US" sz="1400" dirty="0" smtClean="0">
                <a:solidFill>
                  <a:srgbClr val="000000"/>
                </a:solidFill>
                <a:latin typeface="Tahoma"/>
              </a:rPr>
              <a:t>” ISCA 2015.</a:t>
            </a:r>
            <a:endParaRPr lang="en-US" sz="1400" dirty="0">
              <a:solidFill>
                <a:srgbClr val="000000"/>
              </a:solidFill>
              <a:latin typeface="Tahoma"/>
            </a:endParaRPr>
          </a:p>
        </p:txBody>
      </p:sp>
    </p:spTree>
    <p:extLst>
      <p:ext uri="{BB962C8B-B14F-4D97-AF65-F5344CB8AC3E}">
        <p14:creationId xmlns:p14="http://schemas.microsoft.com/office/powerpoint/2010/main" val="2728950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a:xfrm>
            <a:off x="6974904" y="6243638"/>
            <a:ext cx="2133600" cy="457200"/>
          </a:xfrm>
        </p:spPr>
        <p:txBody>
          <a:bodyPr/>
          <a:lstStyle/>
          <a:p>
            <a:fld id="{323594FA-E141-4234-AE05-360401972BE7}" type="slidenum">
              <a:rPr lang="en-US" altLang="en-US" smtClean="0">
                <a:solidFill>
                  <a:srgbClr val="000000"/>
                </a:solidFill>
              </a:rPr>
              <a:pPr/>
              <a:t>74</a:t>
            </a:fld>
            <a:endParaRPr lang="en-US" altLang="en-US" dirty="0">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4258143819"/>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smtClean="0">
                <a:solidFill>
                  <a:srgbClr val="FF0000"/>
                </a:solidFill>
                <a:latin typeface="Tahoma"/>
              </a:rPr>
              <a:t>&gt;13X Performance Improvement</a:t>
            </a:r>
            <a:endParaRPr lang="ko-KR" altLang="en-US" sz="2400" b="1" kern="0" dirty="0">
              <a:solidFill>
                <a:srgbClr val="FF0000"/>
              </a:solidFill>
              <a:latin typeface="Tahoma"/>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latin typeface="Tahoma"/>
              </a:rPr>
              <a:t>Ahn+, “</a:t>
            </a:r>
            <a:r>
              <a:rPr lang="en-US" sz="1400" dirty="0" smtClean="0">
                <a:solidFill>
                  <a:srgbClr val="0000FF"/>
                </a:solidFill>
                <a:latin typeface="Tahoma"/>
              </a:rPr>
              <a:t>A Scalable Processing-in-Memory Accelerator for Parallel Graph Processing</a:t>
            </a:r>
            <a:r>
              <a:rPr lang="en-US" sz="1400" dirty="0" smtClean="0">
                <a:solidFill>
                  <a:srgbClr val="000000"/>
                </a:solidFill>
                <a:latin typeface="Tahoma"/>
              </a:rPr>
              <a:t>” ISCA 2015.</a:t>
            </a:r>
            <a:endParaRPr lang="en-US" sz="1400" dirty="0">
              <a:solidFill>
                <a:srgbClr val="000000"/>
              </a:solidFill>
              <a:latin typeface="Tahoma"/>
            </a:endParaRP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smtClean="0">
                <a:solidFill>
                  <a:srgbClr val="000000"/>
                </a:solidFill>
                <a:latin typeface="Tahoma"/>
              </a:rPr>
              <a:t>On five graph processing algorithms</a:t>
            </a:r>
            <a:endParaRPr lang="en-US" dirty="0">
              <a:solidFill>
                <a:srgbClr val="000000"/>
              </a:solidFill>
              <a:latin typeface="Tahoma"/>
            </a:endParaRPr>
          </a:p>
        </p:txBody>
      </p:sp>
    </p:spTree>
    <p:extLst>
      <p:ext uri="{BB962C8B-B14F-4D97-AF65-F5344CB8AC3E}">
        <p14:creationId xmlns:p14="http://schemas.microsoft.com/office/powerpoint/2010/main" val="2381245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2122175612"/>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ext uri="{D42A27DB-BD31-4B8C-83A1-F6EECF244321}">
                <p14:modId xmlns:p14="http://schemas.microsoft.com/office/powerpoint/2010/main" val="1073312734"/>
              </p:ext>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4529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Tesseract Graph Processing Energy</a:t>
            </a:r>
            <a:endParaRPr lang="en-US" dirty="0"/>
          </a:p>
        </p:txBody>
      </p:sp>
      <p:sp>
        <p:nvSpPr>
          <p:cNvPr id="4" name="Slide Number Placeholder 3"/>
          <p:cNvSpPr>
            <a:spLocks noGrp="1"/>
          </p:cNvSpPr>
          <p:nvPr>
            <p:ph type="sldNum" sz="quarter" idx="11"/>
          </p:nvPr>
        </p:nvSpPr>
        <p:spPr>
          <a:xfrm>
            <a:off x="6974904" y="6243638"/>
            <a:ext cx="2133600" cy="457200"/>
          </a:xfrm>
        </p:spPr>
        <p:txBody>
          <a:bodyPr/>
          <a:lstStyle/>
          <a:p>
            <a:fld id="{323594FA-E141-4234-AE05-360401972BE7}" type="slidenum">
              <a:rPr lang="en-US" altLang="en-US" smtClean="0">
                <a:solidFill>
                  <a:srgbClr val="000000"/>
                </a:solidFill>
              </a:rPr>
              <a:pPr/>
              <a:t>76</a:t>
            </a:fld>
            <a:endParaRPr lang="en-US" altLang="en-US" dirty="0">
              <a:solidFill>
                <a:srgbClr val="000000"/>
              </a:solidFill>
            </a:endParaRPr>
          </a:p>
        </p:txBody>
      </p:sp>
      <p:graphicFrame>
        <p:nvGraphicFramePr>
          <p:cNvPr id="7" name="내용 개체 틀 11"/>
          <p:cNvGraphicFramePr>
            <a:graphicFrameLocks noGrp="1"/>
          </p:cNvGraphicFramePr>
          <p:nvPr>
            <p:ph idx="1"/>
            <p:extLst>
              <p:ext uri="{D42A27DB-BD31-4B8C-83A1-F6EECF244321}">
                <p14:modId xmlns:p14="http://schemas.microsoft.com/office/powerpoint/2010/main" val="3070170309"/>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smtClean="0">
                <a:solidFill>
                  <a:srgbClr val="FF0000"/>
                </a:solidFill>
                <a:latin typeface="Tahoma"/>
              </a:rPr>
              <a:t>&gt; 8X Energy Reduction</a:t>
            </a:r>
            <a:endParaRPr lang="ko-KR" altLang="en-US" sz="2400" b="1" kern="0" dirty="0">
              <a:solidFill>
                <a:srgbClr val="FF0000"/>
              </a:solidFill>
              <a:latin typeface="Tahoma"/>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latin typeface="Tahoma"/>
              </a:rPr>
              <a:t>Ahn+, “</a:t>
            </a:r>
            <a:r>
              <a:rPr lang="en-US" sz="1400" dirty="0" smtClean="0">
                <a:solidFill>
                  <a:srgbClr val="0000FF"/>
                </a:solidFill>
                <a:latin typeface="Tahoma"/>
              </a:rPr>
              <a:t>A Scalable Processing-in-Memory Accelerator for Parallel Graph Processing</a:t>
            </a:r>
            <a:r>
              <a:rPr lang="en-US" sz="1400" dirty="0" smtClean="0">
                <a:solidFill>
                  <a:srgbClr val="000000"/>
                </a:solidFill>
                <a:latin typeface="Tahoma"/>
              </a:rPr>
              <a:t>” ISCA 2015.</a:t>
            </a:r>
            <a:endParaRPr lang="en-US" sz="1400" dirty="0">
              <a:solidFill>
                <a:srgbClr val="000000"/>
              </a:solidFill>
              <a:latin typeface="Tahoma"/>
            </a:endParaRPr>
          </a:p>
        </p:txBody>
      </p:sp>
    </p:spTree>
    <p:extLst>
      <p:ext uri="{BB962C8B-B14F-4D97-AF65-F5344CB8AC3E}">
        <p14:creationId xmlns:p14="http://schemas.microsoft.com/office/powerpoint/2010/main" val="3582787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Challenge and Opportunity for Future</a:t>
            </a:r>
            <a:endParaRPr lang="en-US" dirty="0"/>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smtClean="0">
                <a:solidFill>
                  <a:srgbClr val="FF0000"/>
                </a:solidFill>
              </a:rPr>
              <a:t>Fundamentally</a:t>
            </a:r>
          </a:p>
          <a:p>
            <a:pPr marL="0" indent="0" algn="ctr">
              <a:buNone/>
            </a:pPr>
            <a:r>
              <a:rPr lang="en-US" sz="6400" dirty="0" smtClean="0">
                <a:solidFill>
                  <a:srgbClr val="FF0000"/>
                </a:solidFill>
              </a:rPr>
              <a:t>Energy-Efficient</a:t>
            </a:r>
          </a:p>
          <a:p>
            <a:pPr marL="0" indent="0" algn="ctr">
              <a:buNone/>
            </a:pPr>
            <a:r>
              <a:rPr lang="en-US" sz="6400" dirty="0">
                <a:solidFill>
                  <a:srgbClr val="0000FF"/>
                </a:solidFill>
              </a:rPr>
              <a:t>(</a:t>
            </a:r>
            <a:r>
              <a:rPr lang="en-US" sz="6400" dirty="0" smtClean="0">
                <a:solidFill>
                  <a:srgbClr val="0000FF"/>
                </a:solidFill>
              </a:rPr>
              <a:t>Data-Centric)</a:t>
            </a:r>
          </a:p>
          <a:p>
            <a:pPr marL="0" indent="0" algn="ctr">
              <a:buNone/>
            </a:pPr>
            <a:r>
              <a:rPr lang="en-US" sz="6400" dirty="0" smtClean="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3006739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smtClean="0">
                <a:latin typeface="Garamond" charset="0"/>
              </a:rPr>
              <a:t> </a:t>
            </a:r>
            <a:r>
              <a:rPr lang="en-US" dirty="0">
                <a:latin typeface="Garamond" charset="0"/>
              </a:rPr>
              <a:t>C</a:t>
            </a:r>
            <a:r>
              <a:rPr lang="en-US" dirty="0" smtClean="0">
                <a:latin typeface="Garamond" charset="0"/>
              </a:rPr>
              <a:t>oncluding Remarks</a:t>
            </a:r>
            <a:endParaRPr lang="en-US" dirty="0">
              <a:latin typeface="Garamond" charset="0"/>
            </a:endParaRP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78</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904582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Quote from A Famous Architect</a:t>
            </a:r>
            <a:endParaRPr lang="en-US" dirty="0"/>
          </a:p>
        </p:txBody>
      </p:sp>
      <p:sp>
        <p:nvSpPr>
          <p:cNvPr id="3" name="Content Placeholder 2"/>
          <p:cNvSpPr>
            <a:spLocks noGrp="1"/>
          </p:cNvSpPr>
          <p:nvPr>
            <p:ph idx="1"/>
          </p:nvPr>
        </p:nvSpPr>
        <p:spPr/>
        <p:txBody>
          <a:bodyPr/>
          <a:lstStyle/>
          <a:p>
            <a:r>
              <a:rPr lang="en-US" dirty="0" smtClean="0"/>
              <a:t>“architecture […] based upon </a:t>
            </a:r>
            <a:r>
              <a:rPr lang="en-US" dirty="0" smtClean="0">
                <a:solidFill>
                  <a:srgbClr val="0000FF"/>
                </a:solidFill>
              </a:rPr>
              <a:t>principle</a:t>
            </a:r>
            <a:r>
              <a:rPr lang="en-US" dirty="0" smtClean="0"/>
              <a:t>, and not upon </a:t>
            </a:r>
            <a:r>
              <a:rPr lang="en-US" dirty="0" smtClean="0">
                <a:solidFill>
                  <a:srgbClr val="FF0000"/>
                </a:solidFill>
              </a:rPr>
              <a:t>precedent</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483117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Precedent-Based Design?</a:t>
            </a:r>
            <a:endParaRPr lang="en-US" dirty="0"/>
          </a:p>
        </p:txBody>
      </p:sp>
      <p:sp>
        <p:nvSpPr>
          <p:cNvPr id="3" name="Content Placeholder 2"/>
          <p:cNvSpPr>
            <a:spLocks noGrp="1"/>
          </p:cNvSpPr>
          <p:nvPr>
            <p:ph idx="1"/>
          </p:nvPr>
        </p:nvSpPr>
        <p:spPr/>
        <p:txBody>
          <a:bodyPr/>
          <a:lstStyle/>
          <a:p>
            <a:r>
              <a:rPr lang="en-US" dirty="0" smtClean="0"/>
              <a:t>“architecture […] based upon </a:t>
            </a:r>
            <a:r>
              <a:rPr lang="en-US" dirty="0" smtClean="0">
                <a:solidFill>
                  <a:srgbClr val="0000FF"/>
                </a:solidFill>
              </a:rPr>
              <a:t>principle</a:t>
            </a:r>
            <a:r>
              <a:rPr lang="en-US" dirty="0" smtClean="0"/>
              <a:t>, and not upon </a:t>
            </a:r>
            <a:r>
              <a:rPr lang="en-US" dirty="0" smtClean="0">
                <a:solidFill>
                  <a:srgbClr val="FF0000"/>
                </a:solidFill>
              </a:rPr>
              <a:t>precedent</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900354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Principled Design</a:t>
            </a:r>
            <a:endParaRPr lang="en-US" dirty="0"/>
          </a:p>
        </p:txBody>
      </p:sp>
      <p:sp>
        <p:nvSpPr>
          <p:cNvPr id="3" name="Content Placeholder 2"/>
          <p:cNvSpPr>
            <a:spLocks noGrp="1"/>
          </p:cNvSpPr>
          <p:nvPr>
            <p:ph idx="1"/>
          </p:nvPr>
        </p:nvSpPr>
        <p:spPr/>
        <p:txBody>
          <a:bodyPr/>
          <a:lstStyle/>
          <a:p>
            <a:r>
              <a:rPr lang="en-US" dirty="0" smtClean="0"/>
              <a:t>“architecture […] based upon </a:t>
            </a:r>
            <a:r>
              <a:rPr lang="en-US" dirty="0" smtClean="0">
                <a:solidFill>
                  <a:srgbClr val="0000FF"/>
                </a:solidFill>
              </a:rPr>
              <a:t>principle</a:t>
            </a:r>
            <a:r>
              <a:rPr lang="en-US" dirty="0" smtClean="0"/>
              <a:t>, and not upon </a:t>
            </a:r>
            <a:r>
              <a:rPr lang="en-US" dirty="0" smtClean="0">
                <a:solidFill>
                  <a:srgbClr val="FF0000"/>
                </a:solidFill>
              </a:rPr>
              <a:t>precedent</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1900354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smtClean="0">
                <a:latin typeface="Garamond" charset="0"/>
              </a:rPr>
              <a:t>Another Example: Precedent-Based Design</a:t>
            </a:r>
            <a:endParaRPr lang="en-US" dirty="0">
              <a:latin typeface="Garamond" charset="0"/>
            </a:endParaRP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82</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720480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smtClean="0">
                <a:latin typeface="Garamond" charset="0"/>
              </a:rPr>
              <a:t>Principled Design</a:t>
            </a:r>
            <a:endParaRPr lang="en-US" dirty="0">
              <a:latin typeface="Garamond" charset="0"/>
            </a:endParaRP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83</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latin typeface="Tahoma"/>
              </a:rPr>
              <a:t>Source: By </a:t>
            </a:r>
            <a:r>
              <a:rPr lang="en-US" sz="800" dirty="0" err="1" smtClean="0">
                <a:solidFill>
                  <a:srgbClr val="000000"/>
                </a:solidFill>
                <a:latin typeface="Tahoma"/>
              </a:rPr>
              <a:t>Toni_V</a:t>
            </a:r>
            <a:r>
              <a:rPr lang="en-US" sz="800" dirty="0" smtClean="0">
                <a:solidFill>
                  <a:srgbClr val="000000"/>
                </a:solidFill>
                <a:latin typeface="Tahoma"/>
              </a:rPr>
              <a:t>, </a:t>
            </a:r>
            <a:r>
              <a:rPr lang="en-US" sz="800" dirty="0">
                <a:solidFill>
                  <a:srgbClr val="000000"/>
                </a:solidFill>
                <a:latin typeface="Tahoma"/>
              </a:rPr>
              <a:t>CC BY-SA 2.0, https://</a:t>
            </a:r>
            <a:r>
              <a:rPr lang="en-US" sz="800" dirty="0" err="1">
                <a:solidFill>
                  <a:srgbClr val="000000"/>
                </a:solidFill>
                <a:latin typeface="Tahoma"/>
              </a:rPr>
              <a:t>commons.wikimedia.org</a:t>
            </a:r>
            <a:r>
              <a:rPr lang="en-US" sz="800" dirty="0">
                <a:solidFill>
                  <a:srgbClr val="000000"/>
                </a:solidFill>
                <a:latin typeface="Tahoma"/>
              </a:rPr>
              <a:t>/w/</a:t>
            </a:r>
            <a:r>
              <a:rPr lang="en-US" sz="800" dirty="0" err="1">
                <a:solidFill>
                  <a:srgbClr val="000000"/>
                </a:solidFill>
                <a:latin typeface="Tahoma"/>
              </a:rPr>
              <a:t>index.php?curid</a:t>
            </a:r>
            <a:r>
              <a:rPr lang="en-US" sz="800" dirty="0">
                <a:solidFill>
                  <a:srgbClr val="000000"/>
                </a:solidFill>
                <a:latin typeface="Tahoma"/>
              </a:rPr>
              <a:t>=4087256</a:t>
            </a:r>
          </a:p>
        </p:txBody>
      </p:sp>
    </p:spTree>
    <p:extLst>
      <p:ext uri="{BB962C8B-B14F-4D97-AF65-F5344CB8AC3E}">
        <p14:creationId xmlns:p14="http://schemas.microsoft.com/office/powerpoint/2010/main" val="4015931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smtClean="0">
                <a:latin typeface="Garamond" charset="0"/>
              </a:rPr>
              <a:t>Principle Applied to Another Structure</a:t>
            </a:r>
            <a:endParaRPr lang="en-US" dirty="0">
              <a:latin typeface="Garamond" charset="0"/>
            </a:endParaRP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84</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latin typeface="Tahoma"/>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latin typeface="Tahoma"/>
              </a:rPr>
              <a:t>Source: By 準建築人手札網站 </a:t>
            </a:r>
            <a:r>
              <a:rPr lang="en-US" sz="800" dirty="0" err="1">
                <a:solidFill>
                  <a:srgbClr val="000000"/>
                </a:solidFill>
                <a:latin typeface="Tahoma"/>
              </a:rPr>
              <a:t>Forgemind</a:t>
            </a:r>
            <a:r>
              <a:rPr lang="en-US" sz="800" dirty="0">
                <a:solidFill>
                  <a:srgbClr val="000000"/>
                </a:solidFill>
                <a:latin typeface="Tahoma"/>
              </a:rPr>
              <a:t> </a:t>
            </a:r>
            <a:r>
              <a:rPr lang="en-US" sz="800" dirty="0" err="1">
                <a:solidFill>
                  <a:srgbClr val="000000"/>
                </a:solidFill>
                <a:latin typeface="Tahoma"/>
              </a:rPr>
              <a:t>ArchiMedia</a:t>
            </a:r>
            <a:r>
              <a:rPr lang="en-US" sz="800" dirty="0">
                <a:solidFill>
                  <a:srgbClr val="000000"/>
                </a:solidFill>
                <a:latin typeface="Tahoma"/>
              </a:rPr>
              <a:t> - Flickr: IMG_2489.JPG, CC BY 2.0, </a:t>
            </a:r>
          </a:p>
          <a:p>
            <a:r>
              <a:rPr lang="en-US" sz="800" dirty="0">
                <a:solidFill>
                  <a:srgbClr val="000000"/>
                </a:solidFill>
                <a:latin typeface="Tahoma"/>
                <a:hlinkClick r:id="rId4"/>
              </a:rPr>
              <a:t>https://commons.wikimedia.org/w/index.php?curid=31493356</a:t>
            </a:r>
            <a:r>
              <a:rPr lang="en-US" sz="800" dirty="0">
                <a:solidFill>
                  <a:srgbClr val="000000"/>
                </a:solidFill>
                <a:latin typeface="Tahoma"/>
              </a:rPr>
              <a:t>, https://</a:t>
            </a:r>
            <a:r>
              <a:rPr lang="en-US" sz="800" dirty="0" err="1">
                <a:solidFill>
                  <a:srgbClr val="000000"/>
                </a:solidFill>
                <a:latin typeface="Tahoma"/>
              </a:rPr>
              <a:t>en.wikipedia.org</a:t>
            </a:r>
            <a:r>
              <a:rPr lang="en-US" sz="800" dirty="0">
                <a:solidFill>
                  <a:srgbClr val="000000"/>
                </a:solidFill>
                <a:latin typeface="Tahoma"/>
              </a:rPr>
              <a:t>/wiki/</a:t>
            </a:r>
            <a:r>
              <a:rPr lang="en-US" sz="800" dirty="0" err="1">
                <a:solidFill>
                  <a:srgbClr val="000000"/>
                </a:solidFill>
                <a:latin typeface="Tahoma"/>
              </a:rPr>
              <a:t>Santiago_Calatrava</a:t>
            </a:r>
            <a:endParaRPr lang="en-US" sz="800" dirty="0">
              <a:solidFill>
                <a:srgbClr val="000000"/>
              </a:solidFill>
              <a:latin typeface="Tahoma"/>
            </a:endParaRPr>
          </a:p>
        </p:txBody>
      </p:sp>
    </p:spTree>
    <p:extLst>
      <p:ext uri="{BB962C8B-B14F-4D97-AF65-F5344CB8AC3E}">
        <p14:creationId xmlns:p14="http://schemas.microsoft.com/office/powerpoint/2010/main" val="13675832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idx="1"/>
          </p:nvPr>
        </p:nvSpPr>
        <p:spPr>
          <a:xfrm>
            <a:off x="179512" y="908720"/>
            <a:ext cx="8964488" cy="5193723"/>
          </a:xfrm>
        </p:spPr>
        <p:txBody>
          <a:bodyPr/>
          <a:lstStyle/>
          <a:p>
            <a:r>
              <a:rPr lang="en-US" dirty="0" smtClean="0"/>
              <a:t>It is time to design </a:t>
            </a:r>
            <a:r>
              <a:rPr lang="en-US" dirty="0" smtClean="0">
                <a:solidFill>
                  <a:srgbClr val="008000"/>
                </a:solidFill>
              </a:rPr>
              <a:t>principled system architectures </a:t>
            </a:r>
            <a:r>
              <a:rPr lang="en-US" dirty="0" smtClean="0"/>
              <a:t>to solve the </a:t>
            </a:r>
            <a:r>
              <a:rPr lang="en-US" dirty="0" smtClean="0">
                <a:solidFill>
                  <a:srgbClr val="008000"/>
                </a:solidFill>
              </a:rPr>
              <a:t>memory scaling </a:t>
            </a:r>
            <a:r>
              <a:rPr lang="en-US" dirty="0" smtClean="0"/>
              <a:t>problem</a:t>
            </a:r>
            <a:endParaRPr lang="en-US" dirty="0" smtClean="0">
              <a:solidFill>
                <a:srgbClr val="0000FF"/>
              </a:solidFill>
            </a:endParaRPr>
          </a:p>
          <a:p>
            <a:endParaRPr lang="en-US" sz="1400" dirty="0" smtClean="0"/>
          </a:p>
          <a:p>
            <a:r>
              <a:rPr lang="en-US" dirty="0">
                <a:solidFill>
                  <a:srgbClr val="FF0000"/>
                </a:solidFill>
              </a:rPr>
              <a:t>D</a:t>
            </a:r>
            <a:r>
              <a:rPr lang="en-US" dirty="0" smtClean="0">
                <a:solidFill>
                  <a:srgbClr val="FF0000"/>
                </a:solidFill>
              </a:rPr>
              <a:t>iscover design principles for </a:t>
            </a:r>
            <a:r>
              <a:rPr lang="en-US" dirty="0" smtClean="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a:t>
            </a:r>
            <a:r>
              <a:rPr lang="en-US" dirty="0" smtClean="0">
                <a:solidFill>
                  <a:srgbClr val="FF0000"/>
                </a:solidFill>
              </a:rPr>
              <a:t>esign complete systems to be balanced and energy-efficient</a:t>
            </a:r>
            <a:r>
              <a:rPr lang="en-US" dirty="0" smtClean="0"/>
              <a:t>, i.e., </a:t>
            </a:r>
            <a:r>
              <a:rPr lang="en-US" dirty="0" smtClean="0">
                <a:solidFill>
                  <a:srgbClr val="0000FF"/>
                </a:solidFill>
              </a:rPr>
              <a:t>data-centric (or memory-centric)</a:t>
            </a:r>
          </a:p>
          <a:p>
            <a:endParaRPr lang="en-US" sz="1400" dirty="0">
              <a:solidFill>
                <a:srgbClr val="0000FF"/>
              </a:solidFill>
            </a:endParaRPr>
          </a:p>
          <a:p>
            <a:r>
              <a:rPr lang="en-US" dirty="0" smtClean="0">
                <a:solidFill>
                  <a:srgbClr val="FF0000"/>
                </a:solidFill>
              </a:rPr>
              <a:t>Enable new and </a:t>
            </a:r>
            <a:r>
              <a:rPr lang="en-US" dirty="0">
                <a:solidFill>
                  <a:srgbClr val="FF0000"/>
                </a:solidFill>
              </a:rPr>
              <a:t>emerging memory architectures </a:t>
            </a:r>
            <a:endParaRPr lang="en-US" dirty="0" smtClean="0">
              <a:solidFill>
                <a:srgbClr val="FF0000"/>
              </a:solidFill>
            </a:endParaRPr>
          </a:p>
          <a:p>
            <a:endParaRPr lang="en-US" sz="1400" dirty="0" smtClean="0">
              <a:solidFill>
                <a:srgbClr val="0000FF"/>
              </a:solidFill>
            </a:endParaRPr>
          </a:p>
          <a:p>
            <a:r>
              <a:rPr lang="en-US" dirty="0" smtClean="0">
                <a:solidFill>
                  <a:srgbClr val="0000FF"/>
                </a:solidFill>
              </a:rPr>
              <a:t>This </a:t>
            </a:r>
            <a:r>
              <a:rPr lang="en-US" dirty="0" smtClean="0">
                <a:solidFill>
                  <a:srgbClr val="000000"/>
                </a:solidFill>
              </a:rPr>
              <a:t>can</a:t>
            </a:r>
          </a:p>
          <a:p>
            <a:pPr lvl="1"/>
            <a:r>
              <a:rPr lang="en-US" dirty="0" smtClean="0"/>
              <a:t>Lead to </a:t>
            </a:r>
            <a:r>
              <a:rPr lang="en-US" b="1" dirty="0" smtClean="0">
                <a:solidFill>
                  <a:schemeClr val="accent2">
                    <a:lumMod val="75000"/>
                  </a:schemeClr>
                </a:solidFill>
              </a:rPr>
              <a:t>orders-of-magnitude </a:t>
            </a:r>
            <a:r>
              <a:rPr lang="en-US" dirty="0" smtClean="0"/>
              <a:t>improvements </a:t>
            </a:r>
          </a:p>
          <a:p>
            <a:pPr lvl="1"/>
            <a:r>
              <a:rPr lang="en-US" b="1" dirty="0" smtClean="0">
                <a:solidFill>
                  <a:srgbClr val="2C6123"/>
                </a:solidFill>
              </a:rPr>
              <a:t>Enable new applications &amp; computing platforms</a:t>
            </a:r>
          </a:p>
          <a:p>
            <a:pPr lvl="1"/>
            <a:r>
              <a:rPr lang="is-IS" b="1" dirty="0" smtClean="0">
                <a:solidFill>
                  <a:srgbClr val="2C6123"/>
                </a:solidFill>
              </a:rPr>
              <a:t>…</a:t>
            </a:r>
            <a:endParaRPr lang="en-US" b="1" dirty="0" smtClean="0">
              <a:solidFill>
                <a:srgbClr val="2C6123"/>
              </a:solidFill>
            </a:endParaRPr>
          </a:p>
          <a:p>
            <a:pPr lvl="1"/>
            <a:endParaRPr lang="en-US" sz="2000" dirty="0"/>
          </a:p>
          <a:p>
            <a:endParaRPr lang="en-US" dirty="0" smtClean="0">
              <a:solidFill>
                <a:srgbClr val="0000FF"/>
              </a:solidFill>
            </a:endParaRPr>
          </a:p>
          <a:p>
            <a:endParaRPr lang="en-US" dirty="0"/>
          </a:p>
          <a:p>
            <a:endParaRPr lang="en-US" dirty="0"/>
          </a:p>
          <a:p>
            <a:endParaRPr lang="en-US" dirty="0" smtClean="0"/>
          </a:p>
          <a:p>
            <a:endParaRPr lang="en-US" dirty="0" smtClean="0"/>
          </a:p>
          <a:p>
            <a:endParaRPr lang="en-US" dirty="0" smtClean="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85</a:t>
            </a:fld>
            <a:endParaRPr lang="en-US" dirty="0"/>
          </a:p>
        </p:txBody>
      </p:sp>
    </p:spTree>
    <p:extLst>
      <p:ext uri="{BB962C8B-B14F-4D97-AF65-F5344CB8AC3E}">
        <p14:creationId xmlns:p14="http://schemas.microsoft.com/office/powerpoint/2010/main" val="36294051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86</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Micro-architecture</a:t>
            </a:r>
            <a:endParaRPr lang="en-US" sz="1800" dirty="0">
              <a:solidFill>
                <a:srgbClr val="000000"/>
              </a:solidFill>
              <a:latin typeface="Tahoma" charset="0"/>
            </a:endParaRP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SW/HW Interface</a:t>
            </a:r>
            <a:endParaRPr lang="en-US" sz="1800" dirty="0">
              <a:solidFill>
                <a:srgbClr val="000000"/>
              </a:solidFill>
              <a:latin typeface="Tahoma" charset="0"/>
            </a:endParaRP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System Software</a:t>
            </a:r>
            <a:endParaRPr lang="en-US" sz="1800" dirty="0">
              <a:solidFill>
                <a:srgbClr val="000000"/>
              </a:solidFill>
              <a:latin typeface="Tahoma" charset="0"/>
            </a:endParaRP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720526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onur.mutlu@inf.ethz.ch</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June 5, 2017</a:t>
            </a:r>
          </a:p>
          <a:p>
            <a:r>
              <a:rPr lang="en-US" sz="2200" dirty="0" err="1" smtClean="0"/>
              <a:t>Technion</a:t>
            </a:r>
            <a:r>
              <a:rPr lang="en-US" sz="2200" dirty="0" smtClean="0"/>
              <a:t> </a:t>
            </a:r>
            <a:r>
              <a:rPr lang="en-US" sz="2200" dirty="0" err="1" smtClean="0"/>
              <a:t>Seiden</a:t>
            </a:r>
            <a:r>
              <a:rPr lang="en-US" sz="2200" dirty="0" smtClean="0"/>
              <a:t> Workshop: Beyond CMOS</a:t>
            </a:r>
          </a:p>
          <a:p>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4400" dirty="0" smtClean="0"/>
              <a:t>Rethinking Memory System Design</a:t>
            </a:r>
            <a:br>
              <a:rPr lang="en-US" sz="4400" dirty="0" smtClean="0"/>
            </a:br>
            <a:r>
              <a:rPr lang="en-US" sz="800" dirty="0" smtClean="0"/>
              <a:t/>
            </a:r>
            <a:br>
              <a:rPr lang="en-US" sz="800" dirty="0" smtClean="0"/>
            </a:br>
            <a:r>
              <a:rPr lang="en-US" sz="3600" dirty="0" smtClean="0">
                <a:solidFill>
                  <a:srgbClr val="FF0000"/>
                </a:solidFill>
              </a:rPr>
              <a:t>(and the Platforms We Design Around It)</a:t>
            </a: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5965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1187605"/>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endParaRPr lang="en-US" sz="400" dirty="0" smtClean="0"/>
          </a:p>
          <a:p>
            <a:endParaRPr lang="en-US" sz="400" dirty="0" smtClean="0"/>
          </a:p>
          <a:p>
            <a:r>
              <a:rPr lang="en-US" dirty="0" smtClean="0">
                <a:solidFill>
                  <a:srgbClr val="0000FF"/>
                </a:solidFill>
              </a:rPr>
              <a:t>My collaborators</a:t>
            </a:r>
          </a:p>
          <a:p>
            <a:pPr lvl="1"/>
            <a:r>
              <a:rPr lang="en-US" sz="2100" dirty="0" smtClean="0"/>
              <a:t>Can Alkan, Chita Das, Phil Gibbons,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Mike </a:t>
            </a:r>
            <a:r>
              <a:rPr lang="en-US" sz="2100" dirty="0" err="1" smtClean="0"/>
              <a:t>Kozuch</a:t>
            </a:r>
            <a:r>
              <a:rPr lang="en-US" sz="2100" dirty="0" smtClean="0"/>
              <a:t>, </a:t>
            </a:r>
            <a:r>
              <a:rPr lang="en-US" sz="2100" dirty="0" err="1" smtClean="0"/>
              <a:t>Konrad</a:t>
            </a:r>
            <a:r>
              <a:rPr lang="en-US" sz="2100" dirty="0" smtClean="0"/>
              <a:t> Lai, Ken Mai, Todd Mowry, 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88</a:t>
            </a:fld>
            <a:endParaRPr lang="en-US"/>
          </a:p>
        </p:txBody>
      </p:sp>
    </p:spTree>
    <p:extLst>
      <p:ext uri="{BB962C8B-B14F-4D97-AF65-F5344CB8AC3E}">
        <p14:creationId xmlns:p14="http://schemas.microsoft.com/office/powerpoint/2010/main" val="890277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89</a:t>
            </a:fld>
            <a:endParaRPr lang="en-US"/>
          </a:p>
        </p:txBody>
      </p:sp>
    </p:spTree>
    <p:extLst>
      <p:ext uri="{BB962C8B-B14F-4D97-AF65-F5344CB8AC3E}">
        <p14:creationId xmlns:p14="http://schemas.microsoft.com/office/powerpoint/2010/main" val="3333963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9</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Slides Not Covered </a:t>
            </a:r>
            <a:br>
              <a:rPr lang="en-US" dirty="0" smtClean="0"/>
            </a:br>
            <a:r>
              <a:rPr lang="en-US" dirty="0"/>
              <a:t>	</a:t>
            </a:r>
            <a:r>
              <a:rPr lang="en-US" dirty="0" smtClean="0"/>
              <a:t>		But Could Be Useful</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90</a:t>
            </a:fld>
            <a:endParaRPr lang="en-US" altLang="en-US">
              <a:solidFill>
                <a:srgbClr val="000000"/>
              </a:solidFill>
            </a:endParaRPr>
          </a:p>
        </p:txBody>
      </p:sp>
    </p:spTree>
    <p:extLst>
      <p:ext uri="{BB962C8B-B14F-4D97-AF65-F5344CB8AC3E}">
        <p14:creationId xmlns:p14="http://schemas.microsoft.com/office/powerpoint/2010/main" val="1514736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414206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New Memory Architectures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memory shortcomings with</a:t>
            </a:r>
          </a:p>
          <a:p>
            <a:pPr lvl="1" eaLnBrk="1" hangingPunct="1"/>
            <a:r>
              <a:rPr lang="en-US" dirty="0" smtClean="0">
                <a:solidFill>
                  <a:srgbClr val="0000FF"/>
                </a:solidFill>
                <a:latin typeface="Tahoma" charset="0"/>
                <a:ea typeface="ＭＳ Ｐゴシック" charset="0"/>
                <a:cs typeface="ＭＳ Ｐゴシック" charset="0"/>
              </a:rPr>
              <a:t>Memory-centric system design</a:t>
            </a:r>
          </a:p>
          <a:p>
            <a:pPr lvl="1" eaLnBrk="1" hangingPunct="1"/>
            <a:r>
              <a:rPr lang="en-US" dirty="0" smtClean="0">
                <a:solidFill>
                  <a:srgbClr val="000000"/>
                </a:solidFill>
                <a:latin typeface="Tahoma" charset="0"/>
                <a:ea typeface="ＭＳ Ｐゴシック" charset="0"/>
                <a:cs typeface="ＭＳ Ｐゴシック" charset="0"/>
              </a:rPr>
              <a:t>Novel memory architectures, interfaces,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92</a:t>
            </a:fld>
            <a:endParaRPr lang="en-US" sz="1600" dirty="0">
              <a:solidFill>
                <a:srgbClr val="000000"/>
              </a:solidFill>
              <a:latin typeface="Garamond" charset="0"/>
            </a:endParaRPr>
          </a:p>
        </p:txBody>
      </p:sp>
    </p:spTree>
    <p:extLst>
      <p:ext uri="{BB962C8B-B14F-4D97-AF65-F5344CB8AC3E}">
        <p14:creationId xmlns:p14="http://schemas.microsoft.com/office/powerpoint/2010/main" val="35964710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New Memory Architectures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80528" y="692696"/>
            <a:ext cx="9144000" cy="5339680"/>
          </a:xfrm>
        </p:spPr>
        <p:txBody>
          <a:bodyPr/>
          <a:lstStyle/>
          <a:p>
            <a:pPr lvl="1" eaLnBrk="1" hangingPunct="1">
              <a:buClr>
                <a:srgbClr val="3B812F"/>
              </a:buClr>
            </a:pPr>
            <a:endParaRPr lang="en-US" sz="1100" dirty="0">
              <a:solidFill>
                <a:srgbClr val="000000"/>
              </a:solidFill>
              <a:latin typeface="Tahoma" charset="0"/>
              <a:ea typeface="ＭＳ Ｐゴシック" charset="0"/>
              <a:cs typeface="ＭＳ Ｐゴシック" charset="0"/>
            </a:endParaRPr>
          </a:p>
          <a:p>
            <a:pPr eaLnBrk="1" hangingPunct="1"/>
            <a:r>
              <a:rPr lang="en-US" sz="770" dirty="0" smtClean="0">
                <a:solidFill>
                  <a:srgbClr val="000000"/>
                </a:solidFill>
                <a:ea typeface="ＭＳ Ｐゴシック" charset="0"/>
                <a:cs typeface="ＭＳ Ｐゴシック" charset="0"/>
              </a:rPr>
              <a:t>Liu+, “</a:t>
            </a:r>
            <a:r>
              <a:rPr lang="en-US" sz="770" dirty="0" smtClean="0">
                <a:solidFill>
                  <a:srgbClr val="0000FF"/>
                </a:solidFill>
                <a:ea typeface="ＭＳ Ｐゴシック" charset="0"/>
                <a:cs typeface="ＭＳ Ｐゴシック" charset="0"/>
              </a:rPr>
              <a:t>RAIDR: Retention-Aware Intelligent DRAM Refresh</a:t>
            </a:r>
            <a:r>
              <a:rPr lang="en-US" sz="770" dirty="0" smtClean="0">
                <a:solidFill>
                  <a:srgbClr val="000000"/>
                </a:solidFill>
                <a:ea typeface="ＭＳ Ｐゴシック" charset="0"/>
                <a:cs typeface="ＭＳ Ｐゴシック" charset="0"/>
              </a:rPr>
              <a:t>,” ISCA 2012.</a:t>
            </a:r>
          </a:p>
          <a:p>
            <a:pPr eaLnBrk="1" hangingPunct="1"/>
            <a:r>
              <a:rPr lang="en-US" sz="770" dirty="0" smtClean="0">
                <a:solidFill>
                  <a:srgbClr val="000000"/>
                </a:solidFill>
                <a:ea typeface="ＭＳ Ｐゴシック" charset="0"/>
                <a:cs typeface="ＭＳ Ｐゴシック" charset="0"/>
              </a:rPr>
              <a:t>Kim+, “</a:t>
            </a:r>
            <a:r>
              <a:rPr lang="en-US" sz="770" dirty="0" smtClean="0">
                <a:solidFill>
                  <a:srgbClr val="0000FF"/>
                </a:solidFill>
                <a:ea typeface="ＭＳ Ｐゴシック" charset="0"/>
                <a:cs typeface="ＭＳ Ｐゴシック" charset="0"/>
              </a:rPr>
              <a:t>A Case for Exploiting </a:t>
            </a:r>
            <a:r>
              <a:rPr lang="en-US" sz="770" dirty="0" err="1" smtClean="0">
                <a:solidFill>
                  <a:srgbClr val="0000FF"/>
                </a:solidFill>
                <a:ea typeface="ＭＳ Ｐゴシック" charset="0"/>
                <a:cs typeface="ＭＳ Ｐゴシック" charset="0"/>
              </a:rPr>
              <a:t>Subarray</a:t>
            </a:r>
            <a:r>
              <a:rPr lang="en-US" sz="770" dirty="0" smtClean="0">
                <a:solidFill>
                  <a:srgbClr val="0000FF"/>
                </a:solidFill>
                <a:ea typeface="ＭＳ Ｐゴシック" charset="0"/>
                <a:cs typeface="ＭＳ Ｐゴシック" charset="0"/>
              </a:rPr>
              <a:t>-Level Parallelism in DRAM</a:t>
            </a:r>
            <a:r>
              <a:rPr lang="en-US" sz="770" dirty="0" smtClean="0">
                <a:solidFill>
                  <a:srgbClr val="000000"/>
                </a:solidFill>
                <a:ea typeface="ＭＳ Ｐゴシック" charset="0"/>
                <a:cs typeface="ＭＳ Ｐゴシック" charset="0"/>
              </a:rPr>
              <a:t>,” ISCA 2012.</a:t>
            </a:r>
          </a:p>
          <a:p>
            <a:pPr eaLnBrk="1" hangingPunct="1"/>
            <a:r>
              <a:rPr lang="en-US" sz="770" dirty="0" smtClean="0">
                <a:solidFill>
                  <a:srgbClr val="000000"/>
                </a:solidFill>
                <a:ea typeface="ＭＳ Ｐゴシック" charset="0"/>
                <a:cs typeface="ＭＳ Ｐゴシック" charset="0"/>
              </a:rPr>
              <a:t>Lee+, “</a:t>
            </a:r>
            <a:r>
              <a:rPr lang="en-US" sz="770" dirty="0" smtClean="0">
                <a:solidFill>
                  <a:srgbClr val="0000FF"/>
                </a:solidFill>
                <a:ea typeface="ＭＳ Ｐゴシック" charset="0"/>
                <a:cs typeface="ＭＳ Ｐゴシック" charset="0"/>
              </a:rPr>
              <a:t>Tiered-Latency DRAM: A Low Latency and Low Cost DRAM Architecture</a:t>
            </a:r>
            <a:r>
              <a:rPr lang="en-US" sz="770" dirty="0" smtClean="0">
                <a:solidFill>
                  <a:srgbClr val="000000"/>
                </a:solidFill>
                <a:ea typeface="ＭＳ Ｐゴシック" charset="0"/>
                <a:cs typeface="ＭＳ Ｐゴシック" charset="0"/>
              </a:rPr>
              <a:t>,” HPCA 2013.</a:t>
            </a:r>
          </a:p>
          <a:p>
            <a:pPr eaLnBrk="1" hangingPunct="1"/>
            <a:r>
              <a:rPr lang="en-US" sz="770" dirty="0" smtClean="0">
                <a:solidFill>
                  <a:srgbClr val="000000"/>
                </a:solidFill>
                <a:ea typeface="ＭＳ Ｐゴシック" charset="0"/>
                <a:cs typeface="ＭＳ Ｐゴシック" charset="0"/>
              </a:rPr>
              <a:t>Liu+, “</a:t>
            </a:r>
            <a:r>
              <a:rPr lang="en-US" sz="770" dirty="0" smtClean="0">
                <a:solidFill>
                  <a:srgbClr val="0000FF"/>
                </a:solidFill>
                <a:ea typeface="ＭＳ Ｐゴシック" charset="0"/>
                <a:cs typeface="ＭＳ Ｐゴシック" charset="0"/>
              </a:rPr>
              <a:t>An Experimental Study of Data Retention Behavior in Modern DRAM Devices</a:t>
            </a:r>
            <a:r>
              <a:rPr lang="en-US" sz="770" dirty="0" smtClean="0">
                <a:solidFill>
                  <a:srgbClr val="000000"/>
                </a:solidFill>
                <a:ea typeface="ＭＳ Ｐゴシック" charset="0"/>
                <a:cs typeface="ＭＳ Ｐゴシック" charset="0"/>
              </a:rPr>
              <a:t>,” ISCA 2013.</a:t>
            </a:r>
          </a:p>
          <a:p>
            <a:pPr eaLnBrk="1" hangingPunct="1"/>
            <a:r>
              <a:rPr lang="en-US" sz="770" dirty="0" smtClean="0"/>
              <a:t>Seshadri+, “</a:t>
            </a:r>
            <a:r>
              <a:rPr lang="en-US" sz="770" dirty="0" smtClean="0">
                <a:solidFill>
                  <a:srgbClr val="0000FF"/>
                </a:solidFill>
              </a:rPr>
              <a:t>RowClone: Fast and Efficient In-DRAM Copy and Initialization of Bulk Data</a:t>
            </a:r>
            <a:r>
              <a:rPr lang="en-US" sz="770" dirty="0" smtClean="0"/>
              <a:t>,” MICRO 2013.</a:t>
            </a:r>
          </a:p>
          <a:p>
            <a:pPr eaLnBrk="1" hangingPunct="1"/>
            <a:r>
              <a:rPr lang="en-US" sz="770" dirty="0" smtClean="0">
                <a:ea typeface="ＭＳ Ｐゴシック" charset="0"/>
                <a:cs typeface="ＭＳ Ｐゴシック" charset="0"/>
              </a:rPr>
              <a:t>Pekhimenko+, “</a:t>
            </a:r>
            <a:r>
              <a:rPr lang="en-US" sz="770" dirty="0" smtClean="0">
                <a:solidFill>
                  <a:srgbClr val="0000FF"/>
                </a:solidFill>
                <a:ea typeface="ＭＳ Ｐゴシック" charset="0"/>
                <a:cs typeface="ＭＳ Ｐゴシック" charset="0"/>
              </a:rPr>
              <a:t>Linearly Compressed Pages: A Main Memory Compression Framework</a:t>
            </a:r>
            <a:r>
              <a:rPr lang="en-US" sz="770" dirty="0" smtClean="0">
                <a:ea typeface="ＭＳ Ｐゴシック" charset="0"/>
                <a:cs typeface="ＭＳ Ｐゴシック" charset="0"/>
              </a:rPr>
              <a:t>,” MICRO 2013.</a:t>
            </a:r>
          </a:p>
          <a:p>
            <a:pPr eaLnBrk="1" hangingPunct="1"/>
            <a:r>
              <a:rPr lang="en-US" sz="770" dirty="0" smtClean="0">
                <a:ea typeface="ＭＳ Ｐゴシック" charset="0"/>
                <a:cs typeface="ＭＳ Ｐゴシック" charset="0"/>
              </a:rPr>
              <a:t>Chang+, “</a:t>
            </a:r>
            <a:r>
              <a:rPr lang="en-US" sz="770" dirty="0" smtClean="0">
                <a:solidFill>
                  <a:srgbClr val="0000FF"/>
                </a:solidFill>
                <a:ea typeface="ＭＳ Ｐゴシック" charset="0"/>
                <a:cs typeface="ＭＳ Ｐゴシック" charset="0"/>
              </a:rPr>
              <a:t>Improving DRAM Performance by Parallelizing Refreshes with Accesses</a:t>
            </a:r>
            <a:r>
              <a:rPr lang="en-US" sz="770" dirty="0" smtClean="0">
                <a:ea typeface="ＭＳ Ｐゴシック" charset="0"/>
                <a:cs typeface="ＭＳ Ｐゴシック" charset="0"/>
              </a:rPr>
              <a:t>,” HPCA 2014.</a:t>
            </a:r>
          </a:p>
          <a:p>
            <a:pPr eaLnBrk="1" hangingPunct="1"/>
            <a:r>
              <a:rPr lang="en-US" sz="770" dirty="0" smtClean="0">
                <a:ea typeface="ＭＳ Ｐゴシック" charset="0"/>
                <a:cs typeface="ＭＳ Ｐゴシック" charset="0"/>
              </a:rPr>
              <a:t>Khan+, “</a:t>
            </a:r>
            <a:r>
              <a:rPr lang="en-US" sz="770" dirty="0" smtClean="0">
                <a:solidFill>
                  <a:srgbClr val="0000FF"/>
                </a:solidFill>
                <a:ea typeface="ＭＳ Ｐゴシック" charset="0"/>
                <a:cs typeface="ＭＳ Ｐゴシック" charset="0"/>
              </a:rPr>
              <a:t>The Efficacy of Error Mitigation Techniques for DRAM Retention Failures: A Comparative Experimental Study</a:t>
            </a:r>
            <a:r>
              <a:rPr lang="en-US" sz="770" dirty="0" smtClean="0">
                <a:ea typeface="ＭＳ Ｐゴシック" charset="0"/>
                <a:cs typeface="ＭＳ Ｐゴシック" charset="0"/>
              </a:rPr>
              <a:t>,” SIGMETRICS 2014.</a:t>
            </a:r>
          </a:p>
          <a:p>
            <a:pPr eaLnBrk="1" hangingPunct="1"/>
            <a:r>
              <a:rPr lang="en-US" sz="770" dirty="0" smtClean="0">
                <a:ea typeface="ＭＳ Ｐゴシック" charset="0"/>
                <a:cs typeface="ＭＳ Ｐゴシック" charset="0"/>
              </a:rPr>
              <a:t>Luo+, “</a:t>
            </a:r>
            <a:r>
              <a:rPr lang="en-US" sz="770" dirty="0" smtClean="0">
                <a:solidFill>
                  <a:srgbClr val="0000FF"/>
                </a:solidFill>
                <a:ea typeface="ＭＳ Ｐゴシック" charset="0"/>
                <a:cs typeface="ＭＳ Ｐゴシック" charset="0"/>
              </a:rPr>
              <a:t>Characterizing Application Memory Error Vulnerability to Optimize Data Center Cost</a:t>
            </a:r>
            <a:r>
              <a:rPr lang="en-US" sz="770" dirty="0" smtClean="0">
                <a:ea typeface="ＭＳ Ｐゴシック" charset="0"/>
                <a:cs typeface="ＭＳ Ｐゴシック" charset="0"/>
              </a:rPr>
              <a:t>,” DSN 2014.</a:t>
            </a:r>
          </a:p>
          <a:p>
            <a:pPr eaLnBrk="1" hangingPunct="1"/>
            <a:r>
              <a:rPr lang="en-US" sz="770" dirty="0" smtClean="0">
                <a:ea typeface="ＭＳ Ｐゴシック" charset="0"/>
                <a:cs typeface="ＭＳ Ｐゴシック" charset="0"/>
              </a:rPr>
              <a:t>Kim+, “</a:t>
            </a:r>
            <a:r>
              <a:rPr lang="en-US" sz="770" dirty="0" smtClean="0">
                <a:solidFill>
                  <a:srgbClr val="0000FF"/>
                </a:solidFill>
              </a:rPr>
              <a:t>Flipping Bits in Memory Without Accessing Them: An Experimental Study of DRAM Disturbance Errors</a:t>
            </a:r>
            <a:r>
              <a:rPr lang="en-US" sz="770" dirty="0" smtClean="0">
                <a:ea typeface="ＭＳ Ｐゴシック" charset="0"/>
                <a:cs typeface="ＭＳ Ｐゴシック" charset="0"/>
              </a:rPr>
              <a:t>,” ISCA 2014.</a:t>
            </a:r>
          </a:p>
          <a:p>
            <a:pPr eaLnBrk="1" hangingPunct="1"/>
            <a:r>
              <a:rPr lang="en-US" sz="770" dirty="0" smtClean="0">
                <a:ea typeface="ＭＳ Ｐゴシック" charset="0"/>
                <a:cs typeface="ＭＳ Ｐゴシック" charset="0"/>
              </a:rPr>
              <a:t>Lee+, “</a:t>
            </a:r>
            <a:r>
              <a:rPr lang="en-US" sz="770" dirty="0" smtClean="0">
                <a:solidFill>
                  <a:srgbClr val="0000FF"/>
                </a:solidFill>
                <a:ea typeface="ＭＳ Ｐゴシック" charset="0"/>
                <a:cs typeface="ＭＳ Ｐゴシック" charset="0"/>
              </a:rPr>
              <a:t>Adaptive-Latency DRAM: Optimizing DRAM Timing for the Common-Case</a:t>
            </a:r>
            <a:r>
              <a:rPr lang="en-US" sz="770" dirty="0" smtClean="0">
                <a:ea typeface="ＭＳ Ｐゴシック" charset="0"/>
                <a:cs typeface="ＭＳ Ｐゴシック" charset="0"/>
              </a:rPr>
              <a:t>,” HPCA 2015.</a:t>
            </a:r>
          </a:p>
          <a:p>
            <a:pPr eaLnBrk="1" hangingPunct="1"/>
            <a:r>
              <a:rPr lang="en-US" sz="770" dirty="0" err="1" smtClean="0">
                <a:ea typeface="ＭＳ Ｐゴシック" charset="0"/>
                <a:cs typeface="ＭＳ Ｐゴシック" charset="0"/>
              </a:rPr>
              <a:t>Qureshi</a:t>
            </a:r>
            <a:r>
              <a:rPr lang="en-US" sz="770" dirty="0" smtClean="0">
                <a:ea typeface="ＭＳ Ｐゴシック" charset="0"/>
                <a:cs typeface="ＭＳ Ｐゴシック" charset="0"/>
              </a:rPr>
              <a:t>+, “</a:t>
            </a:r>
            <a:r>
              <a:rPr lang="en-US" sz="770" dirty="0" smtClean="0">
                <a:solidFill>
                  <a:srgbClr val="0000FF"/>
                </a:solidFill>
                <a:ea typeface="ＭＳ Ｐゴシック" charset="0"/>
                <a:cs typeface="ＭＳ Ｐゴシック" charset="0"/>
              </a:rPr>
              <a:t>AVATAR: A Variable-Retention-Time (VRT) Aware Refresh for DRAM Systems</a:t>
            </a:r>
            <a:r>
              <a:rPr lang="en-US" sz="770" dirty="0" smtClean="0">
                <a:ea typeface="ＭＳ Ｐゴシック" charset="0"/>
                <a:cs typeface="ＭＳ Ｐゴシック" charset="0"/>
              </a:rPr>
              <a:t>,” DSN 2015.</a:t>
            </a:r>
          </a:p>
          <a:p>
            <a:pPr eaLnBrk="1" hangingPunct="1"/>
            <a:r>
              <a:rPr lang="en-US" sz="770" dirty="0" smtClean="0">
                <a:ea typeface="ＭＳ Ｐゴシック" charset="0"/>
                <a:cs typeface="ＭＳ Ｐゴシック" charset="0"/>
              </a:rPr>
              <a:t>Meza+, “</a:t>
            </a:r>
            <a:r>
              <a:rPr lang="en-US" sz="770" dirty="0" smtClean="0">
                <a:solidFill>
                  <a:srgbClr val="0000FF"/>
                </a:solidFill>
                <a:ea typeface="ＭＳ Ｐゴシック" charset="0"/>
                <a:cs typeface="ＭＳ Ｐゴシック" charset="0"/>
              </a:rPr>
              <a:t>Revisiting Memory Errors in Large-Scale Production Data Centers: Analysis and Modeling of New Trends from the Field</a:t>
            </a:r>
            <a:r>
              <a:rPr lang="en-US" sz="770" dirty="0" smtClean="0">
                <a:ea typeface="ＭＳ Ｐゴシック" charset="0"/>
                <a:cs typeface="ＭＳ Ｐゴシック" charset="0"/>
              </a:rPr>
              <a:t>,” DSN 2015.</a:t>
            </a:r>
          </a:p>
          <a:p>
            <a:pPr eaLnBrk="1" hangingPunct="1"/>
            <a:r>
              <a:rPr lang="en-US" sz="770" dirty="0" smtClean="0">
                <a:ea typeface="ＭＳ Ｐゴシック" charset="0"/>
                <a:cs typeface="ＭＳ Ｐゴシック" charset="0"/>
              </a:rPr>
              <a:t>Kim+, “</a:t>
            </a:r>
            <a:r>
              <a:rPr lang="en-US" sz="770" dirty="0" smtClean="0">
                <a:solidFill>
                  <a:srgbClr val="0000FF"/>
                </a:solidFill>
                <a:ea typeface="ＭＳ Ｐゴシック" charset="0"/>
                <a:cs typeface="ＭＳ Ｐゴシック" charset="0"/>
              </a:rPr>
              <a:t>Ramulator: A Fast and Extensible DRAM Simulator</a:t>
            </a:r>
            <a:r>
              <a:rPr lang="en-US" sz="770" dirty="0" smtClean="0">
                <a:ea typeface="ＭＳ Ｐゴシック" charset="0"/>
                <a:cs typeface="ＭＳ Ｐゴシック" charset="0"/>
              </a:rPr>
              <a:t>,” IEEE CAL 2015.</a:t>
            </a:r>
          </a:p>
          <a:p>
            <a:pPr eaLnBrk="1" hangingPunct="1"/>
            <a:r>
              <a:rPr lang="en-US" sz="770" dirty="0" smtClean="0">
                <a:ea typeface="ＭＳ Ｐゴシック" charset="0"/>
                <a:cs typeface="ＭＳ Ｐゴシック" charset="0"/>
              </a:rPr>
              <a:t>Seshadri+, “</a:t>
            </a:r>
            <a:r>
              <a:rPr lang="en-US" sz="770" dirty="0" smtClean="0">
                <a:solidFill>
                  <a:srgbClr val="0000FF"/>
                </a:solidFill>
                <a:ea typeface="ＭＳ Ｐゴシック" charset="0"/>
                <a:cs typeface="ＭＳ Ｐゴシック" charset="0"/>
              </a:rPr>
              <a:t>Fast Bulk Bitwise AND and OR in DRAM</a:t>
            </a:r>
            <a:r>
              <a:rPr lang="en-US" sz="770" dirty="0" smtClean="0">
                <a:ea typeface="ＭＳ Ｐゴシック" charset="0"/>
                <a:cs typeface="ＭＳ Ｐゴシック" charset="0"/>
              </a:rPr>
              <a:t>,” IEEE CAL 2015.</a:t>
            </a:r>
          </a:p>
          <a:p>
            <a:pPr eaLnBrk="1" hangingPunct="1"/>
            <a:r>
              <a:rPr lang="en-US" sz="770" dirty="0" smtClean="0">
                <a:ea typeface="ＭＳ Ｐゴシック" charset="0"/>
                <a:cs typeface="ＭＳ Ｐゴシック" charset="0"/>
              </a:rPr>
              <a:t>Ahn+, “</a:t>
            </a:r>
            <a:r>
              <a:rPr lang="en-US" sz="770" dirty="0" smtClean="0">
                <a:solidFill>
                  <a:srgbClr val="0000FF"/>
                </a:solidFill>
                <a:ea typeface="ＭＳ Ｐゴシック" charset="0"/>
                <a:cs typeface="ＭＳ Ｐゴシック" charset="0"/>
              </a:rPr>
              <a:t>A Scalable Processing-in-Memory Accelerator for Parallel Graph Processing</a:t>
            </a:r>
            <a:r>
              <a:rPr lang="en-US" sz="770" dirty="0" smtClean="0">
                <a:ea typeface="ＭＳ Ｐゴシック" charset="0"/>
                <a:cs typeface="ＭＳ Ｐゴシック" charset="0"/>
              </a:rPr>
              <a:t>,” ISCA 2015.</a:t>
            </a:r>
          </a:p>
          <a:p>
            <a:pPr eaLnBrk="1" hangingPunct="1"/>
            <a:r>
              <a:rPr lang="en-US" sz="770" dirty="0" smtClean="0">
                <a:ea typeface="ＭＳ Ｐゴシック" charset="0"/>
                <a:cs typeface="ＭＳ Ｐゴシック" charset="0"/>
              </a:rPr>
              <a:t>Ahn+, “</a:t>
            </a:r>
            <a:r>
              <a:rPr lang="en-US" sz="770" dirty="0" smtClean="0">
                <a:solidFill>
                  <a:srgbClr val="0000FF"/>
                </a:solidFill>
                <a:ea typeface="ＭＳ Ｐゴシック" charset="0"/>
                <a:cs typeface="ＭＳ Ｐゴシック" charset="0"/>
              </a:rPr>
              <a:t>PIM-Enabled Instructions: A Low-Overhead, Locality-Aware Processing-in-Memory Architecture</a:t>
            </a:r>
            <a:r>
              <a:rPr lang="en-US" sz="770" dirty="0" smtClean="0">
                <a:ea typeface="ＭＳ Ｐゴシック" charset="0"/>
                <a:cs typeface="ＭＳ Ｐゴシック" charset="0"/>
              </a:rPr>
              <a:t>,” ISCA 2015.</a:t>
            </a:r>
          </a:p>
          <a:p>
            <a:pPr eaLnBrk="1" hangingPunct="1"/>
            <a:r>
              <a:rPr lang="en-US" sz="770" dirty="0" smtClean="0">
                <a:ea typeface="ＭＳ Ｐゴシック" charset="0"/>
                <a:cs typeface="ＭＳ Ｐゴシック" charset="0"/>
              </a:rPr>
              <a:t>Lee+, “</a:t>
            </a:r>
            <a:r>
              <a:rPr lang="en-US" sz="770" dirty="0" smtClean="0">
                <a:solidFill>
                  <a:srgbClr val="0000FF"/>
                </a:solidFill>
                <a:ea typeface="ＭＳ Ｐゴシック" charset="0"/>
                <a:cs typeface="ＭＳ Ｐゴシック" charset="0"/>
              </a:rPr>
              <a:t>Decoupled Direct Memory Access: Isolating CPU and IO Traffic by Leveraging a Dual-Data-Port DRAM</a:t>
            </a:r>
            <a:r>
              <a:rPr lang="en-US" sz="770" dirty="0" smtClean="0">
                <a:ea typeface="ＭＳ Ｐゴシック" charset="0"/>
                <a:cs typeface="ＭＳ Ｐゴシック" charset="0"/>
              </a:rPr>
              <a:t>,” PACT 2015.</a:t>
            </a:r>
          </a:p>
          <a:p>
            <a:pPr eaLnBrk="1" hangingPunct="1"/>
            <a:r>
              <a:rPr lang="en-US" sz="770" dirty="0" smtClean="0">
                <a:ea typeface="ＭＳ Ｐゴシック" charset="0"/>
                <a:cs typeface="ＭＳ Ｐゴシック" charset="0"/>
              </a:rPr>
              <a:t>Seshadri+, “</a:t>
            </a:r>
            <a:r>
              <a:rPr lang="en-US" sz="770" dirty="0" smtClean="0">
                <a:solidFill>
                  <a:srgbClr val="0000FF"/>
                </a:solidFill>
                <a:ea typeface="ＭＳ Ｐゴシック" charset="0"/>
                <a:cs typeface="ＭＳ Ｐゴシック" charset="0"/>
              </a:rPr>
              <a:t>Gather-Scatter DRAM: </a:t>
            </a:r>
            <a:r>
              <a:rPr lang="en-US" sz="770" dirty="0" smtClean="0">
                <a:solidFill>
                  <a:srgbClr val="0000FF"/>
                </a:solidFill>
              </a:rPr>
              <a:t>In-DRAM Address Translation to Improve the Spatial Locality of Non-unit Strided Accesses</a:t>
            </a:r>
            <a:r>
              <a:rPr lang="en-US" sz="770" dirty="0" smtClean="0">
                <a:ea typeface="ＭＳ Ｐゴシック" charset="0"/>
                <a:cs typeface="ＭＳ Ｐゴシック" charset="0"/>
              </a:rPr>
              <a:t>,” MICRO 2015.</a:t>
            </a:r>
          </a:p>
          <a:p>
            <a:pPr eaLnBrk="1" hangingPunct="1"/>
            <a:r>
              <a:rPr lang="en-US" sz="770" dirty="0" smtClean="0">
                <a:ea typeface="ＭＳ Ｐゴシック" charset="0"/>
                <a:cs typeface="ＭＳ Ｐゴシック" charset="0"/>
              </a:rPr>
              <a:t>Lee+, “</a:t>
            </a:r>
            <a:r>
              <a:rPr lang="en-US" sz="770" dirty="0" smtClean="0">
                <a:solidFill>
                  <a:srgbClr val="0000FF"/>
                </a:solidFill>
                <a:ea typeface="ＭＳ Ｐゴシック" charset="0"/>
                <a:cs typeface="ＭＳ Ｐゴシック" charset="0"/>
              </a:rPr>
              <a:t>Simultaneous Multi-Layer Access: Improving 3D-Stacked Memory Bandwidth at Low Cost</a:t>
            </a:r>
            <a:r>
              <a:rPr lang="en-US" sz="770" dirty="0" smtClean="0">
                <a:ea typeface="ＭＳ Ｐゴシック" charset="0"/>
                <a:cs typeface="ＭＳ Ｐゴシック" charset="0"/>
              </a:rPr>
              <a:t>,” TACO 2016.</a:t>
            </a:r>
          </a:p>
          <a:p>
            <a:pPr eaLnBrk="1" hangingPunct="1"/>
            <a:r>
              <a:rPr lang="en-US" sz="770" dirty="0" smtClean="0">
                <a:ea typeface="ＭＳ Ｐゴシック" charset="0"/>
                <a:cs typeface="ＭＳ Ｐゴシック" charset="0"/>
              </a:rPr>
              <a:t>Hassan+, “</a:t>
            </a:r>
            <a:r>
              <a:rPr lang="en-US" sz="770" dirty="0" err="1" smtClean="0">
                <a:solidFill>
                  <a:srgbClr val="0000FF"/>
                </a:solidFill>
                <a:ea typeface="ＭＳ Ｐゴシック" charset="0"/>
                <a:cs typeface="ＭＳ Ｐゴシック" charset="0"/>
              </a:rPr>
              <a:t>ChargeCache</a:t>
            </a:r>
            <a:r>
              <a:rPr lang="en-US" sz="770" dirty="0" smtClean="0">
                <a:solidFill>
                  <a:srgbClr val="0000FF"/>
                </a:solidFill>
                <a:ea typeface="ＭＳ Ｐゴシック" charset="0"/>
                <a:cs typeface="ＭＳ Ｐゴシック" charset="0"/>
              </a:rPr>
              <a:t>: Reducing DRAM Latency by Exploiting Row Access Locality,</a:t>
            </a:r>
            <a:r>
              <a:rPr lang="en-US" sz="770" dirty="0" smtClean="0">
                <a:ea typeface="ＭＳ Ｐゴシック" charset="0"/>
                <a:cs typeface="ＭＳ Ｐゴシック" charset="0"/>
              </a:rPr>
              <a:t>” HPCA 2016.</a:t>
            </a:r>
          </a:p>
          <a:p>
            <a:pPr eaLnBrk="1" hangingPunct="1"/>
            <a:r>
              <a:rPr lang="en-US" sz="770" dirty="0" smtClean="0">
                <a:ea typeface="ＭＳ Ｐゴシック" charset="0"/>
                <a:cs typeface="ＭＳ Ｐゴシック" charset="0"/>
              </a:rPr>
              <a:t>Chang+, “</a:t>
            </a:r>
            <a:r>
              <a:rPr lang="en-US" sz="770" dirty="0" smtClean="0">
                <a:solidFill>
                  <a:srgbClr val="0000FF"/>
                </a:solidFill>
                <a:ea typeface="ＭＳ Ｐゴシック" charset="0"/>
                <a:cs typeface="ＭＳ Ｐゴシック" charset="0"/>
              </a:rPr>
              <a:t>Low-Cost Inter-Linked </a:t>
            </a:r>
            <a:r>
              <a:rPr lang="en-US" sz="770" dirty="0" err="1" smtClean="0">
                <a:solidFill>
                  <a:srgbClr val="0000FF"/>
                </a:solidFill>
                <a:ea typeface="ＭＳ Ｐゴシック" charset="0"/>
                <a:cs typeface="ＭＳ Ｐゴシック" charset="0"/>
              </a:rPr>
              <a:t>Subarrays</a:t>
            </a:r>
            <a:r>
              <a:rPr lang="en-US" sz="770" dirty="0" smtClean="0">
                <a:solidFill>
                  <a:srgbClr val="0000FF"/>
                </a:solidFill>
                <a:ea typeface="ＭＳ Ｐゴシック" charset="0"/>
                <a:cs typeface="ＭＳ Ｐゴシック" charset="0"/>
              </a:rPr>
              <a:t> (LISA): Enabling Fast Inter-</a:t>
            </a:r>
            <a:r>
              <a:rPr lang="en-US" sz="770" dirty="0" err="1" smtClean="0">
                <a:solidFill>
                  <a:srgbClr val="0000FF"/>
                </a:solidFill>
                <a:ea typeface="ＭＳ Ｐゴシック" charset="0"/>
                <a:cs typeface="ＭＳ Ｐゴシック" charset="0"/>
              </a:rPr>
              <a:t>Subarray</a:t>
            </a:r>
            <a:r>
              <a:rPr lang="en-US" sz="770" dirty="0" smtClean="0">
                <a:solidFill>
                  <a:srgbClr val="0000FF"/>
                </a:solidFill>
                <a:ea typeface="ＭＳ Ｐゴシック" charset="0"/>
                <a:cs typeface="ＭＳ Ｐゴシック" charset="0"/>
              </a:rPr>
              <a:t> Data Migration in DRAM,</a:t>
            </a:r>
            <a:r>
              <a:rPr lang="en-US" sz="770" dirty="0" smtClean="0">
                <a:ea typeface="ＭＳ Ｐゴシック" charset="0"/>
                <a:cs typeface="ＭＳ Ｐゴシック" charset="0"/>
              </a:rPr>
              <a:t>” HPCA 2016.</a:t>
            </a:r>
          </a:p>
          <a:p>
            <a:r>
              <a:rPr lang="en-US" sz="770" dirty="0" smtClean="0">
                <a:ea typeface="ＭＳ Ｐゴシック" charset="0"/>
                <a:cs typeface="ＭＳ Ｐゴシック" charset="0"/>
              </a:rPr>
              <a:t>Chang+, “</a:t>
            </a:r>
            <a:r>
              <a:rPr lang="en-US" sz="770" dirty="0" smtClean="0">
                <a:solidFill>
                  <a:srgbClr val="0000FF"/>
                </a:solidFill>
              </a:rPr>
              <a:t>Understanding Latency Variation in Modern DRAM Chips Experimental Characterization, Analysis, and Optimization</a:t>
            </a:r>
            <a:r>
              <a:rPr lang="en-US" sz="770" dirty="0" smtClean="0">
                <a:ea typeface="ＭＳ Ｐゴシック" charset="0"/>
                <a:cs typeface="ＭＳ Ｐゴシック" charset="0"/>
              </a:rPr>
              <a:t>,” SIGMETRICS 2016.</a:t>
            </a:r>
          </a:p>
          <a:p>
            <a:r>
              <a:rPr lang="en-US" sz="770" dirty="0" smtClean="0">
                <a:ea typeface="ＭＳ Ｐゴシック" charset="0"/>
                <a:cs typeface="ＭＳ Ｐゴシック" charset="0"/>
              </a:rPr>
              <a:t>Khan+, “</a:t>
            </a:r>
            <a:r>
              <a:rPr lang="en-US" sz="770" dirty="0" smtClean="0">
                <a:solidFill>
                  <a:srgbClr val="0000FF"/>
                </a:solidFill>
              </a:rPr>
              <a:t>PARBOR: An Efficient System-Level Technique to Detect Data Dependent Failures in DRAM</a:t>
            </a:r>
            <a:r>
              <a:rPr lang="en-US" sz="770" dirty="0" smtClean="0">
                <a:ea typeface="ＭＳ Ｐゴシック" charset="0"/>
                <a:cs typeface="ＭＳ Ｐゴシック" charset="0"/>
              </a:rPr>
              <a:t>,” DSN 2016.</a:t>
            </a:r>
          </a:p>
          <a:p>
            <a:r>
              <a:rPr lang="en-US" sz="770" dirty="0" smtClean="0">
                <a:ea typeface="ＭＳ Ｐゴシック" charset="0"/>
                <a:cs typeface="ＭＳ Ｐゴシック" charset="0"/>
              </a:rPr>
              <a:t>Hsieh+, “</a:t>
            </a:r>
            <a:r>
              <a:rPr lang="en-US" sz="770" dirty="0" smtClean="0">
                <a:solidFill>
                  <a:srgbClr val="0000FF"/>
                </a:solidFill>
                <a:ea typeface="ＭＳ Ｐゴシック" charset="0"/>
                <a:cs typeface="ＭＳ Ｐゴシック" charset="0"/>
              </a:rPr>
              <a:t>Transparent Offloading and Mapping (TOM): Enabling Programmer-Transparent Near-Data Processing in GPU Systems</a:t>
            </a:r>
            <a:r>
              <a:rPr lang="en-US" sz="770" dirty="0" smtClean="0">
                <a:ea typeface="ＭＳ Ｐゴシック" charset="0"/>
                <a:cs typeface="ＭＳ Ｐゴシック" charset="0"/>
              </a:rPr>
              <a:t>,” ISCA 2016.</a:t>
            </a:r>
          </a:p>
          <a:p>
            <a:r>
              <a:rPr lang="en-US" sz="770" dirty="0" smtClean="0">
                <a:ea typeface="ＭＳ Ｐゴシック" charset="0"/>
                <a:cs typeface="ＭＳ Ｐゴシック" charset="0"/>
              </a:rPr>
              <a:t>Hashemi+, “</a:t>
            </a:r>
            <a:r>
              <a:rPr lang="en-US" sz="770" dirty="0" smtClean="0">
                <a:solidFill>
                  <a:srgbClr val="0000FF"/>
                </a:solidFill>
                <a:ea typeface="ＭＳ Ｐゴシック" charset="0"/>
                <a:cs typeface="ＭＳ Ｐゴシック" charset="0"/>
              </a:rPr>
              <a:t>Accelerating Dependent Cache Misses with an Enhanced Memory Controller</a:t>
            </a:r>
            <a:r>
              <a:rPr lang="en-US" sz="770" dirty="0" smtClean="0">
                <a:ea typeface="ＭＳ Ｐゴシック" charset="0"/>
                <a:cs typeface="ＭＳ Ｐゴシック" charset="0"/>
              </a:rPr>
              <a:t>,” ISCA 2016.</a:t>
            </a:r>
          </a:p>
          <a:p>
            <a:r>
              <a:rPr lang="en-US" sz="770" dirty="0" smtClean="0">
                <a:ea typeface="ＭＳ Ｐゴシック" charset="0"/>
                <a:cs typeface="ＭＳ Ｐゴシック" charset="0"/>
              </a:rPr>
              <a:t>Boroumand+, </a:t>
            </a:r>
            <a:r>
              <a:rPr lang="en-US" sz="770" dirty="0" smtClean="0">
                <a:solidFill>
                  <a:srgbClr val="0000FF"/>
                </a:solidFill>
                <a:ea typeface="ＭＳ Ｐゴシック" charset="0"/>
                <a:cs typeface="ＭＳ Ｐゴシック" charset="0"/>
              </a:rPr>
              <a:t>“LazyPIM: An Efficient Cache Coherence Mechanism for Processing-in-Memory</a:t>
            </a:r>
            <a:r>
              <a:rPr lang="en-US" sz="770" dirty="0" smtClean="0">
                <a:ea typeface="ＭＳ Ｐゴシック" charset="0"/>
                <a:cs typeface="ＭＳ Ｐゴシック" charset="0"/>
              </a:rPr>
              <a:t>,” IEEE CAL 2016.</a:t>
            </a:r>
          </a:p>
          <a:p>
            <a:r>
              <a:rPr lang="en-US" sz="770" dirty="0" smtClean="0">
                <a:ea typeface="ＭＳ Ｐゴシック" charset="0"/>
                <a:cs typeface="ＭＳ Ｐゴシック" charset="0"/>
              </a:rPr>
              <a:t>Pattnaik+, “</a:t>
            </a:r>
            <a:r>
              <a:rPr lang="en-US" sz="770" dirty="0" smtClean="0">
                <a:solidFill>
                  <a:srgbClr val="0000FF"/>
                </a:solidFill>
                <a:ea typeface="ＭＳ Ｐゴシック" charset="0"/>
                <a:cs typeface="ＭＳ Ｐゴシック" charset="0"/>
              </a:rPr>
              <a:t>Scheduling Techniques for GPU Architectures with Processing-In-Memory Capabilities</a:t>
            </a:r>
            <a:r>
              <a:rPr lang="en-US" sz="770" dirty="0" smtClean="0">
                <a:ea typeface="ＭＳ Ｐゴシック" charset="0"/>
                <a:cs typeface="ＭＳ Ｐゴシック" charset="0"/>
              </a:rPr>
              <a:t>,” PACT 2016.</a:t>
            </a:r>
          </a:p>
          <a:p>
            <a:r>
              <a:rPr lang="en-US" sz="770" dirty="0" smtClean="0">
                <a:ea typeface="ＭＳ Ｐゴシック" charset="0"/>
                <a:cs typeface="ＭＳ Ｐゴシック" charset="0"/>
              </a:rPr>
              <a:t>Hsieh+, “</a:t>
            </a:r>
            <a:r>
              <a:rPr lang="en-US" sz="770" dirty="0" smtClean="0">
                <a:solidFill>
                  <a:srgbClr val="0000FF"/>
                </a:solidFill>
                <a:ea typeface="ＭＳ Ｐゴシック" charset="0"/>
                <a:cs typeface="ＭＳ Ｐゴシック" charset="0"/>
              </a:rPr>
              <a:t>Accelerating Pointer Chasing in 3D-Stacked Memory: Challenges, Mechanisms, Evaluation</a:t>
            </a:r>
            <a:r>
              <a:rPr lang="en-US" sz="770" dirty="0" smtClean="0">
                <a:ea typeface="ＭＳ Ｐゴシック" charset="0"/>
                <a:cs typeface="ＭＳ Ｐゴシック" charset="0"/>
              </a:rPr>
              <a:t>,” ICCD 2016.</a:t>
            </a:r>
          </a:p>
          <a:p>
            <a:r>
              <a:rPr lang="en-US" sz="770" dirty="0" smtClean="0">
                <a:ea typeface="ＭＳ Ｐゴシック" charset="0"/>
                <a:cs typeface="ＭＳ Ｐゴシック" charset="0"/>
              </a:rPr>
              <a:t>Hashemi+, “</a:t>
            </a:r>
            <a:r>
              <a:rPr lang="en-US" sz="770" dirty="0" smtClean="0">
                <a:solidFill>
                  <a:srgbClr val="0000FF"/>
                </a:solidFill>
                <a:ea typeface="ＭＳ Ｐゴシック" charset="0"/>
                <a:cs typeface="ＭＳ Ｐゴシック" charset="0"/>
              </a:rPr>
              <a:t>Continuous Runahead: Transparent Hardware Acceleration for Memory Intensive Workloads</a:t>
            </a:r>
            <a:r>
              <a:rPr lang="en-US" sz="770" dirty="0" smtClean="0">
                <a:ea typeface="ＭＳ Ｐゴシック" charset="0"/>
                <a:cs typeface="ＭＳ Ｐゴシック" charset="0"/>
              </a:rPr>
              <a:t>,” MICRO 2016.</a:t>
            </a:r>
          </a:p>
          <a:p>
            <a:r>
              <a:rPr lang="en-US" sz="770" dirty="0">
                <a:ea typeface="ＭＳ Ｐゴシック" charset="0"/>
                <a:cs typeface="ＭＳ Ｐゴシック" charset="0"/>
              </a:rPr>
              <a:t>Khan+, “</a:t>
            </a:r>
            <a:r>
              <a:rPr lang="en-US" sz="770" dirty="0">
                <a:solidFill>
                  <a:srgbClr val="0000FF"/>
                </a:solidFill>
                <a:ea typeface="ＭＳ Ｐゴシック" charset="0"/>
                <a:cs typeface="ＭＳ Ｐゴシック" charset="0"/>
              </a:rPr>
              <a:t>A Case for Memory Content-Based Detection and Mitigation of Data-Dependent Failures in DRAM</a:t>
            </a:r>
            <a:r>
              <a:rPr lang="en-US" sz="770" dirty="0">
                <a:ea typeface="ＭＳ Ｐゴシック" charset="0"/>
                <a:cs typeface="ＭＳ Ｐゴシック" charset="0"/>
              </a:rPr>
              <a:t>",” IEEE CAL 2016.</a:t>
            </a:r>
          </a:p>
          <a:p>
            <a:r>
              <a:rPr lang="en-US" sz="770" dirty="0" smtClean="0">
                <a:ea typeface="ＭＳ Ｐゴシック" charset="0"/>
                <a:cs typeface="ＭＳ Ｐゴシック" charset="0"/>
              </a:rPr>
              <a:t>Hassan+, “</a:t>
            </a:r>
            <a:r>
              <a:rPr lang="en-US" sz="770" dirty="0">
                <a:solidFill>
                  <a:srgbClr val="0000FF"/>
                </a:solidFill>
              </a:rPr>
              <a:t>SoftMC: A Flexible and Practical Open-</a:t>
            </a:r>
            <a:r>
              <a:rPr lang="en-US" sz="770" dirty="0" smtClean="0">
                <a:solidFill>
                  <a:srgbClr val="0000FF"/>
                </a:solidFill>
              </a:rPr>
              <a:t>Source Infrastructure </a:t>
            </a:r>
            <a:r>
              <a:rPr lang="en-US" sz="770" dirty="0">
                <a:solidFill>
                  <a:srgbClr val="0000FF"/>
                </a:solidFill>
              </a:rPr>
              <a:t>for Enabling Experimental DRAM Studies</a:t>
            </a:r>
            <a:r>
              <a:rPr lang="en-US" sz="770" dirty="0" smtClean="0">
                <a:ea typeface="ＭＳ Ｐゴシック" charset="0"/>
                <a:cs typeface="ＭＳ Ｐゴシック" charset="0"/>
              </a:rPr>
              <a:t>,” HPCA 2017.</a:t>
            </a:r>
          </a:p>
          <a:p>
            <a:pPr eaLnBrk="1" hangingPunct="1"/>
            <a:r>
              <a:rPr lang="en-US" sz="770" dirty="0" smtClean="0">
                <a:ea typeface="ＭＳ Ｐゴシック" charset="0"/>
                <a:cs typeface="ＭＳ Ｐゴシック" charset="0"/>
              </a:rPr>
              <a:t>Avoid DRAM:</a:t>
            </a:r>
          </a:p>
          <a:p>
            <a:pPr lvl="1" eaLnBrk="1" hangingPunct="1"/>
            <a:r>
              <a:rPr lang="en-US" sz="770" dirty="0" smtClean="0">
                <a:ea typeface="ＭＳ Ｐゴシック" charset="0"/>
                <a:cs typeface="ＭＳ Ｐゴシック" charset="0"/>
              </a:rPr>
              <a:t>Seshadri+, “</a:t>
            </a:r>
            <a:r>
              <a:rPr lang="en-US" sz="770" dirty="0" smtClean="0">
                <a:solidFill>
                  <a:srgbClr val="0000FF"/>
                </a:solidFill>
                <a:ea typeface="ＭＳ Ｐゴシック" charset="0"/>
                <a:cs typeface="ＭＳ Ｐゴシック" charset="0"/>
              </a:rPr>
              <a:t>The Evicted-Address Filter: A Unified Mechanism to Address Both Cache Pollution and Thrashing</a:t>
            </a:r>
            <a:r>
              <a:rPr lang="en-US" sz="770" dirty="0" smtClean="0">
                <a:ea typeface="ＭＳ Ｐゴシック" charset="0"/>
                <a:cs typeface="ＭＳ Ｐゴシック" charset="0"/>
              </a:rPr>
              <a:t>,” PACT 2012.</a:t>
            </a:r>
          </a:p>
          <a:p>
            <a:pPr lvl="1" eaLnBrk="1" hangingPunct="1"/>
            <a:r>
              <a:rPr lang="en-US" sz="770" dirty="0" smtClean="0">
                <a:ea typeface="ＭＳ Ｐゴシック" charset="0"/>
                <a:cs typeface="ＭＳ Ｐゴシック" charset="0"/>
              </a:rPr>
              <a:t>Pekhimenko+, “</a:t>
            </a:r>
            <a:r>
              <a:rPr lang="en-US" sz="770" dirty="0" smtClean="0">
                <a:solidFill>
                  <a:srgbClr val="0000FF"/>
                </a:solidFill>
                <a:ea typeface="ＭＳ Ｐゴシック" charset="0"/>
                <a:cs typeface="ＭＳ Ｐゴシック" charset="0"/>
              </a:rPr>
              <a:t>Base-Delta-Immediate Compression: Practical Data Compression for On-Chip Caches</a:t>
            </a:r>
            <a:r>
              <a:rPr lang="en-US" sz="770" dirty="0" smtClean="0">
                <a:ea typeface="ＭＳ Ｐゴシック" charset="0"/>
                <a:cs typeface="ＭＳ Ｐゴシック" charset="0"/>
              </a:rPr>
              <a:t>,” PACT 2012.</a:t>
            </a:r>
          </a:p>
          <a:p>
            <a:pPr lvl="1" eaLnBrk="1" hangingPunct="1"/>
            <a:r>
              <a:rPr lang="en-US" sz="770" dirty="0" smtClean="0">
                <a:ea typeface="ＭＳ Ｐゴシック" charset="0"/>
                <a:cs typeface="ＭＳ Ｐゴシック" charset="0"/>
              </a:rPr>
              <a:t>Seshadri+, “</a:t>
            </a:r>
            <a:r>
              <a:rPr lang="en-US" sz="770" dirty="0" smtClean="0">
                <a:solidFill>
                  <a:srgbClr val="0000FF"/>
                </a:solidFill>
                <a:ea typeface="ＭＳ Ｐゴシック" charset="0"/>
                <a:cs typeface="ＭＳ Ｐゴシック" charset="0"/>
              </a:rPr>
              <a:t>The Dirty-Block Index</a:t>
            </a:r>
            <a:r>
              <a:rPr lang="en-US" sz="770" dirty="0" smtClean="0">
                <a:ea typeface="ＭＳ Ｐゴシック" charset="0"/>
                <a:cs typeface="ＭＳ Ｐゴシック" charset="0"/>
              </a:rPr>
              <a:t>,” ISCA 2014.</a:t>
            </a:r>
          </a:p>
          <a:p>
            <a:pPr lvl="1" eaLnBrk="1" hangingPunct="1"/>
            <a:r>
              <a:rPr lang="en-US" sz="770" dirty="0" smtClean="0">
                <a:ea typeface="ＭＳ Ｐゴシック" charset="0"/>
                <a:cs typeface="ＭＳ Ｐゴシック" charset="0"/>
              </a:rPr>
              <a:t>Pekhimenko+, “</a:t>
            </a:r>
            <a:r>
              <a:rPr lang="en-US" sz="770" dirty="0" smtClean="0">
                <a:solidFill>
                  <a:srgbClr val="0000FF"/>
                </a:solidFill>
                <a:ea typeface="ＭＳ Ｐゴシック" charset="0"/>
                <a:cs typeface="ＭＳ Ｐゴシック" charset="0"/>
              </a:rPr>
              <a:t>Exploiting Compressed Block Size as an Indicator of Future Reuse</a:t>
            </a:r>
            <a:r>
              <a:rPr lang="en-US" sz="770" dirty="0" smtClean="0">
                <a:ea typeface="ＭＳ Ｐゴシック" charset="0"/>
                <a:cs typeface="ＭＳ Ｐゴシック" charset="0"/>
              </a:rPr>
              <a:t>,” HPCA 2015.</a:t>
            </a:r>
          </a:p>
          <a:p>
            <a:pPr lvl="1" eaLnBrk="1" hangingPunct="1"/>
            <a:r>
              <a:rPr lang="en-US" sz="770" dirty="0" err="1" smtClean="0">
                <a:ea typeface="ＭＳ Ｐゴシック" charset="0"/>
                <a:cs typeface="ＭＳ Ｐゴシック" charset="0"/>
              </a:rPr>
              <a:t>Vijaykumar</a:t>
            </a:r>
            <a:r>
              <a:rPr lang="en-US" sz="770" dirty="0" smtClean="0">
                <a:ea typeface="ＭＳ Ｐゴシック" charset="0"/>
                <a:cs typeface="ＭＳ Ｐゴシック" charset="0"/>
              </a:rPr>
              <a:t>+, “</a:t>
            </a:r>
            <a:r>
              <a:rPr lang="en-US" sz="770" dirty="0" smtClean="0">
                <a:solidFill>
                  <a:srgbClr val="0000FF"/>
                </a:solidFill>
                <a:ea typeface="ＭＳ Ｐゴシック" charset="0"/>
                <a:cs typeface="ＭＳ Ｐゴシック" charset="0"/>
              </a:rPr>
              <a:t>A Case for Core-Assisted Bottleneck Acceleration in GPUs: Enabling Flexible Data Compression with Assist Warps</a:t>
            </a:r>
            <a:r>
              <a:rPr lang="en-US" sz="770" dirty="0" smtClean="0">
                <a:ea typeface="ＭＳ Ｐゴシック" charset="0"/>
                <a:cs typeface="ＭＳ Ｐゴシック" charset="0"/>
              </a:rPr>
              <a:t>,” ISCA 2015.</a:t>
            </a:r>
          </a:p>
          <a:p>
            <a:pPr lvl="1" eaLnBrk="1" hangingPunct="1"/>
            <a:r>
              <a:rPr lang="en-US" sz="770" dirty="0" smtClean="0">
                <a:ea typeface="ＭＳ Ｐゴシック" charset="0"/>
                <a:cs typeface="ＭＳ Ｐゴシック" charset="0"/>
              </a:rPr>
              <a:t>Pekhimenko+, “</a:t>
            </a:r>
            <a:r>
              <a:rPr lang="en-US" sz="770" dirty="0" smtClean="0">
                <a:solidFill>
                  <a:srgbClr val="0000FF"/>
                </a:solidFill>
                <a:ea typeface="ＭＳ Ｐゴシック" charset="0"/>
                <a:cs typeface="ＭＳ Ｐゴシック" charset="0"/>
              </a:rPr>
              <a:t>Toggle-Aware Bandwidth Compression for GPUs,</a:t>
            </a:r>
            <a:r>
              <a:rPr lang="en-US" sz="770" dirty="0" smtClean="0">
                <a:ea typeface="ＭＳ Ｐゴシック" charset="0"/>
                <a:cs typeface="ＭＳ Ｐゴシック" charset="0"/>
              </a:rPr>
              <a:t>” HPCA 2016.</a:t>
            </a:r>
          </a:p>
          <a:p>
            <a:pPr eaLnBrk="1" hangingPunct="1"/>
            <a:endParaRPr lang="en-US" sz="81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93</a:t>
            </a:fld>
            <a:endParaRPr lang="en-US" sz="1600" dirty="0">
              <a:solidFill>
                <a:srgbClr val="000000"/>
              </a:solidFill>
              <a:latin typeface="Garamond" charset="0"/>
            </a:endParaRPr>
          </a:p>
        </p:txBody>
      </p:sp>
    </p:spTree>
    <p:extLst>
      <p:ext uri="{BB962C8B-B14F-4D97-AF65-F5344CB8AC3E}">
        <p14:creationId xmlns:p14="http://schemas.microsoft.com/office/powerpoint/2010/main" val="2890378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68785"/>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6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endParaRPr lang="en-US" sz="600" dirty="0" smtClean="0">
              <a:solidFill>
                <a:srgbClr val="000000"/>
              </a:solidFill>
              <a:latin typeface="Tahoma" charset="0"/>
              <a:ea typeface="ＭＳ Ｐゴシック" charset="0"/>
              <a:cs typeface="ＭＳ Ｐゴシック" charset="0"/>
            </a:endParaRPr>
          </a:p>
          <a:p>
            <a:pPr lvl="0">
              <a:buClr>
                <a:srgbClr val="CC9900"/>
              </a:buClr>
              <a:buFont typeface="Wingdings" charset="0"/>
              <a:buChar char="n"/>
            </a:pPr>
            <a:endParaRPr lang="en-US" sz="600" dirty="0" smtClean="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200" dirty="0" smtClean="0">
                <a:solidFill>
                  <a:srgbClr val="000000"/>
                </a:solidFill>
                <a:latin typeface="Tahoma" charset="0"/>
                <a:ea typeface="ＭＳ Ｐゴシック" charset="0"/>
                <a:cs typeface="ＭＳ Ｐゴシック" charset="0"/>
              </a:rPr>
              <a:t>Lee+, </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FF"/>
                </a:solidFill>
                <a:latin typeface="Tahoma" charset="0"/>
                <a:ea typeface="ＭＳ Ｐゴシック" charset="0"/>
                <a:cs typeface="ＭＳ Ｐゴシック" charset="0"/>
              </a:rPr>
              <a:t>Architecting Phase Change Memory as a Scalable DRAM Alternative</a:t>
            </a:r>
            <a:r>
              <a:rPr lang="en-US" sz="1200" dirty="0">
                <a:solidFill>
                  <a:srgbClr val="000000"/>
                </a:solidFill>
                <a:latin typeface="Tahoma" charset="0"/>
                <a:ea typeface="ＭＳ Ｐゴシック" charset="0"/>
                <a:cs typeface="ＭＳ Ｐゴシック" charset="0"/>
              </a:rPr>
              <a:t>,</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ISCA’09</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CACM’10</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IEEE Micro’10</a:t>
            </a:r>
            <a:r>
              <a:rPr lang="en-US" sz="12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200" dirty="0" smtClean="0"/>
              <a:t>Meza+, </a:t>
            </a:r>
            <a:r>
              <a:rPr lang="en-US" sz="1200" dirty="0"/>
              <a:t>“</a:t>
            </a:r>
            <a:r>
              <a:rPr lang="en-US" sz="1200" dirty="0">
                <a:solidFill>
                  <a:srgbClr val="0000FF"/>
                </a:solidFill>
              </a:rPr>
              <a:t>Enabling Efficient and Scalable Hybrid Memories</a:t>
            </a:r>
            <a:r>
              <a:rPr lang="en-US" sz="1200" dirty="0"/>
              <a:t>,” IEEE Comp. Arch. Letters 2012.</a:t>
            </a:r>
          </a:p>
          <a:p>
            <a:pPr>
              <a:buClr>
                <a:srgbClr val="CC9900"/>
              </a:buClr>
              <a:buFont typeface="Wingdings" charset="0"/>
              <a:buChar char="n"/>
            </a:pPr>
            <a:r>
              <a:rPr lang="en-US" sz="1200" dirty="0" smtClean="0"/>
              <a:t>Yoon, Meza+, </a:t>
            </a:r>
            <a:r>
              <a:rPr lang="en-US" sz="1200" dirty="0"/>
              <a:t>“</a:t>
            </a:r>
            <a:r>
              <a:rPr lang="en-US" sz="1200" dirty="0">
                <a:solidFill>
                  <a:srgbClr val="0000FF"/>
                </a:solidFill>
              </a:rPr>
              <a:t>Row Buffer </a:t>
            </a:r>
            <a:r>
              <a:rPr lang="en-US" sz="1200" dirty="0" smtClean="0">
                <a:solidFill>
                  <a:srgbClr val="0000FF"/>
                </a:solidFill>
              </a:rPr>
              <a:t>Locality</a:t>
            </a:r>
            <a:r>
              <a:rPr lang="en-US" sz="1200" dirty="0">
                <a:solidFill>
                  <a:srgbClr val="0000FF"/>
                </a:solidFill>
              </a:rPr>
              <a:t> </a:t>
            </a:r>
            <a:r>
              <a:rPr lang="en-US" sz="1200" dirty="0" smtClean="0">
                <a:solidFill>
                  <a:srgbClr val="0000FF"/>
                </a:solidFill>
              </a:rPr>
              <a:t>Aware Caching Policies for </a:t>
            </a:r>
            <a:r>
              <a:rPr lang="en-US" sz="1200" dirty="0">
                <a:solidFill>
                  <a:srgbClr val="0000FF"/>
                </a:solidFill>
              </a:rPr>
              <a:t>Hybrid Memories</a:t>
            </a:r>
            <a:r>
              <a:rPr lang="en-US" sz="1200" dirty="0"/>
              <a:t>,” </a:t>
            </a:r>
            <a:r>
              <a:rPr lang="en-US" sz="1200" dirty="0" smtClean="0"/>
              <a:t>ICCD 2012.</a:t>
            </a:r>
          </a:p>
          <a:p>
            <a:pPr>
              <a:buClr>
                <a:srgbClr val="CC9900"/>
              </a:buClr>
              <a:buFont typeface="Wingdings" charset="0"/>
              <a:buChar char="n"/>
            </a:pPr>
            <a:r>
              <a:rPr lang="en-US" sz="1200" dirty="0" err="1" smtClean="0"/>
              <a:t>Kultursay</a:t>
            </a:r>
            <a:r>
              <a:rPr lang="en-US" sz="1200" dirty="0"/>
              <a:t>+, “</a:t>
            </a:r>
            <a:r>
              <a:rPr lang="en-US" sz="1200" dirty="0">
                <a:solidFill>
                  <a:srgbClr val="0000FF"/>
                </a:solidFill>
              </a:rPr>
              <a:t>Evaluating STT-RAM as an Energy-Efficient Main Memory </a:t>
            </a:r>
            <a:r>
              <a:rPr lang="en-US" sz="1200" dirty="0" smtClean="0">
                <a:solidFill>
                  <a:srgbClr val="0000FF"/>
                </a:solidFill>
              </a:rPr>
              <a:t>Alternative</a:t>
            </a:r>
            <a:r>
              <a:rPr lang="en-US" sz="1200" dirty="0" smtClean="0"/>
              <a:t>,</a:t>
            </a:r>
            <a:r>
              <a:rPr lang="en-US" sz="1200" dirty="0"/>
              <a:t>” ISPASS 2013. </a:t>
            </a:r>
            <a:endParaRPr lang="en-US" sz="1200" dirty="0" smtClean="0"/>
          </a:p>
          <a:p>
            <a:pPr>
              <a:buClr>
                <a:srgbClr val="CC9900"/>
              </a:buClr>
              <a:buFont typeface="Wingdings" charset="0"/>
              <a:buChar char="n"/>
            </a:pPr>
            <a:r>
              <a:rPr lang="en-US" sz="1200" dirty="0" smtClean="0"/>
              <a:t>Meza+, “</a:t>
            </a:r>
            <a:r>
              <a:rPr lang="en-US" sz="1200" dirty="0" smtClean="0">
                <a:solidFill>
                  <a:srgbClr val="0000FF"/>
                </a:solidFill>
              </a:rPr>
              <a:t>A Case for Efficient Hardware-Software Cooperative Management of Storage and Memory</a:t>
            </a:r>
            <a:r>
              <a:rPr lang="en-US" sz="1200" dirty="0" smtClean="0"/>
              <a:t>,” WEED 2013.</a:t>
            </a:r>
          </a:p>
          <a:p>
            <a:pPr>
              <a:buClr>
                <a:srgbClr val="CC9900"/>
              </a:buClr>
              <a:buFont typeface="Wingdings" charset="0"/>
              <a:buChar char="n"/>
            </a:pPr>
            <a:r>
              <a:rPr lang="en-US" sz="1200" dirty="0" smtClean="0"/>
              <a:t>Lu+, “</a:t>
            </a:r>
            <a:r>
              <a:rPr lang="en-US" sz="1200" dirty="0" smtClean="0">
                <a:solidFill>
                  <a:srgbClr val="0000FF"/>
                </a:solidFill>
              </a:rPr>
              <a:t>Loose Ordering Consistency for Persistent Memory</a:t>
            </a:r>
            <a:r>
              <a:rPr lang="en-US" sz="1200" dirty="0" smtClean="0"/>
              <a:t>,” ICCD 2014.</a:t>
            </a:r>
          </a:p>
          <a:p>
            <a:pPr>
              <a:buClr>
                <a:srgbClr val="CC9900"/>
              </a:buClr>
              <a:buFont typeface="Wingdings" charset="0"/>
              <a:buChar char="n"/>
            </a:pPr>
            <a:r>
              <a:rPr lang="en-US" sz="1200" dirty="0"/>
              <a:t>Zhao+, “</a:t>
            </a:r>
            <a:r>
              <a:rPr lang="en-US" sz="1200" dirty="0">
                <a:solidFill>
                  <a:srgbClr val="0000FF"/>
                </a:solidFill>
              </a:rPr>
              <a:t>FIRM: Fair and High-Performance Memory Control for Persistent Memory </a:t>
            </a:r>
            <a:r>
              <a:rPr lang="en-US" sz="1200" dirty="0" smtClean="0">
                <a:solidFill>
                  <a:srgbClr val="0000FF"/>
                </a:solidFill>
              </a:rPr>
              <a:t>Systems</a:t>
            </a:r>
            <a:r>
              <a:rPr lang="en-US" sz="1200" dirty="0" smtClean="0"/>
              <a:t>,</a:t>
            </a:r>
            <a:r>
              <a:rPr lang="en-US" sz="1200" dirty="0"/>
              <a:t>” MICRO 2014</a:t>
            </a:r>
            <a:r>
              <a:rPr lang="en-US" sz="1200" dirty="0" smtClean="0"/>
              <a:t>.</a:t>
            </a:r>
          </a:p>
          <a:p>
            <a:pPr>
              <a:buClr>
                <a:srgbClr val="CC9900"/>
              </a:buClr>
              <a:buFont typeface="Wingdings" charset="0"/>
              <a:buChar char="n"/>
            </a:pPr>
            <a:r>
              <a:rPr lang="en-US" sz="1200" dirty="0" smtClean="0"/>
              <a:t>Yoon, Meza+</a:t>
            </a:r>
            <a:r>
              <a:rPr lang="en-US" sz="1200" dirty="0"/>
              <a:t>, “</a:t>
            </a:r>
            <a:r>
              <a:rPr lang="en-US" sz="1200" dirty="0">
                <a:solidFill>
                  <a:srgbClr val="0000FF"/>
                </a:solidFill>
              </a:rPr>
              <a:t>Efficient Data Mapping and Buffering Techniques for Multi-Level Cell Phase-Change </a:t>
            </a:r>
            <a:r>
              <a:rPr lang="en-US" sz="1200" dirty="0" smtClean="0">
                <a:solidFill>
                  <a:srgbClr val="0000FF"/>
                </a:solidFill>
              </a:rPr>
              <a:t>Memories</a:t>
            </a:r>
            <a:r>
              <a:rPr lang="en-US" sz="1200" dirty="0" smtClean="0"/>
              <a:t>,” TACO 2014.</a:t>
            </a:r>
          </a:p>
          <a:p>
            <a:pPr>
              <a:buClr>
                <a:srgbClr val="CC9900"/>
              </a:buClr>
              <a:buFont typeface="Wingdings" charset="0"/>
              <a:buChar char="n"/>
            </a:pPr>
            <a:r>
              <a:rPr lang="en-US" sz="1200" dirty="0" smtClean="0"/>
              <a:t>Ren+, “</a:t>
            </a:r>
            <a:r>
              <a:rPr lang="en-US" sz="1200" dirty="0" smtClean="0">
                <a:solidFill>
                  <a:srgbClr val="0000FF"/>
                </a:solidFill>
              </a:rPr>
              <a:t>ThyNVM: Enabling </a:t>
            </a:r>
            <a:r>
              <a:rPr lang="en-US" sz="1200" dirty="0">
                <a:solidFill>
                  <a:srgbClr val="0000FF"/>
                </a:solidFill>
              </a:rPr>
              <a:t>Software-Transparent </a:t>
            </a:r>
            <a:r>
              <a:rPr lang="en-US" sz="1200" dirty="0" smtClean="0">
                <a:solidFill>
                  <a:srgbClr val="0000FF"/>
                </a:solidFill>
              </a:rPr>
              <a:t>Crash </a:t>
            </a:r>
            <a:r>
              <a:rPr lang="en-US" sz="1200" dirty="0">
                <a:solidFill>
                  <a:srgbClr val="0000FF"/>
                </a:solidFill>
              </a:rPr>
              <a:t>Consistency in Persistent Memory </a:t>
            </a:r>
            <a:r>
              <a:rPr lang="en-US" sz="1200" dirty="0" smtClean="0">
                <a:solidFill>
                  <a:srgbClr val="0000FF"/>
                </a:solidFill>
              </a:rPr>
              <a:t>Systems</a:t>
            </a:r>
            <a:r>
              <a:rPr lang="en-US" sz="1200" dirty="0" smtClean="0"/>
              <a:t>,” MICRO 2015.</a:t>
            </a:r>
          </a:p>
          <a:p>
            <a:pPr>
              <a:buClr>
                <a:srgbClr val="CC9900"/>
              </a:buClr>
              <a:buFont typeface="Wingdings" charset="0"/>
              <a:buChar char="n"/>
            </a:pPr>
            <a:r>
              <a:rPr lang="en-US" sz="1200" dirty="0" err="1" smtClean="0"/>
              <a:t>Chauhan</a:t>
            </a:r>
            <a:r>
              <a:rPr lang="en-US" sz="1200" dirty="0" smtClean="0"/>
              <a:t>+</a:t>
            </a:r>
            <a:r>
              <a:rPr lang="en-US" sz="1200" dirty="0"/>
              <a:t>, “</a:t>
            </a:r>
            <a:r>
              <a:rPr lang="en-US" sz="1200" dirty="0" err="1">
                <a:solidFill>
                  <a:srgbClr val="0000FF"/>
                </a:solidFill>
              </a:rPr>
              <a:t>NVMove</a:t>
            </a:r>
            <a:r>
              <a:rPr lang="en-US" sz="1200" dirty="0">
                <a:solidFill>
                  <a:srgbClr val="0000FF"/>
                </a:solidFill>
              </a:rPr>
              <a:t>: Helping Programmers Move to Byte-Based </a:t>
            </a:r>
            <a:r>
              <a:rPr lang="en-US" sz="1200" dirty="0" smtClean="0">
                <a:solidFill>
                  <a:srgbClr val="0000FF"/>
                </a:solidFill>
              </a:rPr>
              <a:t>Persistence</a:t>
            </a:r>
            <a:r>
              <a:rPr lang="en-US" sz="1200" dirty="0" smtClean="0"/>
              <a:t>,</a:t>
            </a:r>
            <a:r>
              <a:rPr lang="en-US" sz="1200" dirty="0"/>
              <a:t>” INFLOW 2016.</a:t>
            </a:r>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94</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675">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67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96</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2051720" y="2636912"/>
            <a:ext cx="4968552" cy="2088232"/>
          </a:xfrm>
        </p:spPr>
        <p:txBody>
          <a:bodyPr/>
          <a:lstStyle/>
          <a:p>
            <a:pPr marL="0" indent="0" algn="ctr">
              <a:buNone/>
            </a:pPr>
            <a:r>
              <a:rPr lang="en-US" sz="4000" dirty="0" smtClean="0">
                <a:solidFill>
                  <a:srgbClr val="FF0000"/>
                </a:solidFill>
              </a:rPr>
              <a:t>Providing the Best of</a:t>
            </a:r>
          </a:p>
          <a:p>
            <a:pPr marL="0" indent="0" algn="ctr">
              <a:buNone/>
            </a:pPr>
            <a:r>
              <a:rPr lang="en-US" sz="4000" dirty="0" smtClean="0">
                <a:solidFill>
                  <a:srgbClr val="FF0000"/>
                </a:solidFill>
              </a:rPr>
              <a:t>Multiple Metrics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97</a:t>
            </a:fld>
            <a:endParaRPr lang="en-US"/>
          </a:p>
        </p:txBody>
      </p:sp>
    </p:spTree>
    <p:extLst>
      <p:ext uri="{BB962C8B-B14F-4D97-AF65-F5344CB8AC3E}">
        <p14:creationId xmlns:p14="http://schemas.microsoft.com/office/powerpoint/2010/main" val="1880664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Departing From “Business as Usual”</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98</a:t>
            </a:fld>
            <a:endParaRPr lang="en-US"/>
          </a:p>
        </p:txBody>
      </p:sp>
      <p:sp>
        <p:nvSpPr>
          <p:cNvPr id="5" name="Content Placeholder 2"/>
          <p:cNvSpPr>
            <a:spLocks noGrp="1"/>
          </p:cNvSpPr>
          <p:nvPr>
            <p:ph idx="1"/>
          </p:nvPr>
        </p:nvSpPr>
        <p:spPr>
          <a:xfrm>
            <a:off x="251520" y="1700808"/>
            <a:ext cx="8352928" cy="2088232"/>
          </a:xfrm>
        </p:spPr>
        <p:txBody>
          <a:bodyPr/>
          <a:lstStyle/>
          <a:p>
            <a:pPr marL="0" indent="0" algn="ctr">
              <a:buNone/>
            </a:pPr>
            <a:r>
              <a:rPr lang="en-US" sz="4000" dirty="0" smtClean="0">
                <a:solidFill>
                  <a:srgbClr val="0000FF"/>
                </a:solidFill>
              </a:rPr>
              <a:t>Heterogeneous Memory Systems</a:t>
            </a:r>
          </a:p>
        </p:txBody>
      </p:sp>
      <p:sp>
        <p:nvSpPr>
          <p:cNvPr id="6" name="Content Placeholder 2"/>
          <p:cNvSpPr txBox="1">
            <a:spLocks/>
          </p:cNvSpPr>
          <p:nvPr/>
        </p:nvSpPr>
        <p:spPr bwMode="auto">
          <a:xfrm>
            <a:off x="683568" y="4149080"/>
            <a:ext cx="741682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gn="ctr">
              <a:buFont typeface="Wingdings" charset="0"/>
              <a:buNone/>
            </a:pPr>
            <a:r>
              <a:rPr lang="en-US" sz="4000" dirty="0" smtClean="0">
                <a:solidFill>
                  <a:srgbClr val="0000FF"/>
                </a:solidFill>
              </a:rPr>
              <a:t>Configurable Memory Systems</a:t>
            </a:r>
          </a:p>
        </p:txBody>
      </p:sp>
    </p:spTree>
    <p:extLst>
      <p:ext uri="{BB962C8B-B14F-4D97-AF65-F5344CB8AC3E}">
        <p14:creationId xmlns:p14="http://schemas.microsoft.com/office/powerpoint/2010/main" val="23284157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99</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446385"/>
            <a:ext cx="8869761" cy="430887"/>
          </a:xfrm>
          <a:prstGeom prst="rect">
            <a:avLst/>
          </a:prstGeom>
          <a:noFill/>
        </p:spPr>
        <p:txBody>
          <a:bodyPr wrap="none" rtlCol="0">
            <a:spAutoFit/>
          </a:bodyPr>
          <a:lstStyle/>
          <a:p>
            <a:r>
              <a:rPr lang="en-US" sz="2200" dirty="0" smtClean="0">
                <a:solidFill>
                  <a:srgbClr val="0000FF"/>
                </a:solidFill>
              </a:rPr>
              <a:t>Cores’ interfere with each other when accessing shared main memory</a:t>
            </a:r>
            <a:endParaRPr lang="en-US" sz="2200" dirty="0">
              <a:solidFill>
                <a:srgbClr val="0000FF"/>
              </a:solidFill>
            </a:endParaRPr>
          </a:p>
        </p:txBody>
      </p:sp>
      <p:sp>
        <p:nvSpPr>
          <p:cNvPr id="11" name="TextBox 10"/>
          <p:cNvSpPr txBox="1"/>
          <p:nvPr/>
        </p:nvSpPr>
        <p:spPr>
          <a:xfrm>
            <a:off x="251520" y="5878433"/>
            <a:ext cx="8437902" cy="430887"/>
          </a:xfrm>
          <a:prstGeom prst="rect">
            <a:avLst/>
          </a:prstGeom>
          <a:noFill/>
        </p:spPr>
        <p:txBody>
          <a:bodyPr wrap="none" rtlCol="0">
            <a:spAutoFit/>
          </a:bodyPr>
          <a:lstStyle/>
          <a:p>
            <a:r>
              <a:rPr lang="en-US" sz="2200" dirty="0" smtClean="0">
                <a:solidFill>
                  <a:srgbClr val="FF0000"/>
                </a:solidFill>
              </a:rPr>
              <a:t>This is uncontrolled today </a:t>
            </a:r>
            <a:r>
              <a:rPr lang="en-US" sz="2200" dirty="0" smtClean="0">
                <a:solidFill>
                  <a:srgbClr val="FF0000"/>
                </a:solidFill>
                <a:sym typeface="Wingdings"/>
              </a:rPr>
              <a:t> Unpredictable, uncontrollable system</a:t>
            </a:r>
            <a:endParaRPr lang="en-US" sz="2200" dirty="0">
              <a:solidFill>
                <a:srgbClr val="FF0000"/>
              </a:solidFill>
            </a:endParaRPr>
          </a:p>
        </p:txBody>
      </p:sp>
    </p:spTree>
    <p:extLst>
      <p:ext uri="{BB962C8B-B14F-4D97-AF65-F5344CB8AC3E}">
        <p14:creationId xmlns:p14="http://schemas.microsoft.com/office/powerpoint/2010/main" val="29431132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6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06.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27.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7.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8.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9.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9.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1.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2.xml><?xml version="1.0" encoding="utf-8"?>
<a:theme xmlns:a="http://schemas.openxmlformats.org/drawingml/2006/main" name="1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3.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6.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1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98.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162665</TotalTime>
  <Words>9685</Words>
  <Application>Microsoft Macintosh PowerPoint</Application>
  <PresentationFormat>On-screen Show (4:3)</PresentationFormat>
  <Paragraphs>1775</Paragraphs>
  <Slides>149</Slides>
  <Notes>24</Notes>
  <HiddenSlides>0</HiddenSlides>
  <MMClips>0</MMClips>
  <ScaleCrop>false</ScaleCrop>
  <HeadingPairs>
    <vt:vector size="4" baseType="variant">
      <vt:variant>
        <vt:lpstr>Theme</vt:lpstr>
      </vt:variant>
      <vt:variant>
        <vt:i4>160</vt:i4>
      </vt:variant>
      <vt:variant>
        <vt:lpstr>Slide Titles</vt:lpstr>
      </vt:variant>
      <vt:variant>
        <vt:i4>149</vt:i4>
      </vt:variant>
    </vt:vector>
  </HeadingPairs>
  <TitlesOfParts>
    <vt:vector size="309"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109_Edge</vt:lpstr>
      <vt:lpstr>110_Edge</vt:lpstr>
      <vt:lpstr>111_Edge</vt:lpstr>
      <vt:lpstr>112_Edge</vt:lpstr>
      <vt:lpstr>113_Edge</vt:lpstr>
      <vt:lpstr>114_Edge</vt:lpstr>
      <vt:lpstr>115_Edge</vt:lpstr>
      <vt:lpstr>116_Edge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132_Edge</vt:lpstr>
      <vt:lpstr>134_Edge</vt:lpstr>
      <vt:lpstr>135_Edge</vt:lpstr>
      <vt:lpstr>136_Edge</vt:lpstr>
      <vt:lpstr>102_Edge</vt:lpstr>
      <vt:lpstr>137_Edge</vt:lpstr>
      <vt:lpstr>138_Edge</vt:lpstr>
      <vt:lpstr>139_Edge</vt:lpstr>
      <vt:lpstr>12_Office Theme</vt:lpstr>
      <vt:lpstr>14_Office Theme</vt:lpstr>
      <vt:lpstr>18_Office Theme</vt:lpstr>
      <vt:lpstr>140_Edge</vt:lpstr>
      <vt:lpstr>141_Edge</vt:lpstr>
      <vt:lpstr>65_Edge</vt:lpstr>
      <vt:lpstr>143_Edge</vt:lpstr>
      <vt:lpstr>6_Office Theme</vt:lpstr>
      <vt:lpstr>144_Edge</vt:lpstr>
      <vt:lpstr>145_Edge</vt:lpstr>
      <vt:lpstr>146_Edge</vt:lpstr>
      <vt:lpstr>20_Office Theme</vt:lpstr>
      <vt:lpstr>147_Edge</vt:lpstr>
      <vt:lpstr>Rethinking Memory System Design  (and the Platforms We Design Around It)</vt:lpstr>
      <vt:lpstr>The Main Memory System</vt:lpstr>
      <vt:lpstr>The Main Memory System</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Two Key Issues in Future Platforms</vt:lpstr>
      <vt:lpstr>Maslow’s (Human) Hierarchy of Needs</vt:lpstr>
      <vt:lpstr>The DRAM Scaling Problem</vt:lpstr>
      <vt:lpstr>As Memory Scales, It Becomes Unreliable</vt:lpstr>
      <vt:lpstr>Infrastructures to Understand Such Issues</vt:lpstr>
      <vt:lpstr>Infrastructures to Understand Such Issues</vt:lpstr>
      <vt:lpstr>A Curious Discovery [Kim et al., ISCA 2014]</vt:lpstr>
      <vt:lpstr>DRAM RowHammer</vt:lpstr>
      <vt:lpstr>Modern DRAM is Prone to Disturbance Errors</vt:lpstr>
      <vt:lpstr>Most DRAM Modules Are at Risk</vt:lpstr>
      <vt:lpstr>Recent DRAM Is More Vulnerable</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vt:lpstr>
      <vt:lpstr>More Security Implications</vt:lpstr>
      <vt:lpstr>More Security Implications?</vt:lpstr>
      <vt:lpstr>Apple’s Patch for RowHammer</vt:lpstr>
      <vt:lpstr>Better Solution Directions: Principled Designs</vt:lpstr>
      <vt:lpstr>How Do We Keep Memory Secure?</vt:lpstr>
      <vt:lpstr>PowerPoint Presentation</vt:lpstr>
      <vt:lpstr>Understand and Model with Experiments (Flash)</vt:lpstr>
      <vt:lpstr>There are Two Other Solutions</vt:lpstr>
      <vt:lpstr>Challenge and Opportunity for Future</vt:lpstr>
      <vt:lpstr>Solving the Memory Scaling Problem</vt:lpstr>
      <vt:lpstr>Solving the Memory Scaling Problem</vt:lpstr>
      <vt:lpstr>Two Key Issues in Future Platforms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Perils of Processor-Centric Design</vt:lpstr>
      <vt:lpstr>Perils of Processor-Centric Design</vt:lpstr>
      <vt:lpstr>Three Key Systems Trends</vt:lpstr>
      <vt:lpstr>Data Movement vs. Computation Energy</vt:lpstr>
      <vt:lpstr>Data Movement vs. Computation Energy</vt:lpstr>
      <vt:lpstr>We Need A Paradigm Shift To …</vt:lpstr>
      <vt:lpstr>Goal: In-Memory Computation Engine</vt:lpstr>
      <vt:lpstr>Starting Simple: Data Copy and Initialization</vt:lpstr>
      <vt:lpstr>Today’s Systems: Bulk Data Copy</vt:lpstr>
      <vt:lpstr>Future Systems: In-Memory Copy</vt:lpstr>
      <vt:lpstr>RowClone: In-DRAM Row Copy</vt:lpstr>
      <vt:lpstr>RowClone: Latency and Energy Savings</vt:lpstr>
      <vt:lpstr>(Truly) In-Memory Computation</vt:lpstr>
      <vt:lpstr>Another Example: In-Memory 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Energy</vt:lpstr>
      <vt:lpstr>Challenge and Opportunity for Future</vt:lpstr>
      <vt:lpstr> Concluding Remarks</vt:lpstr>
      <vt:lpstr>A Quote from A Famous Architect</vt:lpstr>
      <vt:lpstr>Precedent-Based Design?</vt:lpstr>
      <vt:lpstr>Principled Design</vt:lpstr>
      <vt:lpstr>Another Example: Precedent-Based Design</vt:lpstr>
      <vt:lpstr>Principled Design</vt:lpstr>
      <vt:lpstr>Principle Applied to Another Structure</vt:lpstr>
      <vt:lpstr>Concluding Remarks</vt:lpstr>
      <vt:lpstr>Concluding Remarks</vt:lpstr>
      <vt:lpstr>Rethinking Memory System Design  (and the Platforms We Design Around It)</vt:lpstr>
      <vt:lpstr>Acknowledgments</vt:lpstr>
      <vt:lpstr>Funding Acknowledgments</vt:lpstr>
      <vt:lpstr>Slides Not Covered     But Could Be Useful</vt:lpstr>
      <vt:lpstr>Recap: The DRAM Scaling Problem</vt:lpstr>
      <vt:lpstr>Solution 1: New Memory Architectures</vt:lpstr>
      <vt:lpstr>Solution 1: New Memory Architectures</vt:lpstr>
      <vt:lpstr>Solution 2: Emerging Memory Technologies</vt:lpstr>
      <vt:lpstr>Solution 3: Hybrid Memory Systems</vt:lpstr>
      <vt:lpstr>Exploiting Memory Error Tolerance  with Hybrid Memory Systems</vt:lpstr>
      <vt:lpstr>Challenge and Opportunity</vt:lpstr>
      <vt:lpstr>Departing From “Business as Usual”</vt:lpstr>
      <vt:lpstr>An Orthogonal Issue: Memory Interference</vt:lpstr>
      <vt:lpstr>Goal: Predictable Performance in Complex Systems</vt:lpstr>
      <vt:lpstr>QoS-Aware Memory Systems</vt:lpstr>
      <vt:lpstr>Challenge and Opportunity</vt:lpstr>
      <vt:lpstr>Departing From “Business as Usual”</vt:lpstr>
      <vt:lpstr>Some Promising Directions</vt:lpstr>
      <vt:lpstr>Limits of Charge Memory</vt:lpstr>
      <vt:lpstr>Promising Resistive Memory Technologies</vt:lpstr>
      <vt:lpstr>Emerging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A More Viable Approach: Hybrid Memory Systems</vt:lpstr>
      <vt:lpstr>Data Placement Between DRAM and PCM</vt:lpstr>
      <vt:lpstr>Hybrid vs. All-PCM/DRAM [ICCD’12]</vt:lpstr>
      <vt:lpstr>STT-MRAM as Main Memory</vt:lpstr>
      <vt:lpstr>STT-MRAM: Pros and Cons</vt:lpstr>
      <vt:lpstr>Architected STT-MRAM as Main Memory</vt:lpstr>
      <vt:lpstr>Challenge and Opportunity</vt:lpstr>
      <vt:lpstr>Departing From Business As Usual</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Challenge and Opportunity</vt:lpstr>
      <vt:lpstr>Departing From “Business as Usual”</vt:lpstr>
      <vt:lpstr>Agenda</vt:lpstr>
      <vt:lpstr>Principles (So Far)</vt:lpstr>
      <vt:lpstr>Principles (So Far)</vt:lpstr>
      <vt:lpstr>Agenda</vt:lpstr>
      <vt:lpstr>Summary</vt:lpstr>
      <vt:lpstr>Summary</vt:lpstr>
      <vt:lpstr>Some Open Source Tools</vt:lpstr>
      <vt:lpstr>Referenced Papers</vt:lpstr>
      <vt:lpstr>Related Videos and Course Materials</vt:lpstr>
      <vt:lpstr>Ramulator: A Fast and Extensible DRAM Simulator   [IEEE Comp Arch Letters’15]</vt:lpstr>
      <vt:lpstr>Ramulator Motivation</vt:lpstr>
      <vt:lpstr>Ramulator </vt:lpstr>
      <vt:lpstr>Case Study: Comparison of DRAM Standards</vt:lpstr>
      <vt:lpstr>Ramulator Paper and Source Code</vt:lpstr>
      <vt:lpstr>DRAM Infrastructure</vt:lpstr>
      <vt:lpstr>Experimental DRAM Testing Infrastructure</vt:lpstr>
      <vt:lpstr>Experimental DRAM Testing Infrastructure</vt:lpstr>
      <vt:lpstr>SoftMC: Open Source DRAM Infrastructure</vt:lpstr>
      <vt:lpstr>SoftMC: Open Source DRAM Infrastructure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2454</cp:revision>
  <cp:lastPrinted>2010-05-26T16:43:32Z</cp:lastPrinted>
  <dcterms:created xsi:type="dcterms:W3CDTF">2010-10-08T20:41:54Z</dcterms:created>
  <dcterms:modified xsi:type="dcterms:W3CDTF">2017-06-17T10:06:55Z</dcterms:modified>
</cp:coreProperties>
</file>