
<file path=[Content_Types].xml><?xml version="1.0" encoding="utf-8"?>
<Types xmlns="http://schemas.openxmlformats.org/package/2006/content-types">
  <Default Extension="jpg" ContentType="image/jpeg"/>
  <Default Extension="emf" ContentType="image/x-emf"/>
  <Default Extension="xlsx" ContentType="application/vnd.openxmlformats-officedocument.spreadsheetml.sheet"/>
  <Default Extension="xls" ContentType="application/vnd.ms-excel"/>
  <Default Extension="jpeg" ContentType="image/jpeg"/>
  <Default Extension="xml" ContentType="application/xml"/>
  <Default Extension="vml" ContentType="application/vnd.openxmlformats-officedocument.vmlDrawing"/>
  <Default Extension="bin" ContentType="application/vnd.openxmlformats-officedocument.presentationml.printerSettings"/>
  <Default Extension="wdp" ContentType="image/vnd.ms-photo"/>
  <Default Extension="png" ContentType="image/png"/>
  <Default Extension="wmf" ContentType="image/x-wmf"/>
  <Default Extension="rels" ContentType="application/vnd.openxmlformats-package.relationships+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7.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68.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69.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0.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1.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2.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3.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4.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5.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76.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77.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78.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79.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0.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81.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82.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83.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84.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85.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86.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87.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88.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9.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90.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91.xml" ContentType="application/vnd.openxmlformats-officedocument.theme+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2.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3.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4.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5.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96.xml" ContentType="application/vnd.openxmlformats-officedocument.theme+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theme/theme97.xml" ContentType="application/vnd.openxmlformats-officedocument.theme+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98.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99.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0.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106.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theme/theme107.xml" ContentType="application/vnd.openxmlformats-officedocument.theme+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108.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theme/theme109.xml" ContentType="application/vnd.openxmlformats-officedocument.theme+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110.xml" ContentType="application/vnd.openxmlformats-officedocument.theme+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theme/theme112.xml" ContentType="application/vnd.openxmlformats-officedocument.theme+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theme/theme113.xml" ContentType="application/vnd.openxmlformats-officedocument.theme+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theme/theme116.xml" ContentType="application/vnd.openxmlformats-officedocument.theme+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theme/theme117.xml" ContentType="application/vnd.openxmlformats-officedocument.theme+xml"/>
  <Override PartName="/ppt/theme/theme118.xml" ContentType="application/vnd.openxmlformats-officedocument.theme+xml"/>
  <Override PartName="/ppt/theme/theme1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notesSlides/notesSlide25.xml" ContentType="application/vnd.openxmlformats-officedocument.presentationml.notesSlide+xml"/>
  <Override PartName="/ppt/charts/chart4.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5.xml" ContentType="application/vnd.openxmlformats-officedocument.drawingml.chart+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34.xml" ContentType="application/vnd.openxmlformats-officedocument.presentationml.notesSlide+xml"/>
  <Override PartName="/ppt/charts/chart8.xml" ContentType="application/vnd.openxmlformats-officedocument.drawingml.chart+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theme/themeOverride3.xml" ContentType="application/vnd.openxmlformats-officedocument.themeOverride+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theme/themeOverride4.xml" ContentType="application/vnd.openxmlformats-officedocument.themeOverride+xml"/>
  <Override PartName="/ppt/charts/chart17.xml" ContentType="application/vnd.openxmlformats-officedocument.drawingml.chart+xml"/>
  <Override PartName="/ppt/theme/themeOverride5.xml" ContentType="application/vnd.openxmlformats-officedocument.themeOverride+xml"/>
  <Override PartName="/ppt/charts/chart18.xml" ContentType="application/vnd.openxmlformats-officedocument.drawingml.chart+xml"/>
  <Override PartName="/ppt/theme/themeOverride6.xml" ContentType="application/vnd.openxmlformats-officedocument.themeOverride+xml"/>
  <Override PartName="/ppt/notesSlides/notesSlide39.xml" ContentType="application/vnd.openxmlformats-officedocument.presentationml.notesSlide+xml"/>
  <Override PartName="/ppt/charts/chart19.xml" ContentType="application/vnd.openxmlformats-officedocument.drawingml.chart+xml"/>
  <Override PartName="/ppt/theme/themeOverride7.xml" ContentType="application/vnd.openxmlformats-officedocument.themeOverride+xml"/>
  <Override PartName="/ppt/notesSlides/notesSlide40.xml" ContentType="application/vnd.openxmlformats-officedocument.presentationml.notesSlide+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41.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25.xml" ContentType="application/vnd.openxmlformats-officedocument.drawingml.chart+xml"/>
  <Override PartName="/ppt/theme/themeOverride8.xml" ContentType="application/vnd.openxmlformats-officedocument.themeOverride+xml"/>
  <Override PartName="/ppt/notesSlides/notesSlide50.xml" ContentType="application/vnd.openxmlformats-officedocument.presentationml.notesSlide+xml"/>
  <Override PartName="/ppt/charts/chart26.xml" ContentType="application/vnd.openxmlformats-officedocument.drawingml.chart+xml"/>
  <Override PartName="/ppt/theme/themeOverride9.xml" ContentType="application/vnd.openxmlformats-officedocument.themeOverride+xml"/>
  <Override PartName="/ppt/charts/chart27.xml" ContentType="application/vnd.openxmlformats-officedocument.drawingml.chart+xml"/>
  <Override PartName="/ppt/theme/themeOverride10.xml" ContentType="application/vnd.openxmlformats-officedocument.themeOverride+xml"/>
  <Override PartName="/ppt/charts/chart28.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embeddings/oleObject1.bin" ContentType="application/vnd.openxmlformats-officedocument.oleObject"/>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2.xml" ContentType="application/vnd.openxmlformats-officedocument.presentationml.tags+xml"/>
  <Override PartName="/ppt/notesSlides/notesSlide67.xml" ContentType="application/vnd.openxmlformats-officedocument.presentationml.notesSlide+xml"/>
  <Override PartName="/ppt/embeddings/oleObject2.bin" ContentType="application/vnd.openxmlformats-officedocument.oleObject"/>
  <Override PartName="/ppt/tags/tag3.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4.xml" ContentType="application/vnd.openxmlformats-officedocument.presentationml.tags+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34.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tags/tag5.xml" ContentType="application/vnd.openxmlformats-officedocument.presentationml.tags+xml"/>
  <Override PartName="/ppt/notesSlides/notesSlide82.xml" ContentType="application/vnd.openxmlformats-officedocument.presentationml.notesSlide+xml"/>
  <Override PartName="/ppt/tags/tag6.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embeddings/oleObject5.bin" ContentType="application/vnd.openxmlformats-officedocument.oleObject"/>
  <Override PartName="/ppt/tags/tag7.xml" ContentType="application/vnd.openxmlformats-officedocument.presentationml.tags+xml"/>
  <Override PartName="/ppt/notesSlides/notesSlide86.xml" ContentType="application/vnd.openxmlformats-officedocument.presentationml.notesSlide+xml"/>
  <Override PartName="/ppt/charts/chart37.xml" ContentType="application/vnd.openxmlformats-officedocument.drawingml.chart+xml"/>
  <Override PartName="/ppt/theme/themeOverride11.xml" ContentType="application/vnd.openxmlformats-officedocument.themeOverride+xml"/>
  <Override PartName="/ppt/embeddings/oleObject6.bin" ContentType="application/vnd.openxmlformats-officedocument.oleObject"/>
  <Override PartName="/ppt/embeddings/oleObject7.bin" ContentType="application/vnd.openxmlformats-officedocument.oleObject"/>
  <Override PartName="/ppt/notesSlides/notesSlide87.xml" ContentType="application/vnd.openxmlformats-officedocument.presentationml.notesSlide+xml"/>
  <Override PartName="/ppt/tags/tag8.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embeddings/oleObject8.bin" ContentType="application/vnd.openxmlformats-officedocument.oleObject"/>
  <Override PartName="/ppt/tags/tag9.xml" ContentType="application/vnd.openxmlformats-officedocument.presentationml.tags+xml"/>
  <Override PartName="/ppt/notesSlides/notesSlide90.xml" ContentType="application/vnd.openxmlformats-officedocument.presentationml.notesSlide+xml"/>
  <Override PartName="/ppt/tags/tag10.xml" ContentType="application/vnd.openxmlformats-officedocument.presentationml.tags+xml"/>
  <Override PartName="/ppt/notesSlides/notesSlide91.xml" ContentType="application/vnd.openxmlformats-officedocument.presentationml.notesSlide+xml"/>
  <Override PartName="/ppt/embeddings/oleObject9.bin" ContentType="application/vnd.openxmlformats-officedocument.oleObject"/>
  <Override PartName="/ppt/embeddings/oleObject10.bin" ContentType="application/vnd.openxmlformats-officedocument.oleObject"/>
  <Override PartName="/ppt/embeddings/oleObject11.bin" ContentType="application/vnd.openxmlformats-officedocument.oleObject"/>
  <Override PartName="/ppt/embeddings/oleObject12.bin" ContentType="application/vnd.openxmlformats-officedocument.oleObject"/>
  <Override PartName="/ppt/embeddings/oleObject13.bin" ContentType="application/vnd.openxmlformats-officedocument.oleObject"/>
  <Override PartName="/ppt/embeddings/oleObject14.bin" ContentType="application/vnd.openxmlformats-officedocument.oleObject"/>
  <Override PartName="/ppt/notesSlides/notesSlide92.xml" ContentType="application/vnd.openxmlformats-officedocument.presentationml.notesSlide+xml"/>
  <Override PartName="/ppt/tags/tag11.xml" ContentType="application/vnd.openxmlformats-officedocument.presentationml.tags+xml"/>
  <Override PartName="/ppt/notesSlides/notesSlide93.xml" ContentType="application/vnd.openxmlformats-officedocument.presentationml.notesSlide+xml"/>
  <Override PartName="/ppt/embeddings/oleObject15.bin" ContentType="application/vnd.openxmlformats-officedocument.oleObject"/>
  <Override PartName="/ppt/embeddings/oleObject16.bin" ContentType="application/vnd.openxmlformats-officedocument.oleObject"/>
  <Override PartName="/ppt/tags/tag12.xml" ContentType="application/vnd.openxmlformats-officedocument.presentationml.tags+xml"/>
  <Override PartName="/ppt/notesSlides/notesSlide94.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tags/tag13.xml" ContentType="application/vnd.openxmlformats-officedocument.presentationml.tags+xml"/>
  <Override PartName="/ppt/notesSlides/notesSlide95.xml" ContentType="application/vnd.openxmlformats-officedocument.presentationml.notesSlide+xml"/>
  <Override PartName="/ppt/embeddings/oleObject19.bin" ContentType="application/vnd.openxmlformats-officedocument.oleObject"/>
  <Override PartName="/ppt/tags/tag14.xml" ContentType="application/vnd.openxmlformats-officedocument.presentationml.tags+xml"/>
  <Override PartName="/ppt/notesSlides/notesSlide96.xml" ContentType="application/vnd.openxmlformats-officedocument.presentationml.notesSlide+xml"/>
  <Override PartName="/ppt/tags/tag15.xml" ContentType="application/vnd.openxmlformats-officedocument.presentationml.tags+xml"/>
  <Override PartName="/ppt/notesSlides/notesSlide97.xml" ContentType="application/vnd.openxmlformats-officedocument.presentationml.notesSlide+xml"/>
  <Override PartName="/ppt/embeddings/oleObject20.bin" ContentType="application/vnd.openxmlformats-officedocument.oleObject"/>
  <Override PartName="/ppt/notesSlides/notesSlide98.xml" ContentType="application/vnd.openxmlformats-officedocument.presentationml.notesSlide+xml"/>
  <Override PartName="/ppt/tags/tag16.xml" ContentType="application/vnd.openxmlformats-officedocument.presentationml.tags+xml"/>
  <Override PartName="/ppt/notesSlides/notesSlide99.xml" ContentType="application/vnd.openxmlformats-officedocument.presentationml.notesSlide+xml"/>
  <Override PartName="/ppt/embeddings/oleObject21.bin" ContentType="application/vnd.openxmlformats-officedocument.oleObject"/>
  <Override PartName="/ppt/embeddings/oleObject22.bin" ContentType="application/vnd.openxmlformats-officedocument.oleObject"/>
  <Override PartName="/ppt/notesSlides/notesSlide100.xml" ContentType="application/vnd.openxmlformats-officedocument.presentationml.notesSlide+xml"/>
  <Override PartName="/ppt/tags/tag17.xml" ContentType="application/vnd.openxmlformats-officedocument.presentationml.tags+xml"/>
  <Override PartName="/ppt/notesSlides/notesSlide101.xml" ContentType="application/vnd.openxmlformats-officedocument.presentationml.notesSlide+xml"/>
  <Override PartName="/ppt/embeddings/oleObject23.bin" ContentType="application/vnd.openxmlformats-officedocument.oleObject"/>
  <Override PartName="/ppt/tags/tag18.xml" ContentType="application/vnd.openxmlformats-officedocument.presentationml.tag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ags/tag19.xml" ContentType="application/vnd.openxmlformats-officedocument.presentationml.tags+xml"/>
  <Override PartName="/ppt/notesSlides/notesSlide104.xml" ContentType="application/vnd.openxmlformats-officedocument.presentationml.notesSlide+xml"/>
  <Override PartName="/ppt/charts/chart38.xml" ContentType="application/vnd.openxmlformats-officedocument.drawingml.chart+xml"/>
  <Override PartName="/ppt/theme/themeOverride12.xml" ContentType="application/vnd.openxmlformats-officedocument.themeOverride+xml"/>
  <Override PartName="/ppt/tags/tag20.xml" ContentType="application/vnd.openxmlformats-officedocument.presentationml.tags+xml"/>
  <Override PartName="/ppt/notesSlides/notesSlide105.xml" ContentType="application/vnd.openxmlformats-officedocument.presentationml.notesSlide+xml"/>
  <Override PartName="/ppt/charts/chart39.xml" ContentType="application/vnd.openxmlformats-officedocument.drawingml.chart+xml"/>
  <Override PartName="/ppt/theme/themeOverride13.xml" ContentType="application/vnd.openxmlformats-officedocument.themeOverride+xml"/>
  <Override PartName="/ppt/charts/chart40.xml" ContentType="application/vnd.openxmlformats-officedocument.drawingml.chart+xml"/>
  <Override PartName="/ppt/theme/themeOverride14.xml" ContentType="application/vnd.openxmlformats-officedocument.themeOverride+xml"/>
  <Override PartName="/ppt/charts/chart41.xml" ContentType="application/vnd.openxmlformats-officedocument.drawingml.chart+xml"/>
  <Override PartName="/ppt/theme/themeOverride15.xml" ContentType="application/vnd.openxmlformats-officedocument.themeOverride+xml"/>
  <Override PartName="/ppt/charts/chart42.xml" ContentType="application/vnd.openxmlformats-officedocument.drawingml.chart+xml"/>
  <Override PartName="/ppt/theme/themeOverride16.xml" ContentType="application/vnd.openxmlformats-officedocument.themeOverride+xml"/>
  <Override PartName="/ppt/charts/chart43.xml" ContentType="application/vnd.openxmlformats-officedocument.drawingml.chart+xml"/>
  <Override PartName="/ppt/theme/themeOverride17.xml" ContentType="application/vnd.openxmlformats-officedocument.themeOverride+xml"/>
  <Override PartName="/ppt/charts/chart44.xml" ContentType="application/vnd.openxmlformats-officedocument.drawingml.chart+xml"/>
  <Override PartName="/ppt/theme/themeOverride18.xml" ContentType="application/vnd.openxmlformats-officedocument.themeOverride+xml"/>
  <Override PartName="/ppt/notesSlides/notesSlide106.xml" ContentType="application/vnd.openxmlformats-officedocument.presentationml.notesSlide+xml"/>
  <Override PartName="/ppt/tags/tag21.xml" ContentType="application/vnd.openxmlformats-officedocument.presentationml.tags+xml"/>
  <Override PartName="/ppt/notesSlides/notesSlide107.xml" ContentType="application/vnd.openxmlformats-officedocument.presentationml.notesSlide+xml"/>
  <Override PartName="/ppt/tags/tag22.xml" ContentType="application/vnd.openxmlformats-officedocument.presentationml.tags+xml"/>
  <Override PartName="/ppt/notesSlides/notesSlide108.xml" ContentType="application/vnd.openxmlformats-officedocument.presentationml.notesSlide+xml"/>
  <Override PartName="/ppt/tags/tag23.xml" ContentType="application/vnd.openxmlformats-officedocument.presentationml.tags+xml"/>
  <Override PartName="/ppt/notesSlides/notesSlide109.xml" ContentType="application/vnd.openxmlformats-officedocument.presentationml.notesSlide+xml"/>
  <Override PartName="/ppt/tags/tag24.xml" ContentType="application/vnd.openxmlformats-officedocument.presentationml.tags+xml"/>
  <Override PartName="/ppt/notesSlides/notesSlide110.xml" ContentType="application/vnd.openxmlformats-officedocument.presentationml.notesSlide+xml"/>
  <Override PartName="/ppt/charts/chart45.xml" ContentType="application/vnd.openxmlformats-officedocument.drawingml.chart+xml"/>
  <Override PartName="/ppt/theme/themeOverride19.xml" ContentType="application/vnd.openxmlformats-officedocument.themeOverride+xml"/>
  <Override PartName="/ppt/tags/tag25.xml" ContentType="application/vnd.openxmlformats-officedocument.presentationml.tags+xml"/>
  <Override PartName="/ppt/tags/tag26.xml" ContentType="application/vnd.openxmlformats-officedocument.presentationml.tags+xml"/>
  <Override PartName="/ppt/charts/chart46.xml" ContentType="application/vnd.openxmlformats-officedocument.drawingml.chart+xml"/>
  <Override PartName="/ppt/theme/themeOverride20.xml" ContentType="application/vnd.openxmlformats-officedocument.themeOverride+xml"/>
  <Override PartName="/ppt/tags/tag27.xml" ContentType="application/vnd.openxmlformats-officedocument.presentationml.tags+xml"/>
  <Override PartName="/ppt/notesSlides/notesSlide111.xml" ContentType="application/vnd.openxmlformats-officedocument.presentationml.notesSlide+xml"/>
  <Override PartName="/ppt/tags/tag28.xml" ContentType="application/vnd.openxmlformats-officedocument.presentationml.tags+xml"/>
  <Override PartName="/ppt/notesSlides/notesSlide112.xml" ContentType="application/vnd.openxmlformats-officedocument.presentationml.notesSlide+xml"/>
  <Override PartName="/ppt/tags/tag29.xml" ContentType="application/vnd.openxmlformats-officedocument.presentationml.tags+xml"/>
  <Override PartName="/ppt/notesSlides/notesSlide1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692" r:id="rId45"/>
    <p:sldMasterId id="2147484704" r:id="rId46"/>
    <p:sldMasterId id="2147484741" r:id="rId47"/>
    <p:sldMasterId id="2147484765" r:id="rId48"/>
    <p:sldMasterId id="2147484777" r:id="rId49"/>
    <p:sldMasterId id="2147484789" r:id="rId50"/>
    <p:sldMasterId id="2147484801" r:id="rId51"/>
    <p:sldMasterId id="2147484813" r:id="rId52"/>
    <p:sldMasterId id="2147484825" r:id="rId53"/>
    <p:sldMasterId id="2147484837" r:id="rId54"/>
    <p:sldMasterId id="2147484849" r:id="rId55"/>
    <p:sldMasterId id="2147484861" r:id="rId56"/>
    <p:sldMasterId id="2147484873" r:id="rId57"/>
    <p:sldMasterId id="2147484885" r:id="rId58"/>
    <p:sldMasterId id="2147484897" r:id="rId59"/>
    <p:sldMasterId id="2147484909" r:id="rId60"/>
    <p:sldMasterId id="2147484921" r:id="rId61"/>
    <p:sldMasterId id="2147484933" r:id="rId62"/>
    <p:sldMasterId id="2147484945" r:id="rId63"/>
    <p:sldMasterId id="2147484957" r:id="rId64"/>
    <p:sldMasterId id="2147484969" r:id="rId65"/>
    <p:sldMasterId id="2147484996" r:id="rId66"/>
    <p:sldMasterId id="2147485008" r:id="rId67"/>
    <p:sldMasterId id="2147485033" r:id="rId68"/>
    <p:sldMasterId id="2147485045" r:id="rId69"/>
    <p:sldMasterId id="2147485069" r:id="rId70"/>
    <p:sldMasterId id="2147485107" r:id="rId71"/>
    <p:sldMasterId id="2147485119" r:id="rId72"/>
    <p:sldMasterId id="2147485131" r:id="rId73"/>
    <p:sldMasterId id="2147485143" r:id="rId74"/>
    <p:sldMasterId id="2147485155" r:id="rId75"/>
    <p:sldMasterId id="2147485167" r:id="rId76"/>
    <p:sldMasterId id="2147485179" r:id="rId77"/>
    <p:sldMasterId id="2147485191" r:id="rId78"/>
    <p:sldMasterId id="2147485203" r:id="rId79"/>
    <p:sldMasterId id="2147485215" r:id="rId80"/>
    <p:sldMasterId id="2147485227" r:id="rId81"/>
    <p:sldMasterId id="2147485239" r:id="rId82"/>
    <p:sldMasterId id="2147485251" r:id="rId83"/>
    <p:sldMasterId id="2147485263" r:id="rId84"/>
    <p:sldMasterId id="2147485275" r:id="rId85"/>
    <p:sldMasterId id="2147485287" r:id="rId86"/>
    <p:sldMasterId id="2147485299" r:id="rId87"/>
    <p:sldMasterId id="2147485311" r:id="rId88"/>
    <p:sldMasterId id="2147485323" r:id="rId89"/>
    <p:sldMasterId id="2147485335" r:id="rId90"/>
    <p:sldMasterId id="2147485347" r:id="rId91"/>
    <p:sldMasterId id="2147485359" r:id="rId92"/>
    <p:sldMasterId id="2147485372" r:id="rId93"/>
    <p:sldMasterId id="2147485398" r:id="rId94"/>
    <p:sldMasterId id="2147485410" r:id="rId95"/>
    <p:sldMasterId id="2147485422" r:id="rId96"/>
    <p:sldMasterId id="2147485436" r:id="rId97"/>
    <p:sldMasterId id="2147485460" r:id="rId98"/>
    <p:sldMasterId id="2147485484" r:id="rId99"/>
    <p:sldMasterId id="2147485496" r:id="rId100"/>
    <p:sldMasterId id="2147485520" r:id="rId101"/>
    <p:sldMasterId id="2147485532" r:id="rId102"/>
    <p:sldMasterId id="2147485556" r:id="rId103"/>
    <p:sldMasterId id="2147485568" r:id="rId104"/>
    <p:sldMasterId id="2147485580" r:id="rId105"/>
    <p:sldMasterId id="2147485592" r:id="rId106"/>
    <p:sldMasterId id="2147485604" r:id="rId107"/>
    <p:sldMasterId id="2147485616" r:id="rId108"/>
    <p:sldMasterId id="2147485628" r:id="rId109"/>
    <p:sldMasterId id="2147485640" r:id="rId110"/>
    <p:sldMasterId id="2147485652" r:id="rId111"/>
    <p:sldMasterId id="2147485665" r:id="rId112"/>
    <p:sldMasterId id="2147485678" r:id="rId113"/>
    <p:sldMasterId id="2147485690" r:id="rId114"/>
    <p:sldMasterId id="2147485702" r:id="rId115"/>
    <p:sldMasterId id="2147485714" r:id="rId116"/>
    <p:sldMasterId id="2147485727" r:id="rId117"/>
  </p:sldMasterIdLst>
  <p:notesMasterIdLst>
    <p:notesMasterId r:id="rId413"/>
  </p:notesMasterIdLst>
  <p:handoutMasterIdLst>
    <p:handoutMasterId r:id="rId414"/>
  </p:handoutMasterIdLst>
  <p:sldIdLst>
    <p:sldId id="1983" r:id="rId118"/>
    <p:sldId id="2067" r:id="rId119"/>
    <p:sldId id="2013" r:id="rId120"/>
    <p:sldId id="2209" r:id="rId121"/>
    <p:sldId id="2066" r:id="rId122"/>
    <p:sldId id="2012" r:id="rId123"/>
    <p:sldId id="2008" r:id="rId124"/>
    <p:sldId id="2011" r:id="rId125"/>
    <p:sldId id="2010" r:id="rId126"/>
    <p:sldId id="1987" r:id="rId127"/>
    <p:sldId id="1988" r:id="rId128"/>
    <p:sldId id="2151" r:id="rId129"/>
    <p:sldId id="2007" r:id="rId130"/>
    <p:sldId id="2149" r:id="rId131"/>
    <p:sldId id="1496" r:id="rId132"/>
    <p:sldId id="1497" r:id="rId133"/>
    <p:sldId id="1498" r:id="rId134"/>
    <p:sldId id="1500" r:id="rId135"/>
    <p:sldId id="1501" r:id="rId136"/>
    <p:sldId id="1502" r:id="rId137"/>
    <p:sldId id="1505" r:id="rId138"/>
    <p:sldId id="1503" r:id="rId139"/>
    <p:sldId id="1504" r:id="rId140"/>
    <p:sldId id="1728" r:id="rId141"/>
    <p:sldId id="1506" r:id="rId142"/>
    <p:sldId id="1860" r:id="rId143"/>
    <p:sldId id="1862" r:id="rId144"/>
    <p:sldId id="1878" r:id="rId145"/>
    <p:sldId id="1879" r:id="rId146"/>
    <p:sldId id="1880" r:id="rId147"/>
    <p:sldId id="1881" r:id="rId148"/>
    <p:sldId id="1865" r:id="rId149"/>
    <p:sldId id="2152" r:id="rId150"/>
    <p:sldId id="2154" r:id="rId151"/>
    <p:sldId id="2155" r:id="rId152"/>
    <p:sldId id="2153" r:id="rId153"/>
    <p:sldId id="2207" r:id="rId154"/>
    <p:sldId id="2208" r:id="rId155"/>
    <p:sldId id="2156" r:id="rId156"/>
    <p:sldId id="1866" r:id="rId157"/>
    <p:sldId id="1507" r:id="rId158"/>
    <p:sldId id="1584" r:id="rId159"/>
    <p:sldId id="1851" r:id="rId160"/>
    <p:sldId id="1791" r:id="rId161"/>
    <p:sldId id="1511" r:id="rId162"/>
    <p:sldId id="1601" r:id="rId163"/>
    <p:sldId id="1585" r:id="rId164"/>
    <p:sldId id="2118" r:id="rId165"/>
    <p:sldId id="2119" r:id="rId166"/>
    <p:sldId id="2120" r:id="rId167"/>
    <p:sldId id="2121" r:id="rId168"/>
    <p:sldId id="2122" r:id="rId169"/>
    <p:sldId id="2123" r:id="rId170"/>
    <p:sldId id="2124" r:id="rId171"/>
    <p:sldId id="2125" r:id="rId172"/>
    <p:sldId id="2126" r:id="rId173"/>
    <p:sldId id="2127" r:id="rId174"/>
    <p:sldId id="2128" r:id="rId175"/>
    <p:sldId id="1682" r:id="rId176"/>
    <p:sldId id="1889" r:id="rId177"/>
    <p:sldId id="1990" r:id="rId178"/>
    <p:sldId id="1727" r:id="rId179"/>
    <p:sldId id="1729" r:id="rId180"/>
    <p:sldId id="1798" r:id="rId181"/>
    <p:sldId id="1792" r:id="rId182"/>
    <p:sldId id="1793" r:id="rId183"/>
    <p:sldId id="1794" r:id="rId184"/>
    <p:sldId id="1795" r:id="rId185"/>
    <p:sldId id="1796" r:id="rId186"/>
    <p:sldId id="1797" r:id="rId187"/>
    <p:sldId id="1852" r:id="rId188"/>
    <p:sldId id="1853" r:id="rId189"/>
    <p:sldId id="2157" r:id="rId190"/>
    <p:sldId id="1854" r:id="rId191"/>
    <p:sldId id="2145" r:id="rId192"/>
    <p:sldId id="2148" r:id="rId193"/>
    <p:sldId id="2132" r:id="rId194"/>
    <p:sldId id="2133" r:id="rId195"/>
    <p:sldId id="2134" r:id="rId196"/>
    <p:sldId id="2135" r:id="rId197"/>
    <p:sldId id="2136" r:id="rId198"/>
    <p:sldId id="2137" r:id="rId199"/>
    <p:sldId id="2138" r:id="rId200"/>
    <p:sldId id="2139" r:id="rId201"/>
    <p:sldId id="2140" r:id="rId202"/>
    <p:sldId id="2141" r:id="rId203"/>
    <p:sldId id="2142" r:id="rId204"/>
    <p:sldId id="2143" r:id="rId205"/>
    <p:sldId id="2144" r:id="rId206"/>
    <p:sldId id="1715" r:id="rId207"/>
    <p:sldId id="2158" r:id="rId208"/>
    <p:sldId id="2159" r:id="rId209"/>
    <p:sldId id="1814" r:id="rId210"/>
    <p:sldId id="1815" r:id="rId211"/>
    <p:sldId id="1816" r:id="rId212"/>
    <p:sldId id="1855" r:id="rId213"/>
    <p:sldId id="1817" r:id="rId214"/>
    <p:sldId id="1818" r:id="rId215"/>
    <p:sldId id="2160" r:id="rId216"/>
    <p:sldId id="1856" r:id="rId217"/>
    <p:sldId id="2170" r:id="rId218"/>
    <p:sldId id="2195" r:id="rId219"/>
    <p:sldId id="2193" r:id="rId220"/>
    <p:sldId id="2194" r:id="rId221"/>
    <p:sldId id="1841" r:id="rId222"/>
    <p:sldId id="2065" r:id="rId223"/>
    <p:sldId id="2068" r:id="rId224"/>
    <p:sldId id="2069" r:id="rId225"/>
    <p:sldId id="2070" r:id="rId226"/>
    <p:sldId id="2071" r:id="rId227"/>
    <p:sldId id="2163" r:id="rId228"/>
    <p:sldId id="2164" r:id="rId229"/>
    <p:sldId id="1730" r:id="rId230"/>
    <p:sldId id="1541" r:id="rId231"/>
    <p:sldId id="1891" r:id="rId232"/>
    <p:sldId id="1892" r:id="rId233"/>
    <p:sldId id="1893" r:id="rId234"/>
    <p:sldId id="1542" r:id="rId235"/>
    <p:sldId id="1543" r:id="rId236"/>
    <p:sldId id="1544" r:id="rId237"/>
    <p:sldId id="1545" r:id="rId238"/>
    <p:sldId id="1896" r:id="rId239"/>
    <p:sldId id="1546" r:id="rId240"/>
    <p:sldId id="1547" r:id="rId241"/>
    <p:sldId id="1548" r:id="rId242"/>
    <p:sldId id="1549" r:id="rId243"/>
    <p:sldId id="1550" r:id="rId244"/>
    <p:sldId id="2029" r:id="rId245"/>
    <p:sldId id="2030" r:id="rId246"/>
    <p:sldId id="2031" r:id="rId247"/>
    <p:sldId id="1554" r:id="rId248"/>
    <p:sldId id="1836" r:id="rId249"/>
    <p:sldId id="1837" r:id="rId250"/>
    <p:sldId id="1838" r:id="rId251"/>
    <p:sldId id="1731" r:id="rId252"/>
    <p:sldId id="1556" r:id="rId253"/>
    <p:sldId id="1557" r:id="rId254"/>
    <p:sldId id="1857" r:id="rId255"/>
    <p:sldId id="1589" r:id="rId256"/>
    <p:sldId id="1982" r:id="rId257"/>
    <p:sldId id="1759" r:id="rId258"/>
    <p:sldId id="1596" r:id="rId259"/>
    <p:sldId id="1597" r:id="rId260"/>
    <p:sldId id="2146" r:id="rId261"/>
    <p:sldId id="2147" r:id="rId262"/>
    <p:sldId id="1732" r:id="rId263"/>
    <p:sldId id="1840" r:id="rId264"/>
    <p:sldId id="1985" r:id="rId265"/>
    <p:sldId id="1986" r:id="rId266"/>
    <p:sldId id="1604" r:id="rId267"/>
    <p:sldId id="2150" r:id="rId268"/>
    <p:sldId id="2171" r:id="rId269"/>
    <p:sldId id="2172" r:id="rId270"/>
    <p:sldId id="2173" r:id="rId271"/>
    <p:sldId id="2174" r:id="rId272"/>
    <p:sldId id="2175" r:id="rId273"/>
    <p:sldId id="2176" r:id="rId274"/>
    <p:sldId id="2177" r:id="rId275"/>
    <p:sldId id="2178" r:id="rId276"/>
    <p:sldId id="2179" r:id="rId277"/>
    <p:sldId id="2180" r:id="rId278"/>
    <p:sldId id="2181" r:id="rId279"/>
    <p:sldId id="2182" r:id="rId280"/>
    <p:sldId id="2196" r:id="rId281"/>
    <p:sldId id="2197" r:id="rId282"/>
    <p:sldId id="2198" r:id="rId283"/>
    <p:sldId id="2199" r:id="rId284"/>
    <p:sldId id="2200" r:id="rId285"/>
    <p:sldId id="2201" r:id="rId286"/>
    <p:sldId id="2202" r:id="rId287"/>
    <p:sldId id="2205" r:id="rId288"/>
    <p:sldId id="2203" r:id="rId289"/>
    <p:sldId id="2204" r:id="rId290"/>
    <p:sldId id="2206" r:id="rId291"/>
    <p:sldId id="2169" r:id="rId292"/>
    <p:sldId id="2167" r:id="rId293"/>
    <p:sldId id="2168" r:id="rId294"/>
    <p:sldId id="2051" r:id="rId295"/>
    <p:sldId id="2052" r:id="rId296"/>
    <p:sldId id="2053" r:id="rId297"/>
    <p:sldId id="2054" r:id="rId298"/>
    <p:sldId id="2055" r:id="rId299"/>
    <p:sldId id="2056" r:id="rId300"/>
    <p:sldId id="2057" r:id="rId301"/>
    <p:sldId id="2058" r:id="rId302"/>
    <p:sldId id="1992" r:id="rId303"/>
    <p:sldId id="1978" r:id="rId304"/>
    <p:sldId id="1979" r:id="rId305"/>
    <p:sldId id="1980" r:id="rId306"/>
    <p:sldId id="2183" r:id="rId307"/>
    <p:sldId id="2184" r:id="rId308"/>
    <p:sldId id="2185" r:id="rId309"/>
    <p:sldId id="2186" r:id="rId310"/>
    <p:sldId id="2187" r:id="rId311"/>
    <p:sldId id="2188" r:id="rId312"/>
    <p:sldId id="2189" r:id="rId313"/>
    <p:sldId id="2190" r:id="rId314"/>
    <p:sldId id="2191" r:id="rId315"/>
    <p:sldId id="2192" r:id="rId316"/>
    <p:sldId id="1993" r:id="rId317"/>
    <p:sldId id="1867" r:id="rId318"/>
    <p:sldId id="1868" r:id="rId319"/>
    <p:sldId id="1869" r:id="rId320"/>
    <p:sldId id="1870" r:id="rId321"/>
    <p:sldId id="1871" r:id="rId322"/>
    <p:sldId id="1872" r:id="rId323"/>
    <p:sldId id="1873" r:id="rId324"/>
    <p:sldId id="1874" r:id="rId325"/>
    <p:sldId id="1875" r:id="rId326"/>
    <p:sldId id="1876" r:id="rId327"/>
    <p:sldId id="2032" r:id="rId328"/>
    <p:sldId id="1894" r:id="rId329"/>
    <p:sldId id="1895" r:id="rId330"/>
    <p:sldId id="2075" r:id="rId331"/>
    <p:sldId id="2076" r:id="rId332"/>
    <p:sldId id="2077" r:id="rId333"/>
    <p:sldId id="2078" r:id="rId334"/>
    <p:sldId id="2079" r:id="rId335"/>
    <p:sldId id="2080" r:id="rId336"/>
    <p:sldId id="2081" r:id="rId337"/>
    <p:sldId id="2082" r:id="rId338"/>
    <p:sldId id="2083" r:id="rId339"/>
    <p:sldId id="2084" r:id="rId340"/>
    <p:sldId id="2085" r:id="rId341"/>
    <p:sldId id="2086" r:id="rId342"/>
    <p:sldId id="2087" r:id="rId343"/>
    <p:sldId id="2088" r:id="rId344"/>
    <p:sldId id="2089" r:id="rId345"/>
    <p:sldId id="2090" r:id="rId346"/>
    <p:sldId id="2091" r:id="rId347"/>
    <p:sldId id="2092" r:id="rId348"/>
    <p:sldId id="2093" r:id="rId349"/>
    <p:sldId id="2094" r:id="rId350"/>
    <p:sldId id="2095" r:id="rId351"/>
    <p:sldId id="2096" r:id="rId352"/>
    <p:sldId id="2097" r:id="rId353"/>
    <p:sldId id="2098" r:id="rId354"/>
    <p:sldId id="2099" r:id="rId355"/>
    <p:sldId id="2100" r:id="rId356"/>
    <p:sldId id="2101" r:id="rId357"/>
    <p:sldId id="2102" r:id="rId358"/>
    <p:sldId id="2103" r:id="rId359"/>
    <p:sldId id="2104" r:id="rId360"/>
    <p:sldId id="2105" r:id="rId361"/>
    <p:sldId id="2106" r:id="rId362"/>
    <p:sldId id="2107" r:id="rId363"/>
    <p:sldId id="2108" r:id="rId364"/>
    <p:sldId id="2109" r:id="rId365"/>
    <p:sldId id="2110" r:id="rId366"/>
    <p:sldId id="2111" r:id="rId367"/>
    <p:sldId id="2112" r:id="rId368"/>
    <p:sldId id="2113" r:id="rId369"/>
    <p:sldId id="2114" r:id="rId370"/>
    <p:sldId id="2115" r:id="rId371"/>
    <p:sldId id="2116" r:id="rId372"/>
    <p:sldId id="2117" r:id="rId373"/>
    <p:sldId id="1961" r:id="rId374"/>
    <p:sldId id="1927" r:id="rId375"/>
    <p:sldId id="1928" r:id="rId376"/>
    <p:sldId id="1929" r:id="rId377"/>
    <p:sldId id="1930" r:id="rId378"/>
    <p:sldId id="1931" r:id="rId379"/>
    <p:sldId id="1932" r:id="rId380"/>
    <p:sldId id="1933" r:id="rId381"/>
    <p:sldId id="1934" r:id="rId382"/>
    <p:sldId id="1935" r:id="rId383"/>
    <p:sldId id="1936" r:id="rId384"/>
    <p:sldId id="1937" r:id="rId385"/>
    <p:sldId id="1938" r:id="rId386"/>
    <p:sldId id="1939" r:id="rId387"/>
    <p:sldId id="1940" r:id="rId388"/>
    <p:sldId id="1941" r:id="rId389"/>
    <p:sldId id="1942" r:id="rId390"/>
    <p:sldId id="1943" r:id="rId391"/>
    <p:sldId id="1944" r:id="rId392"/>
    <p:sldId id="1945" r:id="rId393"/>
    <p:sldId id="1946" r:id="rId394"/>
    <p:sldId id="1947" r:id="rId395"/>
    <p:sldId id="1948" r:id="rId396"/>
    <p:sldId id="1949" r:id="rId397"/>
    <p:sldId id="1950" r:id="rId398"/>
    <p:sldId id="1951" r:id="rId399"/>
    <p:sldId id="1952" r:id="rId400"/>
    <p:sldId id="1953" r:id="rId401"/>
    <p:sldId id="1954" r:id="rId402"/>
    <p:sldId id="1955" r:id="rId403"/>
    <p:sldId id="1956" r:id="rId404"/>
    <p:sldId id="1957" r:id="rId405"/>
    <p:sldId id="1958" r:id="rId406"/>
    <p:sldId id="1959" r:id="rId407"/>
    <p:sldId id="1960" r:id="rId408"/>
    <p:sldId id="2165" r:id="rId409"/>
    <p:sldId id="2129" r:id="rId410"/>
    <p:sldId id="2130" r:id="rId411"/>
    <p:sldId id="2131" r:id="rId412"/>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8241" autoAdjust="0"/>
    <p:restoredTop sz="99205" autoAdjust="0"/>
  </p:normalViewPr>
  <p:slideViewPr>
    <p:cSldViewPr>
      <p:cViewPr>
        <p:scale>
          <a:sx n="103" d="100"/>
          <a:sy n="103" d="100"/>
        </p:scale>
        <p:origin x="-1072" y="-15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 Target="slides/slide53.xml"/><Relationship Id="rId171" Type="http://schemas.openxmlformats.org/officeDocument/2006/relationships/slide" Target="slides/slide54.xml"/><Relationship Id="rId172" Type="http://schemas.openxmlformats.org/officeDocument/2006/relationships/slide" Target="slides/slide55.xml"/><Relationship Id="rId173" Type="http://schemas.openxmlformats.org/officeDocument/2006/relationships/slide" Target="slides/slide56.xml"/><Relationship Id="rId174" Type="http://schemas.openxmlformats.org/officeDocument/2006/relationships/slide" Target="slides/slide57.xml"/><Relationship Id="rId175" Type="http://schemas.openxmlformats.org/officeDocument/2006/relationships/slide" Target="slides/slide58.xml"/><Relationship Id="rId176" Type="http://schemas.openxmlformats.org/officeDocument/2006/relationships/slide" Target="slides/slide59.xml"/><Relationship Id="rId177" Type="http://schemas.openxmlformats.org/officeDocument/2006/relationships/slide" Target="slides/slide60.xml"/><Relationship Id="rId178" Type="http://schemas.openxmlformats.org/officeDocument/2006/relationships/slide" Target="slides/slide61.xml"/><Relationship Id="rId179" Type="http://schemas.openxmlformats.org/officeDocument/2006/relationships/slide" Target="slides/slide62.xml"/><Relationship Id="rId230" Type="http://schemas.openxmlformats.org/officeDocument/2006/relationships/slide" Target="slides/slide113.xml"/><Relationship Id="rId231" Type="http://schemas.openxmlformats.org/officeDocument/2006/relationships/slide" Target="slides/slide114.xml"/><Relationship Id="rId232" Type="http://schemas.openxmlformats.org/officeDocument/2006/relationships/slide" Target="slides/slide115.xml"/><Relationship Id="rId233" Type="http://schemas.openxmlformats.org/officeDocument/2006/relationships/slide" Target="slides/slide116.xml"/><Relationship Id="rId234" Type="http://schemas.openxmlformats.org/officeDocument/2006/relationships/slide" Target="slides/slide117.xml"/><Relationship Id="rId235" Type="http://schemas.openxmlformats.org/officeDocument/2006/relationships/slide" Target="slides/slide118.xml"/><Relationship Id="rId236" Type="http://schemas.openxmlformats.org/officeDocument/2006/relationships/slide" Target="slides/slide119.xml"/><Relationship Id="rId237" Type="http://schemas.openxmlformats.org/officeDocument/2006/relationships/slide" Target="slides/slide120.xml"/><Relationship Id="rId238" Type="http://schemas.openxmlformats.org/officeDocument/2006/relationships/slide" Target="slides/slide121.xml"/><Relationship Id="rId239" Type="http://schemas.openxmlformats.org/officeDocument/2006/relationships/slide" Target="slides/slide122.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 Target="slides/slide63.xml"/><Relationship Id="rId181" Type="http://schemas.openxmlformats.org/officeDocument/2006/relationships/slide" Target="slides/slide64.xml"/><Relationship Id="rId182" Type="http://schemas.openxmlformats.org/officeDocument/2006/relationships/slide" Target="slides/slide65.xml"/><Relationship Id="rId183" Type="http://schemas.openxmlformats.org/officeDocument/2006/relationships/slide" Target="slides/slide66.xml"/><Relationship Id="rId184" Type="http://schemas.openxmlformats.org/officeDocument/2006/relationships/slide" Target="slides/slide67.xml"/><Relationship Id="rId185" Type="http://schemas.openxmlformats.org/officeDocument/2006/relationships/slide" Target="slides/slide68.xml"/><Relationship Id="rId186" Type="http://schemas.openxmlformats.org/officeDocument/2006/relationships/slide" Target="slides/slide69.xml"/><Relationship Id="rId187" Type="http://schemas.openxmlformats.org/officeDocument/2006/relationships/slide" Target="slides/slide70.xml"/><Relationship Id="rId188" Type="http://schemas.openxmlformats.org/officeDocument/2006/relationships/slide" Target="slides/slide71.xml"/><Relationship Id="rId189" Type="http://schemas.openxmlformats.org/officeDocument/2006/relationships/slide" Target="slides/slide72.xml"/><Relationship Id="rId240" Type="http://schemas.openxmlformats.org/officeDocument/2006/relationships/slide" Target="slides/slide123.xml"/><Relationship Id="rId241" Type="http://schemas.openxmlformats.org/officeDocument/2006/relationships/slide" Target="slides/slide124.xml"/><Relationship Id="rId242" Type="http://schemas.openxmlformats.org/officeDocument/2006/relationships/slide" Target="slides/slide125.xml"/><Relationship Id="rId243" Type="http://schemas.openxmlformats.org/officeDocument/2006/relationships/slide" Target="slides/slide126.xml"/><Relationship Id="rId244" Type="http://schemas.openxmlformats.org/officeDocument/2006/relationships/slide" Target="slides/slide127.xml"/><Relationship Id="rId245" Type="http://schemas.openxmlformats.org/officeDocument/2006/relationships/slide" Target="slides/slide128.xml"/><Relationship Id="rId246" Type="http://schemas.openxmlformats.org/officeDocument/2006/relationships/slide" Target="slides/slide129.xml"/><Relationship Id="rId247" Type="http://schemas.openxmlformats.org/officeDocument/2006/relationships/slide" Target="slides/slide130.xml"/><Relationship Id="rId248" Type="http://schemas.openxmlformats.org/officeDocument/2006/relationships/slide" Target="slides/slide131.xml"/><Relationship Id="rId249" Type="http://schemas.openxmlformats.org/officeDocument/2006/relationships/slide" Target="slides/slide132.xml"/><Relationship Id="rId300" Type="http://schemas.openxmlformats.org/officeDocument/2006/relationships/slide" Target="slides/slide183.xml"/><Relationship Id="rId301" Type="http://schemas.openxmlformats.org/officeDocument/2006/relationships/slide" Target="slides/slide184.xml"/><Relationship Id="rId302" Type="http://schemas.openxmlformats.org/officeDocument/2006/relationships/slide" Target="slides/slide185.xml"/><Relationship Id="rId303" Type="http://schemas.openxmlformats.org/officeDocument/2006/relationships/slide" Target="slides/slide186.xml"/><Relationship Id="rId304" Type="http://schemas.openxmlformats.org/officeDocument/2006/relationships/slide" Target="slides/slide187.xml"/><Relationship Id="rId305" Type="http://schemas.openxmlformats.org/officeDocument/2006/relationships/slide" Target="slides/slide188.xml"/><Relationship Id="rId306" Type="http://schemas.openxmlformats.org/officeDocument/2006/relationships/slide" Target="slides/slide189.xml"/><Relationship Id="rId307" Type="http://schemas.openxmlformats.org/officeDocument/2006/relationships/slide" Target="slides/slide190.xml"/><Relationship Id="rId308" Type="http://schemas.openxmlformats.org/officeDocument/2006/relationships/slide" Target="slides/slide191.xml"/><Relationship Id="rId309" Type="http://schemas.openxmlformats.org/officeDocument/2006/relationships/slide" Target="slides/slide192.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 Target="slides/slide73.xml"/><Relationship Id="rId191" Type="http://schemas.openxmlformats.org/officeDocument/2006/relationships/slide" Target="slides/slide74.xml"/><Relationship Id="rId192" Type="http://schemas.openxmlformats.org/officeDocument/2006/relationships/slide" Target="slides/slide75.xml"/><Relationship Id="rId193" Type="http://schemas.openxmlformats.org/officeDocument/2006/relationships/slide" Target="slides/slide76.xml"/><Relationship Id="rId194" Type="http://schemas.openxmlformats.org/officeDocument/2006/relationships/slide" Target="slides/slide77.xml"/><Relationship Id="rId195" Type="http://schemas.openxmlformats.org/officeDocument/2006/relationships/slide" Target="slides/slide78.xml"/><Relationship Id="rId196" Type="http://schemas.openxmlformats.org/officeDocument/2006/relationships/slide" Target="slides/slide79.xml"/><Relationship Id="rId197" Type="http://schemas.openxmlformats.org/officeDocument/2006/relationships/slide" Target="slides/slide80.xml"/><Relationship Id="rId198" Type="http://schemas.openxmlformats.org/officeDocument/2006/relationships/slide" Target="slides/slide81.xml"/><Relationship Id="rId199" Type="http://schemas.openxmlformats.org/officeDocument/2006/relationships/slide" Target="slides/slide82.xml"/><Relationship Id="rId250" Type="http://schemas.openxmlformats.org/officeDocument/2006/relationships/slide" Target="slides/slide133.xml"/><Relationship Id="rId251" Type="http://schemas.openxmlformats.org/officeDocument/2006/relationships/slide" Target="slides/slide134.xml"/><Relationship Id="rId252" Type="http://schemas.openxmlformats.org/officeDocument/2006/relationships/slide" Target="slides/slide135.xml"/><Relationship Id="rId253" Type="http://schemas.openxmlformats.org/officeDocument/2006/relationships/slide" Target="slides/slide136.xml"/><Relationship Id="rId254" Type="http://schemas.openxmlformats.org/officeDocument/2006/relationships/slide" Target="slides/slide137.xml"/><Relationship Id="rId255" Type="http://schemas.openxmlformats.org/officeDocument/2006/relationships/slide" Target="slides/slide138.xml"/><Relationship Id="rId256" Type="http://schemas.openxmlformats.org/officeDocument/2006/relationships/slide" Target="slides/slide139.xml"/><Relationship Id="rId257" Type="http://schemas.openxmlformats.org/officeDocument/2006/relationships/slide" Target="slides/slide140.xml"/><Relationship Id="rId258" Type="http://schemas.openxmlformats.org/officeDocument/2006/relationships/slide" Target="slides/slide141.xml"/><Relationship Id="rId259" Type="http://schemas.openxmlformats.org/officeDocument/2006/relationships/slide" Target="slides/slide142.xml"/><Relationship Id="rId310" Type="http://schemas.openxmlformats.org/officeDocument/2006/relationships/slide" Target="slides/slide193.xml"/><Relationship Id="rId311" Type="http://schemas.openxmlformats.org/officeDocument/2006/relationships/slide" Target="slides/slide194.xml"/><Relationship Id="rId312" Type="http://schemas.openxmlformats.org/officeDocument/2006/relationships/slide" Target="slides/slide195.xml"/><Relationship Id="rId313" Type="http://schemas.openxmlformats.org/officeDocument/2006/relationships/slide" Target="slides/slide196.xml"/><Relationship Id="rId314" Type="http://schemas.openxmlformats.org/officeDocument/2006/relationships/slide" Target="slides/slide197.xml"/><Relationship Id="rId315" Type="http://schemas.openxmlformats.org/officeDocument/2006/relationships/slide" Target="slides/slide198.xml"/><Relationship Id="rId316" Type="http://schemas.openxmlformats.org/officeDocument/2006/relationships/slide" Target="slides/slide199.xml"/><Relationship Id="rId317" Type="http://schemas.openxmlformats.org/officeDocument/2006/relationships/slide" Target="slides/slide200.xml"/><Relationship Id="rId318" Type="http://schemas.openxmlformats.org/officeDocument/2006/relationships/slide" Target="slides/slide201.xml"/><Relationship Id="rId319" Type="http://schemas.openxmlformats.org/officeDocument/2006/relationships/slide" Target="slides/slide202.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260" Type="http://schemas.openxmlformats.org/officeDocument/2006/relationships/slide" Target="slides/slide143.xml"/><Relationship Id="rId261" Type="http://schemas.openxmlformats.org/officeDocument/2006/relationships/slide" Target="slides/slide144.xml"/><Relationship Id="rId262" Type="http://schemas.openxmlformats.org/officeDocument/2006/relationships/slide" Target="slides/slide145.xml"/><Relationship Id="rId263" Type="http://schemas.openxmlformats.org/officeDocument/2006/relationships/slide" Target="slides/slide146.xml"/><Relationship Id="rId264" Type="http://schemas.openxmlformats.org/officeDocument/2006/relationships/slide" Target="slides/slide147.xml"/><Relationship Id="rId265" Type="http://schemas.openxmlformats.org/officeDocument/2006/relationships/slide" Target="slides/slide148.xml"/><Relationship Id="rId266" Type="http://schemas.openxmlformats.org/officeDocument/2006/relationships/slide" Target="slides/slide149.xml"/><Relationship Id="rId267" Type="http://schemas.openxmlformats.org/officeDocument/2006/relationships/slide" Target="slides/slide150.xml"/><Relationship Id="rId268" Type="http://schemas.openxmlformats.org/officeDocument/2006/relationships/slide" Target="slides/slide151.xml"/><Relationship Id="rId269" Type="http://schemas.openxmlformats.org/officeDocument/2006/relationships/slide" Target="slides/slide152.xml"/><Relationship Id="rId320" Type="http://schemas.openxmlformats.org/officeDocument/2006/relationships/slide" Target="slides/slide203.xml"/><Relationship Id="rId321" Type="http://schemas.openxmlformats.org/officeDocument/2006/relationships/slide" Target="slides/slide204.xml"/><Relationship Id="rId322" Type="http://schemas.openxmlformats.org/officeDocument/2006/relationships/slide" Target="slides/slide205.xml"/><Relationship Id="rId323" Type="http://schemas.openxmlformats.org/officeDocument/2006/relationships/slide" Target="slides/slide206.xml"/><Relationship Id="rId324" Type="http://schemas.openxmlformats.org/officeDocument/2006/relationships/slide" Target="slides/slide207.xml"/><Relationship Id="rId325" Type="http://schemas.openxmlformats.org/officeDocument/2006/relationships/slide" Target="slides/slide208.xml"/><Relationship Id="rId326" Type="http://schemas.openxmlformats.org/officeDocument/2006/relationships/slide" Target="slides/slide209.xml"/><Relationship Id="rId327" Type="http://schemas.openxmlformats.org/officeDocument/2006/relationships/slide" Target="slides/slide210.xml"/><Relationship Id="rId328" Type="http://schemas.openxmlformats.org/officeDocument/2006/relationships/slide" Target="slides/slide211.xml"/><Relationship Id="rId329" Type="http://schemas.openxmlformats.org/officeDocument/2006/relationships/slide" Target="slides/slide212.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270" Type="http://schemas.openxmlformats.org/officeDocument/2006/relationships/slide" Target="slides/slide153.xml"/><Relationship Id="rId271" Type="http://schemas.openxmlformats.org/officeDocument/2006/relationships/slide" Target="slides/slide154.xml"/><Relationship Id="rId272" Type="http://schemas.openxmlformats.org/officeDocument/2006/relationships/slide" Target="slides/slide155.xml"/><Relationship Id="rId273" Type="http://schemas.openxmlformats.org/officeDocument/2006/relationships/slide" Target="slides/slide156.xml"/><Relationship Id="rId274" Type="http://schemas.openxmlformats.org/officeDocument/2006/relationships/slide" Target="slides/slide157.xml"/><Relationship Id="rId275" Type="http://schemas.openxmlformats.org/officeDocument/2006/relationships/slide" Target="slides/slide158.xml"/><Relationship Id="rId276" Type="http://schemas.openxmlformats.org/officeDocument/2006/relationships/slide" Target="slides/slide159.xml"/><Relationship Id="rId277" Type="http://schemas.openxmlformats.org/officeDocument/2006/relationships/slide" Target="slides/slide160.xml"/><Relationship Id="rId278" Type="http://schemas.openxmlformats.org/officeDocument/2006/relationships/slide" Target="slides/slide161.xml"/><Relationship Id="rId279" Type="http://schemas.openxmlformats.org/officeDocument/2006/relationships/slide" Target="slides/slide162.xml"/><Relationship Id="rId330" Type="http://schemas.openxmlformats.org/officeDocument/2006/relationships/slide" Target="slides/slide213.xml"/><Relationship Id="rId331" Type="http://schemas.openxmlformats.org/officeDocument/2006/relationships/slide" Target="slides/slide214.xml"/><Relationship Id="rId332" Type="http://schemas.openxmlformats.org/officeDocument/2006/relationships/slide" Target="slides/slide215.xml"/><Relationship Id="rId333" Type="http://schemas.openxmlformats.org/officeDocument/2006/relationships/slide" Target="slides/slide216.xml"/><Relationship Id="rId334" Type="http://schemas.openxmlformats.org/officeDocument/2006/relationships/slide" Target="slides/slide217.xml"/><Relationship Id="rId335" Type="http://schemas.openxmlformats.org/officeDocument/2006/relationships/slide" Target="slides/slide218.xml"/><Relationship Id="rId336" Type="http://schemas.openxmlformats.org/officeDocument/2006/relationships/slide" Target="slides/slide219.xml"/><Relationship Id="rId337" Type="http://schemas.openxmlformats.org/officeDocument/2006/relationships/slide" Target="slides/slide220.xml"/><Relationship Id="rId338" Type="http://schemas.openxmlformats.org/officeDocument/2006/relationships/slide" Target="slides/slide221.xml"/><Relationship Id="rId339" Type="http://schemas.openxmlformats.org/officeDocument/2006/relationships/slide" Target="slides/slide222.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 Target="slides/slide1.xml"/><Relationship Id="rId119" Type="http://schemas.openxmlformats.org/officeDocument/2006/relationships/slide" Target="slides/slide2.xml"/><Relationship Id="rId280" Type="http://schemas.openxmlformats.org/officeDocument/2006/relationships/slide" Target="slides/slide163.xml"/><Relationship Id="rId281" Type="http://schemas.openxmlformats.org/officeDocument/2006/relationships/slide" Target="slides/slide164.xml"/><Relationship Id="rId282" Type="http://schemas.openxmlformats.org/officeDocument/2006/relationships/slide" Target="slides/slide165.xml"/><Relationship Id="rId283" Type="http://schemas.openxmlformats.org/officeDocument/2006/relationships/slide" Target="slides/slide166.xml"/><Relationship Id="rId284" Type="http://schemas.openxmlformats.org/officeDocument/2006/relationships/slide" Target="slides/slide167.xml"/><Relationship Id="rId285" Type="http://schemas.openxmlformats.org/officeDocument/2006/relationships/slide" Target="slides/slide168.xml"/><Relationship Id="rId286" Type="http://schemas.openxmlformats.org/officeDocument/2006/relationships/slide" Target="slides/slide169.xml"/><Relationship Id="rId287" Type="http://schemas.openxmlformats.org/officeDocument/2006/relationships/slide" Target="slides/slide170.xml"/><Relationship Id="rId288" Type="http://schemas.openxmlformats.org/officeDocument/2006/relationships/slide" Target="slides/slide171.xml"/><Relationship Id="rId289" Type="http://schemas.openxmlformats.org/officeDocument/2006/relationships/slide" Target="slides/slide172.xml"/><Relationship Id="rId340" Type="http://schemas.openxmlformats.org/officeDocument/2006/relationships/slide" Target="slides/slide223.xml"/><Relationship Id="rId341" Type="http://schemas.openxmlformats.org/officeDocument/2006/relationships/slide" Target="slides/slide224.xml"/><Relationship Id="rId342" Type="http://schemas.openxmlformats.org/officeDocument/2006/relationships/slide" Target="slides/slide225.xml"/><Relationship Id="rId343" Type="http://schemas.openxmlformats.org/officeDocument/2006/relationships/slide" Target="slides/slide226.xml"/><Relationship Id="rId344" Type="http://schemas.openxmlformats.org/officeDocument/2006/relationships/slide" Target="slides/slide227.xml"/><Relationship Id="rId345" Type="http://schemas.openxmlformats.org/officeDocument/2006/relationships/slide" Target="slides/slide228.xml"/><Relationship Id="rId346" Type="http://schemas.openxmlformats.org/officeDocument/2006/relationships/slide" Target="slides/slide229.xml"/><Relationship Id="rId347" Type="http://schemas.openxmlformats.org/officeDocument/2006/relationships/slide" Target="slides/slide230.xml"/><Relationship Id="rId348" Type="http://schemas.openxmlformats.org/officeDocument/2006/relationships/slide" Target="slides/slide231.xml"/><Relationship Id="rId349" Type="http://schemas.openxmlformats.org/officeDocument/2006/relationships/slide" Target="slides/slide232.xml"/><Relationship Id="rId400" Type="http://schemas.openxmlformats.org/officeDocument/2006/relationships/slide" Target="slides/slide283.xml"/><Relationship Id="rId401" Type="http://schemas.openxmlformats.org/officeDocument/2006/relationships/slide" Target="slides/slide284.xml"/><Relationship Id="rId402" Type="http://schemas.openxmlformats.org/officeDocument/2006/relationships/slide" Target="slides/slide285.xml"/><Relationship Id="rId403" Type="http://schemas.openxmlformats.org/officeDocument/2006/relationships/slide" Target="slides/slide286.xml"/><Relationship Id="rId404" Type="http://schemas.openxmlformats.org/officeDocument/2006/relationships/slide" Target="slides/slide287.xml"/><Relationship Id="rId405" Type="http://schemas.openxmlformats.org/officeDocument/2006/relationships/slide" Target="slides/slide288.xml"/><Relationship Id="rId406" Type="http://schemas.openxmlformats.org/officeDocument/2006/relationships/slide" Target="slides/slide289.xml"/><Relationship Id="rId407" Type="http://schemas.openxmlformats.org/officeDocument/2006/relationships/slide" Target="slides/slide290.xml"/><Relationship Id="rId408" Type="http://schemas.openxmlformats.org/officeDocument/2006/relationships/slide" Target="slides/slide291.xml"/><Relationship Id="rId409" Type="http://schemas.openxmlformats.org/officeDocument/2006/relationships/slide" Target="slides/slide292.xml"/><Relationship Id="rId120" Type="http://schemas.openxmlformats.org/officeDocument/2006/relationships/slide" Target="slides/slide3.xml"/><Relationship Id="rId121" Type="http://schemas.openxmlformats.org/officeDocument/2006/relationships/slide" Target="slides/slide4.xml"/><Relationship Id="rId122" Type="http://schemas.openxmlformats.org/officeDocument/2006/relationships/slide" Target="slides/slide5.xml"/><Relationship Id="rId123" Type="http://schemas.openxmlformats.org/officeDocument/2006/relationships/slide" Target="slides/slide6.xml"/><Relationship Id="rId124" Type="http://schemas.openxmlformats.org/officeDocument/2006/relationships/slide" Target="slides/slide7.xml"/><Relationship Id="rId125" Type="http://schemas.openxmlformats.org/officeDocument/2006/relationships/slide" Target="slides/slide8.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 Target="slides/slide9.xml"/><Relationship Id="rId127" Type="http://schemas.openxmlformats.org/officeDocument/2006/relationships/slide" Target="slides/slide10.xml"/><Relationship Id="rId128" Type="http://schemas.openxmlformats.org/officeDocument/2006/relationships/slide" Target="slides/slide11.xml"/><Relationship Id="rId129" Type="http://schemas.openxmlformats.org/officeDocument/2006/relationships/slide" Target="slides/slide12.xml"/><Relationship Id="rId290" Type="http://schemas.openxmlformats.org/officeDocument/2006/relationships/slide" Target="slides/slide173.xml"/><Relationship Id="rId291" Type="http://schemas.openxmlformats.org/officeDocument/2006/relationships/slide" Target="slides/slide174.xml"/><Relationship Id="rId292" Type="http://schemas.openxmlformats.org/officeDocument/2006/relationships/slide" Target="slides/slide175.xml"/><Relationship Id="rId293" Type="http://schemas.openxmlformats.org/officeDocument/2006/relationships/slide" Target="slides/slide176.xml"/><Relationship Id="rId294" Type="http://schemas.openxmlformats.org/officeDocument/2006/relationships/slide" Target="slides/slide177.xml"/><Relationship Id="rId295" Type="http://schemas.openxmlformats.org/officeDocument/2006/relationships/slide" Target="slides/slide178.xml"/><Relationship Id="rId296" Type="http://schemas.openxmlformats.org/officeDocument/2006/relationships/slide" Target="slides/slide179.xml"/><Relationship Id="rId297" Type="http://schemas.openxmlformats.org/officeDocument/2006/relationships/slide" Target="slides/slide180.xml"/><Relationship Id="rId298" Type="http://schemas.openxmlformats.org/officeDocument/2006/relationships/slide" Target="slides/slide181.xml"/><Relationship Id="rId299" Type="http://schemas.openxmlformats.org/officeDocument/2006/relationships/slide" Target="slides/slide182.xml"/><Relationship Id="rId350" Type="http://schemas.openxmlformats.org/officeDocument/2006/relationships/slide" Target="slides/slide233.xml"/><Relationship Id="rId351" Type="http://schemas.openxmlformats.org/officeDocument/2006/relationships/slide" Target="slides/slide234.xml"/><Relationship Id="rId352" Type="http://schemas.openxmlformats.org/officeDocument/2006/relationships/slide" Target="slides/slide235.xml"/><Relationship Id="rId353" Type="http://schemas.openxmlformats.org/officeDocument/2006/relationships/slide" Target="slides/slide236.xml"/><Relationship Id="rId354" Type="http://schemas.openxmlformats.org/officeDocument/2006/relationships/slide" Target="slides/slide237.xml"/><Relationship Id="rId355" Type="http://schemas.openxmlformats.org/officeDocument/2006/relationships/slide" Target="slides/slide238.xml"/><Relationship Id="rId356" Type="http://schemas.openxmlformats.org/officeDocument/2006/relationships/slide" Target="slides/slide239.xml"/><Relationship Id="rId357" Type="http://schemas.openxmlformats.org/officeDocument/2006/relationships/slide" Target="slides/slide240.xml"/><Relationship Id="rId358" Type="http://schemas.openxmlformats.org/officeDocument/2006/relationships/slide" Target="slides/slide241.xml"/><Relationship Id="rId359" Type="http://schemas.openxmlformats.org/officeDocument/2006/relationships/slide" Target="slides/slide242.xml"/><Relationship Id="rId410" Type="http://schemas.openxmlformats.org/officeDocument/2006/relationships/slide" Target="slides/slide293.xml"/><Relationship Id="rId411" Type="http://schemas.openxmlformats.org/officeDocument/2006/relationships/slide" Target="slides/slide294.xml"/><Relationship Id="rId412" Type="http://schemas.openxmlformats.org/officeDocument/2006/relationships/slide" Target="slides/slide295.xml"/><Relationship Id="rId413" Type="http://schemas.openxmlformats.org/officeDocument/2006/relationships/notesMaster" Target="notesMasters/notesMaster1.xml"/><Relationship Id="rId414" Type="http://schemas.openxmlformats.org/officeDocument/2006/relationships/handoutMaster" Target="handoutMasters/handoutMaster1.xml"/><Relationship Id="rId415" Type="http://schemas.openxmlformats.org/officeDocument/2006/relationships/printerSettings" Target="printerSettings/printerSettings1.bin"/><Relationship Id="rId416" Type="http://schemas.openxmlformats.org/officeDocument/2006/relationships/presProps" Target="presProps.xml"/><Relationship Id="rId417" Type="http://schemas.openxmlformats.org/officeDocument/2006/relationships/viewProps" Target="viewProps.xml"/><Relationship Id="rId418" Type="http://schemas.openxmlformats.org/officeDocument/2006/relationships/theme" Target="theme/theme1.xml"/><Relationship Id="rId419" Type="http://schemas.openxmlformats.org/officeDocument/2006/relationships/tableStyles" Target="tableStyles.xml"/><Relationship Id="rId130" Type="http://schemas.openxmlformats.org/officeDocument/2006/relationships/slide" Target="slides/slide13.xml"/><Relationship Id="rId131" Type="http://schemas.openxmlformats.org/officeDocument/2006/relationships/slide" Target="slides/slide14.xml"/><Relationship Id="rId132" Type="http://schemas.openxmlformats.org/officeDocument/2006/relationships/slide" Target="slides/slide15.xml"/><Relationship Id="rId133" Type="http://schemas.openxmlformats.org/officeDocument/2006/relationships/slide" Target="slides/slide16.xml"/><Relationship Id="rId134" Type="http://schemas.openxmlformats.org/officeDocument/2006/relationships/slide" Target="slides/slide17.xml"/><Relationship Id="rId135" Type="http://schemas.openxmlformats.org/officeDocument/2006/relationships/slide" Target="slides/slide18.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 Target="slides/slide19.xml"/><Relationship Id="rId137" Type="http://schemas.openxmlformats.org/officeDocument/2006/relationships/slide" Target="slides/slide20.xml"/><Relationship Id="rId138" Type="http://schemas.openxmlformats.org/officeDocument/2006/relationships/slide" Target="slides/slide21.xml"/><Relationship Id="rId139" Type="http://schemas.openxmlformats.org/officeDocument/2006/relationships/slide" Target="slides/slide22.xml"/><Relationship Id="rId360" Type="http://schemas.openxmlformats.org/officeDocument/2006/relationships/slide" Target="slides/slide243.xml"/><Relationship Id="rId361" Type="http://schemas.openxmlformats.org/officeDocument/2006/relationships/slide" Target="slides/slide244.xml"/><Relationship Id="rId362" Type="http://schemas.openxmlformats.org/officeDocument/2006/relationships/slide" Target="slides/slide245.xml"/><Relationship Id="rId363" Type="http://schemas.openxmlformats.org/officeDocument/2006/relationships/slide" Target="slides/slide246.xml"/><Relationship Id="rId364" Type="http://schemas.openxmlformats.org/officeDocument/2006/relationships/slide" Target="slides/slide247.xml"/><Relationship Id="rId365" Type="http://schemas.openxmlformats.org/officeDocument/2006/relationships/slide" Target="slides/slide248.xml"/><Relationship Id="rId366" Type="http://schemas.openxmlformats.org/officeDocument/2006/relationships/slide" Target="slides/slide249.xml"/><Relationship Id="rId367" Type="http://schemas.openxmlformats.org/officeDocument/2006/relationships/slide" Target="slides/slide250.xml"/><Relationship Id="rId368" Type="http://schemas.openxmlformats.org/officeDocument/2006/relationships/slide" Target="slides/slide251.xml"/><Relationship Id="rId369" Type="http://schemas.openxmlformats.org/officeDocument/2006/relationships/slide" Target="slides/slide252.xml"/><Relationship Id="rId140" Type="http://schemas.openxmlformats.org/officeDocument/2006/relationships/slide" Target="slides/slide23.xml"/><Relationship Id="rId141" Type="http://schemas.openxmlformats.org/officeDocument/2006/relationships/slide" Target="slides/slide24.xml"/><Relationship Id="rId142" Type="http://schemas.openxmlformats.org/officeDocument/2006/relationships/slide" Target="slides/slide25.xml"/><Relationship Id="rId143" Type="http://schemas.openxmlformats.org/officeDocument/2006/relationships/slide" Target="slides/slide26.xml"/><Relationship Id="rId144" Type="http://schemas.openxmlformats.org/officeDocument/2006/relationships/slide" Target="slides/slide27.xml"/><Relationship Id="rId145" Type="http://schemas.openxmlformats.org/officeDocument/2006/relationships/slide" Target="slides/slide28.xml"/><Relationship Id="rId146" Type="http://schemas.openxmlformats.org/officeDocument/2006/relationships/slide" Target="slides/slide29.xml"/><Relationship Id="rId147" Type="http://schemas.openxmlformats.org/officeDocument/2006/relationships/slide" Target="slides/slide30.xml"/><Relationship Id="rId148" Type="http://schemas.openxmlformats.org/officeDocument/2006/relationships/slide" Target="slides/slide31.xml"/><Relationship Id="rId149" Type="http://schemas.openxmlformats.org/officeDocument/2006/relationships/slide" Target="slides/slide32.xml"/><Relationship Id="rId200" Type="http://schemas.openxmlformats.org/officeDocument/2006/relationships/slide" Target="slides/slide83.xml"/><Relationship Id="rId201" Type="http://schemas.openxmlformats.org/officeDocument/2006/relationships/slide" Target="slides/slide84.xml"/><Relationship Id="rId202" Type="http://schemas.openxmlformats.org/officeDocument/2006/relationships/slide" Target="slides/slide85.xml"/><Relationship Id="rId203" Type="http://schemas.openxmlformats.org/officeDocument/2006/relationships/slide" Target="slides/slide86.xml"/><Relationship Id="rId204" Type="http://schemas.openxmlformats.org/officeDocument/2006/relationships/slide" Target="slides/slide87.xml"/><Relationship Id="rId205" Type="http://schemas.openxmlformats.org/officeDocument/2006/relationships/slide" Target="slides/slide88.xml"/><Relationship Id="rId206" Type="http://schemas.openxmlformats.org/officeDocument/2006/relationships/slide" Target="slides/slide89.xml"/><Relationship Id="rId207" Type="http://schemas.openxmlformats.org/officeDocument/2006/relationships/slide" Target="slides/slide90.xml"/><Relationship Id="rId208" Type="http://schemas.openxmlformats.org/officeDocument/2006/relationships/slide" Target="slides/slide91.xml"/><Relationship Id="rId209" Type="http://schemas.openxmlformats.org/officeDocument/2006/relationships/slide" Target="slides/slide92.xml"/><Relationship Id="rId370" Type="http://schemas.openxmlformats.org/officeDocument/2006/relationships/slide" Target="slides/slide253.xml"/><Relationship Id="rId371" Type="http://schemas.openxmlformats.org/officeDocument/2006/relationships/slide" Target="slides/slide254.xml"/><Relationship Id="rId372" Type="http://schemas.openxmlformats.org/officeDocument/2006/relationships/slide" Target="slides/slide255.xml"/><Relationship Id="rId373" Type="http://schemas.openxmlformats.org/officeDocument/2006/relationships/slide" Target="slides/slide256.xml"/><Relationship Id="rId374" Type="http://schemas.openxmlformats.org/officeDocument/2006/relationships/slide" Target="slides/slide257.xml"/><Relationship Id="rId375" Type="http://schemas.openxmlformats.org/officeDocument/2006/relationships/slide" Target="slides/slide258.xml"/><Relationship Id="rId376" Type="http://schemas.openxmlformats.org/officeDocument/2006/relationships/slide" Target="slides/slide259.xml"/><Relationship Id="rId377" Type="http://schemas.openxmlformats.org/officeDocument/2006/relationships/slide" Target="slides/slide260.xml"/><Relationship Id="rId378" Type="http://schemas.openxmlformats.org/officeDocument/2006/relationships/slide" Target="slides/slide261.xml"/><Relationship Id="rId379" Type="http://schemas.openxmlformats.org/officeDocument/2006/relationships/slide" Target="slides/slide262.xml"/><Relationship Id="rId150" Type="http://schemas.openxmlformats.org/officeDocument/2006/relationships/slide" Target="slides/slide33.xml"/><Relationship Id="rId151" Type="http://schemas.openxmlformats.org/officeDocument/2006/relationships/slide" Target="slides/slide34.xml"/><Relationship Id="rId152" Type="http://schemas.openxmlformats.org/officeDocument/2006/relationships/slide" Target="slides/slide35.xml"/><Relationship Id="rId153" Type="http://schemas.openxmlformats.org/officeDocument/2006/relationships/slide" Target="slides/slide36.xml"/><Relationship Id="rId154" Type="http://schemas.openxmlformats.org/officeDocument/2006/relationships/slide" Target="slides/slide37.xml"/><Relationship Id="rId155" Type="http://schemas.openxmlformats.org/officeDocument/2006/relationships/slide" Target="slides/slide38.xml"/><Relationship Id="rId156" Type="http://schemas.openxmlformats.org/officeDocument/2006/relationships/slide" Target="slides/slide39.xml"/><Relationship Id="rId157" Type="http://schemas.openxmlformats.org/officeDocument/2006/relationships/slide" Target="slides/slide40.xml"/><Relationship Id="rId158" Type="http://schemas.openxmlformats.org/officeDocument/2006/relationships/slide" Target="slides/slide41.xml"/><Relationship Id="rId159" Type="http://schemas.openxmlformats.org/officeDocument/2006/relationships/slide" Target="slides/slide42.xml"/><Relationship Id="rId210" Type="http://schemas.openxmlformats.org/officeDocument/2006/relationships/slide" Target="slides/slide93.xml"/><Relationship Id="rId211" Type="http://schemas.openxmlformats.org/officeDocument/2006/relationships/slide" Target="slides/slide94.xml"/><Relationship Id="rId212" Type="http://schemas.openxmlformats.org/officeDocument/2006/relationships/slide" Target="slides/slide95.xml"/><Relationship Id="rId213" Type="http://schemas.openxmlformats.org/officeDocument/2006/relationships/slide" Target="slides/slide96.xml"/><Relationship Id="rId214" Type="http://schemas.openxmlformats.org/officeDocument/2006/relationships/slide" Target="slides/slide97.xml"/><Relationship Id="rId215" Type="http://schemas.openxmlformats.org/officeDocument/2006/relationships/slide" Target="slides/slide98.xml"/><Relationship Id="rId216" Type="http://schemas.openxmlformats.org/officeDocument/2006/relationships/slide" Target="slides/slide99.xml"/><Relationship Id="rId217" Type="http://schemas.openxmlformats.org/officeDocument/2006/relationships/slide" Target="slides/slide100.xml"/><Relationship Id="rId218" Type="http://schemas.openxmlformats.org/officeDocument/2006/relationships/slide" Target="slides/slide101.xml"/><Relationship Id="rId219" Type="http://schemas.openxmlformats.org/officeDocument/2006/relationships/slide" Target="slides/slide102.xml"/><Relationship Id="rId380" Type="http://schemas.openxmlformats.org/officeDocument/2006/relationships/slide" Target="slides/slide263.xml"/><Relationship Id="rId381" Type="http://schemas.openxmlformats.org/officeDocument/2006/relationships/slide" Target="slides/slide264.xml"/><Relationship Id="rId382" Type="http://schemas.openxmlformats.org/officeDocument/2006/relationships/slide" Target="slides/slide265.xml"/><Relationship Id="rId383" Type="http://schemas.openxmlformats.org/officeDocument/2006/relationships/slide" Target="slides/slide266.xml"/><Relationship Id="rId384" Type="http://schemas.openxmlformats.org/officeDocument/2006/relationships/slide" Target="slides/slide267.xml"/><Relationship Id="rId385" Type="http://schemas.openxmlformats.org/officeDocument/2006/relationships/slide" Target="slides/slide268.xml"/><Relationship Id="rId386" Type="http://schemas.openxmlformats.org/officeDocument/2006/relationships/slide" Target="slides/slide269.xml"/><Relationship Id="rId387" Type="http://schemas.openxmlformats.org/officeDocument/2006/relationships/slide" Target="slides/slide270.xml"/><Relationship Id="rId388" Type="http://schemas.openxmlformats.org/officeDocument/2006/relationships/slide" Target="slides/slide271.xml"/><Relationship Id="rId389" Type="http://schemas.openxmlformats.org/officeDocument/2006/relationships/slide" Target="slides/slide272.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 Target="slides/slide43.xml"/><Relationship Id="rId161" Type="http://schemas.openxmlformats.org/officeDocument/2006/relationships/slide" Target="slides/slide44.xml"/><Relationship Id="rId162" Type="http://schemas.openxmlformats.org/officeDocument/2006/relationships/slide" Target="slides/slide45.xml"/><Relationship Id="rId163" Type="http://schemas.openxmlformats.org/officeDocument/2006/relationships/slide" Target="slides/slide46.xml"/><Relationship Id="rId164" Type="http://schemas.openxmlformats.org/officeDocument/2006/relationships/slide" Target="slides/slide47.xml"/><Relationship Id="rId165" Type="http://schemas.openxmlformats.org/officeDocument/2006/relationships/slide" Target="slides/slide48.xml"/><Relationship Id="rId166" Type="http://schemas.openxmlformats.org/officeDocument/2006/relationships/slide" Target="slides/slide49.xml"/><Relationship Id="rId167" Type="http://schemas.openxmlformats.org/officeDocument/2006/relationships/slide" Target="slides/slide50.xml"/><Relationship Id="rId168" Type="http://schemas.openxmlformats.org/officeDocument/2006/relationships/slide" Target="slides/slide51.xml"/><Relationship Id="rId169" Type="http://schemas.openxmlformats.org/officeDocument/2006/relationships/slide" Target="slides/slide52.xml"/><Relationship Id="rId220" Type="http://schemas.openxmlformats.org/officeDocument/2006/relationships/slide" Target="slides/slide103.xml"/><Relationship Id="rId221" Type="http://schemas.openxmlformats.org/officeDocument/2006/relationships/slide" Target="slides/slide104.xml"/><Relationship Id="rId222" Type="http://schemas.openxmlformats.org/officeDocument/2006/relationships/slide" Target="slides/slide105.xml"/><Relationship Id="rId223" Type="http://schemas.openxmlformats.org/officeDocument/2006/relationships/slide" Target="slides/slide106.xml"/><Relationship Id="rId224" Type="http://schemas.openxmlformats.org/officeDocument/2006/relationships/slide" Target="slides/slide107.xml"/><Relationship Id="rId225" Type="http://schemas.openxmlformats.org/officeDocument/2006/relationships/slide" Target="slides/slide108.xml"/><Relationship Id="rId226" Type="http://schemas.openxmlformats.org/officeDocument/2006/relationships/slide" Target="slides/slide109.xml"/><Relationship Id="rId227" Type="http://schemas.openxmlformats.org/officeDocument/2006/relationships/slide" Target="slides/slide110.xml"/><Relationship Id="rId228" Type="http://schemas.openxmlformats.org/officeDocument/2006/relationships/slide" Target="slides/slide111.xml"/><Relationship Id="rId229" Type="http://schemas.openxmlformats.org/officeDocument/2006/relationships/slide" Target="slides/slide112.xml"/><Relationship Id="rId390" Type="http://schemas.openxmlformats.org/officeDocument/2006/relationships/slide" Target="slides/slide273.xml"/><Relationship Id="rId391" Type="http://schemas.openxmlformats.org/officeDocument/2006/relationships/slide" Target="slides/slide274.xml"/><Relationship Id="rId392" Type="http://schemas.openxmlformats.org/officeDocument/2006/relationships/slide" Target="slides/slide275.xml"/><Relationship Id="rId393" Type="http://schemas.openxmlformats.org/officeDocument/2006/relationships/slide" Target="slides/slide276.xml"/><Relationship Id="rId394" Type="http://schemas.openxmlformats.org/officeDocument/2006/relationships/slide" Target="slides/slide277.xml"/><Relationship Id="rId395" Type="http://schemas.openxmlformats.org/officeDocument/2006/relationships/slide" Target="slides/slide278.xml"/><Relationship Id="rId396" Type="http://schemas.openxmlformats.org/officeDocument/2006/relationships/slide" Target="slides/slide279.xml"/><Relationship Id="rId397" Type="http://schemas.openxmlformats.org/officeDocument/2006/relationships/slide" Target="slides/slide280.xml"/><Relationship Id="rId398" Type="http://schemas.openxmlformats.org/officeDocument/2006/relationships/slide" Target="slides/slide281.xml"/><Relationship Id="rId399" Type="http://schemas.openxmlformats.org/officeDocument/2006/relationships/slide" Target="slides/slide282.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yoongu\Documents\isca12_graphs_ppt.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yoongu\Documents\isca12_graphs_ppt.xlsx" TargetMode="External"/></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Documents%20and%20Settings\Atreides\My%20Documents\Dropbox\Docs\Compressed%20Cache\Final%20Graphs\L2CompRatios.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E:\Dropbox\Docs\Compressed%20Cache\Final%20Graphs\L2RealAll.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E:\Dropbox\Docs\Compressed%20Cache\Final%20Graphs\L2MPKI2M.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yoonh\Desktop\figs2.xlsx" TargetMode="External"/></Relationships>
</file>

<file path=ppt/charts/_rels/chart2.xml.rels><?xml version="1.0" encoding="UTF-8" standalone="yes"?>
<Relationships xmlns="http://schemas.openxmlformats.org/package/2006/relationships"><Relationship Id="rId1" Type="http://schemas.openxmlformats.org/officeDocument/2006/relationships/image" Target="../media/image36.png"/><Relationship Id="rId2"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2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4.xlsx"/></Relationships>
</file>

<file path=ppt/charts/_rels/chart2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yoonh\Desktop\figs2.xlsx" TargetMode="External"/></Relationships>
</file>

<file path=ppt/charts/_rels/chart27.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Macintosh%20HD:Users:jjm:Documents:SAFARI:hpl:cal:CAL:qual_graph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Macintosh%20HD:Users:jjm:Documents:SAFARI:hpl:cal:CAL:qual_graphs.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xml.rels><?xml version="1.0" encoding="UTF-8" standalone="yes"?>
<Relationships xmlns="http://schemas.openxmlformats.org/package/2006/relationships"><Relationship Id="rId1" Type="http://schemas.openxmlformats.org/officeDocument/2006/relationships/image" Target="../media/image36.png"/><Relationship Id="rId2"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_rels/chart35.xml.rels><?xml version="1.0" encoding="UTF-8" standalone="yes"?>
<Relationships xmlns="http://schemas.openxmlformats.org/package/2006/relationships"><Relationship Id="rId1" Type="http://schemas.openxmlformats.org/officeDocument/2006/relationships/image" Target="../media/image36.png"/><Relationship Id="rId2" Type="http://schemas.openxmlformats.org/officeDocument/2006/relationships/package" Target="../embeddings/Microsoft_Excel_Sheet9.xlsx"/></Relationships>
</file>

<file path=ppt/charts/_rels/chart36.xml.rels><?xml version="1.0" encoding="UTF-8" standalone="yes"?>
<Relationships xmlns="http://schemas.openxmlformats.org/package/2006/relationships"><Relationship Id="rId1" Type="http://schemas.openxmlformats.org/officeDocument/2006/relationships/image" Target="../media/image36.png"/><Relationship Id="rId2" Type="http://schemas.openxmlformats.org/officeDocument/2006/relationships/package" Target="../embeddings/Microsoft_Excel_Sheet10.xlsx"/></Relationships>
</file>

<file path=ppt/charts/_rels/chart37.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GSRC-2012\observation1.xlsx" TargetMode="External"/></Relationships>
</file>

<file path=ppt/charts/_rels/chart38.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leslie_short.xlsx" TargetMode="External"/></Relationships>
</file>

<file path=ppt/charts/_rels/chart39.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_Slowdown_Plots.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40.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HPCA_Talk_Slowdown_Plots.xlsx" TargetMode="External"/></Relationships>
</file>

<file path=ppt/charts/_rels/chart41.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Users\Lavanya\Research\HPCA_Talk_Slowdown_Plots.xlsx" TargetMode="External"/></Relationships>
</file>

<file path=ppt/charts/_rels/chart42.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Users\Lavanya\Research\HPCA_Talk_Slowdown_Plots.xlsx" TargetMode="External"/></Relationships>
</file>

<file path=ppt/charts/_rels/chart43.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oleObject" Target="file:///C:\Users\Lavanya\Research\HPCA_Talk_Slowdown_Plots.xlsx" TargetMode="External"/></Relationships>
</file>

<file path=ppt/charts/_rels/chart44.xml.rels><?xml version="1.0" encoding="UTF-8" standalone="yes"?>
<Relationships xmlns="http://schemas.openxmlformats.org/package/2006/relationships"><Relationship Id="rId1" Type="http://schemas.openxmlformats.org/officeDocument/2006/relationships/themeOverride" Target="../theme/themeOverride18.xml"/><Relationship Id="rId2" Type="http://schemas.openxmlformats.org/officeDocument/2006/relationships/oleObject" Target="file:///C:\Users\Lavanya\Research\HPCA_Talk_Slowdown_Plots.xlsx" TargetMode="External"/></Relationships>
</file>

<file path=ppt/charts/_rels/chart45.xml.rels><?xml version="1.0" encoding="UTF-8" standalone="yes"?>
<Relationships xmlns="http://schemas.openxmlformats.org/package/2006/relationships"><Relationship Id="rId1" Type="http://schemas.openxmlformats.org/officeDocument/2006/relationships/themeOverride" Target="../theme/themeOverride19.xml"/><Relationship Id="rId2" Type="http://schemas.openxmlformats.org/officeDocument/2006/relationships/oleObject" Target="file:///C:\Users\Lavanya\Research\HPCA_Talk\Ind_Workload_Plot.xlsx" TargetMode="External"/></Relationships>
</file>

<file path=ppt/charts/_rels/chart46.xml.rels><?xml version="1.0" encoding="UTF-8" standalone="yes"?>
<Relationships xmlns="http://schemas.openxmlformats.org/package/2006/relationships"><Relationship Id="rId1" Type="http://schemas.openxmlformats.org/officeDocument/2006/relationships/themeOverride" Target="../theme/themeOverride20.xml"/><Relationship Id="rId2" Type="http://schemas.openxmlformats.org/officeDocument/2006/relationships/oleObject" Target="file:///C:\Users\Lavanya\Research\HPCA_Talk\Avg_sys_perf_results.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974305400"/>
        <c:axId val="1974308984"/>
      </c:barChart>
      <c:catAx>
        <c:axId val="197430540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974308984"/>
        <c:crosses val="autoZero"/>
        <c:auto val="1"/>
        <c:lblAlgn val="ctr"/>
        <c:lblOffset val="100"/>
        <c:noMultiLvlLbl val="0"/>
      </c:catAx>
      <c:valAx>
        <c:axId val="1974308984"/>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974305400"/>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2093510456"/>
        <c:axId val="-1995549816"/>
      </c:barChart>
      <c:catAx>
        <c:axId val="-2093510456"/>
        <c:scaling>
          <c:orientation val="minMax"/>
        </c:scaling>
        <c:delete val="0"/>
        <c:axPos val="b"/>
        <c:majorTickMark val="out"/>
        <c:minorTickMark val="none"/>
        <c:tickLblPos val="nextTo"/>
        <c:txPr>
          <a:bodyPr/>
          <a:lstStyle/>
          <a:p>
            <a:pPr>
              <a:defRPr sz="1800"/>
            </a:pPr>
            <a:endParaRPr lang="en-US"/>
          </a:p>
        </c:txPr>
        <c:crossAx val="-1995549816"/>
        <c:crosses val="autoZero"/>
        <c:auto val="1"/>
        <c:lblAlgn val="ctr"/>
        <c:lblOffset val="0"/>
        <c:noMultiLvlLbl val="0"/>
      </c:catAx>
      <c:valAx>
        <c:axId val="-1995549816"/>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093510456"/>
        <c:crosses val="autoZero"/>
        <c:crossBetween val="between"/>
      </c:valAx>
    </c:plotArea>
    <c:plotVisOnly val="1"/>
    <c:dispBlanksAs val="gap"/>
    <c:showDLblsOverMax val="0"/>
  </c:chart>
  <c:spPr>
    <a:ln>
      <a:noFill/>
    </a:ln>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1977092392"/>
        <c:axId val="1977332424"/>
      </c:barChart>
      <c:catAx>
        <c:axId val="1977092392"/>
        <c:scaling>
          <c:orientation val="minMax"/>
        </c:scaling>
        <c:delete val="0"/>
        <c:axPos val="b"/>
        <c:majorTickMark val="out"/>
        <c:minorTickMark val="none"/>
        <c:tickLblPos val="nextTo"/>
        <c:txPr>
          <a:bodyPr/>
          <a:lstStyle/>
          <a:p>
            <a:pPr>
              <a:defRPr sz="2400"/>
            </a:pPr>
            <a:endParaRPr lang="en-US"/>
          </a:p>
        </c:txPr>
        <c:crossAx val="1977332424"/>
        <c:crosses val="autoZero"/>
        <c:auto val="1"/>
        <c:lblAlgn val="ctr"/>
        <c:lblOffset val="100"/>
        <c:noMultiLvlLbl val="0"/>
      </c:catAx>
      <c:valAx>
        <c:axId val="1977332424"/>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1977092392"/>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1976959048"/>
        <c:axId val="1977579544"/>
      </c:barChart>
      <c:catAx>
        <c:axId val="1976959048"/>
        <c:scaling>
          <c:orientation val="minMax"/>
        </c:scaling>
        <c:delete val="0"/>
        <c:axPos val="b"/>
        <c:majorTickMark val="out"/>
        <c:minorTickMark val="none"/>
        <c:tickLblPos val="nextTo"/>
        <c:txPr>
          <a:bodyPr/>
          <a:lstStyle/>
          <a:p>
            <a:pPr>
              <a:defRPr sz="2000"/>
            </a:pPr>
            <a:endParaRPr lang="en-US"/>
          </a:p>
        </c:txPr>
        <c:crossAx val="1977579544"/>
        <c:crosses val="autoZero"/>
        <c:auto val="1"/>
        <c:lblAlgn val="ctr"/>
        <c:lblOffset val="100"/>
        <c:noMultiLvlLbl val="0"/>
      </c:catAx>
      <c:valAx>
        <c:axId val="1977579544"/>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1976959048"/>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1976873720"/>
        <c:axId val="1976836152"/>
      </c:lineChart>
      <c:catAx>
        <c:axId val="1976873720"/>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1976836152"/>
        <c:crosses val="autoZero"/>
        <c:auto val="1"/>
        <c:lblAlgn val="ctr"/>
        <c:lblOffset val="100"/>
        <c:noMultiLvlLbl val="0"/>
      </c:catAx>
      <c:valAx>
        <c:axId val="1976836152"/>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1976873720"/>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284992962021"/>
          <c:y val="0.205687284312453"/>
          <c:w val="0.422272181288777"/>
          <c:h val="0.735757368807077"/>
        </c:manualLayout>
      </c:layout>
      <c:barChart>
        <c:barDir val="col"/>
        <c:grouping val="clustered"/>
        <c:varyColors val="0"/>
        <c:ser>
          <c:idx val="0"/>
          <c:order val="0"/>
          <c:tx>
            <c:strRef>
              <c:f>Sheet1!$D$131</c:f>
              <c:strCache>
                <c:ptCount val="1"/>
                <c:pt idx="0">
                  <c:v>Baseline</c:v>
                </c:pt>
              </c:strCache>
            </c:strRef>
          </c:tx>
          <c:spPr>
            <a:solidFill>
              <a:schemeClr val="tx1"/>
            </a:solidFill>
          </c:spPr>
          <c:invertIfNegative val="0"/>
          <c:cat>
            <c:strRef>
              <c:f>Sheet1!$C$132</c:f>
              <c:strCache>
                <c:ptCount val="1"/>
                <c:pt idx="0">
                  <c:v>gmean</c:v>
                </c:pt>
              </c:strCache>
            </c:strRef>
          </c:cat>
          <c:val>
            <c:numRef>
              <c:f>Sheet1!$D$132</c:f>
              <c:numCache>
                <c:formatCode>General</c:formatCode>
                <c:ptCount val="1"/>
                <c:pt idx="0">
                  <c:v>1.0</c:v>
                </c:pt>
              </c:numCache>
            </c:numRef>
          </c:val>
        </c:ser>
        <c:ser>
          <c:idx val="1"/>
          <c:order val="1"/>
          <c:tx>
            <c:strRef>
              <c:f>Sheet1!$G$131</c:f>
              <c:strCache>
                <c:ptCount val="1"/>
                <c:pt idx="0">
                  <c:v>MASA</c:v>
                </c:pt>
              </c:strCache>
            </c:strRef>
          </c:tx>
          <c:spPr>
            <a:solidFill>
              <a:srgbClr val="0070C0"/>
            </a:solidFill>
          </c:spPr>
          <c:invertIfNegative val="0"/>
          <c:cat>
            <c:strRef>
              <c:f>Sheet1!$C$132</c:f>
              <c:strCache>
                <c:ptCount val="1"/>
                <c:pt idx="0">
                  <c:v>gmean</c:v>
                </c:pt>
              </c:strCache>
            </c:strRef>
          </c:cat>
          <c:val>
            <c:numRef>
              <c:f>Sheet1!$G$132</c:f>
              <c:numCache>
                <c:formatCode>General</c:formatCode>
                <c:ptCount val="1"/>
                <c:pt idx="0">
                  <c:v>0.813236835266871</c:v>
                </c:pt>
              </c:numCache>
            </c:numRef>
          </c:val>
        </c:ser>
        <c:dLbls>
          <c:showLegendKey val="0"/>
          <c:showVal val="0"/>
          <c:showCatName val="0"/>
          <c:showSerName val="0"/>
          <c:showPercent val="0"/>
          <c:showBubbleSize val="0"/>
        </c:dLbls>
        <c:gapWidth val="100"/>
        <c:axId val="-1986675464"/>
        <c:axId val="1915960072"/>
      </c:barChart>
      <c:catAx>
        <c:axId val="-1986675464"/>
        <c:scaling>
          <c:orientation val="minMax"/>
        </c:scaling>
        <c:delete val="1"/>
        <c:axPos val="b"/>
        <c:numFmt formatCode="General" sourceLinked="1"/>
        <c:majorTickMark val="none"/>
        <c:minorTickMark val="none"/>
        <c:tickLblPos val="nextTo"/>
        <c:crossAx val="1915960072"/>
        <c:crosses val="autoZero"/>
        <c:auto val="1"/>
        <c:lblAlgn val="ctr"/>
        <c:lblOffset val="0"/>
        <c:noMultiLvlLbl val="0"/>
      </c:catAx>
      <c:valAx>
        <c:axId val="1915960072"/>
        <c:scaling>
          <c:orientation val="minMax"/>
          <c:max val="1.2"/>
          <c:min val="0.0"/>
        </c:scaling>
        <c:delete val="0"/>
        <c:axPos val="l"/>
        <c:majorGridlines/>
        <c:title>
          <c:tx>
            <c:rich>
              <a:bodyPr rot="-5400000" vert="horz"/>
              <a:lstStyle/>
              <a:p>
                <a:pPr>
                  <a:defRPr sz="1200"/>
                </a:pPr>
                <a:r>
                  <a:rPr lang="en-US" sz="1200"/>
                  <a:t>Normalized</a:t>
                </a:r>
                <a:r>
                  <a:rPr lang="en-US" sz="1200" baseline="0"/>
                  <a:t> </a:t>
                </a:r>
                <a:br>
                  <a:rPr lang="en-US" sz="1200" baseline="0"/>
                </a:br>
                <a:r>
                  <a:rPr lang="en-US" sz="1200" baseline="0"/>
                  <a:t>Dynamic Energy</a:t>
                </a:r>
                <a:endParaRPr lang="en-US" sz="1200"/>
              </a:p>
            </c:rich>
          </c:tx>
          <c:layout/>
          <c:overlay val="0"/>
        </c:title>
        <c:numFmt formatCode="#,##0.0" sourceLinked="0"/>
        <c:majorTickMark val="out"/>
        <c:minorTickMark val="none"/>
        <c:tickLblPos val="nextTo"/>
        <c:txPr>
          <a:bodyPr/>
          <a:lstStyle/>
          <a:p>
            <a:pPr>
              <a:defRPr sz="1000"/>
            </a:pPr>
            <a:endParaRPr lang="en-US"/>
          </a:p>
        </c:txPr>
        <c:crossAx val="-1986675464"/>
        <c:crosses val="autoZero"/>
        <c:crossBetween val="between"/>
        <c:majorUnit val="0.2"/>
        <c:minorUnit val="0.05"/>
      </c:valAx>
    </c:plotArea>
    <c:legend>
      <c:legendPos val="t"/>
      <c:layout/>
      <c:overlay val="0"/>
      <c:txPr>
        <a:bodyPr/>
        <a:lstStyle/>
        <a:p>
          <a:pPr>
            <a:defRPr sz="1200" b="1"/>
          </a:pPr>
          <a:endParaRPr lang="en-US"/>
        </a:p>
      </c:txPr>
    </c:legend>
    <c:plotVisOnly val="1"/>
    <c:dispBlanksAs val="gap"/>
    <c:showDLblsOverMax val="0"/>
  </c:chart>
  <c:spPr>
    <a:ln w="0">
      <a:noFill/>
    </a:ln>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284992962021"/>
          <c:y val="0.205687284312453"/>
          <c:w val="0.422272181288777"/>
          <c:h val="0.735757368807077"/>
        </c:manualLayout>
      </c:layout>
      <c:barChart>
        <c:barDir val="col"/>
        <c:grouping val="clustered"/>
        <c:varyColors val="0"/>
        <c:ser>
          <c:idx val="0"/>
          <c:order val="0"/>
          <c:tx>
            <c:strRef>
              <c:f>Sheet1!$D$134</c:f>
              <c:strCache>
                <c:ptCount val="1"/>
                <c:pt idx="0">
                  <c:v>Baseline</c:v>
                </c:pt>
              </c:strCache>
            </c:strRef>
          </c:tx>
          <c:spPr>
            <a:solidFill>
              <a:schemeClr val="tx1"/>
            </a:solidFill>
          </c:spPr>
          <c:invertIfNegative val="0"/>
          <c:cat>
            <c:strRef>
              <c:f>Sheet1!$C$135</c:f>
              <c:strCache>
                <c:ptCount val="1"/>
                <c:pt idx="0">
                  <c:v>gmean</c:v>
                </c:pt>
              </c:strCache>
            </c:strRef>
          </c:cat>
          <c:val>
            <c:numRef>
              <c:f>Sheet1!$D$135</c:f>
              <c:numCache>
                <c:formatCode>General</c:formatCode>
                <c:ptCount val="1"/>
                <c:pt idx="0">
                  <c:v>0.568959471396045</c:v>
                </c:pt>
              </c:numCache>
            </c:numRef>
          </c:val>
        </c:ser>
        <c:ser>
          <c:idx val="1"/>
          <c:order val="1"/>
          <c:tx>
            <c:strRef>
              <c:f>Sheet1!$G$134</c:f>
              <c:strCache>
                <c:ptCount val="1"/>
                <c:pt idx="0">
                  <c:v>MASA</c:v>
                </c:pt>
              </c:strCache>
            </c:strRef>
          </c:tx>
          <c:spPr>
            <a:solidFill>
              <a:srgbClr val="0070C0"/>
            </a:solidFill>
          </c:spPr>
          <c:invertIfNegative val="0"/>
          <c:cat>
            <c:strRef>
              <c:f>Sheet1!$C$135</c:f>
              <c:strCache>
                <c:ptCount val="1"/>
                <c:pt idx="0">
                  <c:v>gmean</c:v>
                </c:pt>
              </c:strCache>
            </c:strRef>
          </c:cat>
          <c:val>
            <c:numRef>
              <c:f>Sheet1!$G$135</c:f>
              <c:numCache>
                <c:formatCode>General</c:formatCode>
                <c:ptCount val="1"/>
                <c:pt idx="0">
                  <c:v>0.698010062977278</c:v>
                </c:pt>
              </c:numCache>
            </c:numRef>
          </c:val>
        </c:ser>
        <c:dLbls>
          <c:showLegendKey val="0"/>
          <c:showVal val="0"/>
          <c:showCatName val="0"/>
          <c:showSerName val="0"/>
          <c:showPercent val="0"/>
          <c:showBubbleSize val="0"/>
        </c:dLbls>
        <c:gapWidth val="100"/>
        <c:axId val="-1996033720"/>
        <c:axId val="-1996088936"/>
      </c:barChart>
      <c:catAx>
        <c:axId val="-1996033720"/>
        <c:scaling>
          <c:orientation val="minMax"/>
        </c:scaling>
        <c:delete val="1"/>
        <c:axPos val="b"/>
        <c:numFmt formatCode="General" sourceLinked="1"/>
        <c:majorTickMark val="none"/>
        <c:minorTickMark val="none"/>
        <c:tickLblPos val="nextTo"/>
        <c:crossAx val="-1996088936"/>
        <c:crosses val="autoZero"/>
        <c:auto val="1"/>
        <c:lblAlgn val="ctr"/>
        <c:lblOffset val="0"/>
        <c:noMultiLvlLbl val="0"/>
      </c:catAx>
      <c:valAx>
        <c:axId val="-1996088936"/>
        <c:scaling>
          <c:orientation val="minMax"/>
          <c:max val="1.0"/>
          <c:min val="0.0"/>
        </c:scaling>
        <c:delete val="0"/>
        <c:axPos val="l"/>
        <c:majorGridlines/>
        <c:title>
          <c:tx>
            <c:rich>
              <a:bodyPr rot="-5400000" vert="horz"/>
              <a:lstStyle/>
              <a:p>
                <a:pPr>
                  <a:defRPr sz="1200"/>
                </a:pPr>
                <a:r>
                  <a:rPr lang="en-US" sz="1200" smtClean="0"/>
                  <a:t>Row-Buffer </a:t>
                </a:r>
                <a:r>
                  <a:rPr lang="en-US" sz="1200" baseline="0" smtClean="0"/>
                  <a:t>Hit-Rate</a:t>
                </a:r>
                <a:endParaRPr lang="en-US" sz="1200"/>
              </a:p>
            </c:rich>
          </c:tx>
          <c:layout/>
          <c:overlay val="0"/>
        </c:title>
        <c:numFmt formatCode="0%" sourceLinked="0"/>
        <c:majorTickMark val="out"/>
        <c:minorTickMark val="none"/>
        <c:tickLblPos val="nextTo"/>
        <c:txPr>
          <a:bodyPr/>
          <a:lstStyle/>
          <a:p>
            <a:pPr>
              <a:defRPr sz="1000"/>
            </a:pPr>
            <a:endParaRPr lang="en-US"/>
          </a:p>
        </c:txPr>
        <c:crossAx val="-1996033720"/>
        <c:crosses val="autoZero"/>
        <c:crossBetween val="between"/>
        <c:majorUnit val="0.2"/>
        <c:minorUnit val="0.05"/>
      </c:valAx>
    </c:plotArea>
    <c:legend>
      <c:legendPos val="t"/>
      <c:layout/>
      <c:overlay val="0"/>
      <c:txPr>
        <a:bodyPr/>
        <a:lstStyle/>
        <a:p>
          <a:pPr>
            <a:defRPr sz="1200" b="1"/>
          </a:pPr>
          <a:endParaRPr lang="en-US"/>
        </a:p>
      </c:txPr>
    </c:legend>
    <c:plotVisOnly val="1"/>
    <c:dispBlanksAs val="gap"/>
    <c:showDLblsOverMax val="0"/>
  </c:chart>
  <c:spPr>
    <a:ln w="0">
      <a:noFill/>
    </a:ln>
  </c:sp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1240457747399"/>
          <c:y val="0.119235953556653"/>
          <c:w val="0.848469684864736"/>
          <c:h val="0.511549891009387"/>
        </c:manualLayout>
      </c:layout>
      <c:barChart>
        <c:barDir val="col"/>
        <c:grouping val="clustered"/>
        <c:varyColors val="0"/>
        <c:ser>
          <c:idx val="3"/>
          <c:order val="0"/>
          <c:tx>
            <c:strRef>
              <c:f>'Comp Ratios'!$B$1</c:f>
              <c:strCache>
                <c:ptCount val="1"/>
                <c:pt idx="0">
                  <c:v>ZCA</c:v>
                </c:pt>
              </c:strCache>
            </c:strRef>
          </c:tx>
          <c:spPr>
            <a:solidFill>
              <a:srgbClr val="8064A2">
                <a:lumMod val="75000"/>
              </a:srgbClr>
            </a:solidFill>
          </c:spPr>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Ratios'!$B$2:$B$27</c:f>
              <c:numCache>
                <c:formatCode>General</c:formatCode>
                <c:ptCount val="26"/>
                <c:pt idx="0">
                  <c:v>1.0</c:v>
                </c:pt>
                <c:pt idx="1">
                  <c:v>1.012463</c:v>
                </c:pt>
                <c:pt idx="2">
                  <c:v>1.000155</c:v>
                </c:pt>
                <c:pt idx="3">
                  <c:v>1.005528999999999</c:v>
                </c:pt>
                <c:pt idx="4">
                  <c:v>1.028834999999999</c:v>
                </c:pt>
                <c:pt idx="5">
                  <c:v>1.0</c:v>
                </c:pt>
                <c:pt idx="6">
                  <c:v>1.156147000000001</c:v>
                </c:pt>
                <c:pt idx="7">
                  <c:v>1.091415</c:v>
                </c:pt>
                <c:pt idx="8">
                  <c:v>1.024101</c:v>
                </c:pt>
                <c:pt idx="9">
                  <c:v>1.0</c:v>
                </c:pt>
                <c:pt idx="10">
                  <c:v>1.000512</c:v>
                </c:pt>
                <c:pt idx="11">
                  <c:v>1.189838</c:v>
                </c:pt>
                <c:pt idx="12">
                  <c:v>1.0</c:v>
                </c:pt>
                <c:pt idx="13">
                  <c:v>1.108292</c:v>
                </c:pt>
                <c:pt idx="14">
                  <c:v>1.054934</c:v>
                </c:pt>
                <c:pt idx="15">
                  <c:v>1.000001</c:v>
                </c:pt>
                <c:pt idx="16">
                  <c:v>1.001293999999999</c:v>
                </c:pt>
                <c:pt idx="17">
                  <c:v>1.279381</c:v>
                </c:pt>
                <c:pt idx="18">
                  <c:v>1.973845</c:v>
                </c:pt>
                <c:pt idx="19">
                  <c:v>1.523503</c:v>
                </c:pt>
                <c:pt idx="20">
                  <c:v>1.540577</c:v>
                </c:pt>
                <c:pt idx="21">
                  <c:v>1.800985</c:v>
                </c:pt>
                <c:pt idx="22">
                  <c:v>1.995056000000001</c:v>
                </c:pt>
                <c:pt idx="23">
                  <c:v>1.996588000000001</c:v>
                </c:pt>
                <c:pt idx="25">
                  <c:v>1.200452271915388</c:v>
                </c:pt>
              </c:numCache>
            </c:numRef>
          </c:val>
        </c:ser>
        <c:ser>
          <c:idx val="4"/>
          <c:order val="1"/>
          <c:tx>
            <c:strRef>
              <c:f>'Comp Ratios'!$C$1</c:f>
              <c:strCache>
                <c:ptCount val="1"/>
                <c:pt idx="0">
                  <c:v>FVC </c:v>
                </c:pt>
              </c:strCache>
            </c:strRef>
          </c:tx>
          <c:spPr>
            <a:solidFill>
              <a:srgbClr val="C00000"/>
            </a:solidFill>
          </c:spPr>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Ratios'!$C$2:$C$27</c:f>
              <c:numCache>
                <c:formatCode>General</c:formatCode>
                <c:ptCount val="26"/>
                <c:pt idx="0">
                  <c:v>1.029721999999999</c:v>
                </c:pt>
                <c:pt idx="1">
                  <c:v>1.012499</c:v>
                </c:pt>
                <c:pt idx="2">
                  <c:v>1.001169</c:v>
                </c:pt>
                <c:pt idx="3">
                  <c:v>1.016967</c:v>
                </c:pt>
                <c:pt idx="4">
                  <c:v>1.145691</c:v>
                </c:pt>
                <c:pt idx="5">
                  <c:v>1.498807</c:v>
                </c:pt>
                <c:pt idx="6">
                  <c:v>1.185713</c:v>
                </c:pt>
                <c:pt idx="7">
                  <c:v>1.143761</c:v>
                </c:pt>
                <c:pt idx="8">
                  <c:v>1.415683</c:v>
                </c:pt>
                <c:pt idx="9">
                  <c:v>1.357291</c:v>
                </c:pt>
                <c:pt idx="10">
                  <c:v>1.014288</c:v>
                </c:pt>
                <c:pt idx="11">
                  <c:v>1.459583</c:v>
                </c:pt>
                <c:pt idx="12">
                  <c:v>1.357377</c:v>
                </c:pt>
                <c:pt idx="13">
                  <c:v>1.374499</c:v>
                </c:pt>
                <c:pt idx="14">
                  <c:v>1.196764</c:v>
                </c:pt>
                <c:pt idx="15">
                  <c:v>1.387355</c:v>
                </c:pt>
                <c:pt idx="16">
                  <c:v>1.938065</c:v>
                </c:pt>
                <c:pt idx="17">
                  <c:v>1.789408</c:v>
                </c:pt>
                <c:pt idx="18">
                  <c:v>1.973842</c:v>
                </c:pt>
                <c:pt idx="19">
                  <c:v>1.985919</c:v>
                </c:pt>
                <c:pt idx="20">
                  <c:v>1.959838</c:v>
                </c:pt>
                <c:pt idx="21">
                  <c:v>1.994712000000001</c:v>
                </c:pt>
                <c:pt idx="22">
                  <c:v>1.995047000000001</c:v>
                </c:pt>
                <c:pt idx="23">
                  <c:v>1.996588000000001</c:v>
                </c:pt>
                <c:pt idx="25">
                  <c:v>1.421213069853806</c:v>
                </c:pt>
              </c:numCache>
            </c:numRef>
          </c:val>
        </c:ser>
        <c:ser>
          <c:idx val="0"/>
          <c:order val="2"/>
          <c:tx>
            <c:strRef>
              <c:f>'Comp Ratios'!$D$1</c:f>
              <c:strCache>
                <c:ptCount val="1"/>
                <c:pt idx="0">
                  <c:v>FPC</c:v>
                </c:pt>
              </c:strCache>
            </c:strRef>
          </c:tx>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Ratios'!$D$2:$D$27</c:f>
              <c:numCache>
                <c:formatCode>General</c:formatCode>
                <c:ptCount val="26"/>
                <c:pt idx="0">
                  <c:v>1.004007</c:v>
                </c:pt>
                <c:pt idx="1">
                  <c:v>1.012499</c:v>
                </c:pt>
                <c:pt idx="2">
                  <c:v>1.022467</c:v>
                </c:pt>
                <c:pt idx="3">
                  <c:v>1.056789</c:v>
                </c:pt>
                <c:pt idx="4">
                  <c:v>1.230748</c:v>
                </c:pt>
                <c:pt idx="5">
                  <c:v>1.312106</c:v>
                </c:pt>
                <c:pt idx="6">
                  <c:v>1.177354</c:v>
                </c:pt>
                <c:pt idx="7">
                  <c:v>1.406363</c:v>
                </c:pt>
                <c:pt idx="8">
                  <c:v>1.47052</c:v>
                </c:pt>
                <c:pt idx="9">
                  <c:v>1.523520999999999</c:v>
                </c:pt>
                <c:pt idx="10">
                  <c:v>1.544151</c:v>
                </c:pt>
                <c:pt idx="11">
                  <c:v>1.599444</c:v>
                </c:pt>
                <c:pt idx="12">
                  <c:v>1.57629</c:v>
                </c:pt>
                <c:pt idx="13">
                  <c:v>1.726896</c:v>
                </c:pt>
                <c:pt idx="14">
                  <c:v>1.265101</c:v>
                </c:pt>
                <c:pt idx="15">
                  <c:v>1.674894</c:v>
                </c:pt>
                <c:pt idx="16">
                  <c:v>1.907212</c:v>
                </c:pt>
                <c:pt idx="17">
                  <c:v>1.91674</c:v>
                </c:pt>
                <c:pt idx="18">
                  <c:v>1.973835</c:v>
                </c:pt>
                <c:pt idx="19">
                  <c:v>1.992032000000001</c:v>
                </c:pt>
                <c:pt idx="20">
                  <c:v>1.992249000000001</c:v>
                </c:pt>
                <c:pt idx="21">
                  <c:v>1.994695</c:v>
                </c:pt>
                <c:pt idx="22">
                  <c:v>1.995045000000001</c:v>
                </c:pt>
                <c:pt idx="23">
                  <c:v>1.996588000000001</c:v>
                </c:pt>
                <c:pt idx="25">
                  <c:v>1.514859294578561</c:v>
                </c:pt>
              </c:numCache>
            </c:numRef>
          </c:val>
        </c:ser>
        <c:ser>
          <c:idx val="2"/>
          <c:order val="3"/>
          <c:tx>
            <c:strRef>
              <c:f>'Comp Ratios'!$F$1</c:f>
              <c:strCache>
                <c:ptCount val="1"/>
                <c:pt idx="0">
                  <c:v>BΔI</c:v>
                </c:pt>
              </c:strCache>
            </c:strRef>
          </c:tx>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Ratios'!$F$2:$F$27</c:f>
              <c:numCache>
                <c:formatCode>General</c:formatCode>
                <c:ptCount val="26"/>
                <c:pt idx="0">
                  <c:v>1.003927999999999</c:v>
                </c:pt>
                <c:pt idx="1">
                  <c:v>1.012499</c:v>
                </c:pt>
                <c:pt idx="2">
                  <c:v>1.025749999999999</c:v>
                </c:pt>
                <c:pt idx="3">
                  <c:v>1.102116</c:v>
                </c:pt>
                <c:pt idx="4">
                  <c:v>1.183173</c:v>
                </c:pt>
                <c:pt idx="5">
                  <c:v>1.350088000000001</c:v>
                </c:pt>
                <c:pt idx="6">
                  <c:v>1.405209999999999</c:v>
                </c:pt>
                <c:pt idx="7">
                  <c:v>1.427872999999999</c:v>
                </c:pt>
                <c:pt idx="8">
                  <c:v>1.497534999999999</c:v>
                </c:pt>
                <c:pt idx="9">
                  <c:v>1.523574999999999</c:v>
                </c:pt>
                <c:pt idx="10">
                  <c:v>1.535017</c:v>
                </c:pt>
                <c:pt idx="11">
                  <c:v>1.541598999999999</c:v>
                </c:pt>
                <c:pt idx="12">
                  <c:v>1.579368</c:v>
                </c:pt>
                <c:pt idx="13">
                  <c:v>1.599301</c:v>
                </c:pt>
                <c:pt idx="14">
                  <c:v>1.601744</c:v>
                </c:pt>
                <c:pt idx="15">
                  <c:v>1.611199</c:v>
                </c:pt>
                <c:pt idx="16">
                  <c:v>1.740526999999999</c:v>
                </c:pt>
                <c:pt idx="17">
                  <c:v>1.925715</c:v>
                </c:pt>
                <c:pt idx="18">
                  <c:v>1.973845</c:v>
                </c:pt>
                <c:pt idx="19">
                  <c:v>1.992031</c:v>
                </c:pt>
                <c:pt idx="20">
                  <c:v>1.992245000000001</c:v>
                </c:pt>
                <c:pt idx="21">
                  <c:v>1.994692</c:v>
                </c:pt>
                <c:pt idx="22">
                  <c:v>1.995047000000001</c:v>
                </c:pt>
                <c:pt idx="23">
                  <c:v>1.996588000000001</c:v>
                </c:pt>
                <c:pt idx="25">
                  <c:v>1.529917236491438</c:v>
                </c:pt>
              </c:numCache>
            </c:numRef>
          </c:val>
        </c:ser>
        <c:dLbls>
          <c:showLegendKey val="0"/>
          <c:showVal val="0"/>
          <c:showCatName val="0"/>
          <c:showSerName val="0"/>
          <c:showPercent val="0"/>
          <c:showBubbleSize val="0"/>
        </c:dLbls>
        <c:gapWidth val="150"/>
        <c:axId val="1838747384"/>
        <c:axId val="1838635416"/>
      </c:barChart>
      <c:catAx>
        <c:axId val="1838747384"/>
        <c:scaling>
          <c:orientation val="minMax"/>
        </c:scaling>
        <c:delete val="0"/>
        <c:axPos val="b"/>
        <c:majorTickMark val="out"/>
        <c:minorTickMark val="none"/>
        <c:tickLblPos val="nextTo"/>
        <c:txPr>
          <a:bodyPr/>
          <a:lstStyle/>
          <a:p>
            <a:pPr>
              <a:defRPr sz="1800"/>
            </a:pPr>
            <a:endParaRPr lang="en-US"/>
          </a:p>
        </c:txPr>
        <c:crossAx val="1838635416"/>
        <c:crosses val="autoZero"/>
        <c:auto val="1"/>
        <c:lblAlgn val="ctr"/>
        <c:lblOffset val="100"/>
        <c:noMultiLvlLbl val="0"/>
      </c:catAx>
      <c:valAx>
        <c:axId val="1838635416"/>
        <c:scaling>
          <c:orientation val="minMax"/>
          <c:max val="2.2"/>
          <c:min val="1.0"/>
        </c:scaling>
        <c:delete val="0"/>
        <c:axPos val="l"/>
        <c:majorGridlines/>
        <c:title>
          <c:tx>
            <c:rich>
              <a:bodyPr rot="-5400000" vert="horz"/>
              <a:lstStyle/>
              <a:p>
                <a:pPr>
                  <a:defRPr sz="2800"/>
                </a:pPr>
                <a:r>
                  <a:rPr lang="en-US" sz="2800"/>
                  <a:t>Compression Ratio</a:t>
                </a:r>
              </a:p>
            </c:rich>
          </c:tx>
          <c:layout>
            <c:manualLayout>
              <c:xMode val="edge"/>
              <c:yMode val="edge"/>
              <c:x val="0.0130434797493415"/>
              <c:y val="0.0754682147782375"/>
            </c:manualLayout>
          </c:layout>
          <c:overlay val="0"/>
        </c:title>
        <c:numFmt formatCode="General" sourceLinked="1"/>
        <c:majorTickMark val="out"/>
        <c:minorTickMark val="none"/>
        <c:tickLblPos val="nextTo"/>
        <c:txPr>
          <a:bodyPr/>
          <a:lstStyle/>
          <a:p>
            <a:pPr>
              <a:defRPr sz="2000"/>
            </a:pPr>
            <a:endParaRPr lang="en-US"/>
          </a:p>
        </c:txPr>
        <c:crossAx val="1838747384"/>
        <c:crosses val="autoZero"/>
        <c:crossBetween val="between"/>
      </c:valAx>
    </c:plotArea>
    <c:legend>
      <c:legendPos val="t"/>
      <c:layout>
        <c:manualLayout>
          <c:xMode val="edge"/>
          <c:yMode val="edge"/>
          <c:x val="0.22518763268146"/>
          <c:y val="0.120612794163441"/>
          <c:w val="0.565273030386059"/>
          <c:h val="0.0893638791617043"/>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'L2 Real Final (2)'!$A$2</c:f>
              <c:strCache>
                <c:ptCount val="1"/>
                <c:pt idx="0">
                  <c:v>Baseline (no compr.)</c:v>
                </c:pt>
              </c:strCache>
            </c:strRef>
          </c:tx>
          <c:spPr>
            <a:solidFill>
              <a:srgbClr val="FF0000"/>
            </a:solidFill>
            <a:ln>
              <a:solidFill>
                <a:schemeClr val="tx1"/>
              </a:solidFill>
            </a:ln>
          </c:spPr>
          <c:invertIfNegative val="0"/>
          <c:cat>
            <c:strRef>
              <c:f>'L2 Real Final (2)'!$B$1:$G$1</c:f>
              <c:strCache>
                <c:ptCount val="6"/>
                <c:pt idx="0">
                  <c:v>512kB</c:v>
                </c:pt>
                <c:pt idx="1">
                  <c:v>1MB</c:v>
                </c:pt>
                <c:pt idx="2">
                  <c:v>2MB</c:v>
                </c:pt>
                <c:pt idx="3">
                  <c:v>4MB</c:v>
                </c:pt>
                <c:pt idx="4">
                  <c:v>8MB</c:v>
                </c:pt>
                <c:pt idx="5">
                  <c:v>16MB</c:v>
                </c:pt>
              </c:strCache>
            </c:strRef>
          </c:cat>
          <c:val>
            <c:numRef>
              <c:f>'L2 Real Final (2)'!$B$2:$G$2</c:f>
              <c:numCache>
                <c:formatCode>General</c:formatCode>
                <c:ptCount val="6"/>
                <c:pt idx="0">
                  <c:v>1.0</c:v>
                </c:pt>
                <c:pt idx="1">
                  <c:v>1.085874338347312</c:v>
                </c:pt>
                <c:pt idx="2">
                  <c:v>1.149808210533676</c:v>
                </c:pt>
                <c:pt idx="3">
                  <c:v>1.1818548936555</c:v>
                </c:pt>
                <c:pt idx="4">
                  <c:v>1.275264957970744</c:v>
                </c:pt>
                <c:pt idx="5">
                  <c:v>1.378809400689896</c:v>
                </c:pt>
              </c:numCache>
            </c:numRef>
          </c:val>
        </c:ser>
        <c:ser>
          <c:idx val="1"/>
          <c:order val="1"/>
          <c:tx>
            <c:strRef>
              <c:f>'L2 Real Final (2)'!$A$3</c:f>
              <c:strCache>
                <c:ptCount val="1"/>
                <c:pt idx="0">
                  <c:v>BΔI</c:v>
                </c:pt>
              </c:strCache>
            </c:strRef>
          </c:tx>
          <c:spPr>
            <a:solidFill>
              <a:srgbClr val="0070C0"/>
            </a:solidFill>
            <a:ln>
              <a:solidFill>
                <a:schemeClr val="tx1"/>
              </a:solidFill>
            </a:ln>
          </c:spPr>
          <c:invertIfNegative val="0"/>
          <c:cat>
            <c:strRef>
              <c:f>'L2 Real Final (2)'!$B$1:$G$1</c:f>
              <c:strCache>
                <c:ptCount val="6"/>
                <c:pt idx="0">
                  <c:v>512kB</c:v>
                </c:pt>
                <c:pt idx="1">
                  <c:v>1MB</c:v>
                </c:pt>
                <c:pt idx="2">
                  <c:v>2MB</c:v>
                </c:pt>
                <c:pt idx="3">
                  <c:v>4MB</c:v>
                </c:pt>
                <c:pt idx="4">
                  <c:v>8MB</c:v>
                </c:pt>
                <c:pt idx="5">
                  <c:v>16MB</c:v>
                </c:pt>
              </c:strCache>
            </c:strRef>
          </c:cat>
          <c:val>
            <c:numRef>
              <c:f>'L2 Real Final (2)'!$B$3:$G$3</c:f>
              <c:numCache>
                <c:formatCode>General</c:formatCode>
                <c:ptCount val="6"/>
                <c:pt idx="0">
                  <c:v>1.081725376616933</c:v>
                </c:pt>
                <c:pt idx="1">
                  <c:v>1.142479563303635</c:v>
                </c:pt>
                <c:pt idx="2">
                  <c:v>1.208497335224165</c:v>
                </c:pt>
                <c:pt idx="3">
                  <c:v>1.240080494793568</c:v>
                </c:pt>
                <c:pt idx="4">
                  <c:v>1.346025446046704</c:v>
                </c:pt>
                <c:pt idx="5">
                  <c:v>1.428473259411406</c:v>
                </c:pt>
              </c:numCache>
            </c:numRef>
          </c:val>
        </c:ser>
        <c:dLbls>
          <c:showLegendKey val="0"/>
          <c:showVal val="0"/>
          <c:showCatName val="0"/>
          <c:showSerName val="0"/>
          <c:showPercent val="0"/>
          <c:showBubbleSize val="0"/>
        </c:dLbls>
        <c:gapWidth val="150"/>
        <c:axId val="1970033000"/>
        <c:axId val="1969558856"/>
      </c:barChart>
      <c:catAx>
        <c:axId val="1970033000"/>
        <c:scaling>
          <c:orientation val="minMax"/>
        </c:scaling>
        <c:delete val="0"/>
        <c:axPos val="b"/>
        <c:title>
          <c:tx>
            <c:rich>
              <a:bodyPr/>
              <a:lstStyle/>
              <a:p>
                <a:pPr>
                  <a:defRPr sz="3200"/>
                </a:pPr>
                <a:r>
                  <a:rPr lang="en-US" sz="3200"/>
                  <a:t>L2 cache</a:t>
                </a:r>
                <a:r>
                  <a:rPr lang="en-US" sz="3200" baseline="0"/>
                  <a:t> size</a:t>
                </a:r>
                <a:endParaRPr lang="en-US" sz="3200"/>
              </a:p>
            </c:rich>
          </c:tx>
          <c:layout>
            <c:manualLayout>
              <c:xMode val="edge"/>
              <c:yMode val="edge"/>
              <c:x val="0.374391290170475"/>
              <c:y val="0.820597274959193"/>
            </c:manualLayout>
          </c:layout>
          <c:overlay val="0"/>
        </c:title>
        <c:majorTickMark val="out"/>
        <c:minorTickMark val="none"/>
        <c:tickLblPos val="nextTo"/>
        <c:txPr>
          <a:bodyPr/>
          <a:lstStyle/>
          <a:p>
            <a:pPr>
              <a:defRPr sz="2000"/>
            </a:pPr>
            <a:endParaRPr lang="en-US"/>
          </a:p>
        </c:txPr>
        <c:crossAx val="1969558856"/>
        <c:crosses val="autoZero"/>
        <c:auto val="1"/>
        <c:lblAlgn val="ctr"/>
        <c:lblOffset val="100"/>
        <c:noMultiLvlLbl val="0"/>
      </c:catAx>
      <c:valAx>
        <c:axId val="1969558856"/>
        <c:scaling>
          <c:orientation val="minMax"/>
          <c:max val="1.5"/>
          <c:min val="0.9"/>
        </c:scaling>
        <c:delete val="0"/>
        <c:axPos val="l"/>
        <c:majorGridlines/>
        <c:title>
          <c:tx>
            <c:rich>
              <a:bodyPr rot="-5400000" vert="horz"/>
              <a:lstStyle/>
              <a:p>
                <a:pPr>
                  <a:defRPr sz="3200"/>
                </a:pPr>
                <a:r>
                  <a:rPr lang="en-US" sz="3200"/>
                  <a:t>Normalized IPC</a:t>
                </a:r>
              </a:p>
            </c:rich>
          </c:tx>
          <c:layout>
            <c:manualLayout>
              <c:xMode val="edge"/>
              <c:yMode val="edge"/>
              <c:x val="0.0254629676040697"/>
              <c:y val="0.118990569140181"/>
            </c:manualLayout>
          </c:layout>
          <c:overlay val="0"/>
        </c:title>
        <c:numFmt formatCode="General" sourceLinked="1"/>
        <c:majorTickMark val="out"/>
        <c:minorTickMark val="none"/>
        <c:tickLblPos val="nextTo"/>
        <c:txPr>
          <a:bodyPr/>
          <a:lstStyle/>
          <a:p>
            <a:pPr>
              <a:defRPr sz="2400"/>
            </a:pPr>
            <a:endParaRPr lang="en-US"/>
          </a:p>
        </c:txPr>
        <c:crossAx val="1970033000"/>
        <c:crosses val="autoZero"/>
        <c:crossBetween val="between"/>
        <c:majorUnit val="0.1"/>
      </c:valAx>
    </c:plotArea>
    <c:legend>
      <c:legendPos val="t"/>
      <c:layout>
        <c:manualLayout>
          <c:xMode val="edge"/>
          <c:yMode val="edge"/>
          <c:x val="0.265862435915705"/>
          <c:y val="0.0221501213740682"/>
          <c:w val="0.64443218256988"/>
          <c:h val="0.159915574282614"/>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Sheet2!$A$2</c:f>
              <c:strCache>
                <c:ptCount val="1"/>
                <c:pt idx="0">
                  <c:v>Baseline (no compr.)</c:v>
                </c:pt>
              </c:strCache>
            </c:strRef>
          </c:tx>
          <c:spPr>
            <a:solidFill>
              <a:srgbClr val="FF0000"/>
            </a:solidFill>
            <a:ln>
              <a:solidFill>
                <a:schemeClr val="tx1"/>
              </a:solidFill>
            </a:ln>
          </c:spPr>
          <c:invertIfNegative val="0"/>
          <c:cat>
            <c:strRef>
              <c:f>Sheet2!$B$1:$G$1</c:f>
              <c:strCache>
                <c:ptCount val="6"/>
                <c:pt idx="0">
                  <c:v>512kB</c:v>
                </c:pt>
                <c:pt idx="1">
                  <c:v>1MB</c:v>
                </c:pt>
                <c:pt idx="2">
                  <c:v>2MB</c:v>
                </c:pt>
                <c:pt idx="3">
                  <c:v>4MB</c:v>
                </c:pt>
                <c:pt idx="4">
                  <c:v>8MB</c:v>
                </c:pt>
                <c:pt idx="5">
                  <c:v>16MB</c:v>
                </c:pt>
              </c:strCache>
            </c:strRef>
          </c:cat>
          <c:val>
            <c:numRef>
              <c:f>Sheet2!$B$2:$G$2</c:f>
              <c:numCache>
                <c:formatCode>General</c:formatCode>
                <c:ptCount val="6"/>
                <c:pt idx="0">
                  <c:v>1.0</c:v>
                </c:pt>
                <c:pt idx="1">
                  <c:v>0.818999090337773</c:v>
                </c:pt>
                <c:pt idx="2">
                  <c:v>0.591433567434302</c:v>
                </c:pt>
                <c:pt idx="3">
                  <c:v>0.465930093679641</c:v>
                </c:pt>
                <c:pt idx="4">
                  <c:v>0.375443838403818</c:v>
                </c:pt>
                <c:pt idx="5">
                  <c:v>0.275267324746606</c:v>
                </c:pt>
              </c:numCache>
            </c:numRef>
          </c:val>
        </c:ser>
        <c:ser>
          <c:idx val="1"/>
          <c:order val="1"/>
          <c:tx>
            <c:strRef>
              <c:f>Sheet2!$A$3</c:f>
              <c:strCache>
                <c:ptCount val="1"/>
                <c:pt idx="0">
                  <c:v>BΔI</c:v>
                </c:pt>
              </c:strCache>
            </c:strRef>
          </c:tx>
          <c:spPr>
            <a:solidFill>
              <a:srgbClr val="0070C0"/>
            </a:solidFill>
            <a:ln>
              <a:solidFill>
                <a:schemeClr val="tx1"/>
              </a:solidFill>
            </a:ln>
          </c:spPr>
          <c:invertIfNegative val="0"/>
          <c:cat>
            <c:strRef>
              <c:f>Sheet2!$B$1:$G$1</c:f>
              <c:strCache>
                <c:ptCount val="6"/>
                <c:pt idx="0">
                  <c:v>512kB</c:v>
                </c:pt>
                <c:pt idx="1">
                  <c:v>1MB</c:v>
                </c:pt>
                <c:pt idx="2">
                  <c:v>2MB</c:v>
                </c:pt>
                <c:pt idx="3">
                  <c:v>4MB</c:v>
                </c:pt>
                <c:pt idx="4">
                  <c:v>8MB</c:v>
                </c:pt>
                <c:pt idx="5">
                  <c:v>16MB</c:v>
                </c:pt>
              </c:strCache>
            </c:strRef>
          </c:cat>
          <c:val>
            <c:numRef>
              <c:f>Sheet2!$B$3:$G$3</c:f>
              <c:numCache>
                <c:formatCode>General</c:formatCode>
                <c:ptCount val="6"/>
                <c:pt idx="0">
                  <c:v>0.842923796426497</c:v>
                </c:pt>
                <c:pt idx="1">
                  <c:v>0.623684160803252</c:v>
                </c:pt>
                <c:pt idx="2">
                  <c:v>0.466002385181164</c:v>
                </c:pt>
                <c:pt idx="3">
                  <c:v>0.405520613668218</c:v>
                </c:pt>
                <c:pt idx="4">
                  <c:v>0.303644783507906</c:v>
                </c:pt>
                <c:pt idx="5">
                  <c:v>0.236658717112758</c:v>
                </c:pt>
              </c:numCache>
            </c:numRef>
          </c:val>
        </c:ser>
        <c:dLbls>
          <c:showLegendKey val="0"/>
          <c:showVal val="0"/>
          <c:showCatName val="0"/>
          <c:showSerName val="0"/>
          <c:showPercent val="0"/>
          <c:showBubbleSize val="0"/>
        </c:dLbls>
        <c:gapWidth val="150"/>
        <c:axId val="1969878104"/>
        <c:axId val="-1995646152"/>
      </c:barChart>
      <c:catAx>
        <c:axId val="1969878104"/>
        <c:scaling>
          <c:orientation val="minMax"/>
        </c:scaling>
        <c:delete val="0"/>
        <c:axPos val="b"/>
        <c:title>
          <c:tx>
            <c:rich>
              <a:bodyPr/>
              <a:lstStyle/>
              <a:p>
                <a:pPr>
                  <a:defRPr sz="3200"/>
                </a:pPr>
                <a:r>
                  <a:rPr lang="en-US" sz="3200"/>
                  <a:t>L2 cache</a:t>
                </a:r>
                <a:r>
                  <a:rPr lang="en-US" sz="3200" baseline="0"/>
                  <a:t> size</a:t>
                </a:r>
                <a:endParaRPr lang="en-US" sz="3200"/>
              </a:p>
            </c:rich>
          </c:tx>
          <c:layout>
            <c:manualLayout>
              <c:xMode val="edge"/>
              <c:yMode val="edge"/>
              <c:x val="0.379474514986326"/>
              <c:y val="0.824740597521801"/>
            </c:manualLayout>
          </c:layout>
          <c:overlay val="0"/>
        </c:title>
        <c:majorTickMark val="out"/>
        <c:minorTickMark val="none"/>
        <c:tickLblPos val="nextTo"/>
        <c:txPr>
          <a:bodyPr rot="-2700000"/>
          <a:lstStyle/>
          <a:p>
            <a:pPr>
              <a:defRPr sz="2000"/>
            </a:pPr>
            <a:endParaRPr lang="en-US"/>
          </a:p>
        </c:txPr>
        <c:crossAx val="-1995646152"/>
        <c:crosses val="autoZero"/>
        <c:auto val="1"/>
        <c:lblAlgn val="ctr"/>
        <c:lblOffset val="100"/>
        <c:noMultiLvlLbl val="0"/>
      </c:catAx>
      <c:valAx>
        <c:axId val="-1995646152"/>
        <c:scaling>
          <c:orientation val="minMax"/>
          <c:max val="1.0"/>
        </c:scaling>
        <c:delete val="0"/>
        <c:axPos val="l"/>
        <c:majorGridlines/>
        <c:title>
          <c:tx>
            <c:rich>
              <a:bodyPr rot="-5400000" vert="horz"/>
              <a:lstStyle/>
              <a:p>
                <a:pPr>
                  <a:defRPr sz="3200"/>
                </a:pPr>
                <a:r>
                  <a:rPr lang="en-US" sz="3200"/>
                  <a:t>Normalized MPKI </a:t>
                </a:r>
              </a:p>
            </c:rich>
          </c:tx>
          <c:layout>
            <c:manualLayout>
              <c:xMode val="edge"/>
              <c:yMode val="edge"/>
              <c:x val="0.0242471849466265"/>
              <c:y val="0.0625127531099083"/>
            </c:manualLayout>
          </c:layout>
          <c:overlay val="0"/>
        </c:title>
        <c:numFmt formatCode="General" sourceLinked="1"/>
        <c:majorTickMark val="out"/>
        <c:minorTickMark val="none"/>
        <c:tickLblPos val="nextTo"/>
        <c:txPr>
          <a:bodyPr/>
          <a:lstStyle/>
          <a:p>
            <a:pPr>
              <a:defRPr sz="2400"/>
            </a:pPr>
            <a:endParaRPr lang="en-US"/>
          </a:p>
        </c:txPr>
        <c:crossAx val="1969878104"/>
        <c:crosses val="autoZero"/>
        <c:crossBetween val="between"/>
        <c:majorUnit val="0.2"/>
      </c:valAx>
    </c:plotArea>
    <c:legend>
      <c:legendPos val="t"/>
      <c:layout>
        <c:manualLayout>
          <c:xMode val="edge"/>
          <c:yMode val="edge"/>
          <c:x val="0.279835382419303"/>
          <c:y val="0.00581054467799379"/>
          <c:w val="0.717322374176912"/>
          <c:h val="0.16674108095698"/>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671922143212"/>
          <c:y val="0.117320558177138"/>
          <c:w val="0.826468034858521"/>
          <c:h val="0.706636102624591"/>
        </c:manualLayout>
      </c:layout>
      <c:barChart>
        <c:barDir val="col"/>
        <c:grouping val="clustered"/>
        <c:varyColors val="0"/>
        <c:ser>
          <c:idx val="0"/>
          <c:order val="0"/>
          <c:tx>
            <c:strRef>
              <c:f>Sheet1!$G$23</c:f>
              <c:strCache>
                <c:ptCount val="1"/>
                <c:pt idx="0">
                  <c:v>FREQ</c:v>
                </c:pt>
              </c:strCache>
            </c:strRef>
          </c:tx>
          <c:spPr>
            <a:solidFill>
              <a:srgbClr val="FF0000"/>
            </a:solidFill>
            <a:ln>
              <a:solidFill>
                <a:schemeClr val="tx1"/>
              </a:solidFill>
            </a:ln>
          </c:spPr>
          <c:invertIfNegative val="0"/>
          <c:cat>
            <c:strRef>
              <c:f>Sheet1!$C$9:$E$9</c:f>
              <c:strCache>
                <c:ptCount val="3"/>
                <c:pt idx="0">
                  <c:v>Server</c:v>
                </c:pt>
                <c:pt idx="1">
                  <c:v>Cloud</c:v>
                </c:pt>
                <c:pt idx="2">
                  <c:v>Avg</c:v>
                </c:pt>
              </c:strCache>
            </c:strRef>
          </c:cat>
          <c:val>
            <c:numRef>
              <c:f>Sheet1!$C$27:$E$27</c:f>
              <c:numCache>
                <c:formatCode>General</c:formatCode>
                <c:ptCount val="3"/>
                <c:pt idx="0">
                  <c:v>0.955198767233418</c:v>
                </c:pt>
                <c:pt idx="1">
                  <c:v>1.04690252364578</c:v>
                </c:pt>
                <c:pt idx="2">
                  <c:v>1.0</c:v>
                </c:pt>
              </c:numCache>
            </c:numRef>
          </c:val>
        </c:ser>
        <c:ser>
          <c:idx val="1"/>
          <c:order val="1"/>
          <c:tx>
            <c:strRef>
              <c:f>Sheet1!$G$24</c:f>
              <c:strCache>
                <c:ptCount val="1"/>
                <c:pt idx="0">
                  <c:v>FREQ-Dyn</c:v>
                </c:pt>
              </c:strCache>
            </c:strRef>
          </c:tx>
          <c:spPr>
            <a:solidFill>
              <a:srgbClr val="C00000"/>
            </a:solidFill>
            <a:ln>
              <a:solidFill>
                <a:schemeClr val="tx1"/>
              </a:solidFill>
            </a:ln>
          </c:spPr>
          <c:invertIfNegative val="0"/>
          <c:cat>
            <c:strRef>
              <c:f>Sheet1!$C$9:$E$9</c:f>
              <c:strCache>
                <c:ptCount val="3"/>
                <c:pt idx="0">
                  <c:v>Server</c:v>
                </c:pt>
                <c:pt idx="1">
                  <c:v>Cloud</c:v>
                </c:pt>
                <c:pt idx="2">
                  <c:v>Avg</c:v>
                </c:pt>
              </c:strCache>
            </c:strRef>
          </c:cat>
          <c:val>
            <c:numRef>
              <c:f>Sheet1!$C$28:$E$28</c:f>
              <c:numCache>
                <c:formatCode>General</c:formatCode>
                <c:ptCount val="3"/>
                <c:pt idx="0">
                  <c:v>1.05024857095811</c:v>
                </c:pt>
                <c:pt idx="1">
                  <c:v>1.10738284840727</c:v>
                </c:pt>
                <c:pt idx="2">
                  <c:v>1.07843741313219</c:v>
                </c:pt>
              </c:numCache>
            </c:numRef>
          </c:val>
        </c:ser>
        <c:ser>
          <c:idx val="2"/>
          <c:order val="2"/>
          <c:tx>
            <c:strRef>
              <c:f>Sheet1!$G$25</c:f>
              <c:strCache>
                <c:ptCount val="1"/>
                <c:pt idx="0">
                  <c:v>RBLA</c:v>
                </c:pt>
              </c:strCache>
            </c:strRef>
          </c:tx>
          <c:spPr>
            <a:solidFill>
              <a:srgbClr val="92D050"/>
            </a:solidFill>
            <a:ln>
              <a:solidFill>
                <a:schemeClr val="tx1"/>
              </a:solidFill>
            </a:ln>
          </c:spPr>
          <c:invertIfNegative val="0"/>
          <c:cat>
            <c:strRef>
              <c:f>Sheet1!$C$9:$E$9</c:f>
              <c:strCache>
                <c:ptCount val="3"/>
                <c:pt idx="0">
                  <c:v>Server</c:v>
                </c:pt>
                <c:pt idx="1">
                  <c:v>Cloud</c:v>
                </c:pt>
                <c:pt idx="2">
                  <c:v>Avg</c:v>
                </c:pt>
              </c:strCache>
            </c:strRef>
          </c:cat>
          <c:val>
            <c:numRef>
              <c:f>Sheet1!$C$29:$E$29</c:f>
              <c:numCache>
                <c:formatCode>General</c:formatCode>
                <c:ptCount val="3"/>
                <c:pt idx="0">
                  <c:v>1.07128921989386</c:v>
                </c:pt>
                <c:pt idx="1">
                  <c:v>1.09971070120103</c:v>
                </c:pt>
                <c:pt idx="2">
                  <c:v>1.0854069371432</c:v>
                </c:pt>
              </c:numCache>
            </c:numRef>
          </c:val>
        </c:ser>
        <c:ser>
          <c:idx val="3"/>
          <c:order val="3"/>
          <c:tx>
            <c:strRef>
              <c:f>Sheet1!$G$26</c:f>
              <c:strCache>
                <c:ptCount val="1"/>
                <c:pt idx="0">
                  <c:v>RBLA-Dyn</c:v>
                </c:pt>
              </c:strCache>
            </c:strRef>
          </c:tx>
          <c:spPr>
            <a:solidFill>
              <a:srgbClr val="00B050"/>
            </a:solidFill>
            <a:ln>
              <a:solidFill>
                <a:schemeClr val="tx1"/>
              </a:solidFill>
            </a:ln>
          </c:spPr>
          <c:invertIfNegative val="0"/>
          <c:cat>
            <c:strRef>
              <c:f>Sheet1!$C$9:$E$9</c:f>
              <c:strCache>
                <c:ptCount val="3"/>
                <c:pt idx="0">
                  <c:v>Server</c:v>
                </c:pt>
                <c:pt idx="1">
                  <c:v>Cloud</c:v>
                </c:pt>
                <c:pt idx="2">
                  <c:v>Avg</c:v>
                </c:pt>
              </c:strCache>
            </c:strRef>
          </c:cat>
          <c:val>
            <c:numRef>
              <c:f>Sheet1!$C$30:$E$30</c:f>
              <c:numCache>
                <c:formatCode>General</c:formatCode>
                <c:ptCount val="3"/>
                <c:pt idx="0">
                  <c:v>1.12035130984795</c:v>
                </c:pt>
                <c:pt idx="1">
                  <c:v>1.15107899857966</c:v>
                </c:pt>
                <c:pt idx="2">
                  <c:v>1.13561122916128</c:v>
                </c:pt>
              </c:numCache>
            </c:numRef>
          </c:val>
        </c:ser>
        <c:dLbls>
          <c:showLegendKey val="0"/>
          <c:showVal val="0"/>
          <c:showCatName val="0"/>
          <c:showSerName val="0"/>
          <c:showPercent val="0"/>
          <c:showBubbleSize val="0"/>
        </c:dLbls>
        <c:gapWidth val="150"/>
        <c:axId val="1796815640"/>
        <c:axId val="1796821208"/>
      </c:barChart>
      <c:catAx>
        <c:axId val="1796815640"/>
        <c:scaling>
          <c:orientation val="minMax"/>
        </c:scaling>
        <c:delete val="0"/>
        <c:axPos val="b"/>
        <c:title>
          <c:tx>
            <c:rich>
              <a:bodyPr/>
              <a:lstStyle/>
              <a:p>
                <a:pPr>
                  <a:defRPr/>
                </a:pPr>
                <a:r>
                  <a:rPr lang="en-US"/>
                  <a:t>Workload</a:t>
                </a:r>
              </a:p>
            </c:rich>
          </c:tx>
          <c:layout/>
          <c:overlay val="0"/>
        </c:title>
        <c:majorTickMark val="none"/>
        <c:minorTickMark val="none"/>
        <c:tickLblPos val="nextTo"/>
        <c:crossAx val="1796821208"/>
        <c:crosses val="autoZero"/>
        <c:auto val="1"/>
        <c:lblAlgn val="ctr"/>
        <c:lblOffset val="100"/>
        <c:noMultiLvlLbl val="0"/>
      </c:catAx>
      <c:valAx>
        <c:axId val="1796821208"/>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1796815640"/>
        <c:crosses val="autoZero"/>
        <c:crossBetween val="between"/>
      </c:valAx>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928196648"/>
        <c:axId val="1928191608"/>
      </c:scatterChart>
      <c:valAx>
        <c:axId val="1928196648"/>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928191608"/>
        <c:crosses val="autoZero"/>
        <c:crossBetween val="midCat"/>
      </c:valAx>
      <c:valAx>
        <c:axId val="1928191608"/>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928196648"/>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1970116632"/>
        <c:axId val="-2091354664"/>
      </c:barChart>
      <c:catAx>
        <c:axId val="1970116632"/>
        <c:scaling>
          <c:orientation val="minMax"/>
        </c:scaling>
        <c:delete val="0"/>
        <c:axPos val="b"/>
        <c:title>
          <c:tx>
            <c:rich>
              <a:bodyPr/>
              <a:lstStyle/>
              <a:p>
                <a:pPr>
                  <a:defRPr/>
                </a:pPr>
                <a:r>
                  <a:rPr lang="en-US"/>
                  <a:t>Normalized Metric</a:t>
                </a:r>
              </a:p>
            </c:rich>
          </c:tx>
          <c:layout/>
          <c:overlay val="0"/>
        </c:title>
        <c:majorTickMark val="none"/>
        <c:minorTickMark val="none"/>
        <c:tickLblPos val="nextTo"/>
        <c:crossAx val="-2091354664"/>
        <c:crosses val="autoZero"/>
        <c:auto val="1"/>
        <c:lblAlgn val="ctr"/>
        <c:lblOffset val="100"/>
        <c:noMultiLvlLbl val="0"/>
      </c:catAx>
      <c:valAx>
        <c:axId val="-2091354664"/>
        <c:scaling>
          <c:orientation val="minMax"/>
        </c:scaling>
        <c:delete val="0"/>
        <c:axPos val="l"/>
        <c:majorGridlines/>
        <c:numFmt formatCode="General" sourceLinked="1"/>
        <c:majorTickMark val="out"/>
        <c:minorTickMark val="none"/>
        <c:tickLblPos val="nextTo"/>
        <c:crossAx val="1970116632"/>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1796527368"/>
        <c:axId val="1796576280"/>
      </c:barChart>
      <c:catAx>
        <c:axId val="1796527368"/>
        <c:scaling>
          <c:orientation val="minMax"/>
        </c:scaling>
        <c:delete val="1"/>
        <c:axPos val="b"/>
        <c:majorTickMark val="none"/>
        <c:minorTickMark val="none"/>
        <c:tickLblPos val="nextTo"/>
        <c:crossAx val="1796576280"/>
        <c:crosses val="autoZero"/>
        <c:auto val="1"/>
        <c:lblAlgn val="ctr"/>
        <c:lblOffset val="100"/>
        <c:noMultiLvlLbl val="0"/>
      </c:catAx>
      <c:valAx>
        <c:axId val="1796576280"/>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1796527368"/>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1796562984"/>
        <c:axId val="1796566824"/>
      </c:barChart>
      <c:catAx>
        <c:axId val="1796562984"/>
        <c:scaling>
          <c:orientation val="minMax"/>
        </c:scaling>
        <c:delete val="1"/>
        <c:axPos val="b"/>
        <c:majorTickMark val="none"/>
        <c:minorTickMark val="none"/>
        <c:tickLblPos val="nextTo"/>
        <c:crossAx val="1796566824"/>
        <c:crosses val="autoZero"/>
        <c:auto val="1"/>
        <c:lblAlgn val="ctr"/>
        <c:lblOffset val="100"/>
        <c:noMultiLvlLbl val="0"/>
      </c:catAx>
      <c:valAx>
        <c:axId val="1796566824"/>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1796562984"/>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1797179672"/>
        <c:axId val="1797182648"/>
      </c:barChart>
      <c:catAx>
        <c:axId val="1797179672"/>
        <c:scaling>
          <c:orientation val="minMax"/>
        </c:scaling>
        <c:delete val="0"/>
        <c:axPos val="b"/>
        <c:majorTickMark val="out"/>
        <c:minorTickMark val="none"/>
        <c:tickLblPos val="nextTo"/>
        <c:crossAx val="1797182648"/>
        <c:crosses val="autoZero"/>
        <c:auto val="1"/>
        <c:lblAlgn val="ctr"/>
        <c:lblOffset val="100"/>
        <c:noMultiLvlLbl val="0"/>
      </c:catAx>
      <c:valAx>
        <c:axId val="1797182648"/>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1797179672"/>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1796770680"/>
        <c:axId val="1796773656"/>
      </c:barChart>
      <c:catAx>
        <c:axId val="1796770680"/>
        <c:scaling>
          <c:orientation val="minMax"/>
        </c:scaling>
        <c:delete val="0"/>
        <c:axPos val="b"/>
        <c:majorTickMark val="out"/>
        <c:minorTickMark val="none"/>
        <c:tickLblPos val="nextTo"/>
        <c:crossAx val="1796773656"/>
        <c:crosses val="autoZero"/>
        <c:auto val="1"/>
        <c:lblAlgn val="ctr"/>
        <c:lblOffset val="100"/>
        <c:noMultiLvlLbl val="0"/>
      </c:catAx>
      <c:valAx>
        <c:axId val="1796773656"/>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1796770680"/>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2016060520"/>
        <c:axId val="-2016053848"/>
      </c:barChart>
      <c:catAx>
        <c:axId val="-201606052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2016053848"/>
        <c:crosses val="autoZero"/>
        <c:auto val="1"/>
        <c:lblAlgn val="ctr"/>
        <c:lblOffset val="100"/>
        <c:noMultiLvlLbl val="0"/>
      </c:catAx>
      <c:valAx>
        <c:axId val="-2016053848"/>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2016060520"/>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671922143212"/>
          <c:y val="0.117320558177138"/>
          <c:w val="0.826468034858521"/>
          <c:h val="0.706636102624591"/>
        </c:manualLayout>
      </c:layout>
      <c:barChart>
        <c:barDir val="col"/>
        <c:grouping val="clustered"/>
        <c:varyColors val="0"/>
        <c:ser>
          <c:idx val="0"/>
          <c:order val="0"/>
          <c:tx>
            <c:strRef>
              <c:f>Sheet1!$G$23</c:f>
              <c:strCache>
                <c:ptCount val="1"/>
                <c:pt idx="0">
                  <c:v>FREQ</c:v>
                </c:pt>
              </c:strCache>
            </c:strRef>
          </c:tx>
          <c:spPr>
            <a:solidFill>
              <a:srgbClr val="FF0000"/>
            </a:solidFill>
            <a:ln>
              <a:solidFill>
                <a:schemeClr val="tx1"/>
              </a:solidFill>
            </a:ln>
          </c:spPr>
          <c:invertIfNegative val="0"/>
          <c:cat>
            <c:strRef>
              <c:f>Sheet1!$C$9:$E$9</c:f>
              <c:strCache>
                <c:ptCount val="3"/>
                <c:pt idx="0">
                  <c:v>Server</c:v>
                </c:pt>
                <c:pt idx="1">
                  <c:v>Cloud</c:v>
                </c:pt>
                <c:pt idx="2">
                  <c:v>Avg</c:v>
                </c:pt>
              </c:strCache>
            </c:strRef>
          </c:cat>
          <c:val>
            <c:numRef>
              <c:f>Sheet1!$C$27:$E$27</c:f>
              <c:numCache>
                <c:formatCode>General</c:formatCode>
                <c:ptCount val="3"/>
                <c:pt idx="0">
                  <c:v>0.955198767233418</c:v>
                </c:pt>
                <c:pt idx="1">
                  <c:v>1.04690252364578</c:v>
                </c:pt>
                <c:pt idx="2">
                  <c:v>1.0</c:v>
                </c:pt>
              </c:numCache>
            </c:numRef>
          </c:val>
        </c:ser>
        <c:ser>
          <c:idx val="1"/>
          <c:order val="1"/>
          <c:tx>
            <c:strRef>
              <c:f>Sheet1!$G$24</c:f>
              <c:strCache>
                <c:ptCount val="1"/>
                <c:pt idx="0">
                  <c:v>FREQ-Dyn</c:v>
                </c:pt>
              </c:strCache>
            </c:strRef>
          </c:tx>
          <c:spPr>
            <a:solidFill>
              <a:srgbClr val="C00000"/>
            </a:solidFill>
            <a:ln>
              <a:solidFill>
                <a:schemeClr val="tx1"/>
              </a:solidFill>
            </a:ln>
          </c:spPr>
          <c:invertIfNegative val="0"/>
          <c:cat>
            <c:strRef>
              <c:f>Sheet1!$C$9:$E$9</c:f>
              <c:strCache>
                <c:ptCount val="3"/>
                <c:pt idx="0">
                  <c:v>Server</c:v>
                </c:pt>
                <c:pt idx="1">
                  <c:v>Cloud</c:v>
                </c:pt>
                <c:pt idx="2">
                  <c:v>Avg</c:v>
                </c:pt>
              </c:strCache>
            </c:strRef>
          </c:cat>
          <c:val>
            <c:numRef>
              <c:f>Sheet1!$C$28:$E$28</c:f>
              <c:numCache>
                <c:formatCode>General</c:formatCode>
                <c:ptCount val="3"/>
                <c:pt idx="0">
                  <c:v>1.05024857095811</c:v>
                </c:pt>
                <c:pt idx="1">
                  <c:v>1.10738284840727</c:v>
                </c:pt>
                <c:pt idx="2">
                  <c:v>1.07843741313219</c:v>
                </c:pt>
              </c:numCache>
            </c:numRef>
          </c:val>
        </c:ser>
        <c:ser>
          <c:idx val="2"/>
          <c:order val="2"/>
          <c:tx>
            <c:strRef>
              <c:f>Sheet1!$G$25</c:f>
              <c:strCache>
                <c:ptCount val="1"/>
                <c:pt idx="0">
                  <c:v>RBLA</c:v>
                </c:pt>
              </c:strCache>
            </c:strRef>
          </c:tx>
          <c:spPr>
            <a:solidFill>
              <a:srgbClr val="92D050"/>
            </a:solidFill>
            <a:ln>
              <a:solidFill>
                <a:schemeClr val="tx1"/>
              </a:solidFill>
            </a:ln>
          </c:spPr>
          <c:invertIfNegative val="0"/>
          <c:cat>
            <c:strRef>
              <c:f>Sheet1!$C$9:$E$9</c:f>
              <c:strCache>
                <c:ptCount val="3"/>
                <c:pt idx="0">
                  <c:v>Server</c:v>
                </c:pt>
                <c:pt idx="1">
                  <c:v>Cloud</c:v>
                </c:pt>
                <c:pt idx="2">
                  <c:v>Avg</c:v>
                </c:pt>
              </c:strCache>
            </c:strRef>
          </c:cat>
          <c:val>
            <c:numRef>
              <c:f>Sheet1!$C$29:$E$29</c:f>
              <c:numCache>
                <c:formatCode>General</c:formatCode>
                <c:ptCount val="3"/>
                <c:pt idx="0">
                  <c:v>1.07128921989386</c:v>
                </c:pt>
                <c:pt idx="1">
                  <c:v>1.09971070120103</c:v>
                </c:pt>
                <c:pt idx="2">
                  <c:v>1.0854069371432</c:v>
                </c:pt>
              </c:numCache>
            </c:numRef>
          </c:val>
        </c:ser>
        <c:ser>
          <c:idx val="3"/>
          <c:order val="3"/>
          <c:tx>
            <c:strRef>
              <c:f>Sheet1!$G$26</c:f>
              <c:strCache>
                <c:ptCount val="1"/>
                <c:pt idx="0">
                  <c:v>RBLA-Dyn</c:v>
                </c:pt>
              </c:strCache>
            </c:strRef>
          </c:tx>
          <c:spPr>
            <a:solidFill>
              <a:srgbClr val="00B050"/>
            </a:solidFill>
            <a:ln>
              <a:solidFill>
                <a:schemeClr val="tx1"/>
              </a:solidFill>
            </a:ln>
          </c:spPr>
          <c:invertIfNegative val="0"/>
          <c:cat>
            <c:strRef>
              <c:f>Sheet1!$C$9:$E$9</c:f>
              <c:strCache>
                <c:ptCount val="3"/>
                <c:pt idx="0">
                  <c:v>Server</c:v>
                </c:pt>
                <c:pt idx="1">
                  <c:v>Cloud</c:v>
                </c:pt>
                <c:pt idx="2">
                  <c:v>Avg</c:v>
                </c:pt>
              </c:strCache>
            </c:strRef>
          </c:cat>
          <c:val>
            <c:numRef>
              <c:f>Sheet1!$C$30:$E$30</c:f>
              <c:numCache>
                <c:formatCode>General</c:formatCode>
                <c:ptCount val="3"/>
                <c:pt idx="0">
                  <c:v>1.12035130984795</c:v>
                </c:pt>
                <c:pt idx="1">
                  <c:v>1.15107899857966</c:v>
                </c:pt>
                <c:pt idx="2">
                  <c:v>1.13561122916128</c:v>
                </c:pt>
              </c:numCache>
            </c:numRef>
          </c:val>
        </c:ser>
        <c:dLbls>
          <c:showLegendKey val="0"/>
          <c:showVal val="0"/>
          <c:showCatName val="0"/>
          <c:showSerName val="0"/>
          <c:showPercent val="0"/>
          <c:showBubbleSize val="0"/>
        </c:dLbls>
        <c:gapWidth val="150"/>
        <c:axId val="1906017816"/>
        <c:axId val="1906010920"/>
      </c:barChart>
      <c:catAx>
        <c:axId val="1906017816"/>
        <c:scaling>
          <c:orientation val="minMax"/>
        </c:scaling>
        <c:delete val="0"/>
        <c:axPos val="b"/>
        <c:title>
          <c:tx>
            <c:rich>
              <a:bodyPr/>
              <a:lstStyle/>
              <a:p>
                <a:pPr>
                  <a:defRPr/>
                </a:pPr>
                <a:r>
                  <a:rPr lang="en-US"/>
                  <a:t>Workload</a:t>
                </a:r>
              </a:p>
            </c:rich>
          </c:tx>
          <c:layout/>
          <c:overlay val="0"/>
        </c:title>
        <c:majorTickMark val="none"/>
        <c:minorTickMark val="none"/>
        <c:tickLblPos val="nextTo"/>
        <c:crossAx val="1906010920"/>
        <c:crosses val="autoZero"/>
        <c:auto val="1"/>
        <c:lblAlgn val="ctr"/>
        <c:lblOffset val="100"/>
        <c:noMultiLvlLbl val="0"/>
      </c:catAx>
      <c:valAx>
        <c:axId val="1906010920"/>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1906017816"/>
        <c:crosses val="autoZero"/>
        <c:crossBetween val="between"/>
      </c:valAx>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spPr>
            <a:solidFill>
              <a:schemeClr val="dk1"/>
            </a:solidFill>
            <a:ln w="25400" cap="flat" cmpd="sng" algn="ctr">
              <a:solidFill>
                <a:schemeClr val="dk1">
                  <a:shade val="50000"/>
                </a:schemeClr>
              </a:solidFill>
              <a:prstDash val="solid"/>
            </a:ln>
            <a:effectLst/>
          </c:spPr>
          <c:invertIfNegative val="0"/>
          <c:cat>
            <c:strRef>
              <c:f>IPC!$Q$98:$U$98</c:f>
              <c:strCache>
                <c:ptCount val="5"/>
                <c:pt idx="0">
                  <c:v>SRAM</c:v>
                </c:pt>
                <c:pt idx="1">
                  <c:v>Region</c:v>
                </c:pt>
                <c:pt idx="2">
                  <c:v>TIM</c:v>
                </c:pt>
                <c:pt idx="3">
                  <c:v>TIMBER</c:v>
                </c:pt>
                <c:pt idx="4">
                  <c:v>TIMBER-Dyn</c:v>
                </c:pt>
              </c:strCache>
            </c:strRef>
          </c:cat>
          <c:val>
            <c:numRef>
              <c:f>IPC!$Q$113:$U$113</c:f>
              <c:numCache>
                <c:formatCode>General</c:formatCode>
                <c:ptCount val="5"/>
                <c:pt idx="0">
                  <c:v>1.0</c:v>
                </c:pt>
                <c:pt idx="1">
                  <c:v>0.516306445138219</c:v>
                </c:pt>
                <c:pt idx="2">
                  <c:v>0.700160115166448</c:v>
                </c:pt>
                <c:pt idx="3">
                  <c:v>0.857850560367025</c:v>
                </c:pt>
                <c:pt idx="4">
                  <c:v>0.944866132074654</c:v>
                </c:pt>
              </c:numCache>
            </c:numRef>
          </c:val>
        </c:ser>
        <c:dLbls>
          <c:showLegendKey val="0"/>
          <c:showVal val="0"/>
          <c:showCatName val="0"/>
          <c:showSerName val="0"/>
          <c:showPercent val="0"/>
          <c:showBubbleSize val="0"/>
        </c:dLbls>
        <c:gapWidth val="150"/>
        <c:axId val="1905479768"/>
        <c:axId val="1905482712"/>
      </c:barChart>
      <c:catAx>
        <c:axId val="1905479768"/>
        <c:scaling>
          <c:orientation val="minMax"/>
        </c:scaling>
        <c:delete val="0"/>
        <c:axPos val="b"/>
        <c:majorTickMark val="out"/>
        <c:minorTickMark val="none"/>
        <c:tickLblPos val="nextTo"/>
        <c:crossAx val="1905482712"/>
        <c:crosses val="autoZero"/>
        <c:auto val="1"/>
        <c:lblAlgn val="ctr"/>
        <c:lblOffset val="100"/>
        <c:noMultiLvlLbl val="0"/>
      </c:catAx>
      <c:valAx>
        <c:axId val="1905482712"/>
        <c:scaling>
          <c:orientation val="minMax"/>
          <c:max val="1.0"/>
        </c:scaling>
        <c:delete val="0"/>
        <c:axPos val="l"/>
        <c:majorGridlines/>
        <c:title>
          <c:tx>
            <c:rich>
              <a:bodyPr rot="-5400000" vert="horz"/>
              <a:lstStyle/>
              <a:p>
                <a:pPr>
                  <a:defRPr/>
                </a:pPr>
                <a:r>
                  <a:rPr lang="en-US"/>
                  <a:t>Normalized Weighted Speedup</a:t>
                </a:r>
              </a:p>
            </c:rich>
          </c:tx>
          <c:layout/>
          <c:overlay val="0"/>
        </c:title>
        <c:numFmt formatCode="General" sourceLinked="1"/>
        <c:majorTickMark val="out"/>
        <c:minorTickMark val="none"/>
        <c:tickLblPos val="nextTo"/>
        <c:crossAx val="1905479768"/>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col"/>
        <c:grouping val="clustered"/>
        <c:varyColors val="0"/>
        <c:ser>
          <c:idx val="0"/>
          <c:order val="0"/>
          <c:spPr>
            <a:solidFill>
              <a:schemeClr val="dk1"/>
            </a:solidFill>
            <a:ln w="25400" cap="flat" cmpd="sng" algn="ctr">
              <a:solidFill>
                <a:schemeClr val="dk1">
                  <a:shade val="50000"/>
                </a:schemeClr>
              </a:solidFill>
              <a:prstDash val="solid"/>
            </a:ln>
            <a:effectLst/>
          </c:spPr>
          <c:invertIfNegative val="0"/>
          <c:cat>
            <c:strRef>
              <c:f>EE!$Q$98:$U$98</c:f>
              <c:strCache>
                <c:ptCount val="5"/>
                <c:pt idx="0">
                  <c:v>SRAM</c:v>
                </c:pt>
                <c:pt idx="1">
                  <c:v>Region</c:v>
                </c:pt>
                <c:pt idx="2">
                  <c:v>TIM</c:v>
                </c:pt>
                <c:pt idx="3">
                  <c:v>TIMBER</c:v>
                </c:pt>
                <c:pt idx="4">
                  <c:v>TIMBER-Dyn</c:v>
                </c:pt>
              </c:strCache>
            </c:strRef>
          </c:cat>
          <c:val>
            <c:numRef>
              <c:f>EE!$Q$113:$U$113</c:f>
              <c:numCache>
                <c:formatCode>General</c:formatCode>
                <c:ptCount val="5"/>
                <c:pt idx="0">
                  <c:v>1.0</c:v>
                </c:pt>
                <c:pt idx="1">
                  <c:v>0.730821505858339</c:v>
                </c:pt>
                <c:pt idx="2">
                  <c:v>0.753835417367944</c:v>
                </c:pt>
                <c:pt idx="3">
                  <c:v>0.892491787352875</c:v>
                </c:pt>
                <c:pt idx="4">
                  <c:v>1.176931749862085</c:v>
                </c:pt>
              </c:numCache>
            </c:numRef>
          </c:val>
        </c:ser>
        <c:dLbls>
          <c:showLegendKey val="0"/>
          <c:showVal val="0"/>
          <c:showCatName val="0"/>
          <c:showSerName val="0"/>
          <c:showPercent val="0"/>
          <c:showBubbleSize val="0"/>
        </c:dLbls>
        <c:gapWidth val="150"/>
        <c:axId val="1905473016"/>
        <c:axId val="1905475960"/>
      </c:barChart>
      <c:catAx>
        <c:axId val="1905473016"/>
        <c:scaling>
          <c:orientation val="minMax"/>
        </c:scaling>
        <c:delete val="0"/>
        <c:axPos val="b"/>
        <c:majorTickMark val="out"/>
        <c:minorTickMark val="none"/>
        <c:tickLblPos val="nextTo"/>
        <c:crossAx val="1905475960"/>
        <c:crosses val="autoZero"/>
        <c:auto val="1"/>
        <c:lblAlgn val="ctr"/>
        <c:lblOffset val="100"/>
        <c:noMultiLvlLbl val="0"/>
      </c:catAx>
      <c:valAx>
        <c:axId val="1905475960"/>
        <c:scaling>
          <c:orientation val="minMax"/>
          <c:max val="1.2"/>
        </c:scaling>
        <c:delete val="0"/>
        <c:axPos val="l"/>
        <c:majorGridlines/>
        <c:title>
          <c:tx>
            <c:rich>
              <a:bodyPr rot="-5400000" vert="horz"/>
              <a:lstStyle/>
              <a:p>
                <a:pPr>
                  <a:defRPr/>
                </a:pPr>
                <a:r>
                  <a:rPr lang="en-US" dirty="0"/>
                  <a:t>Normalized </a:t>
                </a:r>
                <a:r>
                  <a:rPr lang="en-US" dirty="0" smtClean="0"/>
                  <a:t>Performance </a:t>
                </a:r>
                <a:r>
                  <a:rPr lang="en-US" dirty="0"/>
                  <a:t>per </a:t>
                </a:r>
                <a:r>
                  <a:rPr lang="en-US" dirty="0" smtClean="0"/>
                  <a:t>Watt (for Memory</a:t>
                </a:r>
                <a:r>
                  <a:rPr lang="en-US" baseline="0" dirty="0" smtClean="0"/>
                  <a:t> System)</a:t>
                </a:r>
                <a:endParaRPr lang="en-US" dirty="0"/>
              </a:p>
            </c:rich>
          </c:tx>
          <c:layout/>
          <c:overlay val="0"/>
        </c:title>
        <c:numFmt formatCode="General" sourceLinked="1"/>
        <c:majorTickMark val="out"/>
        <c:minorTickMark val="none"/>
        <c:tickLblPos val="nextTo"/>
        <c:crossAx val="1905473016"/>
        <c:crosses val="autoZero"/>
        <c:crossBetween val="between"/>
      </c:valAx>
    </c:plotArea>
    <c:plotVisOnly val="1"/>
    <c:dispBlanksAs val="gap"/>
    <c:showDLblsOverMax val="0"/>
  </c:chart>
  <c:txPr>
    <a:bodyPr/>
    <a:lstStyle/>
    <a:p>
      <a:pPr>
        <a:defRPr sz="2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2"/>
          <c:y val="0.0467742613904031"/>
          <c:w val="0.664499010478371"/>
          <c:h val="0.695810798818112"/>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5.302418047791924</c:v>
                </c:pt>
                <c:pt idx="2">
                  <c:v>4.83113468138753</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c:v>
                </c:pt>
                <c:pt idx="1">
                  <c:v>5.52556439580259</c:v>
                </c:pt>
                <c:pt idx="2">
                  <c:v>5.0271282827439</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5.634341618497776</c:v>
                </c:pt>
                <c:pt idx="1">
                  <c:v>5.38029795802782</c:v>
                </c:pt>
                <c:pt idx="2">
                  <c:v>4.891055177941427</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5.95370703409367</c:v>
                </c:pt>
                <c:pt idx="1">
                  <c:v>5.81619350258852</c:v>
                </c:pt>
                <c:pt idx="2">
                  <c:v>5.23167174691737</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c:v>
                </c:pt>
                <c:pt idx="2">
                  <c:v>5.72950979325834</c:v>
                </c:pt>
              </c:numCache>
            </c:numRef>
          </c:val>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5.97229638740283</c:v>
                </c:pt>
                <c:pt idx="1">
                  <c:v>5.95427675277262</c:v>
                </c:pt>
                <c:pt idx="2">
                  <c:v>5.80585148393848</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6.025241688849847</c:v>
                </c:pt>
                <c:pt idx="1">
                  <c:v>6.025241688849847</c:v>
                </c:pt>
                <c:pt idx="2">
                  <c:v>6.025241688849847</c:v>
                </c:pt>
              </c:numCache>
            </c:numRef>
          </c:val>
        </c:ser>
        <c:dLbls>
          <c:showLegendKey val="0"/>
          <c:showVal val="0"/>
          <c:showCatName val="0"/>
          <c:showSerName val="0"/>
          <c:showPercent val="0"/>
          <c:showBubbleSize val="0"/>
        </c:dLbls>
        <c:gapWidth val="150"/>
        <c:axId val="-1992831448"/>
        <c:axId val="-1992855816"/>
      </c:barChart>
      <c:catAx>
        <c:axId val="-1992831448"/>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992855816"/>
        <c:crosses val="autoZero"/>
        <c:auto val="1"/>
        <c:lblAlgn val="ctr"/>
        <c:lblOffset val="100"/>
        <c:noMultiLvlLbl val="0"/>
      </c:catAx>
      <c:valAx>
        <c:axId val="-1992855816"/>
        <c:scaling>
          <c:orientation val="minMax"/>
          <c:max val="6.5"/>
          <c:min val="0.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smtClean="0"/>
                  <a:t>Weighted Speedup</a:t>
                </a:r>
                <a:r>
                  <a:rPr lang="en-US" sz="2400" baseline="0" dirty="0" smtClean="0"/>
                  <a:t> (</a:t>
                </a:r>
                <a:r>
                  <a:rPr lang="en-US" sz="2400" baseline="0" dirty="0" err="1" smtClean="0"/>
                  <a:t>GeoMean</a:t>
                </a:r>
                <a:r>
                  <a:rPr lang="en-US" sz="2400" baseline="0" dirty="0" smtClean="0"/>
                  <a:t>)</a:t>
                </a:r>
                <a:endParaRPr lang="en-US" sz="2400" dirty="0" smtClean="0"/>
              </a:p>
            </c:rich>
          </c:tx>
          <c:layout>
            <c:manualLayout>
              <c:xMode val="edge"/>
              <c:yMode val="edge"/>
              <c:x val="0.0046134084782097"/>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992831448"/>
        <c:crosses val="autoZero"/>
        <c:crossBetween val="between"/>
        <c:majorUnit val="1.0"/>
      </c:valAx>
      <c:spPr>
        <a:ln>
          <a:noFill/>
        </a:ln>
      </c:spPr>
    </c:plotArea>
    <c:legend>
      <c:legendPos val="r"/>
      <c:layout>
        <c:manualLayout>
          <c:xMode val="edge"/>
          <c:yMode val="edge"/>
          <c:x val="0.803385607459252"/>
          <c:y val="0.0972403089036947"/>
          <c:w val="0.19661439254074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973135336"/>
        <c:axId val="1973347192"/>
      </c:scatterChart>
      <c:valAx>
        <c:axId val="1973135336"/>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973347192"/>
        <c:crosses val="autoZero"/>
        <c:crossBetween val="midCat"/>
      </c:valAx>
      <c:valAx>
        <c:axId val="1973347192"/>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973135336"/>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
          <c:y val="0.0467742613904031"/>
          <c:w val="0.678239460657043"/>
          <c:h val="0.695810798818112"/>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38.29737486</c:v>
                </c:pt>
                <c:pt idx="1">
                  <c:v>40.28002957</c:v>
                </c:pt>
                <c:pt idx="2">
                  <c:v>44.89668047999999</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38.01339984</c:v>
                </c:pt>
                <c:pt idx="1">
                  <c:v>39.98934172</c:v>
                </c:pt>
                <c:pt idx="2">
                  <c:v>44.55212982</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37.50487284</c:v>
                </c:pt>
                <c:pt idx="1">
                  <c:v>39.31686032</c:v>
                </c:pt>
                <c:pt idx="2">
                  <c:v>44.15089965</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37.19101498</c:v>
                </c:pt>
                <c:pt idx="1">
                  <c:v>38.5880554</c:v>
                </c:pt>
                <c:pt idx="2">
                  <c:v>43.2499876</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37.10956219</c:v>
                </c:pt>
                <c:pt idx="1">
                  <c:v>38.32202032</c:v>
                </c:pt>
                <c:pt idx="2">
                  <c:v>41.0808851</c:v>
                </c:pt>
              </c:numCache>
            </c:numRef>
          </c:val>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c:v>
                </c:pt>
                <c:pt idx="1">
                  <c:v>38.19702453</c:v>
                </c:pt>
                <c:pt idx="2">
                  <c:v>40.84946035</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36.62837379</c:v>
                </c:pt>
                <c:pt idx="1">
                  <c:v>36.62837379</c:v>
                </c:pt>
                <c:pt idx="2">
                  <c:v>36.62837379</c:v>
                </c:pt>
              </c:numCache>
            </c:numRef>
          </c:val>
        </c:ser>
        <c:dLbls>
          <c:showLegendKey val="0"/>
          <c:showVal val="0"/>
          <c:showCatName val="0"/>
          <c:showSerName val="0"/>
          <c:showPercent val="0"/>
          <c:showBubbleSize val="0"/>
        </c:dLbls>
        <c:gapWidth val="150"/>
        <c:axId val="-1993012344"/>
        <c:axId val="-1993039000"/>
      </c:barChart>
      <c:catAx>
        <c:axId val="-1993012344"/>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993039000"/>
        <c:crosses val="autoZero"/>
        <c:auto val="1"/>
        <c:lblAlgn val="ctr"/>
        <c:lblOffset val="100"/>
        <c:noMultiLvlLbl val="0"/>
      </c:catAx>
      <c:valAx>
        <c:axId val="-1993039000"/>
        <c:scaling>
          <c:orientation val="minMax"/>
          <c:max val="45.0"/>
          <c:min val="0.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993012344"/>
        <c:crosses val="autoZero"/>
        <c:crossBetween val="between"/>
        <c:majorUnit val="5.0"/>
      </c:valAx>
      <c:spPr>
        <a:ln>
          <a:noFill/>
        </a:ln>
      </c:spPr>
    </c:plotArea>
    <c:legend>
      <c:legendPos val="r"/>
      <c:layout>
        <c:manualLayout>
          <c:xMode val="edge"/>
          <c:yMode val="edge"/>
          <c:x val="0.809593829516112"/>
          <c:y val="0.0972403089036947"/>
          <c:w val="0.19040617048388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cat>
            <c:strRef>
              <c:f>Sheet1!$A$2:$A$3</c:f>
              <c:strCache>
                <c:ptCount val="2"/>
                <c:pt idx="0">
                  <c:v>STREAM</c:v>
                </c:pt>
                <c:pt idx="1">
                  <c:v>RANDOM</c:v>
                </c:pt>
              </c:strCache>
            </c:strRef>
          </c:cat>
          <c:val>
            <c:numRef>
              <c:f>Sheet1!$B$2:$B$3</c:f>
              <c:numCache>
                <c:formatCode>General</c:formatCode>
                <c:ptCount val="2"/>
                <c:pt idx="0">
                  <c:v>1.180000000000004</c:v>
                </c:pt>
                <c:pt idx="1">
                  <c:v>2.82</c:v>
                </c:pt>
              </c:numCache>
            </c:numRef>
          </c:val>
        </c:ser>
        <c:dLbls>
          <c:showLegendKey val="0"/>
          <c:showVal val="0"/>
          <c:showCatName val="0"/>
          <c:showSerName val="0"/>
          <c:showPercent val="0"/>
          <c:showBubbleSize val="0"/>
        </c:dLbls>
        <c:gapWidth val="150"/>
        <c:axId val="2045746584"/>
        <c:axId val="2045749560"/>
      </c:barChart>
      <c:catAx>
        <c:axId val="2045746584"/>
        <c:scaling>
          <c:orientation val="minMax"/>
        </c:scaling>
        <c:delete val="0"/>
        <c:axPos val="b"/>
        <c:majorTickMark val="out"/>
        <c:minorTickMark val="none"/>
        <c:tickLblPos val="nextTo"/>
        <c:crossAx val="2045749560"/>
        <c:crosses val="autoZero"/>
        <c:auto val="1"/>
        <c:lblAlgn val="ctr"/>
        <c:lblOffset val="100"/>
        <c:noMultiLvlLbl val="0"/>
      </c:catAx>
      <c:valAx>
        <c:axId val="2045749560"/>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457465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accent1">
                  <a:lumMod val="75000"/>
                </a:schemeClr>
              </a:solidFill>
              <a:ln>
                <a:solidFill>
                  <a:srgbClr val="000000"/>
                </a:solidFill>
              </a:ln>
            </c:spPr>
          </c:dPt>
          <c:cat>
            <c:strRef>
              <c:f>Sheet1!$A$2:$A$3</c:f>
              <c:strCache>
                <c:ptCount val="2"/>
                <c:pt idx="0">
                  <c:v>STREAM</c:v>
                </c:pt>
                <c:pt idx="1">
                  <c:v>gcc</c:v>
                </c:pt>
              </c:strCache>
            </c:strRef>
          </c:cat>
          <c:val>
            <c:numRef>
              <c:f>Sheet1!$B$2:$B$3</c:f>
              <c:numCache>
                <c:formatCode>General</c:formatCode>
                <c:ptCount val="2"/>
                <c:pt idx="0">
                  <c:v>1.23</c:v>
                </c:pt>
                <c:pt idx="1">
                  <c:v>2.91</c:v>
                </c:pt>
              </c:numCache>
            </c:numRef>
          </c:val>
        </c:ser>
        <c:dLbls>
          <c:showLegendKey val="0"/>
          <c:showVal val="0"/>
          <c:showCatName val="0"/>
          <c:showSerName val="0"/>
          <c:showPercent val="0"/>
          <c:showBubbleSize val="0"/>
        </c:dLbls>
        <c:gapWidth val="150"/>
        <c:axId val="-2140637368"/>
        <c:axId val="-2140558248"/>
      </c:barChart>
      <c:catAx>
        <c:axId val="-2140637368"/>
        <c:scaling>
          <c:orientation val="minMax"/>
        </c:scaling>
        <c:delete val="0"/>
        <c:axPos val="b"/>
        <c:majorTickMark val="out"/>
        <c:minorTickMark val="none"/>
        <c:tickLblPos val="nextTo"/>
        <c:crossAx val="-2140558248"/>
        <c:crosses val="autoZero"/>
        <c:auto val="1"/>
        <c:lblAlgn val="ctr"/>
        <c:lblOffset val="100"/>
        <c:noMultiLvlLbl val="0"/>
      </c:catAx>
      <c:valAx>
        <c:axId val="-2140558248"/>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140637368"/>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tx2"/>
              </a:solidFill>
              <a:ln>
                <a:solidFill>
                  <a:srgbClr val="000000"/>
                </a:solidFill>
              </a:ln>
            </c:spPr>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ser>
        <c:dLbls>
          <c:showLegendKey val="0"/>
          <c:showVal val="0"/>
          <c:showCatName val="0"/>
          <c:showSerName val="0"/>
          <c:showPercent val="0"/>
          <c:showBubbleSize val="0"/>
        </c:dLbls>
        <c:gapWidth val="150"/>
        <c:axId val="-1990942264"/>
        <c:axId val="-2140507608"/>
      </c:barChart>
      <c:catAx>
        <c:axId val="-1990942264"/>
        <c:scaling>
          <c:orientation val="minMax"/>
        </c:scaling>
        <c:delete val="0"/>
        <c:axPos val="b"/>
        <c:majorTickMark val="out"/>
        <c:minorTickMark val="none"/>
        <c:tickLblPos val="nextTo"/>
        <c:crossAx val="-2140507608"/>
        <c:crosses val="autoZero"/>
        <c:auto val="1"/>
        <c:lblAlgn val="ctr"/>
        <c:lblOffset val="100"/>
        <c:noMultiLvlLbl val="0"/>
      </c:catAx>
      <c:valAx>
        <c:axId val="-2140507608"/>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1990942264"/>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FRFCFS</c:v>
                </c:pt>
              </c:strCache>
            </c:strRef>
          </c:tx>
          <c:spPr>
            <a:ln w="28575">
              <a:solidFill>
                <a:schemeClr val="tx1"/>
              </a:solidFill>
            </a:ln>
          </c:spPr>
          <c:marker>
            <c:symbol val="diamond"/>
            <c:size val="16"/>
            <c:spPr>
              <a:solidFill>
                <a:schemeClr val="tx1"/>
              </a:solidFill>
              <a:ln>
                <a:solidFill>
                  <a:schemeClr val="tx1"/>
                </a:solidFill>
              </a:ln>
            </c:spPr>
          </c:marker>
          <c:xVal>
            <c:numRef>
              <c:f>Sheet1!$A$2:$A$5</c:f>
              <c:numCache>
                <c:formatCode>General</c:formatCode>
                <c:ptCount val="4"/>
                <c:pt idx="0">
                  <c:v>8.166</c:v>
                </c:pt>
                <c:pt idx="1">
                  <c:v>8.26</c:v>
                </c:pt>
                <c:pt idx="2">
                  <c:v>8.527000000000001</c:v>
                </c:pt>
                <c:pt idx="3">
                  <c:v>8.778</c:v>
                </c:pt>
              </c:numCache>
            </c:numRef>
          </c:xVal>
          <c:yVal>
            <c:numRef>
              <c:f>Sheet1!$B$2:$B$5</c:f>
              <c:numCache>
                <c:formatCode>General</c:formatCode>
                <c:ptCount val="4"/>
                <c:pt idx="0">
                  <c:v>14.18</c:v>
                </c:pt>
              </c:numCache>
            </c:numRef>
          </c:yVal>
          <c:smooth val="0"/>
        </c:ser>
        <c:ser>
          <c:idx val="1"/>
          <c:order val="1"/>
          <c:tx>
            <c:strRef>
              <c:f>Sheet1!$C$1</c:f>
              <c:strCache>
                <c:ptCount val="1"/>
                <c:pt idx="0">
                  <c:v>STFM</c:v>
                </c:pt>
              </c:strCache>
            </c:strRef>
          </c:tx>
          <c:spPr>
            <a:ln w="28575">
              <a:solidFill>
                <a:srgbClr val="00B050"/>
              </a:solidFill>
            </a:ln>
          </c:spPr>
          <c:marker>
            <c:symbol val="square"/>
            <c:size val="16"/>
            <c:spPr>
              <a:solidFill>
                <a:srgbClr val="00B050"/>
              </a:solidFill>
              <a:ln>
                <a:solidFill>
                  <a:srgbClr val="00B050"/>
                </a:solidFill>
              </a:ln>
            </c:spPr>
          </c:marker>
          <c:xVal>
            <c:numRef>
              <c:f>Sheet1!$A$2:$A$5</c:f>
              <c:numCache>
                <c:formatCode>General</c:formatCode>
                <c:ptCount val="4"/>
                <c:pt idx="0">
                  <c:v>8.166</c:v>
                </c:pt>
                <c:pt idx="1">
                  <c:v>8.26</c:v>
                </c:pt>
                <c:pt idx="2">
                  <c:v>8.527000000000001</c:v>
                </c:pt>
                <c:pt idx="3">
                  <c:v>8.778</c:v>
                </c:pt>
              </c:numCache>
            </c:numRef>
          </c:xVal>
          <c:yVal>
            <c:numRef>
              <c:f>Sheet1!$C$2:$C$5</c:f>
              <c:numCache>
                <c:formatCode>General</c:formatCode>
                <c:ptCount val="4"/>
                <c:pt idx="1">
                  <c:v>9.245</c:v>
                </c:pt>
              </c:numCache>
            </c:numRef>
          </c:yVal>
          <c:smooth val="0"/>
        </c:ser>
        <c:ser>
          <c:idx val="2"/>
          <c:order val="2"/>
          <c:tx>
            <c:strRef>
              <c:f>Sheet1!$D$1</c:f>
              <c:strCache>
                <c:ptCount val="1"/>
                <c:pt idx="0">
                  <c:v>PAR-BS</c:v>
                </c:pt>
              </c:strCache>
            </c:strRef>
          </c:tx>
          <c:spPr>
            <a:ln w="28575">
              <a:solidFill>
                <a:schemeClr val="tx2"/>
              </a:solidFill>
            </a:ln>
          </c:spPr>
          <c:marker>
            <c:symbol val="triangle"/>
            <c:size val="16"/>
            <c:spPr>
              <a:solidFill>
                <a:schemeClr val="tx2"/>
              </a:solidFill>
              <a:ln>
                <a:solidFill>
                  <a:schemeClr val="tx2"/>
                </a:solidFill>
              </a:ln>
            </c:spPr>
          </c:marker>
          <c:xVal>
            <c:numRef>
              <c:f>Sheet1!$A$2:$A$5</c:f>
              <c:numCache>
                <c:formatCode>General</c:formatCode>
                <c:ptCount val="4"/>
                <c:pt idx="0">
                  <c:v>8.166</c:v>
                </c:pt>
                <c:pt idx="1">
                  <c:v>8.26</c:v>
                </c:pt>
                <c:pt idx="2">
                  <c:v>8.527000000000001</c:v>
                </c:pt>
                <c:pt idx="3">
                  <c:v>8.778</c:v>
                </c:pt>
              </c:numCache>
            </c:numRef>
          </c:xVal>
          <c:yVal>
            <c:numRef>
              <c:f>Sheet1!$D$2:$D$5</c:f>
              <c:numCache>
                <c:formatCode>General</c:formatCode>
                <c:ptCount val="4"/>
                <c:pt idx="2">
                  <c:v>7.418</c:v>
                </c:pt>
              </c:numCache>
            </c:numRef>
          </c:yVal>
          <c:smooth val="0"/>
        </c:ser>
        <c:ser>
          <c:idx val="3"/>
          <c:order val="3"/>
          <c:tx>
            <c:strRef>
              <c:f>Sheet1!$E$1</c:f>
              <c:strCache>
                <c:ptCount val="1"/>
                <c:pt idx="0">
                  <c:v>ATLAS</c:v>
                </c:pt>
              </c:strCache>
            </c:strRef>
          </c:tx>
          <c:spPr>
            <a:ln>
              <a:solidFill>
                <a:srgbClr val="FF0000"/>
              </a:solidFill>
            </a:ln>
          </c:spPr>
          <c:marker>
            <c:symbol val="circle"/>
            <c:size val="16"/>
            <c:spPr>
              <a:solidFill>
                <a:srgbClr val="FF0000"/>
              </a:solidFill>
              <a:ln>
                <a:solidFill>
                  <a:srgbClr val="FF0000"/>
                </a:solidFill>
              </a:ln>
            </c:spPr>
          </c:marker>
          <c:xVal>
            <c:numRef>
              <c:f>Sheet1!$A$2:$A$5</c:f>
              <c:numCache>
                <c:formatCode>General</c:formatCode>
                <c:ptCount val="4"/>
                <c:pt idx="0">
                  <c:v>8.166</c:v>
                </c:pt>
                <c:pt idx="1">
                  <c:v>8.26</c:v>
                </c:pt>
                <c:pt idx="2">
                  <c:v>8.527000000000001</c:v>
                </c:pt>
                <c:pt idx="3">
                  <c:v>8.778</c:v>
                </c:pt>
              </c:numCache>
            </c:numRef>
          </c:xVal>
          <c:yVal>
            <c:numRef>
              <c:f>Sheet1!$E$2:$E$5</c:f>
              <c:numCache>
                <c:formatCode>General</c:formatCode>
                <c:ptCount val="4"/>
                <c:pt idx="3">
                  <c:v>11.52</c:v>
                </c:pt>
              </c:numCache>
            </c:numRef>
          </c:yVal>
          <c:smooth val="0"/>
        </c:ser>
        <c:dLbls>
          <c:showLegendKey val="0"/>
          <c:showVal val="0"/>
          <c:showCatName val="0"/>
          <c:showSerName val="0"/>
          <c:showPercent val="0"/>
          <c:showBubbleSize val="0"/>
        </c:dLbls>
        <c:axId val="1964739016"/>
        <c:axId val="-2085096168"/>
      </c:scatterChart>
      <c:valAx>
        <c:axId val="1964739016"/>
        <c:scaling>
          <c:orientation val="minMax"/>
          <c:max val="9.1"/>
          <c:min val="8.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2085096168"/>
        <c:crosses val="autoZero"/>
        <c:crossBetween val="midCat"/>
        <c:majorUnit val="0.2"/>
      </c:valAx>
      <c:valAx>
        <c:axId val="-2085096168"/>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1964739016"/>
        <c:crosses val="autoZero"/>
        <c:crossBetween val="midCat"/>
      </c:valAx>
      <c:spPr>
        <a:solidFill>
          <a:schemeClr val="bg1">
            <a:lumMod val="95000"/>
          </a:schemeClr>
        </a:solidFill>
      </c:spPr>
    </c:plotArea>
    <c:legend>
      <c:legendPos val="r"/>
      <c:layout>
        <c:manualLayout>
          <c:xMode val="edge"/>
          <c:yMode val="edge"/>
          <c:x val="0.82336159903089"/>
          <c:y val="0.250892013498313"/>
          <c:w val="0.157157855268091"/>
          <c:h val="0.33090719129041"/>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866492472"/>
        <c:axId val="1866508424"/>
      </c:scatterChart>
      <c:valAx>
        <c:axId val="1866492472"/>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66508424"/>
        <c:crosses val="autoZero"/>
        <c:crossBetween val="midCat"/>
      </c:valAx>
      <c:valAx>
        <c:axId val="1866508424"/>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66492472"/>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867475672"/>
        <c:axId val="1867482904"/>
      </c:scatterChart>
      <c:valAx>
        <c:axId val="1867475672"/>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67482904"/>
        <c:crosses val="autoZero"/>
        <c:crossBetween val="midCat"/>
      </c:valAx>
      <c:valAx>
        <c:axId val="1867482904"/>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67475672"/>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1975565752"/>
        <c:axId val="1975586472"/>
      </c:scatterChart>
      <c:valAx>
        <c:axId val="1975565752"/>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1975586472"/>
        <c:crosses val="autoZero"/>
        <c:crossBetween val="midCat"/>
        <c:majorUnit val="0.1"/>
      </c:valAx>
      <c:valAx>
        <c:axId val="1975586472"/>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1975565752"/>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2.890876491730884</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2084327000"/>
        <c:axId val="-2083904472"/>
      </c:scatterChart>
      <c:valAx>
        <c:axId val="-2084327000"/>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layout/>
          <c:overlay val="0"/>
        </c:title>
        <c:numFmt formatCode="General" sourceLinked="1"/>
        <c:majorTickMark val="out"/>
        <c:minorTickMark val="none"/>
        <c:tickLblPos val="nextTo"/>
        <c:txPr>
          <a:bodyPr/>
          <a:lstStyle/>
          <a:p>
            <a:pPr>
              <a:defRPr sz="2000"/>
            </a:pPr>
            <a:endParaRPr lang="en-US"/>
          </a:p>
        </c:txPr>
        <c:crossAx val="-2083904472"/>
        <c:crosses val="autoZero"/>
        <c:crossBetween val="midCat"/>
      </c:valAx>
      <c:valAx>
        <c:axId val="-2083904472"/>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2000"/>
            </a:pPr>
            <a:endParaRPr lang="en-US"/>
          </a:p>
        </c:txPr>
        <c:crossAx val="-2084327000"/>
        <c:crosses val="autoZero"/>
        <c:crossBetween val="midCat"/>
      </c:valAx>
    </c:plotArea>
    <c:legend>
      <c:legendPos val="r"/>
      <c:layout/>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2084225224"/>
        <c:axId val="-2084232120"/>
      </c:scatterChart>
      <c:valAx>
        <c:axId val="-208422522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4232120"/>
        <c:crosses val="autoZero"/>
        <c:crossBetween val="midCat"/>
      </c:valAx>
      <c:valAx>
        <c:axId val="-208423212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4225224"/>
        <c:crosses val="autoZero"/>
        <c:crossBetween val="midCat"/>
      </c:valAx>
    </c:plotArea>
    <c:plotVisOnly val="1"/>
    <c:dispBlanksAs val="gap"/>
    <c:showDLblsOverMax val="0"/>
  </c:chart>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2093633672"/>
        <c:axId val="-2093628168"/>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2093616888"/>
        <c:axId val="-2093622488"/>
      </c:lineChart>
      <c:catAx>
        <c:axId val="-2093633672"/>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2093628168"/>
        <c:crosses val="autoZero"/>
        <c:auto val="1"/>
        <c:lblAlgn val="ctr"/>
        <c:lblOffset val="100"/>
        <c:noMultiLvlLbl val="0"/>
      </c:catAx>
      <c:valAx>
        <c:axId val="-2093628168"/>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layout/>
          <c:overlay val="0"/>
        </c:title>
        <c:numFmt formatCode="#,##0.0" sourceLinked="0"/>
        <c:majorTickMark val="out"/>
        <c:minorTickMark val="none"/>
        <c:tickLblPos val="nextTo"/>
        <c:txPr>
          <a:bodyPr/>
          <a:lstStyle/>
          <a:p>
            <a:pPr>
              <a:defRPr sz="2400">
                <a:solidFill>
                  <a:schemeClr val="tx1"/>
                </a:solidFill>
              </a:defRPr>
            </a:pPr>
            <a:endParaRPr lang="en-US"/>
          </a:p>
        </c:txPr>
        <c:crossAx val="-2093633672"/>
        <c:crosses val="autoZero"/>
        <c:crossBetween val="between"/>
      </c:valAx>
      <c:valAx>
        <c:axId val="-2093622488"/>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layout/>
          <c:overlay val="0"/>
        </c:title>
        <c:numFmt formatCode="General" sourceLinked="1"/>
        <c:majorTickMark val="out"/>
        <c:minorTickMark val="none"/>
        <c:tickLblPos val="nextTo"/>
        <c:txPr>
          <a:bodyPr/>
          <a:lstStyle/>
          <a:p>
            <a:pPr>
              <a:defRPr sz="2400"/>
            </a:pPr>
            <a:endParaRPr lang="en-US"/>
          </a:p>
        </c:txPr>
        <c:crossAx val="-2093616888"/>
        <c:crosses val="max"/>
        <c:crossBetween val="between"/>
        <c:majorUnit val="20.0"/>
      </c:valAx>
      <c:catAx>
        <c:axId val="-2093616888"/>
        <c:scaling>
          <c:orientation val="minMax"/>
        </c:scaling>
        <c:delete val="1"/>
        <c:axPos val="b"/>
        <c:numFmt formatCode="General" sourceLinked="1"/>
        <c:majorTickMark val="out"/>
        <c:minorTickMark val="none"/>
        <c:tickLblPos val="nextTo"/>
        <c:crossAx val="-2093622488"/>
        <c:crosses val="autoZero"/>
        <c:auto val="1"/>
        <c:lblAlgn val="ctr"/>
        <c:lblOffset val="100"/>
        <c:noMultiLvlLbl val="0"/>
      </c:catAx>
    </c:plotArea>
    <c:legend>
      <c:legendPos val="t"/>
      <c:layou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1.979694602924056</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2023166008"/>
        <c:axId val="-2084156552"/>
      </c:scatterChart>
      <c:valAx>
        <c:axId val="-202316600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4156552"/>
        <c:crosses val="autoZero"/>
        <c:crossBetween val="midCat"/>
      </c:valAx>
      <c:valAx>
        <c:axId val="-208415655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23166008"/>
        <c:crosses val="autoZero"/>
        <c:crossBetween val="midCat"/>
      </c:valAx>
    </c:plotArea>
    <c:plotVisOnly val="1"/>
    <c:dispBlanksAs val="gap"/>
    <c:showDLblsOverMax val="0"/>
  </c:chart>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2.34687563766326</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2084089064"/>
        <c:axId val="-2084103992"/>
      </c:scatterChart>
      <c:valAx>
        <c:axId val="-208408906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4103992"/>
        <c:crosses val="autoZero"/>
        <c:crossBetween val="midCat"/>
      </c:valAx>
      <c:valAx>
        <c:axId val="-2084103992"/>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4089064"/>
        <c:crosses val="autoZero"/>
        <c:crossBetween val="midCat"/>
      </c:valAx>
    </c:plotArea>
    <c:plotVisOnly val="1"/>
    <c:dispBlanksAs val="gap"/>
    <c:showDLblsOverMax val="0"/>
  </c:chart>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2083862216"/>
        <c:axId val="-2083859160"/>
      </c:scatterChart>
      <c:valAx>
        <c:axId val="-208386221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859160"/>
        <c:crosses val="autoZero"/>
        <c:crossBetween val="midCat"/>
      </c:valAx>
      <c:valAx>
        <c:axId val="-208385916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862216"/>
        <c:crosses val="autoZero"/>
        <c:crossBetween val="midCat"/>
      </c:valAx>
    </c:plotArea>
    <c:plotVisOnly val="1"/>
    <c:dispBlanksAs val="gap"/>
    <c:showDLblsOverMax val="0"/>
  </c:chart>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2.809258434539765</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2086777032"/>
        <c:axId val="-2086774200"/>
      </c:scatterChart>
      <c:valAx>
        <c:axId val="-208677703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6774200"/>
        <c:crosses val="autoZero"/>
        <c:crossBetween val="midCat"/>
      </c:valAx>
      <c:valAx>
        <c:axId val="-208677420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6777032"/>
        <c:crosses val="autoZero"/>
        <c:crossBetween val="midCat"/>
      </c:valAx>
    </c:plotArea>
    <c:plotVisOnly val="1"/>
    <c:dispBlanksAs val="gap"/>
    <c:showDLblsOverMax val="0"/>
  </c:chart>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2086817320"/>
        <c:axId val="-2086814264"/>
      </c:scatterChart>
      <c:valAx>
        <c:axId val="-208681732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6814264"/>
        <c:crosses val="autoZero"/>
        <c:crossBetween val="midCat"/>
      </c:valAx>
      <c:valAx>
        <c:axId val="-2086814264"/>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6817320"/>
        <c:crosses val="autoZero"/>
        <c:crossBetween val="midCat"/>
      </c:valAx>
    </c:plotArea>
    <c:plotVisOnly val="1"/>
    <c:dispBlanksAs val="gap"/>
    <c:showDLblsOverMax val="0"/>
  </c:chart>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2087455336"/>
        <c:axId val="1866573080"/>
      </c:barChart>
      <c:catAx>
        <c:axId val="-2087455336"/>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866573080"/>
        <c:crosses val="autoZero"/>
        <c:auto val="1"/>
        <c:lblAlgn val="ctr"/>
        <c:lblOffset val="100"/>
        <c:noMultiLvlLbl val="0"/>
      </c:catAx>
      <c:valAx>
        <c:axId val="1866573080"/>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2087455336"/>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2082426552"/>
        <c:axId val="-2082425384"/>
      </c:barChart>
      <c:catAx>
        <c:axId val="-2082426552"/>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82425384"/>
        <c:crosses val="autoZero"/>
        <c:auto val="1"/>
        <c:lblAlgn val="ctr"/>
        <c:lblOffset val="100"/>
        <c:noMultiLvlLbl val="0"/>
      </c:catAx>
      <c:valAx>
        <c:axId val="-2082425384"/>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82426552"/>
        <c:crosses val="autoZero"/>
        <c:crossBetween val="between"/>
      </c:valAx>
    </c:plotArea>
    <c:legend>
      <c:legendPos val="r"/>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136065768"/>
        <c:axId val="-2133716056"/>
      </c:scatterChart>
      <c:valAx>
        <c:axId val="-2136065768"/>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2133716056"/>
        <c:crosses val="autoZero"/>
        <c:crossBetween val="midCat"/>
        <c:majorUnit val="10.0"/>
      </c:valAx>
      <c:valAx>
        <c:axId val="-2133716056"/>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2136065768"/>
        <c:crosses val="autoZero"/>
        <c:crossBetween val="midCat"/>
        <c:majorUnit val="1.0"/>
      </c:valAx>
    </c:plotArea>
    <c:plotVisOnly val="1"/>
    <c:dispBlanksAs val="gap"/>
    <c:showDLblsOverMax val="0"/>
  </c:chart>
  <c:spPr>
    <a:ln>
      <a:noFill/>
    </a:ln>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974497832"/>
        <c:axId val="1974665928"/>
      </c:barChart>
      <c:catAx>
        <c:axId val="1974497832"/>
        <c:scaling>
          <c:orientation val="minMax"/>
        </c:scaling>
        <c:delete val="1"/>
        <c:axPos val="b"/>
        <c:majorTickMark val="out"/>
        <c:minorTickMark val="none"/>
        <c:tickLblPos val="nextTo"/>
        <c:crossAx val="1974665928"/>
        <c:crosses val="autoZero"/>
        <c:auto val="1"/>
        <c:lblAlgn val="ctr"/>
        <c:lblOffset val="100"/>
        <c:noMultiLvlLbl val="0"/>
      </c:catAx>
      <c:valAx>
        <c:axId val="1974665928"/>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97449783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974535480"/>
        <c:axId val="1974539992"/>
      </c:barChart>
      <c:catAx>
        <c:axId val="1974535480"/>
        <c:scaling>
          <c:orientation val="minMax"/>
        </c:scaling>
        <c:delete val="1"/>
        <c:axPos val="b"/>
        <c:majorTickMark val="out"/>
        <c:minorTickMark val="none"/>
        <c:tickLblPos val="nextTo"/>
        <c:crossAx val="1974539992"/>
        <c:crosses val="autoZero"/>
        <c:auto val="1"/>
        <c:lblAlgn val="ctr"/>
        <c:lblOffset val="100"/>
        <c:noMultiLvlLbl val="0"/>
      </c:catAx>
      <c:valAx>
        <c:axId val="1974539992"/>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97453548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062135432"/>
        <c:axId val="1974857352"/>
      </c:scatterChart>
      <c:valAx>
        <c:axId val="-2062135432"/>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974857352"/>
        <c:crosses val="autoZero"/>
        <c:crossBetween val="midCat"/>
        <c:majorUnit val="10.0"/>
      </c:valAx>
      <c:valAx>
        <c:axId val="1974857352"/>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2062135432"/>
        <c:crosses val="autoZero"/>
        <c:crossBetween val="midCat"/>
        <c:majorUnit val="1.0"/>
      </c:valAx>
    </c:plotArea>
    <c:plotVisOnly val="1"/>
    <c:dispBlanksAs val="gap"/>
    <c:showDLblsOverMax val="0"/>
  </c:chart>
  <c:spPr>
    <a:ln>
      <a:noFill/>
    </a:ln>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993513032"/>
        <c:axId val="-2061851832"/>
      </c:barChart>
      <c:catAx>
        <c:axId val="-1993513032"/>
        <c:scaling>
          <c:orientation val="minMax"/>
        </c:scaling>
        <c:delete val="0"/>
        <c:axPos val="b"/>
        <c:majorTickMark val="out"/>
        <c:minorTickMark val="none"/>
        <c:tickLblPos val="nextTo"/>
        <c:txPr>
          <a:bodyPr/>
          <a:lstStyle/>
          <a:p>
            <a:pPr>
              <a:defRPr sz="1800"/>
            </a:pPr>
            <a:endParaRPr lang="en-US"/>
          </a:p>
        </c:txPr>
        <c:crossAx val="-2061851832"/>
        <c:crosses val="autoZero"/>
        <c:auto val="1"/>
        <c:lblAlgn val="ctr"/>
        <c:lblOffset val="0"/>
        <c:noMultiLvlLbl val="0"/>
      </c:catAx>
      <c:valAx>
        <c:axId val="-2061851832"/>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993513032"/>
        <c:crosses val="autoZero"/>
        <c:crossBetween val="between"/>
      </c:valAx>
    </c:plotArea>
    <c:plotVisOnly val="1"/>
    <c:dispBlanksAs val="gap"/>
    <c:showDLblsOverMax val="0"/>
  </c:chart>
  <c:spPr>
    <a:ln>
      <a:noFill/>
    </a:ln>
  </c:sp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79.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93.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94.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91.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9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3.wmf"/><Relationship Id="rId2" Type="http://schemas.openxmlformats.org/officeDocument/2006/relationships/image" Target="../media/image8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5.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3.wmf"/><Relationship Id="rId2" Type="http://schemas.openxmlformats.org/officeDocument/2006/relationships/image" Target="../media/image8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6.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89.wmf"/><Relationship Id="rId4" Type="http://schemas.openxmlformats.org/officeDocument/2006/relationships/image" Target="../media/image90.wmf"/><Relationship Id="rId1" Type="http://schemas.openxmlformats.org/officeDocument/2006/relationships/image" Target="../media/image87.wmf"/><Relationship Id="rId2" Type="http://schemas.openxmlformats.org/officeDocument/2006/relationships/image" Target="../media/image88.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91.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92.wmf"/><Relationship Id="rId2" Type="http://schemas.openxmlformats.org/officeDocument/2006/relationships/image" Target="../media/image9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10/4/14</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10/4/14</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4.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6.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8.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0.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2.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28</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276</a:t>
            </a:fld>
            <a:endParaRPr lang="en-US">
              <a:solidFill>
                <a:prstClr val="black"/>
              </a:solidFill>
              <a:latin typeface="Calibri"/>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277</a:t>
            </a:fld>
            <a:endParaRPr lang="en-US">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278</a:t>
            </a:fld>
            <a:endParaRPr lang="en-US">
              <a:solidFill>
                <a:prstClr val="black"/>
              </a:solidFill>
              <a:latin typeface="Calibri"/>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279</a:t>
            </a:fld>
            <a:endParaRPr lang="en-US">
              <a:solidFill>
                <a:prstClr val="black"/>
              </a:solidFill>
              <a:latin typeface="Calibri"/>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280</a:t>
            </a:fld>
            <a:endParaRPr lang="en-US">
              <a:solidFill>
                <a:prstClr val="black"/>
              </a:solidFill>
              <a:latin typeface="Calibri"/>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281</a:t>
            </a:fld>
            <a:endParaRPr lang="en-US">
              <a:solidFill>
                <a:prstClr val="black"/>
              </a:solidFill>
              <a:latin typeface="Calibri"/>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282</a:t>
            </a:fld>
            <a:endParaRPr lang="en-US">
              <a:solidFill>
                <a:prstClr val="black"/>
              </a:solidFill>
              <a:latin typeface="Calibri"/>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283</a:t>
            </a:fld>
            <a:endParaRPr lang="en-US">
              <a:solidFill>
                <a:prstClr val="black"/>
              </a:solidFill>
              <a:latin typeface="Calibri"/>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284</a:t>
            </a:fld>
            <a:endParaRPr lang="en-US">
              <a:solidFill>
                <a:prstClr val="black"/>
              </a:solidFill>
              <a:latin typeface="Calibri"/>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285</a:t>
            </a:fld>
            <a:endParaRPr lang="en-US">
              <a:solidFill>
                <a:prstClr val="black"/>
              </a:solidFill>
              <a:latin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29</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286</a:t>
            </a:fld>
            <a:endParaRPr lang="en-US">
              <a:solidFill>
                <a:prstClr val="black"/>
              </a:solidFill>
              <a:latin typeface="Calibri"/>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292</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t>
            </a:r>
            <a:endParaRPr lang="en-US" dirty="0"/>
          </a:p>
        </p:txBody>
      </p:sp>
      <p:sp>
        <p:nvSpPr>
          <p:cNvPr id="4" name="Slide Number Placeholder 3"/>
          <p:cNvSpPr>
            <a:spLocks noGrp="1"/>
          </p:cNvSpPr>
          <p:nvPr>
            <p:ph type="sldNum" sz="quarter" idx="10"/>
          </p:nvPr>
        </p:nvSpPr>
        <p:spPr/>
        <p:txBody>
          <a:bodyPr/>
          <a:lstStyle/>
          <a:p>
            <a:fld id="{38D36A82-63C4-4C5E-A108-85A3AEDEA0E5}" type="slidenum">
              <a:rPr lang="en-US" smtClean="0">
                <a:solidFill>
                  <a:prstClr val="black"/>
                </a:solidFill>
                <a:latin typeface="Calibri"/>
              </a:rPr>
              <a:pPr/>
              <a:t>294</a:t>
            </a:fld>
            <a:endParaRPr lang="en-US">
              <a:solidFill>
                <a:prstClr val="black"/>
              </a:solidFill>
              <a:latin typeface="Calibri"/>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Lets</a:t>
            </a:r>
            <a:r>
              <a:rPr lang="en-US" baseline="0" dirty="0" smtClean="0"/>
              <a:t> take a look at the final design of our mechanism, the EAF-cache. </a:t>
            </a:r>
          </a:p>
          <a:p>
            <a:endParaRPr lang="en-US" baseline="0" dirty="0" smtClean="0"/>
          </a:p>
          <a:p>
            <a:r>
              <a:rPr lang="en-US" baseline="0" dirty="0" smtClean="0"/>
              <a:t>It augments the cache with a Bloom filter and a counter that keeps track of the number of addresses inserted into the Bloom filter.</a:t>
            </a:r>
          </a:p>
          <a:p>
            <a:endParaRPr lang="en-US" baseline="0" dirty="0" smtClean="0"/>
          </a:p>
          <a:p>
            <a:r>
              <a:rPr lang="en-US" baseline="0" dirty="0" smtClean="0"/>
              <a:t>On a cache eviction, the evicted address is inserted into the filter and the counter is incremented.</a:t>
            </a:r>
          </a:p>
          <a:p>
            <a:endParaRPr lang="en-US" baseline="0" dirty="0" smtClean="0"/>
          </a:p>
          <a:p>
            <a:r>
              <a:rPr lang="en-US" baseline="0" dirty="0" smtClean="0"/>
              <a:t>On a cache miss, if the missed block address is present in the Bloom filter, the block is inserted at the MRU position. Otherwise it is inserted with the bimodal insertion policy. </a:t>
            </a:r>
          </a:p>
          <a:p>
            <a:endParaRPr lang="en-US" baseline="0" dirty="0" smtClean="0"/>
          </a:p>
          <a:p>
            <a:r>
              <a:rPr lang="en-US" baseline="0" dirty="0" smtClean="0"/>
              <a:t>Finally, when the counter reaches a maximum, both the filter and the counter are cleared.</a:t>
            </a:r>
            <a:endParaRPr lang="en-US" dirty="0"/>
          </a:p>
        </p:txBody>
      </p:sp>
      <p:sp>
        <p:nvSpPr>
          <p:cNvPr id="4" name="Slide Number Placeholder 3"/>
          <p:cNvSpPr>
            <a:spLocks noGrp="1"/>
          </p:cNvSpPr>
          <p:nvPr>
            <p:ph type="sldNum" sz="quarter" idx="10"/>
          </p:nvPr>
        </p:nvSpPr>
        <p:spPr/>
        <p:txBody>
          <a:bodyPr/>
          <a:lstStyle/>
          <a:p>
            <a:fld id="{38D36A82-63C4-4C5E-A108-85A3AEDEA0E5}" type="slidenum">
              <a:rPr lang="en-US" smtClean="0">
                <a:solidFill>
                  <a:prstClr val="black"/>
                </a:solidFill>
                <a:latin typeface="Calibri"/>
              </a:rPr>
              <a:pPr/>
              <a:t>295</a:t>
            </a:fld>
            <a:endParaRPr lang="en-US">
              <a:solidFill>
                <a:prstClr val="black"/>
              </a:solidFill>
              <a:latin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30</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31</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32</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33</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present the characterization</a:t>
            </a:r>
            <a:r>
              <a:rPr lang="en-US" baseline="0" dirty="0" smtClean="0"/>
              <a:t> results, one-by-one.</a:t>
            </a:r>
          </a:p>
          <a:p>
            <a:endParaRPr lang="en-US" baseline="0" dirty="0" smtClean="0"/>
          </a:p>
          <a:p>
            <a:r>
              <a:rPr lang="en-US" baseline="0" dirty="0" smtClean="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23679908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38</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44</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46</a:t>
            </a:fld>
            <a:endParaRPr lang="en-US">
              <a:solidFill>
                <a:prstClr val="black"/>
              </a:solidFill>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49</a:t>
            </a:fld>
            <a:endParaRPr lang="en-US">
              <a:solidFill>
                <a:prstClr val="black"/>
              </a:solidFill>
              <a:latin typeface="Calibri"/>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54</a:t>
            </a:fld>
            <a:endParaRPr lang="en-US" dirty="0">
              <a:solidFill>
                <a:prstClr val="black"/>
              </a:solidFill>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55</a:t>
            </a:fld>
            <a:endParaRPr lang="en-US" dirty="0">
              <a:solidFill>
                <a:prstClr val="black"/>
              </a:solidFill>
              <a:latin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56</a:t>
            </a:fld>
            <a:endParaRPr lang="en-US" dirty="0">
              <a:solidFill>
                <a:prstClr val="black"/>
              </a:solidFill>
              <a:latin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57</a:t>
            </a:fld>
            <a:endParaRPr lang="en-US" dirty="0">
              <a:solidFill>
                <a:prstClr val="black"/>
              </a:solidFill>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3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Broad 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84</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Again, the key idea is to divide</a:t>
            </a:r>
            <a:r>
              <a:rPr lang="en-US" baseline="0" dirty="0" smtClean="0"/>
              <a:t> </a:t>
            </a:r>
            <a:r>
              <a:rPr lang="en-US" dirty="0" smtClean="0"/>
              <a:t>a </a:t>
            </a:r>
            <a:r>
              <a:rPr lang="en-US" dirty="0" err="1" smtClean="0"/>
              <a:t>subarray</a:t>
            </a:r>
            <a:r>
              <a:rPr lang="en-US" dirty="0" smtClean="0"/>
              <a:t> into two segments with isolation transistors. </a:t>
            </a:r>
          </a:p>
          <a:p>
            <a:endParaRPr lang="en-US" dirty="0" smtClean="0"/>
          </a:p>
          <a:p>
            <a:r>
              <a:rPr lang="en-US" dirty="0" smtClean="0"/>
              <a:t>The segment, directly</a:t>
            </a:r>
            <a:r>
              <a:rPr lang="en-US" baseline="0" dirty="0" smtClean="0"/>
              <a:t> </a:t>
            </a:r>
            <a:r>
              <a:rPr lang="en-US" dirty="0" smtClean="0"/>
              <a:t>connected to the sense amplifier, is called the near segment. </a:t>
            </a:r>
          </a:p>
          <a:p>
            <a:r>
              <a:rPr lang="en-US" dirty="0" smtClean="0"/>
              <a:t>The other</a:t>
            </a:r>
            <a:r>
              <a:rPr lang="en-US" baseline="0" dirty="0" smtClean="0"/>
              <a:t> </a:t>
            </a:r>
            <a:r>
              <a:rPr lang="en-US" dirty="0" smtClean="0"/>
              <a:t>segment is</a:t>
            </a:r>
            <a:r>
              <a:rPr lang="en-US" baseline="0" dirty="0" smtClean="0"/>
              <a:t> </a:t>
            </a:r>
            <a:r>
              <a:rPr lang="en-US" dirty="0" smtClean="0"/>
              <a:t>called the far segment.</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87</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89</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Some concrete</a:t>
            </a:r>
            <a:r>
              <a:rPr lang="en-US" baseline="0" dirty="0" smtClean="0"/>
              <a:t> current directions his group is exploring are:</a:t>
            </a:r>
          </a:p>
          <a:p>
            <a:endParaRPr lang="en-US" dirty="0"/>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Rethinking Memory System Design </a:t>
            </a:r>
            <a:r>
              <a:rPr lang="en-US" sz="2400" b="1" i="1" dirty="0">
                <a:solidFill>
                  <a:srgbClr val="3333CC"/>
                </a:solidFill>
                <a:latin typeface="Arial Narrow" charset="0"/>
                <a:ea typeface="ＭＳ Ｐゴシック" charset="0"/>
                <a:cs typeface="Arial" charset="0"/>
              </a:rPr>
              <a:t>for Data-Intensive Computing</a:t>
            </a:r>
          </a:p>
          <a:p>
            <a:pPr lvl="1"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Rethinking DRAM, Flash Memory, Emerging Technologies</a:t>
            </a:r>
          </a:p>
          <a:p>
            <a:pPr lvl="1"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Single-Level Stores</a:t>
            </a:r>
            <a:r>
              <a:rPr lang="en-US" sz="2400" b="1" i="1" dirty="0">
                <a:solidFill>
                  <a:srgbClr val="3333CC"/>
                </a:solidFill>
                <a:latin typeface="Arial Narrow" charset="0"/>
                <a:ea typeface="ＭＳ Ｐゴシック" charset="0"/>
                <a:cs typeface="Arial" charset="0"/>
              </a:rPr>
              <a:t>: Merging Memory and Storage with Fast NVM</a:t>
            </a:r>
          </a:p>
          <a:p>
            <a:pPr defTabSz="931774" fontAlgn="base">
              <a:spcBef>
                <a:spcPct val="0"/>
              </a:spcBef>
              <a:spcAft>
                <a:spcPct val="0"/>
              </a:spcAft>
            </a:pPr>
            <a:r>
              <a:rPr lang="en-US" sz="2400" b="1" i="1" dirty="0">
                <a:solidFill>
                  <a:srgbClr val="3333CC"/>
                </a:solidFill>
                <a:latin typeface="Arial Narrow" charset="0"/>
                <a:ea typeface="ＭＳ Ｐゴシック" charset="0"/>
                <a:cs typeface="Arial" charset="0"/>
              </a:rPr>
              <a:t> </a:t>
            </a: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GP-GPUs as First-Class Computing Engines</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In-memory computing</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Predictable computing</a:t>
            </a:r>
            <a:r>
              <a:rPr lang="en-US" sz="2400" b="1" i="1" dirty="0">
                <a:solidFill>
                  <a:srgbClr val="3333CC"/>
                </a:solidFill>
                <a:latin typeface="Arial Narrow" charset="0"/>
                <a:ea typeface="ＭＳ Ｐゴシック" charset="0"/>
                <a:cs typeface="Arial" charset="0"/>
              </a:rPr>
              <a:t>: QoS from the ground up</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Secure Memories</a:t>
            </a:r>
            <a:r>
              <a:rPr lang="en-US" sz="2400" b="1" i="1" dirty="0">
                <a:solidFill>
                  <a:srgbClr val="3333CC"/>
                </a:solidFill>
                <a:latin typeface="Arial Narrow" charset="0"/>
                <a:ea typeface="ＭＳ Ｐゴシック" charset="0"/>
                <a:cs typeface="Arial" charset="0"/>
              </a:rPr>
              <a:t>: DRAM, Flash, NVM</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Genome Sequence Analysis and Assembly </a:t>
            </a:r>
            <a:r>
              <a:rPr lang="en-US" sz="2400" b="1" i="1" dirty="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131</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132</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141</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142</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143</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151</a:t>
            </a:fld>
            <a:endParaRPr lang="en-US">
              <a:solidFill>
                <a:prstClr val="black"/>
              </a:solidFill>
              <a:latin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 high-level</a:t>
            </a:r>
            <a:r>
              <a:rPr lang="en-US" baseline="0" dirty="0" smtClean="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172</a:t>
            </a:fld>
            <a:endParaRPr lang="en-US">
              <a:solidFill>
                <a:prstClr val="black"/>
              </a:solidFill>
              <a:latin typeface="Calibri"/>
            </a:endParaRPr>
          </a:p>
        </p:txBody>
      </p:sp>
    </p:spTree>
    <p:extLst>
      <p:ext uri="{BB962C8B-B14F-4D97-AF65-F5344CB8AC3E}">
        <p14:creationId xmlns:p14="http://schemas.microsoft.com/office/powerpoint/2010/main" val="31440400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173</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177</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This is an example infrastructure his group has developed</a:t>
            </a:r>
          </a:p>
          <a:p>
            <a:r>
              <a:rPr lang="en-US" dirty="0" smtClean="0"/>
              <a:t> to aggressively test and design modern DRAMs. </a:t>
            </a:r>
          </a:p>
          <a:p>
            <a:endParaRPr lang="en-US" dirty="0" smtClean="0"/>
          </a:p>
          <a:p>
            <a:r>
              <a:rPr lang="en-US" dirty="0" err="1" smtClean="0"/>
              <a:t>Onur’s</a:t>
            </a:r>
            <a:r>
              <a:rPr lang="en-US" dirty="0" smtClean="0"/>
              <a:t> research mixes experimental, analytical, simulation approaches to</a:t>
            </a:r>
          </a:p>
          <a:p>
            <a:r>
              <a:rPr lang="en-US" dirty="0" smtClean="0"/>
              <a:t>Design</a:t>
            </a:r>
            <a:r>
              <a:rPr lang="en-US" baseline="0" dirty="0" smtClean="0"/>
              <a:t> the next generation systems in a scalable fashion. </a:t>
            </a:r>
            <a:endParaRPr lang="en-US" dirty="0" smtClean="0"/>
          </a:p>
          <a:p>
            <a:endParaRPr lang="en-US" dirty="0" smtClean="0"/>
          </a:p>
          <a:p>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178</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201</a:t>
            </a:fld>
            <a:endParaRPr lang="en-US">
              <a:solidFill>
                <a:prstClr val="black"/>
              </a:solidFill>
              <a:latin typeface="Calibri"/>
            </a:endParaRPr>
          </a:p>
        </p:txBody>
      </p:sp>
    </p:spTree>
    <p:extLst>
      <p:ext uri="{BB962C8B-B14F-4D97-AF65-F5344CB8AC3E}">
        <p14:creationId xmlns:p14="http://schemas.microsoft.com/office/powerpoint/2010/main" val="34527960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202</a:t>
            </a:fld>
            <a:endParaRPr lang="en-US">
              <a:solidFill>
                <a:prstClr val="black"/>
              </a:solidFill>
              <a:latin typeface="Calibri"/>
            </a:endParaRPr>
          </a:p>
        </p:txBody>
      </p:sp>
    </p:spTree>
    <p:extLst>
      <p:ext uri="{BB962C8B-B14F-4D97-AF65-F5344CB8AC3E}">
        <p14:creationId xmlns:p14="http://schemas.microsoft.com/office/powerpoint/2010/main" val="185047183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203</a:t>
            </a:fld>
            <a:endParaRPr lang="en-US">
              <a:solidFill>
                <a:prstClr val="black"/>
              </a:solidFill>
              <a:latin typeface="Calibri"/>
            </a:endParaRPr>
          </a:p>
        </p:txBody>
      </p:sp>
    </p:spTree>
    <p:extLst>
      <p:ext uri="{BB962C8B-B14F-4D97-AF65-F5344CB8AC3E}">
        <p14:creationId xmlns:p14="http://schemas.microsoft.com/office/powerpoint/2010/main" val="178149070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204</a:t>
            </a:fld>
            <a:endParaRPr lang="en-US">
              <a:solidFill>
                <a:prstClr val="black"/>
              </a:solidFill>
              <a:latin typeface="Calibri"/>
            </a:endParaRPr>
          </a:p>
        </p:txBody>
      </p:sp>
    </p:spTree>
    <p:extLst>
      <p:ext uri="{BB962C8B-B14F-4D97-AF65-F5344CB8AC3E}">
        <p14:creationId xmlns:p14="http://schemas.microsoft.com/office/powerpoint/2010/main" val="347904608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205</a:t>
            </a:fld>
            <a:endParaRPr lang="en-US">
              <a:solidFill>
                <a:prstClr val="black"/>
              </a:solidFill>
              <a:latin typeface="Calibri"/>
            </a:endParaRPr>
          </a:p>
        </p:txBody>
      </p:sp>
    </p:spTree>
    <p:extLst>
      <p:ext uri="{BB962C8B-B14F-4D97-AF65-F5344CB8AC3E}">
        <p14:creationId xmlns:p14="http://schemas.microsoft.com/office/powerpoint/2010/main" val="27834210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206</a:t>
            </a:fld>
            <a:endParaRPr lang="en-US">
              <a:solidFill>
                <a:prstClr val="black"/>
              </a:solidFill>
              <a:latin typeface="Calibri"/>
            </a:endParaRPr>
          </a:p>
        </p:txBody>
      </p:sp>
    </p:spTree>
    <p:extLst>
      <p:ext uri="{BB962C8B-B14F-4D97-AF65-F5344CB8AC3E}">
        <p14:creationId xmlns:p14="http://schemas.microsoft.com/office/powerpoint/2010/main" val="43604548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207</a:t>
            </a:fld>
            <a:endParaRPr lang="en-US">
              <a:solidFill>
                <a:prstClr val="black"/>
              </a:solidFill>
              <a:latin typeface="Calibri"/>
            </a:endParaRPr>
          </a:p>
        </p:txBody>
      </p:sp>
    </p:spTree>
    <p:extLst>
      <p:ext uri="{BB962C8B-B14F-4D97-AF65-F5344CB8AC3E}">
        <p14:creationId xmlns:p14="http://schemas.microsoft.com/office/powerpoint/2010/main" val="421032590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208</a:t>
            </a:fld>
            <a:endParaRPr lang="en-US">
              <a:solidFill>
                <a:prstClr val="black"/>
              </a:solidFill>
              <a:latin typeface="Calibri"/>
            </a:endParaRPr>
          </a:p>
        </p:txBody>
      </p:sp>
    </p:spTree>
    <p:extLst>
      <p:ext uri="{BB962C8B-B14F-4D97-AF65-F5344CB8AC3E}">
        <p14:creationId xmlns:p14="http://schemas.microsoft.com/office/powerpoint/2010/main" val="284805984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209</a:t>
            </a:fld>
            <a:endParaRPr lang="en-US">
              <a:solidFill>
                <a:prstClr val="black"/>
              </a:solidFill>
              <a:latin typeface="Calibri"/>
            </a:endParaRPr>
          </a:p>
        </p:txBody>
      </p:sp>
    </p:spTree>
    <p:extLst>
      <p:ext uri="{BB962C8B-B14F-4D97-AF65-F5344CB8AC3E}">
        <p14:creationId xmlns:p14="http://schemas.microsoft.com/office/powerpoint/2010/main" val="30858403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214</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216</a:t>
            </a:fld>
            <a:endParaRPr lang="en-US" sz="1200" dirty="0">
              <a:solidFill>
                <a:srgbClr val="000000"/>
              </a:solidFill>
              <a:cs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EB4861F-DC9D-5841-BE7E-A0A97DE3344B}" type="slidenum">
              <a:rPr lang="en-US" sz="1200">
                <a:solidFill>
                  <a:srgbClr val="000000"/>
                </a:solidFill>
              </a:rPr>
              <a:pPr eaLnBrk="1" hangingPunct="1"/>
              <a:t>217</a:t>
            </a:fld>
            <a:endParaRPr lang="en-US" sz="1200" dirty="0">
              <a:solidFill>
                <a:srgbClr val="000000"/>
              </a:solidFill>
            </a:endParaRPr>
          </a:p>
        </p:txBody>
      </p:sp>
      <p:sp>
        <p:nvSpPr>
          <p:cNvPr id="184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843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-In a multi-core chip, different cores share some hardware resources. In particular, they share the DRAM memory system. The shared memory system consists of this and that. </a:t>
            </a:r>
          </a:p>
          <a:p>
            <a:pPr eaLnBrk="1" hangingPunct="1">
              <a:lnSpc>
                <a:spcPct val="90000"/>
              </a:lnSpc>
              <a:spcBef>
                <a:spcPct val="0"/>
              </a:spcBef>
              <a:buFontTx/>
              <a:buChar char="-"/>
            </a:pPr>
            <a:r>
              <a:rPr lang="en-US" sz="1000" dirty="0">
                <a:latin typeface="Arial" charset="0"/>
              </a:rPr>
              <a:t>When we run matlab on one core, and gcc on another core, both cores generate memory requests to access the DRAM banks. When these requests arrive at the DRAM controller, the controller favors matlab</a:t>
            </a:r>
            <a:r>
              <a:rPr lang="ja-JP" altLang="en-US" sz="1000" dirty="0">
                <a:latin typeface="Arial" charset="0"/>
              </a:rPr>
              <a:t>’</a:t>
            </a:r>
            <a:r>
              <a:rPr lang="en-US" altLang="ja-JP" sz="1000" dirty="0">
                <a:latin typeface="Arial" charset="0"/>
              </a:rPr>
              <a:t>s requests over gcc</a:t>
            </a:r>
            <a:r>
              <a:rPr lang="ja-JP" altLang="en-US" sz="1000" dirty="0">
                <a:latin typeface="Arial" charset="0"/>
              </a:rPr>
              <a:t>’</a:t>
            </a:r>
            <a:r>
              <a:rPr lang="en-US" altLang="ja-JP" sz="1000" dirty="0">
                <a:latin typeface="Arial" charset="0"/>
              </a:rPr>
              <a:t>s requests. As a result, matlab can make progress and continues generating memory requests. These requests are again favored by the DRAM controller over gcc</a:t>
            </a:r>
            <a:r>
              <a:rPr lang="ja-JP" altLang="en-US" sz="1000" dirty="0">
                <a:latin typeface="Arial" charset="0"/>
              </a:rPr>
              <a:t>’</a:t>
            </a:r>
            <a:r>
              <a:rPr lang="en-US" altLang="ja-JP" sz="1000" dirty="0">
                <a:latin typeface="Arial" charset="0"/>
              </a:rPr>
              <a:t>s requests. Therefore, gcc starves waiting for its requests to be serviced in DRAM whereas matlab makes very quick progress as if it were running alone. </a:t>
            </a: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r>
              <a:rPr lang="en-US" sz="1000" dirty="0">
                <a:latin typeface="Arial" charset="0"/>
              </a:rPr>
              <a:t>Why does this happen? This is because the algorithms employed by the DRAM controller are unfair. </a:t>
            </a:r>
          </a:p>
          <a:p>
            <a:pPr eaLnBrk="1" hangingPunct="1">
              <a:lnSpc>
                <a:spcPct val="90000"/>
              </a:lnSpc>
              <a:spcBef>
                <a:spcPct val="0"/>
              </a:spcBef>
              <a:buFontTx/>
              <a:buChar char="-"/>
            </a:pPr>
            <a:r>
              <a:rPr lang="en-US" sz="1000" dirty="0">
                <a:latin typeface="Arial" charset="0"/>
              </a:rPr>
              <a:t>But, why are these algorithms unfair? Why do they unfairly prioritize matlab accesses?</a:t>
            </a:r>
          </a:p>
          <a:p>
            <a:pPr eaLnBrk="1" hangingPunct="1">
              <a:lnSpc>
                <a:spcPct val="90000"/>
              </a:lnSpc>
              <a:spcBef>
                <a:spcPct val="0"/>
              </a:spcBef>
              <a:buFontTx/>
              <a:buChar char="-"/>
            </a:pPr>
            <a:r>
              <a:rPr lang="en-US" sz="1000" dirty="0">
                <a:latin typeface="Arial" charset="0"/>
              </a:rPr>
              <a:t>To understand this, we need to understand how a DRAM bank operates.</a:t>
            </a: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r>
              <a:rPr lang="en-US" sz="1000" dirty="0">
                <a:latin typeface="Arial" charset="0"/>
              </a:rPr>
              <a:t>Almost all systems today contain multi-core chips</a:t>
            </a:r>
          </a:p>
          <a:p>
            <a:pPr eaLnBrk="1" hangingPunct="1">
              <a:lnSpc>
                <a:spcPct val="90000"/>
              </a:lnSpc>
              <a:spcBef>
                <a:spcPct val="0"/>
              </a:spcBef>
              <a:buFontTx/>
              <a:buChar char="-"/>
            </a:pPr>
            <a:r>
              <a:rPr lang="en-US" sz="1000" dirty="0">
                <a:latin typeface="Arial" charset="0"/>
              </a:rPr>
              <a:t>Multi-core systems consist of multiple on-chip cores and caches</a:t>
            </a:r>
          </a:p>
          <a:p>
            <a:pPr eaLnBrk="1" hangingPunct="1">
              <a:lnSpc>
                <a:spcPct val="90000"/>
              </a:lnSpc>
              <a:spcBef>
                <a:spcPct val="0"/>
              </a:spcBef>
              <a:buFontTx/>
              <a:buChar char="-"/>
            </a:pPr>
            <a:r>
              <a:rPr lang="en-US" sz="1000" dirty="0">
                <a:latin typeface="Arial" charset="0"/>
              </a:rPr>
              <a:t>Cores share the DRAM memory system</a:t>
            </a:r>
          </a:p>
          <a:p>
            <a:pPr eaLnBrk="1" hangingPunct="1">
              <a:lnSpc>
                <a:spcPct val="90000"/>
              </a:lnSpc>
              <a:spcBef>
                <a:spcPct val="0"/>
              </a:spcBef>
              <a:buFontTx/>
              <a:buChar char="-"/>
            </a:pPr>
            <a:r>
              <a:rPr lang="en-US" sz="1000" dirty="0">
                <a:latin typeface="Arial" charset="0"/>
              </a:rPr>
              <a:t>DRAM memory system consists of</a:t>
            </a:r>
          </a:p>
          <a:p>
            <a:pPr lvl="1" eaLnBrk="1" hangingPunct="1">
              <a:lnSpc>
                <a:spcPct val="90000"/>
              </a:lnSpc>
              <a:spcBef>
                <a:spcPct val="0"/>
              </a:spcBef>
              <a:buFontTx/>
              <a:buChar char="-"/>
            </a:pPr>
            <a:r>
              <a:rPr lang="en-US" sz="1000" dirty="0">
                <a:latin typeface="Arial" charset="0"/>
                <a:ea typeface="ＭＳ Ｐゴシック" charset="0"/>
              </a:rPr>
              <a:t>DRAM banks that store data (multiple banks to allow parallel accesses)</a:t>
            </a:r>
          </a:p>
          <a:p>
            <a:pPr lvl="1" eaLnBrk="1" hangingPunct="1">
              <a:lnSpc>
                <a:spcPct val="90000"/>
              </a:lnSpc>
              <a:spcBef>
                <a:spcPct val="0"/>
              </a:spcBef>
              <a:buFontTx/>
              <a:buChar char="-"/>
            </a:pPr>
            <a:r>
              <a:rPr lang="en-US" sz="1000" dirty="0">
                <a:latin typeface="Arial" charset="0"/>
                <a:ea typeface="ＭＳ Ｐゴシック" charset="0"/>
              </a:rPr>
              <a:t>DRAM memory controller that mediates between cores and DRAM memory</a:t>
            </a:r>
          </a:p>
          <a:p>
            <a:pPr lvl="2" eaLnBrk="1" hangingPunct="1">
              <a:lnSpc>
                <a:spcPct val="90000"/>
              </a:lnSpc>
              <a:spcBef>
                <a:spcPct val="0"/>
              </a:spcBef>
              <a:buFontTx/>
              <a:buChar char="-"/>
            </a:pPr>
            <a:r>
              <a:rPr lang="en-US" sz="1000" dirty="0">
                <a:latin typeface="Arial" charset="0"/>
                <a:ea typeface="ＭＳ Ｐゴシック" charset="0"/>
              </a:rPr>
              <a:t>It schedules memory operations generated by cores to DRAM</a:t>
            </a:r>
          </a:p>
          <a:p>
            <a:pPr eaLnBrk="1" hangingPunct="1">
              <a:lnSpc>
                <a:spcPct val="90000"/>
              </a:lnSpc>
              <a:spcBef>
                <a:spcPct val="0"/>
              </a:spcBef>
              <a:buFontTx/>
              <a:buChar char="-"/>
            </a:pPr>
            <a:r>
              <a:rPr lang="en-US" sz="1000" dirty="0">
                <a:latin typeface="Arial" charset="0"/>
              </a:rPr>
              <a:t>This talk is about exploiting the unfair algorithms in the memory controllers to perform denial of service to running threads</a:t>
            </a:r>
          </a:p>
          <a:p>
            <a:pPr eaLnBrk="1" hangingPunct="1">
              <a:lnSpc>
                <a:spcPct val="90000"/>
              </a:lnSpc>
              <a:spcBef>
                <a:spcPct val="0"/>
              </a:spcBef>
              <a:buFontTx/>
              <a:buChar char="-"/>
            </a:pPr>
            <a:r>
              <a:rPr lang="en-US" sz="1000" dirty="0">
                <a:latin typeface="Arial" charset="0"/>
              </a:rPr>
              <a:t>To understand how this happens, we need to know about how each DRAM bank operates</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BF7020E7-1D64-4A9E-A700-1A7CFB55C96E}" type="slidenum">
              <a:rPr lang="en-US" smtClean="0">
                <a:solidFill>
                  <a:prstClr val="black"/>
                </a:solidFill>
                <a:latin typeface="Arial" charset="0"/>
              </a:rPr>
              <a:pPr/>
              <a:t>218</a:t>
            </a:fld>
            <a:endParaRPr lang="en-US" smtClean="0">
              <a:solidFill>
                <a:prstClr val="black"/>
              </a:solidFill>
              <a:latin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smtClean="0">
                <a:latin typeface="Arial" charset="0"/>
              </a:rPr>
              <a:t>Streaming through memory by performing operations on two 1D arrays.</a:t>
            </a:r>
          </a:p>
          <a:p>
            <a:pPr>
              <a:buFontTx/>
              <a:buChar char="-"/>
            </a:pPr>
            <a:r>
              <a:rPr lang="en-US" dirty="0" smtClean="0">
                <a:latin typeface="Arial" charset="0"/>
              </a:rPr>
              <a:t>Sequential memory access</a:t>
            </a:r>
          </a:p>
          <a:p>
            <a:pPr>
              <a:buFontTx/>
              <a:buChar char="-"/>
            </a:pPr>
            <a:r>
              <a:rPr lang="en-US" dirty="0" smtClean="0">
                <a:latin typeface="Arial" charset="0"/>
              </a:rPr>
              <a:t>Each access is a cache miss (elements of array larger than a cache line size) </a:t>
            </a:r>
            <a:r>
              <a:rPr lang="en-US" dirty="0" smtClean="0">
                <a:latin typeface="Arial" charset="0"/>
                <a:sym typeface="Wingdings" pitchFamily="2" charset="2"/>
              </a:rPr>
              <a:t> hence, very memory intensive</a:t>
            </a:r>
            <a:endParaRPr lang="en-US" dirty="0" smtClean="0">
              <a:latin typeface="Arial" charset="0"/>
            </a:endParaRPr>
          </a:p>
          <a:p>
            <a:endParaRPr lang="en-US" dirty="0" smtClean="0">
              <a:latin typeface="Arial" charset="0"/>
            </a:endParaRPr>
          </a:p>
          <a:p>
            <a:r>
              <a:rPr lang="en-US" dirty="0" smtClean="0">
                <a:latin typeface="Arial" charset="0"/>
              </a:rPr>
              <a:t>Link to the real code…</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9417816-A607-CE43-B61B-17B8320D3897}" type="slidenum">
              <a:rPr lang="en-US" sz="1200">
                <a:solidFill>
                  <a:prstClr val="black"/>
                </a:solidFill>
              </a:rPr>
              <a:pPr eaLnBrk="1" hangingPunct="1"/>
              <a:t>219</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CAA7D-AF2E-A44A-A9EC-AC92B785805C}" type="slidenum">
              <a:rPr lang="en-US" sz="1200">
                <a:solidFill>
                  <a:prstClr val="black"/>
                </a:solidFill>
                <a:latin typeface="Calibri" charset="0"/>
                <a:cs typeface="Arial" charset="0"/>
              </a:rPr>
              <a:pPr eaLnBrk="1" hangingPunct="1"/>
              <a:t>220</a:t>
            </a:fld>
            <a:endParaRPr lang="en-US" sz="1200">
              <a:solidFill>
                <a:prstClr val="black"/>
              </a:solidFill>
              <a:latin typeface="Calibri"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RANDOM</a:t>
            </a:r>
            <a:r>
              <a:rPr lang="en-US" baseline="0" dirty="0" smtClean="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221</a:t>
            </a:fld>
            <a:endParaRPr lang="en-US">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solidFill>
                  <a:prstClr val="black"/>
                </a:solidFill>
                <a:cs typeface="Arial" charset="0"/>
              </a:rPr>
              <a:pPr eaLnBrk="1" hangingPunct="1"/>
              <a:t>222</a:t>
            </a:fld>
            <a:endParaRPr lang="en-US" sz="1200" dirty="0">
              <a:solidFill>
                <a:prstClr val="black"/>
              </a:solidFill>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solidFill>
                  <a:prstClr val="black"/>
                </a:solidFill>
                <a:cs typeface="Arial" charset="0"/>
              </a:rPr>
              <a:pPr eaLnBrk="1" hangingPunct="1"/>
              <a:t>223</a:t>
            </a:fld>
            <a:endParaRPr lang="en-US" sz="1200" dirty="0">
              <a:solidFill>
                <a:prstClr val="black"/>
              </a:solidFill>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229</a:t>
            </a:fld>
            <a:endParaRPr lang="en-US">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a:t>
            </a:fld>
            <a:endParaRPr lang="en-US">
              <a:solidFill>
                <a:prstClr val="black"/>
              </a:solidFill>
              <a:latin typeface="Calibri"/>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232</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235</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236</a:t>
            </a:fld>
            <a:endParaRPr lang="en-US">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238</a:t>
            </a:fld>
            <a:endParaRPr lang="en-US" dirty="0">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239</a:t>
            </a:fld>
            <a:endParaRPr lang="en-US" dirty="0">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240</a:t>
            </a:fld>
            <a:endParaRPr lang="en-US" dirty="0">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241</a:t>
            </a:fld>
            <a:endParaRPr lang="en-US" dirty="0">
              <a:solidFill>
                <a:prstClr val="black"/>
              </a:solidFill>
              <a:latin typeface="Calibri"/>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242</a:t>
            </a:fld>
            <a:endParaRPr lang="en-US" dirty="0">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247</a:t>
            </a:fld>
            <a:endParaRPr lang="en-US">
              <a:solidFill>
                <a:prstClr val="black"/>
              </a:solidFill>
              <a:latin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26</a:t>
            </a:fld>
            <a:endParaRPr lang="en-US">
              <a:solidFill>
                <a:prstClr val="black"/>
              </a:solidFill>
              <a:latin typeface="Calibri"/>
            </a:endParaRPr>
          </a:p>
        </p:txBody>
      </p:sp>
    </p:spTree>
    <p:extLst>
      <p:ext uri="{BB962C8B-B14F-4D97-AF65-F5344CB8AC3E}">
        <p14:creationId xmlns:p14="http://schemas.microsoft.com/office/powerpoint/2010/main" val="12698013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248</a:t>
            </a:fld>
            <a:endParaRPr lang="en-US">
              <a:solidFill>
                <a:prstClr val="black"/>
              </a:solidFill>
              <a:latin typeface="Calibri"/>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249</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258</a:t>
            </a:fld>
            <a:endParaRPr lang="en-US">
              <a:solidFill>
                <a:prstClr val="black"/>
              </a:solidFill>
              <a:latin typeface="Calibri"/>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259</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260</a:t>
            </a:fld>
            <a:endParaRPr lang="en-US">
              <a:solidFill>
                <a:prstClr val="black"/>
              </a:solidFill>
              <a:latin typeface="Calibri"/>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261</a:t>
            </a:fld>
            <a:endParaRPr lang="en-US">
              <a:solidFill>
                <a:prstClr val="black"/>
              </a:solidFill>
              <a:latin typeface="Calibri"/>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262</a:t>
            </a:fld>
            <a:endParaRPr lang="en-US">
              <a:solidFill>
                <a:prstClr val="black"/>
              </a:solidFill>
              <a:latin typeface="Calibri"/>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263</a:t>
            </a:fld>
            <a:endParaRPr lang="en-US" smtClean="0">
              <a:solidFill>
                <a:prstClr val="black"/>
              </a:solidFill>
              <a:latin typeface="Calibri"/>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264</a:t>
            </a:fld>
            <a:endParaRPr lang="en-US">
              <a:solidFill>
                <a:prstClr val="black"/>
              </a:solidFill>
              <a:latin typeface="Calibri"/>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265</a:t>
            </a:fld>
            <a:endParaRPr lang="en-US">
              <a:solidFill>
                <a:prstClr val="black"/>
              </a:solidFill>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t>27</a:t>
            </a:fld>
            <a:endParaRPr lang="en-US"/>
          </a:p>
        </p:txBody>
      </p:sp>
    </p:spTree>
    <p:extLst>
      <p:ext uri="{BB962C8B-B14F-4D97-AF65-F5344CB8AC3E}">
        <p14:creationId xmlns:p14="http://schemas.microsoft.com/office/powerpoint/2010/main" val="309807591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266</a:t>
            </a:fld>
            <a:endParaRPr lang="en-US">
              <a:solidFill>
                <a:prstClr val="black"/>
              </a:solidFill>
              <a:latin typeface="Calibri"/>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267</a:t>
            </a:fld>
            <a:endParaRPr lang="en-US">
              <a:solidFill>
                <a:prstClr val="black"/>
              </a:solidFill>
              <a:latin typeface="Calibri"/>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268</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269</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270</a:t>
            </a:fld>
            <a:endParaRPr lang="en-US">
              <a:solidFill>
                <a:prstClr val="black"/>
              </a:solidFill>
              <a:latin typeface="Calibri"/>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271</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272</a:t>
            </a:fld>
            <a:endParaRPr lang="en-US">
              <a:solidFill>
                <a:prstClr val="black"/>
              </a:solidFill>
              <a:latin typeface="Calibri"/>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273</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274</a:t>
            </a:fld>
            <a:endParaRPr lang="en-US">
              <a:solidFill>
                <a:prstClr val="black"/>
              </a:solidFill>
              <a:latin typeface="Calibri"/>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275</a:t>
            </a:fld>
            <a:endParaRPr lang="en-US">
              <a:solidFill>
                <a:prstClr val="black"/>
              </a:solidFill>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 Id="rId2" Type="http://schemas.openxmlformats.org/officeDocument/2006/relationships/image" Target="../media/image1.png"/></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1.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3455359945"/>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3743263067"/>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3749840681"/>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2784235573"/>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4227925420"/>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512977943"/>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4061057042"/>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667089474"/>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1228311822"/>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4215856168"/>
      </p:ext>
    </p:extLst>
  </p:cSld>
  <p:clrMapOvr>
    <a:masterClrMapping/>
  </p:clrMapOvr>
  <p:transition xmlns:p14="http://schemas.microsoft.com/office/powerpoint/2010/mai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2477491433"/>
      </p:ext>
    </p:extLst>
  </p:cSld>
  <p:clrMapOvr>
    <a:masterClrMapping/>
  </p:clrMapOvr>
  <p:transition xmlns:p14="http://schemas.microsoft.com/office/powerpoint/2010/main"/>
</p:sldLayout>
</file>

<file path=ppt/slideLayouts/slideLayout10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130" indent="0" algn="ctr">
              <a:buNone/>
              <a:defRPr>
                <a:solidFill>
                  <a:schemeClr val="tx1">
                    <a:tint val="75000"/>
                  </a:schemeClr>
                </a:solidFill>
              </a:defRPr>
            </a:lvl2pPr>
            <a:lvl3pPr marL="914259" indent="0" algn="ctr">
              <a:buNone/>
              <a:defRPr>
                <a:solidFill>
                  <a:schemeClr val="tx1">
                    <a:tint val="75000"/>
                  </a:schemeClr>
                </a:solidFill>
              </a:defRPr>
            </a:lvl3pPr>
            <a:lvl4pPr marL="1371390" indent="0" algn="ctr">
              <a:buNone/>
              <a:defRPr>
                <a:solidFill>
                  <a:schemeClr val="tx1">
                    <a:tint val="75000"/>
                  </a:schemeClr>
                </a:solidFill>
              </a:defRPr>
            </a:lvl4pPr>
            <a:lvl5pPr marL="1828519" indent="0" algn="ctr">
              <a:buNone/>
              <a:defRPr>
                <a:solidFill>
                  <a:schemeClr val="tx1">
                    <a:tint val="75000"/>
                  </a:schemeClr>
                </a:solidFill>
              </a:defRPr>
            </a:lvl5pPr>
            <a:lvl6pPr marL="2285649" indent="0" algn="ctr">
              <a:buNone/>
              <a:defRPr>
                <a:solidFill>
                  <a:schemeClr val="tx1">
                    <a:tint val="75000"/>
                  </a:schemeClr>
                </a:solidFill>
              </a:defRPr>
            </a:lvl6pPr>
            <a:lvl7pPr marL="2742780" indent="0" algn="ctr">
              <a:buNone/>
              <a:defRPr>
                <a:solidFill>
                  <a:schemeClr val="tx1">
                    <a:tint val="75000"/>
                  </a:schemeClr>
                </a:solidFill>
              </a:defRPr>
            </a:lvl7pPr>
            <a:lvl8pPr marL="3199908" indent="0" algn="ctr">
              <a:buNone/>
              <a:defRPr>
                <a:solidFill>
                  <a:schemeClr val="tx1">
                    <a:tint val="75000"/>
                  </a:schemeClr>
                </a:solidFill>
              </a:defRPr>
            </a:lvl8pPr>
            <a:lvl9pPr marL="3657039"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25" tIns="45713" rIns="91425" bIns="45713"/>
          <a:lstStyle/>
          <a:p>
            <a:pPr defTabSz="914259">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25" tIns="45713" rIns="91425" bIns="45713"/>
          <a:lstStyle/>
          <a:p>
            <a:pPr defTabSz="914259">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457434955"/>
      </p:ext>
    </p:extLst>
  </p:cSld>
  <p:clrMapOvr>
    <a:masterClrMapping/>
  </p:clrMapOvr>
  <p:timing>
    <p:tnLst>
      <p:par>
        <p:cTn xmlns:p14="http://schemas.microsoft.com/office/powerpoint/2010/mai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78"/>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0809547"/>
      </p:ext>
    </p:extLst>
  </p:cSld>
  <p:clrMapOvr>
    <a:masterClrMapping/>
  </p:clrMapOvr>
  <p:timing>
    <p:tnLst>
      <p:par>
        <p:cTn xmlns:p14="http://schemas.microsoft.com/office/powerpoint/2010/mai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solidFill>
                  <a:schemeClr val="tx1">
                    <a:tint val="75000"/>
                  </a:schemeClr>
                </a:solidFill>
              </a:defRPr>
            </a:lvl1pPr>
            <a:lvl2pPr marL="457130" indent="0">
              <a:buNone/>
              <a:defRPr sz="1800">
                <a:solidFill>
                  <a:schemeClr val="tx1">
                    <a:tint val="75000"/>
                  </a:schemeClr>
                </a:solidFill>
              </a:defRPr>
            </a:lvl2pPr>
            <a:lvl3pPr marL="914259" indent="0">
              <a:buNone/>
              <a:defRPr sz="1600">
                <a:solidFill>
                  <a:schemeClr val="tx1">
                    <a:tint val="75000"/>
                  </a:schemeClr>
                </a:solidFill>
              </a:defRPr>
            </a:lvl3pPr>
            <a:lvl4pPr marL="1371390" indent="0">
              <a:buNone/>
              <a:defRPr sz="1400">
                <a:solidFill>
                  <a:schemeClr val="tx1">
                    <a:tint val="75000"/>
                  </a:schemeClr>
                </a:solidFill>
              </a:defRPr>
            </a:lvl4pPr>
            <a:lvl5pPr marL="1828519" indent="0">
              <a:buNone/>
              <a:defRPr sz="1400">
                <a:solidFill>
                  <a:schemeClr val="tx1">
                    <a:tint val="75000"/>
                  </a:schemeClr>
                </a:solidFill>
              </a:defRPr>
            </a:lvl5pPr>
            <a:lvl6pPr marL="2285649" indent="0">
              <a:buNone/>
              <a:defRPr sz="1400">
                <a:solidFill>
                  <a:schemeClr val="tx1">
                    <a:tint val="75000"/>
                  </a:schemeClr>
                </a:solidFill>
              </a:defRPr>
            </a:lvl6pPr>
            <a:lvl7pPr marL="2742780" indent="0">
              <a:buNone/>
              <a:defRPr sz="1400">
                <a:solidFill>
                  <a:schemeClr val="tx1">
                    <a:tint val="75000"/>
                  </a:schemeClr>
                </a:solidFill>
              </a:defRPr>
            </a:lvl7pPr>
            <a:lvl8pPr marL="3199908" indent="0">
              <a:buNone/>
              <a:defRPr sz="1400">
                <a:solidFill>
                  <a:schemeClr val="tx1">
                    <a:tint val="75000"/>
                  </a:schemeClr>
                </a:solidFill>
              </a:defRPr>
            </a:lvl8pPr>
            <a:lvl9pPr marL="3657039"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24485813"/>
      </p:ext>
    </p:extLst>
  </p:cSld>
  <p:clrMapOvr>
    <a:masterClrMapping/>
  </p:clrMapOvr>
  <p:timing>
    <p:tnLst>
      <p:par>
        <p:cTn xmlns:p14="http://schemas.microsoft.com/office/powerpoint/2010/main" id="1" dur="indefinite" restart="never" nodeType="tmRoot"/>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694917826"/>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520089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17262767"/>
      </p:ext>
    </p:extLst>
  </p:cSld>
  <p:clrMapOvr>
    <a:masterClrMapping/>
  </p:clrMapOvr>
  <p:timing>
    <p:tnLst>
      <p:par>
        <p:cTn xmlns:p14="http://schemas.microsoft.com/office/powerpoint/2010/mai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982294430"/>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86493981"/>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594036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1027830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22769964"/>
      </p:ext>
    </p:extLst>
  </p:cSld>
  <p:clrMapOvr>
    <a:masterClrMapping/>
  </p:clrMapOvr>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2619408742"/>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15979218"/>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186374019"/>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2798385795"/>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293290710"/>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2323719741"/>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813021704"/>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2268024724"/>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63821861"/>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2007895422"/>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35900926"/>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579437532"/>
      </p:ext>
    </p:extLst>
  </p:cSld>
  <p:clrMapOvr>
    <a:masterClrMapping/>
  </p:clrMapOvr>
  <p:transition xmlns:p14="http://schemas.microsoft.com/office/powerpoint/2010/main"/>
</p:sldLayout>
</file>

<file path=ppt/slideLayouts/slideLayout105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800564483"/>
      </p:ext>
    </p:extLst>
  </p:cSld>
  <p:clrMapOvr>
    <a:masterClrMapping/>
  </p:clrMapOvr>
  <p:transition xmlns:p14="http://schemas.microsoft.com/office/powerpoint/2010/main"/>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40066919"/>
      </p:ext>
    </p:extLst>
  </p:cSld>
  <p:clrMapOvr>
    <a:masterClrMapping/>
  </p:clrMapOvr>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47645838"/>
      </p:ext>
    </p:extLst>
  </p:cSld>
  <p:clrMapOvr>
    <a:masterClrMapping/>
  </p:clrMapOvr>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64242432"/>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04497396"/>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3061760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49155013"/>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40195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49973706"/>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9320100"/>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15484692"/>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08144163"/>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2664365566"/>
      </p:ext>
    </p:extLst>
  </p:cSld>
  <p:clrMapOvr>
    <a:masterClrMapping/>
  </p:clrMapOvr>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0" y="6416675"/>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299199"/>
      </p:ext>
    </p:extLst>
  </p:cSld>
  <p:clrMapOvr>
    <a:masterClrMapping/>
  </p:clrMapOvr>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74039048"/>
      </p:ext>
    </p:extLst>
  </p:cSld>
  <p:clrMapOvr>
    <a:masterClrMapping/>
  </p:clrMapOvr>
  <p:timing>
    <p:tnLst>
      <p:par>
        <p:cTn xmlns:p14="http://schemas.microsoft.com/office/powerpoint/2010/main" id="1" dur="indefinite" restart="never" nodeType="tmRoot"/>
      </p:par>
    </p:tnLst>
  </p:timing>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44618332"/>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93644668"/>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487680384"/>
      </p:ext>
    </p:extLst>
  </p:cSld>
  <p:clrMapOvr>
    <a:masterClrMapping/>
  </p:clrMapOvr>
  <p:timing>
    <p:tnLst>
      <p:par>
        <p:cTn xmlns:p14="http://schemas.microsoft.com/office/powerpoint/2010/mai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03420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3364378"/>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34392074"/>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13473548"/>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3297031"/>
      </p:ext>
    </p:extLst>
  </p:cSld>
  <p:clrMapOvr>
    <a:masterClrMapping/>
  </p:clrMapOvr>
  <p:timing>
    <p:tnLst>
      <p:par>
        <p:cTn xmlns:p14="http://schemas.microsoft.com/office/powerpoint/2010/mai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lgn="ctr">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9D4151C7-7F9B-49C4-A1B8-8D4E566A082F}"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49986552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pc="0" baseline="0"/>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solidFill>
                  <a:schemeClr val="tx1">
                    <a:lumMod val="85000"/>
                    <a:lumOff val="15000"/>
                  </a:schemeClr>
                </a:solidFill>
              </a:defRPr>
            </a:lvl1pPr>
            <a:lvl2pPr>
              <a:defRPr>
                <a:solidFill>
                  <a:schemeClr val="tx1">
                    <a:lumMod val="85000"/>
                    <a:lumOff val="15000"/>
                  </a:schemeClr>
                </a:solidFill>
              </a:defRPr>
            </a:lvl2pPr>
            <a:lvl3pPr>
              <a:defRPr>
                <a:solidFill>
                  <a:schemeClr val="tx1">
                    <a:lumMod val="85000"/>
                    <a:lumOff val="15000"/>
                  </a:schemeClr>
                </a:solidFill>
              </a:defRPr>
            </a:lvl3pPr>
            <a:lvl4pPr>
              <a:defRPr>
                <a:solidFill>
                  <a:schemeClr val="tx1">
                    <a:lumMod val="85000"/>
                    <a:lumOff val="15000"/>
                  </a:schemeClr>
                </a:solidFill>
              </a:defRPr>
            </a:lvl4pPr>
            <a:lvl5pPr>
              <a:defRPr>
                <a:solidFill>
                  <a:schemeClr val="tx1">
                    <a:lumMod val="85000"/>
                    <a:lumOff val="15000"/>
                  </a:schemeClr>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2227A001-08B9-4389-8E1E-802BF4DDFFFC}"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44228617"/>
      </p:ext>
    </p:extLst>
  </p:cSld>
  <p:clrMapOvr>
    <a:masterClrMapping/>
  </p:clrMapOvr>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0"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9545607-25EE-45D0-9115-85074543E75D}"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147158567"/>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A3407-331E-4986-B172-5E85DA37E6C3}"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89108813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928B14F-28E9-45B5-8B1B-9C8E60F572EF}"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8" name="Footer Placeholder 7"/>
          <p:cNvSpPr>
            <a:spLocks noGrp="1"/>
          </p:cNvSpPr>
          <p:nvPr>
            <p:ph type="ftr" sz="quarter" idx="11"/>
          </p:nvPr>
        </p:nvSpPr>
        <p:spPr/>
        <p:txBody>
          <a:bodyPr/>
          <a:lstStyle/>
          <a:p>
            <a:endParaRPr lang="en-US">
              <a:solidFill>
                <a:srgbClr val="080808">
                  <a:tint val="75000"/>
                </a:srgbClr>
              </a:solidFill>
              <a:latin typeface="Calibri"/>
            </a:endParaRPr>
          </a:p>
        </p:txBody>
      </p:sp>
      <p:sp>
        <p:nvSpPr>
          <p:cNvPr id="9" name="Slide Number Placeholder 8"/>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783494963"/>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EB8835C-6A9D-4435-910B-D0E5F1F74DD9}"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4" name="Footer Placeholder 3"/>
          <p:cNvSpPr>
            <a:spLocks noGrp="1"/>
          </p:cNvSpPr>
          <p:nvPr>
            <p:ph type="ftr" sz="quarter" idx="11"/>
          </p:nvPr>
        </p:nvSpPr>
        <p:spPr/>
        <p:txBody>
          <a:bodyPr/>
          <a:lstStyle/>
          <a:p>
            <a:endParaRPr lang="en-US">
              <a:solidFill>
                <a:srgbClr val="080808">
                  <a:tint val="75000"/>
                </a:srgbClr>
              </a:solidFill>
              <a:latin typeface="Calibri"/>
            </a:endParaRPr>
          </a:p>
        </p:txBody>
      </p:sp>
      <p:sp>
        <p:nvSpPr>
          <p:cNvPr id="5" name="Slide Number Placeholder 4"/>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821243733"/>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CFC806A-9015-4689-8245-A526ED6A8E9F}"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3" name="Footer Placeholder 2"/>
          <p:cNvSpPr>
            <a:spLocks noGrp="1"/>
          </p:cNvSpPr>
          <p:nvPr>
            <p:ph type="ftr" sz="quarter" idx="11"/>
          </p:nvPr>
        </p:nvSpPr>
        <p:spPr/>
        <p:txBody>
          <a:bodyPr/>
          <a:lstStyle/>
          <a:p>
            <a:endParaRPr lang="en-US">
              <a:solidFill>
                <a:srgbClr val="080808">
                  <a:tint val="75000"/>
                </a:srgbClr>
              </a:solidFill>
              <a:latin typeface="Calibri"/>
            </a:endParaRPr>
          </a:p>
        </p:txBody>
      </p:sp>
      <p:sp>
        <p:nvSpPr>
          <p:cNvPr id="4" name="Slide Number Placeholder 3"/>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479714480"/>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BAD509E-0743-4DEE-92A0-165CFBF2B069}"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31247370"/>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4198433-2888-407A-A952-C86DDB736FCA}"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032157789"/>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DA09446-D608-4C32-A73B-C286A4D25350}"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97786753"/>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C131EE-D660-48AA-A079-48D48F289736}" type="datetime1">
              <a:rPr lang="en-US" smtClean="0">
                <a:solidFill>
                  <a:srgbClr val="080808">
                    <a:tint val="75000"/>
                  </a:srgbClr>
                </a:solidFill>
                <a:latin typeface="Calibri"/>
              </a:rPr>
              <a:pPr/>
              <a:t>10/4/14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335975192"/>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53472965"/>
      </p:ext>
    </p:extLst>
  </p:cSld>
  <p:clrMapOvr>
    <a:masterClrMapping/>
  </p:clrMapOvr>
  <p:timing>
    <p:tnLst>
      <p:par>
        <p:cTn xmlns:p14="http://schemas.microsoft.com/office/powerpoint/2010/mai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173500888"/>
      </p:ext>
    </p:extLst>
  </p:cSld>
  <p:clrMapOvr>
    <a:masterClrMapping/>
  </p:clrMapOvr>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130151280"/>
      </p:ext>
    </p:extLst>
  </p:cSld>
  <p:clrMapOvr>
    <a:masterClrMapping/>
  </p:clrMapOvr>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46234873"/>
      </p:ext>
    </p:extLst>
  </p:cSld>
  <p:clrMapOvr>
    <a:masterClrMapping/>
  </p:clrMapOvr>
  <p:timing>
    <p:tnLst>
      <p:par>
        <p:cTn xmlns:p14="http://schemas.microsoft.com/office/powerpoint/2010/main" id="1" dur="indefinite" restart="never" nodeType="tmRoot"/>
      </p:par>
    </p:tnLst>
  </p:timing>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447226074"/>
      </p:ext>
    </p:extLst>
  </p:cSld>
  <p:clrMapOvr>
    <a:masterClrMapping/>
  </p:clrMapOvr>
  <p:timing>
    <p:tnLst>
      <p:par>
        <p:cTn xmlns:p14="http://schemas.microsoft.com/office/powerpoint/2010/main" id="1" dur="indefinite" restart="never" nodeType="tmRoot"/>
      </p:par>
    </p:tnLst>
  </p:timing>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894079777"/>
      </p:ext>
    </p:extLst>
  </p:cSld>
  <p:clrMapOvr>
    <a:masterClrMapping/>
  </p:clrMapOvr>
  <p:timing>
    <p:tnLst>
      <p:par>
        <p:cTn xmlns:p14="http://schemas.microsoft.com/office/powerpoint/2010/main" id="1" dur="indefinite" restart="never" nodeType="tmRoot"/>
      </p:par>
    </p:tnLst>
  </p:timing>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50382433"/>
      </p:ext>
    </p:extLst>
  </p:cSld>
  <p:clrMapOvr>
    <a:masterClrMapping/>
  </p:clrMapOvr>
  <p:timing>
    <p:tnLst>
      <p:par>
        <p:cTn xmlns:p14="http://schemas.microsoft.com/office/powerpoint/2010/main" id="1" dur="indefinite" restart="never" nodeType="tmRoot"/>
      </p:par>
    </p:tnLst>
  </p:timing>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658231422"/>
      </p:ext>
    </p:extLst>
  </p:cSld>
  <p:clrMapOvr>
    <a:masterClrMapping/>
  </p:clrMapOvr>
  <p:timing>
    <p:tnLst>
      <p:par>
        <p:cTn xmlns:p14="http://schemas.microsoft.com/office/powerpoint/2010/main" id="1" dur="indefinite" restart="never" nodeType="tmRoot"/>
      </p:par>
    </p:tnLst>
  </p:timing>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477945022"/>
      </p:ext>
    </p:extLst>
  </p:cSld>
  <p:clrMapOvr>
    <a:masterClrMapping/>
  </p:clrMapOvr>
  <p:timing>
    <p:tnLst>
      <p:par>
        <p:cTn xmlns:p14="http://schemas.microsoft.com/office/powerpoint/2010/main" id="1" dur="indefinite" restart="never" nodeType="tmRoot"/>
      </p:par>
    </p:tnLst>
  </p:timing>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891926436"/>
      </p:ext>
    </p:extLst>
  </p:cSld>
  <p:clrMapOvr>
    <a:masterClrMapping/>
  </p:clrMapOvr>
  <p:timing>
    <p:tnLst>
      <p:par>
        <p:cTn xmlns:p14="http://schemas.microsoft.com/office/powerpoint/2010/main" id="1" dur="indefinite" restart="never" nodeType="tmRoot"/>
      </p:par>
    </p:tnLst>
  </p:timing>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047916125"/>
      </p:ext>
    </p:extLst>
  </p:cSld>
  <p:clrMapOvr>
    <a:masterClrMapping/>
  </p:clrMapOvr>
  <p:timing>
    <p:tnLst>
      <p:par>
        <p:cTn xmlns:p14="http://schemas.microsoft.com/office/powerpoint/2010/main" id="1" dur="indefinite" restart="never" nodeType="tmRoot"/>
      </p:par>
    </p:tnLst>
  </p:timing>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350043980"/>
      </p:ext>
    </p:extLst>
  </p:cSld>
  <p:clrMapOvr>
    <a:masterClrMapping/>
  </p:clrMapOvr>
  <p:timing>
    <p:tnLst>
      <p:par>
        <p:cTn xmlns:p14="http://schemas.microsoft.com/office/powerpoint/2010/mai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88036292"/>
      </p:ext>
    </p:extLst>
  </p:cSld>
  <p:clrMapOvr>
    <a:masterClrMapping/>
  </p:clrMapOvr>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62610014"/>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83108350"/>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4486514"/>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7130445"/>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46726870"/>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1195935"/>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1452960"/>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95009416"/>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99881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23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10/4/14</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E8F0FB4-93F8-7041-9B58-57B3DE8AF9EE}"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594744698"/>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96DCE4-4493-7D46-AA9E-037878F39054}"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258500159"/>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46FD4AA-D5CE-4A4B-8FDA-27D7DFD1B7FB}"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32022828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1F7C548-8441-A34B-8E12-1E546B54B19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72083817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55DAC9F-AAF5-A048-9DDE-921038407E07}"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4243230599"/>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177A164-B94A-B144-9ED1-6AB5E03055DD}"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62683249"/>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91A42E8-FCD6-F146-8E5D-1A16FA946820}"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530102273"/>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DA1BFF3-12AA-5C48-A667-51BADC8E0021}"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381901224"/>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58675CE-ADAA-664C-88EB-1F573D8828B5}"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011593417"/>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4888EA5-3453-EC42-BBB6-30331D56BB4A}"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9003678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2A1619-BD34-FC4C-B5B7-66A68ED1C5C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48345486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27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2995409"/>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7810211"/>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8282099"/>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6864587"/>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3175532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30411953"/>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3478505"/>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4402602"/>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511450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39112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6964069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08488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0971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94226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2994170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5496829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4700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88233275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71689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47474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25652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8067694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1347133401"/>
      </p:ext>
    </p:extLst>
  </p:cSld>
  <p:clrMapOvr>
    <a:masterClrMapping/>
  </p:clrMapOvr>
  <p:transition xmlns:p14="http://schemas.microsoft.com/office/powerpoint/2010/mai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421041975"/>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243610090"/>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2669153495"/>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1007027843"/>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4060159360"/>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242362800"/>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3575823718"/>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1032460258"/>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542264792"/>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2706575796"/>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828448847"/>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382161143"/>
      </p:ext>
    </p:extLst>
  </p:cSld>
  <p:clrMapOvr>
    <a:masterClrMapping/>
  </p:clrMapOvr>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11949915"/>
      </p:ext>
    </p:extLst>
  </p:cSld>
  <p:clrMapOvr>
    <a:masterClrMapping/>
  </p:clrMapOvr>
  <p:timing>
    <p:tnLst>
      <p:par>
        <p:cTn xmlns:p14="http://schemas.microsoft.com/office/powerpoint/2010/mai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185108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36199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150106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3674590"/>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73613741"/>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513088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7509095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4402569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788475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559134665"/>
      </p:ext>
    </p:extLst>
  </p:cSld>
  <p:clrMapOvr>
    <a:masterClrMapping/>
  </p:clrMapOvr>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45836624"/>
      </p:ext>
    </p:extLst>
  </p:cSld>
  <p:clrMapOvr>
    <a:masterClrMapping/>
  </p:clrMapOvr>
  <p:timing>
    <p:tnLst>
      <p:par>
        <p:cTn xmlns:p14="http://schemas.microsoft.com/office/powerpoint/2010/mai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167841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4200574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44236150"/>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88719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0515912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54017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8643644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546593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4131261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04186573"/>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871064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604959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9870072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33143363"/>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8235994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73971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8342784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2101625"/>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9080971"/>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65861414"/>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Myriad Pro"/>
              </a:rPr>
              <a:pPr/>
              <a:t>‹#›</a:t>
            </a:fld>
            <a:endParaRPr lang="en-US" dirty="0">
              <a:solidFill>
                <a:prstClr val="black"/>
              </a:solidFill>
              <a:latin typeface="Myriad Pro"/>
            </a:endParaRPr>
          </a:p>
        </p:txBody>
      </p:sp>
    </p:spTree>
    <p:extLst>
      <p:ext uri="{BB962C8B-B14F-4D97-AF65-F5344CB8AC3E}">
        <p14:creationId xmlns:p14="http://schemas.microsoft.com/office/powerpoint/2010/main" val="88234112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Myriad Pro"/>
              </a:rPr>
              <a:pPr/>
              <a:t>‹#›</a:t>
            </a:fld>
            <a:endParaRPr lang="en-US" dirty="0">
              <a:solidFill>
                <a:prstClr val="black"/>
              </a:solidFill>
              <a:latin typeface="Myriad Pro"/>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559493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334420189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80881588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Myriad Pro"/>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41881326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Myriad Pro"/>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489033803"/>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Myriad Pro"/>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2062594769"/>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86623618"/>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2818708822"/>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756377883"/>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79860408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728206675"/>
      </p:ext>
    </p:extLst>
  </p:cSld>
  <p:clrMapOvr>
    <a:masterClrMapping/>
  </p:clrMapOvr>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582007145"/>
      </p:ext>
    </p:extLst>
  </p:cSld>
  <p:clrMapOvr>
    <a:masterClrMapping/>
  </p:clrMapOvr>
  <p:timing>
    <p:tnLst>
      <p:par>
        <p:cTn xmlns:p14="http://schemas.microsoft.com/office/powerpoint/2010/mai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981535774"/>
      </p:ext>
    </p:extLst>
  </p:cSld>
  <p:clrMapOvr>
    <a:masterClrMapping/>
  </p:clrMapOvr>
  <p:timing>
    <p:tnLst>
      <p:par>
        <p:cTn xmlns:p14="http://schemas.microsoft.com/office/powerpoint/2010/main" id="1" dur="indefinite" restart="never" nodeType="tmRoot"/>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3449179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104772150"/>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621043855"/>
      </p:ext>
    </p:extLst>
  </p:cSld>
  <p:clrMapOvr>
    <a:masterClrMapping/>
  </p:clrMapOvr>
  <p:timing>
    <p:tnLst>
      <p:par>
        <p:cTn xmlns:p14="http://schemas.microsoft.com/office/powerpoint/2010/mai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6234598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68569675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9019377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095113357"/>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03856399"/>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1282134271"/>
      </p:ext>
    </p:extLst>
  </p:cSld>
  <p:clrMapOvr>
    <a:masterClrMapping/>
  </p:clrMapOvr>
  <p:transition xmlns:p14="http://schemas.microsoft.com/office/powerpoint/2010/mai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100.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90.xml"/><Relationship Id="rId2" Type="http://schemas.openxmlformats.org/officeDocument/2006/relationships/slideLayout" Target="../slideLayouts/slideLayout1091.xml"/><Relationship Id="rId3" Type="http://schemas.openxmlformats.org/officeDocument/2006/relationships/slideLayout" Target="../slideLayouts/slideLayout1092.xml"/><Relationship Id="rId4" Type="http://schemas.openxmlformats.org/officeDocument/2006/relationships/slideLayout" Target="../slideLayouts/slideLayout1093.xml"/><Relationship Id="rId5" Type="http://schemas.openxmlformats.org/officeDocument/2006/relationships/slideLayout" Target="../slideLayouts/slideLayout1094.xml"/><Relationship Id="rId6" Type="http://schemas.openxmlformats.org/officeDocument/2006/relationships/slideLayout" Target="../slideLayouts/slideLayout1095.xml"/><Relationship Id="rId7" Type="http://schemas.openxmlformats.org/officeDocument/2006/relationships/slideLayout" Target="../slideLayouts/slideLayout1096.xml"/><Relationship Id="rId8" Type="http://schemas.openxmlformats.org/officeDocument/2006/relationships/slideLayout" Target="../slideLayouts/slideLayout1097.xml"/><Relationship Id="rId9" Type="http://schemas.openxmlformats.org/officeDocument/2006/relationships/slideLayout" Target="../slideLayouts/slideLayout1098.xml"/><Relationship Id="rId10" Type="http://schemas.openxmlformats.org/officeDocument/2006/relationships/slideLayout" Target="../slideLayouts/slideLayout1099.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1.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1.xml"/><Relationship Id="rId2" Type="http://schemas.openxmlformats.org/officeDocument/2006/relationships/slideLayout" Target="../slideLayouts/slideLayout1102.xml"/><Relationship Id="rId3" Type="http://schemas.openxmlformats.org/officeDocument/2006/relationships/slideLayout" Target="../slideLayouts/slideLayout1103.xml"/><Relationship Id="rId4" Type="http://schemas.openxmlformats.org/officeDocument/2006/relationships/slideLayout" Target="../slideLayouts/slideLayout1104.xml"/><Relationship Id="rId5" Type="http://schemas.openxmlformats.org/officeDocument/2006/relationships/slideLayout" Target="../slideLayouts/slideLayout1105.xml"/><Relationship Id="rId6" Type="http://schemas.openxmlformats.org/officeDocument/2006/relationships/slideLayout" Target="../slideLayouts/slideLayout1106.xml"/><Relationship Id="rId7" Type="http://schemas.openxmlformats.org/officeDocument/2006/relationships/slideLayout" Target="../slideLayouts/slideLayout1107.xml"/><Relationship Id="rId8" Type="http://schemas.openxmlformats.org/officeDocument/2006/relationships/slideLayout" Target="../slideLayouts/slideLayout1108.xml"/><Relationship Id="rId9" Type="http://schemas.openxmlformats.org/officeDocument/2006/relationships/slideLayout" Target="../slideLayouts/slideLayout1109.xml"/><Relationship Id="rId10" Type="http://schemas.openxmlformats.org/officeDocument/2006/relationships/slideLayout" Target="../slideLayouts/slideLayout1110.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theme" Target="../theme/theme106.xml"/><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7.xml"/><Relationship Id="rId12" Type="http://schemas.openxmlformats.org/officeDocument/2006/relationships/theme" Target="../theme/theme107.xml"/><Relationship Id="rId1" Type="http://schemas.openxmlformats.org/officeDocument/2006/relationships/slideLayout" Target="../slideLayouts/slideLayout1167.xml"/><Relationship Id="rId2" Type="http://schemas.openxmlformats.org/officeDocument/2006/relationships/slideLayout" Target="../slideLayouts/slideLayout1168.xml"/><Relationship Id="rId3" Type="http://schemas.openxmlformats.org/officeDocument/2006/relationships/slideLayout" Target="../slideLayouts/slideLayout1169.xml"/><Relationship Id="rId4" Type="http://schemas.openxmlformats.org/officeDocument/2006/relationships/slideLayout" Target="../slideLayouts/slideLayout1170.xml"/><Relationship Id="rId5" Type="http://schemas.openxmlformats.org/officeDocument/2006/relationships/slideLayout" Target="../slideLayouts/slideLayout1171.xml"/><Relationship Id="rId6" Type="http://schemas.openxmlformats.org/officeDocument/2006/relationships/slideLayout" Target="../slideLayouts/slideLayout1172.xml"/><Relationship Id="rId7" Type="http://schemas.openxmlformats.org/officeDocument/2006/relationships/slideLayout" Target="../slideLayouts/slideLayout1173.xml"/><Relationship Id="rId8" Type="http://schemas.openxmlformats.org/officeDocument/2006/relationships/slideLayout" Target="../slideLayouts/slideLayout1174.xml"/><Relationship Id="rId9" Type="http://schemas.openxmlformats.org/officeDocument/2006/relationships/slideLayout" Target="../slideLayouts/slideLayout1175.xml"/><Relationship Id="rId10" Type="http://schemas.openxmlformats.org/officeDocument/2006/relationships/slideLayout" Target="../slideLayouts/slideLayout1176.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8.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8.xml"/><Relationship Id="rId2" Type="http://schemas.openxmlformats.org/officeDocument/2006/relationships/slideLayout" Target="../slideLayouts/slideLayout1179.xml"/><Relationship Id="rId3" Type="http://schemas.openxmlformats.org/officeDocument/2006/relationships/slideLayout" Target="../slideLayouts/slideLayout1180.xml"/><Relationship Id="rId4" Type="http://schemas.openxmlformats.org/officeDocument/2006/relationships/slideLayout" Target="../slideLayouts/slideLayout1181.xml"/><Relationship Id="rId5" Type="http://schemas.openxmlformats.org/officeDocument/2006/relationships/slideLayout" Target="../slideLayouts/slideLayout1182.xml"/><Relationship Id="rId6" Type="http://schemas.openxmlformats.org/officeDocument/2006/relationships/slideLayout" Target="../slideLayouts/slideLayout1183.xml"/><Relationship Id="rId7" Type="http://schemas.openxmlformats.org/officeDocument/2006/relationships/slideLayout" Target="../slideLayouts/slideLayout1184.xml"/><Relationship Id="rId8" Type="http://schemas.openxmlformats.org/officeDocument/2006/relationships/slideLayout" Target="../slideLayouts/slideLayout1185.xml"/><Relationship Id="rId9" Type="http://schemas.openxmlformats.org/officeDocument/2006/relationships/slideLayout" Target="../slideLayouts/slideLayout1186.xml"/><Relationship Id="rId10" Type="http://schemas.openxmlformats.org/officeDocument/2006/relationships/slideLayout" Target="../slideLayouts/slideLayout1187.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199.xml"/><Relationship Id="rId12" Type="http://schemas.openxmlformats.org/officeDocument/2006/relationships/theme" Target="../theme/theme109.xml"/><Relationship Id="rId1" Type="http://schemas.openxmlformats.org/officeDocument/2006/relationships/slideLayout" Target="../slideLayouts/slideLayout1189.xml"/><Relationship Id="rId2" Type="http://schemas.openxmlformats.org/officeDocument/2006/relationships/slideLayout" Target="../slideLayouts/slideLayout1190.xml"/><Relationship Id="rId3" Type="http://schemas.openxmlformats.org/officeDocument/2006/relationships/slideLayout" Target="../slideLayouts/slideLayout1191.xml"/><Relationship Id="rId4" Type="http://schemas.openxmlformats.org/officeDocument/2006/relationships/slideLayout" Target="../slideLayouts/slideLayout1192.xml"/><Relationship Id="rId5" Type="http://schemas.openxmlformats.org/officeDocument/2006/relationships/slideLayout" Target="../slideLayouts/slideLayout1193.xml"/><Relationship Id="rId6" Type="http://schemas.openxmlformats.org/officeDocument/2006/relationships/slideLayout" Target="../slideLayouts/slideLayout1194.xml"/><Relationship Id="rId7" Type="http://schemas.openxmlformats.org/officeDocument/2006/relationships/slideLayout" Target="../slideLayouts/slideLayout1195.xml"/><Relationship Id="rId8" Type="http://schemas.openxmlformats.org/officeDocument/2006/relationships/slideLayout" Target="../slideLayouts/slideLayout1196.xml"/><Relationship Id="rId9" Type="http://schemas.openxmlformats.org/officeDocument/2006/relationships/slideLayout" Target="../slideLayouts/slideLayout1197.xml"/><Relationship Id="rId10" Type="http://schemas.openxmlformats.org/officeDocument/2006/relationships/slideLayout" Target="../slideLayouts/slideLayout11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0.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0.xml"/><Relationship Id="rId2" Type="http://schemas.openxmlformats.org/officeDocument/2006/relationships/slideLayout" Target="../slideLayouts/slideLayout1201.xml"/><Relationship Id="rId3" Type="http://schemas.openxmlformats.org/officeDocument/2006/relationships/slideLayout" Target="../slideLayouts/slideLayout1202.xml"/><Relationship Id="rId4" Type="http://schemas.openxmlformats.org/officeDocument/2006/relationships/slideLayout" Target="../slideLayouts/slideLayout1203.xml"/><Relationship Id="rId5" Type="http://schemas.openxmlformats.org/officeDocument/2006/relationships/slideLayout" Target="../slideLayouts/slideLayout1204.xml"/><Relationship Id="rId6" Type="http://schemas.openxmlformats.org/officeDocument/2006/relationships/slideLayout" Target="../slideLayouts/slideLayout1205.xml"/><Relationship Id="rId7" Type="http://schemas.openxmlformats.org/officeDocument/2006/relationships/slideLayout" Target="../slideLayouts/slideLayout1206.xml"/><Relationship Id="rId8" Type="http://schemas.openxmlformats.org/officeDocument/2006/relationships/slideLayout" Target="../slideLayouts/slideLayout1207.xml"/><Relationship Id="rId9" Type="http://schemas.openxmlformats.org/officeDocument/2006/relationships/slideLayout" Target="../slideLayouts/slideLayout1208.xml"/><Relationship Id="rId10" Type="http://schemas.openxmlformats.org/officeDocument/2006/relationships/slideLayout" Target="../slideLayouts/slideLayout1209.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1.xml"/><Relationship Id="rId12" Type="http://schemas.openxmlformats.org/officeDocument/2006/relationships/slideLayout" Target="../slideLayouts/slideLayout1222.xml"/><Relationship Id="rId13" Type="http://schemas.openxmlformats.org/officeDocument/2006/relationships/theme" Target="../theme/theme111.xml"/><Relationship Id="rId1" Type="http://schemas.openxmlformats.org/officeDocument/2006/relationships/slideLayout" Target="../slideLayouts/slideLayout1211.xml"/><Relationship Id="rId2" Type="http://schemas.openxmlformats.org/officeDocument/2006/relationships/slideLayout" Target="../slideLayouts/slideLayout1212.xml"/><Relationship Id="rId3" Type="http://schemas.openxmlformats.org/officeDocument/2006/relationships/slideLayout" Target="../slideLayouts/slideLayout1213.xml"/><Relationship Id="rId4" Type="http://schemas.openxmlformats.org/officeDocument/2006/relationships/slideLayout" Target="../slideLayouts/slideLayout1214.xml"/><Relationship Id="rId5" Type="http://schemas.openxmlformats.org/officeDocument/2006/relationships/slideLayout" Target="../slideLayouts/slideLayout1215.xml"/><Relationship Id="rId6" Type="http://schemas.openxmlformats.org/officeDocument/2006/relationships/slideLayout" Target="../slideLayouts/slideLayout1216.xml"/><Relationship Id="rId7" Type="http://schemas.openxmlformats.org/officeDocument/2006/relationships/slideLayout" Target="../slideLayouts/slideLayout1217.xml"/><Relationship Id="rId8" Type="http://schemas.openxmlformats.org/officeDocument/2006/relationships/slideLayout" Target="../slideLayouts/slideLayout1218.xml"/><Relationship Id="rId9" Type="http://schemas.openxmlformats.org/officeDocument/2006/relationships/slideLayout" Target="../slideLayouts/slideLayout1219.xml"/><Relationship Id="rId10" Type="http://schemas.openxmlformats.org/officeDocument/2006/relationships/slideLayout" Target="../slideLayouts/slideLayout1220.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slideLayout" Target="../slideLayouts/slideLayout1234.xml"/><Relationship Id="rId13" Type="http://schemas.openxmlformats.org/officeDocument/2006/relationships/theme" Target="../theme/theme112.xml"/><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5.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5.xml"/><Relationship Id="rId2" Type="http://schemas.openxmlformats.org/officeDocument/2006/relationships/slideLayout" Target="../slideLayouts/slideLayout1236.xml"/><Relationship Id="rId3" Type="http://schemas.openxmlformats.org/officeDocument/2006/relationships/slideLayout" Target="../slideLayouts/slideLayout1237.xml"/><Relationship Id="rId4" Type="http://schemas.openxmlformats.org/officeDocument/2006/relationships/slideLayout" Target="../slideLayouts/slideLayout1238.xml"/><Relationship Id="rId5" Type="http://schemas.openxmlformats.org/officeDocument/2006/relationships/slideLayout" Target="../slideLayouts/slideLayout1239.xml"/><Relationship Id="rId6" Type="http://schemas.openxmlformats.org/officeDocument/2006/relationships/slideLayout" Target="../slideLayouts/slideLayout1240.xml"/><Relationship Id="rId7" Type="http://schemas.openxmlformats.org/officeDocument/2006/relationships/slideLayout" Target="../slideLayouts/slideLayout1241.xml"/><Relationship Id="rId8" Type="http://schemas.openxmlformats.org/officeDocument/2006/relationships/slideLayout" Target="../slideLayouts/slideLayout1242.xml"/><Relationship Id="rId9" Type="http://schemas.openxmlformats.org/officeDocument/2006/relationships/slideLayout" Target="../slideLayouts/slideLayout1243.xml"/><Relationship Id="rId10" Type="http://schemas.openxmlformats.org/officeDocument/2006/relationships/slideLayout" Target="../slideLayouts/slideLayout1244.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6.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6.xml"/><Relationship Id="rId2" Type="http://schemas.openxmlformats.org/officeDocument/2006/relationships/slideLayout" Target="../slideLayouts/slideLayout1247.xml"/><Relationship Id="rId3" Type="http://schemas.openxmlformats.org/officeDocument/2006/relationships/slideLayout" Target="../slideLayouts/slideLayout1248.xml"/><Relationship Id="rId4" Type="http://schemas.openxmlformats.org/officeDocument/2006/relationships/slideLayout" Target="../slideLayouts/slideLayout1249.xml"/><Relationship Id="rId5" Type="http://schemas.openxmlformats.org/officeDocument/2006/relationships/slideLayout" Target="../slideLayouts/slideLayout1250.xml"/><Relationship Id="rId6" Type="http://schemas.openxmlformats.org/officeDocument/2006/relationships/slideLayout" Target="../slideLayouts/slideLayout1251.xml"/><Relationship Id="rId7" Type="http://schemas.openxmlformats.org/officeDocument/2006/relationships/slideLayout" Target="../slideLayouts/slideLayout1252.xml"/><Relationship Id="rId8" Type="http://schemas.openxmlformats.org/officeDocument/2006/relationships/slideLayout" Target="../slideLayouts/slideLayout1253.xml"/><Relationship Id="rId9" Type="http://schemas.openxmlformats.org/officeDocument/2006/relationships/slideLayout" Target="../slideLayouts/slideLayout1254.xml"/><Relationship Id="rId10" Type="http://schemas.openxmlformats.org/officeDocument/2006/relationships/slideLayout" Target="../slideLayouts/slideLayout1255.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8.xml"/><Relationship Id="rId12" Type="http://schemas.openxmlformats.org/officeDocument/2006/relationships/slideLayout" Target="../slideLayouts/slideLayout1279.xml"/><Relationship Id="rId13" Type="http://schemas.openxmlformats.org/officeDocument/2006/relationships/theme" Target="../theme/theme116.xml"/><Relationship Id="rId14" Type="http://schemas.openxmlformats.org/officeDocument/2006/relationships/image" Target="../media/image1.png"/><Relationship Id="rId1" Type="http://schemas.openxmlformats.org/officeDocument/2006/relationships/slideLayout" Target="../slideLayouts/slideLayout1268.xml"/><Relationship Id="rId2" Type="http://schemas.openxmlformats.org/officeDocument/2006/relationships/slideLayout" Target="../slideLayouts/slideLayout1269.xml"/><Relationship Id="rId3" Type="http://schemas.openxmlformats.org/officeDocument/2006/relationships/slideLayout" Target="../slideLayouts/slideLayout1270.xml"/><Relationship Id="rId4" Type="http://schemas.openxmlformats.org/officeDocument/2006/relationships/slideLayout" Target="../slideLayouts/slideLayout1271.xml"/><Relationship Id="rId5" Type="http://schemas.openxmlformats.org/officeDocument/2006/relationships/slideLayout" Target="../slideLayouts/slideLayout1272.xml"/><Relationship Id="rId6" Type="http://schemas.openxmlformats.org/officeDocument/2006/relationships/slideLayout" Target="../slideLayouts/slideLayout1273.xml"/><Relationship Id="rId7" Type="http://schemas.openxmlformats.org/officeDocument/2006/relationships/slideLayout" Target="../slideLayouts/slideLayout1274.xml"/><Relationship Id="rId8" Type="http://schemas.openxmlformats.org/officeDocument/2006/relationships/slideLayout" Target="../slideLayouts/slideLayout1275.xml"/><Relationship Id="rId9" Type="http://schemas.openxmlformats.org/officeDocument/2006/relationships/slideLayout" Target="../slideLayouts/slideLayout1276.xml"/><Relationship Id="rId10" Type="http://schemas.openxmlformats.org/officeDocument/2006/relationships/slideLayout" Target="../slideLayouts/slideLayout1277.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90.xml"/><Relationship Id="rId12" Type="http://schemas.openxmlformats.org/officeDocument/2006/relationships/theme" Target="../theme/theme117.xml"/><Relationship Id="rId1" Type="http://schemas.openxmlformats.org/officeDocument/2006/relationships/slideLayout" Target="../slideLayouts/slideLayout1280.xml"/><Relationship Id="rId2" Type="http://schemas.openxmlformats.org/officeDocument/2006/relationships/slideLayout" Target="../slideLayouts/slideLayout1281.xml"/><Relationship Id="rId3" Type="http://schemas.openxmlformats.org/officeDocument/2006/relationships/slideLayout" Target="../slideLayouts/slideLayout1282.xml"/><Relationship Id="rId4" Type="http://schemas.openxmlformats.org/officeDocument/2006/relationships/slideLayout" Target="../slideLayouts/slideLayout1283.xml"/><Relationship Id="rId5" Type="http://schemas.openxmlformats.org/officeDocument/2006/relationships/slideLayout" Target="../slideLayouts/slideLayout1284.xml"/><Relationship Id="rId6" Type="http://schemas.openxmlformats.org/officeDocument/2006/relationships/slideLayout" Target="../slideLayouts/slideLayout1285.xml"/><Relationship Id="rId7" Type="http://schemas.openxmlformats.org/officeDocument/2006/relationships/slideLayout" Target="../slideLayouts/slideLayout1286.xml"/><Relationship Id="rId8" Type="http://schemas.openxmlformats.org/officeDocument/2006/relationships/slideLayout" Target="../slideLayouts/slideLayout1287.xml"/><Relationship Id="rId9" Type="http://schemas.openxmlformats.org/officeDocument/2006/relationships/slideLayout" Target="../slideLayouts/slideLayout1288.xml"/><Relationship Id="rId10" Type="http://schemas.openxmlformats.org/officeDocument/2006/relationships/slideLayout" Target="../slideLayouts/slideLayout1289.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3" Type="http://schemas.openxmlformats.org/officeDocument/2006/relationships/image" Target="../media/image1.png"/><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slideLayout" Target="../slideLayouts/slideLayout711.xml"/><Relationship Id="rId13" Type="http://schemas.openxmlformats.org/officeDocument/2006/relationships/theme" Target="../theme/theme65.xml"/><Relationship Id="rId14"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slideLayout" Target="../slideLayouts/slideLayout734.xml"/><Relationship Id="rId13"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5.xml"/><Relationship Id="rId12" Type="http://schemas.openxmlformats.org/officeDocument/2006/relationships/theme" Target="../theme/theme68.xml"/><Relationship Id="rId1" Type="http://schemas.openxmlformats.org/officeDocument/2006/relationships/slideLayout" Target="../slideLayouts/slideLayout735.xml"/><Relationship Id="rId2" Type="http://schemas.openxmlformats.org/officeDocument/2006/relationships/slideLayout" Target="../slideLayouts/slideLayout736.xml"/><Relationship Id="rId3" Type="http://schemas.openxmlformats.org/officeDocument/2006/relationships/slideLayout" Target="../slideLayouts/slideLayout737.xml"/><Relationship Id="rId4" Type="http://schemas.openxmlformats.org/officeDocument/2006/relationships/slideLayout" Target="../slideLayouts/slideLayout738.xml"/><Relationship Id="rId5" Type="http://schemas.openxmlformats.org/officeDocument/2006/relationships/slideLayout" Target="../slideLayouts/slideLayout739.xml"/><Relationship Id="rId6" Type="http://schemas.openxmlformats.org/officeDocument/2006/relationships/slideLayout" Target="../slideLayouts/slideLayout740.xml"/><Relationship Id="rId7" Type="http://schemas.openxmlformats.org/officeDocument/2006/relationships/slideLayout" Target="../slideLayouts/slideLayout741.xml"/><Relationship Id="rId8" Type="http://schemas.openxmlformats.org/officeDocument/2006/relationships/slideLayout" Target="../slideLayouts/slideLayout742.xml"/><Relationship Id="rId9" Type="http://schemas.openxmlformats.org/officeDocument/2006/relationships/slideLayout" Target="../slideLayouts/slideLayout743.xml"/><Relationship Id="rId10" Type="http://schemas.openxmlformats.org/officeDocument/2006/relationships/slideLayout" Target="../slideLayouts/slideLayout744.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6.xml"/><Relationship Id="rId12" Type="http://schemas.openxmlformats.org/officeDocument/2006/relationships/theme" Target="../theme/theme69.xml"/><Relationship Id="rId1" Type="http://schemas.openxmlformats.org/officeDocument/2006/relationships/slideLayout" Target="../slideLayouts/slideLayout746.xml"/><Relationship Id="rId2" Type="http://schemas.openxmlformats.org/officeDocument/2006/relationships/slideLayout" Target="../slideLayouts/slideLayout747.xml"/><Relationship Id="rId3" Type="http://schemas.openxmlformats.org/officeDocument/2006/relationships/slideLayout" Target="../slideLayouts/slideLayout748.xml"/><Relationship Id="rId4" Type="http://schemas.openxmlformats.org/officeDocument/2006/relationships/slideLayout" Target="../slideLayouts/slideLayout749.xml"/><Relationship Id="rId5" Type="http://schemas.openxmlformats.org/officeDocument/2006/relationships/slideLayout" Target="../slideLayouts/slideLayout750.xml"/><Relationship Id="rId6" Type="http://schemas.openxmlformats.org/officeDocument/2006/relationships/slideLayout" Target="../slideLayouts/slideLayout751.xml"/><Relationship Id="rId7" Type="http://schemas.openxmlformats.org/officeDocument/2006/relationships/slideLayout" Target="../slideLayouts/slideLayout752.xml"/><Relationship Id="rId8" Type="http://schemas.openxmlformats.org/officeDocument/2006/relationships/slideLayout" Target="../slideLayouts/slideLayout753.xml"/><Relationship Id="rId9" Type="http://schemas.openxmlformats.org/officeDocument/2006/relationships/slideLayout" Target="../slideLayouts/slideLayout754.xml"/><Relationship Id="rId10" Type="http://schemas.openxmlformats.org/officeDocument/2006/relationships/slideLayout" Target="../slideLayouts/slideLayout755.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7.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7.xml"/><Relationship Id="rId2" Type="http://schemas.openxmlformats.org/officeDocument/2006/relationships/slideLayout" Target="../slideLayouts/slideLayout758.xml"/><Relationship Id="rId3" Type="http://schemas.openxmlformats.org/officeDocument/2006/relationships/slideLayout" Target="../slideLayouts/slideLayout759.xml"/><Relationship Id="rId4" Type="http://schemas.openxmlformats.org/officeDocument/2006/relationships/slideLayout" Target="../slideLayouts/slideLayout760.xml"/><Relationship Id="rId5" Type="http://schemas.openxmlformats.org/officeDocument/2006/relationships/slideLayout" Target="../slideLayouts/slideLayout761.xml"/><Relationship Id="rId6" Type="http://schemas.openxmlformats.org/officeDocument/2006/relationships/slideLayout" Target="../slideLayouts/slideLayout762.xml"/><Relationship Id="rId7" Type="http://schemas.openxmlformats.org/officeDocument/2006/relationships/slideLayout" Target="../slideLayouts/slideLayout763.xml"/><Relationship Id="rId8" Type="http://schemas.openxmlformats.org/officeDocument/2006/relationships/slideLayout" Target="../slideLayouts/slideLayout764.xml"/><Relationship Id="rId9" Type="http://schemas.openxmlformats.org/officeDocument/2006/relationships/slideLayout" Target="../slideLayouts/slideLayout765.xml"/><Relationship Id="rId10" Type="http://schemas.openxmlformats.org/officeDocument/2006/relationships/slideLayout" Target="../slideLayouts/slideLayout766.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8.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8.xml"/><Relationship Id="rId2" Type="http://schemas.openxmlformats.org/officeDocument/2006/relationships/slideLayout" Target="../slideLayouts/slideLayout769.xml"/><Relationship Id="rId3" Type="http://schemas.openxmlformats.org/officeDocument/2006/relationships/slideLayout" Target="../slideLayouts/slideLayout770.xml"/><Relationship Id="rId4" Type="http://schemas.openxmlformats.org/officeDocument/2006/relationships/slideLayout" Target="../slideLayouts/slideLayout771.xml"/><Relationship Id="rId5" Type="http://schemas.openxmlformats.org/officeDocument/2006/relationships/slideLayout" Target="../slideLayouts/slideLayout772.xml"/><Relationship Id="rId6" Type="http://schemas.openxmlformats.org/officeDocument/2006/relationships/slideLayout" Target="../slideLayouts/slideLayout773.xml"/><Relationship Id="rId7" Type="http://schemas.openxmlformats.org/officeDocument/2006/relationships/slideLayout" Target="../slideLayouts/slideLayout774.xml"/><Relationship Id="rId8" Type="http://schemas.openxmlformats.org/officeDocument/2006/relationships/slideLayout" Target="../slideLayouts/slideLayout775.xml"/><Relationship Id="rId9" Type="http://schemas.openxmlformats.org/officeDocument/2006/relationships/slideLayout" Target="../slideLayouts/slideLayout776.xml"/><Relationship Id="rId10" Type="http://schemas.openxmlformats.org/officeDocument/2006/relationships/slideLayout" Target="../slideLayouts/slideLayout777.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9.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9.xml"/><Relationship Id="rId2" Type="http://schemas.openxmlformats.org/officeDocument/2006/relationships/slideLayout" Target="../slideLayouts/slideLayout780.xml"/><Relationship Id="rId3" Type="http://schemas.openxmlformats.org/officeDocument/2006/relationships/slideLayout" Target="../slideLayouts/slideLayout781.xml"/><Relationship Id="rId4" Type="http://schemas.openxmlformats.org/officeDocument/2006/relationships/slideLayout" Target="../slideLayouts/slideLayout782.xml"/><Relationship Id="rId5" Type="http://schemas.openxmlformats.org/officeDocument/2006/relationships/slideLayout" Target="../slideLayouts/slideLayout783.xml"/><Relationship Id="rId6" Type="http://schemas.openxmlformats.org/officeDocument/2006/relationships/slideLayout" Target="../slideLayouts/slideLayout784.xml"/><Relationship Id="rId7" Type="http://schemas.openxmlformats.org/officeDocument/2006/relationships/slideLayout" Target="../slideLayouts/slideLayout785.xml"/><Relationship Id="rId8" Type="http://schemas.openxmlformats.org/officeDocument/2006/relationships/slideLayout" Target="../slideLayouts/slideLayout786.xml"/><Relationship Id="rId9" Type="http://schemas.openxmlformats.org/officeDocument/2006/relationships/slideLayout" Target="../slideLayouts/slideLayout787.xml"/><Relationship Id="rId10" Type="http://schemas.openxmlformats.org/officeDocument/2006/relationships/slideLayout" Target="../slideLayouts/slideLayout788.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800.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90.xml"/><Relationship Id="rId2" Type="http://schemas.openxmlformats.org/officeDocument/2006/relationships/slideLayout" Target="../slideLayouts/slideLayout791.xml"/><Relationship Id="rId3" Type="http://schemas.openxmlformats.org/officeDocument/2006/relationships/slideLayout" Target="../slideLayouts/slideLayout792.xml"/><Relationship Id="rId4" Type="http://schemas.openxmlformats.org/officeDocument/2006/relationships/slideLayout" Target="../slideLayouts/slideLayout793.xml"/><Relationship Id="rId5" Type="http://schemas.openxmlformats.org/officeDocument/2006/relationships/slideLayout" Target="../slideLayouts/slideLayout794.xml"/><Relationship Id="rId6" Type="http://schemas.openxmlformats.org/officeDocument/2006/relationships/slideLayout" Target="../slideLayouts/slideLayout795.xml"/><Relationship Id="rId7" Type="http://schemas.openxmlformats.org/officeDocument/2006/relationships/slideLayout" Target="../slideLayouts/slideLayout796.xml"/><Relationship Id="rId8" Type="http://schemas.openxmlformats.org/officeDocument/2006/relationships/slideLayout" Target="../slideLayouts/slideLayout797.xml"/><Relationship Id="rId9" Type="http://schemas.openxmlformats.org/officeDocument/2006/relationships/slideLayout" Target="../slideLayouts/slideLayout798.xml"/><Relationship Id="rId10" Type="http://schemas.openxmlformats.org/officeDocument/2006/relationships/slideLayout" Target="../slideLayouts/slideLayout799.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1.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1.xml"/><Relationship Id="rId2" Type="http://schemas.openxmlformats.org/officeDocument/2006/relationships/slideLayout" Target="../slideLayouts/slideLayout802.xml"/><Relationship Id="rId3" Type="http://schemas.openxmlformats.org/officeDocument/2006/relationships/slideLayout" Target="../slideLayouts/slideLayout803.xml"/><Relationship Id="rId4" Type="http://schemas.openxmlformats.org/officeDocument/2006/relationships/slideLayout" Target="../slideLayouts/slideLayout804.xml"/><Relationship Id="rId5" Type="http://schemas.openxmlformats.org/officeDocument/2006/relationships/slideLayout" Target="../slideLayouts/slideLayout805.xml"/><Relationship Id="rId6" Type="http://schemas.openxmlformats.org/officeDocument/2006/relationships/slideLayout" Target="../slideLayouts/slideLayout806.xml"/><Relationship Id="rId7" Type="http://schemas.openxmlformats.org/officeDocument/2006/relationships/slideLayout" Target="../slideLayouts/slideLayout807.xml"/><Relationship Id="rId8" Type="http://schemas.openxmlformats.org/officeDocument/2006/relationships/slideLayout" Target="../slideLayouts/slideLayout808.xml"/><Relationship Id="rId9" Type="http://schemas.openxmlformats.org/officeDocument/2006/relationships/slideLayout" Target="../slideLayouts/slideLayout809.xml"/><Relationship Id="rId10" Type="http://schemas.openxmlformats.org/officeDocument/2006/relationships/slideLayout" Target="../slideLayouts/slideLayout810.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2.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2.xml"/><Relationship Id="rId2" Type="http://schemas.openxmlformats.org/officeDocument/2006/relationships/slideLayout" Target="../slideLayouts/slideLayout813.xml"/><Relationship Id="rId3" Type="http://schemas.openxmlformats.org/officeDocument/2006/relationships/slideLayout" Target="../slideLayouts/slideLayout814.xml"/><Relationship Id="rId4" Type="http://schemas.openxmlformats.org/officeDocument/2006/relationships/slideLayout" Target="../slideLayouts/slideLayout815.xml"/><Relationship Id="rId5" Type="http://schemas.openxmlformats.org/officeDocument/2006/relationships/slideLayout" Target="../slideLayouts/slideLayout816.xml"/><Relationship Id="rId6" Type="http://schemas.openxmlformats.org/officeDocument/2006/relationships/slideLayout" Target="../slideLayouts/slideLayout817.xml"/><Relationship Id="rId7" Type="http://schemas.openxmlformats.org/officeDocument/2006/relationships/slideLayout" Target="../slideLayouts/slideLayout818.xml"/><Relationship Id="rId8" Type="http://schemas.openxmlformats.org/officeDocument/2006/relationships/slideLayout" Target="../slideLayouts/slideLayout819.xml"/><Relationship Id="rId9" Type="http://schemas.openxmlformats.org/officeDocument/2006/relationships/slideLayout" Target="../slideLayouts/slideLayout820.xml"/><Relationship Id="rId10" Type="http://schemas.openxmlformats.org/officeDocument/2006/relationships/slideLayout" Target="../slideLayouts/slideLayout821.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3.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3.xml"/><Relationship Id="rId2" Type="http://schemas.openxmlformats.org/officeDocument/2006/relationships/slideLayout" Target="../slideLayouts/slideLayout824.xml"/><Relationship Id="rId3" Type="http://schemas.openxmlformats.org/officeDocument/2006/relationships/slideLayout" Target="../slideLayouts/slideLayout825.xml"/><Relationship Id="rId4" Type="http://schemas.openxmlformats.org/officeDocument/2006/relationships/slideLayout" Target="../slideLayouts/slideLayout826.xml"/><Relationship Id="rId5" Type="http://schemas.openxmlformats.org/officeDocument/2006/relationships/slideLayout" Target="../slideLayouts/slideLayout827.xml"/><Relationship Id="rId6" Type="http://schemas.openxmlformats.org/officeDocument/2006/relationships/slideLayout" Target="../slideLayouts/slideLayout828.xml"/><Relationship Id="rId7" Type="http://schemas.openxmlformats.org/officeDocument/2006/relationships/slideLayout" Target="../slideLayouts/slideLayout829.xml"/><Relationship Id="rId8" Type="http://schemas.openxmlformats.org/officeDocument/2006/relationships/slideLayout" Target="../slideLayouts/slideLayout830.xml"/><Relationship Id="rId9" Type="http://schemas.openxmlformats.org/officeDocument/2006/relationships/slideLayout" Target="../slideLayouts/slideLayout831.xml"/><Relationship Id="rId10" Type="http://schemas.openxmlformats.org/officeDocument/2006/relationships/slideLayout" Target="../slideLayouts/slideLayout832.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4.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4.xml"/><Relationship Id="rId2" Type="http://schemas.openxmlformats.org/officeDocument/2006/relationships/slideLayout" Target="../slideLayouts/slideLayout835.xml"/><Relationship Id="rId3" Type="http://schemas.openxmlformats.org/officeDocument/2006/relationships/slideLayout" Target="../slideLayouts/slideLayout836.xml"/><Relationship Id="rId4" Type="http://schemas.openxmlformats.org/officeDocument/2006/relationships/slideLayout" Target="../slideLayouts/slideLayout837.xml"/><Relationship Id="rId5" Type="http://schemas.openxmlformats.org/officeDocument/2006/relationships/slideLayout" Target="../slideLayouts/slideLayout838.xml"/><Relationship Id="rId6" Type="http://schemas.openxmlformats.org/officeDocument/2006/relationships/slideLayout" Target="../slideLayouts/slideLayout839.xml"/><Relationship Id="rId7" Type="http://schemas.openxmlformats.org/officeDocument/2006/relationships/slideLayout" Target="../slideLayouts/slideLayout840.xml"/><Relationship Id="rId8" Type="http://schemas.openxmlformats.org/officeDocument/2006/relationships/slideLayout" Target="../slideLayouts/slideLayout841.xml"/><Relationship Id="rId9" Type="http://schemas.openxmlformats.org/officeDocument/2006/relationships/slideLayout" Target="../slideLayouts/slideLayout842.xml"/><Relationship Id="rId10" Type="http://schemas.openxmlformats.org/officeDocument/2006/relationships/slideLayout" Target="../slideLayouts/slideLayout843.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5.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5.xml"/><Relationship Id="rId2" Type="http://schemas.openxmlformats.org/officeDocument/2006/relationships/slideLayout" Target="../slideLayouts/slideLayout846.xml"/><Relationship Id="rId3" Type="http://schemas.openxmlformats.org/officeDocument/2006/relationships/slideLayout" Target="../slideLayouts/slideLayout847.xml"/><Relationship Id="rId4" Type="http://schemas.openxmlformats.org/officeDocument/2006/relationships/slideLayout" Target="../slideLayouts/slideLayout848.xml"/><Relationship Id="rId5" Type="http://schemas.openxmlformats.org/officeDocument/2006/relationships/slideLayout" Target="../slideLayouts/slideLayout849.xml"/><Relationship Id="rId6" Type="http://schemas.openxmlformats.org/officeDocument/2006/relationships/slideLayout" Target="../slideLayouts/slideLayout850.xml"/><Relationship Id="rId7" Type="http://schemas.openxmlformats.org/officeDocument/2006/relationships/slideLayout" Target="../slideLayouts/slideLayout851.xml"/><Relationship Id="rId8" Type="http://schemas.openxmlformats.org/officeDocument/2006/relationships/slideLayout" Target="../slideLayouts/slideLayout852.xml"/><Relationship Id="rId9" Type="http://schemas.openxmlformats.org/officeDocument/2006/relationships/slideLayout" Target="../slideLayouts/slideLayout853.xml"/><Relationship Id="rId10" Type="http://schemas.openxmlformats.org/officeDocument/2006/relationships/slideLayout" Target="../slideLayouts/slideLayout854.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6.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6.xml"/><Relationship Id="rId2" Type="http://schemas.openxmlformats.org/officeDocument/2006/relationships/slideLayout" Target="../slideLayouts/slideLayout857.xml"/><Relationship Id="rId3" Type="http://schemas.openxmlformats.org/officeDocument/2006/relationships/slideLayout" Target="../slideLayouts/slideLayout858.xml"/><Relationship Id="rId4" Type="http://schemas.openxmlformats.org/officeDocument/2006/relationships/slideLayout" Target="../slideLayouts/slideLayout859.xml"/><Relationship Id="rId5" Type="http://schemas.openxmlformats.org/officeDocument/2006/relationships/slideLayout" Target="../slideLayouts/slideLayout860.xml"/><Relationship Id="rId6" Type="http://schemas.openxmlformats.org/officeDocument/2006/relationships/slideLayout" Target="../slideLayouts/slideLayout861.xml"/><Relationship Id="rId7" Type="http://schemas.openxmlformats.org/officeDocument/2006/relationships/slideLayout" Target="../slideLayouts/slideLayout862.xml"/><Relationship Id="rId8" Type="http://schemas.openxmlformats.org/officeDocument/2006/relationships/slideLayout" Target="../slideLayouts/slideLayout863.xml"/><Relationship Id="rId9" Type="http://schemas.openxmlformats.org/officeDocument/2006/relationships/slideLayout" Target="../slideLayouts/slideLayout864.xml"/><Relationship Id="rId10" Type="http://schemas.openxmlformats.org/officeDocument/2006/relationships/slideLayout" Target="../slideLayouts/slideLayout8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7.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7.xml"/><Relationship Id="rId2" Type="http://schemas.openxmlformats.org/officeDocument/2006/relationships/slideLayout" Target="../slideLayouts/slideLayout868.xml"/><Relationship Id="rId3" Type="http://schemas.openxmlformats.org/officeDocument/2006/relationships/slideLayout" Target="../slideLayouts/slideLayout869.xml"/><Relationship Id="rId4" Type="http://schemas.openxmlformats.org/officeDocument/2006/relationships/slideLayout" Target="../slideLayouts/slideLayout870.xml"/><Relationship Id="rId5" Type="http://schemas.openxmlformats.org/officeDocument/2006/relationships/slideLayout" Target="../slideLayouts/slideLayout871.xml"/><Relationship Id="rId6" Type="http://schemas.openxmlformats.org/officeDocument/2006/relationships/slideLayout" Target="../slideLayouts/slideLayout872.xml"/><Relationship Id="rId7" Type="http://schemas.openxmlformats.org/officeDocument/2006/relationships/slideLayout" Target="../slideLayouts/slideLayout873.xml"/><Relationship Id="rId8" Type="http://schemas.openxmlformats.org/officeDocument/2006/relationships/slideLayout" Target="../slideLayouts/slideLayout874.xml"/><Relationship Id="rId9" Type="http://schemas.openxmlformats.org/officeDocument/2006/relationships/slideLayout" Target="../slideLayouts/slideLayout875.xml"/><Relationship Id="rId10" Type="http://schemas.openxmlformats.org/officeDocument/2006/relationships/slideLayout" Target="../slideLayouts/slideLayout876.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8.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8.xml"/><Relationship Id="rId2" Type="http://schemas.openxmlformats.org/officeDocument/2006/relationships/slideLayout" Target="../slideLayouts/slideLayout879.xml"/><Relationship Id="rId3" Type="http://schemas.openxmlformats.org/officeDocument/2006/relationships/slideLayout" Target="../slideLayouts/slideLayout880.xml"/><Relationship Id="rId4" Type="http://schemas.openxmlformats.org/officeDocument/2006/relationships/slideLayout" Target="../slideLayouts/slideLayout881.xml"/><Relationship Id="rId5" Type="http://schemas.openxmlformats.org/officeDocument/2006/relationships/slideLayout" Target="../slideLayouts/slideLayout882.xml"/><Relationship Id="rId6" Type="http://schemas.openxmlformats.org/officeDocument/2006/relationships/slideLayout" Target="../slideLayouts/slideLayout883.xml"/><Relationship Id="rId7" Type="http://schemas.openxmlformats.org/officeDocument/2006/relationships/slideLayout" Target="../slideLayouts/slideLayout884.xml"/><Relationship Id="rId8" Type="http://schemas.openxmlformats.org/officeDocument/2006/relationships/slideLayout" Target="../slideLayouts/slideLayout885.xml"/><Relationship Id="rId9" Type="http://schemas.openxmlformats.org/officeDocument/2006/relationships/slideLayout" Target="../slideLayouts/slideLayout886.xml"/><Relationship Id="rId10" Type="http://schemas.openxmlformats.org/officeDocument/2006/relationships/slideLayout" Target="../slideLayouts/slideLayout887.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9.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9.xml"/><Relationship Id="rId2" Type="http://schemas.openxmlformats.org/officeDocument/2006/relationships/slideLayout" Target="../slideLayouts/slideLayout890.xml"/><Relationship Id="rId3" Type="http://schemas.openxmlformats.org/officeDocument/2006/relationships/slideLayout" Target="../slideLayouts/slideLayout891.xml"/><Relationship Id="rId4" Type="http://schemas.openxmlformats.org/officeDocument/2006/relationships/slideLayout" Target="../slideLayouts/slideLayout892.xml"/><Relationship Id="rId5" Type="http://schemas.openxmlformats.org/officeDocument/2006/relationships/slideLayout" Target="../slideLayouts/slideLayout893.xml"/><Relationship Id="rId6" Type="http://schemas.openxmlformats.org/officeDocument/2006/relationships/slideLayout" Target="../slideLayouts/slideLayout894.xml"/><Relationship Id="rId7" Type="http://schemas.openxmlformats.org/officeDocument/2006/relationships/slideLayout" Target="../slideLayouts/slideLayout895.xml"/><Relationship Id="rId8" Type="http://schemas.openxmlformats.org/officeDocument/2006/relationships/slideLayout" Target="../slideLayouts/slideLayout896.xml"/><Relationship Id="rId9" Type="http://schemas.openxmlformats.org/officeDocument/2006/relationships/slideLayout" Target="../slideLayouts/slideLayout897.xml"/><Relationship Id="rId10" Type="http://schemas.openxmlformats.org/officeDocument/2006/relationships/slideLayout" Target="../slideLayouts/slideLayout898.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10.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900.xml"/><Relationship Id="rId2" Type="http://schemas.openxmlformats.org/officeDocument/2006/relationships/slideLayout" Target="../slideLayouts/slideLayout901.xml"/><Relationship Id="rId3" Type="http://schemas.openxmlformats.org/officeDocument/2006/relationships/slideLayout" Target="../slideLayouts/slideLayout902.xml"/><Relationship Id="rId4" Type="http://schemas.openxmlformats.org/officeDocument/2006/relationships/slideLayout" Target="../slideLayouts/slideLayout903.xml"/><Relationship Id="rId5" Type="http://schemas.openxmlformats.org/officeDocument/2006/relationships/slideLayout" Target="../slideLayouts/slideLayout904.xml"/><Relationship Id="rId6" Type="http://schemas.openxmlformats.org/officeDocument/2006/relationships/slideLayout" Target="../slideLayouts/slideLayout905.xml"/><Relationship Id="rId7" Type="http://schemas.openxmlformats.org/officeDocument/2006/relationships/slideLayout" Target="../slideLayouts/slideLayout906.xml"/><Relationship Id="rId8" Type="http://schemas.openxmlformats.org/officeDocument/2006/relationships/slideLayout" Target="../slideLayouts/slideLayout907.xml"/><Relationship Id="rId9" Type="http://schemas.openxmlformats.org/officeDocument/2006/relationships/slideLayout" Target="../slideLayouts/slideLayout908.xml"/><Relationship Id="rId10" Type="http://schemas.openxmlformats.org/officeDocument/2006/relationships/slideLayout" Target="../slideLayouts/slideLayout909.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1.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1.xml"/><Relationship Id="rId2" Type="http://schemas.openxmlformats.org/officeDocument/2006/relationships/slideLayout" Target="../slideLayouts/slideLayout912.xml"/><Relationship Id="rId3" Type="http://schemas.openxmlformats.org/officeDocument/2006/relationships/slideLayout" Target="../slideLayouts/slideLayout913.xml"/><Relationship Id="rId4" Type="http://schemas.openxmlformats.org/officeDocument/2006/relationships/slideLayout" Target="../slideLayouts/slideLayout914.xml"/><Relationship Id="rId5" Type="http://schemas.openxmlformats.org/officeDocument/2006/relationships/slideLayout" Target="../slideLayouts/slideLayout915.xml"/><Relationship Id="rId6" Type="http://schemas.openxmlformats.org/officeDocument/2006/relationships/slideLayout" Target="../slideLayouts/slideLayout916.xml"/><Relationship Id="rId7" Type="http://schemas.openxmlformats.org/officeDocument/2006/relationships/slideLayout" Target="../slideLayouts/slideLayout917.xml"/><Relationship Id="rId8" Type="http://schemas.openxmlformats.org/officeDocument/2006/relationships/slideLayout" Target="../slideLayouts/slideLayout918.xml"/><Relationship Id="rId9" Type="http://schemas.openxmlformats.org/officeDocument/2006/relationships/slideLayout" Target="../slideLayouts/slideLayout919.xml"/><Relationship Id="rId10" Type="http://schemas.openxmlformats.org/officeDocument/2006/relationships/slideLayout" Target="../slideLayouts/slideLayout920.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2.xml"/><Relationship Id="rId12" Type="http://schemas.openxmlformats.org/officeDocument/2006/relationships/theme" Target="../theme/theme85.xml"/><Relationship Id="rId1" Type="http://schemas.openxmlformats.org/officeDocument/2006/relationships/slideLayout" Target="../slideLayouts/slideLayout922.xml"/><Relationship Id="rId2" Type="http://schemas.openxmlformats.org/officeDocument/2006/relationships/slideLayout" Target="../slideLayouts/slideLayout923.xml"/><Relationship Id="rId3" Type="http://schemas.openxmlformats.org/officeDocument/2006/relationships/slideLayout" Target="../slideLayouts/slideLayout924.xml"/><Relationship Id="rId4" Type="http://schemas.openxmlformats.org/officeDocument/2006/relationships/slideLayout" Target="../slideLayouts/slideLayout925.xml"/><Relationship Id="rId5" Type="http://schemas.openxmlformats.org/officeDocument/2006/relationships/slideLayout" Target="../slideLayouts/slideLayout926.xml"/><Relationship Id="rId6" Type="http://schemas.openxmlformats.org/officeDocument/2006/relationships/slideLayout" Target="../slideLayouts/slideLayout927.xml"/><Relationship Id="rId7" Type="http://schemas.openxmlformats.org/officeDocument/2006/relationships/slideLayout" Target="../slideLayouts/slideLayout928.xml"/><Relationship Id="rId8" Type="http://schemas.openxmlformats.org/officeDocument/2006/relationships/slideLayout" Target="../slideLayouts/slideLayout929.xml"/><Relationship Id="rId9" Type="http://schemas.openxmlformats.org/officeDocument/2006/relationships/slideLayout" Target="../slideLayouts/slideLayout930.xml"/><Relationship Id="rId10" Type="http://schemas.openxmlformats.org/officeDocument/2006/relationships/slideLayout" Target="../slideLayouts/slideLayout931.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3.xml"/><Relationship Id="rId12" Type="http://schemas.openxmlformats.org/officeDocument/2006/relationships/theme" Target="../theme/theme86.xml"/><Relationship Id="rId1" Type="http://schemas.openxmlformats.org/officeDocument/2006/relationships/slideLayout" Target="../slideLayouts/slideLayout933.xml"/><Relationship Id="rId2" Type="http://schemas.openxmlformats.org/officeDocument/2006/relationships/slideLayout" Target="../slideLayouts/slideLayout934.xml"/><Relationship Id="rId3" Type="http://schemas.openxmlformats.org/officeDocument/2006/relationships/slideLayout" Target="../slideLayouts/slideLayout935.xml"/><Relationship Id="rId4" Type="http://schemas.openxmlformats.org/officeDocument/2006/relationships/slideLayout" Target="../slideLayouts/slideLayout936.xml"/><Relationship Id="rId5" Type="http://schemas.openxmlformats.org/officeDocument/2006/relationships/slideLayout" Target="../slideLayouts/slideLayout937.xml"/><Relationship Id="rId6" Type="http://schemas.openxmlformats.org/officeDocument/2006/relationships/slideLayout" Target="../slideLayouts/slideLayout938.xml"/><Relationship Id="rId7" Type="http://schemas.openxmlformats.org/officeDocument/2006/relationships/slideLayout" Target="../slideLayouts/slideLayout939.xml"/><Relationship Id="rId8" Type="http://schemas.openxmlformats.org/officeDocument/2006/relationships/slideLayout" Target="../slideLayouts/slideLayout940.xml"/><Relationship Id="rId9" Type="http://schemas.openxmlformats.org/officeDocument/2006/relationships/slideLayout" Target="../slideLayouts/slideLayout941.xml"/><Relationship Id="rId10" Type="http://schemas.openxmlformats.org/officeDocument/2006/relationships/slideLayout" Target="../slideLayouts/slideLayout942.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4.xml"/><Relationship Id="rId12" Type="http://schemas.openxmlformats.org/officeDocument/2006/relationships/theme" Target="../theme/theme87.xml"/><Relationship Id="rId1" Type="http://schemas.openxmlformats.org/officeDocument/2006/relationships/slideLayout" Target="../slideLayouts/slideLayout944.xml"/><Relationship Id="rId2" Type="http://schemas.openxmlformats.org/officeDocument/2006/relationships/slideLayout" Target="../slideLayouts/slideLayout945.xml"/><Relationship Id="rId3" Type="http://schemas.openxmlformats.org/officeDocument/2006/relationships/slideLayout" Target="../slideLayouts/slideLayout946.xml"/><Relationship Id="rId4" Type="http://schemas.openxmlformats.org/officeDocument/2006/relationships/slideLayout" Target="../slideLayouts/slideLayout947.xml"/><Relationship Id="rId5" Type="http://schemas.openxmlformats.org/officeDocument/2006/relationships/slideLayout" Target="../slideLayouts/slideLayout948.xml"/><Relationship Id="rId6" Type="http://schemas.openxmlformats.org/officeDocument/2006/relationships/slideLayout" Target="../slideLayouts/slideLayout949.xml"/><Relationship Id="rId7" Type="http://schemas.openxmlformats.org/officeDocument/2006/relationships/slideLayout" Target="../slideLayouts/slideLayout950.xml"/><Relationship Id="rId8" Type="http://schemas.openxmlformats.org/officeDocument/2006/relationships/slideLayout" Target="../slideLayouts/slideLayout951.xml"/><Relationship Id="rId9" Type="http://schemas.openxmlformats.org/officeDocument/2006/relationships/slideLayout" Target="../slideLayouts/slideLayout952.xml"/><Relationship Id="rId10" Type="http://schemas.openxmlformats.org/officeDocument/2006/relationships/slideLayout" Target="../slideLayouts/slideLayout953.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5.xml"/><Relationship Id="rId12" Type="http://schemas.openxmlformats.org/officeDocument/2006/relationships/theme" Target="../theme/theme88.xml"/><Relationship Id="rId1" Type="http://schemas.openxmlformats.org/officeDocument/2006/relationships/slideLayout" Target="../slideLayouts/slideLayout955.xml"/><Relationship Id="rId2" Type="http://schemas.openxmlformats.org/officeDocument/2006/relationships/slideLayout" Target="../slideLayouts/slideLayout956.xml"/><Relationship Id="rId3" Type="http://schemas.openxmlformats.org/officeDocument/2006/relationships/slideLayout" Target="../slideLayouts/slideLayout957.xml"/><Relationship Id="rId4" Type="http://schemas.openxmlformats.org/officeDocument/2006/relationships/slideLayout" Target="../slideLayouts/slideLayout958.xml"/><Relationship Id="rId5" Type="http://schemas.openxmlformats.org/officeDocument/2006/relationships/slideLayout" Target="../slideLayouts/slideLayout959.xml"/><Relationship Id="rId6" Type="http://schemas.openxmlformats.org/officeDocument/2006/relationships/slideLayout" Target="../slideLayouts/slideLayout960.xml"/><Relationship Id="rId7" Type="http://schemas.openxmlformats.org/officeDocument/2006/relationships/slideLayout" Target="../slideLayouts/slideLayout961.xml"/><Relationship Id="rId8" Type="http://schemas.openxmlformats.org/officeDocument/2006/relationships/slideLayout" Target="../slideLayouts/slideLayout962.xml"/><Relationship Id="rId9" Type="http://schemas.openxmlformats.org/officeDocument/2006/relationships/slideLayout" Target="../slideLayouts/slideLayout963.xml"/><Relationship Id="rId10" Type="http://schemas.openxmlformats.org/officeDocument/2006/relationships/slideLayout" Target="../slideLayouts/slideLayout964.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6.xml"/><Relationship Id="rId12" Type="http://schemas.openxmlformats.org/officeDocument/2006/relationships/theme" Target="../theme/theme89.xml"/><Relationship Id="rId1" Type="http://schemas.openxmlformats.org/officeDocument/2006/relationships/slideLayout" Target="../slideLayouts/slideLayout966.xml"/><Relationship Id="rId2" Type="http://schemas.openxmlformats.org/officeDocument/2006/relationships/slideLayout" Target="../slideLayouts/slideLayout967.xml"/><Relationship Id="rId3" Type="http://schemas.openxmlformats.org/officeDocument/2006/relationships/slideLayout" Target="../slideLayouts/slideLayout968.xml"/><Relationship Id="rId4" Type="http://schemas.openxmlformats.org/officeDocument/2006/relationships/slideLayout" Target="../slideLayouts/slideLayout969.xml"/><Relationship Id="rId5" Type="http://schemas.openxmlformats.org/officeDocument/2006/relationships/slideLayout" Target="../slideLayouts/slideLayout970.xml"/><Relationship Id="rId6" Type="http://schemas.openxmlformats.org/officeDocument/2006/relationships/slideLayout" Target="../slideLayouts/slideLayout971.xml"/><Relationship Id="rId7" Type="http://schemas.openxmlformats.org/officeDocument/2006/relationships/slideLayout" Target="../slideLayouts/slideLayout972.xml"/><Relationship Id="rId8" Type="http://schemas.openxmlformats.org/officeDocument/2006/relationships/slideLayout" Target="../slideLayouts/slideLayout973.xml"/><Relationship Id="rId9" Type="http://schemas.openxmlformats.org/officeDocument/2006/relationships/slideLayout" Target="../slideLayouts/slideLayout974.xml"/><Relationship Id="rId10" Type="http://schemas.openxmlformats.org/officeDocument/2006/relationships/slideLayout" Target="../slideLayouts/slideLayout975.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7.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7.xml"/><Relationship Id="rId2" Type="http://schemas.openxmlformats.org/officeDocument/2006/relationships/slideLayout" Target="../slideLayouts/slideLayout978.xml"/><Relationship Id="rId3" Type="http://schemas.openxmlformats.org/officeDocument/2006/relationships/slideLayout" Target="../slideLayouts/slideLayout979.xml"/><Relationship Id="rId4" Type="http://schemas.openxmlformats.org/officeDocument/2006/relationships/slideLayout" Target="../slideLayouts/slideLayout980.xml"/><Relationship Id="rId5" Type="http://schemas.openxmlformats.org/officeDocument/2006/relationships/slideLayout" Target="../slideLayouts/slideLayout981.xml"/><Relationship Id="rId6" Type="http://schemas.openxmlformats.org/officeDocument/2006/relationships/slideLayout" Target="../slideLayouts/slideLayout982.xml"/><Relationship Id="rId7" Type="http://schemas.openxmlformats.org/officeDocument/2006/relationships/slideLayout" Target="../slideLayouts/slideLayout983.xml"/><Relationship Id="rId8" Type="http://schemas.openxmlformats.org/officeDocument/2006/relationships/slideLayout" Target="../slideLayouts/slideLayout984.xml"/><Relationship Id="rId9" Type="http://schemas.openxmlformats.org/officeDocument/2006/relationships/slideLayout" Target="../slideLayouts/slideLayout985.xml"/><Relationship Id="rId10" Type="http://schemas.openxmlformats.org/officeDocument/2006/relationships/slideLayout" Target="../slideLayouts/slideLayout986.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8.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8.xml"/><Relationship Id="rId2" Type="http://schemas.openxmlformats.org/officeDocument/2006/relationships/slideLayout" Target="../slideLayouts/slideLayout989.xml"/><Relationship Id="rId3" Type="http://schemas.openxmlformats.org/officeDocument/2006/relationships/slideLayout" Target="../slideLayouts/slideLayout990.xml"/><Relationship Id="rId4" Type="http://schemas.openxmlformats.org/officeDocument/2006/relationships/slideLayout" Target="../slideLayouts/slideLayout991.xml"/><Relationship Id="rId5" Type="http://schemas.openxmlformats.org/officeDocument/2006/relationships/slideLayout" Target="../slideLayouts/slideLayout992.xml"/><Relationship Id="rId6" Type="http://schemas.openxmlformats.org/officeDocument/2006/relationships/slideLayout" Target="../slideLayouts/slideLayout993.xml"/><Relationship Id="rId7" Type="http://schemas.openxmlformats.org/officeDocument/2006/relationships/slideLayout" Target="../slideLayouts/slideLayout994.xml"/><Relationship Id="rId8" Type="http://schemas.openxmlformats.org/officeDocument/2006/relationships/slideLayout" Target="../slideLayouts/slideLayout995.xml"/><Relationship Id="rId9" Type="http://schemas.openxmlformats.org/officeDocument/2006/relationships/slideLayout" Target="../slideLayouts/slideLayout996.xml"/><Relationship Id="rId10" Type="http://schemas.openxmlformats.org/officeDocument/2006/relationships/slideLayout" Target="../slideLayouts/slideLayout997.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9.xml"/><Relationship Id="rId12" Type="http://schemas.openxmlformats.org/officeDocument/2006/relationships/slideLayout" Target="../slideLayouts/slideLayout1010.xml"/><Relationship Id="rId13" Type="http://schemas.openxmlformats.org/officeDocument/2006/relationships/theme" Target="../theme/theme92.xml"/><Relationship Id="rId14" Type="http://schemas.openxmlformats.org/officeDocument/2006/relationships/image" Target="../media/image1.png"/><Relationship Id="rId1" Type="http://schemas.openxmlformats.org/officeDocument/2006/relationships/slideLayout" Target="../slideLayouts/slideLayout999.xml"/><Relationship Id="rId2" Type="http://schemas.openxmlformats.org/officeDocument/2006/relationships/slideLayout" Target="../slideLayouts/slideLayout1000.xml"/><Relationship Id="rId3" Type="http://schemas.openxmlformats.org/officeDocument/2006/relationships/slideLayout" Target="../slideLayouts/slideLayout1001.xml"/><Relationship Id="rId4" Type="http://schemas.openxmlformats.org/officeDocument/2006/relationships/slideLayout" Target="../slideLayouts/slideLayout1002.xml"/><Relationship Id="rId5" Type="http://schemas.openxmlformats.org/officeDocument/2006/relationships/slideLayout" Target="../slideLayouts/slideLayout1003.xml"/><Relationship Id="rId6" Type="http://schemas.openxmlformats.org/officeDocument/2006/relationships/slideLayout" Target="../slideLayouts/slideLayout1004.xml"/><Relationship Id="rId7" Type="http://schemas.openxmlformats.org/officeDocument/2006/relationships/slideLayout" Target="../slideLayouts/slideLayout1005.xml"/><Relationship Id="rId8" Type="http://schemas.openxmlformats.org/officeDocument/2006/relationships/slideLayout" Target="../slideLayouts/slideLayout1006.xml"/><Relationship Id="rId9" Type="http://schemas.openxmlformats.org/officeDocument/2006/relationships/slideLayout" Target="../slideLayouts/slideLayout1007.xml"/><Relationship Id="rId10" Type="http://schemas.openxmlformats.org/officeDocument/2006/relationships/slideLayout" Target="../slideLayouts/slideLayout1008.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21.xml"/><Relationship Id="rId12" Type="http://schemas.openxmlformats.org/officeDocument/2006/relationships/theme" Target="../theme/theme93.xml"/><Relationship Id="rId13" Type="http://schemas.openxmlformats.org/officeDocument/2006/relationships/image" Target="../media/image1.png"/><Relationship Id="rId1" Type="http://schemas.openxmlformats.org/officeDocument/2006/relationships/slideLayout" Target="../slideLayouts/slideLayout1011.xml"/><Relationship Id="rId2" Type="http://schemas.openxmlformats.org/officeDocument/2006/relationships/slideLayout" Target="../slideLayouts/slideLayout1012.xml"/><Relationship Id="rId3" Type="http://schemas.openxmlformats.org/officeDocument/2006/relationships/slideLayout" Target="../slideLayouts/slideLayout1013.xml"/><Relationship Id="rId4" Type="http://schemas.openxmlformats.org/officeDocument/2006/relationships/slideLayout" Target="../slideLayouts/slideLayout1014.xml"/><Relationship Id="rId5" Type="http://schemas.openxmlformats.org/officeDocument/2006/relationships/slideLayout" Target="../slideLayouts/slideLayout1015.xml"/><Relationship Id="rId6" Type="http://schemas.openxmlformats.org/officeDocument/2006/relationships/slideLayout" Target="../slideLayouts/slideLayout1016.xml"/><Relationship Id="rId7" Type="http://schemas.openxmlformats.org/officeDocument/2006/relationships/slideLayout" Target="../slideLayouts/slideLayout1017.xml"/><Relationship Id="rId8" Type="http://schemas.openxmlformats.org/officeDocument/2006/relationships/slideLayout" Target="../slideLayouts/slideLayout1018.xml"/><Relationship Id="rId9" Type="http://schemas.openxmlformats.org/officeDocument/2006/relationships/slideLayout" Target="../slideLayouts/slideLayout1019.xml"/><Relationship Id="rId10" Type="http://schemas.openxmlformats.org/officeDocument/2006/relationships/slideLayout" Target="../slideLayouts/slideLayout1020.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2.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2.xml"/><Relationship Id="rId2" Type="http://schemas.openxmlformats.org/officeDocument/2006/relationships/slideLayout" Target="../slideLayouts/slideLayout1023.xml"/><Relationship Id="rId3" Type="http://schemas.openxmlformats.org/officeDocument/2006/relationships/slideLayout" Target="../slideLayouts/slideLayout1024.xml"/><Relationship Id="rId4" Type="http://schemas.openxmlformats.org/officeDocument/2006/relationships/slideLayout" Target="../slideLayouts/slideLayout1025.xml"/><Relationship Id="rId5" Type="http://schemas.openxmlformats.org/officeDocument/2006/relationships/slideLayout" Target="../slideLayouts/slideLayout1026.xml"/><Relationship Id="rId6" Type="http://schemas.openxmlformats.org/officeDocument/2006/relationships/slideLayout" Target="../slideLayouts/slideLayout1027.xml"/><Relationship Id="rId7" Type="http://schemas.openxmlformats.org/officeDocument/2006/relationships/slideLayout" Target="../slideLayouts/slideLayout1028.xml"/><Relationship Id="rId8" Type="http://schemas.openxmlformats.org/officeDocument/2006/relationships/slideLayout" Target="../slideLayouts/slideLayout1029.xml"/><Relationship Id="rId9" Type="http://schemas.openxmlformats.org/officeDocument/2006/relationships/slideLayout" Target="../slideLayouts/slideLayout1030.xml"/><Relationship Id="rId10" Type="http://schemas.openxmlformats.org/officeDocument/2006/relationships/slideLayout" Target="../slideLayouts/slideLayout1031.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3.xml"/><Relationship Id="rId12" Type="http://schemas.openxmlformats.org/officeDocument/2006/relationships/theme" Target="../theme/theme95.xml"/><Relationship Id="rId1" Type="http://schemas.openxmlformats.org/officeDocument/2006/relationships/slideLayout" Target="../slideLayouts/slideLayout1033.xml"/><Relationship Id="rId2" Type="http://schemas.openxmlformats.org/officeDocument/2006/relationships/slideLayout" Target="../slideLayouts/slideLayout1034.xml"/><Relationship Id="rId3" Type="http://schemas.openxmlformats.org/officeDocument/2006/relationships/slideLayout" Target="../slideLayouts/slideLayout1035.xml"/><Relationship Id="rId4" Type="http://schemas.openxmlformats.org/officeDocument/2006/relationships/slideLayout" Target="../slideLayouts/slideLayout1036.xml"/><Relationship Id="rId5" Type="http://schemas.openxmlformats.org/officeDocument/2006/relationships/slideLayout" Target="../slideLayouts/slideLayout1037.xml"/><Relationship Id="rId6" Type="http://schemas.openxmlformats.org/officeDocument/2006/relationships/slideLayout" Target="../slideLayouts/slideLayout1038.xml"/><Relationship Id="rId7" Type="http://schemas.openxmlformats.org/officeDocument/2006/relationships/slideLayout" Target="../slideLayouts/slideLayout1039.xml"/><Relationship Id="rId8" Type="http://schemas.openxmlformats.org/officeDocument/2006/relationships/slideLayout" Target="../slideLayouts/slideLayout1040.xml"/><Relationship Id="rId9" Type="http://schemas.openxmlformats.org/officeDocument/2006/relationships/slideLayout" Target="../slideLayouts/slideLayout1041.xml"/><Relationship Id="rId10" Type="http://schemas.openxmlformats.org/officeDocument/2006/relationships/slideLayout" Target="../slideLayouts/slideLayout1042.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4.xml"/><Relationship Id="rId12" Type="http://schemas.openxmlformats.org/officeDocument/2006/relationships/slideLayout" Target="../slideLayouts/slideLayout1055.xml"/><Relationship Id="rId13" Type="http://schemas.openxmlformats.org/officeDocument/2006/relationships/slideLayout" Target="../slideLayouts/slideLayout1056.xml"/><Relationship Id="rId14" Type="http://schemas.openxmlformats.org/officeDocument/2006/relationships/theme" Target="../theme/theme96.xml"/><Relationship Id="rId1" Type="http://schemas.openxmlformats.org/officeDocument/2006/relationships/slideLayout" Target="../slideLayouts/slideLayout1044.xml"/><Relationship Id="rId2" Type="http://schemas.openxmlformats.org/officeDocument/2006/relationships/slideLayout" Target="../slideLayouts/slideLayout1045.xml"/><Relationship Id="rId3" Type="http://schemas.openxmlformats.org/officeDocument/2006/relationships/slideLayout" Target="../slideLayouts/slideLayout1046.xml"/><Relationship Id="rId4" Type="http://schemas.openxmlformats.org/officeDocument/2006/relationships/slideLayout" Target="../slideLayouts/slideLayout1047.xml"/><Relationship Id="rId5" Type="http://schemas.openxmlformats.org/officeDocument/2006/relationships/slideLayout" Target="../slideLayouts/slideLayout1048.xml"/><Relationship Id="rId6" Type="http://schemas.openxmlformats.org/officeDocument/2006/relationships/slideLayout" Target="../slideLayouts/slideLayout1049.xml"/><Relationship Id="rId7" Type="http://schemas.openxmlformats.org/officeDocument/2006/relationships/slideLayout" Target="../slideLayouts/slideLayout1050.xml"/><Relationship Id="rId8" Type="http://schemas.openxmlformats.org/officeDocument/2006/relationships/slideLayout" Target="../slideLayouts/slideLayout1051.xml"/><Relationship Id="rId9" Type="http://schemas.openxmlformats.org/officeDocument/2006/relationships/slideLayout" Target="../slideLayouts/slideLayout1052.xml"/><Relationship Id="rId10" Type="http://schemas.openxmlformats.org/officeDocument/2006/relationships/slideLayout" Target="../slideLayouts/slideLayout1053.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7.xml"/><Relationship Id="rId12" Type="http://schemas.openxmlformats.org/officeDocument/2006/relationships/theme" Target="../theme/theme97.xml"/><Relationship Id="rId13" Type="http://schemas.openxmlformats.org/officeDocument/2006/relationships/image" Target="../media/image1.png"/><Relationship Id="rId1" Type="http://schemas.openxmlformats.org/officeDocument/2006/relationships/slideLayout" Target="../slideLayouts/slideLayout1057.xml"/><Relationship Id="rId2" Type="http://schemas.openxmlformats.org/officeDocument/2006/relationships/slideLayout" Target="../slideLayouts/slideLayout1058.xml"/><Relationship Id="rId3" Type="http://schemas.openxmlformats.org/officeDocument/2006/relationships/slideLayout" Target="../slideLayouts/slideLayout1059.xml"/><Relationship Id="rId4" Type="http://schemas.openxmlformats.org/officeDocument/2006/relationships/slideLayout" Target="../slideLayouts/slideLayout1060.xml"/><Relationship Id="rId5" Type="http://schemas.openxmlformats.org/officeDocument/2006/relationships/slideLayout" Target="../slideLayouts/slideLayout1061.xml"/><Relationship Id="rId6" Type="http://schemas.openxmlformats.org/officeDocument/2006/relationships/slideLayout" Target="../slideLayouts/slideLayout1062.xml"/><Relationship Id="rId7" Type="http://schemas.openxmlformats.org/officeDocument/2006/relationships/slideLayout" Target="../slideLayouts/slideLayout1063.xml"/><Relationship Id="rId8" Type="http://schemas.openxmlformats.org/officeDocument/2006/relationships/slideLayout" Target="../slideLayouts/slideLayout1064.xml"/><Relationship Id="rId9" Type="http://schemas.openxmlformats.org/officeDocument/2006/relationships/slideLayout" Target="../slideLayouts/slideLayout1065.xml"/><Relationship Id="rId10" Type="http://schemas.openxmlformats.org/officeDocument/2006/relationships/slideLayout" Target="../slideLayouts/slideLayout1066.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8.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8.xml"/><Relationship Id="rId2" Type="http://schemas.openxmlformats.org/officeDocument/2006/relationships/slideLayout" Target="../slideLayouts/slideLayout1069.xml"/><Relationship Id="rId3" Type="http://schemas.openxmlformats.org/officeDocument/2006/relationships/slideLayout" Target="../slideLayouts/slideLayout1070.xml"/><Relationship Id="rId4" Type="http://schemas.openxmlformats.org/officeDocument/2006/relationships/slideLayout" Target="../slideLayouts/slideLayout1071.xml"/><Relationship Id="rId5" Type="http://schemas.openxmlformats.org/officeDocument/2006/relationships/slideLayout" Target="../slideLayouts/slideLayout1072.xml"/><Relationship Id="rId6" Type="http://schemas.openxmlformats.org/officeDocument/2006/relationships/slideLayout" Target="../slideLayouts/slideLayout1073.xml"/><Relationship Id="rId7" Type="http://schemas.openxmlformats.org/officeDocument/2006/relationships/slideLayout" Target="../slideLayouts/slideLayout1074.xml"/><Relationship Id="rId8" Type="http://schemas.openxmlformats.org/officeDocument/2006/relationships/slideLayout" Target="../slideLayouts/slideLayout1075.xml"/><Relationship Id="rId9" Type="http://schemas.openxmlformats.org/officeDocument/2006/relationships/slideLayout" Target="../slideLayouts/slideLayout1076.xml"/><Relationship Id="rId10" Type="http://schemas.openxmlformats.org/officeDocument/2006/relationships/slideLayout" Target="../slideLayouts/slideLayout1077.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9.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9.xml"/><Relationship Id="rId2" Type="http://schemas.openxmlformats.org/officeDocument/2006/relationships/slideLayout" Target="../slideLayouts/slideLayout1080.xml"/><Relationship Id="rId3" Type="http://schemas.openxmlformats.org/officeDocument/2006/relationships/slideLayout" Target="../slideLayouts/slideLayout1081.xml"/><Relationship Id="rId4" Type="http://schemas.openxmlformats.org/officeDocument/2006/relationships/slideLayout" Target="../slideLayouts/slideLayout1082.xml"/><Relationship Id="rId5" Type="http://schemas.openxmlformats.org/officeDocument/2006/relationships/slideLayout" Target="../slideLayouts/slideLayout1083.xml"/><Relationship Id="rId6" Type="http://schemas.openxmlformats.org/officeDocument/2006/relationships/slideLayout" Target="../slideLayouts/slideLayout1084.xml"/><Relationship Id="rId7" Type="http://schemas.openxmlformats.org/officeDocument/2006/relationships/slideLayout" Target="../slideLayouts/slideLayout1085.xml"/><Relationship Id="rId8" Type="http://schemas.openxmlformats.org/officeDocument/2006/relationships/slideLayout" Target="../slideLayouts/slideLayout1086.xml"/><Relationship Id="rId9" Type="http://schemas.openxmlformats.org/officeDocument/2006/relationships/slideLayout" Target="../slideLayouts/slideLayout1087.xml"/><Relationship Id="rId10" Type="http://schemas.openxmlformats.org/officeDocument/2006/relationships/slideLayout" Target="../slideLayouts/slideLayout10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pPr defTabSz="914024"/>
            <a:fld id="{6D27A901-0A30-4571-982A-7E5D051CD195}" type="datetime1">
              <a:rPr lang="en-US" smtClean="0">
                <a:solidFill>
                  <a:prstClr val="black">
                    <a:tint val="75000"/>
                  </a:prstClr>
                </a:solidFill>
                <a:latin typeface="Calibri"/>
              </a:rPr>
              <a:pPr defTabSz="914024"/>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pPr defTabSz="914024"/>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pPr defTabSz="914024"/>
            <a:fld id="{1887C4A9-9BF4-4191-9AAE-9BDA7C4A68C3}" type="slidenum">
              <a:rPr lang="en-US" smtClean="0">
                <a:solidFill>
                  <a:prstClr val="black">
                    <a:tint val="75000"/>
                  </a:prstClr>
                </a:solidFill>
                <a:latin typeface="Calibri"/>
              </a:rPr>
              <a:pPr defTabSz="914024"/>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475648"/>
      </p:ext>
    </p:extLst>
  </p:cSld>
  <p:clrMap bg1="lt1" tx1="dk1" bg2="lt2" tx2="dk2" accent1="accent1" accent2="accent2" accent3="accent3" accent4="accent4" accent5="accent5" accent6="accent6" hlink="hlink" folHlink="folHlink"/>
  <p:sldLayoutIdLst>
    <p:sldLayoutId id="2147485557" r:id="rId1"/>
    <p:sldLayoutId id="2147485558" r:id="rId2"/>
    <p:sldLayoutId id="2147485559" r:id="rId3"/>
    <p:sldLayoutId id="2147485560" r:id="rId4"/>
    <p:sldLayoutId id="2147485561" r:id="rId5"/>
    <p:sldLayoutId id="2147485562" r:id="rId6"/>
    <p:sldLayoutId id="2147485563" r:id="rId7"/>
    <p:sldLayoutId id="2147485564" r:id="rId8"/>
    <p:sldLayoutId id="2147485565" r:id="rId9"/>
    <p:sldLayoutId id="2147485566" r:id="rId10"/>
    <p:sldLayoutId id="2147485567"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10/4/14</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928785509"/>
      </p:ext>
    </p:extLst>
  </p:cSld>
  <p:clrMap bg1="lt1" tx1="dk1" bg2="lt2" tx2="dk2" accent1="accent1" accent2="accent2" accent3="accent3" accent4="accent4" accent5="accent5" accent6="accent6" hlink="hlink" folHlink="folHlink"/>
  <p:sldLayoutIdLst>
    <p:sldLayoutId id="2147485569" r:id="rId1"/>
    <p:sldLayoutId id="2147485570" r:id="rId2"/>
    <p:sldLayoutId id="2147485571" r:id="rId3"/>
    <p:sldLayoutId id="2147485572" r:id="rId4"/>
    <p:sldLayoutId id="2147485573" r:id="rId5"/>
    <p:sldLayoutId id="2147485574" r:id="rId6"/>
    <p:sldLayoutId id="2147485575" r:id="rId7"/>
    <p:sldLayoutId id="2147485576" r:id="rId8"/>
    <p:sldLayoutId id="2147485577" r:id="rId9"/>
    <p:sldLayoutId id="2147485578" r:id="rId10"/>
    <p:sldLayoutId id="2147485579" r:id="rId1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F38DF73-48F2-4CE8-AB1F-66AC584F493B}" type="datetime1">
              <a:rPr lang="en-US" smtClean="0">
                <a:solidFill>
                  <a:srgbClr val="080808">
                    <a:tint val="75000"/>
                  </a:srgbClr>
                </a:solidFill>
                <a:latin typeface="Calibri"/>
                <a:ea typeface="ＭＳ Ｐゴシック" charset="0"/>
                <a:cs typeface="ＭＳ Ｐゴシック" charset="0"/>
              </a:rPr>
              <a:pPr/>
              <a:t>10/4/14</a:t>
            </a:fld>
            <a:endParaRPr lang="en-US">
              <a:solidFill>
                <a:srgbClr val="080808">
                  <a:tint val="75000"/>
                </a:srgbClr>
              </a:solidFill>
              <a:latin typeface="Calibri"/>
              <a:ea typeface="ＭＳ Ｐゴシック" charset="0"/>
              <a:cs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srgbClr val="080808">
                  <a:tint val="75000"/>
                </a:srgbClr>
              </a:solidFill>
              <a:latin typeface="Calibri"/>
              <a:ea typeface="ＭＳ Ｐゴシック" charset="0"/>
              <a:cs typeface="ＭＳ Ｐゴシック"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2F3BBA-903E-41DF-8646-73C0BFD5E175}" type="slidenum">
              <a:rPr lang="en-US" smtClean="0">
                <a:solidFill>
                  <a:srgbClr val="080808">
                    <a:tint val="75000"/>
                  </a:srgbClr>
                </a:solidFill>
                <a:latin typeface="Calibri"/>
                <a:ea typeface="ＭＳ Ｐゴシック" charset="0"/>
                <a:cs typeface="ＭＳ Ｐゴシック" charset="0"/>
              </a:rPr>
              <a:pPr/>
              <a:t>‹#›</a:t>
            </a:fld>
            <a:endParaRPr lang="en-US">
              <a:solidFill>
                <a:srgbClr val="080808">
                  <a:tint val="75000"/>
                </a:srgbClr>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714986169"/>
      </p:ext>
    </p:extLst>
  </p:cSld>
  <p:clrMap bg1="lt1" tx1="dk1" bg2="lt2" tx2="dk2" accent1="accent1" accent2="accent2" accent3="accent3" accent4="accent4" accent5="accent5" accent6="accent6" hlink="hlink" folHlink="folHlink"/>
  <p:sldLayoutIdLst>
    <p:sldLayoutId id="2147485593" r:id="rId1"/>
    <p:sldLayoutId id="2147485594" r:id="rId2"/>
    <p:sldLayoutId id="2147485595" r:id="rId3"/>
    <p:sldLayoutId id="2147485596" r:id="rId4"/>
    <p:sldLayoutId id="2147485597" r:id="rId5"/>
    <p:sldLayoutId id="2147485598" r:id="rId6"/>
    <p:sldLayoutId id="2147485599" r:id="rId7"/>
    <p:sldLayoutId id="2147485600" r:id="rId8"/>
    <p:sldLayoutId id="2147485601" r:id="rId9"/>
    <p:sldLayoutId id="2147485602" r:id="rId10"/>
    <p:sldLayoutId id="2147485603" r:id="rId11"/>
  </p:sldLayoutIdLst>
  <p:hf hdr="0" ftr="0" dt="0"/>
  <p:txStyles>
    <p:titleStyle>
      <a:lvl1pPr algn="l" defTabSz="914400" rtl="0" eaLnBrk="1" latinLnBrk="0" hangingPunct="1">
        <a:spcBef>
          <a:spcPct val="0"/>
        </a:spcBef>
        <a:buNone/>
        <a:defRPr sz="4400" kern="1200" spc="100" baseline="0">
          <a:solidFill>
            <a:schemeClr val="tx1">
              <a:lumMod val="85000"/>
              <a:lumOff val="1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3333752233"/>
      </p:ext>
    </p:extLst>
  </p:cSld>
  <p:clrMap bg1="lt1" tx1="dk1" bg2="lt2" tx2="dk2" accent1="accent1" accent2="accent2" accent3="accent3" accent4="accent4" accent5="accent5" accent6="accent6" hlink="hlink" folHlink="folHlink"/>
  <p:sldLayoutIdLst>
    <p:sldLayoutId id="2147485605" r:id="rId1"/>
    <p:sldLayoutId id="2147485606" r:id="rId2"/>
    <p:sldLayoutId id="2147485607" r:id="rId3"/>
    <p:sldLayoutId id="2147485608" r:id="rId4"/>
    <p:sldLayoutId id="2147485609" r:id="rId5"/>
    <p:sldLayoutId id="2147485610" r:id="rId6"/>
    <p:sldLayoutId id="2147485611" r:id="rId7"/>
    <p:sldLayoutId id="2147485612" r:id="rId8"/>
    <p:sldLayoutId id="2147485613" r:id="rId9"/>
    <p:sldLayoutId id="2147485614" r:id="rId10"/>
    <p:sldLayoutId id="214748561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4764755"/>
      </p:ext>
    </p:extLst>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10/4/14</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7BC7E841-AE8A-4D48-907F-BD90423245B6}" type="datetime1">
              <a:rPr lang="en-US" smtClean="0">
                <a:solidFill>
                  <a:prstClr val="black">
                    <a:tint val="75000"/>
                  </a:prstClr>
                </a:solidFill>
                <a:latin typeface="Calibri"/>
              </a:rPr>
              <a:pPr defTabSz="457200"/>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solidFill>
              </a:defRPr>
            </a:lvl1pPr>
          </a:lstStyle>
          <a:p>
            <a:pPr defTabSz="457200"/>
            <a:fld id="{938804F6-1EC8-4F45-958E-1A743EB96386}" type="slidenum">
              <a:rPr lang="en-US" smtClean="0">
                <a:latin typeface="Calibri"/>
              </a:rPr>
              <a:pPr defTabSz="457200"/>
              <a:t>‹#›</a:t>
            </a:fld>
            <a:endParaRPr lang="en-US">
              <a:latin typeface="Calibri"/>
            </a:endParaRPr>
          </a:p>
        </p:txBody>
      </p:sp>
      <p:pic>
        <p:nvPicPr>
          <p:cNvPr id="7" name="Picture 6"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34227643"/>
      </p:ext>
    </p:extLst>
  </p:cSld>
  <p:clrMap bg1="lt1" tx1="dk1" bg2="lt2" tx2="dk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97185254"/>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61285354"/>
      </p:ext>
    </p:extLst>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674362561"/>
      </p:ext>
    </p:extLst>
  </p:cSld>
  <p:clrMap bg1="lt1" tx1="dk1" bg2="lt2" tx2="dk2" accent1="accent1" accent2="accent2" accent3="accent3" accent4="accent4" accent5="accent5" accent6="accent6" hlink="hlink" folHlink="folHlink"/>
  <p:sldLayoutIdLst>
    <p:sldLayoutId id="2147485009" r:id="rId1"/>
    <p:sldLayoutId id="2147485010" r:id="rId2"/>
    <p:sldLayoutId id="2147485011" r:id="rId3"/>
    <p:sldLayoutId id="2147485012" r:id="rId4"/>
    <p:sldLayoutId id="2147485013" r:id="rId5"/>
    <p:sldLayoutId id="2147485014" r:id="rId6"/>
    <p:sldLayoutId id="2147485015" r:id="rId7"/>
    <p:sldLayoutId id="2147485016" r:id="rId8"/>
    <p:sldLayoutId id="2147485017" r:id="rId9"/>
    <p:sldLayoutId id="2147485018" r:id="rId10"/>
    <p:sldLayoutId id="2147485019" r:id="rId11"/>
    <p:sldLayoutId id="214748502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0433788"/>
      </p:ext>
    </p:extLst>
  </p:cSld>
  <p:clrMap bg1="lt1" tx1="dk1" bg2="lt2" tx2="dk2" accent1="accent1" accent2="accent2" accent3="accent3" accent4="accent4" accent5="accent5" accent6="accent6" hlink="hlink" folHlink="folHlink"/>
  <p:sldLayoutIdLst>
    <p:sldLayoutId id="2147485276" r:id="rId1"/>
    <p:sldLayoutId id="2147485277" r:id="rId2"/>
    <p:sldLayoutId id="2147485278" r:id="rId3"/>
    <p:sldLayoutId id="2147485279" r:id="rId4"/>
    <p:sldLayoutId id="2147485280" r:id="rId5"/>
    <p:sldLayoutId id="2147485281" r:id="rId6"/>
    <p:sldLayoutId id="2147485282" r:id="rId7"/>
    <p:sldLayoutId id="2147485283" r:id="rId8"/>
    <p:sldLayoutId id="2147485284" r:id="rId9"/>
    <p:sldLayoutId id="2147485285" r:id="rId10"/>
    <p:sldLayoutId id="2147485286"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03801050"/>
      </p:ext>
    </p:extLst>
  </p:cSld>
  <p:clrMap bg1="lt1" tx1="dk1" bg2="lt2" tx2="dk2" accent1="accent1" accent2="accent2" accent3="accent3" accent4="accent4" accent5="accent5" accent6="accent6" hlink="hlink" folHlink="folHlink"/>
  <p:sldLayoutIdLst>
    <p:sldLayoutId id="2147485288" r:id="rId1"/>
    <p:sldLayoutId id="2147485289" r:id="rId2"/>
    <p:sldLayoutId id="2147485290" r:id="rId3"/>
    <p:sldLayoutId id="2147485291" r:id="rId4"/>
    <p:sldLayoutId id="2147485292" r:id="rId5"/>
    <p:sldLayoutId id="2147485293" r:id="rId6"/>
    <p:sldLayoutId id="2147485294" r:id="rId7"/>
    <p:sldLayoutId id="2147485295" r:id="rId8"/>
    <p:sldLayoutId id="2147485296" r:id="rId9"/>
    <p:sldLayoutId id="2147485297" r:id="rId10"/>
    <p:sldLayoutId id="2147485298"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10/4/14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1219001"/>
      </p:ext>
    </p:extLst>
  </p:cSld>
  <p:clrMap bg1="lt1" tx1="dk1" bg2="lt2" tx2="dk2" accent1="accent1" accent2="accent2" accent3="accent3" accent4="accent4" accent5="accent5" accent6="accent6" hlink="hlink" folHlink="folHlink"/>
  <p:sldLayoutIdLst>
    <p:sldLayoutId id="2147485300" r:id="rId1"/>
    <p:sldLayoutId id="2147485301" r:id="rId2"/>
    <p:sldLayoutId id="2147485302" r:id="rId3"/>
    <p:sldLayoutId id="2147485303" r:id="rId4"/>
    <p:sldLayoutId id="2147485304" r:id="rId5"/>
    <p:sldLayoutId id="2147485305" r:id="rId6"/>
    <p:sldLayoutId id="2147485306" r:id="rId7"/>
    <p:sldLayoutId id="2147485307" r:id="rId8"/>
    <p:sldLayoutId id="2147485308" r:id="rId9"/>
    <p:sldLayoutId id="2147485309" r:id="rId10"/>
    <p:sldLayoutId id="214748531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Myriad Pro"/>
              </a:rPr>
              <a:pPr/>
              <a:t>10/4/14</a:t>
            </a:fld>
            <a:endParaRPr lang="en-US">
              <a:solidFill>
                <a:prstClr val="black">
                  <a:tint val="75000"/>
                </a:prstClr>
              </a:solidFill>
              <a:latin typeface="Myriad Pro"/>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Myriad Pro"/>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771127239"/>
      </p:ext>
    </p:extLst>
  </p:cSld>
  <p:clrMap bg1="lt1" tx1="dk1" bg2="lt2" tx2="dk2" accent1="accent1" accent2="accent2" accent3="accent3" accent4="accent4" accent5="accent5" accent6="accent6" hlink="hlink" folHlink="folHlink"/>
  <p:sldLayoutIdLst>
    <p:sldLayoutId id="2147485312" r:id="rId1"/>
    <p:sldLayoutId id="2147485313" r:id="rId2"/>
    <p:sldLayoutId id="2147485314" r:id="rId3"/>
    <p:sldLayoutId id="2147485315" r:id="rId4"/>
    <p:sldLayoutId id="2147485316" r:id="rId5"/>
    <p:sldLayoutId id="2147485317" r:id="rId6"/>
    <p:sldLayoutId id="2147485318" r:id="rId7"/>
    <p:sldLayoutId id="2147485319" r:id="rId8"/>
    <p:sldLayoutId id="2147485320" r:id="rId9"/>
    <p:sldLayoutId id="2147485321" r:id="rId10"/>
    <p:sldLayoutId id="2147485322"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2169137597"/>
      </p:ext>
    </p:extLst>
  </p:cSld>
  <p:clrMap bg1="lt1" tx1="dk1" bg2="lt2" tx2="dk2" accent1="accent1" accent2="accent2" accent3="accent3" accent4="accent4" accent5="accent5" accent6="accent6" hlink="hlink" folHlink="folHlink"/>
  <p:sldLayoutIdLst>
    <p:sldLayoutId id="2147485324" r:id="rId1"/>
    <p:sldLayoutId id="2147485325" r:id="rId2"/>
    <p:sldLayoutId id="2147485326" r:id="rId3"/>
    <p:sldLayoutId id="2147485327" r:id="rId4"/>
    <p:sldLayoutId id="2147485328" r:id="rId5"/>
    <p:sldLayoutId id="2147485329" r:id="rId6"/>
    <p:sldLayoutId id="2147485330" r:id="rId7"/>
    <p:sldLayoutId id="2147485331" r:id="rId8"/>
    <p:sldLayoutId id="2147485332" r:id="rId9"/>
    <p:sldLayoutId id="2147485333" r:id="rId10"/>
    <p:sldLayoutId id="2147485334"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33981960"/>
      </p:ext>
    </p:extLst>
  </p:cSld>
  <p:clrMap bg1="lt1" tx1="dk1" bg2="lt2" tx2="dk2" accent1="accent1" accent2="accent2" accent3="accent3" accent4="accent4" accent5="accent5" accent6="accent6" hlink="hlink" folHlink="folHlink"/>
  <p:sldLayoutIdLst>
    <p:sldLayoutId id="2147485360" r:id="rId1"/>
    <p:sldLayoutId id="2147485361" r:id="rId2"/>
    <p:sldLayoutId id="2147485362" r:id="rId3"/>
    <p:sldLayoutId id="2147485363" r:id="rId4"/>
    <p:sldLayoutId id="2147485364" r:id="rId5"/>
    <p:sldLayoutId id="2147485365" r:id="rId6"/>
    <p:sldLayoutId id="2147485366" r:id="rId7"/>
    <p:sldLayoutId id="2147485367" r:id="rId8"/>
    <p:sldLayoutId id="2147485368" r:id="rId9"/>
    <p:sldLayoutId id="2147485369" r:id="rId10"/>
    <p:sldLayoutId id="2147485370" r:id="rId11"/>
    <p:sldLayoutId id="214748537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13" rIns="0" bIns="45713"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25" tIns="45713" rIns="91425" bIns="45713"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3"/>
            <a:ext cx="2133600" cy="365125"/>
          </a:xfrm>
          <a:prstGeom prst="rect">
            <a:avLst/>
          </a:prstGeom>
        </p:spPr>
        <p:txBody>
          <a:bodyPr vert="horz" lIns="91425" tIns="45713" rIns="91425" bIns="45713" rtlCol="0" anchor="ctr"/>
          <a:lstStyle>
            <a:lvl1pPr algn="l">
              <a:defRPr sz="1200">
                <a:solidFill>
                  <a:schemeClr val="tx1">
                    <a:tint val="75000"/>
                  </a:schemeClr>
                </a:solidFill>
              </a:defRPr>
            </a:lvl1pPr>
          </a:lstStyle>
          <a:p>
            <a:pPr defTabSz="914259"/>
            <a:fld id="{EFCD136B-938C-4ABE-A595-3497154215A9}" type="datetime1">
              <a:rPr lang="en-US" smtClean="0">
                <a:solidFill>
                  <a:prstClr val="black">
                    <a:tint val="75000"/>
                  </a:prstClr>
                </a:solidFill>
                <a:latin typeface="Calibri"/>
              </a:rPr>
              <a:pPr defTabSz="914259"/>
              <a:t>10/4/14</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3"/>
            <a:ext cx="2895600" cy="365125"/>
          </a:xfrm>
          <a:prstGeom prst="rect">
            <a:avLst/>
          </a:prstGeom>
        </p:spPr>
        <p:txBody>
          <a:bodyPr vert="horz" lIns="91425" tIns="45713" rIns="91425" bIns="45713" rtlCol="0" anchor="ctr"/>
          <a:lstStyle>
            <a:lvl1pPr algn="ctr">
              <a:defRPr sz="1200">
                <a:solidFill>
                  <a:schemeClr val="tx1">
                    <a:tint val="75000"/>
                  </a:schemeClr>
                </a:solidFill>
              </a:defRPr>
            </a:lvl1pPr>
          </a:lstStyle>
          <a:p>
            <a:pPr defTabSz="914259"/>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3"/>
            <a:ext cx="2133600" cy="365125"/>
          </a:xfrm>
          <a:prstGeom prst="rect">
            <a:avLst/>
          </a:prstGeom>
        </p:spPr>
        <p:txBody>
          <a:bodyPr vert="horz" lIns="91425" tIns="45713" rIns="91425" bIns="45713" rtlCol="0" anchor="ctr"/>
          <a:lstStyle>
            <a:lvl1pPr algn="r">
              <a:defRPr sz="1200">
                <a:solidFill>
                  <a:schemeClr val="tx1">
                    <a:tint val="75000"/>
                  </a:schemeClr>
                </a:solidFill>
              </a:defRPr>
            </a:lvl1pPr>
          </a:lstStyle>
          <a:p>
            <a:pPr defTabSz="914259"/>
            <a:fld id="{58161B50-6D0B-48B4-A1D4-BAD8C599CC84}" type="slidenum">
              <a:rPr lang="en-US" smtClean="0">
                <a:solidFill>
                  <a:prstClr val="black">
                    <a:tint val="75000"/>
                  </a:prstClr>
                </a:solidFill>
                <a:latin typeface="Calibri"/>
              </a:rPr>
              <a:pPr defTabSz="914259"/>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97534109"/>
      </p:ext>
    </p:extLst>
  </p:cSld>
  <p:clrMap bg1="lt1" tx1="dk1" bg2="lt2" tx2="dk2" accent1="accent1" accent2="accent2" accent3="accent3" accent4="accent4" accent5="accent5" accent6="accent6" hlink="hlink" folHlink="folHlink"/>
  <p:sldLayoutIdLst>
    <p:sldLayoutId id="2147485373" r:id="rId1"/>
    <p:sldLayoutId id="2147485374" r:id="rId2"/>
    <p:sldLayoutId id="2147485375" r:id="rId3"/>
    <p:sldLayoutId id="2147485376" r:id="rId4"/>
    <p:sldLayoutId id="2147485377" r:id="rId5"/>
    <p:sldLayoutId id="2147485378" r:id="rId6"/>
    <p:sldLayoutId id="2147485379" r:id="rId7"/>
    <p:sldLayoutId id="2147485380" r:id="rId8"/>
    <p:sldLayoutId id="2147485381" r:id="rId9"/>
    <p:sldLayoutId id="2147485382" r:id="rId10"/>
    <p:sldLayoutId id="2147485383" r:id="rId11"/>
  </p:sldLayoutIdLst>
  <p:timing>
    <p:tnLst>
      <p:par>
        <p:cTn xmlns:p14="http://schemas.microsoft.com/office/powerpoint/2010/main" id="1" dur="indefinite" restart="never" nodeType="tmRoot"/>
      </p:par>
    </p:tnLst>
  </p:timing>
  <p:hf hdr="0" ftr="0" dt="0"/>
  <p:txStyles>
    <p:titleStyle>
      <a:lvl1pPr algn="ctr" defTabSz="914259"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48" indent="-342848" algn="l" defTabSz="914259"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836" indent="-285707" algn="l" defTabSz="914259"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824" indent="-228564" algn="l" defTabSz="914259"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95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08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21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4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7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03"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500608394"/>
      </p:ext>
    </p:extLst>
  </p:cSld>
  <p:clrMap bg1="lt1" tx1="dk1" bg2="lt2" tx2="dk2" accent1="accent1" accent2="accent2" accent3="accent3" accent4="accent4" accent5="accent5" accent6="accent6" hlink="hlink" folHlink="folHlink"/>
  <p:sldLayoutIdLst>
    <p:sldLayoutId id="2147485423" r:id="rId1"/>
    <p:sldLayoutId id="2147485424" r:id="rId2"/>
    <p:sldLayoutId id="2147485425" r:id="rId3"/>
    <p:sldLayoutId id="2147485426" r:id="rId4"/>
    <p:sldLayoutId id="2147485427" r:id="rId5"/>
    <p:sldLayoutId id="2147485428" r:id="rId6"/>
    <p:sldLayoutId id="2147485429" r:id="rId7"/>
    <p:sldLayoutId id="2147485430" r:id="rId8"/>
    <p:sldLayoutId id="2147485431" r:id="rId9"/>
    <p:sldLayoutId id="2147485432" r:id="rId10"/>
    <p:sldLayoutId id="2147485433" r:id="rId11"/>
    <p:sldLayoutId id="2147485434" r:id="rId12"/>
    <p:sldLayoutId id="214748543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hyperlink" Target="http://www.ece.cmu.edu/~ece447/s13/doku.php?id=schedule" TargetMode="External"/><Relationship Id="rId4" Type="http://schemas.openxmlformats.org/officeDocument/2006/relationships/hyperlink" Target="http://www.ece.cmu.edu/~ece740/f13/doku.php?id=schedule" TargetMode="External"/><Relationship Id="rId5" Type="http://schemas.openxmlformats.org/officeDocument/2006/relationships/hyperlink" Target="https://www.youtube.com/playlist?list=PL5PHm2jkkXmgDN1PLwOY_tGtUlynnyV6D" TargetMode="External"/><Relationship Id="rId1" Type="http://schemas.openxmlformats.org/officeDocument/2006/relationships/slideLayout" Target="../slideLayouts/slideLayout2.xml"/><Relationship Id="rId2" Type="http://schemas.openxmlformats.org/officeDocument/2006/relationships/hyperlink" Target="https://www.youtube.com/playlist?list=PL5PHm2jkkXmidJOd59REog9jDnPDTG6IJ"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4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3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36.xml"/></Relationships>
</file>

<file path=ppt/slides/_rels/slide103.xml.rels><?xml version="1.0" encoding="UTF-8" standalone="yes"?>
<Relationships xmlns="http://schemas.openxmlformats.org/package/2006/relationships"><Relationship Id="rId3" Type="http://schemas.openxmlformats.org/officeDocument/2006/relationships/hyperlink" Target="file://localhost/Users/omutlu/Documents/presentations/CMU/students/Yoongu%20Kim/SALP/ISCA12_SALP_w_backup_w_script-final.pptx" TargetMode="External"/><Relationship Id="rId4" Type="http://schemas.openxmlformats.org/officeDocument/2006/relationships/chart" Target="../charts/chart14.xml"/><Relationship Id="rId5" Type="http://schemas.openxmlformats.org/officeDocument/2006/relationships/chart" Target="../charts/chart15.xml"/><Relationship Id="rId1" Type="http://schemas.openxmlformats.org/officeDocument/2006/relationships/slideLayout" Target="../slideLayouts/slideLayout1236.xml"/><Relationship Id="rId2" Type="http://schemas.openxmlformats.org/officeDocument/2006/relationships/image" Target="../media/image46.png"/></Relationships>
</file>

<file path=ppt/slides/_rels/slide104.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kim_isca12_talk.pptx" TargetMode="External"/><Relationship Id="rId1" Type="http://schemas.openxmlformats.org/officeDocument/2006/relationships/slideLayout" Target="../slideLayouts/slideLayout1236.xml"/><Relationship Id="rId2" Type="http://schemas.openxmlformats.org/officeDocument/2006/relationships/hyperlink" Target="http://users.ece.cmu.edu/~omutlu/pub/salp-dram_isca12.pdf"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68.xml"/></Relationships>
</file>

<file path=ppt/slides/_rels/slide106.xml.rels><?xml version="1.0" encoding="UTF-8" standalone="yes"?>
<Relationships xmlns="http://schemas.openxmlformats.org/package/2006/relationships"><Relationship Id="rId11" Type="http://schemas.openxmlformats.org/officeDocument/2006/relationships/hyperlink" Target="http://users.ece.cmu.edu/~omutlu/pub/eaf-cache_pact12.pdf" TargetMode="External"/><Relationship Id="rId12" Type="http://schemas.openxmlformats.org/officeDocument/2006/relationships/hyperlink" Target="http://users.ece.cmu.edu/~omutlu/pub/seshadri_pact12_talk.pptx" TargetMode="External"/><Relationship Id="rId1" Type="http://schemas.openxmlformats.org/officeDocument/2006/relationships/slideLayout" Target="../slideLayouts/slideLayout868.xml"/><Relationship Id="rId2" Type="http://schemas.openxmlformats.org/officeDocument/2006/relationships/hyperlink" Target="http://users.ece.cmu.edu/~omutlu/pub/bdi-compression_pact12.pdf" TargetMode="External"/><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users.ece.cmu.edu/~omutlu/pub/linearly-compressed-pages_micro13.pdf" TargetMode="External"/><Relationship Id="rId6" Type="http://schemas.openxmlformats.org/officeDocument/2006/relationships/hyperlink" Target="http://www.microarch.org/micro46/" TargetMode="External"/><Relationship Id="rId7" Type="http://schemas.openxmlformats.org/officeDocument/2006/relationships/hyperlink" Target="http://users.ece.cmu.edu/~omutlu/pub/linearly-compressed-pages_pekhimenko_micro13-talk.pptx" TargetMode="External"/><Relationship Id="rId8" Type="http://schemas.openxmlformats.org/officeDocument/2006/relationships/hyperlink" Target="http://users.ece.cmu.edu/~omutlu/pub/linearly-compressed-pages_pekhimenko_micro13-talk.pdf" TargetMode="External"/><Relationship Id="rId9" Type="http://schemas.openxmlformats.org/officeDocument/2006/relationships/hyperlink" Target="http://users.ece.cmu.edu/~omutlu/pub/linearly-compressed-pages_pekhimenko_micro13_lightning-talk.pptx" TargetMode="External"/><Relationship Id="rId10" Type="http://schemas.openxmlformats.org/officeDocument/2006/relationships/hyperlink" Target="http://users.ece.cmu.edu/~omutlu/pub/linearly-compressed-pages_pekhimenko_micro13_lightning-talk.pdf" TargetMode="Externa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6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6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86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users.ece.cmu.edu/~omutlu/projects.htm" TargetMode="External"/><Relationship Id="rId3" Type="http://schemas.openxmlformats.org/officeDocument/2006/relationships/hyperlink" Target="http://scholar.google.com/citations?user=7XyGUGkAAAAJ&amp;hl=en" TargetMode="Externa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86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68.xml"/><Relationship Id="rId2" Type="http://schemas.openxmlformats.org/officeDocument/2006/relationships/chart" Target="../charts/chart1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68.xml"/><Relationship Id="rId2" Type="http://schemas.openxmlformats.org/officeDocument/2006/relationships/chart" Target="../charts/chart17.xml"/><Relationship Id="rId3" Type="http://schemas.openxmlformats.org/officeDocument/2006/relationships/chart" Target="../charts/chart1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39.xml"/><Relationship Id="rId3" Type="http://schemas.openxmlformats.org/officeDocument/2006/relationships/image" Target="../media/image47.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48.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9.png"/><Relationship Id="rId3" Type="http://schemas.openxmlformats.org/officeDocument/2006/relationships/image" Target="../media/image5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9.png"/><Relationship Id="rId3" Type="http://schemas.openxmlformats.org/officeDocument/2006/relationships/image" Target="../media/image50.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1.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2.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3.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4.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5.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9.xml"/></Relationships>
</file>

<file path=ppt/slides/_rels/slide131.xml.rels><?xml version="1.0" encoding="UTF-8" standalone="yes"?>
<Relationships xmlns="http://schemas.openxmlformats.org/package/2006/relationships"><Relationship Id="rId3" Type="http://schemas.openxmlformats.org/officeDocument/2006/relationships/chart" Target="../charts/chart20.xml"/><Relationship Id="rId4" Type="http://schemas.openxmlformats.org/officeDocument/2006/relationships/chart" Target="../charts/chart21.xml"/><Relationship Id="rId5" Type="http://schemas.openxmlformats.org/officeDocument/2006/relationships/chart" Target="../charts/chart22.xml"/><Relationship Id="rId1" Type="http://schemas.openxmlformats.org/officeDocument/2006/relationships/slideLayout" Target="../slideLayouts/slideLayout481.xml"/><Relationship Id="rId2" Type="http://schemas.openxmlformats.org/officeDocument/2006/relationships/notesSlide" Target="../notesSlides/notesSlide4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23.xml"/><Relationship Id="rId3" Type="http://schemas.openxmlformats.org/officeDocument/2006/relationships/chart" Target="../charts/chart2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image" Target="../media/image15.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jpeg"/><Relationship Id="rId3"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4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43.xml"/><Relationship Id="rId3" Type="http://schemas.openxmlformats.org/officeDocument/2006/relationships/image" Target="../media/image56.emf"/></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4.xml"/><Relationship Id="rId3" Type="http://schemas.openxmlformats.org/officeDocument/2006/relationships/image" Target="../media/image57.emf"/></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5.xml"/><Relationship Id="rId3" Type="http://schemas.openxmlformats.org/officeDocument/2006/relationships/image" Target="../media/image58.emf"/></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9.emf"/></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3" Type="http://schemas.openxmlformats.org/officeDocument/2006/relationships/hyperlink" Target="http://www.ece.cmu.edu/~ece447/s13/doku.php?id=schedule" TargetMode="External"/><Relationship Id="rId4" Type="http://schemas.openxmlformats.org/officeDocument/2006/relationships/hyperlink" Target="http://www.ece.cmu.edu/~ece740/f13/doku.php?id=schedule" TargetMode="External"/><Relationship Id="rId5" Type="http://schemas.openxmlformats.org/officeDocument/2006/relationships/hyperlink" Target="https://www.youtube.com/playlist?list=PL5PHm2jkkXmgDN1PLwOY_tGtUlynnyV6D"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 Id="rId3" Type="http://schemas.openxmlformats.org/officeDocument/2006/relationships/hyperlink" Target="http://scholar.google.com/citations?user=7XyGUGkAAAAJ&amp;hl=en"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1" Type="http://schemas.openxmlformats.org/officeDocument/2006/relationships/slideLayout" Target="../slideLayouts/slideLayout171.xml"/><Relationship Id="rId2" Type="http://schemas.openxmlformats.org/officeDocument/2006/relationships/image" Target="../media/image15.jpe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13.xml"/><Relationship Id="rId2" Type="http://schemas.openxmlformats.org/officeDocument/2006/relationships/hyperlink" Target="mailto:onur@cmu.edu" TargetMode="External"/><Relationship Id="rId3" Type="http://schemas.openxmlformats.org/officeDocument/2006/relationships/hyperlink" Target="http://users.ece.cmu.edu/~omutlu/" TargetMode="External"/></Relationships>
</file>

<file path=ppt/slides/_rels/slide151.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notesSlide" Target="../notesSlides/notesSlide4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hyperlink" Target="http://users.ece.cmu.edu/~omutlu/pub/salp-dram_isca12.pdf" TargetMode="Externa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47.xml"/><Relationship Id="rId2" Type="http://schemas.openxmlformats.org/officeDocument/2006/relationships/image" Target="../media/image46.png"/><Relationship Id="rId3" Type="http://schemas.openxmlformats.org/officeDocument/2006/relationships/hyperlink" Target="file://localhost/Users/omutlu/Documents/presentations/CMU/students/Yoongu%20Kim/SALP/ISCA12_SALP_w_backup_w_script-final.pptx" TargetMode="Externa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247.xml"/><Relationship Id="rId2" Type="http://schemas.openxmlformats.org/officeDocument/2006/relationships/image" Target="../media/image60.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247.xml"/><Relationship Id="rId2" Type="http://schemas.openxmlformats.org/officeDocument/2006/relationships/image" Target="../media/image6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22.png"/><Relationship Id="rId3" Type="http://schemas.openxmlformats.org/officeDocument/2006/relationships/image" Target="../media/image15.jpeg"/></Relationships>
</file>

<file path=ppt/slides/_rels/slide160.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kim_isca12_talk.pptx" TargetMode="External"/><Relationship Id="rId1" Type="http://schemas.openxmlformats.org/officeDocument/2006/relationships/slideLayout" Target="../slideLayouts/slideLayout1247.xml"/><Relationship Id="rId2" Type="http://schemas.openxmlformats.org/officeDocument/2006/relationships/hyperlink" Target="http://users.ece.cmu.edu/~omutlu/pub/salp-dram_isca12.pdf" TargetMode="Externa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hyperlink" Target="http://users.ece.cmu.edu/~omutlu/pub/dram-retention-time-characterization_isca13.pdf" TargetMode="Externa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24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269.xml"/><Relationship Id="rId2" Type="http://schemas.openxmlformats.org/officeDocument/2006/relationships/image" Target="../media/image62.emf"/></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26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26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269.xml"/><Relationship Id="rId2" Type="http://schemas.openxmlformats.org/officeDocument/2006/relationships/image" Target="../media/image63.emf"/><Relationship Id="rId3" Type="http://schemas.openxmlformats.org/officeDocument/2006/relationships/image" Target="../media/image62.e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26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269.xml"/><Relationship Id="rId2" Type="http://schemas.openxmlformats.org/officeDocument/2006/relationships/image" Target="../media/image64.em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269.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281.xml"/><Relationship Id="rId2" Type="http://schemas.openxmlformats.org/officeDocument/2006/relationships/notesSlide" Target="../notesSlides/notesSlide47.xml"/></Relationships>
</file>

<file path=ppt/slides/_rels/slide173.xml.rels><?xml version="1.0" encoding="UTF-8" standalone="yes"?>
<Relationships xmlns="http://schemas.openxmlformats.org/package/2006/relationships"><Relationship Id="rId3" Type="http://schemas.openxmlformats.org/officeDocument/2006/relationships/image" Target="../media/image65.png"/><Relationship Id="rId4" Type="http://schemas.openxmlformats.org/officeDocument/2006/relationships/image" Target="../media/image66.png"/><Relationship Id="rId1" Type="http://schemas.openxmlformats.org/officeDocument/2006/relationships/slideLayout" Target="../slideLayouts/slideLayout1281.xml"/><Relationship Id="rId2" Type="http://schemas.openxmlformats.org/officeDocument/2006/relationships/notesSlide" Target="../notesSlides/notesSlide4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26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212.xml"/></Relationships>
</file>

<file path=ppt/slides/_rels/slide177.xml.rels><?xml version="1.0" encoding="UTF-8" standalone="yes"?>
<Relationships xmlns="http://schemas.openxmlformats.org/package/2006/relationships"><Relationship Id="rId3" Type="http://schemas.openxmlformats.org/officeDocument/2006/relationships/chart" Target="../charts/chart25.xml"/><Relationship Id="rId4" Type="http://schemas.openxmlformats.org/officeDocument/2006/relationships/image" Target="../media/image32.jpeg"/><Relationship Id="rId1" Type="http://schemas.openxmlformats.org/officeDocument/2006/relationships/slideLayout" Target="../slideLayouts/slideLayout1229.xml"/><Relationship Id="rId2" Type="http://schemas.openxmlformats.org/officeDocument/2006/relationships/notesSlide" Target="../notesSlides/notesSlide49.xml"/></Relationships>
</file>

<file path=ppt/slides/_rels/slide178.xml.rels><?xml version="1.0" encoding="UTF-8" standalone="yes"?>
<Relationships xmlns="http://schemas.openxmlformats.org/package/2006/relationships"><Relationship Id="rId3" Type="http://schemas.openxmlformats.org/officeDocument/2006/relationships/hyperlink" Target="http://users.ece.cmu.edu/~omutlu/pub/rlmc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ipek_isca08_talk.pptx" TargetMode="External"/><Relationship Id="rId1" Type="http://schemas.openxmlformats.org/officeDocument/2006/relationships/slideLayout" Target="../slideLayouts/slideLayout1101.xml"/><Relationship Id="rId2" Type="http://schemas.openxmlformats.org/officeDocument/2006/relationships/notesSlide" Target="../notesSlides/notesSlide5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04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045.xml"/><Relationship Id="rId2" Type="http://schemas.openxmlformats.org/officeDocument/2006/relationships/image" Target="../media/image67.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045.xml"/><Relationship Id="rId2" Type="http://schemas.openxmlformats.org/officeDocument/2006/relationships/image" Target="../media/image68.pn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045.xml"/></Relationships>
</file>

<file path=ppt/slides/_rels/slide183.xml.rels><?xml version="1.0" encoding="UTF-8" standalone="yes"?>
<Relationships xmlns="http://schemas.openxmlformats.org/package/2006/relationships"><Relationship Id="rId3" Type="http://schemas.openxmlformats.org/officeDocument/2006/relationships/hyperlink" Target="http://isca2008.cs.princeton.edu/" TargetMode="External"/><Relationship Id="rId4" Type="http://schemas.openxmlformats.org/officeDocument/2006/relationships/image" Target="../media/image69.png"/><Relationship Id="rId1" Type="http://schemas.openxmlformats.org/officeDocument/2006/relationships/slideLayout" Target="../slideLayouts/slideLayout1045.xml"/><Relationship Id="rId2" Type="http://schemas.openxmlformats.org/officeDocument/2006/relationships/hyperlink" Target="http://users.ece.cmu.edu/~omutlu/pub/rlmc_isca08.pdf" TargetMode="External"/></Relationships>
</file>

<file path=ppt/slides/_rels/slide184.xml.rels><?xml version="1.0" encoding="UTF-8" standalone="yes"?>
<Relationships xmlns="http://schemas.openxmlformats.org/package/2006/relationships"><Relationship Id="rId3" Type="http://schemas.openxmlformats.org/officeDocument/2006/relationships/hyperlink" Target="http://isca2008.cs.princeton.edu/" TargetMode="External"/><Relationship Id="rId4" Type="http://schemas.openxmlformats.org/officeDocument/2006/relationships/image" Target="../media/image70.png"/><Relationship Id="rId1" Type="http://schemas.openxmlformats.org/officeDocument/2006/relationships/slideLayout" Target="../slideLayouts/slideLayout1045.xml"/><Relationship Id="rId2" Type="http://schemas.openxmlformats.org/officeDocument/2006/relationships/hyperlink" Target="http://users.ece.cmu.edu/~omutlu/pub/rlmc_isca08.pdf" TargetMode="Externa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045.xml"/><Relationship Id="rId2" Type="http://schemas.openxmlformats.org/officeDocument/2006/relationships/image" Target="../media/image71.png"/><Relationship Id="rId3" Type="http://schemas.openxmlformats.org/officeDocument/2006/relationships/image" Target="../media/image72.pn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hyperlink" Target="http://users.ece.cmu.edu/~omutlu/pub/timber-fine-grained-dram-cache_ieee-cal12.pdf" TargetMode="Externa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chart" Target="../charts/chart2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chart" Target="../charts/chart2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00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201.xml.rels><?xml version="1.0" encoding="UTF-8" standalone="yes"?>
<Relationships xmlns="http://schemas.openxmlformats.org/package/2006/relationships"><Relationship Id="rId3" Type="http://schemas.openxmlformats.org/officeDocument/2006/relationships/image" Target="../media/image73.gif"/><Relationship Id="rId4" Type="http://schemas.openxmlformats.org/officeDocument/2006/relationships/image" Target="../media/image74.PNG"/><Relationship Id="rId1" Type="http://schemas.openxmlformats.org/officeDocument/2006/relationships/slideLayout" Target="../slideLayouts/slideLayout945.xml"/><Relationship Id="rId2" Type="http://schemas.openxmlformats.org/officeDocument/2006/relationships/notesSlide" Target="../notesSlides/notesSlide5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2.xml"/><Relationship Id="rId3" Type="http://schemas.openxmlformats.org/officeDocument/2006/relationships/image" Target="../media/image74.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956.xml"/><Relationship Id="rId2" Type="http://schemas.openxmlformats.org/officeDocument/2006/relationships/notesSlide" Target="../notesSlides/notesSlide5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5.xml"/><Relationship Id="rId3" Type="http://schemas.openxmlformats.org/officeDocument/2006/relationships/image" Target="../media/image74.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6.xml"/><Relationship Id="rId3" Type="http://schemas.openxmlformats.org/officeDocument/2006/relationships/image" Target="../media/image74.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8.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notesSlide" Target="../notesSlides/notesSlide59.xml"/><Relationship Id="rId3" Type="http://schemas.openxmlformats.org/officeDocument/2006/relationships/chart" Target="../charts/chart2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23.png"/><Relationship Id="rId3" Type="http://schemas.openxmlformats.org/officeDocument/2006/relationships/image" Target="../media/image24.wmf"/></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945.xml"/><Relationship Id="rId2" Type="http://schemas.openxmlformats.org/officeDocument/2006/relationships/chart" Target="../charts/chart3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75.png"/></Relationships>
</file>

<file path=ppt/slides/_rels/slide213.xml.rels><?xml version="1.0" encoding="UTF-8" standalone="yes"?>
<Relationships xmlns="http://schemas.openxmlformats.org/package/2006/relationships"><Relationship Id="rId3" Type="http://schemas.openxmlformats.org/officeDocument/2006/relationships/image" Target="../media/image77.jpeg"/><Relationship Id="rId4" Type="http://schemas.openxmlformats.org/officeDocument/2006/relationships/image" Target="../media/image78.png"/><Relationship Id="rId1" Type="http://schemas.openxmlformats.org/officeDocument/2006/relationships/slideLayout" Target="../slideLayouts/slideLayout392.xml"/><Relationship Id="rId2" Type="http://schemas.openxmlformats.org/officeDocument/2006/relationships/image" Target="../media/image76.jpe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70.xml"/><Relationship Id="rId2" Type="http://schemas.openxmlformats.org/officeDocument/2006/relationships/notesSlide" Target="../notesSlides/notesSlide6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61.xml"/><Relationship Id="rId4" Type="http://schemas.openxmlformats.org/officeDocument/2006/relationships/oleObject" Target="../embeddings/oleObject1.bin"/><Relationship Id="rId5" Type="http://schemas.openxmlformats.org/officeDocument/2006/relationships/oleObject" Target="../embeddings/Microsoft_Excel_97_-_2004_Worksheet1.xls"/><Relationship Id="rId6" Type="http://schemas.openxmlformats.org/officeDocument/2006/relationships/image" Target="../media/image79.png"/><Relationship Id="rId1" Type="http://schemas.openxmlformats.org/officeDocument/2006/relationships/vmlDrawing" Target="../drawings/vmlDrawing1.vml"/><Relationship Id="rId2"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3.xml"/></Relationships>
</file>

<file path=ppt/slides/_rels/slide219.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2.xml"/><Relationship Id="rId3" Type="http://schemas.openxmlformats.org/officeDocument/2006/relationships/notesSlide" Target="../notesSlides/notesSlide6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s>
</file>

<file path=ppt/slides/_rels/slide221.xml.rels><?xml version="1.0" encoding="UTF-8" standalone="yes"?>
<Relationships xmlns="http://schemas.openxmlformats.org/package/2006/relationships"><Relationship Id="rId3" Type="http://schemas.openxmlformats.org/officeDocument/2006/relationships/chart" Target="../charts/chart31.xml"/><Relationship Id="rId4" Type="http://schemas.openxmlformats.org/officeDocument/2006/relationships/chart" Target="../charts/chart32.xml"/><Relationship Id="rId5" Type="http://schemas.openxmlformats.org/officeDocument/2006/relationships/chart" Target="../charts/chart33.xml"/><Relationship Id="rId1" Type="http://schemas.openxmlformats.org/officeDocument/2006/relationships/slideLayout" Target="../slideLayouts/slideLayout2.xml"/><Relationship Id="rId2" Type="http://schemas.openxmlformats.org/officeDocument/2006/relationships/notesSlide" Target="../notesSlides/notesSlide66.xml"/></Relationships>
</file>

<file path=ppt/slides/_rels/slide222.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67.xml"/><Relationship Id="rId5" Type="http://schemas.openxmlformats.org/officeDocument/2006/relationships/oleObject" Target="../embeddings/oleObject2.bin"/><Relationship Id="rId6" Type="http://schemas.openxmlformats.org/officeDocument/2006/relationships/oleObject" Target="../embeddings/Microsoft_Excel_97_-_2004_Worksheet2.xls"/><Relationship Id="rId7" Type="http://schemas.openxmlformats.org/officeDocument/2006/relationships/image" Target="../media/image80.png"/><Relationship Id="rId1" Type="http://schemas.openxmlformats.org/officeDocument/2006/relationships/vmlDrawing" Target="../drawings/vmlDrawing2.vml"/><Relationship Id="rId2" Type="http://schemas.openxmlformats.org/officeDocument/2006/relationships/tags" Target="../tags/tag2.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68.xml"/><Relationship Id="rId4" Type="http://schemas.openxmlformats.org/officeDocument/2006/relationships/image" Target="../media/image81.png"/><Relationship Id="rId1" Type="http://schemas.openxmlformats.org/officeDocument/2006/relationships/tags" Target="../tags/tag3.xml"/><Relationship Id="rId2"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2.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000.xml"/><Relationship Id="rId2" Type="http://schemas.openxmlformats.org/officeDocument/2006/relationships/notesSlide" Target="../notesSlides/notesSlide6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30.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4" Type="http://schemas.openxmlformats.org/officeDocument/2006/relationships/hyperlink" Target="http://users.ece.cmu.edu/~omutlu/pub/subramanian_micro11_talk.pptx" TargetMode="External"/><Relationship Id="rId1" Type="http://schemas.openxmlformats.org/officeDocument/2006/relationships/slideLayout" Target="../slideLayouts/slideLayout1000.xml"/><Relationship Id="rId2" Type="http://schemas.openxmlformats.org/officeDocument/2006/relationships/hyperlink" Target="http://users.ece.cmu.edu/~omutlu/pub/memory-channel-partitioning-micro11.pdf" TargetMode="Externa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000.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999.xml"/><Relationship Id="rId2" Type="http://schemas.openxmlformats.org/officeDocument/2006/relationships/notesSlide" Target="../notesSlides/notesSlide7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35.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1124.xml"/><Relationship Id="rId3" Type="http://schemas.openxmlformats.org/officeDocument/2006/relationships/notesSlide" Target="../notesSlides/notesSlide7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02.xml"/><Relationship Id="rId2" Type="http://schemas.openxmlformats.org/officeDocument/2006/relationships/notesSlide" Target="../notesSlides/notesSlide7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7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135.xml"/><Relationship Id="rId2" Type="http://schemas.openxmlformats.org/officeDocument/2006/relationships/notesSlide" Target="../notesSlides/notesSlide74.xml"/><Relationship Id="rId3" Type="http://schemas.openxmlformats.org/officeDocument/2006/relationships/chart" Target="../charts/chart3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75.xml"/><Relationship Id="rId3" Type="http://schemas.openxmlformats.org/officeDocument/2006/relationships/image" Target="../media/image35.pn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7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77.xml"/><Relationship Id="rId3" Type="http://schemas.openxmlformats.org/officeDocument/2006/relationships/chart" Target="../charts/chart35.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chart" Target="../charts/chart3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135.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78.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113.xml"/><Relationship Id="rId2" Type="http://schemas.openxmlformats.org/officeDocument/2006/relationships/notesSlide" Target="../notesSlides/notesSlide79.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113.xml"/><Relationship Id="rId2" Type="http://schemas.openxmlformats.org/officeDocument/2006/relationships/notesSlide" Target="../notesSlides/notesSlide80.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113.xml"/><Relationship Id="rId2" Type="http://schemas.openxmlformats.org/officeDocument/2006/relationships/notesSlide" Target="../notesSlides/notesSlide81.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38.xml"/><Relationship Id="rId2" Type="http://schemas.openxmlformats.org/officeDocument/2006/relationships/hyperlink" Target="file://localhost/Users/omutlu/Documents/presentations/CMU/Samsung%20Memory%20June%2021%202012/Previous%20Presentations/ebrahimi_micro2011_talk.pptx" TargetMode="Externa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52.xml.rels><?xml version="1.0" encoding="UTF-8" standalone="yes"?>
<Relationships xmlns="http://schemas.openxmlformats.org/package/2006/relationships"><Relationship Id="rId3" Type="http://schemas.openxmlformats.org/officeDocument/2006/relationships/oleObject" Target="../embeddings/oleObject3.bin"/><Relationship Id="rId4" Type="http://schemas.openxmlformats.org/officeDocument/2006/relationships/image" Target="../media/image83.wmf"/><Relationship Id="rId5" Type="http://schemas.openxmlformats.org/officeDocument/2006/relationships/oleObject" Target="../embeddings/oleObject4.bin"/><Relationship Id="rId6" Type="http://schemas.openxmlformats.org/officeDocument/2006/relationships/image" Target="../media/image84.wmf"/><Relationship Id="rId1" Type="http://schemas.openxmlformats.org/officeDocument/2006/relationships/vmlDrawing" Target="../drawings/vmlDrawing3.vml"/><Relationship Id="rId2" Type="http://schemas.openxmlformats.org/officeDocument/2006/relationships/slideLayout" Target="../slideLayouts/slideLayout60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38.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045.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045.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82.xml"/><Relationship Id="rId4" Type="http://schemas.openxmlformats.org/officeDocument/2006/relationships/hyperlink" Target="file://localhost/Users/omutlu/Documents/presentations/CMU/students/Yoongu%20Kim/SALP/ISCA12_SALP_w_backup_w_script-final.pptx" TargetMode="External"/><Relationship Id="rId1" Type="http://schemas.openxmlformats.org/officeDocument/2006/relationships/tags" Target="../tags/tag5.xml"/><Relationship Id="rId2" Type="http://schemas.openxmlformats.org/officeDocument/2006/relationships/slideLayout" Target="../slideLayouts/slideLayout1034.xml"/></Relationships>
</file>

<file path=ppt/slides/_rels/slide259.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1034.xml"/><Relationship Id="rId3" Type="http://schemas.openxmlformats.org/officeDocument/2006/relationships/notesSlide" Target="../notesSlides/notesSlide8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23.xml"/><Relationship Id="rId2" Type="http://schemas.openxmlformats.org/officeDocument/2006/relationships/notesSlide" Target="../notesSlides/notesSlide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84.xml"/></Relationships>
</file>

<file path=ppt/slides/_rels/slide261.xml.rels><?xml version="1.0" encoding="UTF-8" standalone="yes"?>
<Relationships xmlns="http://schemas.openxmlformats.org/package/2006/relationships"><Relationship Id="rId3" Type="http://schemas.openxmlformats.org/officeDocument/2006/relationships/notesSlide" Target="../notesSlides/notesSlide85.xml"/><Relationship Id="rId4" Type="http://schemas.openxmlformats.org/officeDocument/2006/relationships/oleObject" Target="../embeddings/oleObject5.bin"/><Relationship Id="rId5" Type="http://schemas.openxmlformats.org/officeDocument/2006/relationships/image" Target="../media/image85.wmf"/><Relationship Id="rId1" Type="http://schemas.openxmlformats.org/officeDocument/2006/relationships/vmlDrawing" Target="../drawings/vmlDrawing4.vml"/><Relationship Id="rId2" Type="http://schemas.openxmlformats.org/officeDocument/2006/relationships/slideLayout" Target="../slideLayouts/slideLayout1034.xml"/></Relationships>
</file>

<file path=ppt/slides/_rels/slide262.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86.xml"/><Relationship Id="rId5" Type="http://schemas.openxmlformats.org/officeDocument/2006/relationships/chart" Target="../charts/chart37.xml"/><Relationship Id="rId6" Type="http://schemas.openxmlformats.org/officeDocument/2006/relationships/oleObject" Target="../embeddings/oleObject6.bin"/><Relationship Id="rId7" Type="http://schemas.openxmlformats.org/officeDocument/2006/relationships/image" Target="../media/image83.wmf"/><Relationship Id="rId8" Type="http://schemas.openxmlformats.org/officeDocument/2006/relationships/oleObject" Target="../embeddings/oleObject7.bin"/><Relationship Id="rId9" Type="http://schemas.openxmlformats.org/officeDocument/2006/relationships/image" Target="../media/image84.wmf"/><Relationship Id="rId1" Type="http://schemas.openxmlformats.org/officeDocument/2006/relationships/vmlDrawing" Target="../drawings/vmlDrawing5.vml"/><Relationship Id="rId2" Type="http://schemas.openxmlformats.org/officeDocument/2006/relationships/tags" Target="../tags/tag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87.xml"/></Relationships>
</file>

<file path=ppt/slides/_rels/slide264.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1034.xml"/><Relationship Id="rId3" Type="http://schemas.openxmlformats.org/officeDocument/2006/relationships/notesSlide" Target="../notesSlides/notesSlide88.xml"/></Relationships>
</file>

<file path=ppt/slides/_rels/slide265.xml.rels><?xml version="1.0" encoding="UTF-8" standalone="yes"?>
<Relationships xmlns="http://schemas.openxmlformats.org/package/2006/relationships"><Relationship Id="rId3" Type="http://schemas.openxmlformats.org/officeDocument/2006/relationships/notesSlide" Target="../notesSlides/notesSlide89.xml"/><Relationship Id="rId4" Type="http://schemas.openxmlformats.org/officeDocument/2006/relationships/oleObject" Target="../embeddings/oleObject8.bin"/><Relationship Id="rId5" Type="http://schemas.openxmlformats.org/officeDocument/2006/relationships/image" Target="../media/image86.wmf"/><Relationship Id="rId1" Type="http://schemas.openxmlformats.org/officeDocument/2006/relationships/vmlDrawing" Target="../drawings/vmlDrawing6.vml"/><Relationship Id="rId2" Type="http://schemas.openxmlformats.org/officeDocument/2006/relationships/slideLayout" Target="../slideLayouts/slideLayout1034.xml"/></Relationships>
</file>

<file path=ppt/slides/_rels/slide266.xml.rels><?xml version="1.0" encoding="UTF-8" standalone="yes"?>
<Relationships xmlns="http://schemas.openxmlformats.org/package/2006/relationships"><Relationship Id="rId1" Type="http://schemas.openxmlformats.org/officeDocument/2006/relationships/tags" Target="../tags/tag9.xml"/><Relationship Id="rId2" Type="http://schemas.openxmlformats.org/officeDocument/2006/relationships/slideLayout" Target="../slideLayouts/slideLayout1034.xml"/><Relationship Id="rId3" Type="http://schemas.openxmlformats.org/officeDocument/2006/relationships/notesSlide" Target="../notesSlides/notesSlide90.xml"/></Relationships>
</file>

<file path=ppt/slides/_rels/slide267.xml.rels><?xml version="1.0" encoding="UTF-8" standalone="yes"?>
<Relationships xmlns="http://schemas.openxmlformats.org/package/2006/relationships"><Relationship Id="rId11" Type="http://schemas.openxmlformats.org/officeDocument/2006/relationships/oleObject" Target="../embeddings/oleObject13.bin"/><Relationship Id="rId12" Type="http://schemas.openxmlformats.org/officeDocument/2006/relationships/image" Target="../media/image89.wmf"/><Relationship Id="rId13" Type="http://schemas.openxmlformats.org/officeDocument/2006/relationships/oleObject" Target="../embeddings/oleObject14.bin"/><Relationship Id="rId14" Type="http://schemas.openxmlformats.org/officeDocument/2006/relationships/image" Target="../media/image90.wmf"/><Relationship Id="rId1" Type="http://schemas.openxmlformats.org/officeDocument/2006/relationships/vmlDrawing" Target="../drawings/vmlDrawing7.vml"/><Relationship Id="rId2" Type="http://schemas.openxmlformats.org/officeDocument/2006/relationships/tags" Target="../tags/tag10.xml"/><Relationship Id="rId3" Type="http://schemas.openxmlformats.org/officeDocument/2006/relationships/slideLayout" Target="../slideLayouts/slideLayout1034.xml"/><Relationship Id="rId4" Type="http://schemas.openxmlformats.org/officeDocument/2006/relationships/notesSlide" Target="../notesSlides/notesSlide91.xml"/><Relationship Id="rId5" Type="http://schemas.openxmlformats.org/officeDocument/2006/relationships/oleObject" Target="../embeddings/oleObject9.bin"/><Relationship Id="rId6" Type="http://schemas.openxmlformats.org/officeDocument/2006/relationships/image" Target="../media/image87.wmf"/><Relationship Id="rId7" Type="http://schemas.openxmlformats.org/officeDocument/2006/relationships/oleObject" Target="../embeddings/oleObject10.bin"/><Relationship Id="rId8" Type="http://schemas.openxmlformats.org/officeDocument/2006/relationships/image" Target="../media/image88.wmf"/><Relationship Id="rId9" Type="http://schemas.openxmlformats.org/officeDocument/2006/relationships/oleObject" Target="../embeddings/oleObject11.bin"/><Relationship Id="rId10" Type="http://schemas.openxmlformats.org/officeDocument/2006/relationships/oleObject" Target="../embeddings/oleObject12.bin"/></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92.xml"/></Relationships>
</file>

<file path=ppt/slides/_rels/slide269.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93.xml"/><Relationship Id="rId5" Type="http://schemas.openxmlformats.org/officeDocument/2006/relationships/oleObject" Target="../embeddings/oleObject15.bin"/><Relationship Id="rId6" Type="http://schemas.openxmlformats.org/officeDocument/2006/relationships/image" Target="../media/image91.wmf"/><Relationship Id="rId7" Type="http://schemas.openxmlformats.org/officeDocument/2006/relationships/oleObject" Target="../embeddings/oleObject16.bin"/><Relationship Id="rId1" Type="http://schemas.openxmlformats.org/officeDocument/2006/relationships/vmlDrawing" Target="../drawings/vmlDrawing8.vml"/><Relationship Id="rId2" Type="http://schemas.openxmlformats.org/officeDocument/2006/relationships/tags" Target="../tags/tag11.xml"/></Relationships>
</file>

<file path=ppt/slides/_rels/slide27.xml.rels><?xml version="1.0" encoding="UTF-8" standalone="yes"?>
<Relationships xmlns="http://schemas.openxmlformats.org/package/2006/relationships"><Relationship Id="rId3" Type="http://schemas.openxmlformats.org/officeDocument/2006/relationships/image" Target="../media/image26.png"/><Relationship Id="rId4" Type="http://schemas.microsoft.com/office/2007/relationships/hdphoto" Target="../media/hdphoto1.wdp"/><Relationship Id="rId1" Type="http://schemas.openxmlformats.org/officeDocument/2006/relationships/slideLayout" Target="../slideLayouts/slideLayout923.xml"/><Relationship Id="rId2" Type="http://schemas.openxmlformats.org/officeDocument/2006/relationships/notesSlide" Target="../notesSlides/notesSlide9.xml"/></Relationships>
</file>

<file path=ppt/slides/_rels/slide270.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94.xml"/><Relationship Id="rId5" Type="http://schemas.openxmlformats.org/officeDocument/2006/relationships/oleObject" Target="../embeddings/oleObject17.bin"/><Relationship Id="rId6" Type="http://schemas.openxmlformats.org/officeDocument/2006/relationships/image" Target="../media/image92.wmf"/><Relationship Id="rId7" Type="http://schemas.openxmlformats.org/officeDocument/2006/relationships/oleObject" Target="../embeddings/oleObject18.bin"/><Relationship Id="rId8" Type="http://schemas.openxmlformats.org/officeDocument/2006/relationships/image" Target="../media/image91.wmf"/><Relationship Id="rId1" Type="http://schemas.openxmlformats.org/officeDocument/2006/relationships/vmlDrawing" Target="../drawings/vmlDrawing9.vml"/><Relationship Id="rId2" Type="http://schemas.openxmlformats.org/officeDocument/2006/relationships/tags" Target="../tags/tag12.xml"/></Relationships>
</file>

<file path=ppt/slides/_rels/slide271.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95.xml"/><Relationship Id="rId5" Type="http://schemas.openxmlformats.org/officeDocument/2006/relationships/oleObject" Target="../embeddings/oleObject19.bin"/><Relationship Id="rId6" Type="http://schemas.openxmlformats.org/officeDocument/2006/relationships/image" Target="../media/image93.wmf"/><Relationship Id="rId1" Type="http://schemas.openxmlformats.org/officeDocument/2006/relationships/vmlDrawing" Target="../drawings/vmlDrawing10.vml"/><Relationship Id="rId2" Type="http://schemas.openxmlformats.org/officeDocument/2006/relationships/tags" Target="../tags/tag13.xml"/></Relationships>
</file>

<file path=ppt/slides/_rels/slide272.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slideLayout" Target="../slideLayouts/slideLayout1034.xml"/><Relationship Id="rId3" Type="http://schemas.openxmlformats.org/officeDocument/2006/relationships/notesSlide" Target="../notesSlides/notesSlide96.xml"/></Relationships>
</file>

<file path=ppt/slides/_rels/slide273.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97.xml"/><Relationship Id="rId5" Type="http://schemas.openxmlformats.org/officeDocument/2006/relationships/oleObject" Target="../embeddings/oleObject20.bin"/><Relationship Id="rId6" Type="http://schemas.openxmlformats.org/officeDocument/2006/relationships/image" Target="../media/image94.wmf"/><Relationship Id="rId1" Type="http://schemas.openxmlformats.org/officeDocument/2006/relationships/vmlDrawing" Target="../drawings/vmlDrawing11.vml"/><Relationship Id="rId2" Type="http://schemas.openxmlformats.org/officeDocument/2006/relationships/tags" Target="../tags/tag15.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98.xml"/></Relationships>
</file>

<file path=ppt/slides/_rels/slide275.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99.xml"/><Relationship Id="rId5" Type="http://schemas.openxmlformats.org/officeDocument/2006/relationships/oleObject" Target="../embeddings/oleObject21.bin"/><Relationship Id="rId6" Type="http://schemas.openxmlformats.org/officeDocument/2006/relationships/image" Target="../media/image91.wmf"/><Relationship Id="rId7" Type="http://schemas.openxmlformats.org/officeDocument/2006/relationships/oleObject" Target="../embeddings/oleObject22.bin"/><Relationship Id="rId1" Type="http://schemas.openxmlformats.org/officeDocument/2006/relationships/vmlDrawing" Target="../drawings/vmlDrawing12.vml"/><Relationship Id="rId2" Type="http://schemas.openxmlformats.org/officeDocument/2006/relationships/tags" Target="../tags/tag1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100.xml"/></Relationships>
</file>

<file path=ppt/slides/_rels/slide277.xml.rels><?xml version="1.0" encoding="UTF-8" standalone="yes"?>
<Relationships xmlns="http://schemas.openxmlformats.org/package/2006/relationships"><Relationship Id="rId3" Type="http://schemas.openxmlformats.org/officeDocument/2006/relationships/slideLayout" Target="../slideLayouts/slideLayout1034.xml"/><Relationship Id="rId4" Type="http://schemas.openxmlformats.org/officeDocument/2006/relationships/notesSlide" Target="../notesSlides/notesSlide101.xml"/><Relationship Id="rId5" Type="http://schemas.openxmlformats.org/officeDocument/2006/relationships/oleObject" Target="../embeddings/oleObject23.bin"/><Relationship Id="rId6" Type="http://schemas.openxmlformats.org/officeDocument/2006/relationships/image" Target="../media/image95.wmf"/><Relationship Id="rId1" Type="http://schemas.openxmlformats.org/officeDocument/2006/relationships/vmlDrawing" Target="../drawings/vmlDrawing13.vml"/><Relationship Id="rId2" Type="http://schemas.openxmlformats.org/officeDocument/2006/relationships/tags" Target="../tags/tag17.xml"/></Relationships>
</file>

<file path=ppt/slides/_rels/slide278.xml.rels><?xml version="1.0" encoding="UTF-8" standalone="yes"?>
<Relationships xmlns="http://schemas.openxmlformats.org/package/2006/relationships"><Relationship Id="rId1" Type="http://schemas.openxmlformats.org/officeDocument/2006/relationships/tags" Target="../tags/tag18.xml"/><Relationship Id="rId2" Type="http://schemas.openxmlformats.org/officeDocument/2006/relationships/slideLayout" Target="../slideLayouts/slideLayout1034.xml"/><Relationship Id="rId3" Type="http://schemas.openxmlformats.org/officeDocument/2006/relationships/notesSlide" Target="../notesSlides/notesSlide10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103.xml"/></Relationships>
</file>

<file path=ppt/slides/_rels/slide28.xml.rels><?xml version="1.0" encoding="UTF-8" standalone="yes"?>
<Relationships xmlns="http://schemas.openxmlformats.org/package/2006/relationships"><Relationship Id="rId3" Type="http://schemas.openxmlformats.org/officeDocument/2006/relationships/image" Target="../media/image14.png"/><Relationship Id="rId4" Type="http://schemas.microsoft.com/office/2007/relationships/hdphoto" Target="../media/hdphoto2.wdp"/><Relationship Id="rId5" Type="http://schemas.openxmlformats.org/officeDocument/2006/relationships/image" Target="../media/image27.jpeg"/><Relationship Id="rId1" Type="http://schemas.openxmlformats.org/officeDocument/2006/relationships/slideLayout" Target="../slideLayouts/slideLayout967.xml"/><Relationship Id="rId2" Type="http://schemas.openxmlformats.org/officeDocument/2006/relationships/notesSlide" Target="../notesSlides/notesSlide10.xml"/></Relationships>
</file>

<file path=ppt/slides/_rels/slide280.xml.rels><?xml version="1.0" encoding="UTF-8" standalone="yes"?>
<Relationships xmlns="http://schemas.openxmlformats.org/package/2006/relationships"><Relationship Id="rId3" Type="http://schemas.openxmlformats.org/officeDocument/2006/relationships/notesSlide" Target="../notesSlides/notesSlide104.xml"/><Relationship Id="rId4" Type="http://schemas.openxmlformats.org/officeDocument/2006/relationships/chart" Target="../charts/chart38.xml"/><Relationship Id="rId1" Type="http://schemas.openxmlformats.org/officeDocument/2006/relationships/tags" Target="../tags/tag19.xml"/><Relationship Id="rId2" Type="http://schemas.openxmlformats.org/officeDocument/2006/relationships/slideLayout" Target="../slideLayouts/slideLayout1034.xml"/></Relationships>
</file>

<file path=ppt/slides/_rels/slide281.xml.rels><?xml version="1.0" encoding="UTF-8" standalone="yes"?>
<Relationships xmlns="http://schemas.openxmlformats.org/package/2006/relationships"><Relationship Id="rId3" Type="http://schemas.openxmlformats.org/officeDocument/2006/relationships/notesSlide" Target="../notesSlides/notesSlide105.xml"/><Relationship Id="rId4" Type="http://schemas.openxmlformats.org/officeDocument/2006/relationships/chart" Target="../charts/chart39.xml"/><Relationship Id="rId5" Type="http://schemas.openxmlformats.org/officeDocument/2006/relationships/chart" Target="../charts/chart40.xml"/><Relationship Id="rId6" Type="http://schemas.openxmlformats.org/officeDocument/2006/relationships/chart" Target="../charts/chart41.xml"/><Relationship Id="rId7" Type="http://schemas.openxmlformats.org/officeDocument/2006/relationships/chart" Target="../charts/chart42.xml"/><Relationship Id="rId8" Type="http://schemas.openxmlformats.org/officeDocument/2006/relationships/chart" Target="../charts/chart43.xml"/><Relationship Id="rId9" Type="http://schemas.openxmlformats.org/officeDocument/2006/relationships/chart" Target="../charts/chart44.xml"/><Relationship Id="rId1" Type="http://schemas.openxmlformats.org/officeDocument/2006/relationships/tags" Target="../tags/tag20.xml"/><Relationship Id="rId2" Type="http://schemas.openxmlformats.org/officeDocument/2006/relationships/slideLayout" Target="../slideLayouts/slideLayout103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notesSlide" Target="../notesSlides/notesSlide106.xml"/></Relationships>
</file>

<file path=ppt/slides/_rels/slide283.xml.rels><?xml version="1.0" encoding="UTF-8" standalone="yes"?>
<Relationships xmlns="http://schemas.openxmlformats.org/package/2006/relationships"><Relationship Id="rId1" Type="http://schemas.openxmlformats.org/officeDocument/2006/relationships/tags" Target="../tags/tag21.xml"/><Relationship Id="rId2" Type="http://schemas.openxmlformats.org/officeDocument/2006/relationships/slideLayout" Target="../slideLayouts/slideLayout1034.xml"/><Relationship Id="rId3" Type="http://schemas.openxmlformats.org/officeDocument/2006/relationships/notesSlide" Target="../notesSlides/notesSlide107.xml"/></Relationships>
</file>

<file path=ppt/slides/_rels/slide284.xml.rels><?xml version="1.0" encoding="UTF-8" standalone="yes"?>
<Relationships xmlns="http://schemas.openxmlformats.org/package/2006/relationships"><Relationship Id="rId1" Type="http://schemas.openxmlformats.org/officeDocument/2006/relationships/tags" Target="../tags/tag22.xml"/><Relationship Id="rId2" Type="http://schemas.openxmlformats.org/officeDocument/2006/relationships/slideLayout" Target="../slideLayouts/slideLayout1034.xml"/><Relationship Id="rId3" Type="http://schemas.openxmlformats.org/officeDocument/2006/relationships/notesSlide" Target="../notesSlides/notesSlide108.xml"/></Relationships>
</file>

<file path=ppt/slides/_rels/slide285.xml.rels><?xml version="1.0" encoding="UTF-8" standalone="yes"?>
<Relationships xmlns="http://schemas.openxmlformats.org/package/2006/relationships"><Relationship Id="rId1" Type="http://schemas.openxmlformats.org/officeDocument/2006/relationships/tags" Target="../tags/tag23.xml"/><Relationship Id="rId2" Type="http://schemas.openxmlformats.org/officeDocument/2006/relationships/slideLayout" Target="../slideLayouts/slideLayout1034.xml"/><Relationship Id="rId3" Type="http://schemas.openxmlformats.org/officeDocument/2006/relationships/notesSlide" Target="../notesSlides/notesSlide109.xml"/></Relationships>
</file>

<file path=ppt/slides/_rels/slide286.xml.rels><?xml version="1.0" encoding="UTF-8" standalone="yes"?>
<Relationships xmlns="http://schemas.openxmlformats.org/package/2006/relationships"><Relationship Id="rId3" Type="http://schemas.openxmlformats.org/officeDocument/2006/relationships/notesSlide" Target="../notesSlides/notesSlide110.xml"/><Relationship Id="rId4" Type="http://schemas.openxmlformats.org/officeDocument/2006/relationships/chart" Target="../charts/chart45.xml"/><Relationship Id="rId1" Type="http://schemas.openxmlformats.org/officeDocument/2006/relationships/tags" Target="../tags/tag24.xml"/><Relationship Id="rId2" Type="http://schemas.openxmlformats.org/officeDocument/2006/relationships/slideLayout" Target="../slideLayouts/slideLayout1034.xml"/></Relationships>
</file>

<file path=ppt/slides/_rels/slide287.xml.rels><?xml version="1.0" encoding="UTF-8" standalone="yes"?>
<Relationships xmlns="http://schemas.openxmlformats.org/package/2006/relationships"><Relationship Id="rId1" Type="http://schemas.openxmlformats.org/officeDocument/2006/relationships/tags" Target="../tags/tag25.xml"/><Relationship Id="rId2" Type="http://schemas.openxmlformats.org/officeDocument/2006/relationships/slideLayout" Target="../slideLayouts/slideLayout1034.xml"/></Relationships>
</file>

<file path=ppt/slides/_rels/slide288.xml.rels><?xml version="1.0" encoding="UTF-8" standalone="yes"?>
<Relationships xmlns="http://schemas.openxmlformats.org/package/2006/relationships"><Relationship Id="rId1" Type="http://schemas.openxmlformats.org/officeDocument/2006/relationships/tags" Target="../tags/tag26.xml"/><Relationship Id="rId2" Type="http://schemas.openxmlformats.org/officeDocument/2006/relationships/slideLayout" Target="../slideLayouts/slideLayout1034.xml"/><Relationship Id="rId3" Type="http://schemas.openxmlformats.org/officeDocument/2006/relationships/chart" Target="../charts/chart46.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034.xml"/></Relationships>
</file>

<file path=ppt/slides/_rels/slide29.xml.rels><?xml version="1.0" encoding="UTF-8" standalone="yes"?>
<Relationships xmlns="http://schemas.openxmlformats.org/package/2006/relationships"><Relationship Id="rId3" Type="http://schemas.openxmlformats.org/officeDocument/2006/relationships/image" Target="../media/image27.jpeg"/><Relationship Id="rId4" Type="http://schemas.openxmlformats.org/officeDocument/2006/relationships/image" Target="../media/image14.png"/><Relationship Id="rId5" Type="http://schemas.microsoft.com/office/2007/relationships/hdphoto" Target="../media/hdphoto1.wdp"/><Relationship Id="rId1" Type="http://schemas.openxmlformats.org/officeDocument/2006/relationships/slideLayout" Target="../slideLayouts/slideLayout967.xml"/><Relationship Id="rId2" Type="http://schemas.openxmlformats.org/officeDocument/2006/relationships/notesSlide" Target="../notesSlides/notesSlide1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hyperlink" Target="file://localhost/Users/omutlu/Documents/presentations/CMU/students/Yoongu%20Kim/SALP/ISCA12_SALP_w_backup_w_script-final.pptx" TargetMode="External"/></Relationships>
</file>

<file path=ppt/slides/_rels/slide291.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103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033.xml"/><Relationship Id="rId2" Type="http://schemas.openxmlformats.org/officeDocument/2006/relationships/notesSlide" Target="../notesSlides/notesSlide111.xml"/></Relationships>
</file>

<file path=ppt/slides/_rels/slide293.xml.rels><?xml version="1.0" encoding="UTF-8" standalone="yes"?>
<Relationships xmlns="http://schemas.openxmlformats.org/package/2006/relationships"><Relationship Id="rId11" Type="http://schemas.openxmlformats.org/officeDocument/2006/relationships/hyperlink" Target="http://users.ece.cmu.edu/~omutlu/pub/eaf-cache_pact12.pdf" TargetMode="External"/><Relationship Id="rId12" Type="http://schemas.openxmlformats.org/officeDocument/2006/relationships/hyperlink" Target="http://users.ece.cmu.edu/~omutlu/pub/seshadri_pact12_talk.pptx" TargetMode="External"/><Relationship Id="rId1" Type="http://schemas.openxmlformats.org/officeDocument/2006/relationships/slideLayout" Target="../slideLayouts/slideLayout2.xml"/><Relationship Id="rId2" Type="http://schemas.openxmlformats.org/officeDocument/2006/relationships/hyperlink" Target="http://users.ece.cmu.edu/~omutlu/pub/bdi-compression_pact12.pdf" TargetMode="External"/><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users.ece.cmu.edu/~omutlu/pub/linearly-compressed-pages_micro13.pdf" TargetMode="External"/><Relationship Id="rId6" Type="http://schemas.openxmlformats.org/officeDocument/2006/relationships/hyperlink" Target="http://www.microarch.org/micro46/" TargetMode="External"/><Relationship Id="rId7" Type="http://schemas.openxmlformats.org/officeDocument/2006/relationships/hyperlink" Target="http://users.ece.cmu.edu/~omutlu/pub/linearly-compressed-pages_pekhimenko_micro13-talk.pptx" TargetMode="External"/><Relationship Id="rId8" Type="http://schemas.openxmlformats.org/officeDocument/2006/relationships/hyperlink" Target="http://users.ece.cmu.edu/~omutlu/pub/linearly-compressed-pages_pekhimenko_micro13-talk.pdf" TargetMode="External"/><Relationship Id="rId9" Type="http://schemas.openxmlformats.org/officeDocument/2006/relationships/hyperlink" Target="http://users.ece.cmu.edu/~omutlu/pub/linearly-compressed-pages_pekhimenko_micro13_lightning-talk.pptx" TargetMode="External"/><Relationship Id="rId10" Type="http://schemas.openxmlformats.org/officeDocument/2006/relationships/hyperlink" Target="http://users.ece.cmu.edu/~omutlu/pub/linearly-compressed-pages_pekhimenko_micro13_lightning-talk.pdf" TargetMode="External"/></Relationships>
</file>

<file path=ppt/slides/_rels/slide294.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2.xml"/><Relationship Id="rId3" Type="http://schemas.openxmlformats.org/officeDocument/2006/relationships/notesSlide" Target="../notesSlides/notesSlide112.xml"/></Relationships>
</file>

<file path=ppt/slides/_rels/slide295.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1157.xml"/><Relationship Id="rId3" Type="http://schemas.openxmlformats.org/officeDocument/2006/relationships/notesSlide" Target="../notesSlides/notesSlide113.xml"/></Relationships>
</file>

<file path=ppt/slides/_rels/slide3.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users.ece.cmu.edu/~omutlu/projects.htm" TargetMode="External"/><Relationship Id="rId5" Type="http://schemas.openxmlformats.org/officeDocument/2006/relationships/image" Target="../media/image9.jpeg"/><Relationship Id="rId1" Type="http://schemas.openxmlformats.org/officeDocument/2006/relationships/slideLayout" Target="../slideLayouts/slideLayout2.xml"/><Relationship Id="rId2" Type="http://schemas.openxmlformats.org/officeDocument/2006/relationships/hyperlink" Target="http://www.ece.cmu.edu/~omutlu"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4" Type="http://schemas.microsoft.com/office/2007/relationships/hdphoto" Target="../media/hdphoto1.wdp"/><Relationship Id="rId5" Type="http://schemas.openxmlformats.org/officeDocument/2006/relationships/image" Target="../media/image27.jpeg"/><Relationship Id="rId1" Type="http://schemas.openxmlformats.org/officeDocument/2006/relationships/slideLayout" Target="../slideLayouts/slideLayout967.xml"/><Relationship Id="rId2" Type="http://schemas.openxmlformats.org/officeDocument/2006/relationships/notesSlide" Target="../notesSlides/notesSlide12.xml"/></Relationships>
</file>

<file path=ppt/slides/_rels/slide31.xml.rels><?xml version="1.0" encoding="UTF-8" standalone="yes"?>
<Relationships xmlns="http://schemas.openxmlformats.org/package/2006/relationships"><Relationship Id="rId3" Type="http://schemas.openxmlformats.org/officeDocument/2006/relationships/image" Target="../media/image14.png"/><Relationship Id="rId4" Type="http://schemas.microsoft.com/office/2007/relationships/hdphoto" Target="../media/hdphoto1.wdp"/><Relationship Id="rId5" Type="http://schemas.openxmlformats.org/officeDocument/2006/relationships/image" Target="../media/image27.jpeg"/><Relationship Id="rId1" Type="http://schemas.openxmlformats.org/officeDocument/2006/relationships/slideLayout" Target="../slideLayouts/slideLayout967.xml"/><Relationship Id="rId2" Type="http://schemas.openxmlformats.org/officeDocument/2006/relationships/notesSlide" Target="../notesSlides/notesSlide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34.xml"/><Relationship Id="rId2" Type="http://schemas.openxmlformats.org/officeDocument/2006/relationships/notesSlide" Target="../notesSlides/notesSlide14.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g"/><Relationship Id="rId4" Type="http://schemas.openxmlformats.org/officeDocument/2006/relationships/image" Target="../media/image29.jpg"/><Relationship Id="rId1" Type="http://schemas.openxmlformats.org/officeDocument/2006/relationships/slideLayout" Target="../slideLayouts/slideLayout1190.xml"/><Relationship Id="rId2" Type="http://schemas.openxmlformats.org/officeDocument/2006/relationships/notesSlide" Target="../notesSlides/notesSlide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png"/><Relationship Id="rId3" Type="http://schemas.openxmlformats.org/officeDocument/2006/relationships/image" Target="../media/image31.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90.xml"/><Relationship Id="rId2" Type="http://schemas.openxmlformats.org/officeDocument/2006/relationships/notesSlide" Target="../notesSlides/notesSlide1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12.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2.jpeg"/><Relationship Id="rId1" Type="http://schemas.openxmlformats.org/officeDocument/2006/relationships/slideLayout" Target="../slideLayouts/slideLayout1229.xml"/><Relationship Id="rId2" Type="http://schemas.openxmlformats.org/officeDocument/2006/relationships/notesSlide" Target="../notesSlides/notesSlide17.xml"/></Relationships>
</file>

<file path=ppt/slides/_rels/slide39.xml.rels><?xml version="1.0" encoding="UTF-8" standalone="yes"?>
<Relationships xmlns="http://schemas.openxmlformats.org/package/2006/relationships"><Relationship Id="rId3" Type="http://schemas.openxmlformats.org/officeDocument/2006/relationships/hyperlink" Target="http://cag.engr.uconn.edu/isca2014/" TargetMode="External"/><Relationship Id="rId4" Type="http://schemas.openxmlformats.org/officeDocument/2006/relationships/hyperlink" Target="http://users.ece.cmu.edu/~omutlu/pub/dram-row-hammer_kim_talk_isca14.pptx" TargetMode="External"/><Relationship Id="rId5" Type="http://schemas.openxmlformats.org/officeDocument/2006/relationships/hyperlink" Target="http://users.ece.cmu.edu/~omutlu/pub/dram-row-hammer_kim_talk_isca14.pdf" TargetMode="External"/><Relationship Id="rId6" Type="http://schemas.openxmlformats.org/officeDocument/2006/relationships/hyperlink" Target="http://users.ece.cmu.edu/~omutlu/pub/dram-row-hammer_kim_lightning-talk_isca14.pptx" TargetMode="External"/><Relationship Id="rId7" Type="http://schemas.openxmlformats.org/officeDocument/2006/relationships/hyperlink" Target="http://users.ece.cmu.edu/~omutlu/pub/dram-row-hammer_kim_lightning-talk_isca14.pdf" TargetMode="External"/><Relationship Id="rId8" Type="http://schemas.openxmlformats.org/officeDocument/2006/relationships/hyperlink" Target="https://github.com/CMU-SAFARI/rowhammer" TargetMode="External"/><Relationship Id="rId1" Type="http://schemas.openxmlformats.org/officeDocument/2006/relationships/slideLayout" Target="../slideLayouts/slideLayout1201.xml"/><Relationship Id="rId2" Type="http://schemas.openxmlformats.org/officeDocument/2006/relationships/hyperlink" Target="http://users.ece.cmu.edu/~omutlu/pub/dram-row-hammer_isca14.pdf"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png"/><Relationship Id="rId1" Type="http://schemas.openxmlformats.org/officeDocument/2006/relationships/slideLayout" Target="../slideLayouts/slideLayout1212.xml"/><Relationship Id="rId2" Type="http://schemas.openxmlformats.org/officeDocument/2006/relationships/image" Target="../media/image1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3.png"/><Relationship Id="rId3" Type="http://schemas.openxmlformats.org/officeDocument/2006/relationships/image" Target="../media/image34.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4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00.xml"/><Relationship Id="rId2" Type="http://schemas.openxmlformats.org/officeDocument/2006/relationships/notesSlide" Target="../notesSlides/notesSlide20.xml"/></Relationships>
</file>

<file path=ppt/slides/_rels/slide5.xml.rels><?xml version="1.0" encoding="UTF-8" standalone="yes"?>
<Relationships xmlns="http://schemas.openxmlformats.org/package/2006/relationships"><Relationship Id="rId3" Type="http://schemas.openxmlformats.org/officeDocument/2006/relationships/hyperlink" Target="http://www.ece.cmu.edu/~safari/pubs.html" TargetMode="External"/><Relationship Id="rId4" Type="http://schemas.openxmlformats.org/officeDocument/2006/relationships/image" Target="../media/image13.png"/><Relationship Id="rId1" Type="http://schemas.openxmlformats.org/officeDocument/2006/relationships/slideLayout" Target="../slideLayouts/slideLayout724.xml"/><Relationship Id="rId2" Type="http://schemas.openxmlformats.org/officeDocument/2006/relationships/hyperlink" Target="http://www.ece.cmu.edu/~safari/" TargetMode="External"/></Relationships>
</file>

<file path=ppt/slides/_rels/slide50.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4" Type="http://schemas.openxmlformats.org/officeDocument/2006/relationships/hyperlink" Target="http://users.ece.cmu.edu/~omutlu/pub/subramanian_micro11_talk.pptx" TargetMode="External"/><Relationship Id="rId1" Type="http://schemas.openxmlformats.org/officeDocument/2006/relationships/slideLayout" Target="../slideLayouts/slideLayout1000.xml"/><Relationship Id="rId2" Type="http://schemas.openxmlformats.org/officeDocument/2006/relationships/hyperlink" Target="http://users.ece.cmu.edu/~omutlu/pub/memory-channel-partitioning-micro11.pdf"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0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2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22.xml"/><Relationship Id="rId3" Type="http://schemas.openxmlformats.org/officeDocument/2006/relationships/image" Target="../media/image35.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2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notesSlide" Target="../notesSlides/notesSlide24.xml"/><Relationship Id="rId3" Type="http://schemas.openxmlformats.org/officeDocument/2006/relationships/chart" Target="../charts/char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12.xml"/><Relationship Id="rId2" Type="http://schemas.openxmlformats.org/officeDocument/2006/relationships/chart" Target="../charts/char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25.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37.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38.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39.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 Id="rId3" Type="http://schemas.openxmlformats.org/officeDocument/2006/relationships/image" Target="../media/image41.png"/></Relationships>
</file>

<file path=ppt/slides/_rels/slide7.xml.rels><?xml version="1.0" encoding="UTF-8" standalone="yes"?>
<Relationships xmlns="http://schemas.openxmlformats.org/package/2006/relationships"><Relationship Id="rId11" Type="http://schemas.openxmlformats.org/officeDocument/2006/relationships/image" Target="../media/image18.jpeg"/><Relationship Id="rId12" Type="http://schemas.openxmlformats.org/officeDocument/2006/relationships/image" Target="../media/image19.png"/><Relationship Id="rId13" Type="http://schemas.openxmlformats.org/officeDocument/2006/relationships/image" Target="../media/image20.png"/><Relationship Id="rId1" Type="http://schemas.openxmlformats.org/officeDocument/2006/relationships/slideLayout" Target="../slideLayouts/slideLayout6.xml"/><Relationship Id="rId2" Type="http://schemas.openxmlformats.org/officeDocument/2006/relationships/notesSlide" Target="../notesSlides/notesSlide3.xml"/><Relationship Id="rId3" Type="http://schemas.openxmlformats.org/officeDocument/2006/relationships/image" Target="../media/image8.jpeg"/><Relationship Id="rId4" Type="http://schemas.openxmlformats.org/officeDocument/2006/relationships/image" Target="../media/image14.png"/><Relationship Id="rId5" Type="http://schemas.microsoft.com/office/2007/relationships/hdphoto" Target="../media/hdphoto1.wdp"/><Relationship Id="rId6" Type="http://schemas.openxmlformats.org/officeDocument/2006/relationships/image" Target="../media/image15.jpeg"/><Relationship Id="rId7" Type="http://schemas.openxmlformats.org/officeDocument/2006/relationships/image" Target="../media/image9.jpeg"/><Relationship Id="rId8" Type="http://schemas.openxmlformats.org/officeDocument/2006/relationships/image" Target="../media/image16.png"/><Relationship Id="rId9" Type="http://schemas.openxmlformats.org/officeDocument/2006/relationships/image" Target="../media/image17.png"/><Relationship Id="rId10" Type="http://schemas.openxmlformats.org/officeDocument/2006/relationships/image" Target="../media/image1.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0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02.xml"/><Relationship Id="rId2" Type="http://schemas.openxmlformats.org/officeDocument/2006/relationships/image" Target="../media/image30.png"/><Relationship Id="rId3" Type="http://schemas.openxmlformats.org/officeDocument/2006/relationships/image" Target="../media/image31.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02.xml"/><Relationship Id="rId2" Type="http://schemas.openxmlformats.org/officeDocument/2006/relationships/image" Target="../media/image21.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02.xml"/><Relationship Id="rId2" Type="http://schemas.openxmlformats.org/officeDocument/2006/relationships/image" Target="../media/image42.png"/><Relationship Id="rId3" Type="http://schemas.openxmlformats.org/officeDocument/2006/relationships/image" Target="../media/image43.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02.xml"/><Relationship Id="rId2" Type="http://schemas.openxmlformats.org/officeDocument/2006/relationships/image" Target="../media/image44.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7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79.xml"/><Relationship Id="rId2" Type="http://schemas.openxmlformats.org/officeDocument/2006/relationships/image" Target="../media/image45.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25.xml"/><Relationship Id="rId3" Type="http://schemas.openxmlformats.org/officeDocument/2006/relationships/chart" Target="../charts/char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26.xml"/></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8.jpeg"/><Relationship Id="rId5" Type="http://schemas.openxmlformats.org/officeDocument/2006/relationships/image" Target="../media/image1.png"/><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2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29.xml"/><Relationship Id="rId3" Type="http://schemas.openxmlformats.org/officeDocument/2006/relationships/chart" Target="../charts/chart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3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3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32.xml"/></Relationships>
</file>

<file path=ppt/slides/_rels/slide86.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1" Type="http://schemas.openxmlformats.org/officeDocument/2006/relationships/slideLayout" Target="../slideLayouts/slideLayout1168.xml"/><Relationship Id="rId2" Type="http://schemas.openxmlformats.org/officeDocument/2006/relationships/notesSlide" Target="../notesSlides/notesSlide3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34.xml"/><Relationship Id="rId3" Type="http://schemas.openxmlformats.org/officeDocument/2006/relationships/chart" Target="../charts/chart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notesSlide" Target="../notesSlides/notesSlide35.xml"/></Relationships>
</file>

<file path=ppt/slides/_rels/slide89.xml.rels><?xml version="1.0" encoding="UTF-8" standalone="yes"?>
<Relationships xmlns="http://schemas.openxmlformats.org/package/2006/relationships"><Relationship Id="rId3" Type="http://schemas.openxmlformats.org/officeDocument/2006/relationships/chart" Target="../charts/chart9.xml"/><Relationship Id="rId4" Type="http://schemas.openxmlformats.org/officeDocument/2006/relationships/chart" Target="../charts/chart10.xml"/><Relationship Id="rId1" Type="http://schemas.openxmlformats.org/officeDocument/2006/relationships/slideLayout" Target="../slideLayouts/slideLayout1168.xml"/><Relationship Id="rId2" Type="http://schemas.openxmlformats.org/officeDocument/2006/relationships/notesSlide" Target="../notesSlides/notesSlide36.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21.jpeg"/><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3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3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1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4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a:t>
            </a:r>
            <a:r>
              <a:rPr lang="en-US" sz="3750" dirty="0" smtClean="0"/>
              <a:t>Memory</a:t>
            </a:r>
            <a:r>
              <a:rPr lang="en-US" sz="3750" dirty="0"/>
              <a:t> </a:t>
            </a:r>
            <a:r>
              <a:rPr lang="en-US" sz="3750" dirty="0" smtClean="0"/>
              <a:t>System </a:t>
            </a:r>
            <a:r>
              <a:rPr lang="en-US" sz="3750" dirty="0"/>
              <a:t>Design </a:t>
            </a:r>
            <a:r>
              <a:rPr lang="en-US" sz="3750" dirty="0" smtClean="0"/>
              <a:t/>
            </a:r>
            <a:br>
              <a:rPr lang="en-US" sz="3750" dirty="0" smtClean="0"/>
            </a:br>
            <a:r>
              <a:rPr lang="en-US" sz="3750" dirty="0"/>
              <a:t>(</a:t>
            </a:r>
            <a:r>
              <a:rPr lang="en-US" sz="3750" dirty="0" smtClean="0"/>
              <a:t>for </a:t>
            </a:r>
            <a:r>
              <a:rPr lang="en-US" sz="3750" dirty="0"/>
              <a:t>Data-Intensive </a:t>
            </a:r>
            <a:r>
              <a:rPr lang="en-US" sz="3750" dirty="0" smtClean="0"/>
              <a:t>Computing)</a:t>
            </a:r>
            <a:r>
              <a:rPr lang="en-US" sz="3750" dirty="0"/>
              <a:t/>
            </a:r>
            <a:br>
              <a:rPr lang="en-US" sz="3750" dirty="0"/>
            </a:b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September </a:t>
            </a:r>
            <a:r>
              <a:rPr lang="en-US" sz="2200" dirty="0" smtClean="0"/>
              <a:t>2014</a:t>
            </a:r>
          </a:p>
          <a:p>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566456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solidFill>
                  <a:srgbClr val="FF0000"/>
                </a:solidFill>
              </a:rPr>
              <a:t>Computer Architecture Lecture Videos on </a:t>
            </a:r>
            <a:r>
              <a:rPr lang="en-US" dirty="0" err="1" smtClean="0">
                <a:solidFill>
                  <a:srgbClr val="FF0000"/>
                </a:solidFill>
              </a:rPr>
              <a:t>Youtube</a:t>
            </a:r>
            <a:endParaRPr lang="en-US" dirty="0" smtClean="0">
              <a:solidFill>
                <a:srgbClr val="FF0000"/>
              </a:solidFill>
            </a:endParaRPr>
          </a:p>
          <a:p>
            <a:pPr lvl="1"/>
            <a:r>
              <a:rPr lang="en-US" dirty="0">
                <a:hlinkClick r:id="rId2"/>
              </a:rPr>
              <a:t>https://www.youtube.com/playlist?list=</a:t>
            </a:r>
            <a:r>
              <a:rPr lang="en-US" dirty="0" smtClean="0">
                <a:hlinkClick r:id="rId2"/>
              </a:rPr>
              <a:t>PL5PHm2jkkXmidJOd59REog9jDnPDTG6IJ</a:t>
            </a:r>
            <a:endParaRPr lang="en-US" dirty="0" smtClean="0"/>
          </a:p>
          <a:p>
            <a:pPr lvl="1"/>
            <a:endParaRPr lang="en-US" dirty="0" smtClean="0"/>
          </a:p>
          <a:p>
            <a:r>
              <a:rPr lang="en-US" dirty="0" smtClean="0">
                <a:solidFill>
                  <a:srgbClr val="0000FF"/>
                </a:solidFill>
              </a:rPr>
              <a:t>Computer Architecture Course Materials</a:t>
            </a:r>
          </a:p>
          <a:p>
            <a:pPr lvl="1"/>
            <a:r>
              <a:rPr lang="en-US" dirty="0">
                <a:hlinkClick r:id="rId3"/>
              </a:rPr>
              <a:t>http://www.ece.cmu.edu/~ece447/s13/doku.php?id=</a:t>
            </a:r>
            <a:r>
              <a:rPr lang="en-US" dirty="0" smtClean="0">
                <a:hlinkClick r:id="rId3"/>
              </a:rPr>
              <a:t>schedule</a:t>
            </a:r>
            <a:endParaRPr lang="en-US" dirty="0" smtClean="0"/>
          </a:p>
          <a:p>
            <a:pPr lvl="1"/>
            <a:endParaRPr lang="en-US" dirty="0"/>
          </a:p>
          <a:p>
            <a:r>
              <a:rPr lang="en-US" dirty="0" smtClean="0">
                <a:solidFill>
                  <a:srgbClr val="0000FF"/>
                </a:solidFill>
              </a:rPr>
              <a:t>Advanced Computer Architecture Course Materials</a:t>
            </a:r>
          </a:p>
          <a:p>
            <a:pPr lvl="1"/>
            <a:r>
              <a:rPr lang="en-US" dirty="0">
                <a:hlinkClick r:id="rId4"/>
              </a:rPr>
              <a:t>http://www.ece.cmu.edu/~ece740/f13/doku.php?id=</a:t>
            </a:r>
            <a:r>
              <a:rPr lang="en-US" dirty="0" smtClean="0">
                <a:hlinkClick r:id="rId4"/>
              </a:rPr>
              <a:t>schedule</a:t>
            </a:r>
            <a:endParaRPr lang="en-US" dirty="0" smtClean="0"/>
          </a:p>
          <a:p>
            <a:endParaRPr lang="en-US" dirty="0" smtClean="0"/>
          </a:p>
          <a:p>
            <a:r>
              <a:rPr lang="en-US" dirty="0">
                <a:solidFill>
                  <a:srgbClr val="FF0000"/>
                </a:solidFill>
              </a:rPr>
              <a:t>Advanced Computer Architecture </a:t>
            </a:r>
            <a:r>
              <a:rPr lang="en-US" dirty="0" smtClean="0">
                <a:solidFill>
                  <a:srgbClr val="FF0000"/>
                </a:solidFill>
              </a:rPr>
              <a:t>Lecture Videos on </a:t>
            </a:r>
            <a:r>
              <a:rPr lang="en-US" dirty="0" err="1" smtClean="0">
                <a:solidFill>
                  <a:srgbClr val="FF0000"/>
                </a:solidFill>
              </a:rPr>
              <a:t>Youtube</a:t>
            </a:r>
            <a:endParaRPr lang="en-US" dirty="0" smtClean="0">
              <a:solidFill>
                <a:srgbClr val="FF0000"/>
              </a:solidFill>
            </a:endParaRPr>
          </a:p>
          <a:p>
            <a:pPr lvl="1"/>
            <a:r>
              <a:rPr lang="en-US" dirty="0">
                <a:hlinkClick r:id="rId5"/>
              </a:rPr>
              <a:t>https://www.youtube.com/playlist?list=</a:t>
            </a:r>
            <a:r>
              <a:rPr lang="en-US" dirty="0" smtClean="0">
                <a:hlinkClick r:id="rId5"/>
              </a:rPr>
              <a:t>PL5PHm2jkkXmgDN1PLwOY_tGtUlynnyV6D</a:t>
            </a:r>
            <a:r>
              <a:rPr lang="en-US" dirty="0" smtClean="0"/>
              <a:t> </a:t>
            </a:r>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10</a:t>
            </a:fld>
            <a:endParaRPr lang="en-US"/>
          </a:p>
        </p:txBody>
      </p:sp>
    </p:spTree>
    <p:extLst>
      <p:ext uri="{BB962C8B-B14F-4D97-AF65-F5344CB8AC3E}">
        <p14:creationId xmlns:p14="http://schemas.microsoft.com/office/powerpoint/2010/main" val="8787875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Ultra-</a:t>
            </a:r>
            <a:r>
              <a:rPr lang="en-US" sz="4000" dirty="0">
                <a:solidFill>
                  <a:srgbClr val="1A5712"/>
                </a:solidFill>
                <a:latin typeface="Garamond"/>
                <a:cs typeface="Garamond"/>
              </a:rPr>
              <a:t>E</a:t>
            </a:r>
            <a:r>
              <a:rPr lang="en-US" sz="4000" dirty="0" smtClean="0">
                <a:solidFill>
                  <a:srgbClr val="1A5712"/>
                </a:solidFill>
                <a:latin typeface="Garamond"/>
                <a:cs typeface="Garamond"/>
              </a:rPr>
              <a:t>fficient Search</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dirty="0" smtClean="0"/>
              <a:t>What is the right partitioning of computation capability?</a:t>
            </a:r>
          </a:p>
          <a:p>
            <a:r>
              <a:rPr lang="en-US" dirty="0" smtClean="0"/>
              <a:t>What is the right low-cost memory substrate?</a:t>
            </a:r>
          </a:p>
          <a:p>
            <a:r>
              <a:rPr lang="en-US" dirty="0" smtClean="0"/>
              <a:t>What memory technologies are the best enablers?</a:t>
            </a:r>
          </a:p>
          <a:p>
            <a:r>
              <a:rPr lang="en-US" dirty="0" smtClean="0"/>
              <a:t>How do we rethink/ease (visual) search algorithms/applications?</a:t>
            </a:r>
            <a:endParaRPr lang="en-US" dirty="0"/>
          </a:p>
        </p:txBody>
      </p:sp>
      <p:sp>
        <p:nvSpPr>
          <p:cNvPr id="4" name="Rectangle 5"/>
          <p:cNvSpPr>
            <a:spLocks/>
          </p:cNvSpPr>
          <p:nvPr/>
        </p:nvSpPr>
        <p:spPr bwMode="auto">
          <a:xfrm>
            <a:off x="1475656" y="1615978"/>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657378"/>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720878"/>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3152678"/>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327178"/>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787428"/>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786806" y="1838228"/>
            <a:ext cx="84455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Processor</a:t>
            </a:r>
          </a:p>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11" name="Rectangle 12"/>
          <p:cNvSpPr>
            <a:spLocks/>
          </p:cNvSpPr>
          <p:nvPr/>
        </p:nvSpPr>
        <p:spPr bwMode="auto">
          <a:xfrm>
            <a:off x="5735414" y="3660678"/>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615978"/>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674568"/>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299522"/>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583685"/>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9080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21557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4033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6510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8986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9080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21557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4033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6510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8986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962178"/>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9461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2420888"/>
            <a:ext cx="1087536"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400" dirty="0" smtClean="0">
                <a:solidFill>
                  <a:srgbClr val="000000"/>
                </a:solidFill>
                <a:latin typeface="Myriad Pro Bold Cond" charset="0"/>
                <a:ea typeface="ＭＳ Ｐゴシック" charset="0"/>
                <a:cs typeface="Myriad Pro Bold Cond" charset="0"/>
                <a:sym typeface="Myriad Pro Bold Cond" charset="0"/>
              </a:rPr>
              <a:t>Database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63006" y="2441478"/>
            <a:ext cx="3714750" cy="1358900"/>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507531" y="2410522"/>
            <a:ext cx="3349625" cy="1091406"/>
            <a:chOff x="0" y="0"/>
            <a:chExt cx="4219" cy="1374"/>
          </a:xfrm>
        </p:grpSpPr>
        <p:sp>
          <p:nvSpPr>
            <p:cNvPr id="31" name="Rectangle 31"/>
            <p:cNvSpPr>
              <a:spLocks/>
            </p:cNvSpPr>
            <p:nvPr/>
          </p:nvSpPr>
          <p:spPr bwMode="auto">
            <a:xfrm>
              <a:off x="2987" y="862"/>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328"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800" y="1054"/>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Query vector</a:t>
              </a:r>
            </a:p>
          </p:txBody>
        </p:sp>
      </p:grpSp>
      <p:sp>
        <p:nvSpPr>
          <p:cNvPr id="34" name="Rectangle 35"/>
          <p:cNvSpPr>
            <a:spLocks/>
          </p:cNvSpPr>
          <p:nvPr/>
        </p:nvSpPr>
        <p:spPr bwMode="auto">
          <a:xfrm>
            <a:off x="3287142" y="3895080"/>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460231" y="1762202"/>
            <a:ext cx="2133601" cy="1434752"/>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101</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40627C"/>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40627C"/>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a:t>
            </a:r>
          </a:p>
        </p:txBody>
      </p:sp>
      <p:sp>
        <p:nvSpPr>
          <p:cNvPr id="39" name="Rounded Rectangle 38"/>
          <p:cNvSpPr/>
          <p:nvPr/>
        </p:nvSpPr>
        <p:spPr>
          <a:xfrm>
            <a:off x="533400" y="3791744"/>
            <a:ext cx="22860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p:txBody>
      </p:sp>
      <p:sp>
        <p:nvSpPr>
          <p:cNvPr id="40" name="Rounded Rectangle 39"/>
          <p:cNvSpPr/>
          <p:nvPr/>
        </p:nvSpPr>
        <p:spPr>
          <a:xfrm>
            <a:off x="533400" y="5239544"/>
            <a:ext cx="2286000" cy="914400"/>
          </a:xfrm>
          <a:prstGeom prst="roundRect">
            <a:avLst/>
          </a:prstGeom>
          <a:solidFill>
            <a:srgbClr val="C4442A"/>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Randomization</a:t>
            </a:r>
          </a:p>
          <a:p>
            <a:pPr algn="ctr">
              <a:defRPr/>
            </a:pPr>
            <a:r>
              <a:rPr lang="en-US" sz="2000" b="1" kern="0" dirty="0" smtClean="0">
                <a:solidFill>
                  <a:sysClr val="window" lastClr="FFFFFF"/>
                </a:solidFill>
                <a:latin typeface="Calibri"/>
              </a:rPr>
              <a:t>Bitwise Operations</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
        <p:nvSpPr>
          <p:cNvPr id="48" name="Rounded Rectangle 47"/>
          <p:cNvSpPr/>
          <p:nvPr/>
        </p:nvSpPr>
        <p:spPr>
          <a:xfrm>
            <a:off x="381000" y="2267744"/>
            <a:ext cx="8229600" cy="14097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
        <p:nvSpPr>
          <p:cNvPr id="49" name="Rounded Rectangle 48"/>
          <p:cNvSpPr/>
          <p:nvPr/>
        </p:nvSpPr>
        <p:spPr>
          <a:xfrm>
            <a:off x="381000" y="3677444"/>
            <a:ext cx="8229600" cy="14097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
        <p:nvSpPr>
          <p:cNvPr id="50" name="Rounded Rectangle 49"/>
          <p:cNvSpPr/>
          <p:nvPr/>
        </p:nvSpPr>
        <p:spPr>
          <a:xfrm>
            <a:off x="381000" y="5087144"/>
            <a:ext cx="8229600" cy="12192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48"/>
                                        </p:tgtEl>
                                      </p:cBhvr>
                                    </p:animEffect>
                                    <p:set>
                                      <p:cBhvr>
                                        <p:cTn id="12" dur="1" fill="hold">
                                          <p:stCondLst>
                                            <p:cond delay="499"/>
                                          </p:stCondLst>
                                        </p:cTn>
                                        <p:tgtEl>
                                          <p:spTgt spid="48"/>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fade">
                                      <p:cBhvr>
                                        <p:cTn id="15" dur="500"/>
                                        <p:tgtEl>
                                          <p:spTgt spid="4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49"/>
                                        </p:tgtEl>
                                      </p:cBhvr>
                                    </p:animEffect>
                                    <p:set>
                                      <p:cBhvr>
                                        <p:cTn id="20" dur="1" fill="hold">
                                          <p:stCondLst>
                                            <p:cond delay="499"/>
                                          </p:stCondLst>
                                        </p:cTn>
                                        <p:tgtEl>
                                          <p:spTgt spid="49"/>
                                        </p:tgtEl>
                                        <p:attrNameLst>
                                          <p:attrName>style.visibility</p:attrName>
                                        </p:attrNameLst>
                                      </p:cBhvr>
                                      <p:to>
                                        <p:strVal val="hidden"/>
                                      </p:to>
                                    </p:set>
                                  </p:childTnLst>
                                </p:cTn>
                              </p:par>
                              <p:par>
                                <p:cTn id="21" presetID="10" presetClass="entr" presetSubtype="0" fill="hold" grpId="0"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fade">
                                      <p:cBhvr>
                                        <p:cTn id="23" dur="500"/>
                                        <p:tgtEl>
                                          <p:spTgt spid="5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500"/>
                                        <p:tgtEl>
                                          <p:spTgt spid="50"/>
                                        </p:tgtEl>
                                      </p:cBhvr>
                                    </p:animEffect>
                                    <p:set>
                                      <p:cBhvr>
                                        <p:cTn id="28" dur="1" fill="hold">
                                          <p:stCondLst>
                                            <p:cond delay="4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9" grpId="0" animBg="1"/>
      <p:bldP spid="49" grpId="1" animBg="1"/>
      <p:bldP spid="50" grpId="0" animBg="1"/>
      <p:bldP spid="50" grpId="1"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102</a:t>
            </a:fld>
            <a:endParaRPr lang="en-US" altLang="en-US">
              <a:solidFill>
                <a:srgbClr val="000000"/>
              </a:solidFill>
            </a:endParaRPr>
          </a:p>
        </p:txBody>
      </p:sp>
      <p:sp>
        <p:nvSpPr>
          <p:cNvPr id="6" name="Rectangle 5"/>
          <p:cNvSpPr/>
          <p:nvPr/>
        </p:nvSpPr>
        <p:spPr>
          <a:xfrm>
            <a:off x="575492" y="4694312"/>
            <a:ext cx="8100964"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6645642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Reducing DRAM Bank Conflicts</a:t>
            </a:r>
            <a:endParaRPr lang="en-US" dirty="0"/>
          </a:p>
        </p:txBody>
      </p:sp>
      <p:sp>
        <p:nvSpPr>
          <p:cNvPr id="3" name="Content Placeholder 2"/>
          <p:cNvSpPr>
            <a:spLocks noGrp="1"/>
          </p:cNvSpPr>
          <p:nvPr>
            <p:ph idx="1"/>
          </p:nvPr>
        </p:nvSpPr>
        <p:spPr>
          <a:xfrm>
            <a:off x="107504" y="1052736"/>
            <a:ext cx="9036496" cy="5195664"/>
          </a:xfrm>
        </p:spPr>
        <p:txBody>
          <a:bodyPr/>
          <a:lstStyle/>
          <a:p>
            <a:r>
              <a:rPr lang="en-US" sz="2200" dirty="0"/>
              <a:t>Problem: </a:t>
            </a:r>
            <a:r>
              <a:rPr lang="en-US" sz="2200" dirty="0" smtClean="0">
                <a:solidFill>
                  <a:srgbClr val="FF0000"/>
                </a:solidFill>
              </a:rPr>
              <a:t>Bank conflicts are costly for </a:t>
            </a:r>
            <a:r>
              <a:rPr lang="en-US" sz="2200" dirty="0">
                <a:solidFill>
                  <a:srgbClr val="FF0000"/>
                </a:solidFill>
              </a:rPr>
              <a:t>performance and </a:t>
            </a:r>
            <a:r>
              <a:rPr lang="en-US" sz="2200" dirty="0" smtClean="0">
                <a:solidFill>
                  <a:srgbClr val="FF0000"/>
                </a:solidFill>
              </a:rPr>
              <a:t>energy</a:t>
            </a:r>
          </a:p>
          <a:p>
            <a:pPr lvl="1"/>
            <a:r>
              <a:rPr lang="en-US" sz="2000" dirty="0" smtClean="0">
                <a:sym typeface="Wingdings"/>
              </a:rPr>
              <a:t>serialized requests, wasted energy (thrashing of row buffer, busy wait)</a:t>
            </a:r>
            <a:endParaRPr lang="en-US" sz="2000" dirty="0"/>
          </a:p>
          <a:p>
            <a:r>
              <a:rPr lang="en-US" sz="2200" dirty="0"/>
              <a:t>Goal: R</a:t>
            </a:r>
            <a:r>
              <a:rPr lang="en-US" sz="2200" dirty="0" smtClean="0"/>
              <a:t>educe </a:t>
            </a:r>
            <a:r>
              <a:rPr lang="en-US" sz="2200" dirty="0"/>
              <a:t>bank conflicts without </a:t>
            </a:r>
            <a:r>
              <a:rPr lang="en-US" sz="2200" dirty="0" smtClean="0"/>
              <a:t>adding more banks (low </a:t>
            </a:r>
            <a:r>
              <a:rPr lang="en-US" sz="2200" dirty="0"/>
              <a:t>cost</a:t>
            </a:r>
            <a:r>
              <a:rPr lang="en-US" sz="2200" dirty="0" smtClean="0"/>
              <a:t>)</a:t>
            </a:r>
            <a:endParaRPr lang="en-US" sz="2200" dirty="0"/>
          </a:p>
          <a:p>
            <a:r>
              <a:rPr lang="en-US" sz="2200" dirty="0" smtClean="0"/>
              <a:t>Key idea</a:t>
            </a:r>
            <a:r>
              <a:rPr lang="en-US" sz="2200" dirty="0"/>
              <a:t>: </a:t>
            </a:r>
            <a:r>
              <a:rPr lang="en-US" sz="2200" dirty="0">
                <a:solidFill>
                  <a:srgbClr val="0000FF"/>
                </a:solidFill>
              </a:rPr>
              <a:t>Exploit the internal </a:t>
            </a:r>
            <a:r>
              <a:rPr lang="en-US" sz="2200" dirty="0" smtClean="0">
                <a:solidFill>
                  <a:srgbClr val="0000FF"/>
                </a:solidFill>
              </a:rPr>
              <a:t>subarray </a:t>
            </a:r>
            <a:r>
              <a:rPr lang="en-US" sz="2200" dirty="0">
                <a:solidFill>
                  <a:srgbClr val="0000FF"/>
                </a:solidFill>
              </a:rPr>
              <a:t>structure of a DRAM bank to parallelize bank </a:t>
            </a:r>
            <a:r>
              <a:rPr lang="en-US" sz="2200" dirty="0" smtClean="0">
                <a:solidFill>
                  <a:srgbClr val="0000FF"/>
                </a:solidFill>
              </a:rPr>
              <a:t>conflicts to different subarrays</a:t>
            </a:r>
            <a:endParaRPr lang="en-US" sz="2200" dirty="0">
              <a:solidFill>
                <a:srgbClr val="0000FF"/>
              </a:solidFill>
            </a:endParaRPr>
          </a:p>
          <a:p>
            <a:pPr lvl="1"/>
            <a:r>
              <a:rPr lang="en-US" sz="2000" dirty="0" smtClean="0">
                <a:solidFill>
                  <a:srgbClr val="0000FF"/>
                </a:solidFill>
              </a:rPr>
              <a:t>Slightly modify DRAM bank to reduce subarray-level hardware sharing</a:t>
            </a:r>
          </a:p>
          <a:p>
            <a:endParaRPr lang="en-US" sz="2200" dirty="0" smtClean="0">
              <a:solidFill>
                <a:schemeClr val="tx1">
                  <a:lumMod val="95000"/>
                  <a:lumOff val="5000"/>
                </a:schemeClr>
              </a:solidFill>
            </a:endParaRPr>
          </a:p>
          <a:p>
            <a:r>
              <a:rPr lang="en-US" sz="2200" dirty="0" smtClean="0">
                <a:solidFill>
                  <a:schemeClr val="tx1">
                    <a:lumMod val="95000"/>
                    <a:lumOff val="5000"/>
                  </a:schemeClr>
                </a:solidFill>
              </a:rPr>
              <a:t>Results on Server, Stream/Random, SPEC </a:t>
            </a:r>
          </a:p>
          <a:p>
            <a:pPr lvl="1"/>
            <a:r>
              <a:rPr lang="en-US" sz="2000" dirty="0" smtClean="0">
                <a:solidFill>
                  <a:schemeClr val="tx1">
                    <a:lumMod val="95000"/>
                    <a:lumOff val="5000"/>
                  </a:schemeClr>
                </a:solidFill>
              </a:rPr>
              <a:t>19% reduction in dynamic DRAM energy</a:t>
            </a:r>
          </a:p>
          <a:p>
            <a:pPr lvl="1"/>
            <a:r>
              <a:rPr lang="en-US" sz="2000" dirty="0" smtClean="0">
                <a:solidFill>
                  <a:schemeClr val="tx1">
                    <a:lumMod val="95000"/>
                    <a:lumOff val="5000"/>
                  </a:schemeClr>
                </a:solidFill>
              </a:rPr>
              <a:t>13% improvement in row hit rate</a:t>
            </a:r>
          </a:p>
          <a:p>
            <a:pPr lvl="1"/>
            <a:r>
              <a:rPr lang="en-US" sz="2000" dirty="0" smtClean="0">
                <a:solidFill>
                  <a:schemeClr val="tx1">
                    <a:lumMod val="95000"/>
                    <a:lumOff val="5000"/>
                  </a:schemeClr>
                </a:solidFill>
              </a:rPr>
              <a:t>17% performance improvement </a:t>
            </a:r>
          </a:p>
          <a:p>
            <a:pPr lvl="1"/>
            <a:r>
              <a:rPr lang="en-US" sz="2000" dirty="0" smtClean="0">
                <a:solidFill>
                  <a:schemeClr val="tx1">
                    <a:lumMod val="95000"/>
                    <a:lumOff val="5000"/>
                  </a:schemeClr>
                </a:solidFill>
              </a:rPr>
              <a:t>0.15% DRAM area overhead</a:t>
            </a:r>
          </a:p>
          <a:p>
            <a:pPr marL="344487" lvl="1" indent="0">
              <a:buNone/>
            </a:pP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103</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5807001" y="3340113"/>
            <a:ext cx="3312368" cy="1457039"/>
          </a:xfrm>
          <a:prstGeom prst="rect">
            <a:avLst/>
          </a:prstGeom>
        </p:spPr>
      </p:pic>
      <p:sp>
        <p:nvSpPr>
          <p:cNvPr id="6" name="Rectangle 5"/>
          <p:cNvSpPr/>
          <p:nvPr/>
        </p:nvSpPr>
        <p:spPr>
          <a:xfrm>
            <a:off x="1403648" y="6381328"/>
            <a:ext cx="7056784" cy="523220"/>
          </a:xfrm>
          <a:prstGeom prst="rect">
            <a:avLst/>
          </a:prstGeom>
        </p:spPr>
        <p:txBody>
          <a:bodyPr wrap="square">
            <a:spAutoFit/>
          </a:bodyPr>
          <a:lstStyle/>
          <a:p>
            <a:r>
              <a:rPr lang="en-US" sz="1400" dirty="0" smtClean="0">
                <a:solidFill>
                  <a:srgbClr val="000000"/>
                </a:solidFill>
                <a:latin typeface="Tahoma" charset="0"/>
                <a:ea typeface="ＭＳ Ｐゴシック" charset="0"/>
                <a:cs typeface="ＭＳ Ｐゴシック" charset="0"/>
              </a:rPr>
              <a:t>Kim, Seshadri+ “</a:t>
            </a:r>
            <a:r>
              <a:rPr lang="en-US" sz="1400" dirty="0" smtClean="0">
                <a:solidFill>
                  <a:srgbClr val="0000FF"/>
                </a:solidFill>
                <a:latin typeface="Tahoma" charset="0"/>
                <a:ea typeface="ＭＳ Ｐゴシック" charset="0"/>
                <a:cs typeface="ＭＳ Ｐゴシック" charset="0"/>
              </a:rPr>
              <a:t>A Case for Exploiting Subarray-Level </a:t>
            </a:r>
          </a:p>
          <a:p>
            <a:r>
              <a:rPr lang="en-US" sz="1400" dirty="0" smtClean="0">
                <a:solidFill>
                  <a:srgbClr val="0000FF"/>
                </a:solidFill>
                <a:latin typeface="Tahoma" charset="0"/>
                <a:ea typeface="ＭＳ Ｐゴシック" charset="0"/>
                <a:cs typeface="ＭＳ Ｐゴシック" charset="0"/>
              </a:rPr>
              <a:t>Parallelism in DRAM</a:t>
            </a:r>
            <a:r>
              <a:rPr lang="en-US" sz="1400" dirty="0" smtClean="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a:rPr>
              <a:t>.</a:t>
            </a:r>
            <a:endParaRPr lang="en-US" sz="1400" dirty="0">
              <a:solidFill>
                <a:srgbClr val="000000"/>
              </a:solidFill>
              <a:latin typeface="Tahoma"/>
              <a:hlinkClick r:id="rId3" action="ppaction://hlinkpres?slideindex=1&amp;slidetitle="/>
            </a:endParaRPr>
          </a:p>
        </p:txBody>
      </p:sp>
      <p:graphicFrame>
        <p:nvGraphicFramePr>
          <p:cNvPr id="7" name="Chart 6"/>
          <p:cNvGraphicFramePr>
            <a:graphicFrameLocks/>
          </p:cNvGraphicFramePr>
          <p:nvPr>
            <p:extLst>
              <p:ext uri="{D42A27DB-BD31-4B8C-83A1-F6EECF244321}">
                <p14:modId xmlns:p14="http://schemas.microsoft.com/office/powerpoint/2010/main" val="647292460"/>
              </p:ext>
            </p:extLst>
          </p:nvPr>
        </p:nvGraphicFramePr>
        <p:xfrm>
          <a:off x="5580112" y="4769768"/>
          <a:ext cx="2160240" cy="2088232"/>
        </p:xfrm>
        <a:graphic>
          <a:graphicData uri="http://schemas.openxmlformats.org/drawingml/2006/chart">
            <c:chart xmlns:c="http://schemas.openxmlformats.org/drawingml/2006/chart" xmlns:r="http://schemas.openxmlformats.org/officeDocument/2006/relationships" r:id="rId4"/>
          </a:graphicData>
        </a:graphic>
      </p:graphicFrame>
      <p:sp>
        <p:nvSpPr>
          <p:cNvPr id="8" name="2"/>
          <p:cNvSpPr txBox="1"/>
          <p:nvPr/>
        </p:nvSpPr>
        <p:spPr>
          <a:xfrm rot="16200000">
            <a:off x="6295048" y="5883160"/>
            <a:ext cx="1295400" cy="276999"/>
          </a:xfrm>
          <a:prstGeom prst="rect">
            <a:avLst/>
          </a:prstGeom>
          <a:noFill/>
        </p:spPr>
        <p:txBody>
          <a:bodyPr wrap="square" rtlCol="0">
            <a:spAutoFit/>
          </a:bodyPr>
          <a:lstStyle/>
          <a:p>
            <a:pPr algn="ctr"/>
            <a:r>
              <a:rPr lang="en-US" sz="1200" b="1" dirty="0" smtClean="0">
                <a:solidFill>
                  <a:srgbClr val="FFFFFF"/>
                </a:solidFill>
                <a:latin typeface="Tahoma"/>
              </a:rPr>
              <a:t>-19%</a:t>
            </a:r>
            <a:endParaRPr lang="en-US" sz="1200" b="1" dirty="0">
              <a:solidFill>
                <a:srgbClr val="FFFFFF"/>
              </a:solidFill>
              <a:latin typeface="Tahoma"/>
            </a:endParaRPr>
          </a:p>
        </p:txBody>
      </p:sp>
      <p:graphicFrame>
        <p:nvGraphicFramePr>
          <p:cNvPr id="9" name="Chart 8"/>
          <p:cNvGraphicFramePr>
            <a:graphicFrameLocks/>
          </p:cNvGraphicFramePr>
          <p:nvPr>
            <p:extLst>
              <p:ext uri="{D42A27DB-BD31-4B8C-83A1-F6EECF244321}">
                <p14:modId xmlns:p14="http://schemas.microsoft.com/office/powerpoint/2010/main" val="905509398"/>
              </p:ext>
            </p:extLst>
          </p:nvPr>
        </p:nvGraphicFramePr>
        <p:xfrm>
          <a:off x="7452320" y="4797152"/>
          <a:ext cx="1714448" cy="2060848"/>
        </p:xfrm>
        <a:graphic>
          <a:graphicData uri="http://schemas.openxmlformats.org/drawingml/2006/chart">
            <c:chart xmlns:c="http://schemas.openxmlformats.org/drawingml/2006/chart" xmlns:r="http://schemas.openxmlformats.org/officeDocument/2006/relationships" r:id="rId5"/>
          </a:graphicData>
        </a:graphic>
      </p:graphicFrame>
      <p:sp>
        <p:nvSpPr>
          <p:cNvPr id="11" name="2"/>
          <p:cNvSpPr txBox="1"/>
          <p:nvPr/>
        </p:nvSpPr>
        <p:spPr>
          <a:xfrm rot="16200000">
            <a:off x="7814782" y="5838118"/>
            <a:ext cx="1447802" cy="276999"/>
          </a:xfrm>
          <a:prstGeom prst="rect">
            <a:avLst/>
          </a:prstGeom>
          <a:noFill/>
        </p:spPr>
        <p:txBody>
          <a:bodyPr wrap="square" rtlCol="0">
            <a:spAutoFit/>
          </a:bodyPr>
          <a:lstStyle/>
          <a:p>
            <a:pPr algn="ctr"/>
            <a:r>
              <a:rPr lang="en-US" sz="1200" b="1" dirty="0" smtClean="0">
                <a:solidFill>
                  <a:srgbClr val="FFFFFF"/>
                </a:solidFill>
                <a:latin typeface="Tahoma"/>
              </a:rPr>
              <a:t>+13%</a:t>
            </a:r>
            <a:endParaRPr lang="en-US" sz="1200" b="1" dirty="0">
              <a:solidFill>
                <a:srgbClr val="FFFFFF"/>
              </a:solidFill>
              <a:latin typeface="Tahoma"/>
            </a:endParaRPr>
          </a:p>
        </p:txBody>
      </p:sp>
    </p:spTree>
    <p:extLst>
      <p:ext uri="{BB962C8B-B14F-4D97-AF65-F5344CB8AC3E}">
        <p14:creationId xmlns:p14="http://schemas.microsoft.com/office/powerpoint/2010/main" val="19044111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Graphic spid="9" grpId="0">
        <p:bldAsOne/>
      </p:bldGraphic>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SALP</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Vivek Seshadri, Donghyuk Lee, Jamie Liu, and </a:t>
            </a:r>
            <a:r>
              <a:rPr lang="en-US" sz="2000" u="sng" dirty="0"/>
              <a:t>Onur Mutlu</a:t>
            </a:r>
            <a:r>
              <a:rPr lang="en-US" sz="2000" dirty="0"/>
              <a:t>,</a:t>
            </a:r>
            <a:br>
              <a:rPr lang="en-US" sz="2000" dirty="0"/>
            </a:br>
            <a:r>
              <a:rPr lang="en-US" sz="2000" b="1" dirty="0">
                <a:hlinkClick r:id="rId2"/>
              </a:rPr>
              <a:t>"A Case for Exploiting Subarray-Level Parallelism (SALP) in DRAM"</a:t>
            </a:r>
            <a:r>
              <a:rPr lang="en-US" sz="2000" dirty="0"/>
              <a:t/>
            </a:r>
            <a:br>
              <a:rPr lang="en-US" sz="2000" dirty="0"/>
            </a:br>
            <a:r>
              <a:rPr lang="en-US" sz="2000" i="1" dirty="0"/>
              <a:t>Proceedings of the </a:t>
            </a:r>
            <a:r>
              <a:rPr lang="en-US" sz="2000" i="1" dirty="0">
                <a:hlinkClick r:id="rId3"/>
              </a:rPr>
              <a:t>39th International Symposium on Computer Architecture</a:t>
            </a:r>
            <a:r>
              <a:rPr lang="en-US" sz="2000" i="1" dirty="0"/>
              <a:t> (</a:t>
            </a:r>
            <a:r>
              <a:rPr lang="en-US" sz="2000" b="1" i="1" dirty="0"/>
              <a:t>ISCA</a:t>
            </a:r>
            <a:r>
              <a:rPr lang="en-US" sz="2000" i="1" dirty="0"/>
              <a:t>)</a:t>
            </a:r>
            <a:r>
              <a:rPr lang="en-US" sz="2000" dirty="0"/>
              <a:t>, Portland, OR, June 2012.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spTree>
    <p:extLst>
      <p:ext uri="{BB962C8B-B14F-4D97-AF65-F5344CB8AC3E}">
        <p14:creationId xmlns:p14="http://schemas.microsoft.com/office/powerpoint/2010/main" val="279879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sp>
        <p:nvSpPr>
          <p:cNvPr id="6" name="Rectangle 5"/>
          <p:cNvSpPr/>
          <p:nvPr/>
        </p:nvSpPr>
        <p:spPr>
          <a:xfrm>
            <a:off x="575492" y="4694312"/>
            <a:ext cx="8100964" cy="50405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551532" y="5558408"/>
            <a:ext cx="8100964" cy="822920"/>
          </a:xfrm>
          <a:prstGeom prst="rect">
            <a:avLst/>
          </a:prstGeom>
          <a:no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8" name="Rectangle 7"/>
          <p:cNvSpPr/>
          <p:nvPr/>
        </p:nvSpPr>
        <p:spPr>
          <a:xfrm>
            <a:off x="539552" y="2065037"/>
            <a:ext cx="8100964" cy="50405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539552" y="2924944"/>
            <a:ext cx="8100964" cy="50405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7019657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Efficient Cache/Memory Utilization</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solidFill>
                  <a:srgbClr val="0000FF"/>
                </a:solidFill>
              </a:rPr>
              <a:t>Compressing redundant data</a:t>
            </a:r>
          </a:p>
          <a:p>
            <a:pPr lvl="1"/>
            <a:r>
              <a:rPr lang="en-US" sz="1300" dirty="0"/>
              <a:t>Gennady </a:t>
            </a:r>
            <a:r>
              <a:rPr lang="en-US" sz="1300" dirty="0" err="1"/>
              <a:t>Pekhimenko</a:t>
            </a:r>
            <a:r>
              <a:rPr lang="en-US" sz="1300" dirty="0"/>
              <a:t>, Vivek Seshadri, </a:t>
            </a:r>
            <a:r>
              <a:rPr lang="en-US" sz="1300" u="sng" dirty="0"/>
              <a:t>Onur Mutlu</a:t>
            </a:r>
            <a:r>
              <a:rPr lang="en-US" sz="1300" dirty="0"/>
              <a:t>, Philip B. Gibbons,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2"/>
              </a:rPr>
              <a:t>"Base-Delta-Immediate Compression: Practical Data Compression for On-Chip Caches"</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4"/>
              </a:rPr>
              <a:t>Slides (pptx)</a:t>
            </a:r>
            <a:r>
              <a:rPr lang="en-US" sz="1300" dirty="0"/>
              <a:t> </a:t>
            </a:r>
            <a:endParaRPr lang="en-US" sz="1300" dirty="0" smtClean="0"/>
          </a:p>
          <a:p>
            <a:pPr lvl="1"/>
            <a:endParaRPr lang="en-US" sz="1300" dirty="0">
              <a:latin typeface="Tahoma" charset="0"/>
            </a:endParaRPr>
          </a:p>
          <a:p>
            <a:pPr lvl="1"/>
            <a:r>
              <a:rPr lang="en-US" sz="1300" dirty="0"/>
              <a:t>Gennady </a:t>
            </a:r>
            <a:r>
              <a:rPr lang="en-US" sz="1300" dirty="0" err="1"/>
              <a:t>Pekhimenko</a:t>
            </a:r>
            <a:r>
              <a:rPr lang="en-US" sz="1300" dirty="0"/>
              <a:t>, Vivek Seshadri, </a:t>
            </a:r>
            <a:r>
              <a:rPr lang="en-US" sz="1300" dirty="0" err="1"/>
              <a:t>Yoongu</a:t>
            </a:r>
            <a:r>
              <a:rPr lang="en-US" sz="1300" dirty="0"/>
              <a:t> Kim, Hongyi </a:t>
            </a:r>
            <a:r>
              <a:rPr lang="en-US" sz="1300" dirty="0" err="1"/>
              <a:t>Xin</a:t>
            </a:r>
            <a:r>
              <a:rPr lang="en-US" sz="1300" dirty="0"/>
              <a:t>, </a:t>
            </a:r>
            <a:r>
              <a:rPr lang="en-US" sz="1300" u="sng" dirty="0"/>
              <a:t>Onur Mutlu</a:t>
            </a:r>
            <a:r>
              <a:rPr lang="en-US" sz="1300" dirty="0"/>
              <a:t>, Michael A. </a:t>
            </a:r>
            <a:r>
              <a:rPr lang="en-US" sz="1300" dirty="0" err="1"/>
              <a:t>Kozuch</a:t>
            </a:r>
            <a:r>
              <a:rPr lang="en-US" sz="1300" dirty="0"/>
              <a:t>, Phillip B. Gibbons, and Todd C. </a:t>
            </a:r>
            <a:r>
              <a:rPr lang="en-US" sz="1300" dirty="0" err="1"/>
              <a:t>Mowry</a:t>
            </a:r>
            <a:r>
              <a:rPr lang="en-US" sz="1300" dirty="0"/>
              <a:t>,</a:t>
            </a:r>
            <a:br>
              <a:rPr lang="en-US" sz="1300" dirty="0"/>
            </a:br>
            <a:r>
              <a:rPr lang="en-US" sz="1300" b="1" dirty="0">
                <a:hlinkClick r:id="rId5"/>
              </a:rPr>
              <a:t>"Linearly Compressed Pages: A Low-Complexity, Low-Latency Main Memory Compression Framework"</a:t>
            </a:r>
            <a:r>
              <a:rPr lang="en-US" sz="1300" dirty="0"/>
              <a:t/>
            </a:r>
            <a:br>
              <a:rPr lang="en-US" sz="1300" dirty="0"/>
            </a:br>
            <a:r>
              <a:rPr lang="en-US" sz="1300" i="1" dirty="0"/>
              <a:t>Proceedings of the </a:t>
            </a:r>
            <a:r>
              <a:rPr lang="en-US" sz="1300" i="1" dirty="0">
                <a:hlinkClick r:id="rId6"/>
              </a:rPr>
              <a:t>46th International Symposium on Microarchitecture</a:t>
            </a:r>
            <a:r>
              <a:rPr lang="en-US" sz="1300" i="1" dirty="0"/>
              <a:t> (</a:t>
            </a:r>
            <a:r>
              <a:rPr lang="en-US" sz="1300" b="1" i="1" dirty="0"/>
              <a:t>MICRO</a:t>
            </a:r>
            <a:r>
              <a:rPr lang="en-US" sz="1300" i="1" dirty="0"/>
              <a:t>)</a:t>
            </a:r>
            <a:r>
              <a:rPr lang="en-US" sz="1300" dirty="0"/>
              <a:t>, Davis, CA, December 2013. </a:t>
            </a:r>
            <a:r>
              <a:rPr lang="en-US" sz="1300" dirty="0">
                <a:hlinkClick r:id="rId7"/>
              </a:rPr>
              <a:t>Slides (pptx)</a:t>
            </a:r>
            <a:r>
              <a:rPr lang="en-US" sz="1300" dirty="0"/>
              <a:t> </a:t>
            </a:r>
            <a:r>
              <a:rPr lang="en-US" sz="1300" dirty="0">
                <a:hlinkClick r:id="rId8"/>
              </a:rPr>
              <a:t>(pdf)</a:t>
            </a:r>
            <a:r>
              <a:rPr lang="en-US" sz="1300" dirty="0"/>
              <a:t> </a:t>
            </a:r>
            <a:r>
              <a:rPr lang="en-US" sz="1300" dirty="0">
                <a:hlinkClick r:id="rId9"/>
              </a:rPr>
              <a:t>Lightning Session Slides (pptx)</a:t>
            </a:r>
            <a:r>
              <a:rPr lang="en-US" sz="1300" dirty="0"/>
              <a:t> </a:t>
            </a:r>
            <a:r>
              <a:rPr lang="en-US" sz="1300" dirty="0">
                <a:hlinkClick r:id="rId10"/>
              </a:rPr>
              <a:t>(pdf)</a:t>
            </a:r>
            <a:r>
              <a:rPr lang="en-US" sz="1300" dirty="0"/>
              <a:t> </a:t>
            </a:r>
            <a:endParaRPr lang="en-US" sz="1300" dirty="0">
              <a:latin typeface="Tahoma" charset="0"/>
            </a:endParaRPr>
          </a:p>
          <a:p>
            <a:pPr marL="0" indent="0">
              <a:buNone/>
            </a:pPr>
            <a:endParaRPr lang="en-US" dirty="0" smtClean="0"/>
          </a:p>
          <a:p>
            <a:r>
              <a:rPr lang="en-US" dirty="0" smtClean="0">
                <a:solidFill>
                  <a:srgbClr val="0000FF"/>
                </a:solidFill>
              </a:rPr>
              <a:t>Reducing pollution and thrashing</a:t>
            </a:r>
          </a:p>
          <a:p>
            <a:pPr lvl="1"/>
            <a:r>
              <a:rPr lang="en-US" sz="1300" dirty="0"/>
              <a:t>Vivek Seshadri, </a:t>
            </a:r>
            <a:r>
              <a:rPr lang="en-US" sz="1300" u="sng" dirty="0"/>
              <a:t>Onur Mutlu</a:t>
            </a:r>
            <a:r>
              <a:rPr lang="en-US" sz="1300" dirty="0"/>
              <a:t>,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11"/>
              </a:rPr>
              <a:t>"The Evicted-Address Filter: A Unified Mechanism to Address Both Cache Pollution and Thrashing"</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12"/>
              </a:rPr>
              <a:t>Slides (pptx)</a:t>
            </a:r>
            <a:endParaRPr lang="en-US" sz="1300" dirty="0">
              <a:latin typeface="Tahoma" charset="0"/>
            </a:endParaRPr>
          </a:p>
          <a:p>
            <a:pPr lvl="1"/>
            <a:endParaRPr lang="en-US" dirty="0" smtClean="0"/>
          </a:p>
          <a:p>
            <a:endParaRPr lang="en-US"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spTree>
    <p:extLst>
      <p:ext uri="{BB962C8B-B14F-4D97-AF65-F5344CB8AC3E}">
        <p14:creationId xmlns:p14="http://schemas.microsoft.com/office/powerpoint/2010/main" val="18314913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69342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42" name="Rectangle 41"/>
          <p:cNvSpPr/>
          <p:nvPr/>
        </p:nvSpPr>
        <p:spPr>
          <a:xfrm>
            <a:off x="51054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43" name="Rectangle 42"/>
          <p:cNvSpPr/>
          <p:nvPr/>
        </p:nvSpPr>
        <p:spPr>
          <a:xfrm>
            <a:off x="32766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44" name="Rectangle 43"/>
          <p:cNvSpPr/>
          <p:nvPr/>
        </p:nvSpPr>
        <p:spPr>
          <a:xfrm>
            <a:off x="1447800" y="5188688"/>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7" name="Rectangle 36"/>
          <p:cNvSpPr/>
          <p:nvPr/>
        </p:nvSpPr>
        <p:spPr>
          <a:xfrm>
            <a:off x="69342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8" name="Rectangle 37"/>
          <p:cNvSpPr/>
          <p:nvPr/>
        </p:nvSpPr>
        <p:spPr>
          <a:xfrm>
            <a:off x="51054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9" name="Rectangle 38"/>
          <p:cNvSpPr/>
          <p:nvPr/>
        </p:nvSpPr>
        <p:spPr>
          <a:xfrm>
            <a:off x="32766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40" name="Rectangle 39"/>
          <p:cNvSpPr/>
          <p:nvPr/>
        </p:nvSpPr>
        <p:spPr>
          <a:xfrm>
            <a:off x="14478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6" name="Rectangle 35"/>
          <p:cNvSpPr/>
          <p:nvPr/>
        </p:nvSpPr>
        <p:spPr>
          <a:xfrm>
            <a:off x="14478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5" name="Rectangle 34"/>
          <p:cNvSpPr/>
          <p:nvPr/>
        </p:nvSpPr>
        <p:spPr>
          <a:xfrm>
            <a:off x="69342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4" name="Rectangle 33"/>
          <p:cNvSpPr/>
          <p:nvPr/>
        </p:nvSpPr>
        <p:spPr>
          <a:xfrm>
            <a:off x="51054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33" name="Rectangle 32"/>
          <p:cNvSpPr/>
          <p:nvPr/>
        </p:nvSpPr>
        <p:spPr>
          <a:xfrm>
            <a:off x="32766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2" name="Title 1"/>
          <p:cNvSpPr>
            <a:spLocks noGrp="1"/>
          </p:cNvSpPr>
          <p:nvPr>
            <p:ph type="title"/>
          </p:nvPr>
        </p:nvSpPr>
        <p:spPr>
          <a:xfrm>
            <a:off x="252536" y="83344"/>
            <a:ext cx="9144000" cy="1041400"/>
          </a:xfrm>
        </p:spPr>
        <p:txBody>
          <a:bodyPr>
            <a:normAutofit/>
          </a:bodyPr>
          <a:lstStyle/>
          <a:p>
            <a:r>
              <a:rPr lang="en-US" dirty="0" smtClean="0"/>
              <a:t>Key Data Patterns in Real Applications</a:t>
            </a:r>
            <a:endParaRPr lang="en-US"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107</a:t>
            </a:fld>
            <a:endParaRPr lang="en-US" altLang="en-US">
              <a:solidFill>
                <a:prstClr val="black">
                  <a:tint val="75000"/>
                </a:prstClr>
              </a:solidFill>
              <a:latin typeface="Calibri"/>
            </a:endParaRPr>
          </a:p>
        </p:txBody>
      </p:sp>
      <p:sp>
        <p:nvSpPr>
          <p:cNvPr id="8" name="Rectangle 7"/>
          <p:cNvSpPr/>
          <p:nvPr/>
        </p:nvSpPr>
        <p:spPr>
          <a:xfrm>
            <a:off x="762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0x00000000</a:t>
            </a:r>
          </a:p>
        </p:txBody>
      </p:sp>
      <p:sp>
        <p:nvSpPr>
          <p:cNvPr id="9" name="Rectangle 8"/>
          <p:cNvSpPr/>
          <p:nvPr/>
        </p:nvSpPr>
        <p:spPr>
          <a:xfrm>
            <a:off x="19050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0x00000000</a:t>
            </a:r>
          </a:p>
        </p:txBody>
      </p:sp>
      <p:sp>
        <p:nvSpPr>
          <p:cNvPr id="10" name="Rectangle 9"/>
          <p:cNvSpPr/>
          <p:nvPr/>
        </p:nvSpPr>
        <p:spPr>
          <a:xfrm>
            <a:off x="37338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0x00000000</a:t>
            </a:r>
          </a:p>
        </p:txBody>
      </p:sp>
      <p:sp>
        <p:nvSpPr>
          <p:cNvPr id="11" name="Rectangle 10"/>
          <p:cNvSpPr/>
          <p:nvPr/>
        </p:nvSpPr>
        <p:spPr>
          <a:xfrm>
            <a:off x="55626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0x00000000</a:t>
            </a:r>
          </a:p>
        </p:txBody>
      </p:sp>
      <p:sp>
        <p:nvSpPr>
          <p:cNvPr id="12" name="Rectangle 11"/>
          <p:cNvSpPr/>
          <p:nvPr/>
        </p:nvSpPr>
        <p:spPr>
          <a:xfrm>
            <a:off x="7391400" y="15240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13" name="Rectangle 12"/>
          <p:cNvSpPr/>
          <p:nvPr/>
        </p:nvSpPr>
        <p:spPr>
          <a:xfrm>
            <a:off x="762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4" name="Rectangle 13"/>
          <p:cNvSpPr/>
          <p:nvPr/>
        </p:nvSpPr>
        <p:spPr>
          <a:xfrm>
            <a:off x="19050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5" name="Rectangle 14"/>
          <p:cNvSpPr/>
          <p:nvPr/>
        </p:nvSpPr>
        <p:spPr>
          <a:xfrm>
            <a:off x="37338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6" name="Rectangle 15"/>
          <p:cNvSpPr/>
          <p:nvPr/>
        </p:nvSpPr>
        <p:spPr>
          <a:xfrm>
            <a:off x="55626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7" name="Rectangle 16"/>
          <p:cNvSpPr/>
          <p:nvPr/>
        </p:nvSpPr>
        <p:spPr>
          <a:xfrm>
            <a:off x="7391400" y="27432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18" name="Rectangle 17"/>
          <p:cNvSpPr/>
          <p:nvPr/>
        </p:nvSpPr>
        <p:spPr>
          <a:xfrm>
            <a:off x="762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00</a:t>
            </a:r>
          </a:p>
        </p:txBody>
      </p:sp>
      <p:sp>
        <p:nvSpPr>
          <p:cNvPr id="19" name="Rectangle 18"/>
          <p:cNvSpPr/>
          <p:nvPr/>
        </p:nvSpPr>
        <p:spPr>
          <a:xfrm>
            <a:off x="19050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0B</a:t>
            </a:r>
          </a:p>
        </p:txBody>
      </p:sp>
      <p:sp>
        <p:nvSpPr>
          <p:cNvPr id="20" name="Rectangle 19"/>
          <p:cNvSpPr/>
          <p:nvPr/>
        </p:nvSpPr>
        <p:spPr>
          <a:xfrm>
            <a:off x="37338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03</a:t>
            </a:r>
          </a:p>
        </p:txBody>
      </p:sp>
      <p:sp>
        <p:nvSpPr>
          <p:cNvPr id="21" name="Rectangle 20"/>
          <p:cNvSpPr/>
          <p:nvPr/>
        </p:nvSpPr>
        <p:spPr>
          <a:xfrm>
            <a:off x="55626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04</a:t>
            </a:r>
          </a:p>
        </p:txBody>
      </p:sp>
      <p:sp>
        <p:nvSpPr>
          <p:cNvPr id="22" name="Rectangle 21"/>
          <p:cNvSpPr/>
          <p:nvPr/>
        </p:nvSpPr>
        <p:spPr>
          <a:xfrm>
            <a:off x="7391400" y="39624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28" name="Rectangle 27"/>
          <p:cNvSpPr/>
          <p:nvPr/>
        </p:nvSpPr>
        <p:spPr>
          <a:xfrm>
            <a:off x="762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C0</a:t>
            </a:r>
          </a:p>
        </p:txBody>
      </p:sp>
      <p:sp>
        <p:nvSpPr>
          <p:cNvPr id="29" name="Rectangle 28"/>
          <p:cNvSpPr/>
          <p:nvPr/>
        </p:nvSpPr>
        <p:spPr>
          <a:xfrm>
            <a:off x="19050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C8</a:t>
            </a:r>
          </a:p>
        </p:txBody>
      </p:sp>
      <p:sp>
        <p:nvSpPr>
          <p:cNvPr id="30" name="Rectangle 29"/>
          <p:cNvSpPr/>
          <p:nvPr/>
        </p:nvSpPr>
        <p:spPr>
          <a:xfrm>
            <a:off x="37338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D0</a:t>
            </a:r>
          </a:p>
        </p:txBody>
      </p:sp>
      <p:sp>
        <p:nvSpPr>
          <p:cNvPr id="31" name="Rectangle 30"/>
          <p:cNvSpPr/>
          <p:nvPr/>
        </p:nvSpPr>
        <p:spPr>
          <a:xfrm>
            <a:off x="55626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D8</a:t>
            </a:r>
          </a:p>
        </p:txBody>
      </p:sp>
      <p:sp>
        <p:nvSpPr>
          <p:cNvPr id="32" name="Rectangle 31"/>
          <p:cNvSpPr/>
          <p:nvPr/>
        </p:nvSpPr>
        <p:spPr>
          <a:xfrm>
            <a:off x="7391400" y="5188688"/>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45" name="Content Placeholder 2"/>
          <p:cNvSpPr txBox="1">
            <a:spLocks/>
          </p:cNvSpPr>
          <p:nvPr/>
        </p:nvSpPr>
        <p:spPr>
          <a:xfrm>
            <a:off x="18197" y="9906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smtClean="0">
                <a:solidFill>
                  <a:srgbClr val="0000FF"/>
                </a:solidFill>
                <a:latin typeface="Calibri"/>
              </a:rPr>
              <a:t>Zero Values</a:t>
            </a:r>
            <a:r>
              <a:rPr lang="en-US" dirty="0" smtClean="0">
                <a:solidFill>
                  <a:prstClr val="black"/>
                </a:solidFill>
                <a:latin typeface="Calibri"/>
              </a:rPr>
              <a:t>: initialization,  sparse matrices, NULL pointers</a:t>
            </a:r>
            <a:endParaRPr lang="en-US" dirty="0">
              <a:solidFill>
                <a:prstClr val="black"/>
              </a:solidFill>
              <a:latin typeface="Calibri"/>
            </a:endParaRPr>
          </a:p>
        </p:txBody>
      </p:sp>
      <p:sp>
        <p:nvSpPr>
          <p:cNvPr id="46" name="Content Placeholder 2"/>
          <p:cNvSpPr txBox="1">
            <a:spLocks/>
          </p:cNvSpPr>
          <p:nvPr/>
        </p:nvSpPr>
        <p:spPr>
          <a:xfrm>
            <a:off x="76200" y="22098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Repeated Values</a:t>
            </a:r>
            <a:r>
              <a:rPr lang="en-US" dirty="0">
                <a:solidFill>
                  <a:prstClr val="black"/>
                </a:solidFill>
                <a:latin typeface="Calibri"/>
              </a:rPr>
              <a:t>: common initial values, adjacent pixels</a:t>
            </a:r>
          </a:p>
        </p:txBody>
      </p:sp>
      <p:sp>
        <p:nvSpPr>
          <p:cNvPr id="47" name="Content Placeholder 2"/>
          <p:cNvSpPr txBox="1">
            <a:spLocks/>
          </p:cNvSpPr>
          <p:nvPr/>
        </p:nvSpPr>
        <p:spPr>
          <a:xfrm>
            <a:off x="76200" y="34290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Narrow Values</a:t>
            </a:r>
            <a:r>
              <a:rPr lang="en-US" dirty="0">
                <a:solidFill>
                  <a:prstClr val="black"/>
                </a:solidFill>
                <a:latin typeface="Calibri"/>
              </a:rPr>
              <a:t>: small values stored in a big data type</a:t>
            </a:r>
          </a:p>
        </p:txBody>
      </p:sp>
      <p:sp>
        <p:nvSpPr>
          <p:cNvPr id="48" name="Content Placeholder 2"/>
          <p:cNvSpPr txBox="1">
            <a:spLocks/>
          </p:cNvSpPr>
          <p:nvPr/>
        </p:nvSpPr>
        <p:spPr>
          <a:xfrm>
            <a:off x="76200" y="46482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Other Patterns</a:t>
            </a:r>
            <a:r>
              <a:rPr lang="en-US" b="1" dirty="0">
                <a:solidFill>
                  <a:prstClr val="black"/>
                </a:solidFill>
                <a:latin typeface="Calibri"/>
              </a:rPr>
              <a:t>: </a:t>
            </a:r>
            <a:r>
              <a:rPr lang="en-US" dirty="0">
                <a:solidFill>
                  <a:prstClr val="black"/>
                </a:solidFill>
                <a:latin typeface="Calibri"/>
              </a:rPr>
              <a:t>pointers to the same memory </a:t>
            </a:r>
            <a:r>
              <a:rPr lang="en-US" dirty="0" smtClean="0">
                <a:solidFill>
                  <a:prstClr val="black"/>
                </a:solidFill>
                <a:latin typeface="Calibri"/>
              </a:rPr>
              <a:t>region</a:t>
            </a:r>
            <a:endParaRPr lang="en-US" dirty="0">
              <a:solidFill>
                <a:prstClr val="black"/>
              </a:solidFill>
              <a:latin typeface="Calibri"/>
            </a:endParaRPr>
          </a:p>
        </p:txBody>
      </p:sp>
      <p:sp>
        <p:nvSpPr>
          <p:cNvPr id="49" name="Rounded Rectangle 48"/>
          <p:cNvSpPr/>
          <p:nvPr/>
        </p:nvSpPr>
        <p:spPr>
          <a:xfrm>
            <a:off x="36394" y="990600"/>
            <a:ext cx="8915400" cy="4724400"/>
          </a:xfrm>
          <a:prstGeom prst="roundRect">
            <a:avLst/>
          </a:prstGeom>
          <a:solidFill>
            <a:schemeClr val="bg1">
              <a:lumMod val="95000"/>
            </a:schemeClr>
          </a:solidFill>
          <a:ln w="762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defTabSz="914400">
              <a:buClr>
                <a:prstClr val="black"/>
              </a:buClr>
              <a:buSzPct val="100000"/>
            </a:pPr>
            <a:r>
              <a:rPr lang="en-US" sz="4800" dirty="0">
                <a:solidFill>
                  <a:srgbClr val="C00000"/>
                </a:solidFill>
                <a:latin typeface="Calibri"/>
              </a:rPr>
              <a:t>Low Dynamic Range:</a:t>
            </a:r>
          </a:p>
          <a:p>
            <a:pPr marL="571500" lvl="1" indent="-571500" algn="ctr" defTabSz="914400">
              <a:buClr>
                <a:prstClr val="black"/>
              </a:buClr>
              <a:buSzPct val="100000"/>
            </a:pPr>
            <a:r>
              <a:rPr lang="en-US" sz="4800" dirty="0">
                <a:solidFill>
                  <a:srgbClr val="C00000"/>
                </a:solidFill>
                <a:latin typeface="Calibri"/>
              </a:rPr>
              <a:t> </a:t>
            </a:r>
          </a:p>
          <a:p>
            <a:pPr marL="571500" lvl="1" indent="-571500" algn="ctr" defTabSz="914400">
              <a:buClr>
                <a:prstClr val="black"/>
              </a:buClr>
              <a:buSzPct val="100000"/>
            </a:pPr>
            <a:r>
              <a:rPr lang="en-US" sz="3200" dirty="0">
                <a:solidFill>
                  <a:prstClr val="black"/>
                </a:solidFill>
                <a:latin typeface="Calibri"/>
              </a:rPr>
              <a:t>Differences between values are significantly smaller than the values themselves</a:t>
            </a:r>
          </a:p>
          <a:p>
            <a:pPr algn="ctr" defTabSz="914400"/>
            <a:endParaRPr lang="en-US" sz="2800" dirty="0">
              <a:solidFill>
                <a:prstClr val="black"/>
              </a:solidFill>
              <a:latin typeface="Calibri"/>
            </a:endParaRPr>
          </a:p>
        </p:txBody>
      </p:sp>
    </p:spTree>
    <p:extLst>
      <p:ext uri="{BB962C8B-B14F-4D97-AF65-F5344CB8AC3E}">
        <p14:creationId xmlns:p14="http://schemas.microsoft.com/office/powerpoint/2010/main" val="15425617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ontent Placeholder 2"/>
          <p:cNvSpPr txBox="1">
            <a:spLocks/>
          </p:cNvSpPr>
          <p:nvPr/>
        </p:nvSpPr>
        <p:spPr>
          <a:xfrm>
            <a:off x="2667000" y="1436132"/>
            <a:ext cx="4419600" cy="457200"/>
          </a:xfrm>
          <a:prstGeom prst="rect">
            <a:avLst/>
          </a:prstGeom>
        </p:spPr>
        <p:txBody>
          <a:bodyPr vert="horz" lIns="91440" tIns="45720" rIns="91440" bIns="45720" rtlCol="0">
            <a:normAutofit fontScale="92500"/>
          </a:bodyPr>
          <a:lstStyle/>
          <a:p>
            <a:pPr marL="342900" indent="-342900" defTabSz="914400">
              <a:spcBef>
                <a:spcPct val="20000"/>
              </a:spcBef>
              <a:buFont typeface="Arial" pitchFamily="34" charset="0"/>
              <a:buNone/>
              <a:defRPr/>
            </a:pPr>
            <a:r>
              <a:rPr lang="en-US" sz="2400" dirty="0">
                <a:solidFill>
                  <a:prstClr val="black"/>
                </a:solidFill>
                <a:latin typeface="Calibri"/>
                <a:ea typeface="ＭＳ Ｐゴシック" charset="0"/>
                <a:cs typeface="ＭＳ Ｐゴシック" charset="0"/>
              </a:rPr>
              <a:t>32-byte Uncompressed Cache Line</a:t>
            </a:r>
          </a:p>
          <a:p>
            <a:pPr marL="342900" indent="-342900" defTabSz="914400">
              <a:spcBef>
                <a:spcPct val="20000"/>
              </a:spcBef>
              <a:buFont typeface="Arial" pitchFamily="34" charset="0"/>
              <a:buNone/>
              <a:defRPr/>
            </a:pPr>
            <a:endParaRPr lang="en-US" sz="2400" dirty="0">
              <a:solidFill>
                <a:prstClr val="black"/>
              </a:solidFill>
              <a:latin typeface="Calibri"/>
              <a:ea typeface="ＭＳ Ｐゴシック" charset="0"/>
              <a:cs typeface="ＭＳ Ｐゴシック" charset="0"/>
            </a:endParaRPr>
          </a:p>
          <a:p>
            <a:pPr marL="342900" indent="-342900" defTabSz="9144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742950" lvl="1" indent="-285750" defTabSz="9144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p:txBody>
      </p:sp>
      <p:sp>
        <p:nvSpPr>
          <p:cNvPr id="2" name="Title 1"/>
          <p:cNvSpPr>
            <a:spLocks noGrp="1"/>
          </p:cNvSpPr>
          <p:nvPr>
            <p:ph type="title"/>
          </p:nvPr>
        </p:nvSpPr>
        <p:spPr>
          <a:xfrm>
            <a:off x="107504" y="125760"/>
            <a:ext cx="8458200" cy="1143000"/>
          </a:xfrm>
        </p:spPr>
        <p:txBody>
          <a:bodyPr>
            <a:normAutofit/>
          </a:bodyPr>
          <a:lstStyle/>
          <a:p>
            <a:r>
              <a:rPr lang="en-US" dirty="0" smtClean="0"/>
              <a:t>Key Idea: </a:t>
            </a:r>
            <a:r>
              <a:rPr lang="en-US" dirty="0" err="1" smtClean="0"/>
              <a:t>Base+Delta</a:t>
            </a:r>
            <a:r>
              <a:rPr lang="en-US" dirty="0" smtClean="0"/>
              <a:t> (B+</a:t>
            </a:r>
            <a:r>
              <a:rPr lang="el-GR" dirty="0">
                <a:cs typeface="Calibri"/>
              </a:rPr>
              <a:t>Δ</a:t>
            </a:r>
            <a:r>
              <a:rPr lang="en-US" dirty="0" smtClean="0"/>
              <a:t>) Encoding</a:t>
            </a:r>
            <a:endParaRPr lang="en-US"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108</a:t>
            </a:fld>
            <a:endParaRPr lang="en-US" altLang="en-US" dirty="0">
              <a:solidFill>
                <a:prstClr val="black">
                  <a:tint val="75000"/>
                </a:prstClr>
              </a:solidFill>
              <a:latin typeface="Calibri"/>
            </a:endParaRPr>
          </a:p>
        </p:txBody>
      </p:sp>
      <p:sp>
        <p:nvSpPr>
          <p:cNvPr id="6" name="Rectangle 5"/>
          <p:cNvSpPr/>
          <p:nvPr/>
        </p:nvSpPr>
        <p:spPr>
          <a:xfrm>
            <a:off x="762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0xC04039C0</a:t>
            </a:r>
          </a:p>
        </p:txBody>
      </p:sp>
      <p:sp>
        <p:nvSpPr>
          <p:cNvPr id="8" name="Rectangle 7"/>
          <p:cNvSpPr/>
          <p:nvPr/>
        </p:nvSpPr>
        <p:spPr>
          <a:xfrm>
            <a:off x="19050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0xC04039C8</a:t>
            </a:r>
          </a:p>
        </p:txBody>
      </p:sp>
      <p:sp>
        <p:nvSpPr>
          <p:cNvPr id="9" name="Rectangle 8"/>
          <p:cNvSpPr/>
          <p:nvPr/>
        </p:nvSpPr>
        <p:spPr>
          <a:xfrm>
            <a:off x="37338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0xC04039D0</a:t>
            </a:r>
          </a:p>
        </p:txBody>
      </p:sp>
      <p:sp>
        <p:nvSpPr>
          <p:cNvPr id="10" name="Rectangle 9"/>
          <p:cNvSpPr/>
          <p:nvPr/>
        </p:nvSpPr>
        <p:spPr>
          <a:xfrm>
            <a:off x="5562600" y="1969532"/>
            <a:ext cx="17526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11" name="Rectangle 10"/>
          <p:cNvSpPr/>
          <p:nvPr/>
        </p:nvSpPr>
        <p:spPr>
          <a:xfrm>
            <a:off x="7315200" y="1969532"/>
            <a:ext cx="17526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0xC04039F8</a:t>
            </a:r>
          </a:p>
        </p:txBody>
      </p:sp>
      <p:cxnSp>
        <p:nvCxnSpPr>
          <p:cNvPr id="18" name="Straight Connector 17"/>
          <p:cNvCxnSpPr/>
          <p:nvPr/>
        </p:nvCxnSpPr>
        <p:spPr>
          <a:xfrm>
            <a:off x="76200" y="1588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905000" y="1588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76200" y="1740932"/>
            <a:ext cx="18288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609600" y="1371600"/>
            <a:ext cx="860235" cy="369332"/>
          </a:xfrm>
          <a:prstGeom prst="rect">
            <a:avLst/>
          </a:prstGeom>
          <a:noFill/>
        </p:spPr>
        <p:txBody>
          <a:bodyPr wrap="none" rtlCol="0">
            <a:spAutoFit/>
          </a:bodyPr>
          <a:lstStyle/>
          <a:p>
            <a:pPr defTabSz="914400"/>
            <a:r>
              <a:rPr lang="en-US" dirty="0">
                <a:solidFill>
                  <a:prstClr val="black"/>
                </a:solidFill>
                <a:latin typeface="Calibri"/>
                <a:ea typeface="ＭＳ Ｐゴシック" charset="0"/>
                <a:cs typeface="ＭＳ Ｐゴシック" charset="0"/>
              </a:rPr>
              <a:t>4 bytes</a:t>
            </a:r>
          </a:p>
        </p:txBody>
      </p:sp>
      <p:sp>
        <p:nvSpPr>
          <p:cNvPr id="28" name="Rectangle 27"/>
          <p:cNvSpPr/>
          <p:nvPr/>
        </p:nvSpPr>
        <p:spPr>
          <a:xfrm>
            <a:off x="76200" y="25029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0xC04039C0</a:t>
            </a:r>
          </a:p>
        </p:txBody>
      </p:sp>
      <p:sp>
        <p:nvSpPr>
          <p:cNvPr id="29" name="Content Placeholder 2"/>
          <p:cNvSpPr txBox="1">
            <a:spLocks/>
          </p:cNvSpPr>
          <p:nvPr/>
        </p:nvSpPr>
        <p:spPr>
          <a:xfrm>
            <a:off x="152400" y="3036332"/>
            <a:ext cx="838200" cy="381000"/>
          </a:xfrm>
          <a:prstGeom prst="rect">
            <a:avLst/>
          </a:prstGeom>
        </p:spPr>
        <p:txBody>
          <a:bodyPr vert="horz" lIns="91440" tIns="45720" rIns="91440" bIns="45720" rtlCol="0">
            <a:normAutofit fontScale="85000" lnSpcReduction="20000"/>
          </a:bodyPr>
          <a:lstStyle/>
          <a:p>
            <a:pPr marL="342900" indent="-342900" defTabSz="914400">
              <a:spcBef>
                <a:spcPct val="20000"/>
              </a:spcBef>
              <a:buFont typeface="Arial" pitchFamily="34" charset="0"/>
              <a:buNone/>
              <a:defRPr/>
            </a:pPr>
            <a:r>
              <a:rPr lang="en-US" sz="2600" dirty="0">
                <a:solidFill>
                  <a:prstClr val="black"/>
                </a:solidFill>
                <a:latin typeface="Calibri"/>
                <a:ea typeface="ＭＳ Ｐゴシック" charset="0"/>
                <a:cs typeface="ＭＳ Ｐゴシック" charset="0"/>
              </a:rPr>
              <a:t>Base</a:t>
            </a:r>
          </a:p>
          <a:p>
            <a:pPr marL="742950" lvl="1" indent="-285750" defTabSz="9144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342900" indent="-342900" defTabSz="914400">
              <a:spcBef>
                <a:spcPct val="20000"/>
              </a:spcBef>
              <a:buFont typeface="Arial" pitchFamily="34" charset="0"/>
              <a:buNone/>
              <a:defRPr/>
            </a:pPr>
            <a:endParaRPr lang="en-US" sz="2400" dirty="0">
              <a:solidFill>
                <a:prstClr val="black"/>
              </a:solidFill>
              <a:latin typeface="Calibri"/>
              <a:ea typeface="ＭＳ Ｐゴシック" charset="0"/>
              <a:cs typeface="ＭＳ Ｐゴシック" charset="0"/>
            </a:endParaRPr>
          </a:p>
          <a:p>
            <a:pPr marL="342900" indent="-342900" defTabSz="9144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742950" lvl="1" indent="-285750" defTabSz="9144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p:txBody>
      </p:sp>
      <p:sp>
        <p:nvSpPr>
          <p:cNvPr id="32" name="Rectangle 31"/>
          <p:cNvSpPr/>
          <p:nvPr/>
        </p:nvSpPr>
        <p:spPr>
          <a:xfrm>
            <a:off x="19050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0x00</a:t>
            </a:r>
          </a:p>
        </p:txBody>
      </p:sp>
      <p:cxnSp>
        <p:nvCxnSpPr>
          <p:cNvPr id="33" name="Straight Connector 32"/>
          <p:cNvCxnSpPr/>
          <p:nvPr/>
        </p:nvCxnSpPr>
        <p:spPr>
          <a:xfrm>
            <a:off x="19050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19050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7432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1905000" y="4114800"/>
            <a:ext cx="838200" cy="369332"/>
          </a:xfrm>
          <a:prstGeom prst="rect">
            <a:avLst/>
          </a:prstGeom>
          <a:noFill/>
        </p:spPr>
        <p:txBody>
          <a:bodyPr wrap="square" rtlCol="0">
            <a:spAutoFit/>
          </a:bodyPr>
          <a:lstStyle/>
          <a:p>
            <a:pPr defTabSz="914400"/>
            <a:r>
              <a:rPr lang="en-US" dirty="0">
                <a:solidFill>
                  <a:prstClr val="black"/>
                </a:solidFill>
                <a:latin typeface="Calibri"/>
                <a:ea typeface="ＭＳ Ｐゴシック" charset="0"/>
                <a:cs typeface="ＭＳ Ｐゴシック" charset="0"/>
              </a:rPr>
              <a:t>1 byte</a:t>
            </a:r>
          </a:p>
        </p:txBody>
      </p:sp>
      <p:sp>
        <p:nvSpPr>
          <p:cNvPr id="38" name="Rectangle 37"/>
          <p:cNvSpPr/>
          <p:nvPr/>
        </p:nvSpPr>
        <p:spPr>
          <a:xfrm>
            <a:off x="27432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0x08</a:t>
            </a:r>
          </a:p>
        </p:txBody>
      </p:sp>
      <p:cxnSp>
        <p:nvCxnSpPr>
          <p:cNvPr id="39" name="Straight Connector 38"/>
          <p:cNvCxnSpPr/>
          <p:nvPr/>
        </p:nvCxnSpPr>
        <p:spPr>
          <a:xfrm>
            <a:off x="27432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27432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5814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743200" y="4114800"/>
            <a:ext cx="838200" cy="369332"/>
          </a:xfrm>
          <a:prstGeom prst="rect">
            <a:avLst/>
          </a:prstGeom>
          <a:noFill/>
        </p:spPr>
        <p:txBody>
          <a:bodyPr wrap="square" rtlCol="0">
            <a:spAutoFit/>
          </a:bodyPr>
          <a:lstStyle/>
          <a:p>
            <a:pPr defTabSz="914400"/>
            <a:r>
              <a:rPr lang="en-US" dirty="0">
                <a:solidFill>
                  <a:prstClr val="black"/>
                </a:solidFill>
                <a:latin typeface="Calibri"/>
                <a:ea typeface="ＭＳ Ｐゴシック" charset="0"/>
                <a:cs typeface="ＭＳ Ｐゴシック" charset="0"/>
              </a:rPr>
              <a:t>1 byte</a:t>
            </a:r>
          </a:p>
        </p:txBody>
      </p:sp>
      <p:sp>
        <p:nvSpPr>
          <p:cNvPr id="43" name="Rectangle 42"/>
          <p:cNvSpPr/>
          <p:nvPr/>
        </p:nvSpPr>
        <p:spPr>
          <a:xfrm>
            <a:off x="35814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0x10</a:t>
            </a:r>
          </a:p>
        </p:txBody>
      </p:sp>
      <p:cxnSp>
        <p:nvCxnSpPr>
          <p:cNvPr id="44" name="Straight Connector 43"/>
          <p:cNvCxnSpPr/>
          <p:nvPr/>
        </p:nvCxnSpPr>
        <p:spPr>
          <a:xfrm>
            <a:off x="35814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a:off x="35814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4196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581400" y="4114800"/>
            <a:ext cx="838200" cy="369332"/>
          </a:xfrm>
          <a:prstGeom prst="rect">
            <a:avLst/>
          </a:prstGeom>
          <a:noFill/>
        </p:spPr>
        <p:txBody>
          <a:bodyPr wrap="square" rtlCol="0">
            <a:spAutoFit/>
          </a:bodyPr>
          <a:lstStyle/>
          <a:p>
            <a:pPr defTabSz="914400"/>
            <a:r>
              <a:rPr lang="en-US" dirty="0">
                <a:solidFill>
                  <a:prstClr val="black"/>
                </a:solidFill>
                <a:latin typeface="Calibri"/>
                <a:ea typeface="ＭＳ Ｐゴシック" charset="0"/>
                <a:cs typeface="ＭＳ Ｐゴシック" charset="0"/>
              </a:rPr>
              <a:t>1 byte</a:t>
            </a:r>
          </a:p>
        </p:txBody>
      </p:sp>
      <p:sp>
        <p:nvSpPr>
          <p:cNvPr id="53" name="Rectangle 52"/>
          <p:cNvSpPr/>
          <p:nvPr/>
        </p:nvSpPr>
        <p:spPr>
          <a:xfrm>
            <a:off x="44196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
        <p:nvSpPr>
          <p:cNvPr id="54" name="Rectangle 53"/>
          <p:cNvSpPr/>
          <p:nvPr/>
        </p:nvSpPr>
        <p:spPr>
          <a:xfrm>
            <a:off x="52578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0x38</a:t>
            </a:r>
          </a:p>
        </p:txBody>
      </p:sp>
      <p:sp>
        <p:nvSpPr>
          <p:cNvPr id="55" name="Rectangle 54"/>
          <p:cNvSpPr/>
          <p:nvPr/>
        </p:nvSpPr>
        <p:spPr>
          <a:xfrm>
            <a:off x="76200" y="3341132"/>
            <a:ext cx="6019800" cy="6096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2400" dirty="0">
              <a:solidFill>
                <a:prstClr val="black"/>
              </a:solidFill>
              <a:latin typeface="Calibri"/>
            </a:endParaRPr>
          </a:p>
        </p:txBody>
      </p:sp>
      <p:sp>
        <p:nvSpPr>
          <p:cNvPr id="57" name="Right Brace 56"/>
          <p:cNvSpPr/>
          <p:nvPr/>
        </p:nvSpPr>
        <p:spPr>
          <a:xfrm>
            <a:off x="6248400" y="3341132"/>
            <a:ext cx="155448" cy="609600"/>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en-US">
              <a:solidFill>
                <a:prstClr val="black"/>
              </a:solidFill>
              <a:latin typeface="Calibri"/>
            </a:endParaRPr>
          </a:p>
        </p:txBody>
      </p:sp>
      <p:sp>
        <p:nvSpPr>
          <p:cNvPr id="58" name="TextBox 57"/>
          <p:cNvSpPr txBox="1"/>
          <p:nvPr/>
        </p:nvSpPr>
        <p:spPr>
          <a:xfrm>
            <a:off x="6477000" y="3264932"/>
            <a:ext cx="2438400" cy="738664"/>
          </a:xfrm>
          <a:prstGeom prst="rect">
            <a:avLst/>
          </a:prstGeom>
          <a:noFill/>
        </p:spPr>
        <p:txBody>
          <a:bodyPr wrap="square" rtlCol="0">
            <a:spAutoFit/>
          </a:bodyPr>
          <a:lstStyle/>
          <a:p>
            <a:pPr defTabSz="914400"/>
            <a:r>
              <a:rPr lang="en-US" sz="2400" b="1" dirty="0">
                <a:solidFill>
                  <a:srgbClr val="2A55D6"/>
                </a:solidFill>
                <a:latin typeface="Calibri"/>
                <a:ea typeface="ＭＳ Ｐゴシック" charset="0"/>
                <a:cs typeface="ＭＳ Ｐゴシック" charset="0"/>
              </a:rPr>
              <a:t>12-byte </a:t>
            </a:r>
          </a:p>
          <a:p>
            <a:pPr defTabSz="914400"/>
            <a:r>
              <a:rPr lang="en-US" dirty="0">
                <a:solidFill>
                  <a:prstClr val="black"/>
                </a:solidFill>
                <a:latin typeface="Calibri"/>
                <a:ea typeface="ＭＳ Ｐゴシック" charset="0"/>
                <a:cs typeface="ＭＳ Ｐゴシック" charset="0"/>
              </a:rPr>
              <a:t>Compressed Cache Line</a:t>
            </a:r>
          </a:p>
        </p:txBody>
      </p:sp>
      <p:sp>
        <p:nvSpPr>
          <p:cNvPr id="59" name="Rounded Rectangle 58"/>
          <p:cNvSpPr/>
          <p:nvPr/>
        </p:nvSpPr>
        <p:spPr>
          <a:xfrm>
            <a:off x="2057400" y="4495800"/>
            <a:ext cx="2514600" cy="9906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defTabSz="914400">
              <a:buClr>
                <a:prstClr val="black"/>
              </a:buClr>
              <a:buSzPct val="100000"/>
            </a:pPr>
            <a:r>
              <a:rPr lang="en-US" sz="2800" b="1" dirty="0">
                <a:solidFill>
                  <a:srgbClr val="2A55D6"/>
                </a:solidFill>
                <a:latin typeface="Calibri"/>
              </a:rPr>
              <a:t>20 bytes saved</a:t>
            </a:r>
            <a:endParaRPr lang="en-US" sz="2800" b="1" dirty="0">
              <a:solidFill>
                <a:prstClr val="black"/>
              </a:solidFill>
              <a:latin typeface="Calibri"/>
            </a:endParaRPr>
          </a:p>
        </p:txBody>
      </p:sp>
      <p:sp>
        <p:nvSpPr>
          <p:cNvPr id="48" name="Rounded Rectangle 47"/>
          <p:cNvSpPr/>
          <p:nvPr/>
        </p:nvSpPr>
        <p:spPr>
          <a:xfrm>
            <a:off x="514350" y="4419600"/>
            <a:ext cx="3810000" cy="11430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defTabSz="9144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Fast Decompression: </a:t>
            </a:r>
            <a:r>
              <a:rPr lang="en-US" sz="2400" dirty="0">
                <a:solidFill>
                  <a:prstClr val="black"/>
                </a:solidFill>
                <a:latin typeface="Calibri"/>
              </a:rPr>
              <a:t>vector addition</a:t>
            </a:r>
            <a:endParaRPr lang="en-US" sz="2400" b="1" dirty="0">
              <a:solidFill>
                <a:prstClr val="black"/>
              </a:solidFill>
              <a:latin typeface="Calibri"/>
            </a:endParaRPr>
          </a:p>
        </p:txBody>
      </p:sp>
      <p:sp>
        <p:nvSpPr>
          <p:cNvPr id="49" name="Rounded Rectangle 48"/>
          <p:cNvSpPr/>
          <p:nvPr/>
        </p:nvSpPr>
        <p:spPr>
          <a:xfrm>
            <a:off x="4830170" y="4427266"/>
            <a:ext cx="4076700" cy="11430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defTabSz="9144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Simple Hardware: </a:t>
            </a:r>
          </a:p>
          <a:p>
            <a:pPr marL="571500" lvl="1" indent="-571500" defTabSz="914400">
              <a:buClr>
                <a:prstClr val="black"/>
              </a:buClr>
              <a:buSzPct val="100000"/>
            </a:pPr>
            <a:r>
              <a:rPr lang="en-US" sz="2800" dirty="0">
                <a:solidFill>
                  <a:prstClr val="black"/>
                </a:solidFill>
                <a:latin typeface="Calibri"/>
              </a:rPr>
              <a:t>    </a:t>
            </a:r>
            <a:r>
              <a:rPr lang="en-US" sz="2400" dirty="0">
                <a:solidFill>
                  <a:prstClr val="black"/>
                </a:solidFill>
                <a:latin typeface="Calibri"/>
              </a:rPr>
              <a:t>arithmetic and comparison</a:t>
            </a:r>
            <a:endParaRPr lang="en-US" sz="2400" b="1" dirty="0">
              <a:solidFill>
                <a:prstClr val="black"/>
              </a:solidFill>
              <a:latin typeface="Calibri"/>
            </a:endParaRPr>
          </a:p>
        </p:txBody>
      </p:sp>
      <p:sp>
        <p:nvSpPr>
          <p:cNvPr id="50" name="Rounded Rectangle 49"/>
          <p:cNvSpPr/>
          <p:nvPr/>
        </p:nvSpPr>
        <p:spPr>
          <a:xfrm>
            <a:off x="1905000" y="5715000"/>
            <a:ext cx="5410200" cy="9906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defTabSz="914400">
              <a:buClr>
                <a:prstClr val="black"/>
              </a:buClr>
              <a:buSzPct val="100000"/>
            </a:pPr>
            <a:r>
              <a:rPr lang="en-US" sz="2800" b="1" dirty="0">
                <a:solidFill>
                  <a:srgbClr val="009900"/>
                </a:solidFill>
                <a:latin typeface="Calibri"/>
                <a:sym typeface="Wingdings"/>
              </a:rPr>
              <a:t> </a:t>
            </a:r>
            <a:r>
              <a:rPr lang="en-US" sz="2800" b="1" dirty="0">
                <a:solidFill>
                  <a:prstClr val="black"/>
                </a:solidFill>
                <a:latin typeface="Calibri"/>
              </a:rPr>
              <a:t>Effective: </a:t>
            </a:r>
            <a:r>
              <a:rPr lang="en-US" sz="2400" dirty="0">
                <a:solidFill>
                  <a:prstClr val="black"/>
                </a:solidFill>
                <a:latin typeface="Calibri"/>
              </a:rPr>
              <a:t>good compression ratio</a:t>
            </a:r>
            <a:endParaRPr lang="en-US" sz="2400" b="1" dirty="0">
              <a:solidFill>
                <a:prstClr val="black"/>
              </a:solidFill>
              <a:latin typeface="Calibri"/>
            </a:endParaRPr>
          </a:p>
        </p:txBody>
      </p:sp>
      <p:cxnSp>
        <p:nvCxnSpPr>
          <p:cNvPr id="61" name="Straight Arrow Connector 60"/>
          <p:cNvCxnSpPr>
            <a:stCxn id="8" idx="2"/>
            <a:endCxn id="38" idx="0"/>
          </p:cNvCxnSpPr>
          <p:nvPr/>
        </p:nvCxnSpPr>
        <p:spPr>
          <a:xfrm>
            <a:off x="2819400" y="2502932"/>
            <a:ext cx="3429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a:stCxn id="28" idx="0"/>
            <a:endCxn id="32" idx="0"/>
          </p:cNvCxnSpPr>
          <p:nvPr/>
        </p:nvCxnSpPr>
        <p:spPr>
          <a:xfrm>
            <a:off x="990600" y="2502932"/>
            <a:ext cx="13335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a:stCxn id="9" idx="2"/>
            <a:endCxn id="43" idx="0"/>
          </p:cNvCxnSpPr>
          <p:nvPr/>
        </p:nvCxnSpPr>
        <p:spPr>
          <a:xfrm flipH="1">
            <a:off x="4000500" y="2502932"/>
            <a:ext cx="6477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a:endCxn id="54" idx="0"/>
          </p:cNvCxnSpPr>
          <p:nvPr/>
        </p:nvCxnSpPr>
        <p:spPr>
          <a:xfrm flipH="1">
            <a:off x="5676900" y="2502932"/>
            <a:ext cx="25527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9773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linds(horizontal)">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grpId="0" nodeType="clickEffect">
                                  <p:stCondLst>
                                    <p:cond delay="0"/>
                                  </p:stCondLst>
                                  <p:childTnLst>
                                    <p:animMotion origin="layout" path="M -3.33333E-6 1.22194E-6 L -3.33333E-6 0.12775 " pathEditMode="relative" rAng="0" ptsTypes="AA">
                                      <p:cBhvr>
                                        <p:cTn id="11" dur="2000" fill="hold"/>
                                        <p:tgtEl>
                                          <p:spTgt spid="28"/>
                                        </p:tgtEl>
                                        <p:attrNameLst>
                                          <p:attrName>ppt_x</p:attrName>
                                          <p:attrName>ppt_y</p:attrName>
                                        </p:attrNameLst>
                                      </p:cBhvr>
                                      <p:rCtr x="0" y="64"/>
                                    </p:animMotion>
                                  </p:childTnLst>
                                </p:cTn>
                              </p:par>
                            </p:childTnLst>
                          </p:cTn>
                        </p:par>
                        <p:par>
                          <p:cTn id="12" fill="hold">
                            <p:stCondLst>
                              <p:cond delay="2000"/>
                            </p:stCondLst>
                            <p:childTnLst>
                              <p:par>
                                <p:cTn id="13" presetID="3" presetClass="entr" presetSubtype="1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linds(horizontal)">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mph" presetSubtype="1" grpId="0" nodeType="clickEffect">
                                  <p:stCondLst>
                                    <p:cond delay="0"/>
                                  </p:stCondLst>
                                  <p:childTnLst>
                                    <p:set>
                                      <p:cBhvr override="childStyle">
                                        <p:cTn id="19" dur="indefinite"/>
                                        <p:tgtEl>
                                          <p:spTgt spid="6"/>
                                        </p:tgtEl>
                                        <p:attrNameLst>
                                          <p:attrName>style.fontStyle</p:attrName>
                                        </p:attrNameLst>
                                      </p:cBhvr>
                                      <p:to>
                                        <p:strVal val="normal"/>
                                      </p:to>
                                    </p:set>
                                    <p:set>
                                      <p:cBhvr override="childStyle">
                                        <p:cTn id="20" dur="indefinite"/>
                                        <p:tgtEl>
                                          <p:spTgt spid="6"/>
                                        </p:tgtEl>
                                        <p:attrNameLst>
                                          <p:attrName>style.fontWeight</p:attrName>
                                        </p:attrNameLst>
                                      </p:cBhvr>
                                      <p:to>
                                        <p:strVal val="bold"/>
                                      </p:to>
                                    </p:set>
                                    <p:set>
                                      <p:cBhvr override="childStyle">
                                        <p:cTn id="21" dur="indefinite"/>
                                        <p:tgtEl>
                                          <p:spTgt spid="6"/>
                                        </p:tgtEl>
                                        <p:attrNameLst>
                                          <p:attrName>style.textDecorationUnderline</p:attrName>
                                        </p:attrNameLst>
                                      </p:cBhvr>
                                      <p:to>
                                        <p:strVal val="false"/>
                                      </p:to>
                                    </p:set>
                                  </p:childTnLst>
                                </p:cTn>
                              </p:par>
                            </p:childTnLst>
                          </p:cTn>
                        </p:par>
                      </p:childTnLst>
                    </p:cTn>
                  </p:par>
                  <p:par>
                    <p:cTn id="22" fill="hold">
                      <p:stCondLst>
                        <p:cond delay="indefinite"/>
                      </p:stCondLst>
                      <p:childTnLst>
                        <p:par>
                          <p:cTn id="23" fill="hold">
                            <p:stCondLst>
                              <p:cond delay="0"/>
                            </p:stCondLst>
                            <p:childTnLst>
                              <p:par>
                                <p:cTn id="24" presetID="5" presetClass="emph" presetSubtype="1" grpId="2" nodeType="clickEffect">
                                  <p:stCondLst>
                                    <p:cond delay="0"/>
                                  </p:stCondLst>
                                  <p:endCondLst>
                                    <p:cond evt="onNext" delay="0">
                                      <p:tgtEl>
                                        <p:sldTgt/>
                                      </p:tgtEl>
                                    </p:cond>
                                  </p:endCondLst>
                                  <p:childTnLst>
                                    <p:set>
                                      <p:cBhvr override="childStyle">
                                        <p:cTn id="25" dur="indefinite"/>
                                        <p:tgtEl>
                                          <p:spTgt spid="28"/>
                                        </p:tgtEl>
                                        <p:attrNameLst>
                                          <p:attrName>style.fontStyle</p:attrName>
                                        </p:attrNameLst>
                                      </p:cBhvr>
                                      <p:to>
                                        <p:strVal val="normal"/>
                                      </p:to>
                                    </p:set>
                                    <p:set>
                                      <p:cBhvr override="childStyle">
                                        <p:cTn id="26" dur="indefinite"/>
                                        <p:tgtEl>
                                          <p:spTgt spid="28"/>
                                        </p:tgtEl>
                                        <p:attrNameLst>
                                          <p:attrName>style.fontWeight</p:attrName>
                                        </p:attrNameLst>
                                      </p:cBhvr>
                                      <p:to>
                                        <p:strVal val="bold"/>
                                      </p:to>
                                    </p:set>
                                    <p:set>
                                      <p:cBhvr override="childStyle">
                                        <p:cTn id="27" dur="indefinite"/>
                                        <p:tgtEl>
                                          <p:spTgt spid="28"/>
                                        </p:tgtEl>
                                        <p:attrNameLst>
                                          <p:attrName>style.textDecorationUnderline</p:attrName>
                                        </p:attrNameLst>
                                      </p:cBhvr>
                                      <p:to>
                                        <p:strVal val="fals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5"/>
                                        </p:tgtEl>
                                        <p:attrNameLst>
                                          <p:attrName>style.visibility</p:attrName>
                                        </p:attrNameLst>
                                      </p:cBhvr>
                                      <p:to>
                                        <p:strVal val="visible"/>
                                      </p:to>
                                    </p:set>
                                  </p:childTnLst>
                                </p:cTn>
                              </p:par>
                              <p:par>
                                <p:cTn id="32" presetID="3" presetClass="entr" presetSubtype="1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blinds(horizontal)">
                                      <p:cBhvr>
                                        <p:cTn id="34" dur="500"/>
                                        <p:tgtEl>
                                          <p:spTgt spid="32"/>
                                        </p:tgtEl>
                                      </p:cBhvr>
                                    </p:animEffect>
                                  </p:childTnLst>
                                </p:cTn>
                              </p:par>
                              <p:par>
                                <p:cTn id="35" presetID="3" presetClass="entr" presetSubtype="1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blinds(horizontal)">
                                      <p:cBhvr>
                                        <p:cTn id="37" dur="500"/>
                                        <p:tgtEl>
                                          <p:spTgt spid="33"/>
                                        </p:tgtEl>
                                      </p:cBhvr>
                                    </p:animEffect>
                                  </p:childTnLst>
                                </p:cTn>
                              </p:par>
                              <p:par>
                                <p:cTn id="38" presetID="3" presetClass="entr" presetSubtype="10"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blinds(horizontal)">
                                      <p:cBhvr>
                                        <p:cTn id="40" dur="500"/>
                                        <p:tgtEl>
                                          <p:spTgt spid="34"/>
                                        </p:tgtEl>
                                      </p:cBhvr>
                                    </p:animEffect>
                                  </p:childTnLst>
                                </p:cTn>
                              </p:par>
                              <p:par>
                                <p:cTn id="41" presetID="3" presetClass="entr" presetSubtype="1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blinds(horizontal)">
                                      <p:cBhvr>
                                        <p:cTn id="43" dur="500"/>
                                        <p:tgtEl>
                                          <p:spTgt spid="36"/>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blinds(horizontal)">
                                      <p:cBhvr>
                                        <p:cTn id="46" dur="500"/>
                                        <p:tgtEl>
                                          <p:spTgt spid="37"/>
                                        </p:tgtEl>
                                      </p:cBhvr>
                                    </p:animEffect>
                                  </p:childTnLst>
                                </p:cTn>
                              </p:par>
                            </p:childTnLst>
                          </p:cTn>
                        </p:par>
                      </p:childTnLst>
                    </p:cTn>
                  </p:par>
                  <p:par>
                    <p:cTn id="47" fill="hold">
                      <p:stCondLst>
                        <p:cond delay="indefinite"/>
                      </p:stCondLst>
                      <p:childTnLst>
                        <p:par>
                          <p:cTn id="48" fill="hold">
                            <p:stCondLst>
                              <p:cond delay="0"/>
                            </p:stCondLst>
                            <p:childTnLst>
                              <p:par>
                                <p:cTn id="49" presetID="5" presetClass="emph" presetSubtype="1" grpId="0" nodeType="clickEffect">
                                  <p:stCondLst>
                                    <p:cond delay="0"/>
                                  </p:stCondLst>
                                  <p:childTnLst>
                                    <p:set>
                                      <p:cBhvr override="childStyle">
                                        <p:cTn id="50" dur="indefinite"/>
                                        <p:tgtEl>
                                          <p:spTgt spid="8"/>
                                        </p:tgtEl>
                                        <p:attrNameLst>
                                          <p:attrName>style.fontStyle</p:attrName>
                                        </p:attrNameLst>
                                      </p:cBhvr>
                                      <p:to>
                                        <p:strVal val="normal"/>
                                      </p:to>
                                    </p:set>
                                    <p:set>
                                      <p:cBhvr override="childStyle">
                                        <p:cTn id="51" dur="indefinite"/>
                                        <p:tgtEl>
                                          <p:spTgt spid="8"/>
                                        </p:tgtEl>
                                        <p:attrNameLst>
                                          <p:attrName>style.fontWeight</p:attrName>
                                        </p:attrNameLst>
                                      </p:cBhvr>
                                      <p:to>
                                        <p:strVal val="bold"/>
                                      </p:to>
                                    </p:set>
                                    <p:set>
                                      <p:cBhvr override="childStyle">
                                        <p:cTn id="52" dur="indefinite"/>
                                        <p:tgtEl>
                                          <p:spTgt spid="8"/>
                                        </p:tgtEl>
                                        <p:attrNameLst>
                                          <p:attrName>style.textDecorationUnderline</p:attrName>
                                        </p:attrNameLst>
                                      </p:cBhvr>
                                      <p:to>
                                        <p:strVal val="false"/>
                                      </p:to>
                                    </p:set>
                                  </p:childTnLst>
                                </p:cTn>
                              </p:par>
                            </p:childTnLst>
                          </p:cTn>
                        </p:par>
                      </p:childTnLst>
                    </p:cTn>
                  </p:par>
                  <p:par>
                    <p:cTn id="53" fill="hold">
                      <p:stCondLst>
                        <p:cond delay="indefinite"/>
                      </p:stCondLst>
                      <p:childTnLst>
                        <p:par>
                          <p:cTn id="54" fill="hold">
                            <p:stCondLst>
                              <p:cond delay="0"/>
                            </p:stCondLst>
                            <p:childTnLst>
                              <p:par>
                                <p:cTn id="55" presetID="5" presetClass="emph" presetSubtype="1" grpId="3" nodeType="clickEffect">
                                  <p:stCondLst>
                                    <p:cond delay="0"/>
                                  </p:stCondLst>
                                  <p:endCondLst>
                                    <p:cond evt="onNext" delay="0">
                                      <p:tgtEl>
                                        <p:sldTgt/>
                                      </p:tgtEl>
                                    </p:cond>
                                  </p:endCondLst>
                                  <p:childTnLst>
                                    <p:set>
                                      <p:cBhvr override="childStyle">
                                        <p:cTn id="56" dur="indefinite"/>
                                        <p:tgtEl>
                                          <p:spTgt spid="28"/>
                                        </p:tgtEl>
                                        <p:attrNameLst>
                                          <p:attrName>style.fontStyle</p:attrName>
                                        </p:attrNameLst>
                                      </p:cBhvr>
                                      <p:to>
                                        <p:strVal val="normal"/>
                                      </p:to>
                                    </p:set>
                                    <p:set>
                                      <p:cBhvr override="childStyle">
                                        <p:cTn id="57" dur="indefinite"/>
                                        <p:tgtEl>
                                          <p:spTgt spid="28"/>
                                        </p:tgtEl>
                                        <p:attrNameLst>
                                          <p:attrName>style.fontWeight</p:attrName>
                                        </p:attrNameLst>
                                      </p:cBhvr>
                                      <p:to>
                                        <p:strVal val="bold"/>
                                      </p:to>
                                    </p:set>
                                    <p:set>
                                      <p:cBhvr override="childStyle">
                                        <p:cTn id="58" dur="indefinite"/>
                                        <p:tgtEl>
                                          <p:spTgt spid="28"/>
                                        </p:tgtEl>
                                        <p:attrNameLst>
                                          <p:attrName>style.textDecorationUnderline</p:attrName>
                                        </p:attrNameLst>
                                      </p:cBhvr>
                                      <p:to>
                                        <p:strVal val="false"/>
                                      </p:to>
                                    </p:set>
                                  </p:childTnLst>
                                </p:cTn>
                              </p:par>
                              <p:par>
                                <p:cTn id="59" presetID="1" presetClass="entr" presetSubtype="0" fill="hold" nodeType="with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par>
                                <p:cTn id="61" presetID="3" presetClass="entr" presetSubtype="10" fill="hold" grpId="0" nodeType="with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blinds(horizontal)">
                                      <p:cBhvr>
                                        <p:cTn id="63" dur="500"/>
                                        <p:tgtEl>
                                          <p:spTgt spid="38"/>
                                        </p:tgtEl>
                                      </p:cBhvr>
                                    </p:animEffect>
                                  </p:childTnLst>
                                </p:cTn>
                              </p:par>
                              <p:par>
                                <p:cTn id="64" presetID="3" presetClass="entr" presetSubtype="10" fill="hold" nodeType="withEffect">
                                  <p:stCondLst>
                                    <p:cond delay="0"/>
                                  </p:stCondLst>
                                  <p:childTnLst>
                                    <p:set>
                                      <p:cBhvr>
                                        <p:cTn id="65" dur="1" fill="hold">
                                          <p:stCondLst>
                                            <p:cond delay="0"/>
                                          </p:stCondLst>
                                        </p:cTn>
                                        <p:tgtEl>
                                          <p:spTgt spid="39"/>
                                        </p:tgtEl>
                                        <p:attrNameLst>
                                          <p:attrName>style.visibility</p:attrName>
                                        </p:attrNameLst>
                                      </p:cBhvr>
                                      <p:to>
                                        <p:strVal val="visible"/>
                                      </p:to>
                                    </p:set>
                                    <p:animEffect transition="in" filter="blinds(horizontal)">
                                      <p:cBhvr>
                                        <p:cTn id="66" dur="500"/>
                                        <p:tgtEl>
                                          <p:spTgt spid="39"/>
                                        </p:tgtEl>
                                      </p:cBhvr>
                                    </p:animEffect>
                                  </p:childTnLst>
                                </p:cTn>
                              </p:par>
                              <p:par>
                                <p:cTn id="67" presetID="3" presetClass="entr" presetSubtype="10" fill="hold" nodeType="with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blinds(horizontal)">
                                      <p:cBhvr>
                                        <p:cTn id="69" dur="500"/>
                                        <p:tgtEl>
                                          <p:spTgt spid="40"/>
                                        </p:tgtEl>
                                      </p:cBhvr>
                                    </p:animEffect>
                                  </p:childTnLst>
                                </p:cTn>
                              </p:par>
                              <p:par>
                                <p:cTn id="70" presetID="3" presetClass="entr" presetSubtype="10" fill="hold" nodeType="with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blinds(horizontal)">
                                      <p:cBhvr>
                                        <p:cTn id="72" dur="500"/>
                                        <p:tgtEl>
                                          <p:spTgt spid="41"/>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blinds(horizontal)">
                                      <p:cBhvr>
                                        <p:cTn id="75" dur="500"/>
                                        <p:tgtEl>
                                          <p:spTgt spid="42"/>
                                        </p:tgtEl>
                                      </p:cBhvr>
                                    </p:animEffect>
                                  </p:childTnLst>
                                </p:cTn>
                              </p:par>
                            </p:childTnLst>
                          </p:cTn>
                        </p:par>
                      </p:childTnLst>
                    </p:cTn>
                  </p:par>
                  <p:par>
                    <p:cTn id="76" fill="hold">
                      <p:stCondLst>
                        <p:cond delay="indefinite"/>
                      </p:stCondLst>
                      <p:childTnLst>
                        <p:par>
                          <p:cTn id="77" fill="hold">
                            <p:stCondLst>
                              <p:cond delay="0"/>
                            </p:stCondLst>
                            <p:childTnLst>
                              <p:par>
                                <p:cTn id="78" presetID="5" presetClass="emph" presetSubtype="1" grpId="0" nodeType="clickEffect">
                                  <p:stCondLst>
                                    <p:cond delay="0"/>
                                  </p:stCondLst>
                                  <p:childTnLst>
                                    <p:set>
                                      <p:cBhvr override="childStyle">
                                        <p:cTn id="79" dur="indefinite"/>
                                        <p:tgtEl>
                                          <p:spTgt spid="9"/>
                                        </p:tgtEl>
                                        <p:attrNameLst>
                                          <p:attrName>style.fontStyle</p:attrName>
                                        </p:attrNameLst>
                                      </p:cBhvr>
                                      <p:to>
                                        <p:strVal val="normal"/>
                                      </p:to>
                                    </p:set>
                                    <p:set>
                                      <p:cBhvr override="childStyle">
                                        <p:cTn id="80" dur="indefinite"/>
                                        <p:tgtEl>
                                          <p:spTgt spid="9"/>
                                        </p:tgtEl>
                                        <p:attrNameLst>
                                          <p:attrName>style.fontWeight</p:attrName>
                                        </p:attrNameLst>
                                      </p:cBhvr>
                                      <p:to>
                                        <p:strVal val="bold"/>
                                      </p:to>
                                    </p:set>
                                    <p:set>
                                      <p:cBhvr override="childStyle">
                                        <p:cTn id="81" dur="indefinite"/>
                                        <p:tgtEl>
                                          <p:spTgt spid="9"/>
                                        </p:tgtEl>
                                        <p:attrNameLst>
                                          <p:attrName>style.textDecorationUnderline</p:attrName>
                                        </p:attrNameLst>
                                      </p:cBhvr>
                                      <p:to>
                                        <p:strVal val="false"/>
                                      </p:to>
                                    </p:set>
                                  </p:childTnLst>
                                </p:cTn>
                              </p:par>
                            </p:childTnLst>
                          </p:cTn>
                        </p:par>
                      </p:childTnLst>
                    </p:cTn>
                  </p:par>
                  <p:par>
                    <p:cTn id="82" fill="hold">
                      <p:stCondLst>
                        <p:cond delay="indefinite"/>
                      </p:stCondLst>
                      <p:childTnLst>
                        <p:par>
                          <p:cTn id="83" fill="hold">
                            <p:stCondLst>
                              <p:cond delay="0"/>
                            </p:stCondLst>
                            <p:childTnLst>
                              <p:par>
                                <p:cTn id="84" presetID="5" presetClass="emph" presetSubtype="1" grpId="4" nodeType="clickEffect">
                                  <p:stCondLst>
                                    <p:cond delay="0"/>
                                  </p:stCondLst>
                                  <p:endCondLst>
                                    <p:cond evt="onNext" delay="0">
                                      <p:tgtEl>
                                        <p:sldTgt/>
                                      </p:tgtEl>
                                    </p:cond>
                                  </p:endCondLst>
                                  <p:childTnLst>
                                    <p:set>
                                      <p:cBhvr override="childStyle">
                                        <p:cTn id="85" dur="indefinite"/>
                                        <p:tgtEl>
                                          <p:spTgt spid="28"/>
                                        </p:tgtEl>
                                        <p:attrNameLst>
                                          <p:attrName>style.fontStyle</p:attrName>
                                        </p:attrNameLst>
                                      </p:cBhvr>
                                      <p:to>
                                        <p:strVal val="normal"/>
                                      </p:to>
                                    </p:set>
                                    <p:set>
                                      <p:cBhvr override="childStyle">
                                        <p:cTn id="86" dur="indefinite"/>
                                        <p:tgtEl>
                                          <p:spTgt spid="28"/>
                                        </p:tgtEl>
                                        <p:attrNameLst>
                                          <p:attrName>style.fontWeight</p:attrName>
                                        </p:attrNameLst>
                                      </p:cBhvr>
                                      <p:to>
                                        <p:strVal val="bold"/>
                                      </p:to>
                                    </p:set>
                                    <p:set>
                                      <p:cBhvr override="childStyle">
                                        <p:cTn id="87" dur="indefinite"/>
                                        <p:tgtEl>
                                          <p:spTgt spid="28"/>
                                        </p:tgtEl>
                                        <p:attrNameLst>
                                          <p:attrName>style.textDecorationUnderline</p:attrName>
                                        </p:attrNameLst>
                                      </p:cBhvr>
                                      <p:to>
                                        <p:strVal val="false"/>
                                      </p:to>
                                    </p:set>
                                  </p:childTnLst>
                                </p:cTn>
                              </p:par>
                            </p:childTnLst>
                          </p:cTn>
                        </p:par>
                      </p:childTnLst>
                    </p:cTn>
                  </p:par>
                  <p:par>
                    <p:cTn id="88" fill="hold">
                      <p:stCondLst>
                        <p:cond delay="indefinite"/>
                      </p:stCondLst>
                      <p:childTnLst>
                        <p:par>
                          <p:cTn id="89" fill="hold">
                            <p:stCondLst>
                              <p:cond delay="0"/>
                            </p:stCondLst>
                            <p:childTnLst>
                              <p:par>
                                <p:cTn id="90" presetID="1" presetClass="entr" presetSubtype="0" fill="hold" nodeType="clickEffect">
                                  <p:stCondLst>
                                    <p:cond delay="0"/>
                                  </p:stCondLst>
                                  <p:childTnLst>
                                    <p:set>
                                      <p:cBhvr>
                                        <p:cTn id="91" dur="1" fill="hold">
                                          <p:stCondLst>
                                            <p:cond delay="0"/>
                                          </p:stCondLst>
                                        </p:cTn>
                                        <p:tgtEl>
                                          <p:spTgt spid="69"/>
                                        </p:tgtEl>
                                        <p:attrNameLst>
                                          <p:attrName>style.visibility</p:attrName>
                                        </p:attrNameLst>
                                      </p:cBhvr>
                                      <p:to>
                                        <p:strVal val="visible"/>
                                      </p:to>
                                    </p:set>
                                  </p:childTnLst>
                                </p:cTn>
                              </p:par>
                              <p:par>
                                <p:cTn id="92" presetID="3" presetClass="entr" presetSubtype="10" fill="hold" nodeType="with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blinds(horizontal)">
                                      <p:cBhvr>
                                        <p:cTn id="94" dur="500"/>
                                        <p:tgtEl>
                                          <p:spTgt spid="43"/>
                                        </p:tgtEl>
                                      </p:cBhvr>
                                    </p:animEffect>
                                  </p:childTnLst>
                                </p:cTn>
                              </p:par>
                              <p:par>
                                <p:cTn id="95" presetID="3" presetClass="entr" presetSubtype="10" fill="hold" nodeType="withEffect">
                                  <p:stCondLst>
                                    <p:cond delay="0"/>
                                  </p:stCondLst>
                                  <p:childTnLst>
                                    <p:set>
                                      <p:cBhvr>
                                        <p:cTn id="96" dur="1" fill="hold">
                                          <p:stCondLst>
                                            <p:cond delay="0"/>
                                          </p:stCondLst>
                                        </p:cTn>
                                        <p:tgtEl>
                                          <p:spTgt spid="44"/>
                                        </p:tgtEl>
                                        <p:attrNameLst>
                                          <p:attrName>style.visibility</p:attrName>
                                        </p:attrNameLst>
                                      </p:cBhvr>
                                      <p:to>
                                        <p:strVal val="visible"/>
                                      </p:to>
                                    </p:set>
                                    <p:animEffect transition="in" filter="blinds(horizontal)">
                                      <p:cBhvr>
                                        <p:cTn id="97" dur="500"/>
                                        <p:tgtEl>
                                          <p:spTgt spid="44"/>
                                        </p:tgtEl>
                                      </p:cBhvr>
                                    </p:animEffect>
                                  </p:childTnLst>
                                </p:cTn>
                              </p:par>
                              <p:par>
                                <p:cTn id="98" presetID="3" presetClass="entr" presetSubtype="10" fill="hold"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blinds(horizontal)">
                                      <p:cBhvr>
                                        <p:cTn id="100" dur="500"/>
                                        <p:tgtEl>
                                          <p:spTgt spid="45"/>
                                        </p:tgtEl>
                                      </p:cBhvr>
                                    </p:animEffect>
                                  </p:childTnLst>
                                </p:cTn>
                              </p:par>
                              <p:par>
                                <p:cTn id="101" presetID="3" presetClass="entr" presetSubtype="10" fill="hold" nodeType="with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blinds(horizontal)">
                                      <p:cBhvr>
                                        <p:cTn id="103" dur="500"/>
                                        <p:tgtEl>
                                          <p:spTgt spid="46"/>
                                        </p:tgtEl>
                                      </p:cBhvr>
                                    </p:animEffect>
                                  </p:childTnLst>
                                </p:cTn>
                              </p:par>
                              <p:par>
                                <p:cTn id="104" presetID="3" presetClass="entr" presetSubtype="10" fill="hold" grpId="0" nodeType="withEffect">
                                  <p:stCondLst>
                                    <p:cond delay="0"/>
                                  </p:stCondLst>
                                  <p:childTnLst>
                                    <p:set>
                                      <p:cBhvr>
                                        <p:cTn id="105" dur="1" fill="hold">
                                          <p:stCondLst>
                                            <p:cond delay="0"/>
                                          </p:stCondLst>
                                        </p:cTn>
                                        <p:tgtEl>
                                          <p:spTgt spid="47"/>
                                        </p:tgtEl>
                                        <p:attrNameLst>
                                          <p:attrName>style.visibility</p:attrName>
                                        </p:attrNameLst>
                                      </p:cBhvr>
                                      <p:to>
                                        <p:strVal val="visible"/>
                                      </p:to>
                                    </p:set>
                                    <p:animEffect transition="in" filter="blinds(horizontal)">
                                      <p:cBhvr>
                                        <p:cTn id="106" dur="500"/>
                                        <p:tgtEl>
                                          <p:spTgt spid="47"/>
                                        </p:tgtEl>
                                      </p:cBhvr>
                                    </p:animEffect>
                                  </p:childTnLst>
                                </p:cTn>
                              </p:par>
                            </p:childTnLst>
                          </p:cTn>
                        </p:par>
                      </p:childTnLst>
                    </p:cTn>
                  </p:par>
                  <p:par>
                    <p:cTn id="107" fill="hold">
                      <p:stCondLst>
                        <p:cond delay="indefinite"/>
                      </p:stCondLst>
                      <p:childTnLst>
                        <p:par>
                          <p:cTn id="108" fill="hold">
                            <p:stCondLst>
                              <p:cond delay="0"/>
                            </p:stCondLst>
                            <p:childTnLst>
                              <p:par>
                                <p:cTn id="109" presetID="3" presetClass="entr" presetSubtype="10" fill="hold" grpId="0" nodeType="clickEffect">
                                  <p:stCondLst>
                                    <p:cond delay="0"/>
                                  </p:stCondLst>
                                  <p:childTnLst>
                                    <p:set>
                                      <p:cBhvr>
                                        <p:cTn id="110" dur="1" fill="hold">
                                          <p:stCondLst>
                                            <p:cond delay="0"/>
                                          </p:stCondLst>
                                        </p:cTn>
                                        <p:tgtEl>
                                          <p:spTgt spid="53"/>
                                        </p:tgtEl>
                                        <p:attrNameLst>
                                          <p:attrName>style.visibility</p:attrName>
                                        </p:attrNameLst>
                                      </p:cBhvr>
                                      <p:to>
                                        <p:strVal val="visible"/>
                                      </p:to>
                                    </p:set>
                                    <p:animEffect transition="in" filter="blinds(horizontal)">
                                      <p:cBhvr>
                                        <p:cTn id="111" dur="500"/>
                                        <p:tgtEl>
                                          <p:spTgt spid="53"/>
                                        </p:tgtEl>
                                      </p:cBhvr>
                                    </p:animEffect>
                                  </p:childTnLst>
                                </p:cTn>
                              </p:par>
                              <p:par>
                                <p:cTn id="112" presetID="1" presetClass="entr" presetSubtype="0" fill="hold" nodeType="withEffect">
                                  <p:stCondLst>
                                    <p:cond delay="0"/>
                                  </p:stCondLst>
                                  <p:childTnLst>
                                    <p:set>
                                      <p:cBhvr>
                                        <p:cTn id="113" dur="1" fill="hold">
                                          <p:stCondLst>
                                            <p:cond delay="0"/>
                                          </p:stCondLst>
                                        </p:cTn>
                                        <p:tgtEl>
                                          <p:spTgt spid="72"/>
                                        </p:tgtEl>
                                        <p:attrNameLst>
                                          <p:attrName>style.visibility</p:attrName>
                                        </p:attrNameLst>
                                      </p:cBhvr>
                                      <p:to>
                                        <p:strVal val="visible"/>
                                      </p:to>
                                    </p:set>
                                  </p:childTnLst>
                                </p:cTn>
                              </p:par>
                              <p:par>
                                <p:cTn id="114" presetID="3" presetClass="entr" presetSubtype="10" fill="hold" grpId="0" nodeType="withEffect">
                                  <p:stCondLst>
                                    <p:cond delay="0"/>
                                  </p:stCondLst>
                                  <p:childTnLst>
                                    <p:set>
                                      <p:cBhvr>
                                        <p:cTn id="115" dur="1" fill="hold">
                                          <p:stCondLst>
                                            <p:cond delay="0"/>
                                          </p:stCondLst>
                                        </p:cTn>
                                        <p:tgtEl>
                                          <p:spTgt spid="54"/>
                                        </p:tgtEl>
                                        <p:attrNameLst>
                                          <p:attrName>style.visibility</p:attrName>
                                        </p:attrNameLst>
                                      </p:cBhvr>
                                      <p:to>
                                        <p:strVal val="visible"/>
                                      </p:to>
                                    </p:set>
                                    <p:animEffect transition="in" filter="blinds(horizontal)">
                                      <p:cBhvr>
                                        <p:cTn id="116" dur="500"/>
                                        <p:tgtEl>
                                          <p:spTgt spid="54"/>
                                        </p:tgtEl>
                                      </p:cBhvr>
                                    </p:animEffect>
                                  </p:childTnLst>
                                </p:cTn>
                              </p:par>
                              <p:par>
                                <p:cTn id="117" presetID="3" presetClass="entr" presetSubtype="10" fill="hold" grpId="0" nodeType="withEffect">
                                  <p:stCondLst>
                                    <p:cond delay="0"/>
                                  </p:stCondLst>
                                  <p:childTnLst>
                                    <p:set>
                                      <p:cBhvr>
                                        <p:cTn id="118" dur="1" fill="hold">
                                          <p:stCondLst>
                                            <p:cond delay="0"/>
                                          </p:stCondLst>
                                        </p:cTn>
                                        <p:tgtEl>
                                          <p:spTgt spid="55"/>
                                        </p:tgtEl>
                                        <p:attrNameLst>
                                          <p:attrName>style.visibility</p:attrName>
                                        </p:attrNameLst>
                                      </p:cBhvr>
                                      <p:to>
                                        <p:strVal val="visible"/>
                                      </p:to>
                                    </p:set>
                                    <p:animEffect transition="in" filter="blinds(horizontal)">
                                      <p:cBhvr>
                                        <p:cTn id="119" dur="500"/>
                                        <p:tgtEl>
                                          <p:spTgt spid="55"/>
                                        </p:tgtEl>
                                      </p:cBhvr>
                                    </p:animEffect>
                                  </p:childTnLst>
                                </p:cTn>
                              </p:par>
                              <p:par>
                                <p:cTn id="120" presetID="3" presetClass="entr" presetSubtype="10" fill="hold" grpId="0" nodeType="withEffect">
                                  <p:stCondLst>
                                    <p:cond delay="0"/>
                                  </p:stCondLst>
                                  <p:childTnLst>
                                    <p:set>
                                      <p:cBhvr>
                                        <p:cTn id="121" dur="1" fill="hold">
                                          <p:stCondLst>
                                            <p:cond delay="0"/>
                                          </p:stCondLst>
                                        </p:cTn>
                                        <p:tgtEl>
                                          <p:spTgt spid="57"/>
                                        </p:tgtEl>
                                        <p:attrNameLst>
                                          <p:attrName>style.visibility</p:attrName>
                                        </p:attrNameLst>
                                      </p:cBhvr>
                                      <p:to>
                                        <p:strVal val="visible"/>
                                      </p:to>
                                    </p:set>
                                    <p:animEffect transition="in" filter="blinds(horizontal)">
                                      <p:cBhvr>
                                        <p:cTn id="122" dur="500"/>
                                        <p:tgtEl>
                                          <p:spTgt spid="57"/>
                                        </p:tgtEl>
                                      </p:cBhvr>
                                    </p:animEffect>
                                  </p:childTnLst>
                                </p:cTn>
                              </p:par>
                              <p:par>
                                <p:cTn id="123" presetID="3" presetClass="entr" presetSubtype="10"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Effect transition="in" filter="blinds(horizontal)">
                                      <p:cBhvr>
                                        <p:cTn id="125" dur="500"/>
                                        <p:tgtEl>
                                          <p:spTgt spid="58"/>
                                        </p:tgtEl>
                                      </p:cBhvr>
                                    </p:animEffect>
                                  </p:childTnLst>
                                </p:cTn>
                              </p:par>
                              <p:par>
                                <p:cTn id="126" presetID="5" presetClass="emph" presetSubtype="1" grpId="0" nodeType="withEffect">
                                  <p:stCondLst>
                                    <p:cond delay="0"/>
                                  </p:stCondLst>
                                  <p:childTnLst>
                                    <p:set>
                                      <p:cBhvr override="childStyle">
                                        <p:cTn id="127" dur="indefinite"/>
                                        <p:tgtEl>
                                          <p:spTgt spid="11"/>
                                        </p:tgtEl>
                                        <p:attrNameLst>
                                          <p:attrName>style.fontStyle</p:attrName>
                                        </p:attrNameLst>
                                      </p:cBhvr>
                                      <p:to>
                                        <p:strVal val="normal"/>
                                      </p:to>
                                    </p:set>
                                    <p:set>
                                      <p:cBhvr override="childStyle">
                                        <p:cTn id="128" dur="indefinite"/>
                                        <p:tgtEl>
                                          <p:spTgt spid="11"/>
                                        </p:tgtEl>
                                        <p:attrNameLst>
                                          <p:attrName>style.fontWeight</p:attrName>
                                        </p:attrNameLst>
                                      </p:cBhvr>
                                      <p:to>
                                        <p:strVal val="bold"/>
                                      </p:to>
                                    </p:set>
                                    <p:set>
                                      <p:cBhvr override="childStyle">
                                        <p:cTn id="129" dur="indefinite"/>
                                        <p:tgtEl>
                                          <p:spTgt spid="11"/>
                                        </p:tgtEl>
                                        <p:attrNameLst>
                                          <p:attrName>style.textDecorationUnderline</p:attrName>
                                        </p:attrNameLst>
                                      </p:cBhvr>
                                      <p:to>
                                        <p:strVal val="false"/>
                                      </p:to>
                                    </p:set>
                                  </p:childTnLst>
                                </p:cTn>
                              </p:par>
                            </p:childTnLst>
                          </p:cTn>
                        </p:par>
                      </p:childTnLst>
                    </p:cTn>
                  </p:par>
                  <p:par>
                    <p:cTn id="130" fill="hold">
                      <p:stCondLst>
                        <p:cond delay="indefinite"/>
                      </p:stCondLst>
                      <p:childTnLst>
                        <p:par>
                          <p:cTn id="131" fill="hold">
                            <p:stCondLst>
                              <p:cond delay="0"/>
                            </p:stCondLst>
                            <p:childTnLst>
                              <p:par>
                                <p:cTn id="132" presetID="53" presetClass="entr" presetSubtype="0" fill="hold" grpId="0" nodeType="clickEffect">
                                  <p:stCondLst>
                                    <p:cond delay="0"/>
                                  </p:stCondLst>
                                  <p:childTnLst>
                                    <p:set>
                                      <p:cBhvr>
                                        <p:cTn id="133" dur="1" fill="hold">
                                          <p:stCondLst>
                                            <p:cond delay="0"/>
                                          </p:stCondLst>
                                        </p:cTn>
                                        <p:tgtEl>
                                          <p:spTgt spid="59"/>
                                        </p:tgtEl>
                                        <p:attrNameLst>
                                          <p:attrName>style.visibility</p:attrName>
                                        </p:attrNameLst>
                                      </p:cBhvr>
                                      <p:to>
                                        <p:strVal val="visible"/>
                                      </p:to>
                                    </p:set>
                                    <p:anim calcmode="lin" valueType="num">
                                      <p:cBhvr>
                                        <p:cTn id="134" dur="500" fill="hold"/>
                                        <p:tgtEl>
                                          <p:spTgt spid="59"/>
                                        </p:tgtEl>
                                        <p:attrNameLst>
                                          <p:attrName>ppt_w</p:attrName>
                                        </p:attrNameLst>
                                      </p:cBhvr>
                                      <p:tavLst>
                                        <p:tav tm="0">
                                          <p:val>
                                            <p:fltVal val="0"/>
                                          </p:val>
                                        </p:tav>
                                        <p:tav tm="100000">
                                          <p:val>
                                            <p:strVal val="#ppt_w"/>
                                          </p:val>
                                        </p:tav>
                                      </p:tavLst>
                                    </p:anim>
                                    <p:anim calcmode="lin" valueType="num">
                                      <p:cBhvr>
                                        <p:cTn id="135" dur="500" fill="hold"/>
                                        <p:tgtEl>
                                          <p:spTgt spid="59"/>
                                        </p:tgtEl>
                                        <p:attrNameLst>
                                          <p:attrName>ppt_h</p:attrName>
                                        </p:attrNameLst>
                                      </p:cBhvr>
                                      <p:tavLst>
                                        <p:tav tm="0">
                                          <p:val>
                                            <p:fltVal val="0"/>
                                          </p:val>
                                        </p:tav>
                                        <p:tav tm="100000">
                                          <p:val>
                                            <p:strVal val="#ppt_h"/>
                                          </p:val>
                                        </p:tav>
                                      </p:tavLst>
                                    </p:anim>
                                    <p:animEffect transition="in" filter="fade">
                                      <p:cBhvr>
                                        <p:cTn id="136" dur="500"/>
                                        <p:tgtEl>
                                          <p:spTgt spid="59"/>
                                        </p:tgtEl>
                                      </p:cBhvr>
                                    </p:animEffect>
                                  </p:childTnLst>
                                </p:cTn>
                              </p:par>
                            </p:childTnLst>
                          </p:cTn>
                        </p:par>
                      </p:childTnLst>
                    </p:cTn>
                  </p:par>
                  <p:par>
                    <p:cTn id="137" fill="hold">
                      <p:stCondLst>
                        <p:cond delay="indefinite"/>
                      </p:stCondLst>
                      <p:childTnLst>
                        <p:par>
                          <p:cTn id="138" fill="hold">
                            <p:stCondLst>
                              <p:cond delay="0"/>
                            </p:stCondLst>
                            <p:childTnLst>
                              <p:par>
                                <p:cTn id="139" presetID="3" presetClass="exit" presetSubtype="10" fill="hold" grpId="1" nodeType="clickEffect">
                                  <p:stCondLst>
                                    <p:cond delay="0"/>
                                  </p:stCondLst>
                                  <p:childTnLst>
                                    <p:animEffect transition="out" filter="blinds(horizontal)">
                                      <p:cBhvr>
                                        <p:cTn id="140" dur="500"/>
                                        <p:tgtEl>
                                          <p:spTgt spid="59"/>
                                        </p:tgtEl>
                                      </p:cBhvr>
                                    </p:animEffect>
                                    <p:set>
                                      <p:cBhvr>
                                        <p:cTn id="141" dur="1" fill="hold">
                                          <p:stCondLst>
                                            <p:cond delay="499"/>
                                          </p:stCondLst>
                                        </p:cTn>
                                        <p:tgtEl>
                                          <p:spTgt spid="59"/>
                                        </p:tgtEl>
                                        <p:attrNameLst>
                                          <p:attrName>style.visibility</p:attrName>
                                        </p:attrNameLst>
                                      </p:cBhvr>
                                      <p:to>
                                        <p:strVal val="hidden"/>
                                      </p:to>
                                    </p:set>
                                  </p:childTnLst>
                                </p:cTn>
                              </p:par>
                            </p:childTnLst>
                          </p:cTn>
                        </p:par>
                      </p:childTnLst>
                    </p:cTn>
                  </p:par>
                  <p:par>
                    <p:cTn id="142" fill="hold">
                      <p:stCondLst>
                        <p:cond delay="indefinite"/>
                      </p:stCondLst>
                      <p:childTnLst>
                        <p:par>
                          <p:cTn id="143" fill="hold">
                            <p:stCondLst>
                              <p:cond delay="0"/>
                            </p:stCondLst>
                            <p:childTnLst>
                              <p:par>
                                <p:cTn id="144" presetID="53" presetClass="entr" presetSubtype="0" fill="hold" grpId="0" nodeType="clickEffect">
                                  <p:stCondLst>
                                    <p:cond delay="0"/>
                                  </p:stCondLst>
                                  <p:childTnLst>
                                    <p:set>
                                      <p:cBhvr>
                                        <p:cTn id="145" dur="1" fill="hold">
                                          <p:stCondLst>
                                            <p:cond delay="0"/>
                                          </p:stCondLst>
                                        </p:cTn>
                                        <p:tgtEl>
                                          <p:spTgt spid="48"/>
                                        </p:tgtEl>
                                        <p:attrNameLst>
                                          <p:attrName>style.visibility</p:attrName>
                                        </p:attrNameLst>
                                      </p:cBhvr>
                                      <p:to>
                                        <p:strVal val="visible"/>
                                      </p:to>
                                    </p:set>
                                    <p:anim calcmode="lin" valueType="num">
                                      <p:cBhvr>
                                        <p:cTn id="146" dur="500" fill="hold"/>
                                        <p:tgtEl>
                                          <p:spTgt spid="48"/>
                                        </p:tgtEl>
                                        <p:attrNameLst>
                                          <p:attrName>ppt_w</p:attrName>
                                        </p:attrNameLst>
                                      </p:cBhvr>
                                      <p:tavLst>
                                        <p:tav tm="0">
                                          <p:val>
                                            <p:fltVal val="0"/>
                                          </p:val>
                                        </p:tav>
                                        <p:tav tm="100000">
                                          <p:val>
                                            <p:strVal val="#ppt_w"/>
                                          </p:val>
                                        </p:tav>
                                      </p:tavLst>
                                    </p:anim>
                                    <p:anim calcmode="lin" valueType="num">
                                      <p:cBhvr>
                                        <p:cTn id="147" dur="500" fill="hold"/>
                                        <p:tgtEl>
                                          <p:spTgt spid="48"/>
                                        </p:tgtEl>
                                        <p:attrNameLst>
                                          <p:attrName>ppt_h</p:attrName>
                                        </p:attrNameLst>
                                      </p:cBhvr>
                                      <p:tavLst>
                                        <p:tav tm="0">
                                          <p:val>
                                            <p:fltVal val="0"/>
                                          </p:val>
                                        </p:tav>
                                        <p:tav tm="100000">
                                          <p:val>
                                            <p:strVal val="#ppt_h"/>
                                          </p:val>
                                        </p:tav>
                                      </p:tavLst>
                                    </p:anim>
                                    <p:animEffect transition="in" filter="fade">
                                      <p:cBhvr>
                                        <p:cTn id="148" dur="500"/>
                                        <p:tgtEl>
                                          <p:spTgt spid="48"/>
                                        </p:tgtEl>
                                      </p:cBhvr>
                                    </p:animEffect>
                                  </p:childTnLst>
                                </p:cTn>
                              </p:par>
                            </p:childTnLst>
                          </p:cTn>
                        </p:par>
                      </p:childTnLst>
                    </p:cTn>
                  </p:par>
                  <p:par>
                    <p:cTn id="149" fill="hold">
                      <p:stCondLst>
                        <p:cond delay="indefinite"/>
                      </p:stCondLst>
                      <p:childTnLst>
                        <p:par>
                          <p:cTn id="150" fill="hold">
                            <p:stCondLst>
                              <p:cond delay="0"/>
                            </p:stCondLst>
                            <p:childTnLst>
                              <p:par>
                                <p:cTn id="151" presetID="53" presetClass="entr" presetSubtype="0" fill="hold" grpId="0" nodeType="clickEffect">
                                  <p:stCondLst>
                                    <p:cond delay="0"/>
                                  </p:stCondLst>
                                  <p:childTnLst>
                                    <p:set>
                                      <p:cBhvr>
                                        <p:cTn id="152" dur="1" fill="hold">
                                          <p:stCondLst>
                                            <p:cond delay="0"/>
                                          </p:stCondLst>
                                        </p:cTn>
                                        <p:tgtEl>
                                          <p:spTgt spid="49"/>
                                        </p:tgtEl>
                                        <p:attrNameLst>
                                          <p:attrName>style.visibility</p:attrName>
                                        </p:attrNameLst>
                                      </p:cBhvr>
                                      <p:to>
                                        <p:strVal val="visible"/>
                                      </p:to>
                                    </p:set>
                                    <p:anim calcmode="lin" valueType="num">
                                      <p:cBhvr>
                                        <p:cTn id="153" dur="500" fill="hold"/>
                                        <p:tgtEl>
                                          <p:spTgt spid="49"/>
                                        </p:tgtEl>
                                        <p:attrNameLst>
                                          <p:attrName>ppt_w</p:attrName>
                                        </p:attrNameLst>
                                      </p:cBhvr>
                                      <p:tavLst>
                                        <p:tav tm="0">
                                          <p:val>
                                            <p:fltVal val="0"/>
                                          </p:val>
                                        </p:tav>
                                        <p:tav tm="100000">
                                          <p:val>
                                            <p:strVal val="#ppt_w"/>
                                          </p:val>
                                        </p:tav>
                                      </p:tavLst>
                                    </p:anim>
                                    <p:anim calcmode="lin" valueType="num">
                                      <p:cBhvr>
                                        <p:cTn id="154" dur="500" fill="hold"/>
                                        <p:tgtEl>
                                          <p:spTgt spid="49"/>
                                        </p:tgtEl>
                                        <p:attrNameLst>
                                          <p:attrName>ppt_h</p:attrName>
                                        </p:attrNameLst>
                                      </p:cBhvr>
                                      <p:tavLst>
                                        <p:tav tm="0">
                                          <p:val>
                                            <p:fltVal val="0"/>
                                          </p:val>
                                        </p:tav>
                                        <p:tav tm="100000">
                                          <p:val>
                                            <p:strVal val="#ppt_h"/>
                                          </p:val>
                                        </p:tav>
                                      </p:tavLst>
                                    </p:anim>
                                    <p:animEffect transition="in" filter="fade">
                                      <p:cBhvr>
                                        <p:cTn id="155" dur="500"/>
                                        <p:tgtEl>
                                          <p:spTgt spid="49"/>
                                        </p:tgtEl>
                                      </p:cBhvr>
                                    </p:animEffect>
                                  </p:childTnLst>
                                </p:cTn>
                              </p:par>
                            </p:childTnLst>
                          </p:cTn>
                        </p:par>
                      </p:childTnLst>
                    </p:cTn>
                  </p:par>
                  <p:par>
                    <p:cTn id="156" fill="hold">
                      <p:stCondLst>
                        <p:cond delay="indefinite"/>
                      </p:stCondLst>
                      <p:childTnLst>
                        <p:par>
                          <p:cTn id="157" fill="hold">
                            <p:stCondLst>
                              <p:cond delay="0"/>
                            </p:stCondLst>
                            <p:childTnLst>
                              <p:par>
                                <p:cTn id="158" presetID="53" presetClass="entr" presetSubtype="0" fill="hold" grpId="0" nodeType="click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500" fill="hold"/>
                                        <p:tgtEl>
                                          <p:spTgt spid="50"/>
                                        </p:tgtEl>
                                        <p:attrNameLst>
                                          <p:attrName>ppt_w</p:attrName>
                                        </p:attrNameLst>
                                      </p:cBhvr>
                                      <p:tavLst>
                                        <p:tav tm="0">
                                          <p:val>
                                            <p:fltVal val="0"/>
                                          </p:val>
                                        </p:tav>
                                        <p:tav tm="100000">
                                          <p:val>
                                            <p:strVal val="#ppt_w"/>
                                          </p:val>
                                        </p:tav>
                                      </p:tavLst>
                                    </p:anim>
                                    <p:anim calcmode="lin" valueType="num">
                                      <p:cBhvr>
                                        <p:cTn id="161" dur="500" fill="hold"/>
                                        <p:tgtEl>
                                          <p:spTgt spid="50"/>
                                        </p:tgtEl>
                                        <p:attrNameLst>
                                          <p:attrName>ppt_h</p:attrName>
                                        </p:attrNameLst>
                                      </p:cBhvr>
                                      <p:tavLst>
                                        <p:tav tm="0">
                                          <p:val>
                                            <p:fltVal val="0"/>
                                          </p:val>
                                        </p:tav>
                                        <p:tav tm="100000">
                                          <p:val>
                                            <p:strVal val="#ppt_h"/>
                                          </p:val>
                                        </p:tav>
                                      </p:tavLst>
                                    </p:anim>
                                    <p:animEffect transition="in" filter="fade">
                                      <p:cBhvr>
                                        <p:cTn id="1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1" grpId="0" animBg="1"/>
      <p:bldP spid="28" grpId="0" animBg="1"/>
      <p:bldP spid="28" grpId="1" animBg="1"/>
      <p:bldP spid="28" grpId="2" animBg="1"/>
      <p:bldP spid="28" grpId="3" animBg="1"/>
      <p:bldP spid="28" grpId="4" animBg="1"/>
      <p:bldP spid="29" grpId="0"/>
      <p:bldP spid="32" grpId="0" animBg="1"/>
      <p:bldP spid="37" grpId="0"/>
      <p:bldP spid="38" grpId="0" animBg="1"/>
      <p:bldP spid="42" grpId="0"/>
      <p:bldP spid="47" grpId="0"/>
      <p:bldP spid="53" grpId="0" animBg="1"/>
      <p:bldP spid="54" grpId="0" animBg="1"/>
      <p:bldP spid="55" grpId="0" animBg="1"/>
      <p:bldP spid="57" grpId="0" animBg="1"/>
      <p:bldP spid="58" grpId="0"/>
      <p:bldP spid="59" grpId="0" animBg="1"/>
      <p:bldP spid="59" grpId="1" animBg="1"/>
      <p:bldP spid="48" grpId="0" animBg="1"/>
      <p:bldP spid="49" grpId="0" animBg="1"/>
      <p:bldP spid="5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8824" y="125760"/>
            <a:ext cx="8229600" cy="1143000"/>
          </a:xfrm>
        </p:spPr>
        <p:txBody>
          <a:bodyPr>
            <a:normAutofit/>
          </a:bodyPr>
          <a:lstStyle/>
          <a:p>
            <a:r>
              <a:rPr lang="en-US" dirty="0" smtClean="0"/>
              <a:t>Can We Do Better?</a:t>
            </a:r>
            <a:endParaRPr lang="en-US" dirty="0"/>
          </a:p>
        </p:txBody>
      </p:sp>
      <p:sp>
        <p:nvSpPr>
          <p:cNvPr id="3" name="Content Placeholder 2"/>
          <p:cNvSpPr>
            <a:spLocks noGrp="1"/>
          </p:cNvSpPr>
          <p:nvPr>
            <p:ph idx="1"/>
          </p:nvPr>
        </p:nvSpPr>
        <p:spPr>
          <a:xfrm>
            <a:off x="323528" y="1124744"/>
            <a:ext cx="8439472" cy="5328592"/>
          </a:xfrm>
        </p:spPr>
        <p:txBody>
          <a:bodyPr>
            <a:normAutofit fontScale="77500" lnSpcReduction="20000"/>
          </a:bodyPr>
          <a:lstStyle/>
          <a:p>
            <a:endParaRPr lang="en-US" sz="3000" dirty="0" smtClean="0"/>
          </a:p>
          <a:p>
            <a:r>
              <a:rPr lang="en-US" sz="3000" dirty="0" smtClean="0"/>
              <a:t>Uncompressible cache line (with a single base): </a:t>
            </a:r>
          </a:p>
          <a:p>
            <a:pPr marL="0" indent="0">
              <a:buNone/>
            </a:pPr>
            <a:r>
              <a:rPr lang="en-US" sz="3000" b="1" dirty="0"/>
              <a:t> </a:t>
            </a:r>
            <a:r>
              <a:rPr lang="en-US" sz="3000" b="1" dirty="0" smtClean="0"/>
              <a:t>   </a:t>
            </a:r>
            <a:endParaRPr lang="en-US" dirty="0" smtClean="0"/>
          </a:p>
          <a:p>
            <a:pPr lvl="1"/>
            <a:endParaRPr lang="en-US" dirty="0" smtClean="0"/>
          </a:p>
          <a:p>
            <a:endParaRPr lang="en-US" sz="3000" b="1" dirty="0" smtClean="0"/>
          </a:p>
          <a:p>
            <a:r>
              <a:rPr lang="en-US" sz="3000" b="1" dirty="0" smtClean="0"/>
              <a:t>Key idea: </a:t>
            </a:r>
          </a:p>
          <a:p>
            <a:pPr marL="0" indent="0">
              <a:buNone/>
            </a:pPr>
            <a:r>
              <a:rPr lang="en-US" sz="3000" dirty="0" smtClean="0"/>
              <a:t>    Use more bases, e.g., two instead of one</a:t>
            </a:r>
          </a:p>
          <a:p>
            <a:endParaRPr lang="en-US" sz="3000" dirty="0" smtClean="0">
              <a:solidFill>
                <a:srgbClr val="0033CC"/>
              </a:solidFill>
            </a:endParaRPr>
          </a:p>
          <a:p>
            <a:r>
              <a:rPr lang="en-US" sz="3000" dirty="0" smtClean="0">
                <a:solidFill>
                  <a:srgbClr val="0033CC"/>
                </a:solidFill>
              </a:rPr>
              <a:t>Pro</a:t>
            </a:r>
            <a:r>
              <a:rPr lang="en-US" sz="3000" dirty="0" smtClean="0"/>
              <a:t>: </a:t>
            </a:r>
          </a:p>
          <a:p>
            <a:pPr lvl="1"/>
            <a:r>
              <a:rPr lang="en-US" sz="3000" dirty="0" smtClean="0"/>
              <a:t>More cache lines can be compressed</a:t>
            </a:r>
          </a:p>
          <a:p>
            <a:endParaRPr lang="en-US" sz="3000" dirty="0" smtClean="0">
              <a:solidFill>
                <a:srgbClr val="C00000"/>
              </a:solidFill>
            </a:endParaRPr>
          </a:p>
          <a:p>
            <a:r>
              <a:rPr lang="en-US" sz="3000" dirty="0" smtClean="0">
                <a:solidFill>
                  <a:srgbClr val="C00000"/>
                </a:solidFill>
              </a:rPr>
              <a:t>Cons</a:t>
            </a:r>
            <a:r>
              <a:rPr lang="en-US" sz="3000" dirty="0" smtClean="0"/>
              <a:t>:</a:t>
            </a:r>
          </a:p>
          <a:p>
            <a:pPr lvl="1"/>
            <a:r>
              <a:rPr lang="en-US" sz="3000" dirty="0" smtClean="0"/>
              <a:t>Unclear how </a:t>
            </a:r>
            <a:r>
              <a:rPr lang="en-US" sz="3000" dirty="0"/>
              <a:t>to find these bases </a:t>
            </a:r>
            <a:r>
              <a:rPr lang="en-US" sz="3000" dirty="0" smtClean="0"/>
              <a:t>efficiently</a:t>
            </a:r>
          </a:p>
          <a:p>
            <a:pPr lvl="1"/>
            <a:r>
              <a:rPr lang="en-US" sz="3000" dirty="0" smtClean="0"/>
              <a:t>Higher overhead (due to additional bases)</a:t>
            </a:r>
            <a:endParaRPr lang="en-US" sz="3000"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109</a:t>
            </a:fld>
            <a:endParaRPr lang="en-US" altLang="en-US" dirty="0">
              <a:solidFill>
                <a:prstClr val="black">
                  <a:tint val="75000"/>
                </a:prstClr>
              </a:solidFill>
              <a:latin typeface="Calibri"/>
            </a:endParaRPr>
          </a:p>
        </p:txBody>
      </p:sp>
      <p:sp>
        <p:nvSpPr>
          <p:cNvPr id="6" name="Rectangle 5"/>
          <p:cNvSpPr/>
          <p:nvPr/>
        </p:nvSpPr>
        <p:spPr>
          <a:xfrm>
            <a:off x="762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b="1" dirty="0">
                <a:solidFill>
                  <a:srgbClr val="009900"/>
                </a:solidFill>
                <a:latin typeface="Calibri"/>
              </a:rPr>
              <a:t>0x000000</a:t>
            </a:r>
            <a:r>
              <a:rPr lang="en-US" sz="2400" dirty="0">
                <a:solidFill>
                  <a:srgbClr val="009900"/>
                </a:solidFill>
                <a:latin typeface="Calibri"/>
              </a:rPr>
              <a:t>00</a:t>
            </a:r>
          </a:p>
        </p:txBody>
      </p:sp>
      <p:sp>
        <p:nvSpPr>
          <p:cNvPr id="7" name="Rectangle 6"/>
          <p:cNvSpPr/>
          <p:nvPr/>
        </p:nvSpPr>
        <p:spPr>
          <a:xfrm>
            <a:off x="19050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b="1" dirty="0">
                <a:solidFill>
                  <a:srgbClr val="C00000"/>
                </a:solidFill>
                <a:latin typeface="Calibri"/>
              </a:rPr>
              <a:t>0x09A4</a:t>
            </a:r>
            <a:r>
              <a:rPr lang="en-US" sz="2400" dirty="0">
                <a:solidFill>
                  <a:srgbClr val="C00000"/>
                </a:solidFill>
                <a:latin typeface="Calibri"/>
              </a:rPr>
              <a:t>0178</a:t>
            </a:r>
          </a:p>
        </p:txBody>
      </p:sp>
      <p:sp>
        <p:nvSpPr>
          <p:cNvPr id="8" name="Rectangle 7"/>
          <p:cNvSpPr/>
          <p:nvPr/>
        </p:nvSpPr>
        <p:spPr>
          <a:xfrm>
            <a:off x="37338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b="1" dirty="0">
                <a:solidFill>
                  <a:srgbClr val="009900"/>
                </a:solidFill>
                <a:latin typeface="Calibri"/>
              </a:rPr>
              <a:t>0x000000</a:t>
            </a:r>
            <a:r>
              <a:rPr lang="en-US" sz="2400" dirty="0">
                <a:solidFill>
                  <a:srgbClr val="009900"/>
                </a:solidFill>
                <a:latin typeface="Calibri"/>
              </a:rPr>
              <a:t>0B</a:t>
            </a:r>
          </a:p>
        </p:txBody>
      </p:sp>
      <p:sp>
        <p:nvSpPr>
          <p:cNvPr id="9" name="Rectangle 8"/>
          <p:cNvSpPr/>
          <p:nvPr/>
        </p:nvSpPr>
        <p:spPr>
          <a:xfrm>
            <a:off x="55626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b="1" dirty="0">
                <a:solidFill>
                  <a:srgbClr val="C00000"/>
                </a:solidFill>
                <a:latin typeface="Calibri"/>
              </a:rPr>
              <a:t>0x09A4</a:t>
            </a:r>
            <a:r>
              <a:rPr lang="en-US" sz="2400" dirty="0">
                <a:solidFill>
                  <a:srgbClr val="C00000"/>
                </a:solidFill>
                <a:latin typeface="Calibri"/>
              </a:rPr>
              <a:t>A838</a:t>
            </a:r>
          </a:p>
        </p:txBody>
      </p:sp>
      <p:sp>
        <p:nvSpPr>
          <p:cNvPr id="10" name="Rectangle 9"/>
          <p:cNvSpPr/>
          <p:nvPr/>
        </p:nvSpPr>
        <p:spPr>
          <a:xfrm>
            <a:off x="7391400" y="20574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2400" dirty="0">
                <a:solidFill>
                  <a:prstClr val="black"/>
                </a:solidFill>
                <a:latin typeface="Calibri"/>
              </a:rPr>
              <a:t>…</a:t>
            </a:r>
          </a:p>
        </p:txBody>
      </p:sp>
    </p:spTree>
    <p:extLst>
      <p:ext uri="{BB962C8B-B14F-4D97-AF65-F5344CB8AC3E}">
        <p14:creationId xmlns:p14="http://schemas.microsoft.com/office/powerpoint/2010/main" val="2441548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blinds(horizontal)">
                                      <p:cBhvr>
                                        <p:cTn id="7" dur="500"/>
                                        <p:tgtEl>
                                          <p:spTgt spid="3">
                                            <p:txEl>
                                              <p:pRg st="1" end="1"/>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blinds(horizontal)">
                                      <p:cBhvr>
                                        <p:cTn id="10" dur="500"/>
                                        <p:tgtEl>
                                          <p:spTgt spid="3">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3">
                                            <p:txEl>
                                              <p:pRg st="5" end="5"/>
                                            </p:txEl>
                                          </p:spTgt>
                                        </p:tgtEl>
                                        <p:attrNameLst>
                                          <p:attrName>style.visibility</p:attrName>
                                        </p:attrNameLst>
                                      </p:cBhvr>
                                      <p:to>
                                        <p:strVal val="visible"/>
                                      </p:to>
                                    </p:set>
                                    <p:animEffect transition="in" filter="blinds(horizontal)">
                                      <p:cBhvr>
                                        <p:cTn id="30" dur="500"/>
                                        <p:tgtEl>
                                          <p:spTgt spid="3">
                                            <p:txEl>
                                              <p:pRg st="5" end="5"/>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animEffect transition="in" filter="blinds(horizontal)">
                                      <p:cBhvr>
                                        <p:cTn id="33" dur="500"/>
                                        <p:tgtEl>
                                          <p:spTgt spid="3">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nodeType="clickEffect">
                                  <p:stCondLst>
                                    <p:cond delay="0"/>
                                  </p:stCondLst>
                                  <p:childTnLst>
                                    <p:set>
                                      <p:cBhvr>
                                        <p:cTn id="37" dur="1" fill="hold">
                                          <p:stCondLst>
                                            <p:cond delay="0"/>
                                          </p:stCondLst>
                                        </p:cTn>
                                        <p:tgtEl>
                                          <p:spTgt spid="3">
                                            <p:txEl>
                                              <p:pRg st="8" end="8"/>
                                            </p:txEl>
                                          </p:spTgt>
                                        </p:tgtEl>
                                        <p:attrNameLst>
                                          <p:attrName>style.visibility</p:attrName>
                                        </p:attrNameLst>
                                      </p:cBhvr>
                                      <p:to>
                                        <p:strVal val="visible"/>
                                      </p:to>
                                    </p:set>
                                    <p:animEffect transition="in" filter="blinds(horizontal)">
                                      <p:cBhvr>
                                        <p:cTn id="38" dur="500"/>
                                        <p:tgtEl>
                                          <p:spTgt spid="3">
                                            <p:txEl>
                                              <p:pRg st="8" end="8"/>
                                            </p:txEl>
                                          </p:spTgt>
                                        </p:tgtEl>
                                      </p:cBhvr>
                                    </p:animEffect>
                                  </p:childTnLst>
                                </p:cTn>
                              </p:par>
                              <p:par>
                                <p:cTn id="39" presetID="3" presetClass="entr" presetSubtype="10" fill="hold" nodeType="with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animEffect transition="in" filter="blinds(horizontal)">
                                      <p:cBhvr>
                                        <p:cTn id="41" dur="500"/>
                                        <p:tgtEl>
                                          <p:spTgt spid="3">
                                            <p:txEl>
                                              <p:pRg st="9" end="9"/>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3">
                                            <p:txEl>
                                              <p:pRg st="11" end="11"/>
                                            </p:txEl>
                                          </p:spTgt>
                                        </p:tgtEl>
                                        <p:attrNameLst>
                                          <p:attrName>style.visibility</p:attrName>
                                        </p:attrNameLst>
                                      </p:cBhvr>
                                      <p:to>
                                        <p:strVal val="visible"/>
                                      </p:to>
                                    </p:set>
                                    <p:animEffect transition="in" filter="blinds(horizontal)">
                                      <p:cBhvr>
                                        <p:cTn id="46" dur="500"/>
                                        <p:tgtEl>
                                          <p:spTgt spid="3">
                                            <p:txEl>
                                              <p:pRg st="11" end="11"/>
                                            </p:txEl>
                                          </p:spTgt>
                                        </p:tgtEl>
                                      </p:cBhvr>
                                    </p:animEffect>
                                  </p:childTnLst>
                                </p:cTn>
                              </p:par>
                              <p:par>
                                <p:cTn id="47" presetID="3" presetClass="entr" presetSubtype="10" fill="hold" nodeType="withEffect">
                                  <p:stCondLst>
                                    <p:cond delay="0"/>
                                  </p:stCondLst>
                                  <p:childTnLst>
                                    <p:set>
                                      <p:cBhvr>
                                        <p:cTn id="48" dur="1" fill="hold">
                                          <p:stCondLst>
                                            <p:cond delay="0"/>
                                          </p:stCondLst>
                                        </p:cTn>
                                        <p:tgtEl>
                                          <p:spTgt spid="3">
                                            <p:txEl>
                                              <p:pRg st="12" end="12"/>
                                            </p:txEl>
                                          </p:spTgt>
                                        </p:tgtEl>
                                        <p:attrNameLst>
                                          <p:attrName>style.visibility</p:attrName>
                                        </p:attrNameLst>
                                      </p:cBhvr>
                                      <p:to>
                                        <p:strVal val="visible"/>
                                      </p:to>
                                    </p:set>
                                    <p:animEffect transition="in" filter="blinds(horizontal)">
                                      <p:cBhvr>
                                        <p:cTn id="49" dur="500"/>
                                        <p:tgtEl>
                                          <p:spTgt spid="3">
                                            <p:txEl>
                                              <p:pRg st="12" end="12"/>
                                            </p:txEl>
                                          </p:spTgt>
                                        </p:tgtEl>
                                      </p:cBhvr>
                                    </p:animEffect>
                                  </p:childTnLst>
                                </p:cTn>
                              </p:par>
                              <p:par>
                                <p:cTn id="50" presetID="3" presetClass="entr" presetSubtype="10" fill="hold" nodeType="withEffect">
                                  <p:stCondLst>
                                    <p:cond delay="0"/>
                                  </p:stCondLst>
                                  <p:childTnLst>
                                    <p:set>
                                      <p:cBhvr>
                                        <p:cTn id="51" dur="1" fill="hold">
                                          <p:stCondLst>
                                            <p:cond delay="0"/>
                                          </p:stCondLst>
                                        </p:cTn>
                                        <p:tgtEl>
                                          <p:spTgt spid="3">
                                            <p:txEl>
                                              <p:pRg st="13" end="13"/>
                                            </p:txEl>
                                          </p:spTgt>
                                        </p:tgtEl>
                                        <p:attrNameLst>
                                          <p:attrName>style.visibility</p:attrName>
                                        </p:attrNameLst>
                                      </p:cBhvr>
                                      <p:to>
                                        <p:strVal val="visible"/>
                                      </p:to>
                                    </p:set>
                                    <p:animEffect transition="in" filter="blinds(horizontal)">
                                      <p:cBhvr>
                                        <p:cTn id="52"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smtClean="0"/>
          </a:p>
          <a:p>
            <a:pPr marL="344487" lvl="1" indent="0">
              <a:buNone/>
            </a:pP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a:t>
            </a:fld>
            <a:endParaRPr lang="en-US"/>
          </a:p>
        </p:txBody>
      </p:sp>
    </p:spTree>
    <p:extLst>
      <p:ext uri="{BB962C8B-B14F-4D97-AF65-F5344CB8AC3E}">
        <p14:creationId xmlns:p14="http://schemas.microsoft.com/office/powerpoint/2010/main" val="29355628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25760"/>
            <a:ext cx="8991600" cy="1143000"/>
          </a:xfrm>
        </p:spPr>
        <p:txBody>
          <a:bodyPr>
            <a:normAutofit/>
          </a:bodyPr>
          <a:lstStyle/>
          <a:p>
            <a:r>
              <a:rPr lang="en-US" dirty="0" smtClean="0"/>
              <a:t>How to Find Two Bases Efficiently?</a:t>
            </a:r>
            <a:endParaRPr lang="en-US" dirty="0"/>
          </a:p>
        </p:txBody>
      </p:sp>
      <p:sp>
        <p:nvSpPr>
          <p:cNvPr id="3" name="Content Placeholder 2"/>
          <p:cNvSpPr>
            <a:spLocks noGrp="1"/>
          </p:cNvSpPr>
          <p:nvPr>
            <p:ph idx="1"/>
          </p:nvPr>
        </p:nvSpPr>
        <p:spPr>
          <a:xfrm>
            <a:off x="304800" y="995855"/>
            <a:ext cx="8686800" cy="5029200"/>
          </a:xfrm>
        </p:spPr>
        <p:txBody>
          <a:bodyPr>
            <a:normAutofit/>
          </a:bodyPr>
          <a:lstStyle/>
          <a:p>
            <a:pPr marL="971550" lvl="1" indent="-514350">
              <a:buFont typeface="+mj-lt"/>
              <a:buAutoNum type="arabicPeriod"/>
            </a:pPr>
            <a:r>
              <a:rPr lang="en-US" sz="2800" b="1" dirty="0" smtClean="0"/>
              <a:t>First base - first element </a:t>
            </a:r>
            <a:r>
              <a:rPr lang="en-US" dirty="0" smtClean="0"/>
              <a:t>in the cache line</a:t>
            </a:r>
            <a:endParaRPr lang="en-US" sz="2800" dirty="0" smtClean="0"/>
          </a:p>
          <a:p>
            <a:pPr marL="971550" lvl="1" indent="-514350">
              <a:buFont typeface="+mj-lt"/>
              <a:buAutoNum type="arabicPeriod"/>
            </a:pPr>
            <a:endParaRPr lang="en-US" sz="2400" dirty="0" smtClean="0"/>
          </a:p>
          <a:p>
            <a:pPr marL="1371600" lvl="2" indent="-514350"/>
            <a:endParaRPr lang="en-US" sz="2400" dirty="0" smtClean="0"/>
          </a:p>
          <a:p>
            <a:pPr marL="971550" lvl="1" indent="-514350">
              <a:buFont typeface="+mj-lt"/>
              <a:buAutoNum type="arabicPeriod"/>
            </a:pPr>
            <a:r>
              <a:rPr lang="en-US" sz="2800" b="1" dirty="0" smtClean="0"/>
              <a:t>Second base - </a:t>
            </a:r>
            <a:r>
              <a:rPr lang="en-US" sz="2800" dirty="0" smtClean="0"/>
              <a:t>implicit base of </a:t>
            </a:r>
            <a:r>
              <a:rPr lang="en-US" sz="2800" b="1" dirty="0" smtClean="0"/>
              <a:t>0</a:t>
            </a:r>
            <a:r>
              <a:rPr lang="en-US" sz="2800" dirty="0" smtClean="0"/>
              <a:t> </a:t>
            </a:r>
          </a:p>
          <a:p>
            <a:pPr marL="1428750" lvl="2" indent="-514350">
              <a:buFont typeface="+mj-lt"/>
              <a:buAutoNum type="arabicPeriod"/>
            </a:pPr>
            <a:endParaRPr lang="en-US" dirty="0" smtClean="0"/>
          </a:p>
          <a:p>
            <a:pPr marL="1428750" lvl="2" indent="-514350">
              <a:buFont typeface="+mj-lt"/>
              <a:buAutoNum type="arabicPeriod"/>
            </a:pPr>
            <a:endParaRPr lang="en-US" dirty="0" smtClean="0"/>
          </a:p>
          <a:p>
            <a:pPr marL="114300" indent="0">
              <a:buNone/>
            </a:pPr>
            <a:r>
              <a:rPr lang="en-US" dirty="0" smtClean="0"/>
              <a:t>Advantages over 2 arbitrary bases:</a:t>
            </a:r>
            <a:endParaRPr lang="en-US" dirty="0"/>
          </a:p>
          <a:p>
            <a:pPr lvl="1"/>
            <a:r>
              <a:rPr lang="en-US" dirty="0"/>
              <a:t>Better compression ratio</a:t>
            </a:r>
          </a:p>
          <a:p>
            <a:pPr lvl="1"/>
            <a:r>
              <a:rPr lang="en-US" dirty="0"/>
              <a:t>Simpler compression logic</a:t>
            </a:r>
          </a:p>
          <a:p>
            <a:pPr marL="1428750" lvl="2" indent="-514350">
              <a:buFont typeface="+mj-lt"/>
              <a:buAutoNum type="arabicPeriod"/>
            </a:pPr>
            <a:endParaRPr lang="en-US" dirty="0" smtClean="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110</a:t>
            </a:fld>
            <a:endParaRPr lang="en-US" altLang="en-US">
              <a:solidFill>
                <a:prstClr val="black">
                  <a:tint val="75000"/>
                </a:prstClr>
              </a:solidFill>
              <a:latin typeface="Calibri"/>
            </a:endParaRPr>
          </a:p>
        </p:txBody>
      </p:sp>
      <p:sp>
        <p:nvSpPr>
          <p:cNvPr id="5" name="Rounded Rectangle 4"/>
          <p:cNvSpPr/>
          <p:nvPr/>
        </p:nvSpPr>
        <p:spPr>
          <a:xfrm>
            <a:off x="1183728" y="1600200"/>
            <a:ext cx="3124200" cy="6858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defTabSz="9144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a:t>
            </a:r>
            <a:r>
              <a:rPr lang="en-US" sz="2800" b="1" dirty="0" err="1">
                <a:solidFill>
                  <a:prstClr val="black"/>
                </a:solidFill>
                <a:latin typeface="Calibri"/>
              </a:rPr>
              <a:t>Base+Delta</a:t>
            </a:r>
            <a:r>
              <a:rPr lang="en-US" sz="2800" b="1" dirty="0">
                <a:solidFill>
                  <a:prstClr val="black"/>
                </a:solidFill>
                <a:latin typeface="Calibri"/>
              </a:rPr>
              <a:t> part</a:t>
            </a:r>
          </a:p>
        </p:txBody>
      </p:sp>
      <p:sp>
        <p:nvSpPr>
          <p:cNvPr id="6" name="Rounded Rectangle 5"/>
          <p:cNvSpPr/>
          <p:nvPr/>
        </p:nvSpPr>
        <p:spPr>
          <a:xfrm>
            <a:off x="1143000" y="2971800"/>
            <a:ext cx="3124200" cy="6858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defTabSz="9144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Immediate part</a:t>
            </a:r>
          </a:p>
        </p:txBody>
      </p:sp>
      <p:sp>
        <p:nvSpPr>
          <p:cNvPr id="7" name="Rounded Rectangle 6"/>
          <p:cNvSpPr/>
          <p:nvPr/>
        </p:nvSpPr>
        <p:spPr>
          <a:xfrm>
            <a:off x="1066800" y="5229200"/>
            <a:ext cx="6705600" cy="1031543"/>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defTabSz="914400">
              <a:buClr>
                <a:prstClr val="black"/>
              </a:buClr>
              <a:buSzPct val="100000"/>
            </a:pPr>
            <a:r>
              <a:rPr lang="en-US" sz="2800" b="1" dirty="0">
                <a:solidFill>
                  <a:srgbClr val="2A55D6"/>
                </a:solidFill>
                <a:latin typeface="Calibri"/>
              </a:rPr>
              <a:t>Base-Delta-Immediate (B</a:t>
            </a:r>
            <a:r>
              <a:rPr lang="el-GR" sz="2800" b="1" dirty="0">
                <a:solidFill>
                  <a:srgbClr val="2A55D6"/>
                </a:solidFill>
                <a:latin typeface="Calibri"/>
              </a:rPr>
              <a:t>Δ</a:t>
            </a:r>
            <a:r>
              <a:rPr lang="en-US" sz="2800" b="1" dirty="0">
                <a:solidFill>
                  <a:srgbClr val="2A55D6"/>
                </a:solidFill>
                <a:latin typeface="Calibri"/>
              </a:rPr>
              <a:t>I)</a:t>
            </a:r>
            <a:r>
              <a:rPr lang="en-US" sz="2800" b="1" dirty="0">
                <a:solidFill>
                  <a:prstClr val="black"/>
                </a:solidFill>
                <a:latin typeface="Calibri"/>
              </a:rPr>
              <a:t> Compression</a:t>
            </a:r>
          </a:p>
        </p:txBody>
      </p:sp>
    </p:spTree>
    <p:extLst>
      <p:ext uri="{BB962C8B-B14F-4D97-AF65-F5344CB8AC3E}">
        <p14:creationId xmlns:p14="http://schemas.microsoft.com/office/powerpoint/2010/main" val="2062652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ox(in)">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4" presetClass="entr" presetSubtype="16"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ox(in)">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Compression Ratio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sp>
        <p:nvSpPr>
          <p:cNvPr id="9" name="Content Placeholder 2"/>
          <p:cNvSpPr>
            <a:spLocks noGrp="1"/>
          </p:cNvSpPr>
          <p:nvPr>
            <p:ph idx="1"/>
          </p:nvPr>
        </p:nvSpPr>
        <p:spPr bwMode="auto">
          <a:xfrm>
            <a:off x="381000" y="5580781"/>
            <a:ext cx="8229600" cy="944563"/>
          </a:xfrm>
          <a:prstGeom prst="rect">
            <a:avLst/>
          </a:prstGeom>
          <a:noFill/>
          <a:ln w="9525">
            <a:noFill/>
            <a:miter lim="800000"/>
            <a:headEnd/>
            <a:tailEnd/>
          </a:ln>
        </p:spPr>
        <p:txBody>
          <a:bodyPr>
            <a:norm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smtClean="0">
                <a:ln>
                  <a:noFill/>
                </a:ln>
                <a:solidFill>
                  <a:srgbClr val="0000FF"/>
                </a:solidFill>
                <a:effectLst/>
                <a:uLnTx/>
                <a:uFillTx/>
              </a:rPr>
              <a:t>B</a:t>
            </a:r>
            <a:r>
              <a:rPr kumimoji="0" lang="el-GR" b="1" i="0" u="none" strike="noStrike" kern="0" cap="none" spc="0" normalizeH="0" baseline="0" noProof="0" dirty="0">
                <a:ln>
                  <a:noFill/>
                </a:ln>
                <a:solidFill>
                  <a:srgbClr val="0000FF"/>
                </a:solidFill>
                <a:effectLst/>
                <a:uLnTx/>
                <a:uFillTx/>
                <a:cs typeface="Calibri"/>
              </a:rPr>
              <a:t>Δ</a:t>
            </a:r>
            <a:r>
              <a:rPr kumimoji="0" lang="en-US" b="1" i="0" u="none" strike="noStrike" kern="0" cap="none" spc="0" normalizeH="0" baseline="0" noProof="0" dirty="0" smtClean="0">
                <a:ln>
                  <a:noFill/>
                </a:ln>
                <a:solidFill>
                  <a:srgbClr val="0000FF"/>
                </a:solidFill>
                <a:effectLst/>
                <a:uLnTx/>
                <a:uFillTx/>
                <a:cs typeface="Calibri"/>
              </a:rPr>
              <a:t>I </a:t>
            </a:r>
            <a:r>
              <a:rPr kumimoji="0" lang="en-US" b="0" i="0" u="none" strike="noStrike" kern="0" cap="none" spc="0" normalizeH="0" baseline="0" noProof="0" dirty="0" smtClean="0">
                <a:ln>
                  <a:noFill/>
                </a:ln>
                <a:solidFill>
                  <a:srgbClr val="0000FF"/>
                </a:solidFill>
                <a:effectLst/>
                <a:uLnTx/>
                <a:uFillTx/>
                <a:cs typeface="Calibri"/>
              </a:rPr>
              <a:t>achieves the highest compression ratio</a:t>
            </a:r>
            <a:endParaRPr kumimoji="0" lang="en-US" b="0" i="0" u="none" strike="noStrike" kern="0" cap="none" spc="0" normalizeH="0" baseline="0" noProof="0" dirty="0">
              <a:ln>
                <a:noFill/>
              </a:ln>
              <a:solidFill>
                <a:srgbClr val="0000FF"/>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graphicFrame>
        <p:nvGraphicFramePr>
          <p:cNvPr id="10" name="Chart 9"/>
          <p:cNvGraphicFramePr>
            <a:graphicFrameLocks/>
          </p:cNvGraphicFramePr>
          <p:nvPr>
            <p:extLst>
              <p:ext uri="{D42A27DB-BD31-4B8C-83A1-F6EECF244321}">
                <p14:modId xmlns:p14="http://schemas.microsoft.com/office/powerpoint/2010/main" val="2843914947"/>
              </p:ext>
            </p:extLst>
          </p:nvPr>
        </p:nvGraphicFramePr>
        <p:xfrm>
          <a:off x="152400" y="1124744"/>
          <a:ext cx="8762999" cy="4495800"/>
        </p:xfrm>
        <a:graphic>
          <a:graphicData uri="http://schemas.openxmlformats.org/drawingml/2006/chart">
            <c:chart xmlns:c="http://schemas.openxmlformats.org/drawingml/2006/chart" xmlns:r="http://schemas.openxmlformats.org/officeDocument/2006/relationships" r:id="rId2"/>
          </a:graphicData>
        </a:graphic>
      </p:graphicFrame>
      <p:sp>
        <p:nvSpPr>
          <p:cNvPr id="11" name="Content Placeholder 2"/>
          <p:cNvSpPr txBox="1">
            <a:spLocks/>
          </p:cNvSpPr>
          <p:nvPr/>
        </p:nvSpPr>
        <p:spPr>
          <a:xfrm>
            <a:off x="8291192" y="2161638"/>
            <a:ext cx="762000" cy="472281"/>
          </a:xfrm>
          <a:prstGeom prst="rect">
            <a:avLst/>
          </a:prstGeom>
          <a:solidFill>
            <a:sysClr val="window" lastClr="FFFFFF"/>
          </a:solidFill>
        </p:spPr>
        <p:txBody>
          <a:bodyPr vert="horz" lIns="91440" tIns="45720" rIns="91440" bIns="45720" rtlCol="0">
            <a:normAutofit fontScale="70000" lnSpcReduction="20000"/>
          </a:bodyPr>
          <a:lstStyle>
            <a:lvl1pPr marL="342900" indent="-342900" algn="l" defTabSz="914400" rtl="0" eaLnBrk="1" latinLnBrk="0" hangingPunct="1">
              <a:spcBef>
                <a:spcPct val="20000"/>
              </a:spcBef>
              <a:buFont typeface="Arial" pitchFamily="34" charset="0"/>
              <a:buChar char="•"/>
              <a:defRPr sz="3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rgbClr val="649A6D"/>
                </a:solidFill>
                <a:effectLst/>
                <a:uLnTx/>
                <a:uFillTx/>
                <a:latin typeface="Calibri"/>
                <a:ea typeface="+mn-ea"/>
                <a:cs typeface="+mn-cs"/>
              </a:rPr>
              <a:t>1.53</a:t>
            </a:r>
            <a:endParaRPr kumimoji="0" lang="en-US" sz="3600" b="1" i="0" u="none" strike="noStrike" kern="1200" cap="none" spc="0" normalizeH="0" baseline="0" noProof="0" dirty="0">
              <a:ln>
                <a:noFill/>
              </a:ln>
              <a:solidFill>
                <a:sysClr val="windowText" lastClr="000000"/>
              </a:solidFill>
              <a:effectLst/>
              <a:uLnTx/>
              <a:uFillTx/>
              <a:latin typeface="Calibri"/>
              <a:ea typeface="+mn-ea"/>
              <a:cs typeface="+mn-cs"/>
            </a:endParaRPr>
          </a:p>
        </p:txBody>
      </p:sp>
      <p:sp>
        <p:nvSpPr>
          <p:cNvPr id="12" name="Down Arrow 11"/>
          <p:cNvSpPr/>
          <p:nvPr/>
        </p:nvSpPr>
        <p:spPr>
          <a:xfrm>
            <a:off x="8608184" y="2494930"/>
            <a:ext cx="128016" cy="457201"/>
          </a:xfrm>
          <a:prstGeom prst="downArrow">
            <a:avLst/>
          </a:prstGeom>
          <a:solidFill>
            <a:srgbClr val="649A6D"/>
          </a:solidFill>
          <a:ln w="25400" cap="flat" cmpd="sng" algn="ctr">
            <a:solidFill>
              <a:srgbClr val="649A6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9900"/>
              </a:solidFill>
              <a:effectLst/>
              <a:uLnTx/>
              <a:uFillTx/>
              <a:latin typeface="Calibri"/>
              <a:ea typeface="+mn-ea"/>
              <a:cs typeface="+mn-cs"/>
            </a:endParaRPr>
          </a:p>
        </p:txBody>
      </p:sp>
    </p:spTree>
    <p:extLst>
      <p:ext uri="{BB962C8B-B14F-4D97-AF65-F5344CB8AC3E}">
        <p14:creationId xmlns:p14="http://schemas.microsoft.com/office/powerpoint/2010/main" val="40735383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Graphic spid="10" grpId="0">
        <p:bldAsOne/>
      </p:bldGraphic>
      <p:bldP spid="11" grpId="0" animBg="1"/>
      <p:bldP spid="12"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graphicFrame>
        <p:nvGraphicFramePr>
          <p:cNvPr id="25" name="Chart 24"/>
          <p:cNvGraphicFramePr>
            <a:graphicFrameLocks/>
          </p:cNvGraphicFramePr>
          <p:nvPr>
            <p:extLst>
              <p:ext uri="{D42A27DB-BD31-4B8C-83A1-F6EECF244321}">
                <p14:modId xmlns:p14="http://schemas.microsoft.com/office/powerpoint/2010/main" val="160000871"/>
              </p:ext>
            </p:extLst>
          </p:nvPr>
        </p:nvGraphicFramePr>
        <p:xfrm>
          <a:off x="-65370" y="980728"/>
          <a:ext cx="4601977" cy="4474458"/>
        </p:xfrm>
        <a:graphic>
          <a:graphicData uri="http://schemas.openxmlformats.org/drawingml/2006/chart">
            <c:chart xmlns:c="http://schemas.openxmlformats.org/drawingml/2006/chart" xmlns:r="http://schemas.openxmlformats.org/officeDocument/2006/relationships" r:id="rId2"/>
          </a:graphicData>
        </a:graphic>
      </p:graphicFrame>
      <p:sp>
        <p:nvSpPr>
          <p:cNvPr id="26" name="TextBox 25"/>
          <p:cNvSpPr txBox="1"/>
          <p:nvPr/>
        </p:nvSpPr>
        <p:spPr>
          <a:xfrm>
            <a:off x="1345442" y="2809752"/>
            <a:ext cx="691215" cy="400110"/>
          </a:xfrm>
          <a:prstGeom prst="rect">
            <a:avLst/>
          </a:prstGeom>
          <a:noFill/>
        </p:spPr>
        <p:txBody>
          <a:bodyPr wrap="none" rtlCol="0">
            <a:spAutoFit/>
          </a:bodyPr>
          <a:lstStyle/>
          <a:p>
            <a:r>
              <a:rPr lang="en-US" sz="2000" dirty="0" smtClean="0">
                <a:solidFill>
                  <a:prstClr val="black"/>
                </a:solidFill>
                <a:latin typeface="Calibri"/>
              </a:rPr>
              <a:t>8.1%</a:t>
            </a:r>
            <a:endParaRPr lang="en-US" sz="2000" dirty="0">
              <a:solidFill>
                <a:prstClr val="black"/>
              </a:solidFill>
              <a:latin typeface="Calibri"/>
            </a:endParaRPr>
          </a:p>
        </p:txBody>
      </p:sp>
      <p:sp>
        <p:nvSpPr>
          <p:cNvPr id="27" name="TextBox 26"/>
          <p:cNvSpPr txBox="1"/>
          <p:nvPr/>
        </p:nvSpPr>
        <p:spPr>
          <a:xfrm>
            <a:off x="1905000" y="2609697"/>
            <a:ext cx="691215" cy="400110"/>
          </a:xfrm>
          <a:prstGeom prst="rect">
            <a:avLst/>
          </a:prstGeom>
          <a:noFill/>
        </p:spPr>
        <p:txBody>
          <a:bodyPr wrap="none" rtlCol="0">
            <a:spAutoFit/>
          </a:bodyPr>
          <a:lstStyle/>
          <a:p>
            <a:r>
              <a:rPr lang="en-US" sz="2000" dirty="0" smtClean="0">
                <a:solidFill>
                  <a:prstClr val="black"/>
                </a:solidFill>
                <a:latin typeface="Calibri"/>
              </a:rPr>
              <a:t>5.2%</a:t>
            </a:r>
            <a:endParaRPr lang="en-US" sz="2000" dirty="0">
              <a:solidFill>
                <a:prstClr val="black"/>
              </a:solidFill>
              <a:latin typeface="Calibri"/>
            </a:endParaRPr>
          </a:p>
        </p:txBody>
      </p:sp>
      <p:sp>
        <p:nvSpPr>
          <p:cNvPr id="28" name="TextBox 27"/>
          <p:cNvSpPr txBox="1"/>
          <p:nvPr/>
        </p:nvSpPr>
        <p:spPr>
          <a:xfrm>
            <a:off x="2397591" y="2380873"/>
            <a:ext cx="691215" cy="400110"/>
          </a:xfrm>
          <a:prstGeom prst="rect">
            <a:avLst/>
          </a:prstGeom>
          <a:noFill/>
        </p:spPr>
        <p:txBody>
          <a:bodyPr wrap="none" rtlCol="0">
            <a:spAutoFit/>
          </a:bodyPr>
          <a:lstStyle/>
          <a:p>
            <a:r>
              <a:rPr lang="en-US" sz="2000" dirty="0" smtClean="0">
                <a:solidFill>
                  <a:prstClr val="black"/>
                </a:solidFill>
                <a:latin typeface="Calibri"/>
              </a:rPr>
              <a:t>5.1%</a:t>
            </a:r>
            <a:endParaRPr lang="en-US" sz="2000" dirty="0">
              <a:solidFill>
                <a:prstClr val="black"/>
              </a:solidFill>
              <a:latin typeface="Calibri"/>
            </a:endParaRPr>
          </a:p>
        </p:txBody>
      </p:sp>
      <p:sp>
        <p:nvSpPr>
          <p:cNvPr id="29" name="TextBox 28"/>
          <p:cNvSpPr txBox="1"/>
          <p:nvPr/>
        </p:nvSpPr>
        <p:spPr>
          <a:xfrm>
            <a:off x="2864752" y="2162845"/>
            <a:ext cx="691215" cy="400110"/>
          </a:xfrm>
          <a:prstGeom prst="rect">
            <a:avLst/>
          </a:prstGeom>
          <a:noFill/>
        </p:spPr>
        <p:txBody>
          <a:bodyPr wrap="none" rtlCol="0">
            <a:spAutoFit/>
          </a:bodyPr>
          <a:lstStyle/>
          <a:p>
            <a:r>
              <a:rPr lang="en-US" sz="2000" dirty="0" smtClean="0">
                <a:solidFill>
                  <a:prstClr val="black"/>
                </a:solidFill>
                <a:latin typeface="Calibri"/>
              </a:rPr>
              <a:t>4.9%</a:t>
            </a:r>
            <a:endParaRPr lang="en-US" sz="2000" dirty="0">
              <a:solidFill>
                <a:prstClr val="black"/>
              </a:solidFill>
              <a:latin typeface="Calibri"/>
            </a:endParaRPr>
          </a:p>
        </p:txBody>
      </p:sp>
      <p:sp>
        <p:nvSpPr>
          <p:cNvPr id="30" name="TextBox 29"/>
          <p:cNvSpPr txBox="1"/>
          <p:nvPr/>
        </p:nvSpPr>
        <p:spPr>
          <a:xfrm>
            <a:off x="3408704" y="1945041"/>
            <a:ext cx="691215" cy="400110"/>
          </a:xfrm>
          <a:prstGeom prst="rect">
            <a:avLst/>
          </a:prstGeom>
          <a:noFill/>
        </p:spPr>
        <p:txBody>
          <a:bodyPr wrap="none" rtlCol="0">
            <a:spAutoFit/>
          </a:bodyPr>
          <a:lstStyle/>
          <a:p>
            <a:r>
              <a:rPr lang="en-US" sz="2000" dirty="0" smtClean="0">
                <a:solidFill>
                  <a:prstClr val="black"/>
                </a:solidFill>
                <a:latin typeface="Calibri"/>
              </a:rPr>
              <a:t>5.6%</a:t>
            </a:r>
            <a:endParaRPr lang="en-US" sz="2000" dirty="0">
              <a:solidFill>
                <a:prstClr val="black"/>
              </a:solidFill>
              <a:latin typeface="Calibri"/>
            </a:endParaRPr>
          </a:p>
        </p:txBody>
      </p:sp>
      <p:sp>
        <p:nvSpPr>
          <p:cNvPr id="31" name="TextBox 30"/>
          <p:cNvSpPr txBox="1"/>
          <p:nvPr/>
        </p:nvSpPr>
        <p:spPr>
          <a:xfrm>
            <a:off x="3841787" y="1666528"/>
            <a:ext cx="691215" cy="400110"/>
          </a:xfrm>
          <a:prstGeom prst="rect">
            <a:avLst/>
          </a:prstGeom>
          <a:noFill/>
        </p:spPr>
        <p:txBody>
          <a:bodyPr wrap="none" rtlCol="0">
            <a:spAutoFit/>
          </a:bodyPr>
          <a:lstStyle/>
          <a:p>
            <a:r>
              <a:rPr lang="en-US" sz="2000" dirty="0">
                <a:solidFill>
                  <a:prstClr val="black"/>
                </a:solidFill>
                <a:latin typeface="Calibri"/>
              </a:rPr>
              <a:t>3</a:t>
            </a:r>
            <a:r>
              <a:rPr lang="en-US" sz="2000" dirty="0" smtClean="0">
                <a:solidFill>
                  <a:prstClr val="black"/>
                </a:solidFill>
                <a:latin typeface="Calibri"/>
              </a:rPr>
              <a:t>.6%</a:t>
            </a:r>
            <a:endParaRPr lang="en-US" sz="2000" dirty="0">
              <a:solidFill>
                <a:prstClr val="black"/>
              </a:solidFill>
              <a:latin typeface="Calibri"/>
            </a:endParaRPr>
          </a:p>
        </p:txBody>
      </p:sp>
      <p:graphicFrame>
        <p:nvGraphicFramePr>
          <p:cNvPr id="32" name="Chart 31"/>
          <p:cNvGraphicFramePr>
            <a:graphicFrameLocks/>
          </p:cNvGraphicFramePr>
          <p:nvPr>
            <p:extLst>
              <p:ext uri="{D42A27DB-BD31-4B8C-83A1-F6EECF244321}">
                <p14:modId xmlns:p14="http://schemas.microsoft.com/office/powerpoint/2010/main" val="2952503871"/>
              </p:ext>
            </p:extLst>
          </p:nvPr>
        </p:nvGraphicFramePr>
        <p:xfrm>
          <a:off x="4783104" y="1183395"/>
          <a:ext cx="4064843" cy="4052933"/>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32"/>
          <p:cNvSpPr txBox="1"/>
          <p:nvPr/>
        </p:nvSpPr>
        <p:spPr>
          <a:xfrm>
            <a:off x="6315852" y="1762735"/>
            <a:ext cx="627095" cy="400110"/>
          </a:xfrm>
          <a:prstGeom prst="rect">
            <a:avLst/>
          </a:prstGeom>
          <a:noFill/>
        </p:spPr>
        <p:txBody>
          <a:bodyPr wrap="none" rtlCol="0">
            <a:spAutoFit/>
          </a:bodyPr>
          <a:lstStyle/>
          <a:p>
            <a:r>
              <a:rPr lang="en-US" sz="2000" dirty="0" smtClean="0">
                <a:solidFill>
                  <a:prstClr val="black"/>
                </a:solidFill>
                <a:latin typeface="Calibri"/>
              </a:rPr>
              <a:t>16%</a:t>
            </a:r>
            <a:endParaRPr lang="en-US" sz="2000" dirty="0">
              <a:solidFill>
                <a:prstClr val="black"/>
              </a:solidFill>
              <a:latin typeface="Calibri"/>
            </a:endParaRPr>
          </a:p>
        </p:txBody>
      </p:sp>
      <p:sp>
        <p:nvSpPr>
          <p:cNvPr id="34" name="TextBox 33"/>
          <p:cNvSpPr txBox="1"/>
          <p:nvPr/>
        </p:nvSpPr>
        <p:spPr>
          <a:xfrm>
            <a:off x="6718812" y="2145096"/>
            <a:ext cx="627095" cy="400110"/>
          </a:xfrm>
          <a:prstGeom prst="rect">
            <a:avLst/>
          </a:prstGeom>
          <a:noFill/>
        </p:spPr>
        <p:txBody>
          <a:bodyPr wrap="none" rtlCol="0">
            <a:spAutoFit/>
          </a:bodyPr>
          <a:lstStyle/>
          <a:p>
            <a:r>
              <a:rPr lang="en-US" sz="2000" dirty="0" smtClean="0">
                <a:solidFill>
                  <a:prstClr val="black"/>
                </a:solidFill>
                <a:latin typeface="Calibri"/>
              </a:rPr>
              <a:t>24%</a:t>
            </a:r>
            <a:endParaRPr lang="en-US" sz="2000" dirty="0">
              <a:solidFill>
                <a:prstClr val="black"/>
              </a:solidFill>
              <a:latin typeface="Calibri"/>
            </a:endParaRPr>
          </a:p>
        </p:txBody>
      </p:sp>
      <p:sp>
        <p:nvSpPr>
          <p:cNvPr id="35" name="TextBox 34"/>
          <p:cNvSpPr txBox="1"/>
          <p:nvPr/>
        </p:nvSpPr>
        <p:spPr>
          <a:xfrm>
            <a:off x="7145304" y="2431700"/>
            <a:ext cx="627095" cy="400110"/>
          </a:xfrm>
          <a:prstGeom prst="rect">
            <a:avLst/>
          </a:prstGeom>
          <a:noFill/>
        </p:spPr>
        <p:txBody>
          <a:bodyPr wrap="none" rtlCol="0">
            <a:spAutoFit/>
          </a:bodyPr>
          <a:lstStyle/>
          <a:p>
            <a:r>
              <a:rPr lang="en-US" sz="2000" dirty="0" smtClean="0">
                <a:solidFill>
                  <a:prstClr val="black"/>
                </a:solidFill>
                <a:latin typeface="Calibri"/>
              </a:rPr>
              <a:t>21%</a:t>
            </a:r>
            <a:endParaRPr lang="en-US" sz="2000" dirty="0">
              <a:solidFill>
                <a:prstClr val="black"/>
              </a:solidFill>
              <a:latin typeface="Calibri"/>
            </a:endParaRPr>
          </a:p>
        </p:txBody>
      </p:sp>
      <p:sp>
        <p:nvSpPr>
          <p:cNvPr id="36" name="TextBox 35"/>
          <p:cNvSpPr txBox="1"/>
          <p:nvPr/>
        </p:nvSpPr>
        <p:spPr>
          <a:xfrm>
            <a:off x="7602505" y="2624370"/>
            <a:ext cx="627095" cy="400110"/>
          </a:xfrm>
          <a:prstGeom prst="rect">
            <a:avLst/>
          </a:prstGeom>
          <a:noFill/>
        </p:spPr>
        <p:txBody>
          <a:bodyPr wrap="none" rtlCol="0">
            <a:spAutoFit/>
          </a:bodyPr>
          <a:lstStyle/>
          <a:p>
            <a:r>
              <a:rPr lang="en-US" sz="2000" dirty="0" smtClean="0">
                <a:solidFill>
                  <a:prstClr val="black"/>
                </a:solidFill>
                <a:latin typeface="Calibri"/>
              </a:rPr>
              <a:t>13%</a:t>
            </a:r>
            <a:endParaRPr lang="en-US" sz="2000" dirty="0">
              <a:solidFill>
                <a:prstClr val="black"/>
              </a:solidFill>
              <a:latin typeface="Calibri"/>
            </a:endParaRPr>
          </a:p>
        </p:txBody>
      </p:sp>
      <p:sp>
        <p:nvSpPr>
          <p:cNvPr id="37" name="TextBox 36"/>
          <p:cNvSpPr txBox="1"/>
          <p:nvPr/>
        </p:nvSpPr>
        <p:spPr>
          <a:xfrm>
            <a:off x="8022609" y="2790418"/>
            <a:ext cx="627095" cy="400110"/>
          </a:xfrm>
          <a:prstGeom prst="rect">
            <a:avLst/>
          </a:prstGeom>
          <a:noFill/>
        </p:spPr>
        <p:txBody>
          <a:bodyPr wrap="none" rtlCol="0">
            <a:spAutoFit/>
          </a:bodyPr>
          <a:lstStyle/>
          <a:p>
            <a:r>
              <a:rPr lang="en-US" sz="2000" dirty="0" smtClean="0">
                <a:solidFill>
                  <a:prstClr val="black"/>
                </a:solidFill>
                <a:latin typeface="Calibri"/>
              </a:rPr>
              <a:t>19%</a:t>
            </a:r>
            <a:endParaRPr lang="en-US" sz="2000" dirty="0">
              <a:solidFill>
                <a:prstClr val="black"/>
              </a:solidFill>
              <a:latin typeface="Calibri"/>
            </a:endParaRPr>
          </a:p>
        </p:txBody>
      </p:sp>
      <p:sp>
        <p:nvSpPr>
          <p:cNvPr id="38" name="TextBox 37"/>
          <p:cNvSpPr txBox="1"/>
          <p:nvPr/>
        </p:nvSpPr>
        <p:spPr>
          <a:xfrm>
            <a:off x="8449537" y="2931894"/>
            <a:ext cx="627095" cy="400110"/>
          </a:xfrm>
          <a:prstGeom prst="rect">
            <a:avLst/>
          </a:prstGeom>
          <a:noFill/>
        </p:spPr>
        <p:txBody>
          <a:bodyPr wrap="none" rtlCol="0">
            <a:spAutoFit/>
          </a:bodyPr>
          <a:lstStyle/>
          <a:p>
            <a:r>
              <a:rPr lang="en-US" sz="2000" dirty="0" smtClean="0">
                <a:solidFill>
                  <a:prstClr val="black"/>
                </a:solidFill>
                <a:latin typeface="Calibri"/>
              </a:rPr>
              <a:t>14%</a:t>
            </a:r>
            <a:endParaRPr lang="en-US" sz="2000" dirty="0">
              <a:solidFill>
                <a:prstClr val="black"/>
              </a:solidFill>
              <a:latin typeface="Calibri"/>
            </a:endParaRPr>
          </a:p>
        </p:txBody>
      </p:sp>
      <p:sp>
        <p:nvSpPr>
          <p:cNvPr id="39" name="Content Placeholder 2"/>
          <p:cNvSpPr txBox="1">
            <a:spLocks/>
          </p:cNvSpPr>
          <p:nvPr/>
        </p:nvSpPr>
        <p:spPr>
          <a:xfrm>
            <a:off x="352431" y="5247928"/>
            <a:ext cx="8763000" cy="6397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smtClean="0">
                <a:ln>
                  <a:noFill/>
                </a:ln>
                <a:solidFill>
                  <a:srgbClr val="2A55D6"/>
                </a:solidFill>
                <a:effectLst/>
                <a:uLnTx/>
                <a:uFillTx/>
                <a:latin typeface="Calibri"/>
                <a:ea typeface="+mn-ea"/>
                <a:cs typeface="+mn-cs"/>
              </a:rPr>
              <a:t>B</a:t>
            </a:r>
            <a:r>
              <a:rPr kumimoji="0" lang="el-GR" sz="3200" b="1" i="0" u="none" strike="noStrike" kern="1200" cap="none" spc="0" normalizeH="0" baseline="0" noProof="0" smtClean="0">
                <a:ln>
                  <a:noFill/>
                </a:ln>
                <a:solidFill>
                  <a:srgbClr val="2A55D6"/>
                </a:solidFill>
                <a:effectLst/>
                <a:uLnTx/>
                <a:uFillTx/>
                <a:latin typeface="Calibri"/>
                <a:ea typeface="+mn-ea"/>
                <a:cs typeface="Calibri"/>
              </a:rPr>
              <a:t>Δ</a:t>
            </a:r>
            <a:r>
              <a:rPr kumimoji="0" lang="en-US" sz="3200" b="1" i="0" u="none" strike="noStrike" kern="1200" cap="none" spc="0" normalizeH="0" baseline="0" noProof="0" smtClean="0">
                <a:ln>
                  <a:noFill/>
                </a:ln>
                <a:solidFill>
                  <a:srgbClr val="2A55D6"/>
                </a:solidFill>
                <a:effectLst/>
                <a:uLnTx/>
                <a:uFillTx/>
                <a:latin typeface="Calibri"/>
                <a:ea typeface="+mn-ea"/>
                <a:cs typeface="Calibri"/>
              </a:rPr>
              <a:t>I </a:t>
            </a:r>
            <a:r>
              <a:rPr kumimoji="0" lang="en-US" sz="3200" b="0" i="0" u="none" strike="noStrike" kern="1200" cap="none" spc="0" normalizeH="0" baseline="0" noProof="0" smtClean="0">
                <a:ln>
                  <a:noFill/>
                </a:ln>
                <a:solidFill>
                  <a:srgbClr val="2A55D6"/>
                </a:solidFill>
                <a:effectLst/>
                <a:uLnTx/>
                <a:uFillTx/>
                <a:latin typeface="Calibri"/>
                <a:ea typeface="+mn-ea"/>
                <a:cs typeface="Calibri"/>
              </a:rPr>
              <a:t>achieves the performance of a 2X-size cache</a:t>
            </a:r>
            <a:endParaRPr kumimoji="0" lang="en-US" sz="3200" b="1" i="0" u="none" strike="noStrike" kern="1200" cap="none" spc="0" normalizeH="0" baseline="0" noProof="0" dirty="0">
              <a:ln>
                <a:noFill/>
              </a:ln>
              <a:solidFill>
                <a:sysClr val="windowText" lastClr="000000"/>
              </a:solidFill>
              <a:effectLst/>
              <a:uLnTx/>
              <a:uFillTx/>
              <a:latin typeface="Calibri"/>
              <a:ea typeface="+mn-ea"/>
              <a:cs typeface="+mn-cs"/>
            </a:endParaRPr>
          </a:p>
        </p:txBody>
      </p:sp>
      <p:cxnSp>
        <p:nvCxnSpPr>
          <p:cNvPr id="40" name="Straight Arrow Connector 39"/>
          <p:cNvCxnSpPr/>
          <p:nvPr/>
        </p:nvCxnSpPr>
        <p:spPr>
          <a:xfrm>
            <a:off x="1828800" y="3266728"/>
            <a:ext cx="0" cy="655320"/>
          </a:xfrm>
          <a:prstGeom prst="straightConnector1">
            <a:avLst/>
          </a:prstGeom>
          <a:noFill/>
          <a:ln w="19050" cap="flat" cmpd="sng" algn="ctr">
            <a:solidFill>
              <a:srgbClr val="4F81BD">
                <a:shade val="95000"/>
                <a:satMod val="105000"/>
              </a:srgbClr>
            </a:solidFill>
            <a:prstDash val="solid"/>
            <a:headEnd type="arrow"/>
            <a:tailEnd type="arrow"/>
          </a:ln>
          <a:effectLst/>
        </p:spPr>
      </p:cxnSp>
      <p:cxnSp>
        <p:nvCxnSpPr>
          <p:cNvPr id="41" name="Straight Connector 40"/>
          <p:cNvCxnSpPr/>
          <p:nvPr/>
        </p:nvCxnSpPr>
        <p:spPr>
          <a:xfrm>
            <a:off x="1600199" y="3266728"/>
            <a:ext cx="538815" cy="0"/>
          </a:xfrm>
          <a:prstGeom prst="line">
            <a:avLst/>
          </a:prstGeom>
          <a:noFill/>
          <a:ln w="25400" cap="flat" cmpd="sng" algn="ctr">
            <a:solidFill>
              <a:srgbClr val="4F81BD">
                <a:shade val="95000"/>
                <a:satMod val="105000"/>
              </a:srgbClr>
            </a:solidFill>
            <a:prstDash val="sysDash"/>
          </a:ln>
          <a:effectLst/>
        </p:spPr>
      </p:cxnSp>
      <p:cxnSp>
        <p:nvCxnSpPr>
          <p:cNvPr id="42" name="Straight Connector 41"/>
          <p:cNvCxnSpPr/>
          <p:nvPr/>
        </p:nvCxnSpPr>
        <p:spPr>
          <a:xfrm>
            <a:off x="2077139" y="3014244"/>
            <a:ext cx="538815" cy="0"/>
          </a:xfrm>
          <a:prstGeom prst="line">
            <a:avLst/>
          </a:prstGeom>
          <a:noFill/>
          <a:ln w="25400" cap="flat" cmpd="sng" algn="ctr">
            <a:solidFill>
              <a:srgbClr val="4F81BD">
                <a:shade val="95000"/>
                <a:satMod val="105000"/>
              </a:srgbClr>
            </a:solidFill>
            <a:prstDash val="sysDash"/>
          </a:ln>
          <a:effectLst/>
        </p:spPr>
      </p:cxnSp>
      <p:cxnSp>
        <p:nvCxnSpPr>
          <p:cNvPr id="43" name="Straight Arrow Connector 42"/>
          <p:cNvCxnSpPr/>
          <p:nvPr/>
        </p:nvCxnSpPr>
        <p:spPr>
          <a:xfrm>
            <a:off x="2334036" y="3024480"/>
            <a:ext cx="0" cy="907804"/>
          </a:xfrm>
          <a:prstGeom prst="straightConnector1">
            <a:avLst/>
          </a:prstGeom>
          <a:noFill/>
          <a:ln w="19050" cap="flat" cmpd="sng" algn="ctr">
            <a:solidFill>
              <a:srgbClr val="4F81BD">
                <a:shade val="95000"/>
                <a:satMod val="105000"/>
              </a:srgbClr>
            </a:solidFill>
            <a:prstDash val="solid"/>
            <a:headEnd type="arrow"/>
            <a:tailEnd type="arrow"/>
          </a:ln>
          <a:effectLst/>
        </p:spPr>
      </p:cxnSp>
      <p:sp>
        <p:nvSpPr>
          <p:cNvPr id="44" name="Content Placeholder 2"/>
          <p:cNvSpPr txBox="1">
            <a:spLocks/>
          </p:cNvSpPr>
          <p:nvPr/>
        </p:nvSpPr>
        <p:spPr>
          <a:xfrm>
            <a:off x="342065" y="5796409"/>
            <a:ext cx="8763000" cy="6397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rgbClr val="2A55D6"/>
                </a:solidFill>
                <a:latin typeface="Calibri"/>
                <a:cs typeface="Calibri"/>
              </a:rPr>
              <a:t>Performance improves due to the decrease in MPKI</a:t>
            </a:r>
            <a:endParaRPr lang="en-US" b="1" dirty="0">
              <a:solidFill>
                <a:prstClr val="black"/>
              </a:solidFill>
              <a:latin typeface="Calibri"/>
            </a:endParaRPr>
          </a:p>
        </p:txBody>
      </p:sp>
    </p:spTree>
    <p:extLst>
      <p:ext uri="{BB962C8B-B14F-4D97-AF65-F5344CB8AC3E}">
        <p14:creationId xmlns:p14="http://schemas.microsoft.com/office/powerpoint/2010/main" val="24715198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fade">
                                      <p:cBhvr>
                                        <p:cTn id="7" dur="500"/>
                                        <p:tgtEl>
                                          <p:spTgt spid="25">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10" dur="500"/>
                                        <p:tgtEl>
                                          <p:spTgt spid="25">
                                            <p:graphicEl>
                                              <a:chart seriesIdx="0" categoryIdx="-4" bldStep="series"/>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13" dur="500"/>
                                        <p:tgtEl>
                                          <p:spTgt spid="25">
                                            <p:graphicEl>
                                              <a:chart seriesIdx="1" categoryIdx="-4" bldStep="series"/>
                                            </p:graphic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40"/>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2">
                                            <p:graphicEl>
                                              <a:chart seriesIdx="-3" categoryIdx="-3" bldStep="gridLegend"/>
                                            </p:graphicEl>
                                          </p:spTgt>
                                        </p:tgtEl>
                                        <p:attrNameLst>
                                          <p:attrName>style.visibility</p:attrName>
                                        </p:attrNameLst>
                                      </p:cBhvr>
                                      <p:to>
                                        <p:strVal val="visible"/>
                                      </p:to>
                                    </p:set>
                                    <p:animEffect transition="in" filter="fade">
                                      <p:cBhvr>
                                        <p:cTn id="48" dur="500"/>
                                        <p:tgtEl>
                                          <p:spTgt spid="32">
                                            <p:graphicEl>
                                              <a:chart seriesIdx="-3" categoryIdx="-3" bldStep="gridLegend"/>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2">
                                            <p:graphicEl>
                                              <a:chart seriesIdx="0" categoryIdx="-4" bldStep="series"/>
                                            </p:graphicEl>
                                          </p:spTgt>
                                        </p:tgtEl>
                                        <p:attrNameLst>
                                          <p:attrName>style.visibility</p:attrName>
                                        </p:attrNameLst>
                                      </p:cBhvr>
                                      <p:to>
                                        <p:strVal val="visible"/>
                                      </p:to>
                                    </p:set>
                                    <p:animEffect transition="in" filter="fade">
                                      <p:cBhvr>
                                        <p:cTn id="51" dur="500"/>
                                        <p:tgtEl>
                                          <p:spTgt spid="32">
                                            <p:graphicEl>
                                              <a:chart seriesIdx="0"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graphicEl>
                                              <a:chart seriesIdx="1" categoryIdx="-4" bldStep="series"/>
                                            </p:graphicEl>
                                          </p:spTgt>
                                        </p:tgtEl>
                                        <p:attrNameLst>
                                          <p:attrName>style.visibility</p:attrName>
                                        </p:attrNameLst>
                                      </p:cBhvr>
                                      <p:to>
                                        <p:strVal val="visible"/>
                                      </p:to>
                                    </p:set>
                                    <p:animEffect transition="in" filter="fade">
                                      <p:cBhvr>
                                        <p:cTn id="54" dur="500"/>
                                        <p:tgtEl>
                                          <p:spTgt spid="32">
                                            <p:graphicEl>
                                              <a:chart seriesIdx="1" categoryIdx="-4" bldStep="series"/>
                                            </p:graphicEl>
                                          </p:spTgt>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500"/>
                                        <p:tgtEl>
                                          <p:spTgt spid="36"/>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500"/>
                                        <p:tgtEl>
                                          <p:spTgt spid="3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fade">
                                      <p:cBhvr>
                                        <p:cTn id="72" dur="500"/>
                                        <p:tgtEl>
                                          <p:spTgt spid="38"/>
                                        </p:tgtEl>
                                      </p:cBhvr>
                                    </p:animEffect>
                                  </p:childTnLst>
                                </p:cTn>
                              </p:par>
                              <p:par>
                                <p:cTn id="73" presetID="1" presetClass="entr" presetSubtype="0" fill="hold" grpId="0" nodeType="with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Sub>
          <a:bldChart bld="series"/>
        </p:bldSub>
      </p:bldGraphic>
      <p:bldP spid="26" grpId="0"/>
      <p:bldP spid="27" grpId="0"/>
      <p:bldP spid="28" grpId="0"/>
      <p:bldP spid="29" grpId="0"/>
      <p:bldP spid="30" grpId="0"/>
      <p:bldP spid="31" grpId="0"/>
      <p:bldGraphic spid="32" grpId="0">
        <p:bldSub>
          <a:bldChart bld="series"/>
        </p:bldSub>
      </p:bldGraphic>
      <p:bldP spid="33" grpId="0"/>
      <p:bldP spid="34" grpId="0"/>
      <p:bldP spid="35" grpId="0"/>
      <p:bldP spid="36" grpId="0"/>
      <p:bldP spid="37" grpId="0"/>
      <p:bldP spid="38" grpId="0"/>
      <p:bldP spid="39" grpId="0" build="p"/>
      <p:bldP spid="44"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113</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Solution 2: 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114</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02209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a:latin typeface="Garamond" charset="0"/>
                <a:ea typeface="ＭＳ Ｐゴシック" charset="0"/>
                <a:cs typeface="ＭＳ Ｐゴシック" charset="0"/>
              </a:rPr>
              <a:t>Charge vs. Resistive Memories</a:t>
            </a:r>
          </a:p>
        </p:txBody>
      </p:sp>
      <p:sp>
        <p:nvSpPr>
          <p:cNvPr id="38915"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Charge Memory </a:t>
            </a:r>
            <a:r>
              <a:rPr lang="en-US" dirty="0">
                <a:latin typeface="Tahoma" charset="0"/>
                <a:ea typeface="ＭＳ Ｐゴシック" charset="0"/>
                <a:cs typeface="ＭＳ Ｐゴシック" charset="0"/>
              </a:rPr>
              <a:t>(e.g., DRAM, Flash)</a:t>
            </a:r>
          </a:p>
          <a:p>
            <a:pPr lvl="1"/>
            <a:r>
              <a:rPr lang="en-US" dirty="0">
                <a:latin typeface="Tahoma" charset="0"/>
                <a:ea typeface="ＭＳ Ｐゴシック" charset="0"/>
              </a:rPr>
              <a:t>Write data by </a:t>
            </a:r>
            <a:r>
              <a:rPr lang="en-US" dirty="0">
                <a:solidFill>
                  <a:srgbClr val="FF0000"/>
                </a:solidFill>
                <a:latin typeface="Tahoma" charset="0"/>
                <a:ea typeface="ＭＳ Ｐゴシック" charset="0"/>
              </a:rPr>
              <a:t>capturing charge Q</a:t>
            </a:r>
          </a:p>
          <a:p>
            <a:pPr lvl="1"/>
            <a:r>
              <a:rPr lang="en-US" dirty="0">
                <a:latin typeface="Tahoma" charset="0"/>
                <a:ea typeface="ＭＳ Ｐゴシック" charset="0"/>
              </a:rPr>
              <a:t>Read data by </a:t>
            </a:r>
            <a:r>
              <a:rPr lang="en-US" dirty="0">
                <a:solidFill>
                  <a:srgbClr val="FF0000"/>
                </a:solidFill>
                <a:latin typeface="Tahoma" charset="0"/>
                <a:ea typeface="ＭＳ Ｐゴシック" charset="0"/>
              </a:rPr>
              <a:t>detecting voltage V</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Resistive Memory </a:t>
            </a:r>
            <a:r>
              <a:rPr lang="en-US" dirty="0">
                <a:latin typeface="Tahoma" charset="0"/>
                <a:ea typeface="ＭＳ Ｐゴシック" charset="0"/>
                <a:cs typeface="ＭＳ Ｐゴシック" charset="0"/>
              </a:rPr>
              <a:t>(e.g., PCM, STT-MRAM, </a:t>
            </a:r>
            <a:r>
              <a:rPr lang="en-US" dirty="0" err="1">
                <a:latin typeface="Tahoma" charset="0"/>
                <a:ea typeface="ＭＳ Ｐゴシック" charset="0"/>
                <a:cs typeface="ＭＳ Ｐゴシック" charset="0"/>
              </a:rPr>
              <a:t>memristors</a:t>
            </a:r>
            <a:r>
              <a:rPr lang="en-US" dirty="0">
                <a:latin typeface="Tahoma" charset="0"/>
                <a:ea typeface="ＭＳ Ｐゴシック" charset="0"/>
                <a:cs typeface="ＭＳ Ｐゴシック" charset="0"/>
              </a:rPr>
              <a:t>)</a:t>
            </a:r>
          </a:p>
          <a:p>
            <a:pPr lvl="1"/>
            <a:r>
              <a:rPr lang="en-US" dirty="0">
                <a:latin typeface="Tahoma" charset="0"/>
                <a:ea typeface="ＭＳ Ｐゴシック" charset="0"/>
              </a:rPr>
              <a:t>Write data by </a:t>
            </a:r>
            <a:r>
              <a:rPr lang="en-US" dirty="0">
                <a:solidFill>
                  <a:srgbClr val="FF0000"/>
                </a:solidFill>
                <a:latin typeface="Tahoma" charset="0"/>
                <a:ea typeface="ＭＳ Ｐゴシック" charset="0"/>
              </a:rPr>
              <a:t>pulsing current </a:t>
            </a:r>
            <a:r>
              <a:rPr lang="en-US" dirty="0" err="1">
                <a:solidFill>
                  <a:srgbClr val="FF0000"/>
                </a:solidFill>
                <a:latin typeface="Tahoma" charset="0"/>
                <a:ea typeface="ＭＳ Ｐゴシック" charset="0"/>
              </a:rPr>
              <a:t>dQ</a:t>
            </a:r>
            <a:r>
              <a:rPr lang="en-US" dirty="0">
                <a:solidFill>
                  <a:srgbClr val="FF0000"/>
                </a:solidFill>
                <a:latin typeface="Tahoma" charset="0"/>
                <a:ea typeface="ＭＳ Ｐゴシック" charset="0"/>
              </a:rPr>
              <a:t>/</a:t>
            </a:r>
            <a:r>
              <a:rPr lang="en-US" dirty="0" err="1">
                <a:solidFill>
                  <a:srgbClr val="FF0000"/>
                </a:solidFill>
                <a:latin typeface="Tahoma" charset="0"/>
                <a:ea typeface="ＭＳ Ｐゴシック" charset="0"/>
              </a:rPr>
              <a:t>dt</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Read data by </a:t>
            </a:r>
            <a:r>
              <a:rPr lang="en-US" dirty="0">
                <a:solidFill>
                  <a:srgbClr val="FF0000"/>
                </a:solidFill>
                <a:latin typeface="Tahoma" charset="0"/>
                <a:ea typeface="ＭＳ Ｐゴシック" charset="0"/>
              </a:rPr>
              <a:t>detecting resistance R </a:t>
            </a:r>
          </a:p>
        </p:txBody>
      </p:sp>
      <p:sp>
        <p:nvSpPr>
          <p:cNvPr id="3891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1650DB3-29A2-714E-810A-FBE1E1392B9C}" type="slidenum">
              <a:rPr lang="en-US" sz="1600">
                <a:solidFill>
                  <a:srgbClr val="000000"/>
                </a:solidFill>
                <a:latin typeface="Garamond" charset="0"/>
              </a:rPr>
              <a:pPr eaLnBrk="1" hangingPunct="1"/>
              <a:t>115</a:t>
            </a:fld>
            <a:endParaRPr lang="en-US" sz="1600">
              <a:solidFill>
                <a:srgbClr val="000000"/>
              </a:solidFill>
              <a:latin typeface="Garamond" charset="0"/>
            </a:endParaRPr>
          </a:p>
        </p:txBody>
      </p:sp>
    </p:spTree>
    <p:extLst>
      <p:ext uri="{BB962C8B-B14F-4D97-AF65-F5344CB8AC3E}">
        <p14:creationId xmlns:p14="http://schemas.microsoft.com/office/powerpoint/2010/main" val="23863204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9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8915">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891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116</a:t>
            </a:fld>
            <a:endParaRPr lang="en-US" sz="1600">
              <a:solidFill>
                <a:srgbClr val="000000"/>
              </a:solidFill>
              <a:latin typeface="Garamond" charset="0"/>
            </a:endParaRPr>
          </a:p>
        </p:txBody>
      </p:sp>
      <p:pic>
        <p:nvPicPr>
          <p:cNvPr id="39941"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444475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117</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34747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118</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119</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Memory Systems Research Center </a:t>
            </a:r>
            <a:br>
              <a:rPr lang="en-US" sz="4000" dirty="0" smtClean="0">
                <a:latin typeface="Garamond" charset="0"/>
              </a:rPr>
            </a:br>
            <a:r>
              <a:rPr lang="en-US" sz="4000" dirty="0" smtClean="0">
                <a:latin typeface="Garamond" charset="0"/>
              </a:rPr>
              <a:t>@ CMU</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7925690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120</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121</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481389B1-16D0-EE4E-960B-3BEB333B27E2}" type="slidenum">
              <a:rPr lang="en-US" smtClean="0"/>
              <a:pPr/>
              <a:t>122</a:t>
            </a:fld>
            <a:endParaRPr lang="en-US"/>
          </a:p>
        </p:txBody>
      </p:sp>
      <p:pic>
        <p:nvPicPr>
          <p:cNvPr id="5" name="Picture 4"/>
          <p:cNvPicPr>
            <a:picLocks noChangeAspect="1"/>
          </p:cNvPicPr>
          <p:nvPr/>
        </p:nvPicPr>
        <p:blipFill>
          <a:blip r:embed="rId2"/>
          <a:stretch>
            <a:fillRect/>
          </a:stretch>
        </p:blipFill>
        <p:spPr>
          <a:xfrm>
            <a:off x="406400" y="152400"/>
            <a:ext cx="8318500" cy="6553200"/>
          </a:xfrm>
          <a:prstGeom prst="rect">
            <a:avLst/>
          </a:prstGeom>
        </p:spPr>
      </p:pic>
    </p:spTree>
    <p:extLst>
      <p:ext uri="{BB962C8B-B14F-4D97-AF65-F5344CB8AC3E}">
        <p14:creationId xmlns:p14="http://schemas.microsoft.com/office/powerpoint/2010/main" val="13517738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123</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228600" y="152400"/>
            <a:ext cx="8915400" cy="1066800"/>
          </a:xfrm>
        </p:spPr>
        <p:txBody>
          <a:bodyPr/>
          <a:lstStyle/>
          <a:p>
            <a:r>
              <a:rPr lang="en-US">
                <a:latin typeface="Garamond" charset="0"/>
                <a:ea typeface="ＭＳ Ｐゴシック" charset="0"/>
                <a:cs typeface="ＭＳ Ｐゴシック" charset="0"/>
              </a:rPr>
              <a:t>Architecting PCM to Mitigate Shortcomings</a:t>
            </a:r>
          </a:p>
        </p:txBody>
      </p:sp>
      <p:sp>
        <p:nvSpPr>
          <p:cNvPr id="5632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Idea 1: Use </a:t>
            </a:r>
            <a:r>
              <a:rPr lang="en-US" dirty="0" smtClean="0">
                <a:latin typeface="Tahoma" charset="0"/>
                <a:ea typeface="ＭＳ Ｐゴシック" charset="0"/>
                <a:cs typeface="ＭＳ Ｐゴシック" charset="0"/>
              </a:rPr>
              <a:t>multiple narrow </a:t>
            </a:r>
            <a:r>
              <a:rPr lang="en-US" dirty="0">
                <a:latin typeface="Tahoma" charset="0"/>
                <a:ea typeface="ＭＳ Ｐゴシック" charset="0"/>
                <a:cs typeface="ＭＳ Ｐゴシック" charset="0"/>
              </a:rPr>
              <a:t>row buffers in each PCM chip</a:t>
            </a:r>
          </a:p>
          <a:p>
            <a:pPr marL="695325" lvl="2" indent="-342900">
              <a:buFont typeface="Wingdings" charset="0"/>
              <a:buNone/>
            </a:pPr>
            <a:r>
              <a:rPr lang="en-US" sz="2200" dirty="0" smtClean="0">
                <a:latin typeface="Tahoma" charset="0"/>
                <a:ea typeface="ＭＳ Ｐゴシック" charset="0"/>
                <a:sym typeface="Wingdings" charset="0"/>
              </a:rPr>
              <a:t> </a:t>
            </a:r>
            <a:r>
              <a:rPr lang="en-US" sz="2200" dirty="0">
                <a:latin typeface="Tahoma" charset="0"/>
                <a:ea typeface="ＭＳ Ｐゴシック" charset="0"/>
              </a:rPr>
              <a:t>Reduces array reads/writes </a:t>
            </a:r>
            <a:r>
              <a:rPr lang="en-US" sz="2200" dirty="0">
                <a:latin typeface="Tahoma" charset="0"/>
                <a:ea typeface="ＭＳ Ｐゴシック" charset="0"/>
                <a:sym typeface="Wingdings" charset="0"/>
              </a:rPr>
              <a:t> better endurance, latency, energy</a:t>
            </a:r>
            <a:endParaRPr lang="en-US" dirty="0">
              <a:latin typeface="Tahoma" charset="0"/>
              <a:ea typeface="ＭＳ Ｐゴシック" charset="0"/>
            </a:endParaRPr>
          </a:p>
          <a:p>
            <a:pPr lvl="1"/>
            <a:endParaRPr lang="en-US" dirty="0">
              <a:latin typeface="Tahoma" charset="0"/>
              <a:ea typeface="ＭＳ Ｐゴシック" charset="0"/>
              <a:sym typeface="Wingdings" charset="0"/>
            </a:endParaRPr>
          </a:p>
          <a:p>
            <a:r>
              <a:rPr lang="en-US" dirty="0">
                <a:latin typeface="Tahoma" charset="0"/>
                <a:ea typeface="ＭＳ Ｐゴシック" charset="0"/>
                <a:cs typeface="ＭＳ Ｐゴシック" charset="0"/>
                <a:sym typeface="Wingdings" charset="0"/>
              </a:rPr>
              <a:t>Idea </a:t>
            </a:r>
            <a:r>
              <a:rPr lang="en-US" dirty="0" smtClean="0">
                <a:latin typeface="Tahoma" charset="0"/>
                <a:ea typeface="ＭＳ Ｐゴシック" charset="0"/>
                <a:cs typeface="ＭＳ Ｐゴシック" charset="0"/>
                <a:sym typeface="Wingdings" charset="0"/>
              </a:rPr>
              <a:t>2: </a:t>
            </a:r>
            <a:r>
              <a:rPr lang="en-US" dirty="0">
                <a:latin typeface="Tahoma" charset="0"/>
                <a:ea typeface="ＭＳ Ｐゴシック" charset="0"/>
                <a:cs typeface="ＭＳ Ｐゴシック" charset="0"/>
                <a:sym typeface="Wingdings" charset="0"/>
              </a:rPr>
              <a:t>Write into array at</a:t>
            </a:r>
          </a:p>
          <a:p>
            <a:pPr>
              <a:buFont typeface="Wingdings" charset="0"/>
              <a:buNone/>
            </a:pPr>
            <a:r>
              <a:rPr lang="en-US" dirty="0">
                <a:latin typeface="Tahoma" charset="0"/>
                <a:ea typeface="ＭＳ Ｐゴシック" charset="0"/>
                <a:cs typeface="ＭＳ Ｐゴシック" charset="0"/>
                <a:sym typeface="Wingdings" charset="0"/>
              </a:rPr>
              <a:t>    cache block or word </a:t>
            </a:r>
          </a:p>
          <a:p>
            <a:pPr>
              <a:buFont typeface="Wingdings" charset="0"/>
              <a:buNone/>
            </a:pPr>
            <a:r>
              <a:rPr lang="en-US" dirty="0">
                <a:latin typeface="Tahoma" charset="0"/>
                <a:ea typeface="ＭＳ Ｐゴシック" charset="0"/>
                <a:cs typeface="ＭＳ Ｐゴシック" charset="0"/>
                <a:sym typeface="Wingdings" charset="0"/>
              </a:rPr>
              <a:t>    granularity</a:t>
            </a:r>
          </a:p>
          <a:p>
            <a:pPr>
              <a:buFont typeface="Wingdings" charset="0"/>
              <a:buNone/>
            </a:pPr>
            <a:r>
              <a:rPr lang="en-US" sz="2200" dirty="0">
                <a:latin typeface="Tahoma" charset="0"/>
                <a:ea typeface="ＭＳ Ｐゴシック" charset="0"/>
                <a:cs typeface="ＭＳ Ｐゴシック" charset="0"/>
                <a:sym typeface="Wingdings" charset="0"/>
              </a:rPr>
              <a:t>	 Reduces unnecessary wear	 </a:t>
            </a:r>
            <a:endParaRPr lang="en-US" sz="2200" dirty="0">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5632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C7187ED-11D3-4F44-9645-0E823415E70E}" type="slidenum">
              <a:rPr lang="en-US" sz="1600">
                <a:solidFill>
                  <a:srgbClr val="000000"/>
                </a:solidFill>
                <a:latin typeface="Garamond" charset="0"/>
              </a:rPr>
              <a:pPr eaLnBrk="1" hangingPunct="1"/>
              <a:t>124</a:t>
            </a:fld>
            <a:endParaRPr lang="en-US" sz="1600">
              <a:solidFill>
                <a:srgbClr val="000000"/>
              </a:solidFill>
              <a:latin typeface="Garamond" charset="0"/>
            </a:endParaRPr>
          </a:p>
        </p:txBody>
      </p:sp>
      <p:pic>
        <p:nvPicPr>
          <p:cNvPr id="5632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3352800"/>
            <a:ext cx="4419600" cy="312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Text Box 55"/>
          <p:cNvSpPr txBox="1">
            <a:spLocks noChangeArrowheads="1"/>
          </p:cNvSpPr>
          <p:nvPr/>
        </p:nvSpPr>
        <p:spPr bwMode="auto">
          <a:xfrm>
            <a:off x="5105400" y="3200400"/>
            <a:ext cx="1108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DRAM</a:t>
            </a:r>
          </a:p>
        </p:txBody>
      </p:sp>
      <p:sp>
        <p:nvSpPr>
          <p:cNvPr id="56327" name="Text Box 55"/>
          <p:cNvSpPr txBox="1">
            <a:spLocks noChangeArrowheads="1"/>
          </p:cNvSpPr>
          <p:nvPr/>
        </p:nvSpPr>
        <p:spPr bwMode="auto">
          <a:xfrm>
            <a:off x="7742238" y="3195638"/>
            <a:ext cx="8683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PCM</a:t>
            </a:r>
          </a:p>
        </p:txBody>
      </p:sp>
    </p:spTree>
    <p:extLst>
      <p:ext uri="{BB962C8B-B14F-4D97-AF65-F5344CB8AC3E}">
        <p14:creationId xmlns:p14="http://schemas.microsoft.com/office/powerpoint/2010/main" val="1137198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125</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39190324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Option: DRAM as a Cache for PCM</a:t>
            </a:r>
            <a:endParaRPr lang="en-US" dirty="0"/>
          </a:p>
        </p:txBody>
      </p:sp>
      <p:sp>
        <p:nvSpPr>
          <p:cNvPr id="3" name="Content Placeholder 2"/>
          <p:cNvSpPr>
            <a:spLocks noGrp="1"/>
          </p:cNvSpPr>
          <p:nvPr>
            <p:ph idx="1"/>
          </p:nvPr>
        </p:nvSpPr>
        <p:spPr/>
        <p:txBody>
          <a:bodyPr/>
          <a:lstStyle/>
          <a:p>
            <a:r>
              <a:rPr lang="en-US" dirty="0" smtClean="0"/>
              <a:t>PCM is main memory; DRAM caches memory rows/blocks</a:t>
            </a:r>
          </a:p>
          <a:p>
            <a:pPr lvl="1"/>
            <a:r>
              <a:rPr lang="en-US" dirty="0" smtClean="0"/>
              <a:t>Benefits: Reduced latency on DRAM cache hit; write filtering</a:t>
            </a:r>
          </a:p>
          <a:p>
            <a:r>
              <a:rPr lang="en-US" dirty="0" smtClean="0"/>
              <a:t>Memory controller hardware manages the DRAM cache</a:t>
            </a:r>
          </a:p>
          <a:p>
            <a:pPr lvl="1"/>
            <a:r>
              <a:rPr lang="en-US" dirty="0" smtClean="0"/>
              <a:t>Benefit: Eliminates system software overhead</a:t>
            </a:r>
          </a:p>
          <a:p>
            <a:endParaRPr lang="en-US" dirty="0" smtClean="0"/>
          </a:p>
          <a:p>
            <a:r>
              <a:rPr lang="en-US" dirty="0" smtClean="0"/>
              <a:t>Three issues:</a:t>
            </a:r>
          </a:p>
          <a:p>
            <a:pPr lvl="1"/>
            <a:r>
              <a:rPr lang="en-US" dirty="0" smtClean="0">
                <a:solidFill>
                  <a:srgbClr val="0000FF"/>
                </a:solidFill>
              </a:rPr>
              <a:t>What data should be placed in DRAM versus kept in PCM?</a:t>
            </a:r>
          </a:p>
          <a:p>
            <a:pPr lvl="1"/>
            <a:r>
              <a:rPr lang="en-US" dirty="0" smtClean="0">
                <a:solidFill>
                  <a:srgbClr val="0000FF"/>
                </a:solidFill>
              </a:rPr>
              <a:t>What is the granularity of data movement?</a:t>
            </a:r>
          </a:p>
          <a:p>
            <a:pPr lvl="1"/>
            <a:r>
              <a:rPr lang="en-US" dirty="0" smtClean="0">
                <a:solidFill>
                  <a:srgbClr val="0000FF"/>
                </a:solidFill>
              </a:rPr>
              <a:t>How to design </a:t>
            </a:r>
            <a:r>
              <a:rPr lang="en-US" dirty="0">
                <a:solidFill>
                  <a:srgbClr val="0000FF"/>
                </a:solidFill>
              </a:rPr>
              <a:t>a </a:t>
            </a:r>
            <a:r>
              <a:rPr lang="en-US" dirty="0" smtClean="0">
                <a:solidFill>
                  <a:srgbClr val="0000FF"/>
                </a:solidFill>
              </a:rPr>
              <a:t>huge (DRAM) cache at low cost?</a:t>
            </a:r>
          </a:p>
          <a:p>
            <a:pPr lvl="1"/>
            <a:endParaRPr lang="en-US" dirty="0"/>
          </a:p>
          <a:p>
            <a:r>
              <a:rPr lang="en-US" dirty="0" smtClean="0"/>
              <a:t>Two solutions:</a:t>
            </a:r>
          </a:p>
          <a:p>
            <a:pPr lvl="1"/>
            <a:r>
              <a:rPr lang="en-US" dirty="0" smtClean="0">
                <a:solidFill>
                  <a:srgbClr val="FF0000"/>
                </a:solidFill>
              </a:rPr>
              <a:t>Locality-aware data placement </a:t>
            </a:r>
            <a:r>
              <a:rPr lang="en-US" sz="1600" b="1" dirty="0" smtClean="0">
                <a:solidFill>
                  <a:schemeClr val="tx2">
                    <a:lumMod val="75000"/>
                  </a:schemeClr>
                </a:solidFill>
              </a:rPr>
              <a:t>[Yoon+ , ICCD 2012]</a:t>
            </a:r>
          </a:p>
          <a:p>
            <a:pPr lvl="1"/>
            <a:r>
              <a:rPr lang="en-US" dirty="0" smtClean="0">
                <a:solidFill>
                  <a:srgbClr val="FF0000"/>
                </a:solidFill>
              </a:rPr>
              <a:t>Cheap tag stores and dynamic granularity </a:t>
            </a:r>
            <a:r>
              <a:rPr lang="en-US" sz="1600" b="1" dirty="0" smtClean="0">
                <a:solidFill>
                  <a:srgbClr val="004D26"/>
                </a:solidFill>
              </a:rPr>
              <a:t>[Meza+, IEEE CAL 2012]</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127</a:t>
            </a:fld>
            <a:endParaRPr lang="en-US" dirty="0"/>
          </a:p>
        </p:txBody>
      </p:sp>
      <p:sp>
        <p:nvSpPr>
          <p:cNvPr id="5" name="Rectangle 4"/>
          <p:cNvSpPr>
            <a:spLocks noChangeArrowheads="1"/>
          </p:cNvSpPr>
          <p:nvPr/>
        </p:nvSpPr>
        <p:spPr bwMode="auto">
          <a:xfrm>
            <a:off x="611560" y="5661248"/>
            <a:ext cx="6624736" cy="360040"/>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885393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DRAM vs. PCM: An Observation</a:t>
            </a:r>
            <a:endParaRPr lang="en-US" sz="3600" dirty="0"/>
          </a:p>
        </p:txBody>
      </p:sp>
      <p:sp>
        <p:nvSpPr>
          <p:cNvPr id="3" name="Content Placeholder 2"/>
          <p:cNvSpPr>
            <a:spLocks noGrp="1"/>
          </p:cNvSpPr>
          <p:nvPr>
            <p:ph idx="1"/>
          </p:nvPr>
        </p:nvSpPr>
        <p:spPr>
          <a:xfrm>
            <a:off x="228600" y="997527"/>
            <a:ext cx="8915400" cy="5193723"/>
          </a:xfrm>
        </p:spPr>
        <p:txBody>
          <a:bodyPr/>
          <a:lstStyle/>
          <a:p>
            <a:r>
              <a:rPr lang="en-US" sz="2200" dirty="0" smtClean="0">
                <a:sym typeface="Wingdings" charset="0"/>
              </a:rPr>
              <a:t>Row buffers are the same in DRAM and PCM</a:t>
            </a:r>
          </a:p>
          <a:p>
            <a:r>
              <a:rPr lang="en-US" sz="2200" dirty="0" smtClean="0"/>
              <a:t>Row </a:t>
            </a:r>
            <a:r>
              <a:rPr lang="en-US" sz="2200" dirty="0"/>
              <a:t>buffer </a:t>
            </a:r>
            <a:r>
              <a:rPr lang="en-US" sz="2200" dirty="0">
                <a:solidFill>
                  <a:srgbClr val="0000FF"/>
                </a:solidFill>
              </a:rPr>
              <a:t>hit</a:t>
            </a:r>
            <a:r>
              <a:rPr lang="en-US" sz="2200" dirty="0">
                <a:solidFill>
                  <a:srgbClr val="008000"/>
                </a:solidFill>
              </a:rPr>
              <a:t> </a:t>
            </a:r>
            <a:r>
              <a:rPr lang="en-US" sz="2200" dirty="0"/>
              <a:t>latency </a:t>
            </a:r>
            <a:r>
              <a:rPr lang="en-US" sz="2200" b="1" dirty="0">
                <a:solidFill>
                  <a:srgbClr val="0000FF"/>
                </a:solidFill>
              </a:rPr>
              <a:t>same</a:t>
            </a:r>
            <a:r>
              <a:rPr lang="en-US" sz="2200" dirty="0">
                <a:solidFill>
                  <a:srgbClr val="0000FF"/>
                </a:solidFill>
              </a:rPr>
              <a:t> </a:t>
            </a:r>
            <a:r>
              <a:rPr lang="en-US" sz="2200" dirty="0"/>
              <a:t>in DRAM and </a:t>
            </a:r>
            <a:r>
              <a:rPr lang="en-US" sz="2200" dirty="0" smtClean="0"/>
              <a:t>PCM</a:t>
            </a:r>
          </a:p>
          <a:p>
            <a:r>
              <a:rPr lang="en-US" sz="2200" dirty="0" smtClean="0"/>
              <a:t>Row </a:t>
            </a:r>
            <a:r>
              <a:rPr lang="en-US" sz="2200" dirty="0"/>
              <a:t>buffer </a:t>
            </a:r>
            <a:r>
              <a:rPr lang="en-US" sz="2200" dirty="0">
                <a:solidFill>
                  <a:srgbClr val="FF0000"/>
                </a:solidFill>
              </a:rPr>
              <a:t>miss </a:t>
            </a:r>
            <a:r>
              <a:rPr lang="en-US" sz="2200" dirty="0"/>
              <a:t>latency </a:t>
            </a:r>
            <a:r>
              <a:rPr lang="en-US" sz="2200" b="1" dirty="0">
                <a:solidFill>
                  <a:srgbClr val="FF0000"/>
                </a:solidFill>
              </a:rPr>
              <a:t>small </a:t>
            </a:r>
            <a:r>
              <a:rPr lang="en-US" sz="2200" dirty="0"/>
              <a:t>in </a:t>
            </a:r>
            <a:r>
              <a:rPr lang="en-US" sz="2200" dirty="0" smtClean="0"/>
              <a:t>DRAM, </a:t>
            </a:r>
            <a:r>
              <a:rPr lang="en-US" sz="2200" b="1" dirty="0" smtClean="0">
                <a:solidFill>
                  <a:srgbClr val="FF0000"/>
                </a:solidFill>
              </a:rPr>
              <a:t>large </a:t>
            </a:r>
            <a:r>
              <a:rPr lang="en-US" sz="2200" dirty="0"/>
              <a:t>in PCM</a:t>
            </a:r>
          </a:p>
          <a:p>
            <a:endParaRPr lang="en-US" sz="2200" dirty="0">
              <a:latin typeface="Tahoma" charset="0"/>
              <a:sym typeface="Wingdings" charset="0"/>
            </a:endParaRPr>
          </a:p>
          <a:p>
            <a:endParaRPr lang="en-US" dirty="0" smtClean="0"/>
          </a:p>
          <a:p>
            <a:endParaRPr lang="en-US" dirty="0"/>
          </a:p>
          <a:p>
            <a:endParaRPr lang="en-US" dirty="0" smtClean="0"/>
          </a:p>
          <a:p>
            <a:endParaRPr lang="en-US" dirty="0"/>
          </a:p>
          <a:p>
            <a:pPr marL="0" indent="0">
              <a:buNone/>
            </a:pPr>
            <a:endParaRPr lang="en-US" dirty="0" smtClean="0"/>
          </a:p>
          <a:p>
            <a:pPr marL="0" indent="0">
              <a:buNone/>
            </a:pPr>
            <a:endParaRPr lang="en-US" dirty="0" smtClean="0"/>
          </a:p>
          <a:p>
            <a:pPr marL="0" indent="0">
              <a:buNone/>
            </a:pPr>
            <a:endParaRPr lang="en-US" sz="2000" dirty="0"/>
          </a:p>
          <a:p>
            <a:r>
              <a:rPr lang="en-US" sz="2200" dirty="0" smtClean="0"/>
              <a:t>Accessing the row buffer in PCM is fast</a:t>
            </a:r>
          </a:p>
          <a:p>
            <a:r>
              <a:rPr lang="en-US" sz="2200" dirty="0" smtClean="0"/>
              <a:t>What incurs high latency is the PCM array access </a:t>
            </a:r>
            <a:r>
              <a:rPr lang="en-US" sz="2200" dirty="0" smtClean="0">
                <a:sym typeface="Wingdings"/>
              </a:rPr>
              <a:t> avoid this</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128</a:t>
            </a:fld>
            <a:endParaRPr lang="en-US" dirty="0"/>
          </a:p>
        </p:txBody>
      </p:sp>
      <p:sp>
        <p:nvSpPr>
          <p:cNvPr id="5" name="Rectangle 4"/>
          <p:cNvSpPr/>
          <p:nvPr/>
        </p:nvSpPr>
        <p:spPr>
          <a:xfrm>
            <a:off x="3720290" y="2348880"/>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6" name="Rectangle 5"/>
          <p:cNvSpPr/>
          <p:nvPr/>
        </p:nvSpPr>
        <p:spPr>
          <a:xfrm>
            <a:off x="3720290" y="3343211"/>
            <a:ext cx="792087"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err="1" smtClean="0">
                <a:solidFill>
                  <a:srgbClr val="000000"/>
                </a:solidFill>
                <a:latin typeface="Tahoma"/>
              </a:rPr>
              <a:t>DRAMCtrl</a:t>
            </a:r>
            <a:endParaRPr lang="en-US" dirty="0">
              <a:solidFill>
                <a:srgbClr val="000000"/>
              </a:solidFill>
              <a:latin typeface="Tahoma"/>
            </a:endParaRPr>
          </a:p>
        </p:txBody>
      </p:sp>
      <p:sp>
        <p:nvSpPr>
          <p:cNvPr id="12" name="Rectangle 11"/>
          <p:cNvSpPr/>
          <p:nvPr/>
        </p:nvSpPr>
        <p:spPr>
          <a:xfrm>
            <a:off x="4512378" y="3341693"/>
            <a:ext cx="735381"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6" name="Straight Connector 7"/>
          <p:cNvCxnSpPr>
            <a:endCxn id="17" idx="3"/>
          </p:cNvCxnSpPr>
          <p:nvPr/>
        </p:nvCxnSpPr>
        <p:spPr>
          <a:xfrm rot="5400000">
            <a:off x="3660651" y="4095220"/>
            <a:ext cx="589756"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1186135" y="4097998"/>
            <a:ext cx="2665412"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sp>
        <p:nvSpPr>
          <p:cNvPr id="18" name="Rectangle 17"/>
          <p:cNvSpPr/>
          <p:nvPr/>
        </p:nvSpPr>
        <p:spPr>
          <a:xfrm>
            <a:off x="5146947" y="4097998"/>
            <a:ext cx="2665413"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cxnSp>
        <p:nvCxnSpPr>
          <p:cNvPr id="19" name="Straight Connector 13"/>
          <p:cNvCxnSpPr>
            <a:endCxn id="18" idx="1"/>
          </p:cNvCxnSpPr>
          <p:nvPr/>
        </p:nvCxnSpPr>
        <p:spPr>
          <a:xfrm rot="16200000" flipH="1">
            <a:off x="4747293" y="4094425"/>
            <a:ext cx="591344"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262454"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4" name="Rectangle 23"/>
          <p:cNvSpPr/>
          <p:nvPr/>
        </p:nvSpPr>
        <p:spPr>
          <a:xfrm>
            <a:off x="3006598"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5" name="Rectangle 24"/>
          <p:cNvSpPr/>
          <p:nvPr/>
        </p:nvSpPr>
        <p:spPr>
          <a:xfrm>
            <a:off x="1262454"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cxnSp>
        <p:nvCxnSpPr>
          <p:cNvPr id="26" name="Straight Connector 25"/>
          <p:cNvCxnSpPr>
            <a:stCxn id="25" idx="0"/>
          </p:cNvCxnSpPr>
          <p:nvPr/>
        </p:nvCxnSpPr>
        <p:spPr>
          <a:xfrm flipH="1" flipV="1">
            <a:off x="1428236" y="3794389"/>
            <a:ext cx="200077" cy="381399"/>
          </a:xfrm>
          <a:prstGeom prst="line">
            <a:avLst/>
          </a:prstGeom>
        </p:spPr>
        <p:style>
          <a:lnRef idx="2">
            <a:schemeClr val="dk1"/>
          </a:lnRef>
          <a:fillRef idx="0">
            <a:schemeClr val="dk1"/>
          </a:fillRef>
          <a:effectRef idx="1">
            <a:schemeClr val="dk1"/>
          </a:effectRef>
          <a:fontRef idx="minor">
            <a:schemeClr val="tx1"/>
          </a:fontRef>
        </p:style>
      </p:cxnSp>
      <p:sp>
        <p:nvSpPr>
          <p:cNvPr id="27" name="Rectangle 26"/>
          <p:cNvSpPr/>
          <p:nvPr/>
        </p:nvSpPr>
        <p:spPr>
          <a:xfrm>
            <a:off x="3006598"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28" name="Rectangle 27"/>
          <p:cNvSpPr/>
          <p:nvPr/>
        </p:nvSpPr>
        <p:spPr>
          <a:xfrm>
            <a:off x="5241249"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9" name="Rectangle 28"/>
          <p:cNvSpPr/>
          <p:nvPr/>
        </p:nvSpPr>
        <p:spPr>
          <a:xfrm>
            <a:off x="6985393"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30" name="Rectangle 29"/>
          <p:cNvSpPr/>
          <p:nvPr/>
        </p:nvSpPr>
        <p:spPr>
          <a:xfrm>
            <a:off x="5241249"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1" name="Rectangle 30"/>
          <p:cNvSpPr/>
          <p:nvPr/>
        </p:nvSpPr>
        <p:spPr>
          <a:xfrm>
            <a:off x="6985393"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2" name="Oval 31"/>
          <p:cNvSpPr/>
          <p:nvPr/>
        </p:nvSpPr>
        <p:spPr>
          <a:xfrm>
            <a:off x="2149747"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3" name="Oval 32"/>
          <p:cNvSpPr/>
          <p:nvPr/>
        </p:nvSpPr>
        <p:spPr>
          <a:xfrm>
            <a:off x="2455605"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4" name="Oval 33"/>
          <p:cNvSpPr/>
          <p:nvPr/>
        </p:nvSpPr>
        <p:spPr>
          <a:xfrm>
            <a:off x="276675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5" name="Oval 34"/>
          <p:cNvSpPr/>
          <p:nvPr/>
        </p:nvSpPr>
        <p:spPr>
          <a:xfrm>
            <a:off x="612061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6" name="Oval 35"/>
          <p:cNvSpPr/>
          <p:nvPr/>
        </p:nvSpPr>
        <p:spPr>
          <a:xfrm>
            <a:off x="6426472"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7" name="Oval 36"/>
          <p:cNvSpPr/>
          <p:nvPr/>
        </p:nvSpPr>
        <p:spPr>
          <a:xfrm>
            <a:off x="6737621"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8" name="TextBox 26"/>
          <p:cNvSpPr txBox="1">
            <a:spLocks noChangeArrowheads="1"/>
          </p:cNvSpPr>
          <p:nvPr/>
        </p:nvSpPr>
        <p:spPr bwMode="auto">
          <a:xfrm>
            <a:off x="435247" y="3472586"/>
            <a:ext cx="132844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2000" dirty="0" smtClean="0">
                <a:solidFill>
                  <a:srgbClr val="000000"/>
                </a:solidFill>
              </a:rPr>
              <a:t>Row buffer</a:t>
            </a:r>
            <a:endParaRPr lang="en-US" sz="2000" dirty="0">
              <a:solidFill>
                <a:srgbClr val="000000"/>
              </a:solidFill>
            </a:endParaRPr>
          </a:p>
        </p:txBody>
      </p:sp>
      <p:sp>
        <p:nvSpPr>
          <p:cNvPr id="39" name="TextBox 38"/>
          <p:cNvSpPr txBox="1"/>
          <p:nvPr/>
        </p:nvSpPr>
        <p:spPr>
          <a:xfrm>
            <a:off x="1786446" y="3754534"/>
            <a:ext cx="1489410" cy="369332"/>
          </a:xfrm>
          <a:prstGeom prst="rect">
            <a:avLst/>
          </a:prstGeom>
          <a:noFill/>
        </p:spPr>
        <p:txBody>
          <a:bodyPr wrap="none" rtlCol="0">
            <a:spAutoFit/>
          </a:bodyPr>
          <a:lstStyle/>
          <a:p>
            <a:r>
              <a:rPr lang="en-US" dirty="0" smtClean="0">
                <a:solidFill>
                  <a:srgbClr val="303030"/>
                </a:solidFill>
                <a:latin typeface="Tahoma"/>
              </a:rPr>
              <a:t>DRAM Cache</a:t>
            </a:r>
            <a:endParaRPr lang="en-US" dirty="0">
              <a:solidFill>
                <a:srgbClr val="303030"/>
              </a:solidFill>
              <a:latin typeface="Tahoma"/>
            </a:endParaRPr>
          </a:p>
        </p:txBody>
      </p:sp>
      <p:sp>
        <p:nvSpPr>
          <p:cNvPr id="40" name="TextBox 39"/>
          <p:cNvSpPr txBox="1"/>
          <p:nvPr/>
        </p:nvSpPr>
        <p:spPr>
          <a:xfrm>
            <a:off x="5508104" y="3717032"/>
            <a:ext cx="2069872" cy="369332"/>
          </a:xfrm>
          <a:prstGeom prst="rect">
            <a:avLst/>
          </a:prstGeom>
          <a:noFill/>
        </p:spPr>
        <p:txBody>
          <a:bodyPr wrap="none" rtlCol="0">
            <a:spAutoFit/>
          </a:bodyPr>
          <a:lstStyle/>
          <a:p>
            <a:r>
              <a:rPr lang="en-US" dirty="0" smtClean="0">
                <a:solidFill>
                  <a:srgbClr val="303030"/>
                </a:solidFill>
                <a:latin typeface="Tahoma"/>
              </a:rPr>
              <a:t>PCM Main Memory</a:t>
            </a:r>
            <a:endParaRPr lang="en-US" dirty="0">
              <a:solidFill>
                <a:srgbClr val="303030"/>
              </a:solidFill>
              <a:latin typeface="Tahoma"/>
            </a:endParaRPr>
          </a:p>
        </p:txBody>
      </p:sp>
      <p:sp>
        <p:nvSpPr>
          <p:cNvPr id="42" name="Rectangle 41"/>
          <p:cNvSpPr/>
          <p:nvPr/>
        </p:nvSpPr>
        <p:spPr>
          <a:xfrm>
            <a:off x="107504"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008000"/>
                </a:solidFill>
                <a:latin typeface="Tahoma"/>
              </a:rPr>
              <a:t>Fast row miss</a:t>
            </a:r>
            <a:endParaRPr lang="en-US" dirty="0">
              <a:solidFill>
                <a:srgbClr val="FF0000"/>
              </a:solidFill>
              <a:latin typeface="Tahoma"/>
            </a:endParaRPr>
          </a:p>
        </p:txBody>
      </p:sp>
      <p:sp>
        <p:nvSpPr>
          <p:cNvPr id="43" name="Rectangle 42"/>
          <p:cNvSpPr/>
          <p:nvPr/>
        </p:nvSpPr>
        <p:spPr>
          <a:xfrm>
            <a:off x="4211960"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FF0000"/>
                </a:solidFill>
                <a:latin typeface="Tahoma"/>
              </a:rPr>
              <a:t>Slow row miss</a:t>
            </a:r>
          </a:p>
        </p:txBody>
      </p:sp>
    </p:spTree>
    <p:extLst>
      <p:ext uri="{BB962C8B-B14F-4D97-AF65-F5344CB8AC3E}">
        <p14:creationId xmlns:p14="http://schemas.microsoft.com/office/powerpoint/2010/main" val="11898865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Row-Locality-Aware Data Placement</a:t>
            </a:r>
            <a:endParaRPr lang="en-US" dirty="0"/>
          </a:p>
        </p:txBody>
      </p:sp>
      <p:sp>
        <p:nvSpPr>
          <p:cNvPr id="3" name="Content Placeholder 2"/>
          <p:cNvSpPr>
            <a:spLocks noGrp="1"/>
          </p:cNvSpPr>
          <p:nvPr>
            <p:ph idx="1"/>
          </p:nvPr>
        </p:nvSpPr>
        <p:spPr/>
        <p:txBody>
          <a:bodyPr/>
          <a:lstStyle/>
          <a:p>
            <a:r>
              <a:rPr lang="en-US" sz="2200" dirty="0" smtClean="0"/>
              <a:t>Idea: </a:t>
            </a:r>
            <a:r>
              <a:rPr lang="en-US" sz="2200" dirty="0" smtClean="0">
                <a:solidFill>
                  <a:srgbClr val="0000FF"/>
                </a:solidFill>
              </a:rPr>
              <a:t>Cache in </a:t>
            </a:r>
            <a:r>
              <a:rPr lang="en-US" sz="2200" dirty="0">
                <a:solidFill>
                  <a:srgbClr val="0000FF"/>
                </a:solidFill>
              </a:rPr>
              <a:t>DRAM </a:t>
            </a:r>
            <a:r>
              <a:rPr lang="en-US" sz="2200" dirty="0" smtClean="0">
                <a:solidFill>
                  <a:srgbClr val="0000FF"/>
                </a:solidFill>
              </a:rPr>
              <a:t>only those rows that</a:t>
            </a:r>
            <a:endParaRPr lang="en-US" sz="2200" dirty="0">
              <a:solidFill>
                <a:srgbClr val="0000FF"/>
              </a:solidFill>
            </a:endParaRPr>
          </a:p>
          <a:p>
            <a:pPr lvl="1"/>
            <a:r>
              <a:rPr lang="en-US" sz="2000" dirty="0">
                <a:solidFill>
                  <a:srgbClr val="0000FF"/>
                </a:solidFill>
              </a:rPr>
              <a:t>Frequently </a:t>
            </a:r>
            <a:r>
              <a:rPr lang="en-US" sz="2000" dirty="0" smtClean="0">
                <a:solidFill>
                  <a:srgbClr val="0000FF"/>
                </a:solidFill>
              </a:rPr>
              <a:t>cause row </a:t>
            </a:r>
            <a:r>
              <a:rPr lang="en-US" sz="2000" dirty="0">
                <a:solidFill>
                  <a:srgbClr val="0000FF"/>
                </a:solidFill>
              </a:rPr>
              <a:t>buffer </a:t>
            </a:r>
            <a:r>
              <a:rPr lang="en-US" sz="2000" dirty="0" smtClean="0">
                <a:solidFill>
                  <a:srgbClr val="0000FF"/>
                </a:solidFill>
              </a:rPr>
              <a:t>conflicts </a:t>
            </a:r>
            <a:r>
              <a:rPr lang="en-US" sz="2000" dirty="0" smtClean="0">
                <a:sym typeface="Wingdings" charset="0"/>
              </a:rPr>
              <a:t> </a:t>
            </a:r>
            <a:r>
              <a:rPr lang="en-US" sz="2000" dirty="0"/>
              <a:t>because </a:t>
            </a:r>
            <a:r>
              <a:rPr lang="en-US" sz="2000" dirty="0" smtClean="0"/>
              <a:t>row-conflict latency </a:t>
            </a:r>
            <a:r>
              <a:rPr lang="en-US" sz="2000" dirty="0"/>
              <a:t>is smaller in DRAM</a:t>
            </a:r>
          </a:p>
          <a:p>
            <a:pPr lvl="1"/>
            <a:r>
              <a:rPr lang="en-US" sz="2000" dirty="0" smtClean="0">
                <a:solidFill>
                  <a:srgbClr val="0000FF"/>
                </a:solidFill>
              </a:rPr>
              <a:t>Are </a:t>
            </a:r>
            <a:r>
              <a:rPr lang="en-US" sz="2000" dirty="0">
                <a:solidFill>
                  <a:srgbClr val="0000FF"/>
                </a:solidFill>
              </a:rPr>
              <a:t>reused many times</a:t>
            </a:r>
            <a:r>
              <a:rPr lang="en-US" sz="2000" dirty="0">
                <a:solidFill>
                  <a:srgbClr val="0000FF"/>
                </a:solidFill>
                <a:sym typeface="Wingdings" charset="0"/>
              </a:rPr>
              <a:t> </a:t>
            </a:r>
            <a:r>
              <a:rPr lang="en-US" sz="2000" dirty="0">
                <a:sym typeface="Wingdings" charset="0"/>
              </a:rPr>
              <a:t> </a:t>
            </a:r>
            <a:r>
              <a:rPr lang="en-US" sz="2000" dirty="0" smtClean="0">
                <a:sym typeface="Wingdings" charset="0"/>
              </a:rPr>
              <a:t>to reduce cache pollution and bandwidth waste</a:t>
            </a:r>
            <a:endParaRPr lang="en-US" sz="2000" dirty="0"/>
          </a:p>
          <a:p>
            <a:endParaRPr lang="en-US" sz="1400" dirty="0" smtClean="0"/>
          </a:p>
          <a:p>
            <a:r>
              <a:rPr lang="en-US" sz="2200" dirty="0" smtClean="0"/>
              <a:t>Simplified rule of thumb:</a:t>
            </a:r>
          </a:p>
          <a:p>
            <a:pPr lvl="1"/>
            <a:r>
              <a:rPr lang="en-US" sz="2000" dirty="0" smtClean="0"/>
              <a:t>Streaming accesses: Better to place in PCM </a:t>
            </a:r>
          </a:p>
          <a:p>
            <a:pPr lvl="1"/>
            <a:r>
              <a:rPr lang="en-US" sz="2000" dirty="0" smtClean="0"/>
              <a:t>Other accesses (with some reuse): Better to place in DRAM</a:t>
            </a:r>
          </a:p>
          <a:p>
            <a:pPr lvl="1"/>
            <a:endParaRPr lang="en-US" sz="1400" dirty="0"/>
          </a:p>
          <a:p>
            <a:endParaRPr lang="en-US" sz="2200" dirty="0"/>
          </a:p>
          <a:p>
            <a:endParaRPr lang="en-US" sz="2200" dirty="0" smtClean="0"/>
          </a:p>
          <a:p>
            <a:endParaRPr lang="en-US" sz="1400" dirty="0"/>
          </a:p>
          <a:p>
            <a:r>
              <a:rPr lang="en-US" sz="2200" dirty="0" smtClean="0"/>
              <a:t>Yoon </a:t>
            </a:r>
            <a:r>
              <a:rPr lang="en-US" sz="2200" dirty="0"/>
              <a:t>et al., “</a:t>
            </a:r>
            <a:r>
              <a:rPr lang="en-US" sz="2200" dirty="0">
                <a:solidFill>
                  <a:srgbClr val="0000FF"/>
                </a:solidFill>
              </a:rPr>
              <a:t>Row Buffer Locality-Aware Data Placement in Hybrid </a:t>
            </a:r>
            <a:r>
              <a:rPr lang="en-US" sz="2200" dirty="0" smtClean="0">
                <a:solidFill>
                  <a:srgbClr val="0000FF"/>
                </a:solidFill>
              </a:rPr>
              <a:t>Memories</a:t>
            </a:r>
            <a:r>
              <a:rPr lang="en-US" sz="2200" dirty="0" smtClean="0"/>
              <a:t>,” ICCD 2012 Best Paper Award.</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129</a:t>
            </a:fld>
            <a:endParaRPr lang="en-US"/>
          </a:p>
        </p:txBody>
      </p:sp>
    </p:spTree>
    <p:extLst>
      <p:ext uri="{BB962C8B-B14F-4D97-AF65-F5344CB8AC3E}">
        <p14:creationId xmlns:p14="http://schemas.microsoft.com/office/powerpoint/2010/main" val="18251834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Center @ CMU</a:t>
            </a:r>
            <a:endParaRPr lang="en-US" dirty="0"/>
          </a:p>
        </p:txBody>
      </p:sp>
      <p:sp>
        <p:nvSpPr>
          <p:cNvPr id="3" name="Content Placeholder 2"/>
          <p:cNvSpPr>
            <a:spLocks noGrp="1"/>
          </p:cNvSpPr>
          <p:nvPr>
            <p:ph idx="1"/>
          </p:nvPr>
        </p:nvSpPr>
        <p:spPr>
          <a:xfrm>
            <a:off x="228600" y="1041648"/>
            <a:ext cx="8915400" cy="5051648"/>
          </a:xfrm>
        </p:spPr>
        <p:txBody>
          <a:bodyPr/>
          <a:lstStyle/>
          <a:p>
            <a:r>
              <a:rPr lang="en-US" dirty="0" smtClean="0">
                <a:solidFill>
                  <a:srgbClr val="0000FF"/>
                </a:solidFill>
              </a:rPr>
              <a:t>Industry supported research center </a:t>
            </a:r>
            <a:r>
              <a:rPr lang="en-US" dirty="0" smtClean="0"/>
              <a:t>to solve industry-wide problems in memory systems</a:t>
            </a:r>
          </a:p>
          <a:p>
            <a:endParaRPr lang="en-US" dirty="0" smtClean="0"/>
          </a:p>
          <a:p>
            <a:r>
              <a:rPr lang="en-US" dirty="0" smtClean="0"/>
              <a:t>Focusing on </a:t>
            </a:r>
            <a:r>
              <a:rPr lang="en-US" dirty="0" smtClean="0">
                <a:solidFill>
                  <a:srgbClr val="FF0000"/>
                </a:solidFill>
              </a:rPr>
              <a:t>cross layer software/hardware research in memory from devices to applications</a:t>
            </a:r>
            <a:r>
              <a:rPr lang="en-US" dirty="0" smtClean="0"/>
              <a:t>: </a:t>
            </a:r>
            <a:r>
              <a:rPr lang="en-US" dirty="0"/>
              <a:t>new functions, new interfaces, new organizations, new uses, new </a:t>
            </a:r>
            <a:r>
              <a:rPr lang="en-US" dirty="0" smtClean="0"/>
              <a:t>technologies, …</a:t>
            </a:r>
          </a:p>
          <a:p>
            <a:endParaRPr lang="en-US" dirty="0"/>
          </a:p>
          <a:p>
            <a:r>
              <a:rPr lang="en-US" dirty="0" smtClean="0"/>
              <a:t>Mission is to </a:t>
            </a:r>
          </a:p>
          <a:p>
            <a:pPr lvl="1"/>
            <a:r>
              <a:rPr lang="en-US" dirty="0" smtClean="0">
                <a:solidFill>
                  <a:srgbClr val="FF0000"/>
                </a:solidFill>
              </a:rPr>
              <a:t>Design memory systems of the next decade</a:t>
            </a:r>
          </a:p>
          <a:p>
            <a:pPr lvl="1"/>
            <a:r>
              <a:rPr lang="en-US" dirty="0" smtClean="0">
                <a:solidFill>
                  <a:srgbClr val="0000FF"/>
                </a:solidFill>
              </a:rPr>
              <a:t>Solve difficult memory system issues </a:t>
            </a:r>
            <a:r>
              <a:rPr lang="en-US" dirty="0" smtClean="0"/>
              <a:t>(DRAM, Flash, NVM scaling/uses, in-memory compute, management, reliability, QoS, …)</a:t>
            </a:r>
          </a:p>
          <a:p>
            <a:pPr lvl="1"/>
            <a:r>
              <a:rPr lang="en-US" dirty="0" smtClean="0">
                <a:solidFill>
                  <a:srgbClr val="0000FF"/>
                </a:solidFill>
              </a:rPr>
              <a:t>Enable adoption </a:t>
            </a:r>
            <a:r>
              <a:rPr lang="en-US" dirty="0" smtClean="0"/>
              <a:t>via a neutral, collaborative forum</a:t>
            </a:r>
          </a:p>
          <a:p>
            <a:pPr lvl="1"/>
            <a:r>
              <a:rPr lang="en-US" dirty="0" smtClean="0">
                <a:solidFill>
                  <a:srgbClr val="0000FF"/>
                </a:solidFill>
              </a:rPr>
              <a:t>Provide a source of professionals trained well in 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a:t>
            </a:fld>
            <a:endParaRPr lang="en-US" altLang="en-US"/>
          </a:p>
        </p:txBody>
      </p:sp>
    </p:spTree>
    <p:extLst>
      <p:ext uri="{BB962C8B-B14F-4D97-AF65-F5344CB8AC3E}">
        <p14:creationId xmlns:p14="http://schemas.microsoft.com/office/powerpoint/2010/main" val="21628456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95928" cy="1066800"/>
          </a:xfrm>
        </p:spPr>
        <p:txBody>
          <a:bodyPr/>
          <a:lstStyle/>
          <a:p>
            <a:r>
              <a:rPr lang="en-US" sz="3800" dirty="0" smtClean="0"/>
              <a:t>Row-Locality-Aware Data Placement: Results</a:t>
            </a:r>
            <a:endParaRPr lang="en-US" sz="3800"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130</a:t>
            </a:fld>
            <a:endParaRPr lang="en-US"/>
          </a:p>
        </p:txBody>
      </p:sp>
      <p:graphicFrame>
        <p:nvGraphicFramePr>
          <p:cNvPr id="17" name="Chart 16"/>
          <p:cNvGraphicFramePr>
            <a:graphicFrameLocks/>
          </p:cNvGraphicFramePr>
          <p:nvPr>
            <p:extLst>
              <p:ext uri="{D42A27DB-BD31-4B8C-83A1-F6EECF244321}">
                <p14:modId xmlns:p14="http://schemas.microsoft.com/office/powerpoint/2010/main" val="1654270372"/>
              </p:ext>
            </p:extLst>
          </p:nvPr>
        </p:nvGraphicFramePr>
        <p:xfrm>
          <a:off x="1107583" y="1077492"/>
          <a:ext cx="6697014" cy="5303836"/>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p:cNvSpPr txBox="1"/>
          <p:nvPr/>
        </p:nvSpPr>
        <p:spPr>
          <a:xfrm>
            <a:off x="3563888" y="2323668"/>
            <a:ext cx="824537" cy="369332"/>
          </a:xfrm>
          <a:prstGeom prst="rect">
            <a:avLst/>
          </a:prstGeom>
          <a:noFill/>
        </p:spPr>
        <p:txBody>
          <a:bodyPr wrap="square" rtlCol="0">
            <a:spAutoFit/>
          </a:bodyPr>
          <a:lstStyle/>
          <a:p>
            <a:pPr algn="r">
              <a:defRPr/>
            </a:pPr>
            <a:r>
              <a:rPr lang="en-US" kern="0" dirty="0" smtClean="0">
                <a:solidFill>
                  <a:srgbClr val="0000FF"/>
                </a:solidFill>
                <a:latin typeface="Tahoma"/>
              </a:rPr>
              <a:t>10%</a:t>
            </a:r>
            <a:endParaRPr lang="en-US" kern="0" dirty="0">
              <a:solidFill>
                <a:srgbClr val="0000FF"/>
              </a:solidFill>
              <a:latin typeface="Tahoma"/>
            </a:endParaRPr>
          </a:p>
        </p:txBody>
      </p:sp>
      <p:cxnSp>
        <p:nvCxnSpPr>
          <p:cNvPr id="19" name="Straight Arrow Connector 18"/>
          <p:cNvCxnSpPr/>
          <p:nvPr/>
        </p:nvCxnSpPr>
        <p:spPr>
          <a:xfrm flipV="1">
            <a:off x="6236636" y="2414960"/>
            <a:ext cx="0" cy="352425"/>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0" name="TextBox 19"/>
          <p:cNvSpPr txBox="1"/>
          <p:nvPr/>
        </p:nvSpPr>
        <p:spPr>
          <a:xfrm>
            <a:off x="5508104" y="2406506"/>
            <a:ext cx="728532" cy="369332"/>
          </a:xfrm>
          <a:prstGeom prst="rect">
            <a:avLst/>
          </a:prstGeom>
          <a:noFill/>
        </p:spPr>
        <p:txBody>
          <a:bodyPr wrap="square" rtlCol="0">
            <a:spAutoFit/>
          </a:bodyPr>
          <a:lstStyle/>
          <a:p>
            <a:pPr algn="r">
              <a:defRPr/>
            </a:pPr>
            <a:r>
              <a:rPr lang="en-US" kern="0" dirty="0" smtClean="0">
                <a:solidFill>
                  <a:srgbClr val="0000FF"/>
                </a:solidFill>
                <a:latin typeface="Tahoma"/>
              </a:rPr>
              <a:t>14%</a:t>
            </a:r>
            <a:endParaRPr lang="en-US" kern="0" dirty="0">
              <a:solidFill>
                <a:srgbClr val="0000FF"/>
              </a:solidFill>
              <a:latin typeface="Tahoma"/>
            </a:endParaRPr>
          </a:p>
        </p:txBody>
      </p:sp>
      <p:cxnSp>
        <p:nvCxnSpPr>
          <p:cNvPr id="22" name="Straight Arrow Connector 21"/>
          <p:cNvCxnSpPr/>
          <p:nvPr/>
        </p:nvCxnSpPr>
        <p:spPr>
          <a:xfrm flipV="1">
            <a:off x="4388425" y="2375490"/>
            <a:ext cx="0" cy="265689"/>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cxnSp>
        <p:nvCxnSpPr>
          <p:cNvPr id="23" name="Straight Arrow Connector 22"/>
          <p:cNvCxnSpPr/>
          <p:nvPr/>
        </p:nvCxnSpPr>
        <p:spPr>
          <a:xfrm flipV="1">
            <a:off x="2537688" y="2445914"/>
            <a:ext cx="0" cy="457576"/>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4" name="TextBox 23"/>
          <p:cNvSpPr txBox="1"/>
          <p:nvPr/>
        </p:nvSpPr>
        <p:spPr>
          <a:xfrm>
            <a:off x="1763688" y="2490036"/>
            <a:ext cx="720080" cy="369332"/>
          </a:xfrm>
          <a:prstGeom prst="rect">
            <a:avLst/>
          </a:prstGeom>
          <a:noFill/>
        </p:spPr>
        <p:txBody>
          <a:bodyPr wrap="square" rtlCol="0">
            <a:spAutoFit/>
          </a:bodyPr>
          <a:lstStyle/>
          <a:p>
            <a:pPr algn="r">
              <a:defRPr/>
            </a:pPr>
            <a:r>
              <a:rPr lang="en-US" kern="0" dirty="0" smtClean="0">
                <a:solidFill>
                  <a:srgbClr val="0000FF"/>
                </a:solidFill>
                <a:latin typeface="Tahoma"/>
              </a:rPr>
              <a:t>17%</a:t>
            </a:r>
            <a:endParaRPr lang="en-US" kern="0" dirty="0">
              <a:solidFill>
                <a:srgbClr val="0000FF"/>
              </a:solidFill>
              <a:latin typeface="Tahoma"/>
            </a:endParaRPr>
          </a:p>
        </p:txBody>
      </p:sp>
      <p:sp>
        <p:nvSpPr>
          <p:cNvPr id="30" name="TextBox 29"/>
          <p:cNvSpPr txBox="1"/>
          <p:nvPr/>
        </p:nvSpPr>
        <p:spPr>
          <a:xfrm>
            <a:off x="1680028" y="5577589"/>
            <a:ext cx="5891674" cy="830997"/>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defRPr/>
            </a:pPr>
            <a:r>
              <a:rPr lang="en-US" sz="2400" b="1" kern="0" dirty="0" smtClean="0">
                <a:solidFill>
                  <a:srgbClr val="FF0000"/>
                </a:solidFill>
                <a:latin typeface="Calibri"/>
              </a:rPr>
              <a:t>Memory energy-efficiency and fairness also improve correspondingly</a:t>
            </a:r>
          </a:p>
        </p:txBody>
      </p:sp>
    </p:spTree>
    <p:extLst>
      <p:ext uri="{BB962C8B-B14F-4D97-AF65-F5344CB8AC3E}">
        <p14:creationId xmlns:p14="http://schemas.microsoft.com/office/powerpoint/2010/main" val="23871750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4" grpId="0"/>
      <p:bldP spid="3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3397909376"/>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64538508"/>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4105744515"/>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p:txBody>
          <a:bodyPr/>
          <a:lstStyle/>
          <a:p>
            <a:r>
              <a:rPr lang="en-US" dirty="0" smtClean="0"/>
              <a:t>Hybrid vs. All-PCM/DRAM</a:t>
            </a:r>
            <a:endParaRPr lang="en-US" dirty="0"/>
          </a:p>
        </p:txBody>
      </p:sp>
      <p:sp>
        <p:nvSpPr>
          <p:cNvPr id="4" name="Slide Number Placeholder 3"/>
          <p:cNvSpPr>
            <a:spLocks noGrp="1"/>
          </p:cNvSpPr>
          <p:nvPr>
            <p:ph type="sldNum" sz="quarter" idx="12"/>
          </p:nvPr>
        </p:nvSpPr>
        <p:spPr/>
        <p:txBody>
          <a:bodyPr/>
          <a:lstStyle/>
          <a:p>
            <a:pPr>
              <a:defRPr/>
            </a:pPr>
            <a:fld id="{0C939C16-5B41-F042-929B-C66C497D1AE4}" type="slidenum">
              <a:rPr lang="en-US" smtClean="0">
                <a:solidFill>
                  <a:prstClr val="black">
                    <a:tint val="75000"/>
                  </a:prstClr>
                </a:solidFill>
                <a:latin typeface="Calibri"/>
              </a:rPr>
              <a:pPr>
                <a:defRPr/>
              </a:pPr>
              <a:t>131</a:t>
            </a:fld>
            <a:endParaRPr lang="en-US">
              <a:solidFill>
                <a:prstClr val="black">
                  <a:tint val="75000"/>
                </a:prstClr>
              </a:solidFill>
              <a:latin typeface="Calibri"/>
            </a:endParaRPr>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Tree>
    <p:extLst>
      <p:ext uri="{BB962C8B-B14F-4D97-AF65-F5344CB8AC3E}">
        <p14:creationId xmlns:p14="http://schemas.microsoft.com/office/powerpoint/2010/main" val="26625961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Aside: STT-MRAM as Main Memory</a:t>
            </a:r>
            <a:endParaRPr lang="en-US" dirty="0"/>
          </a:p>
        </p:txBody>
      </p:sp>
      <p:sp>
        <p:nvSpPr>
          <p:cNvPr id="3" name="Content Placeholder 2"/>
          <p:cNvSpPr>
            <a:spLocks noGrp="1"/>
          </p:cNvSpPr>
          <p:nvPr>
            <p:ph idx="1"/>
          </p:nvPr>
        </p:nvSpPr>
        <p:spPr>
          <a:xfrm>
            <a:off x="107505" y="1066800"/>
            <a:ext cx="5958906" cy="5314528"/>
          </a:xfrm>
        </p:spPr>
        <p:txBody>
          <a:bodyPr>
            <a:normAutofit lnSpcReduction="10000"/>
          </a:bodyPr>
          <a:lstStyle/>
          <a:p>
            <a:r>
              <a:rPr lang="en-US" dirty="0" smtClean="0"/>
              <a:t>Magnetic Tunnel Junction (MTJ)</a:t>
            </a:r>
          </a:p>
          <a:p>
            <a:pPr lvl="1"/>
            <a:r>
              <a:rPr lang="en-US" dirty="0" smtClean="0"/>
              <a:t>Reference layer: Fixed</a:t>
            </a:r>
          </a:p>
          <a:p>
            <a:pPr lvl="1"/>
            <a:r>
              <a:rPr lang="en-US" dirty="0" smtClean="0"/>
              <a:t>Free layer: Parallel or anti-parallel</a:t>
            </a:r>
          </a:p>
          <a:p>
            <a:r>
              <a:rPr lang="en-US" dirty="0" smtClean="0"/>
              <a:t>Cell</a:t>
            </a:r>
          </a:p>
          <a:p>
            <a:pPr lvl="1"/>
            <a:r>
              <a:rPr lang="en-US" dirty="0" smtClean="0"/>
              <a:t>Access transistor, bit/sense lines</a:t>
            </a:r>
          </a:p>
          <a:p>
            <a:r>
              <a:rPr lang="en-US" dirty="0" smtClean="0"/>
              <a:t>Read and Write</a:t>
            </a:r>
          </a:p>
          <a:p>
            <a:pPr lvl="1"/>
            <a:r>
              <a:rPr lang="en-US" dirty="0" smtClean="0"/>
              <a:t>Read: Apply a small voltage across </a:t>
            </a:r>
            <a:r>
              <a:rPr lang="en-US" dirty="0" err="1" smtClean="0"/>
              <a:t>bitline</a:t>
            </a:r>
            <a:r>
              <a:rPr lang="en-US" dirty="0" smtClean="0"/>
              <a:t> and </a:t>
            </a:r>
            <a:r>
              <a:rPr lang="en-US" dirty="0" err="1" smtClean="0"/>
              <a:t>senseline</a:t>
            </a:r>
            <a:r>
              <a:rPr lang="en-US" dirty="0" smtClean="0"/>
              <a:t>; read the current. </a:t>
            </a:r>
          </a:p>
          <a:p>
            <a:pPr lvl="1"/>
            <a:r>
              <a:rPr lang="en-US" dirty="0" smtClean="0"/>
              <a:t>Write: Push large current through MTJ.  </a:t>
            </a:r>
            <a:r>
              <a:rPr lang="en-US" dirty="0" smtClean="0">
                <a:solidFill>
                  <a:srgbClr val="FF0000"/>
                </a:solidFill>
              </a:rPr>
              <a:t>Direction of current determines new orientation of the free layer.</a:t>
            </a:r>
          </a:p>
          <a:p>
            <a:endParaRPr lang="en-US"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16235781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Aside: 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133</a:t>
            </a:fld>
            <a:endParaRPr lang="en-US" sz="1600">
              <a:solidFill>
                <a:srgbClr val="000000"/>
              </a:solidFill>
              <a:latin typeface="Garamond" charset="0"/>
            </a:endParaRPr>
          </a:p>
        </p:txBody>
      </p:sp>
    </p:spTree>
    <p:extLst>
      <p:ext uri="{BB962C8B-B14F-4D97-AF65-F5344CB8AC3E}">
        <p14:creationId xmlns:p14="http://schemas.microsoft.com/office/powerpoint/2010/main" val="18963115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134</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2452036719"/>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295648786"/>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1412432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 Hybrid Memory Systems</a:t>
            </a:r>
          </a:p>
          <a:p>
            <a:pPr eaLnBrk="1" hangingPunct="1"/>
            <a:r>
              <a:rPr lang="en-US" dirty="0" smtClean="0">
                <a:solidFill>
                  <a:srgbClr val="0000FF"/>
                </a:solidFill>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135</a:t>
            </a:fld>
            <a:endParaRPr lang="en-US" sz="1600">
              <a:solidFill>
                <a:srgbClr val="000000"/>
              </a:solidFill>
              <a:latin typeface="Garamond" charset="0"/>
            </a:endParaRPr>
          </a:p>
        </p:txBody>
      </p:sp>
    </p:spTree>
    <p:extLst>
      <p:ext uri="{BB962C8B-B14F-4D97-AF65-F5344CB8AC3E}">
        <p14:creationId xmlns:p14="http://schemas.microsoft.com/office/powerpoint/2010/main" val="13919173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cooperation between devices and the system</a:t>
            </a:r>
          </a:p>
          <a:p>
            <a:pPr lvl="1"/>
            <a:r>
              <a:rPr lang="en-US" dirty="0" smtClean="0"/>
              <a:t>Expose more information about devices to upper layers</a:t>
            </a:r>
          </a:p>
          <a:p>
            <a:pPr lvl="1"/>
            <a:r>
              <a:rPr lang="en-US" dirty="0" smtClean="0"/>
              <a:t>More flexible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136</a:t>
            </a:fld>
            <a:endParaRPr lang="en-US" altLang="en-US"/>
          </a:p>
        </p:txBody>
      </p:sp>
    </p:spTree>
    <p:extLst>
      <p:ext uri="{BB962C8B-B14F-4D97-AF65-F5344CB8AC3E}">
        <p14:creationId xmlns:p14="http://schemas.microsoft.com/office/powerpoint/2010/main" val="8593702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137</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139</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Memory System Design </a:t>
            </a:r>
            <a:br>
              <a:rPr lang="en-US" sz="3750" dirty="0"/>
            </a:br>
            <a:r>
              <a:rPr lang="en-US" sz="3750" dirty="0"/>
              <a:t>(for Data-Intensive Computing)</a:t>
            </a:r>
            <a:br>
              <a:rPr lang="en-US" sz="3750" dirty="0"/>
            </a:b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September 2014</a:t>
            </a:r>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63704603"/>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140</a:t>
            </a:fld>
            <a:endParaRPr lang="en-US" altLang="en-US">
              <a:solidFill>
                <a:srgbClr val="000000"/>
              </a:solidFill>
            </a:endParaRPr>
          </a:p>
        </p:txBody>
      </p:sp>
    </p:spTree>
    <p:extLst>
      <p:ext uri="{BB962C8B-B14F-4D97-AF65-F5344CB8AC3E}">
        <p14:creationId xmlns:p14="http://schemas.microsoft.com/office/powerpoint/2010/main" val="4973803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142</a:t>
            </a:fld>
            <a:endParaRPr lang="en-US" altLang="en-US"/>
          </a:p>
        </p:txBody>
      </p:sp>
      <p:sp>
        <p:nvSpPr>
          <p:cNvPr id="5" name="TextBox 38"/>
          <p:cNvSpPr txBox="1">
            <a:spLocks noChangeArrowheads="1"/>
          </p:cNvSpPr>
          <p:nvPr/>
        </p:nvSpPr>
        <p:spPr bwMode="auto">
          <a:xfrm>
            <a:off x="1684467" y="6453336"/>
            <a:ext cx="20954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dirty="0" smtClean="0"/>
              <a:t>Results for </a:t>
            </a:r>
            <a:r>
              <a:rPr lang="en-US" sz="1600" dirty="0" err="1" smtClean="0"/>
              <a:t>PostMark</a:t>
            </a:r>
            <a:endParaRPr lang="en-US" sz="1600" dirty="0"/>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143</a:t>
            </a:fld>
            <a:endParaRPr lang="en-US" altLang="en-US"/>
          </a:p>
        </p:txBody>
      </p:sp>
      <p:pic>
        <p:nvPicPr>
          <p:cNvPr id="6" name="Content Placeholder 5"/>
          <p:cNvPicPr>
            <a:picLocks noGrp="1" noChangeAspect="1"/>
          </p:cNvPicPr>
          <p:nvPr>
            <p:ph idx="1"/>
          </p:nvPr>
        </p:nvPicPr>
        <p:blipFill>
          <a:blip r:embed="rId3"/>
          <a:srcRect l="-7624" r="-7624"/>
          <a:stretch>
            <a:fillRect/>
          </a:stretch>
        </p:blipFill>
        <p:spPr/>
      </p:pic>
      <p:sp>
        <p:nvSpPr>
          <p:cNvPr id="7" name="TextBox 38"/>
          <p:cNvSpPr txBox="1">
            <a:spLocks noChangeArrowheads="1"/>
          </p:cNvSpPr>
          <p:nvPr/>
        </p:nvSpPr>
        <p:spPr bwMode="auto">
          <a:xfrm>
            <a:off x="1684467" y="6453336"/>
            <a:ext cx="20954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dirty="0" smtClean="0"/>
              <a:t>Results for </a:t>
            </a:r>
            <a:r>
              <a:rPr lang="en-US" sz="1600" dirty="0" err="1" smtClean="0"/>
              <a:t>PostMark</a:t>
            </a:r>
            <a:endParaRPr lang="en-US" sz="1600" dirty="0"/>
          </a:p>
        </p:txBody>
      </p:sp>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a:t>Transparent Hybrid Non-Volatile Memory</a:t>
            </a:r>
            <a:br>
              <a:rPr kumimoji="1" lang="en-US" altLang="zh-CN" dirty="0"/>
            </a:b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r>
              <a:rPr kumimoji="1" lang="en-US" altLang="zh-CN" b="1" dirty="0"/>
              <a:t>Goal</a:t>
            </a:r>
            <a:r>
              <a:rPr kumimoji="1" lang="en-US" altLang="zh-CN" dirty="0"/>
              <a:t>: Provide </a:t>
            </a:r>
            <a:r>
              <a:rPr kumimoji="1" lang="en-US" altLang="zh-CN" dirty="0">
                <a:solidFill>
                  <a:srgbClr val="0000FF"/>
                </a:solidFill>
              </a:rPr>
              <a:t>efficient programmer-transparent consistency </a:t>
            </a:r>
            <a:r>
              <a:rPr kumimoji="1" lang="en-US" altLang="zh-CN" dirty="0"/>
              <a:t>in hybrid </a:t>
            </a:r>
            <a:r>
              <a:rPr kumimoji="1" lang="en-US" altLang="zh-CN" dirty="0" smtClean="0"/>
              <a:t>NVM</a:t>
            </a:r>
            <a:endParaRPr kumimoji="1" lang="en-US" altLang="zh-CN" sz="500" dirty="0"/>
          </a:p>
          <a:p>
            <a:pPr lvl="1">
              <a:lnSpc>
                <a:spcPct val="120000"/>
              </a:lnSpc>
              <a:spcBef>
                <a:spcPts val="0"/>
              </a:spcBef>
            </a:pPr>
            <a:r>
              <a:rPr kumimoji="1" lang="en-US" altLang="zh-CN" b="1" dirty="0">
                <a:solidFill>
                  <a:srgbClr val="7030A0"/>
                </a:solidFill>
              </a:rPr>
              <a:t>Efficiency</a:t>
            </a:r>
            <a:r>
              <a:rPr kumimoji="1" lang="en-US" altLang="zh-CN" dirty="0">
                <a:solidFill>
                  <a:srgbClr val="7030A0"/>
                </a:solidFill>
              </a:rPr>
              <a:t>: use hybrid DRAM/NVM for high performance</a:t>
            </a:r>
          </a:p>
          <a:p>
            <a:pPr lvl="2">
              <a:lnSpc>
                <a:spcPct val="120000"/>
              </a:lnSpc>
              <a:spcBef>
                <a:spcPts val="0"/>
              </a:spcBef>
            </a:pPr>
            <a:r>
              <a:rPr kumimoji="1" lang="en-US" altLang="zh-CN" dirty="0"/>
              <a:t>DRAM is not (only) a transparent cache </a:t>
            </a:r>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a:cs typeface="Comic Sans MS"/>
              </a:rPr>
              <a:t>Makes life easier for the programmer</a:t>
            </a:r>
          </a:p>
          <a:p>
            <a:pPr lvl="2">
              <a:lnSpc>
                <a:spcPct val="120000"/>
              </a:lnSpc>
              <a:spcBef>
                <a:spcPts val="300"/>
              </a:spcBef>
            </a:pPr>
            <a:r>
              <a:rPr kumimoji="1" lang="en-US" altLang="zh-CN" dirty="0">
                <a:cs typeface="Comic Sans MS"/>
              </a:rPr>
              <a:t>Easier to support legacy code and </a:t>
            </a:r>
            <a:r>
              <a:rPr kumimoji="1" lang="en-US" altLang="zh-CN" dirty="0" smtClean="0">
                <a:cs typeface="Comic Sans MS"/>
              </a:rPr>
              <a:t>hypervisors </a:t>
            </a:r>
            <a:endParaRPr kumimoji="1" lang="en-US" altLang="zh-CN" dirty="0">
              <a:cs typeface="Comic Sans MS"/>
            </a:endParaRPr>
          </a:p>
          <a:p>
            <a:pPr>
              <a:spcBef>
                <a:spcPts val="1000"/>
              </a:spcBef>
            </a:pPr>
            <a:r>
              <a:rPr kumimoji="1" lang="en-US" altLang="zh-CN" b="1" dirty="0"/>
              <a:t>Challenges to Solve</a:t>
            </a:r>
          </a:p>
          <a:p>
            <a:pPr lvl="1">
              <a:spcBef>
                <a:spcPts val="300"/>
              </a:spcBef>
            </a:pPr>
            <a:r>
              <a:rPr kumimoji="1" lang="en-US" altLang="zh-CN" sz="2400" dirty="0"/>
              <a:t>How to </a:t>
            </a:r>
            <a:r>
              <a:rPr kumimoji="1" lang="en-US" altLang="zh-CN" sz="2400" dirty="0" smtClean="0"/>
              <a:t>guarantee </a:t>
            </a:r>
            <a:r>
              <a:rPr kumimoji="1" lang="en-US" altLang="zh-CN" sz="2400" dirty="0"/>
              <a:t>consistency</a:t>
            </a:r>
          </a:p>
          <a:p>
            <a:pPr lvl="1">
              <a:spcBef>
                <a:spcPts val="300"/>
              </a:spcBef>
            </a:pPr>
            <a:r>
              <a:rPr kumimoji="1" lang="en-US" altLang="zh-CN" sz="2400" dirty="0"/>
              <a:t>How to maximize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图片 10" descr="arch.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36072" y="3861048"/>
            <a:ext cx="2184400" cy="2476500"/>
          </a:xfrm>
          <a:prstGeom prst="rect">
            <a:avLst/>
          </a:prstGeom>
        </p:spPr>
      </p:pic>
    </p:spTree>
    <p:extLst>
      <p:ext uri="{BB962C8B-B14F-4D97-AF65-F5344CB8AC3E}">
        <p14:creationId xmlns:p14="http://schemas.microsoft.com/office/powerpoint/2010/main" val="368655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THNVM: Solution Overview</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a:t>
            </a:r>
            <a:r>
              <a:rPr lang="en-US" dirty="0" err="1" smtClean="0">
                <a:solidFill>
                  <a:srgbClr val="0000FF"/>
                </a:solidFill>
              </a:rPr>
              <a:t>checkpointing</a:t>
            </a:r>
            <a:endParaRPr lang="en-US" dirty="0" smtClean="0">
              <a:solidFill>
                <a:srgbClr val="0000FF"/>
              </a:solidFill>
            </a:endParaRP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consistency schemes </a:t>
            </a:r>
            <a:r>
              <a:rPr lang="en-US" dirty="0" smtClean="0"/>
              <a:t>for DRAM and NVM</a:t>
            </a:r>
          </a:p>
          <a:p>
            <a:pPr lvl="1"/>
            <a:r>
              <a:rPr lang="en-US" dirty="0" err="1" smtClean="0"/>
              <a:t>Writeback</a:t>
            </a:r>
            <a:r>
              <a:rPr lang="en-US" dirty="0" smtClean="0"/>
              <a:t>: buffer sequential writes in DRAM</a:t>
            </a:r>
          </a:p>
          <a:p>
            <a:pPr lvl="1"/>
            <a:r>
              <a:rPr lang="en-US" dirty="0" smtClean="0"/>
              <a:t>Address Remapping: handle random writes in NVM</a:t>
            </a:r>
          </a:p>
          <a:p>
            <a:endParaRPr lang="en-US" dirty="0"/>
          </a:p>
          <a:p>
            <a:r>
              <a:rPr lang="en-US" dirty="0" smtClean="0"/>
              <a:t>Idea 3: </a:t>
            </a:r>
            <a:r>
              <a:rPr lang="en-US" dirty="0" smtClean="0">
                <a:solidFill>
                  <a:srgbClr val="0000FF"/>
                </a:solidFill>
              </a:rPr>
              <a:t>Dynamic migration of data </a:t>
            </a:r>
            <a:r>
              <a:rPr lang="en-US" dirty="0" smtClean="0"/>
              <a:t>for performance</a:t>
            </a:r>
          </a:p>
          <a:p>
            <a:pPr lvl="1"/>
            <a:r>
              <a:rPr lang="en-US" dirty="0" smtClean="0"/>
              <a:t>High write-locality data placed in DRAM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Tree>
    <p:extLst>
      <p:ext uri="{BB962C8B-B14F-4D97-AF65-F5344CB8AC3E}">
        <p14:creationId xmlns:p14="http://schemas.microsoft.com/office/powerpoint/2010/main" val="2486137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146</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 Memory/Storage Scaling</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a:t>
            </a:r>
            <a:r>
              <a:rPr lang="en-US" dirty="0">
                <a:solidFill>
                  <a:srgbClr val="FF0000"/>
                </a:solidFill>
              </a:rPr>
              <a:t> </a:t>
            </a:r>
            <a:r>
              <a:rPr lang="en-US" dirty="0" smtClean="0">
                <a:solidFill>
                  <a:srgbClr val="FF0000"/>
                </a:solidFill>
              </a:rPr>
              <a:t>scaling problems are a critical bottleneck for system performance, efficiency, and usability</a:t>
            </a:r>
          </a:p>
          <a:p>
            <a:endParaRPr lang="en-US" sz="1000" dirty="0">
              <a:solidFill>
                <a:srgbClr val="0000FF"/>
              </a:solidFill>
            </a:endParaRPr>
          </a:p>
          <a:p>
            <a:r>
              <a:rPr lang="en-US" dirty="0" smtClean="0">
                <a:solidFill>
                  <a:srgbClr val="0000FF"/>
                </a:solidFill>
              </a:rPr>
              <a:t>New memory/storage + compute architectures</a:t>
            </a:r>
          </a:p>
          <a:p>
            <a:pPr lvl="1"/>
            <a:r>
              <a:rPr lang="en-US" sz="1900" dirty="0" smtClean="0">
                <a:solidFill>
                  <a:srgbClr val="2C6123"/>
                </a:solidFill>
              </a:rPr>
              <a:t>Rethinking DRAM; processing close to data; accelerating bulk operations</a:t>
            </a:r>
          </a:p>
          <a:p>
            <a:endParaRPr lang="en-US" sz="1000" dirty="0" smtClean="0"/>
          </a:p>
          <a:p>
            <a:r>
              <a:rPr lang="en-US" dirty="0" smtClean="0">
                <a:solidFill>
                  <a:srgbClr val="0000FF"/>
                </a:solidFill>
              </a:rPr>
              <a:t>Enabling emerging NVM technologies </a:t>
            </a:r>
          </a:p>
          <a:p>
            <a:pPr lvl="1"/>
            <a:r>
              <a:rPr lang="en-US" sz="1900" dirty="0" smtClean="0">
                <a:solidFill>
                  <a:srgbClr val="2C6123"/>
                </a:solidFill>
              </a:rPr>
              <a:t>Hybrid memory systems</a:t>
            </a:r>
            <a:r>
              <a:rPr lang="en-US" sz="1900" dirty="0">
                <a:solidFill>
                  <a:srgbClr val="2C6123"/>
                </a:solidFill>
              </a:rPr>
              <a:t> </a:t>
            </a:r>
            <a:r>
              <a:rPr lang="en-US" sz="1900" dirty="0" smtClean="0">
                <a:solidFill>
                  <a:srgbClr val="2C6123"/>
                </a:solidFill>
              </a:rPr>
              <a:t>with automatic data management</a:t>
            </a:r>
          </a:p>
          <a:p>
            <a:pPr lvl="1"/>
            <a:r>
              <a:rPr lang="en-US" sz="1900" dirty="0" smtClean="0">
                <a:solidFill>
                  <a:srgbClr val="2C6123"/>
                </a:solidFill>
              </a:rPr>
              <a:t>Coordinated management of memory and storage with NVM</a:t>
            </a:r>
          </a:p>
          <a:p>
            <a:pPr lvl="1"/>
            <a:endParaRPr lang="en-US" sz="1000" dirty="0">
              <a:solidFill>
                <a:srgbClr val="2C6123"/>
              </a:solidFill>
            </a:endParaRPr>
          </a:p>
          <a:p>
            <a:r>
              <a:rPr lang="en-US" dirty="0" smtClean="0">
                <a:solidFill>
                  <a:srgbClr val="0000FF"/>
                </a:solidFill>
              </a:rPr>
              <a:t>System-level memory/storage QoS</a:t>
            </a:r>
          </a:p>
          <a:p>
            <a:endParaRPr lang="en-US" sz="1000" dirty="0" smtClean="0">
              <a:solidFill>
                <a:srgbClr val="2C6123"/>
              </a:solidFill>
            </a:endParaRPr>
          </a:p>
          <a:p>
            <a:r>
              <a:rPr lang="en-US" dirty="0" smtClean="0">
                <a:solidFill>
                  <a:srgbClr val="FF0000"/>
                </a:solidFill>
              </a:rPr>
              <a:t>Three principles are essential for scaling</a:t>
            </a:r>
          </a:p>
          <a:p>
            <a:pPr lvl="1"/>
            <a:r>
              <a:rPr lang="en-US" dirty="0" smtClean="0"/>
              <a:t>Software</a:t>
            </a:r>
            <a:r>
              <a:rPr lang="en-US" dirty="0"/>
              <a:t>/hardware/device </a:t>
            </a:r>
            <a:r>
              <a:rPr lang="en-US" dirty="0" smtClean="0"/>
              <a:t>cooperation</a:t>
            </a:r>
          </a:p>
          <a:p>
            <a:pPr lvl="1"/>
            <a:r>
              <a:rPr lang="en-US" dirty="0" smtClean="0"/>
              <a:t>Better-than-worst-case design</a:t>
            </a:r>
          </a:p>
          <a:p>
            <a:pPr lvl="1"/>
            <a:r>
              <a:rPr lang="en-US" dirty="0" smtClean="0"/>
              <a:t>Heterogeneity (specialization, asymmetry)</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147</a:t>
            </a:fld>
            <a:endParaRPr lang="en-US"/>
          </a:p>
        </p:txBody>
      </p:sp>
    </p:spTree>
    <p:extLst>
      <p:ext uri="{BB962C8B-B14F-4D97-AF65-F5344CB8AC3E}">
        <p14:creationId xmlns:p14="http://schemas.microsoft.com/office/powerpoint/2010/main" val="39448198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solidFill>
                  <a:srgbClr val="FF0000"/>
                </a:solidFill>
              </a:rPr>
              <a:t>Computer Architecture Lecture Videos on </a:t>
            </a:r>
            <a:r>
              <a:rPr lang="en-US" dirty="0" err="1" smtClean="0">
                <a:solidFill>
                  <a:srgbClr val="FF0000"/>
                </a:solidFill>
              </a:rPr>
              <a:t>Youtube</a:t>
            </a:r>
            <a:endParaRPr lang="en-US" dirty="0" smtClean="0">
              <a:solidFill>
                <a:srgbClr val="FF0000"/>
              </a:solidFill>
            </a:endParaRPr>
          </a:p>
          <a:p>
            <a:pPr lvl="1"/>
            <a:r>
              <a:rPr lang="en-US" dirty="0">
                <a:hlinkClick r:id="rId2"/>
              </a:rPr>
              <a:t>https://www.youtube.com/playlist?list=</a:t>
            </a:r>
            <a:r>
              <a:rPr lang="en-US" dirty="0" smtClean="0">
                <a:hlinkClick r:id="rId2"/>
              </a:rPr>
              <a:t>PL5PHm2jkkXmidJOd59REog9jDnPDTG6IJ</a:t>
            </a:r>
            <a:endParaRPr lang="en-US" dirty="0" smtClean="0"/>
          </a:p>
          <a:p>
            <a:pPr lvl="1"/>
            <a:endParaRPr lang="en-US" dirty="0" smtClean="0"/>
          </a:p>
          <a:p>
            <a:r>
              <a:rPr lang="en-US" dirty="0" smtClean="0">
                <a:solidFill>
                  <a:srgbClr val="0000FF"/>
                </a:solidFill>
              </a:rPr>
              <a:t>Computer Architecture Course Materials</a:t>
            </a:r>
          </a:p>
          <a:p>
            <a:pPr lvl="1"/>
            <a:r>
              <a:rPr lang="en-US" dirty="0">
                <a:hlinkClick r:id="rId3"/>
              </a:rPr>
              <a:t>http://www.ece.cmu.edu/~ece447/s13/doku.php?id=</a:t>
            </a:r>
            <a:r>
              <a:rPr lang="en-US" dirty="0" smtClean="0">
                <a:hlinkClick r:id="rId3"/>
              </a:rPr>
              <a:t>schedule</a:t>
            </a:r>
            <a:endParaRPr lang="en-US" dirty="0" smtClean="0"/>
          </a:p>
          <a:p>
            <a:pPr lvl="1"/>
            <a:endParaRPr lang="en-US" dirty="0"/>
          </a:p>
          <a:p>
            <a:r>
              <a:rPr lang="en-US" dirty="0" smtClean="0">
                <a:solidFill>
                  <a:srgbClr val="0000FF"/>
                </a:solidFill>
              </a:rPr>
              <a:t>Advanced Computer Architecture Course Materials</a:t>
            </a:r>
          </a:p>
          <a:p>
            <a:pPr lvl="1"/>
            <a:r>
              <a:rPr lang="en-US" dirty="0">
                <a:hlinkClick r:id="rId4"/>
              </a:rPr>
              <a:t>http://www.ece.cmu.edu/~ece740/f13/doku.php?id=</a:t>
            </a:r>
            <a:r>
              <a:rPr lang="en-US" dirty="0" smtClean="0">
                <a:hlinkClick r:id="rId4"/>
              </a:rPr>
              <a:t>schedule</a:t>
            </a:r>
            <a:endParaRPr lang="en-US" dirty="0" smtClean="0"/>
          </a:p>
          <a:p>
            <a:endParaRPr lang="en-US" dirty="0" smtClean="0"/>
          </a:p>
          <a:p>
            <a:r>
              <a:rPr lang="en-US" dirty="0">
                <a:solidFill>
                  <a:srgbClr val="FF0000"/>
                </a:solidFill>
              </a:rPr>
              <a:t>Advanced Computer Architecture </a:t>
            </a:r>
            <a:r>
              <a:rPr lang="en-US" dirty="0" smtClean="0">
                <a:solidFill>
                  <a:srgbClr val="FF0000"/>
                </a:solidFill>
              </a:rPr>
              <a:t>Lecture Videos on </a:t>
            </a:r>
            <a:r>
              <a:rPr lang="en-US" dirty="0" err="1" smtClean="0">
                <a:solidFill>
                  <a:srgbClr val="FF0000"/>
                </a:solidFill>
              </a:rPr>
              <a:t>Youtube</a:t>
            </a:r>
            <a:endParaRPr lang="en-US" dirty="0" smtClean="0">
              <a:solidFill>
                <a:srgbClr val="FF0000"/>
              </a:solidFill>
            </a:endParaRPr>
          </a:p>
          <a:p>
            <a:pPr lvl="1"/>
            <a:r>
              <a:rPr lang="en-US" dirty="0">
                <a:hlinkClick r:id="rId5"/>
              </a:rPr>
              <a:t>https://www.youtube.com/playlist?list=</a:t>
            </a:r>
            <a:r>
              <a:rPr lang="en-US" dirty="0" smtClean="0">
                <a:hlinkClick r:id="rId5"/>
              </a:rPr>
              <a:t>PL5PHm2jkkXmgDN1PLwOY_tGtUlynnyV6D</a:t>
            </a:r>
            <a:r>
              <a:rPr lang="en-US" dirty="0" smtClean="0"/>
              <a:t> </a:t>
            </a:r>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148</a:t>
            </a:fld>
            <a:endParaRPr lang="en-US"/>
          </a:p>
        </p:txBody>
      </p:sp>
    </p:spTree>
    <p:extLst>
      <p:ext uri="{BB962C8B-B14F-4D97-AF65-F5344CB8AC3E}">
        <p14:creationId xmlns:p14="http://schemas.microsoft.com/office/powerpoint/2010/main" val="7666256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smtClean="0"/>
          </a:p>
          <a:p>
            <a:pPr marL="344487" lvl="1" indent="0">
              <a:buNone/>
            </a:pP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149</a:t>
            </a:fld>
            <a:endParaRPr lang="en-US"/>
          </a:p>
        </p:txBody>
      </p:sp>
    </p:spTree>
    <p:extLst>
      <p:ext uri="{BB962C8B-B14F-4D97-AF65-F5344CB8AC3E}">
        <p14:creationId xmlns:p14="http://schemas.microsoft.com/office/powerpoint/2010/main" val="96122031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15</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9150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r>
              <a:rPr lang="en-US" dirty="0" smtClean="0"/>
              <a:t>Feel free to email me with any questions &amp; feedback</a:t>
            </a:r>
          </a:p>
          <a:p>
            <a:endParaRPr lang="en-US" dirty="0"/>
          </a:p>
          <a:p>
            <a:r>
              <a:rPr lang="en-US" dirty="0" smtClean="0">
                <a:hlinkClick r:id="rId2"/>
              </a:rPr>
              <a:t>onur@cmu.edu</a:t>
            </a:r>
            <a:endParaRPr lang="en-US" dirty="0" smtClean="0"/>
          </a:p>
          <a:p>
            <a:r>
              <a:rPr lang="en-US" dirty="0">
                <a:hlinkClick r:id="rId3"/>
              </a:rPr>
              <a:t>http://users.ece.cmu.edu/~omutlu</a:t>
            </a:r>
            <a:r>
              <a:rPr lang="en-US" dirty="0" smtClean="0">
                <a:hlinkClick r:id="rId3"/>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150</a:t>
            </a:fld>
            <a:endParaRPr lang="en-US" altLang="en-US"/>
          </a:p>
        </p:txBody>
      </p:sp>
    </p:spTree>
    <p:extLst>
      <p:ext uri="{BB962C8B-B14F-4D97-AF65-F5344CB8AC3E}">
        <p14:creationId xmlns:p14="http://schemas.microsoft.com/office/powerpoint/2010/main" val="41320077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a:t>
            </a:r>
            <a:r>
              <a:rPr lang="en-US" sz="3750" dirty="0" smtClean="0"/>
              <a:t>Memory</a:t>
            </a:r>
            <a:r>
              <a:rPr lang="en-US" sz="3750" dirty="0"/>
              <a:t> </a:t>
            </a:r>
            <a:r>
              <a:rPr lang="en-US" sz="3750" dirty="0" smtClean="0"/>
              <a:t>System </a:t>
            </a:r>
            <a:r>
              <a:rPr lang="en-US" sz="3750" dirty="0"/>
              <a:t>Design </a:t>
            </a:r>
            <a:r>
              <a:rPr lang="en-US" sz="3750" dirty="0" smtClean="0"/>
              <a:t/>
            </a:r>
            <a:br>
              <a:rPr lang="en-US" sz="3750" dirty="0" smtClean="0"/>
            </a:br>
            <a:r>
              <a:rPr lang="en-US" sz="3750" dirty="0"/>
              <a:t>(</a:t>
            </a:r>
            <a:r>
              <a:rPr lang="en-US" sz="3750" dirty="0" smtClean="0"/>
              <a:t>for </a:t>
            </a:r>
            <a:r>
              <a:rPr lang="en-US" sz="3750" dirty="0"/>
              <a:t>Data-Intensive </a:t>
            </a:r>
            <a:r>
              <a:rPr lang="en-US" sz="3750" dirty="0" smtClean="0"/>
              <a:t>Computing)</a:t>
            </a:r>
            <a:r>
              <a:rPr lang="en-US" sz="3750" dirty="0"/>
              <a:t/>
            </a:r>
            <a:br>
              <a:rPr lang="en-US" sz="3750" dirty="0"/>
            </a:b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September 2014</a:t>
            </a:r>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63704603"/>
      </p:ext>
    </p:extLst>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412776"/>
            <a:ext cx="7924800" cy="1752600"/>
          </a:xfrm>
        </p:spPr>
        <p:txBody>
          <a:bodyPr/>
          <a:lstStyle/>
          <a:p>
            <a:r>
              <a:rPr lang="en-US" dirty="0" smtClean="0"/>
              <a:t>SALP: Reducing DRAM Bank Conflict Impact</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
        <p:nvSpPr>
          <p:cNvPr id="9" name="Rectangle 8"/>
          <p:cNvSpPr/>
          <p:nvPr/>
        </p:nvSpPr>
        <p:spPr>
          <a:xfrm>
            <a:off x="467544" y="4149080"/>
            <a:ext cx="8460432" cy="1815882"/>
          </a:xfrm>
          <a:prstGeom prst="rect">
            <a:avLst/>
          </a:prstGeom>
        </p:spPr>
        <p:txBody>
          <a:bodyPr wrap="square">
            <a:spAutoFit/>
          </a:bodyPr>
          <a:lstStyle/>
          <a:p>
            <a:r>
              <a:rPr lang="en-US" sz="2800" dirty="0" smtClean="0">
                <a:solidFill>
                  <a:srgbClr val="000000"/>
                </a:solidFill>
                <a:latin typeface="Tahoma" charset="0"/>
              </a:rPr>
              <a:t>Kim, Seshadri, Lee, Liu, Mutlu</a:t>
            </a:r>
          </a:p>
          <a:p>
            <a:r>
              <a:rPr lang="en-US" sz="2800" dirty="0" smtClean="0">
                <a:solidFill>
                  <a:srgbClr val="000000"/>
                </a:solidFill>
                <a:latin typeface="Tahoma" charset="0"/>
                <a:hlinkClick r:id="rId2"/>
              </a:rPr>
              <a:t>A Case for Exploiting Subarray-Level Parallelism (SALP) in DRAM</a:t>
            </a:r>
            <a:r>
              <a:rPr lang="en-US" altLang="ja-JP" sz="2800" dirty="0" smtClean="0">
                <a:solidFill>
                  <a:srgbClr val="000000"/>
                </a:solidFill>
                <a:latin typeface="Tahoma" charset="0"/>
              </a:rPr>
              <a:t> </a:t>
            </a:r>
          </a:p>
          <a:p>
            <a:r>
              <a:rPr lang="en-US" altLang="ja-JP" sz="2800" dirty="0" smtClean="0">
                <a:solidFill>
                  <a:srgbClr val="000000"/>
                </a:solidFill>
                <a:latin typeface="Tahoma" charset="0"/>
              </a:rPr>
              <a:t>ISCA </a:t>
            </a:r>
            <a:r>
              <a:rPr lang="en-US" altLang="ja-JP" sz="2800" dirty="0">
                <a:solidFill>
                  <a:srgbClr val="000000"/>
                </a:solidFill>
                <a:latin typeface="Tahoma" charset="0"/>
              </a:rPr>
              <a:t>2012.</a:t>
            </a:r>
            <a:endParaRPr lang="en-US" sz="2800" dirty="0">
              <a:solidFill>
                <a:srgbClr val="000000"/>
              </a:solidFill>
              <a:latin typeface="Tahoma"/>
            </a:endParaRPr>
          </a:p>
        </p:txBody>
      </p:sp>
    </p:spTree>
    <p:extLst>
      <p:ext uri="{BB962C8B-B14F-4D97-AF65-F5344CB8AC3E}">
        <p14:creationId xmlns:p14="http://schemas.microsoft.com/office/powerpoint/2010/main" val="9687463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Reducing DRAM Bank Conflicts</a:t>
            </a:r>
            <a:endParaRPr lang="en-US" dirty="0"/>
          </a:p>
        </p:txBody>
      </p:sp>
      <p:sp>
        <p:nvSpPr>
          <p:cNvPr id="3" name="Content Placeholder 2"/>
          <p:cNvSpPr>
            <a:spLocks noGrp="1"/>
          </p:cNvSpPr>
          <p:nvPr>
            <p:ph idx="1"/>
          </p:nvPr>
        </p:nvSpPr>
        <p:spPr>
          <a:xfrm>
            <a:off x="107504" y="1052736"/>
            <a:ext cx="9036496" cy="5195664"/>
          </a:xfrm>
        </p:spPr>
        <p:txBody>
          <a:bodyPr/>
          <a:lstStyle/>
          <a:p>
            <a:r>
              <a:rPr lang="en-US" sz="2200" dirty="0"/>
              <a:t>Problem: </a:t>
            </a:r>
            <a:r>
              <a:rPr lang="en-US" sz="2200" dirty="0" smtClean="0">
                <a:solidFill>
                  <a:srgbClr val="FF0000"/>
                </a:solidFill>
              </a:rPr>
              <a:t>Bank conflicts are costly for </a:t>
            </a:r>
            <a:r>
              <a:rPr lang="en-US" sz="2200" dirty="0">
                <a:solidFill>
                  <a:srgbClr val="FF0000"/>
                </a:solidFill>
              </a:rPr>
              <a:t>performance and </a:t>
            </a:r>
            <a:r>
              <a:rPr lang="en-US" sz="2200" dirty="0" smtClean="0">
                <a:solidFill>
                  <a:srgbClr val="FF0000"/>
                </a:solidFill>
              </a:rPr>
              <a:t>energy</a:t>
            </a:r>
          </a:p>
          <a:p>
            <a:pPr lvl="1"/>
            <a:r>
              <a:rPr lang="en-US" sz="2000" dirty="0" smtClean="0">
                <a:sym typeface="Wingdings"/>
              </a:rPr>
              <a:t>serialized requests, wasted energy (thrashing of row buffer, busy wait)</a:t>
            </a:r>
            <a:endParaRPr lang="en-US" sz="2000" dirty="0"/>
          </a:p>
          <a:p>
            <a:r>
              <a:rPr lang="en-US" sz="2200" dirty="0"/>
              <a:t>Goal: R</a:t>
            </a:r>
            <a:r>
              <a:rPr lang="en-US" sz="2200" dirty="0" smtClean="0"/>
              <a:t>educe </a:t>
            </a:r>
            <a:r>
              <a:rPr lang="en-US" sz="2200" dirty="0"/>
              <a:t>bank conflicts without </a:t>
            </a:r>
            <a:r>
              <a:rPr lang="en-US" sz="2200" dirty="0" smtClean="0"/>
              <a:t>adding more banks (low </a:t>
            </a:r>
            <a:r>
              <a:rPr lang="en-US" sz="2200" dirty="0"/>
              <a:t>cost</a:t>
            </a:r>
            <a:r>
              <a:rPr lang="en-US" sz="2200" dirty="0" smtClean="0"/>
              <a:t>)</a:t>
            </a:r>
            <a:endParaRPr lang="en-US" sz="2200" dirty="0"/>
          </a:p>
          <a:p>
            <a:r>
              <a:rPr lang="en-US" sz="2200" dirty="0" smtClean="0"/>
              <a:t>Key idea</a:t>
            </a:r>
            <a:r>
              <a:rPr lang="en-US" sz="2200" dirty="0"/>
              <a:t>: </a:t>
            </a:r>
            <a:r>
              <a:rPr lang="en-US" sz="2200" dirty="0">
                <a:solidFill>
                  <a:srgbClr val="0000FF"/>
                </a:solidFill>
              </a:rPr>
              <a:t>Exploit the internal </a:t>
            </a:r>
            <a:r>
              <a:rPr lang="en-US" sz="2200" dirty="0" smtClean="0">
                <a:solidFill>
                  <a:srgbClr val="0000FF"/>
                </a:solidFill>
              </a:rPr>
              <a:t>subarray </a:t>
            </a:r>
            <a:r>
              <a:rPr lang="en-US" sz="2200" dirty="0">
                <a:solidFill>
                  <a:srgbClr val="0000FF"/>
                </a:solidFill>
              </a:rPr>
              <a:t>structure of a DRAM bank to parallelize bank </a:t>
            </a:r>
            <a:r>
              <a:rPr lang="en-US" sz="2200" dirty="0" smtClean="0">
                <a:solidFill>
                  <a:srgbClr val="0000FF"/>
                </a:solidFill>
              </a:rPr>
              <a:t>conflicts to different subarrays</a:t>
            </a:r>
            <a:endParaRPr lang="en-US" sz="2200" dirty="0">
              <a:solidFill>
                <a:srgbClr val="0000FF"/>
              </a:solidFill>
            </a:endParaRPr>
          </a:p>
          <a:p>
            <a:pPr lvl="1"/>
            <a:r>
              <a:rPr lang="en-US" sz="2000" dirty="0" smtClean="0">
                <a:solidFill>
                  <a:srgbClr val="0000FF"/>
                </a:solidFill>
              </a:rPr>
              <a:t>Slightly modify DRAM bank to reduce subarray-level hardware sharing</a:t>
            </a:r>
          </a:p>
          <a:p>
            <a:endParaRPr lang="en-US" sz="2200" dirty="0" smtClean="0">
              <a:solidFill>
                <a:schemeClr val="tx1">
                  <a:lumMod val="95000"/>
                  <a:lumOff val="5000"/>
                </a:schemeClr>
              </a:solidFill>
            </a:endParaRPr>
          </a:p>
          <a:p>
            <a:pPr marL="344487" lvl="1" indent="0">
              <a:buNone/>
            </a:pP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153</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1744003" y="3501008"/>
            <a:ext cx="6220593" cy="2736304"/>
          </a:xfrm>
          <a:prstGeom prst="rect">
            <a:avLst/>
          </a:prstGeom>
        </p:spPr>
      </p:pic>
      <p:sp>
        <p:nvSpPr>
          <p:cNvPr id="6" name="Rectangle 5"/>
          <p:cNvSpPr/>
          <p:nvPr/>
        </p:nvSpPr>
        <p:spPr>
          <a:xfrm>
            <a:off x="1403648" y="6381328"/>
            <a:ext cx="7056784" cy="523220"/>
          </a:xfrm>
          <a:prstGeom prst="rect">
            <a:avLst/>
          </a:prstGeom>
        </p:spPr>
        <p:txBody>
          <a:bodyPr wrap="square">
            <a:spAutoFit/>
          </a:bodyPr>
          <a:lstStyle/>
          <a:p>
            <a:r>
              <a:rPr lang="en-US" sz="1400" dirty="0" smtClean="0">
                <a:solidFill>
                  <a:srgbClr val="000000"/>
                </a:solidFill>
                <a:latin typeface="Tahoma" charset="0"/>
                <a:ea typeface="ＭＳ Ｐゴシック" charset="0"/>
                <a:cs typeface="ＭＳ Ｐゴシック" charset="0"/>
              </a:rPr>
              <a:t>Kim, Seshadri+ “</a:t>
            </a:r>
            <a:r>
              <a:rPr lang="en-US" sz="1400" dirty="0" smtClean="0">
                <a:solidFill>
                  <a:srgbClr val="0000FF"/>
                </a:solidFill>
                <a:latin typeface="Tahoma" charset="0"/>
                <a:ea typeface="ＭＳ Ｐゴシック" charset="0"/>
                <a:cs typeface="ＭＳ Ｐゴシック" charset="0"/>
              </a:rPr>
              <a:t>A Case for Exploiting Subarray-Level </a:t>
            </a:r>
          </a:p>
          <a:p>
            <a:r>
              <a:rPr lang="en-US" sz="1400" dirty="0" smtClean="0">
                <a:solidFill>
                  <a:srgbClr val="0000FF"/>
                </a:solidFill>
                <a:latin typeface="Tahoma" charset="0"/>
                <a:ea typeface="ＭＳ Ｐゴシック" charset="0"/>
                <a:cs typeface="ＭＳ Ｐゴシック" charset="0"/>
              </a:rPr>
              <a:t>Parallelism in DRAM</a:t>
            </a:r>
            <a:r>
              <a:rPr lang="en-US" sz="1400" dirty="0" smtClean="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a:rPr>
              <a:t>.</a:t>
            </a:r>
            <a:endParaRPr lang="en-US" sz="1400" dirty="0">
              <a:solidFill>
                <a:srgbClr val="000000"/>
              </a:solidFill>
              <a:latin typeface="Tahoma"/>
              <a:hlinkClick r:id="rId3" action="ppaction://hlinkpres?slideindex=1&amp;slidetitle="/>
            </a:endParaRPr>
          </a:p>
        </p:txBody>
      </p:sp>
      <p:sp>
        <p:nvSpPr>
          <p:cNvPr id="8" name="2"/>
          <p:cNvSpPr txBox="1"/>
          <p:nvPr/>
        </p:nvSpPr>
        <p:spPr>
          <a:xfrm rot="16200000">
            <a:off x="6295048" y="5883160"/>
            <a:ext cx="1295400" cy="276999"/>
          </a:xfrm>
          <a:prstGeom prst="rect">
            <a:avLst/>
          </a:prstGeom>
          <a:noFill/>
        </p:spPr>
        <p:txBody>
          <a:bodyPr wrap="square" rtlCol="0">
            <a:spAutoFit/>
          </a:bodyPr>
          <a:lstStyle/>
          <a:p>
            <a:pPr algn="ctr"/>
            <a:r>
              <a:rPr lang="en-US" sz="1200" b="1" dirty="0" smtClean="0">
                <a:solidFill>
                  <a:srgbClr val="FFFFFF"/>
                </a:solidFill>
                <a:latin typeface="Tahoma"/>
              </a:rPr>
              <a:t>-19%</a:t>
            </a:r>
            <a:endParaRPr lang="en-US" sz="1200" b="1" dirty="0">
              <a:solidFill>
                <a:srgbClr val="FFFFFF"/>
              </a:solidFill>
              <a:latin typeface="Tahoma"/>
            </a:endParaRPr>
          </a:p>
        </p:txBody>
      </p:sp>
      <p:sp>
        <p:nvSpPr>
          <p:cNvPr id="11" name="2"/>
          <p:cNvSpPr txBox="1"/>
          <p:nvPr/>
        </p:nvSpPr>
        <p:spPr>
          <a:xfrm rot="16200000">
            <a:off x="7814782" y="5838118"/>
            <a:ext cx="1447802" cy="276999"/>
          </a:xfrm>
          <a:prstGeom prst="rect">
            <a:avLst/>
          </a:prstGeom>
          <a:noFill/>
        </p:spPr>
        <p:txBody>
          <a:bodyPr wrap="square" rtlCol="0">
            <a:spAutoFit/>
          </a:bodyPr>
          <a:lstStyle/>
          <a:p>
            <a:pPr algn="ctr"/>
            <a:r>
              <a:rPr lang="en-US" sz="1200" b="1" dirty="0" smtClean="0">
                <a:solidFill>
                  <a:srgbClr val="FFFFFF"/>
                </a:solidFill>
                <a:latin typeface="Tahoma"/>
              </a:rPr>
              <a:t>+13%</a:t>
            </a:r>
            <a:endParaRPr lang="en-US" sz="1200" b="1" dirty="0">
              <a:solidFill>
                <a:srgbClr val="FFFFFF"/>
              </a:solidFill>
              <a:latin typeface="Tahoma"/>
            </a:endParaRPr>
          </a:p>
        </p:txBody>
      </p:sp>
    </p:spTree>
    <p:extLst>
      <p:ext uri="{BB962C8B-B14F-4D97-AF65-F5344CB8AC3E}">
        <p14:creationId xmlns:p14="http://schemas.microsoft.com/office/powerpoint/2010/main" val="1116156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Key Ideas</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A DRAM </a:t>
            </a:r>
            <a:r>
              <a:rPr lang="en-US" dirty="0">
                <a:solidFill>
                  <a:srgbClr val="0000FF"/>
                </a:solidFill>
              </a:rPr>
              <a:t>b</a:t>
            </a:r>
            <a:r>
              <a:rPr lang="en-US" dirty="0" smtClean="0">
                <a:solidFill>
                  <a:srgbClr val="0000FF"/>
                </a:solidFill>
              </a:rPr>
              <a:t>ank consists of mostly-independent subarrays</a:t>
            </a:r>
          </a:p>
          <a:p>
            <a:pPr lvl="1"/>
            <a:r>
              <a:rPr lang="en-US" dirty="0" smtClean="0"/>
              <a:t>Subarrays share some </a:t>
            </a:r>
            <a:r>
              <a:rPr lang="en-US" dirty="0" smtClean="0">
                <a:solidFill>
                  <a:srgbClr val="FF0000"/>
                </a:solidFill>
              </a:rPr>
              <a:t>global structures </a:t>
            </a:r>
            <a:r>
              <a:rPr lang="en-US" dirty="0" smtClean="0"/>
              <a:t>to reduce cost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979712" y="2060848"/>
            <a:ext cx="4536504" cy="2518223"/>
          </a:xfrm>
          <a:prstGeom prst="rect">
            <a:avLst/>
          </a:prstGeom>
        </p:spPr>
      </p:pic>
      <p:sp>
        <p:nvSpPr>
          <p:cNvPr id="6" name="Rectangle 5"/>
          <p:cNvSpPr>
            <a:spLocks noChangeArrowheads="1"/>
          </p:cNvSpPr>
          <p:nvPr/>
        </p:nvSpPr>
        <p:spPr bwMode="auto">
          <a:xfrm>
            <a:off x="4033924" y="3933056"/>
            <a:ext cx="2448272" cy="64807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7" name="Rectangle 6"/>
          <p:cNvSpPr>
            <a:spLocks noChangeArrowheads="1"/>
          </p:cNvSpPr>
          <p:nvPr/>
        </p:nvSpPr>
        <p:spPr bwMode="auto">
          <a:xfrm>
            <a:off x="2051720" y="2204864"/>
            <a:ext cx="936104" cy="187220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TextBox 7"/>
          <p:cNvSpPr txBox="1"/>
          <p:nvPr/>
        </p:nvSpPr>
        <p:spPr>
          <a:xfrm>
            <a:off x="251520" y="4725144"/>
            <a:ext cx="8712968" cy="461665"/>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r>
              <a:rPr lang="en-US" sz="2400" dirty="0" smtClean="0">
                <a:solidFill>
                  <a:srgbClr val="FF0000"/>
                </a:solidFill>
                <a:latin typeface="Tahoma"/>
              </a:rPr>
              <a:t>Key Idea of SALP: </a:t>
            </a:r>
            <a:r>
              <a:rPr lang="en-US" sz="2400" dirty="0" smtClean="0">
                <a:solidFill>
                  <a:srgbClr val="0000FF"/>
                </a:solidFill>
                <a:latin typeface="Tahoma"/>
              </a:rPr>
              <a:t>Minimally reduce sharing of global structures</a:t>
            </a:r>
          </a:p>
        </p:txBody>
      </p:sp>
      <p:sp>
        <p:nvSpPr>
          <p:cNvPr id="9" name="TextBox 8"/>
          <p:cNvSpPr txBox="1"/>
          <p:nvPr/>
        </p:nvSpPr>
        <p:spPr>
          <a:xfrm>
            <a:off x="251520" y="5229200"/>
            <a:ext cx="8712968" cy="1200328"/>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r>
              <a:rPr lang="en-US" sz="2400" dirty="0" smtClean="0">
                <a:solidFill>
                  <a:srgbClr val="FF0000"/>
                </a:solidFill>
                <a:latin typeface="Tahoma"/>
              </a:rPr>
              <a:t>Reduce the sharing of …</a:t>
            </a:r>
          </a:p>
          <a:p>
            <a:r>
              <a:rPr lang="en-US" sz="2400" dirty="0" smtClean="0">
                <a:solidFill>
                  <a:srgbClr val="FF0000"/>
                </a:solidFill>
                <a:latin typeface="Tahoma"/>
              </a:rPr>
              <a:t>Global decoder </a:t>
            </a:r>
            <a:r>
              <a:rPr lang="en-US" sz="2400" dirty="0" smtClean="0">
                <a:solidFill>
                  <a:srgbClr val="0000FF"/>
                </a:solidFill>
                <a:latin typeface="Tahoma"/>
                <a:sym typeface="Wingdings"/>
              </a:rPr>
              <a:t></a:t>
            </a:r>
            <a:r>
              <a:rPr lang="en-US" sz="2400" dirty="0" smtClean="0">
                <a:solidFill>
                  <a:srgbClr val="0000FF"/>
                </a:solidFill>
                <a:latin typeface="Tahoma"/>
              </a:rPr>
              <a:t> Enables pipelined access to subarrays</a:t>
            </a:r>
          </a:p>
          <a:p>
            <a:r>
              <a:rPr lang="en-US" sz="2400" dirty="0" smtClean="0">
                <a:solidFill>
                  <a:srgbClr val="FF0000"/>
                </a:solidFill>
                <a:latin typeface="Tahoma"/>
              </a:rPr>
              <a:t>Global row buffer </a:t>
            </a:r>
            <a:r>
              <a:rPr lang="en-US" sz="2400" dirty="0" smtClean="0">
                <a:solidFill>
                  <a:srgbClr val="0000FF"/>
                </a:solidFill>
                <a:latin typeface="Tahoma"/>
                <a:sym typeface="Wingdings"/>
              </a:rPr>
              <a:t> Utilizes multiple local row buffers</a:t>
            </a:r>
            <a:endParaRPr lang="en-US" sz="2400" dirty="0" smtClean="0">
              <a:solidFill>
                <a:srgbClr val="0000FF"/>
              </a:solidFill>
              <a:latin typeface="Tahoma"/>
            </a:endParaRPr>
          </a:p>
        </p:txBody>
      </p:sp>
    </p:spTree>
    <p:extLst>
      <p:ext uri="{BB962C8B-B14F-4D97-AF65-F5344CB8AC3E}">
        <p14:creationId xmlns:p14="http://schemas.microsoft.com/office/powerpoint/2010/main" val="5669294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Reduce Sharing of Global Decoder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155</a:t>
            </a:fld>
            <a:endParaRPr lang="en-US" altLang="en-US">
              <a:solidFill>
                <a:srgbClr val="000000"/>
              </a:solidFill>
            </a:endParaRPr>
          </a:p>
        </p:txBody>
      </p:sp>
      <p:sp>
        <p:nvSpPr>
          <p:cNvPr id="95" name="localrb"/>
          <p:cNvSpPr txBox="1"/>
          <p:nvPr/>
        </p:nvSpPr>
        <p:spPr>
          <a:xfrm>
            <a:off x="6934200" y="2763966"/>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6" name="localrb"/>
          <p:cNvSpPr txBox="1"/>
          <p:nvPr/>
        </p:nvSpPr>
        <p:spPr>
          <a:xfrm>
            <a:off x="6934200" y="5126166"/>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7" name="localrb"/>
          <p:cNvSpPr txBox="1"/>
          <p:nvPr/>
        </p:nvSpPr>
        <p:spPr>
          <a:xfrm>
            <a:off x="6934200" y="5889654"/>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8" name="movebluerow"/>
          <p:cNvSpPr/>
          <p:nvPr/>
        </p:nvSpPr>
        <p:spPr>
          <a:xfrm>
            <a:off x="4906190" y="1772821"/>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99" name="movebluerow"/>
          <p:cNvSpPr/>
          <p:nvPr/>
        </p:nvSpPr>
        <p:spPr>
          <a:xfrm>
            <a:off x="4915715" y="4123881"/>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0" name="longblack"/>
          <p:cNvCxnSpPr/>
          <p:nvPr/>
        </p:nvCxnSpPr>
        <p:spPr>
          <a:xfrm flipV="1">
            <a:off x="2647934" y="2228464"/>
            <a:ext cx="1498927" cy="1557"/>
          </a:xfrm>
          <a:prstGeom prst="line">
            <a:avLst/>
          </a:prstGeom>
          <a:noFill/>
          <a:ln w="76200" cap="flat" cmpd="sng" algn="ctr">
            <a:solidFill>
              <a:sysClr val="window" lastClr="FFFFFF">
                <a:lumMod val="65000"/>
              </a:sysClr>
            </a:solidFill>
            <a:prstDash val="solid"/>
          </a:ln>
          <a:effectLst/>
        </p:spPr>
      </p:cxnSp>
      <p:cxnSp>
        <p:nvCxnSpPr>
          <p:cNvPr id="101" name="longblack"/>
          <p:cNvCxnSpPr/>
          <p:nvPr/>
        </p:nvCxnSpPr>
        <p:spPr>
          <a:xfrm>
            <a:off x="2647934" y="4581076"/>
            <a:ext cx="1489121" cy="0"/>
          </a:xfrm>
          <a:prstGeom prst="line">
            <a:avLst/>
          </a:prstGeom>
          <a:noFill/>
          <a:ln w="76200" cap="flat" cmpd="sng" algn="ctr">
            <a:solidFill>
              <a:sysClr val="window" lastClr="FFFFFF">
                <a:lumMod val="65000"/>
              </a:sysClr>
            </a:solidFill>
            <a:prstDash val="solid"/>
          </a:ln>
          <a:effectLst/>
        </p:spPr>
      </p:cxnSp>
      <p:cxnSp>
        <p:nvCxnSpPr>
          <p:cNvPr id="102" name="black"/>
          <p:cNvCxnSpPr/>
          <p:nvPr/>
        </p:nvCxnSpPr>
        <p:spPr>
          <a:xfrm>
            <a:off x="1177883" y="3616514"/>
            <a:ext cx="1470051" cy="0"/>
          </a:xfrm>
          <a:prstGeom prst="line">
            <a:avLst/>
          </a:prstGeom>
          <a:noFill/>
          <a:ln w="76200" cap="flat" cmpd="sng" algn="ctr">
            <a:solidFill>
              <a:sysClr val="window" lastClr="FFFFFF">
                <a:lumMod val="65000"/>
              </a:sysClr>
            </a:solidFill>
            <a:prstDash val="solid"/>
          </a:ln>
          <a:effectLst/>
        </p:spPr>
      </p:cxnSp>
      <p:sp>
        <p:nvSpPr>
          <p:cNvPr id="103" name="smallrow"/>
          <p:cNvSpPr/>
          <p:nvPr/>
        </p:nvSpPr>
        <p:spPr>
          <a:xfrm>
            <a:off x="4906191" y="2230019"/>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4" name="TextBox 103"/>
          <p:cNvSpPr txBox="1"/>
          <p:nvPr/>
        </p:nvSpPr>
        <p:spPr>
          <a:xfrm rot="16200000">
            <a:off x="5334398" y="3315630"/>
            <a:ext cx="978910" cy="637581"/>
          </a:xfrm>
          <a:prstGeom prst="rect">
            <a:avLst/>
          </a:prstGeom>
          <a:noFill/>
        </p:spPr>
        <p:txBody>
          <a:bodyPr wrap="square" rtlCol="0" anchor="ctr">
            <a:noAutofit/>
          </a:bodyPr>
          <a:lstStyle/>
          <a:p>
            <a:pPr algn="ctr">
              <a:defRPr/>
            </a:pPr>
            <a:r>
              <a:rPr lang="en-US" sz="5400" b="1" kern="0" dirty="0" smtClean="0">
                <a:solidFill>
                  <a:sysClr val="windowText" lastClr="000000"/>
                </a:solidFill>
                <a:latin typeface="Tahoma"/>
              </a:rPr>
              <a:t>···</a:t>
            </a:r>
            <a:endParaRPr lang="en-US" sz="5400" b="1" kern="0" dirty="0">
              <a:solidFill>
                <a:sysClr val="windowText" lastClr="000000"/>
              </a:solidFill>
              <a:latin typeface="Tahoma"/>
            </a:endParaRPr>
          </a:p>
        </p:txBody>
      </p:sp>
      <p:cxnSp>
        <p:nvCxnSpPr>
          <p:cNvPr id="105" name="Straight Connector 104"/>
          <p:cNvCxnSpPr/>
          <p:nvPr/>
        </p:nvCxnSpPr>
        <p:spPr>
          <a:xfrm>
            <a:off x="4488461" y="2458619"/>
            <a:ext cx="2750539" cy="0"/>
          </a:xfrm>
          <a:prstGeom prst="line">
            <a:avLst/>
          </a:prstGeom>
          <a:noFill/>
          <a:ln w="19050" cap="flat" cmpd="sng" algn="ctr">
            <a:solidFill>
              <a:sysClr val="windowText" lastClr="000000"/>
            </a:solidFill>
            <a:prstDash val="sysDash"/>
          </a:ln>
          <a:effectLst/>
        </p:spPr>
      </p:cxnSp>
      <p:cxnSp>
        <p:nvCxnSpPr>
          <p:cNvPr id="106" name="black"/>
          <p:cNvCxnSpPr/>
          <p:nvPr/>
        </p:nvCxnSpPr>
        <p:spPr>
          <a:xfrm>
            <a:off x="2647933" y="1772819"/>
            <a:ext cx="0" cy="3722110"/>
          </a:xfrm>
          <a:prstGeom prst="line">
            <a:avLst/>
          </a:prstGeom>
          <a:noFill/>
          <a:ln w="76200" cap="flat" cmpd="sng" algn="ctr">
            <a:solidFill>
              <a:sysClr val="window" lastClr="FFFFFF">
                <a:lumMod val="65000"/>
              </a:sysClr>
            </a:solidFill>
            <a:prstDash val="solid"/>
          </a:ln>
          <a:effectLst/>
        </p:spPr>
      </p:cxnSp>
      <p:cxnSp>
        <p:nvCxnSpPr>
          <p:cNvPr id="107" name="black"/>
          <p:cNvCxnSpPr/>
          <p:nvPr/>
        </p:nvCxnSpPr>
        <p:spPr>
          <a:xfrm>
            <a:off x="3679848" y="2230019"/>
            <a:ext cx="457206" cy="0"/>
          </a:xfrm>
          <a:prstGeom prst="line">
            <a:avLst/>
          </a:prstGeom>
          <a:noFill/>
          <a:ln w="76200" cap="flat" cmpd="sng" algn="ctr">
            <a:solidFill>
              <a:sysClr val="window" lastClr="FFFFFF">
                <a:lumMod val="65000"/>
              </a:sysClr>
            </a:solidFill>
            <a:prstDash val="solid"/>
          </a:ln>
          <a:effectLst/>
        </p:spPr>
      </p:cxnSp>
      <p:sp>
        <p:nvSpPr>
          <p:cNvPr id="108" name="smallrow"/>
          <p:cNvSpPr/>
          <p:nvPr/>
        </p:nvSpPr>
        <p:spPr>
          <a:xfrm>
            <a:off x="4915716" y="1772819"/>
            <a:ext cx="1866084"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9" name="smallrow"/>
          <p:cNvSpPr/>
          <p:nvPr/>
        </p:nvSpPr>
        <p:spPr>
          <a:xfrm>
            <a:off x="4906191" y="4580529"/>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0" name="smallrow"/>
          <p:cNvSpPr/>
          <p:nvPr/>
        </p:nvSpPr>
        <p:spPr>
          <a:xfrm>
            <a:off x="4915716" y="4123329"/>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1" name="Straight Connector 110"/>
          <p:cNvCxnSpPr/>
          <p:nvPr/>
        </p:nvCxnSpPr>
        <p:spPr>
          <a:xfrm flipV="1">
            <a:off x="4488460" y="4809128"/>
            <a:ext cx="2750540" cy="1"/>
          </a:xfrm>
          <a:prstGeom prst="line">
            <a:avLst/>
          </a:prstGeom>
          <a:noFill/>
          <a:ln w="19050" cap="flat" cmpd="sng" algn="ctr">
            <a:solidFill>
              <a:sysClr val="windowText" lastClr="000000"/>
            </a:solidFill>
            <a:prstDash val="sysDash"/>
          </a:ln>
          <a:effectLst/>
        </p:spPr>
      </p:cxnSp>
      <p:cxnSp>
        <p:nvCxnSpPr>
          <p:cNvPr id="112" name="black"/>
          <p:cNvCxnSpPr>
            <a:endCxn id="128" idx="0"/>
          </p:cNvCxnSpPr>
          <p:nvPr/>
        </p:nvCxnSpPr>
        <p:spPr>
          <a:xfrm>
            <a:off x="3679848" y="4580528"/>
            <a:ext cx="457206" cy="0"/>
          </a:xfrm>
          <a:prstGeom prst="line">
            <a:avLst/>
          </a:prstGeom>
          <a:noFill/>
          <a:ln w="76200" cap="flat" cmpd="sng" algn="ctr">
            <a:solidFill>
              <a:sysClr val="window" lastClr="FFFFFF">
                <a:lumMod val="65000"/>
              </a:sysClr>
            </a:solidFill>
            <a:prstDash val="solid"/>
          </a:ln>
          <a:effectLst/>
        </p:spPr>
      </p:cxnSp>
      <p:cxnSp>
        <p:nvCxnSpPr>
          <p:cNvPr id="113" name="blue"/>
          <p:cNvCxnSpPr/>
          <p:nvPr/>
        </p:nvCxnSpPr>
        <p:spPr>
          <a:xfrm>
            <a:off x="3679848" y="2230019"/>
            <a:ext cx="457206" cy="0"/>
          </a:xfrm>
          <a:prstGeom prst="line">
            <a:avLst/>
          </a:prstGeom>
          <a:noFill/>
          <a:ln w="76200" cap="flat" cmpd="sng" algn="ctr">
            <a:solidFill>
              <a:srgbClr val="0070C0"/>
            </a:solidFill>
            <a:prstDash val="solid"/>
          </a:ln>
          <a:effectLst/>
        </p:spPr>
      </p:cxnSp>
      <p:cxnSp>
        <p:nvCxnSpPr>
          <p:cNvPr id="115" name="orange"/>
          <p:cNvCxnSpPr>
            <a:endCxn id="129" idx="0"/>
          </p:cNvCxnSpPr>
          <p:nvPr/>
        </p:nvCxnSpPr>
        <p:spPr>
          <a:xfrm flipV="1">
            <a:off x="3679848" y="4580525"/>
            <a:ext cx="457206" cy="3"/>
          </a:xfrm>
          <a:prstGeom prst="line">
            <a:avLst/>
          </a:prstGeom>
          <a:noFill/>
          <a:ln w="76200" cap="flat" cmpd="sng" algn="ctr">
            <a:solidFill>
              <a:srgbClr val="EEB500"/>
            </a:solidFill>
            <a:prstDash val="solid"/>
          </a:ln>
          <a:effectLst/>
        </p:spPr>
      </p:cxnSp>
      <p:sp>
        <p:nvSpPr>
          <p:cNvPr id="116" name="globaldecoder"/>
          <p:cNvSpPr/>
          <p:nvPr/>
        </p:nvSpPr>
        <p:spPr>
          <a:xfrm rot="16200000">
            <a:off x="-949959" y="3332376"/>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globallatch"/>
          <p:cNvSpPr/>
          <p:nvPr/>
        </p:nvSpPr>
        <p:spPr>
          <a:xfrm rot="16200000">
            <a:off x="978175" y="3357012"/>
            <a:ext cx="1869464" cy="519006"/>
          </a:xfrm>
          <a:prstGeom prst="hexagon">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sp>
        <p:nvSpPr>
          <p:cNvPr id="119" name="movebluerow"/>
          <p:cNvSpPr/>
          <p:nvPr/>
        </p:nvSpPr>
        <p:spPr>
          <a:xfrm>
            <a:off x="4906191" y="1772816"/>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0" name="bankblank"/>
          <p:cNvSpPr/>
          <p:nvPr/>
        </p:nvSpPr>
        <p:spPr>
          <a:xfrm>
            <a:off x="4906190" y="1772819"/>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cxnSp>
        <p:nvCxnSpPr>
          <p:cNvPr id="121" name="wlblueraised"/>
          <p:cNvCxnSpPr/>
          <p:nvPr/>
        </p:nvCxnSpPr>
        <p:spPr>
          <a:xfrm>
            <a:off x="4488461" y="2001420"/>
            <a:ext cx="2750539" cy="0"/>
          </a:xfrm>
          <a:prstGeom prst="line">
            <a:avLst/>
          </a:prstGeom>
          <a:noFill/>
          <a:ln w="76200" cap="flat" cmpd="sng" algn="ctr">
            <a:solidFill>
              <a:srgbClr val="FF0000"/>
            </a:solidFill>
            <a:prstDash val="solid"/>
          </a:ln>
          <a:effectLst/>
        </p:spPr>
      </p:cxnSp>
      <p:sp>
        <p:nvSpPr>
          <p:cNvPr id="122" name="row-buffer"/>
          <p:cNvSpPr/>
          <p:nvPr/>
        </p:nvSpPr>
        <p:spPr>
          <a:xfrm>
            <a:off x="4906190" y="2687219"/>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3" name="decoder"/>
          <p:cNvSpPr/>
          <p:nvPr/>
        </p:nvSpPr>
        <p:spPr>
          <a:xfrm rot="16200000">
            <a:off x="3855558" y="2054318"/>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4" name="movebluerow"/>
          <p:cNvSpPr/>
          <p:nvPr/>
        </p:nvSpPr>
        <p:spPr>
          <a:xfrm>
            <a:off x="4915716" y="4123876"/>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5" name="bankblank"/>
          <p:cNvSpPr/>
          <p:nvPr/>
        </p:nvSpPr>
        <p:spPr>
          <a:xfrm>
            <a:off x="4906190" y="4123329"/>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6" name="row-buffer"/>
          <p:cNvSpPr/>
          <p:nvPr/>
        </p:nvSpPr>
        <p:spPr>
          <a:xfrm>
            <a:off x="4906191" y="5785850"/>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27" name="wlorangeraised"/>
          <p:cNvCxnSpPr/>
          <p:nvPr/>
        </p:nvCxnSpPr>
        <p:spPr>
          <a:xfrm>
            <a:off x="4488460" y="4351928"/>
            <a:ext cx="2750540" cy="1"/>
          </a:xfrm>
          <a:prstGeom prst="line">
            <a:avLst/>
          </a:prstGeom>
          <a:noFill/>
          <a:ln w="76200" cap="flat" cmpd="sng" algn="ctr">
            <a:solidFill>
              <a:srgbClr val="FF0000"/>
            </a:solidFill>
            <a:prstDash val="solid"/>
          </a:ln>
          <a:effectLst/>
        </p:spPr>
      </p:cxnSp>
      <p:sp>
        <p:nvSpPr>
          <p:cNvPr id="128" name="decoder"/>
          <p:cNvSpPr/>
          <p:nvPr/>
        </p:nvSpPr>
        <p:spPr>
          <a:xfrm rot="16200000">
            <a:off x="3855556" y="4404824"/>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9" name="orangedecoder"/>
          <p:cNvSpPr/>
          <p:nvPr/>
        </p:nvSpPr>
        <p:spPr>
          <a:xfrm rot="16200000">
            <a:off x="3855556" y="4404821"/>
            <a:ext cx="914402" cy="351407"/>
          </a:xfrm>
          <a:prstGeom prst="trapezoid">
            <a:avLst/>
          </a:prstGeom>
          <a:solidFill>
            <a:srgbClr val="FFC00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30" name="row-buffer"/>
          <p:cNvSpPr/>
          <p:nvPr/>
        </p:nvSpPr>
        <p:spPr>
          <a:xfrm>
            <a:off x="4906190" y="5037729"/>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31" name="black"/>
          <p:cNvCxnSpPr/>
          <p:nvPr/>
        </p:nvCxnSpPr>
        <p:spPr>
          <a:xfrm>
            <a:off x="2647934" y="2228464"/>
            <a:ext cx="552466" cy="1557"/>
          </a:xfrm>
          <a:prstGeom prst="line">
            <a:avLst/>
          </a:prstGeom>
          <a:noFill/>
          <a:ln w="76200" cap="flat" cmpd="sng" algn="ctr">
            <a:solidFill>
              <a:sysClr val="window" lastClr="FFFFFF">
                <a:lumMod val="65000"/>
              </a:sysClr>
            </a:solidFill>
            <a:prstDash val="solid"/>
          </a:ln>
          <a:effectLst/>
        </p:spPr>
      </p:cxnSp>
      <p:cxnSp>
        <p:nvCxnSpPr>
          <p:cNvPr id="132" name="black"/>
          <p:cNvCxnSpPr/>
          <p:nvPr/>
        </p:nvCxnSpPr>
        <p:spPr>
          <a:xfrm flipV="1">
            <a:off x="2647933" y="4580524"/>
            <a:ext cx="552467" cy="552"/>
          </a:xfrm>
          <a:prstGeom prst="line">
            <a:avLst/>
          </a:prstGeom>
          <a:noFill/>
          <a:ln w="76200" cap="flat" cmpd="sng" algn="ctr">
            <a:solidFill>
              <a:sysClr val="window" lastClr="FFFFFF">
                <a:lumMod val="65000"/>
              </a:sysClr>
            </a:solidFill>
            <a:prstDash val="solid"/>
          </a:ln>
          <a:effectLst/>
        </p:spPr>
      </p:cxnSp>
      <p:sp>
        <p:nvSpPr>
          <p:cNvPr id="133" name="bluegloballatch"/>
          <p:cNvSpPr/>
          <p:nvPr/>
        </p:nvSpPr>
        <p:spPr>
          <a:xfrm rot="16200000">
            <a:off x="1136418" y="3357011"/>
            <a:ext cx="1552978" cy="519006"/>
          </a:xfrm>
          <a:prstGeom prst="hexagon">
            <a:avLst/>
          </a:prstGeom>
          <a:solidFill>
            <a:srgbClr val="0070C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sp>
        <p:nvSpPr>
          <p:cNvPr id="134" name="orangegloballatch"/>
          <p:cNvSpPr/>
          <p:nvPr/>
        </p:nvSpPr>
        <p:spPr>
          <a:xfrm rot="16200000">
            <a:off x="1136419" y="3357009"/>
            <a:ext cx="1552977" cy="519006"/>
          </a:xfrm>
          <a:prstGeom prst="hexagon">
            <a:avLst/>
          </a:prstGeom>
          <a:solidFill>
            <a:srgbClr val="FFC00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smtClean="0">
                <a:solidFill>
                  <a:sysClr val="windowText" lastClr="000000"/>
                </a:solidFill>
                <a:latin typeface="Calibri"/>
              </a:rPr>
              <a:t>Latch</a:t>
            </a:r>
            <a:endParaRPr lang="en-US" sz="4000" b="1" kern="0">
              <a:solidFill>
                <a:sysClr val="windowText" lastClr="000000"/>
              </a:solidFill>
              <a:latin typeface="Calibri"/>
            </a:endParaRPr>
          </a:p>
        </p:txBody>
      </p:sp>
      <p:sp>
        <p:nvSpPr>
          <p:cNvPr id="135" name="bluedecoder"/>
          <p:cNvSpPr/>
          <p:nvPr/>
        </p:nvSpPr>
        <p:spPr>
          <a:xfrm rot="16200000">
            <a:off x="3855557" y="2054316"/>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cxnSp>
        <p:nvCxnSpPr>
          <p:cNvPr id="136" name="wlorangelowered"/>
          <p:cNvCxnSpPr/>
          <p:nvPr/>
        </p:nvCxnSpPr>
        <p:spPr>
          <a:xfrm>
            <a:off x="4488463" y="4351925"/>
            <a:ext cx="2750537" cy="4"/>
          </a:xfrm>
          <a:prstGeom prst="line">
            <a:avLst/>
          </a:prstGeom>
          <a:noFill/>
          <a:ln w="19050" cap="flat" cmpd="sng" algn="ctr">
            <a:solidFill>
              <a:sysClr val="windowText" lastClr="000000"/>
            </a:solidFill>
            <a:prstDash val="sysDash"/>
          </a:ln>
          <a:effectLst/>
        </p:spPr>
      </p:cxnSp>
      <p:cxnSp>
        <p:nvCxnSpPr>
          <p:cNvPr id="137" name="wlbluelowered"/>
          <p:cNvCxnSpPr/>
          <p:nvPr/>
        </p:nvCxnSpPr>
        <p:spPr>
          <a:xfrm flipV="1">
            <a:off x="4488461" y="2001416"/>
            <a:ext cx="2750539" cy="3"/>
          </a:xfrm>
          <a:prstGeom prst="line">
            <a:avLst/>
          </a:prstGeom>
          <a:noFill/>
          <a:ln w="19050" cap="flat" cmpd="sng" algn="ctr">
            <a:solidFill>
              <a:sysClr val="windowText" lastClr="000000"/>
            </a:solidFill>
            <a:prstDash val="sysDash"/>
          </a:ln>
          <a:effectLst/>
        </p:spPr>
      </p:cxnSp>
      <p:sp>
        <p:nvSpPr>
          <p:cNvPr id="140" name="localrb"/>
          <p:cNvSpPr txBox="1"/>
          <p:nvPr/>
        </p:nvSpPr>
        <p:spPr>
          <a:xfrm>
            <a:off x="179512" y="1108526"/>
            <a:ext cx="8812088" cy="304250"/>
          </a:xfrm>
          <a:prstGeom prst="rect">
            <a:avLst/>
          </a:prstGeom>
          <a:noFill/>
        </p:spPr>
        <p:txBody>
          <a:bodyPr wrap="square" rtlCol="0" anchor="ctr">
            <a:noAutofit/>
          </a:bodyPr>
          <a:lstStyle/>
          <a:p>
            <a:pPr>
              <a:lnSpc>
                <a:spcPct val="70000"/>
              </a:lnSpc>
              <a:defRPr/>
            </a:pPr>
            <a:r>
              <a:rPr lang="en-US" sz="2800" kern="0" dirty="0" smtClean="0">
                <a:solidFill>
                  <a:srgbClr val="0000FF"/>
                </a:solidFill>
                <a:latin typeface="Tahoma"/>
              </a:rPr>
              <a:t>Instead of a global latch, have </a:t>
            </a:r>
            <a:r>
              <a:rPr lang="en-US" sz="2800" b="1" i="1" kern="0" dirty="0" smtClean="0">
                <a:solidFill>
                  <a:srgbClr val="0000FF"/>
                </a:solidFill>
                <a:latin typeface="Tahoma"/>
              </a:rPr>
              <a:t>per-</a:t>
            </a:r>
            <a:r>
              <a:rPr lang="en-US" sz="2800" b="1" i="1" kern="0" dirty="0" err="1" smtClean="0">
                <a:solidFill>
                  <a:srgbClr val="0000FF"/>
                </a:solidFill>
                <a:latin typeface="Tahoma"/>
              </a:rPr>
              <a:t>subarray</a:t>
            </a:r>
            <a:r>
              <a:rPr lang="en-US" sz="2800" b="1" i="1" kern="0" dirty="0" smtClean="0">
                <a:solidFill>
                  <a:srgbClr val="0000FF"/>
                </a:solidFill>
                <a:latin typeface="Tahoma"/>
              </a:rPr>
              <a:t> latches</a:t>
            </a:r>
            <a:endParaRPr lang="en-US" sz="2400" b="1" i="1" kern="0" dirty="0">
              <a:solidFill>
                <a:srgbClr val="0000FF"/>
              </a:solidFill>
              <a:latin typeface="Tahoma"/>
            </a:endParaRPr>
          </a:p>
        </p:txBody>
      </p:sp>
    </p:spTree>
    <p:extLst>
      <p:ext uri="{BB962C8B-B14F-4D97-AF65-F5344CB8AC3E}">
        <p14:creationId xmlns:p14="http://schemas.microsoft.com/office/powerpoint/2010/main" val="4477305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18"/>
                                        </p:tgtEl>
                                      </p:cBhvr>
                                    </p:animEffect>
                                    <p:set>
                                      <p:cBhvr>
                                        <p:cTn id="7" dur="1" fill="hold">
                                          <p:stCondLst>
                                            <p:cond delay="499"/>
                                          </p:stCondLst>
                                        </p:cTn>
                                        <p:tgtEl>
                                          <p:spTgt spid="118"/>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1"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fade">
                                      <p:cBhvr>
                                        <p:cTn id="11" dur="500"/>
                                        <p:tgtEl>
                                          <p:spTgt spid="134"/>
                                        </p:tgtEl>
                                      </p:cBhvr>
                                    </p:animEffect>
                                  </p:childTnLst>
                                </p:cTn>
                              </p:par>
                              <p:par>
                                <p:cTn id="12" presetID="10" presetClass="entr" presetSubtype="0" fill="hold" grpId="1" nodeType="with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fade">
                                      <p:cBhvr>
                                        <p:cTn id="14" dur="500"/>
                                        <p:tgtEl>
                                          <p:spTgt spid="133"/>
                                        </p:tgtEl>
                                      </p:cBhvr>
                                    </p:animEffect>
                                  </p:childTnLst>
                                </p:cTn>
                              </p:par>
                              <p:par>
                                <p:cTn id="15" presetID="42" presetClass="path" presetSubtype="0" accel="50000" decel="50000" fill="hold" grpId="0" nodeType="withEffect">
                                  <p:stCondLst>
                                    <p:cond delay="0"/>
                                  </p:stCondLst>
                                  <p:childTnLst>
                                    <p:animMotion origin="layout" path="M -1.38889E-6 -3.33333E-6 L 0.1658 0.14236 " pathEditMode="relative" rAng="0" ptsTypes="AA">
                                      <p:cBhvr>
                                        <p:cTn id="16" dur="2000" fill="hold"/>
                                        <p:tgtEl>
                                          <p:spTgt spid="134"/>
                                        </p:tgtEl>
                                        <p:attrNameLst>
                                          <p:attrName>ppt_x</p:attrName>
                                          <p:attrName>ppt_y</p:attrName>
                                        </p:attrNameLst>
                                      </p:cBhvr>
                                      <p:rCtr x="8281" y="7106"/>
                                    </p:animMotion>
                                  </p:childTnLst>
                                </p:cTn>
                              </p:par>
                              <p:par>
                                <p:cTn id="17" presetID="42" presetClass="path" presetSubtype="0" accel="50000" decel="50000" fill="hold" grpId="0" nodeType="withEffect">
                                  <p:stCondLst>
                                    <p:cond delay="0"/>
                                  </p:stCondLst>
                                  <p:childTnLst>
                                    <p:animMotion origin="layout" path="M -1.38889E-6 -3.33333E-6 L 0.1658 -0.20208 " pathEditMode="relative" rAng="0" ptsTypes="AA">
                                      <p:cBhvr>
                                        <p:cTn id="18" dur="2000" fill="hold"/>
                                        <p:tgtEl>
                                          <p:spTgt spid="133"/>
                                        </p:tgtEl>
                                        <p:attrNameLst>
                                          <p:attrName>ppt_x</p:attrName>
                                          <p:attrName>ppt_y</p:attrName>
                                        </p:attrNameLst>
                                      </p:cBhvr>
                                      <p:rCtr x="8281" y="-10116"/>
                                    </p:animMotion>
                                  </p:childTnLst>
                                </p:cTn>
                              </p:par>
                            </p:childTnLst>
                          </p:cTn>
                        </p:par>
                        <p:par>
                          <p:cTn id="19" fill="hold">
                            <p:stCondLst>
                              <p:cond delay="2500"/>
                            </p:stCondLst>
                            <p:childTnLst>
                              <p:par>
                                <p:cTn id="20" presetID="1" presetClass="exit" presetSubtype="0" fill="hold" nodeType="afterEffect">
                                  <p:stCondLst>
                                    <p:cond delay="0"/>
                                  </p:stCondLst>
                                  <p:childTnLst>
                                    <p:set>
                                      <p:cBhvr>
                                        <p:cTn id="21" dur="1" fill="hold">
                                          <p:stCondLst>
                                            <p:cond delay="0"/>
                                          </p:stCondLst>
                                        </p:cTn>
                                        <p:tgtEl>
                                          <p:spTgt spid="101"/>
                                        </p:tgtEl>
                                        <p:attrNameLst>
                                          <p:attrName>style.visibility</p:attrName>
                                        </p:attrNameLst>
                                      </p:cBhvr>
                                      <p:to>
                                        <p:strVal val="hidden"/>
                                      </p:to>
                                    </p:set>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00"/>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5"/>
                                        </p:tgtEl>
                                        <p:attrNameLst>
                                          <p:attrName>style.visibility</p:attrName>
                                        </p:attrNameLst>
                                      </p:cBhvr>
                                      <p:to>
                                        <p:strVal val="visible"/>
                                      </p:to>
                                    </p:set>
                                    <p:animEffect transition="in" filter="fade">
                                      <p:cBhvr>
                                        <p:cTn id="29" dur="500"/>
                                        <p:tgtEl>
                                          <p:spTgt spid="13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9"/>
                                        </p:tgtEl>
                                        <p:attrNameLst>
                                          <p:attrName>style.visibility</p:attrName>
                                        </p:attrNameLst>
                                      </p:cBhvr>
                                      <p:to>
                                        <p:strVal val="visible"/>
                                      </p:to>
                                    </p:set>
                                    <p:animEffect transition="in" filter="fade">
                                      <p:cBhvr>
                                        <p:cTn id="32" dur="500"/>
                                        <p:tgtEl>
                                          <p:spTgt spid="129"/>
                                        </p:tgtEl>
                                      </p:cBhvr>
                                    </p:animEffect>
                                  </p:childTnLst>
                                </p:cTn>
                              </p:par>
                              <p:par>
                                <p:cTn id="33" presetID="10" presetClass="exit" presetSubtype="0" fill="hold" grpId="0" nodeType="withEffect">
                                  <p:stCondLst>
                                    <p:cond delay="0"/>
                                  </p:stCondLst>
                                  <p:childTnLst>
                                    <p:animEffect transition="out" filter="fade">
                                      <p:cBhvr>
                                        <p:cTn id="34" dur="500"/>
                                        <p:tgtEl>
                                          <p:spTgt spid="123"/>
                                        </p:tgtEl>
                                      </p:cBhvr>
                                    </p:animEffect>
                                    <p:set>
                                      <p:cBhvr>
                                        <p:cTn id="35" dur="1" fill="hold">
                                          <p:stCondLst>
                                            <p:cond delay="499"/>
                                          </p:stCondLst>
                                        </p:cTn>
                                        <p:tgtEl>
                                          <p:spTgt spid="123"/>
                                        </p:tgtEl>
                                        <p:attrNameLst>
                                          <p:attrName>style.visibility</p:attrName>
                                        </p:attrNameLst>
                                      </p:cBhvr>
                                      <p:to>
                                        <p:strVal val="hidden"/>
                                      </p:to>
                                    </p:set>
                                  </p:childTnLst>
                                </p:cTn>
                              </p:par>
                              <p:par>
                                <p:cTn id="36" presetID="10" presetClass="exit" presetSubtype="0" fill="hold" grpId="0" nodeType="withEffect">
                                  <p:stCondLst>
                                    <p:cond delay="0"/>
                                  </p:stCondLst>
                                  <p:childTnLst>
                                    <p:animEffect transition="out" filter="fade">
                                      <p:cBhvr>
                                        <p:cTn id="37" dur="500"/>
                                        <p:tgtEl>
                                          <p:spTgt spid="128"/>
                                        </p:tgtEl>
                                      </p:cBhvr>
                                    </p:animEffect>
                                    <p:set>
                                      <p:cBhvr>
                                        <p:cTn id="38" dur="1" fill="hold">
                                          <p:stCondLst>
                                            <p:cond delay="499"/>
                                          </p:stCondLst>
                                        </p:cTn>
                                        <p:tgtEl>
                                          <p:spTgt spid="128"/>
                                        </p:tgtEl>
                                        <p:attrNameLst>
                                          <p:attrName>style.visibility</p:attrName>
                                        </p:attrNameLst>
                                      </p:cBhvr>
                                      <p:to>
                                        <p:strVal val="hidden"/>
                                      </p:to>
                                    </p:set>
                                  </p:childTnLst>
                                </p:cTn>
                              </p:par>
                              <p:par>
                                <p:cTn id="39" presetID="10" presetClass="entr" presetSubtype="0" fill="hold" nodeType="withEffect">
                                  <p:stCondLst>
                                    <p:cond delay="0"/>
                                  </p:stCondLst>
                                  <p:childTnLst>
                                    <p:set>
                                      <p:cBhvr>
                                        <p:cTn id="40" dur="1" fill="hold">
                                          <p:stCondLst>
                                            <p:cond delay="0"/>
                                          </p:stCondLst>
                                        </p:cTn>
                                        <p:tgtEl>
                                          <p:spTgt spid="115"/>
                                        </p:tgtEl>
                                        <p:attrNameLst>
                                          <p:attrName>style.visibility</p:attrName>
                                        </p:attrNameLst>
                                      </p:cBhvr>
                                      <p:to>
                                        <p:strVal val="visible"/>
                                      </p:to>
                                    </p:set>
                                    <p:animEffect transition="in" filter="fade">
                                      <p:cBhvr>
                                        <p:cTn id="41" dur="500"/>
                                        <p:tgtEl>
                                          <p:spTgt spid="115"/>
                                        </p:tgtEl>
                                      </p:cBhvr>
                                    </p:animEffect>
                                  </p:childTnLst>
                                </p:cTn>
                              </p:par>
                              <p:par>
                                <p:cTn id="42" presetID="10" presetClass="entr" presetSubtype="0" fill="hold" nodeType="with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fade">
                                      <p:cBhvr>
                                        <p:cTn id="44" dur="500"/>
                                        <p:tgtEl>
                                          <p:spTgt spid="113"/>
                                        </p:tgtEl>
                                      </p:cBhvr>
                                    </p:animEffect>
                                  </p:childTnLst>
                                </p:cTn>
                              </p:par>
                              <p:par>
                                <p:cTn id="45" presetID="10" presetClass="exit" presetSubtype="0" fill="hold" nodeType="withEffect">
                                  <p:stCondLst>
                                    <p:cond delay="0"/>
                                  </p:stCondLst>
                                  <p:childTnLst>
                                    <p:animEffect transition="out" filter="fade">
                                      <p:cBhvr>
                                        <p:cTn id="46" dur="500"/>
                                        <p:tgtEl>
                                          <p:spTgt spid="107"/>
                                        </p:tgtEl>
                                      </p:cBhvr>
                                    </p:animEffect>
                                    <p:set>
                                      <p:cBhvr>
                                        <p:cTn id="47" dur="1" fill="hold">
                                          <p:stCondLst>
                                            <p:cond delay="499"/>
                                          </p:stCondLst>
                                        </p:cTn>
                                        <p:tgtEl>
                                          <p:spTgt spid="107"/>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12"/>
                                        </p:tgtEl>
                                      </p:cBhvr>
                                    </p:animEffect>
                                    <p:set>
                                      <p:cBhvr>
                                        <p:cTn id="50" dur="1" fill="hold">
                                          <p:stCondLst>
                                            <p:cond delay="499"/>
                                          </p:stCondLst>
                                        </p:cTn>
                                        <p:tgtEl>
                                          <p:spTgt spid="112"/>
                                        </p:tgtEl>
                                        <p:attrNameLst>
                                          <p:attrName>style.visibility</p:attrName>
                                        </p:attrNameLst>
                                      </p:cBhvr>
                                      <p:to>
                                        <p:strVal val="hidden"/>
                                      </p:to>
                                    </p:set>
                                  </p:childTnLst>
                                </p:cTn>
                              </p:par>
                            </p:childTnLst>
                          </p:cTn>
                        </p:par>
                        <p:par>
                          <p:cTn id="51" fill="hold">
                            <p:stCondLst>
                              <p:cond delay="500"/>
                            </p:stCondLst>
                            <p:childTnLst>
                              <p:par>
                                <p:cTn id="52" presetID="10" presetClass="entr" presetSubtype="0" fill="hold"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fade">
                                      <p:cBhvr>
                                        <p:cTn id="54" dur="500"/>
                                        <p:tgtEl>
                                          <p:spTgt spid="121"/>
                                        </p:tgtEl>
                                      </p:cBhvr>
                                    </p:animEffect>
                                  </p:childTnLst>
                                </p:cTn>
                              </p:par>
                              <p:par>
                                <p:cTn id="55" presetID="10" presetClass="entr" presetSubtype="0" fill="hold"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fade">
                                      <p:cBhvr>
                                        <p:cTn id="57" dur="500"/>
                                        <p:tgtEl>
                                          <p:spTgt spid="127"/>
                                        </p:tgtEl>
                                      </p:cBhvr>
                                    </p:animEffect>
                                  </p:childTnLst>
                                </p:cTn>
                              </p:par>
                              <p:par>
                                <p:cTn id="58" presetID="10" presetClass="exit" presetSubtype="0" fill="hold" nodeType="withEffect">
                                  <p:stCondLst>
                                    <p:cond delay="0"/>
                                  </p:stCondLst>
                                  <p:childTnLst>
                                    <p:animEffect transition="out" filter="fade">
                                      <p:cBhvr>
                                        <p:cTn id="59" dur="500"/>
                                        <p:tgtEl>
                                          <p:spTgt spid="136"/>
                                        </p:tgtEl>
                                      </p:cBhvr>
                                    </p:animEffect>
                                    <p:set>
                                      <p:cBhvr>
                                        <p:cTn id="60" dur="1" fill="hold">
                                          <p:stCondLst>
                                            <p:cond delay="499"/>
                                          </p:stCondLst>
                                        </p:cTn>
                                        <p:tgtEl>
                                          <p:spTgt spid="136"/>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500"/>
                                        <p:tgtEl>
                                          <p:spTgt spid="137"/>
                                        </p:tgtEl>
                                      </p:cBhvr>
                                    </p:animEffect>
                                    <p:set>
                                      <p:cBhvr>
                                        <p:cTn id="63" dur="1" fill="hold">
                                          <p:stCondLst>
                                            <p:cond delay="499"/>
                                          </p:stCondLst>
                                        </p:cTn>
                                        <p:tgtEl>
                                          <p:spTgt spid="137"/>
                                        </p:tgtEl>
                                        <p:attrNameLst>
                                          <p:attrName>style.visibility</p:attrName>
                                        </p:attrNameLst>
                                      </p:cBhvr>
                                      <p:to>
                                        <p:strVal val="hidden"/>
                                      </p:to>
                                    </p:set>
                                  </p:childTnLst>
                                </p:cTn>
                              </p:par>
                            </p:childTnLst>
                          </p:cTn>
                        </p:par>
                        <p:par>
                          <p:cTn id="64" fill="hold">
                            <p:stCondLst>
                              <p:cond delay="1000"/>
                            </p:stCondLst>
                            <p:childTnLst>
                              <p:par>
                                <p:cTn id="65" presetID="10" presetClass="entr" presetSubtype="0" fill="hold" grpId="1" nodeType="afterEffect">
                                  <p:stCondLst>
                                    <p:cond delay="0"/>
                                  </p:stCondLst>
                                  <p:childTnLst>
                                    <p:set>
                                      <p:cBhvr>
                                        <p:cTn id="66" dur="1" fill="hold">
                                          <p:stCondLst>
                                            <p:cond delay="0"/>
                                          </p:stCondLst>
                                        </p:cTn>
                                        <p:tgtEl>
                                          <p:spTgt spid="98"/>
                                        </p:tgtEl>
                                        <p:attrNameLst>
                                          <p:attrName>style.visibility</p:attrName>
                                        </p:attrNameLst>
                                      </p:cBhvr>
                                      <p:to>
                                        <p:strVal val="visible"/>
                                      </p:to>
                                    </p:set>
                                    <p:animEffect transition="in" filter="fade">
                                      <p:cBhvr>
                                        <p:cTn id="67" dur="500"/>
                                        <p:tgtEl>
                                          <p:spTgt spid="98"/>
                                        </p:tgtEl>
                                      </p:cBhvr>
                                    </p:animEffect>
                                  </p:childTnLst>
                                </p:cTn>
                              </p:par>
                              <p:par>
                                <p:cTn id="68" presetID="42" presetClass="path" presetSubtype="0" accel="50000" decel="50000" fill="hold" grpId="0" nodeType="withEffect">
                                  <p:stCondLst>
                                    <p:cond delay="0"/>
                                  </p:stCondLst>
                                  <p:childTnLst>
                                    <p:animMotion origin="layout" path="M -1.38889E-6 -2.59259E-6 L -1.38889E-6 0.13588 " pathEditMode="relative" rAng="0" ptsTypes="AA">
                                      <p:cBhvr>
                                        <p:cTn id="69" dur="2000" fill="hold"/>
                                        <p:tgtEl>
                                          <p:spTgt spid="98"/>
                                        </p:tgtEl>
                                        <p:attrNameLst>
                                          <p:attrName>ppt_x</p:attrName>
                                          <p:attrName>ppt_y</p:attrName>
                                        </p:attrNameLst>
                                      </p:cBhvr>
                                      <p:rCtr x="0" y="6782"/>
                                    </p:animMotion>
                                  </p:childTnLst>
                                </p:cTn>
                              </p:par>
                              <p:par>
                                <p:cTn id="70" presetID="10" presetClass="entr" presetSubtype="0" fill="hold" grpId="0" nodeType="withEffect">
                                  <p:stCondLst>
                                    <p:cond delay="0"/>
                                  </p:stCondLst>
                                  <p:childTnLst>
                                    <p:set>
                                      <p:cBhvr>
                                        <p:cTn id="71" dur="1" fill="hold">
                                          <p:stCondLst>
                                            <p:cond delay="0"/>
                                          </p:stCondLst>
                                        </p:cTn>
                                        <p:tgtEl>
                                          <p:spTgt spid="99"/>
                                        </p:tgtEl>
                                        <p:attrNameLst>
                                          <p:attrName>style.visibility</p:attrName>
                                        </p:attrNameLst>
                                      </p:cBhvr>
                                      <p:to>
                                        <p:strVal val="visible"/>
                                      </p:to>
                                    </p:set>
                                    <p:animEffect transition="in" filter="fade">
                                      <p:cBhvr>
                                        <p:cTn id="72" dur="500"/>
                                        <p:tgtEl>
                                          <p:spTgt spid="99"/>
                                        </p:tgtEl>
                                      </p:cBhvr>
                                    </p:animEffect>
                                  </p:childTnLst>
                                </p:cTn>
                              </p:par>
                              <p:par>
                                <p:cTn id="73" presetID="42" presetClass="path" presetSubtype="0" accel="50000" decel="50000" fill="hold" grpId="1" nodeType="withEffect">
                                  <p:stCondLst>
                                    <p:cond delay="0"/>
                                  </p:stCondLst>
                                  <p:childTnLst>
                                    <p:animMotion origin="layout" path="M -2.77778E-6 3.33333E-6 L -2.77778E-6 0.13426 " pathEditMode="relative" rAng="0" ptsTypes="AA">
                                      <p:cBhvr>
                                        <p:cTn id="74" dur="2000" fill="hold"/>
                                        <p:tgtEl>
                                          <p:spTgt spid="99"/>
                                        </p:tgtEl>
                                        <p:attrNameLst>
                                          <p:attrName>ppt_x</p:attrName>
                                          <p:attrName>ppt_y</p:attrName>
                                        </p:attrNameLst>
                                      </p:cBhvr>
                                      <p:rCtr x="0" y="67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98" grpId="1" animBg="1"/>
      <p:bldP spid="99" grpId="0" animBg="1"/>
      <p:bldP spid="99" grpId="1" animBg="1"/>
      <p:bldP spid="118" grpId="0" animBg="1"/>
      <p:bldP spid="123" grpId="0" animBg="1"/>
      <p:bldP spid="128" grpId="0" animBg="1"/>
      <p:bldP spid="129" grpId="0" animBg="1"/>
      <p:bldP spid="133" grpId="0" animBg="1"/>
      <p:bldP spid="133" grpId="1" animBg="1"/>
      <p:bldP spid="134" grpId="0" animBg="1"/>
      <p:bldP spid="134" grpId="1" animBg="1"/>
      <p:bldP spid="13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SALP: Reduce Sharing of Global Row-Buffer</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cxnSp>
        <p:nvCxnSpPr>
          <p:cNvPr id="46" name="thickline0"/>
          <p:cNvCxnSpPr/>
          <p:nvPr/>
        </p:nvCxnSpPr>
        <p:spPr>
          <a:xfrm flipH="1">
            <a:off x="1409700" y="1873529"/>
            <a:ext cx="1192" cy="4578175"/>
          </a:xfrm>
          <a:prstGeom prst="line">
            <a:avLst/>
          </a:prstGeom>
          <a:ln w="5715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47" name="wire"/>
          <p:cNvSpPr txBox="1"/>
          <p:nvPr/>
        </p:nvSpPr>
        <p:spPr>
          <a:xfrm rot="16200000">
            <a:off x="438958" y="3711452"/>
            <a:ext cx="1311867" cy="571500"/>
          </a:xfrm>
          <a:prstGeom prst="rect">
            <a:avLst/>
          </a:prstGeom>
          <a:noFill/>
        </p:spPr>
        <p:txBody>
          <a:bodyPr wrap="square" rtlCol="0" anchor="ctr">
            <a:noAutofit/>
          </a:bodyPr>
          <a:lstStyle/>
          <a:p>
            <a:pPr algn="ctr">
              <a:lnSpc>
                <a:spcPct val="80000"/>
              </a:lnSpc>
            </a:pPr>
            <a:r>
              <a:rPr lang="en-US" sz="3600" b="1" i="1" dirty="0" smtClean="0">
                <a:solidFill>
                  <a:srgbClr val="000000"/>
                </a:solidFill>
                <a:latin typeface="Tahoma"/>
              </a:rPr>
              <a:t>Wire</a:t>
            </a:r>
            <a:endParaRPr lang="en-US" sz="3200" b="1" i="1" dirty="0">
              <a:solidFill>
                <a:srgbClr val="000000"/>
              </a:solidFill>
              <a:latin typeface="Tahoma"/>
            </a:endParaRPr>
          </a:p>
        </p:txBody>
      </p:sp>
      <p:cxnSp>
        <p:nvCxnSpPr>
          <p:cNvPr id="48" name="on1"/>
          <p:cNvCxnSpPr/>
          <p:nvPr/>
        </p:nvCxnSpPr>
        <p:spPr>
          <a:xfrm>
            <a:off x="4226681" y="4696587"/>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on1"/>
          <p:cNvCxnSpPr/>
          <p:nvPr/>
        </p:nvCxnSpPr>
        <p:spPr>
          <a:xfrm>
            <a:off x="3165108" y="4691828"/>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on0"/>
          <p:cNvCxnSpPr/>
          <p:nvPr/>
        </p:nvCxnSpPr>
        <p:spPr>
          <a:xfrm>
            <a:off x="4226681" y="2791040"/>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1" name="on0"/>
          <p:cNvCxnSpPr/>
          <p:nvPr/>
        </p:nvCxnSpPr>
        <p:spPr>
          <a:xfrm>
            <a:off x="3165108" y="2786281"/>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 name="bus0"/>
          <p:cNvCxnSpPr/>
          <p:nvPr/>
        </p:nvCxnSpPr>
        <p:spPr>
          <a:xfrm>
            <a:off x="2057400" y="3403704"/>
            <a:ext cx="6248400" cy="0"/>
          </a:xfrm>
          <a:prstGeom prst="line">
            <a:avLst/>
          </a:prstGeom>
          <a:ln w="76200" cmpd="sng">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bus1"/>
          <p:cNvCxnSpPr/>
          <p:nvPr/>
        </p:nvCxnSpPr>
        <p:spPr>
          <a:xfrm>
            <a:off x="2057400" y="5308704"/>
            <a:ext cx="6248400" cy="0"/>
          </a:xfrm>
          <a:prstGeom prst="line">
            <a:avLst/>
          </a:prstGeom>
          <a:ln w="76200" cmpd="sng">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 name="off1"/>
          <p:cNvCxnSpPr/>
          <p:nvPr/>
        </p:nvCxnSpPr>
        <p:spPr>
          <a:xfrm flipH="1">
            <a:off x="2827154" y="4696111"/>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 name="off1"/>
          <p:cNvCxnSpPr/>
          <p:nvPr/>
        </p:nvCxnSpPr>
        <p:spPr>
          <a:xfrm flipH="1">
            <a:off x="3880973" y="4696111"/>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off0"/>
          <p:cNvCxnSpPr/>
          <p:nvPr/>
        </p:nvCxnSpPr>
        <p:spPr>
          <a:xfrm flipH="1">
            <a:off x="2827154" y="2780842"/>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7" name="off0"/>
          <p:cNvCxnSpPr/>
          <p:nvPr/>
        </p:nvCxnSpPr>
        <p:spPr>
          <a:xfrm flipH="1">
            <a:off x="3880973" y="2780842"/>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58" name="bank"/>
          <p:cNvSpPr/>
          <p:nvPr/>
        </p:nvSpPr>
        <p:spPr>
          <a:xfrm>
            <a:off x="2749560" y="1873529"/>
            <a:ext cx="1866085" cy="907313"/>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59" name="bank"/>
          <p:cNvSpPr/>
          <p:nvPr/>
        </p:nvSpPr>
        <p:spPr>
          <a:xfrm>
            <a:off x="2759087" y="3784707"/>
            <a:ext cx="1870847" cy="911404"/>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cxnSp>
        <p:nvCxnSpPr>
          <p:cNvPr id="60" name="long"/>
          <p:cNvCxnSpPr/>
          <p:nvPr/>
        </p:nvCxnSpPr>
        <p:spPr>
          <a:xfrm>
            <a:off x="7310417" y="2383960"/>
            <a:ext cx="1" cy="353434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long"/>
          <p:cNvCxnSpPr/>
          <p:nvPr/>
        </p:nvCxnSpPr>
        <p:spPr>
          <a:xfrm>
            <a:off x="6249601" y="2383960"/>
            <a:ext cx="0" cy="353434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62" name="movebluerow"/>
          <p:cNvSpPr/>
          <p:nvPr/>
        </p:nvSpPr>
        <p:spPr>
          <a:xfrm>
            <a:off x="2749561" y="2482031"/>
            <a:ext cx="1866084" cy="304251"/>
          </a:xfrm>
          <a:prstGeom prst="rect">
            <a:avLst/>
          </a:prstGeom>
          <a:solidFill>
            <a:srgbClr val="0070C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3" name="globalbitline"/>
          <p:cNvSpPr txBox="1"/>
          <p:nvPr/>
        </p:nvSpPr>
        <p:spPr>
          <a:xfrm>
            <a:off x="5141892" y="1827912"/>
            <a:ext cx="3278984" cy="556048"/>
          </a:xfrm>
          <a:prstGeom prst="rect">
            <a:avLst/>
          </a:prstGeom>
          <a:noFill/>
        </p:spPr>
        <p:txBody>
          <a:bodyPr wrap="square" rtlCol="0" anchor="ctr">
            <a:noAutofit/>
          </a:bodyPr>
          <a:lstStyle/>
          <a:p>
            <a:pPr algn="ctr">
              <a:lnSpc>
                <a:spcPct val="80000"/>
              </a:lnSpc>
            </a:pPr>
            <a:r>
              <a:rPr lang="en-US" sz="3200" b="1" i="1" dirty="0" smtClean="0">
                <a:solidFill>
                  <a:srgbClr val="FF0000"/>
                </a:solidFill>
                <a:latin typeface="Tahoma"/>
              </a:rPr>
              <a:t>Global </a:t>
            </a:r>
            <a:r>
              <a:rPr lang="en-US" sz="3200" b="1" i="1" dirty="0" err="1" smtClean="0">
                <a:solidFill>
                  <a:srgbClr val="FF0000"/>
                </a:solidFill>
                <a:latin typeface="Tahoma"/>
              </a:rPr>
              <a:t>bitlines</a:t>
            </a:r>
            <a:endParaRPr lang="en-US" sz="2800" i="1" dirty="0">
              <a:solidFill>
                <a:srgbClr val="FF0000"/>
              </a:solidFill>
              <a:latin typeface="Tahoma"/>
            </a:endParaRPr>
          </a:p>
        </p:txBody>
      </p:sp>
      <p:sp>
        <p:nvSpPr>
          <p:cNvPr id="64" name="globalrb"/>
          <p:cNvSpPr txBox="1"/>
          <p:nvPr/>
        </p:nvSpPr>
        <p:spPr>
          <a:xfrm>
            <a:off x="3313092" y="5918854"/>
            <a:ext cx="2364584" cy="304250"/>
          </a:xfrm>
          <a:prstGeom prst="rect">
            <a:avLst/>
          </a:prstGeom>
          <a:noFill/>
        </p:spPr>
        <p:txBody>
          <a:bodyPr wrap="square" rtlCol="0" anchor="ctr">
            <a:noAutofit/>
          </a:bodyPr>
          <a:lstStyle/>
          <a:p>
            <a:pPr algn="r">
              <a:lnSpc>
                <a:spcPct val="70000"/>
              </a:lnSpc>
            </a:pPr>
            <a:r>
              <a:rPr lang="en-US" sz="3600" i="1" smtClean="0">
                <a:solidFill>
                  <a:srgbClr val="000000"/>
                </a:solidFill>
                <a:latin typeface="Tahoma"/>
              </a:rPr>
              <a:t>Global </a:t>
            </a:r>
            <a:br>
              <a:rPr lang="en-US" sz="3600" i="1" smtClean="0">
                <a:solidFill>
                  <a:srgbClr val="000000"/>
                </a:solidFill>
                <a:latin typeface="Tahoma"/>
              </a:rPr>
            </a:br>
            <a:r>
              <a:rPr lang="en-US" sz="3600" i="1" smtClean="0">
                <a:solidFill>
                  <a:srgbClr val="000000"/>
                </a:solidFill>
                <a:latin typeface="Tahoma"/>
              </a:rPr>
              <a:t>row-buffer</a:t>
            </a:r>
            <a:endParaRPr lang="en-US" sz="3200" i="1">
              <a:solidFill>
                <a:srgbClr val="000000"/>
              </a:solidFill>
              <a:latin typeface="Tahoma"/>
            </a:endParaRPr>
          </a:p>
        </p:txBody>
      </p:sp>
      <p:sp>
        <p:nvSpPr>
          <p:cNvPr id="65" name="row-buffer"/>
          <p:cNvSpPr/>
          <p:nvPr/>
        </p:nvSpPr>
        <p:spPr>
          <a:xfrm>
            <a:off x="2749560" y="2482031"/>
            <a:ext cx="1866085" cy="304797"/>
          </a:xfrm>
          <a:prstGeom prst="rect">
            <a:avLst/>
          </a:prstGeom>
          <a:solidFill>
            <a:srgbClr val="0070C0">
              <a:alpha val="75000"/>
            </a:srgb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66" name="movebluerow"/>
          <p:cNvSpPr/>
          <p:nvPr/>
        </p:nvSpPr>
        <p:spPr>
          <a:xfrm>
            <a:off x="2749561" y="1873529"/>
            <a:ext cx="1866084" cy="304251"/>
          </a:xfrm>
          <a:prstGeom prst="rect">
            <a:avLst/>
          </a:prstGeom>
          <a:solidFill>
            <a:srgbClr val="0070C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7" name="bankblank"/>
          <p:cNvSpPr/>
          <p:nvPr/>
        </p:nvSpPr>
        <p:spPr>
          <a:xfrm>
            <a:off x="2749560" y="1873530"/>
            <a:ext cx="1866085" cy="60850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68" name="moveorangerow"/>
          <p:cNvSpPr/>
          <p:nvPr/>
        </p:nvSpPr>
        <p:spPr>
          <a:xfrm>
            <a:off x="2759086" y="4390212"/>
            <a:ext cx="1870847" cy="304251"/>
          </a:xfrm>
          <a:prstGeom prst="rect">
            <a:avLst/>
          </a:prstGeom>
          <a:solidFill>
            <a:srgbClr val="FFC00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9" name="row-buffer"/>
          <p:cNvSpPr/>
          <p:nvPr/>
        </p:nvSpPr>
        <p:spPr>
          <a:xfrm>
            <a:off x="5838816" y="5918307"/>
            <a:ext cx="1875610" cy="304797"/>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70" name="row-buffer"/>
          <p:cNvSpPr/>
          <p:nvPr/>
        </p:nvSpPr>
        <p:spPr>
          <a:xfrm>
            <a:off x="2754324" y="4390212"/>
            <a:ext cx="1875610" cy="304797"/>
          </a:xfrm>
          <a:prstGeom prst="rect">
            <a:avLst/>
          </a:prstGeom>
          <a:solidFill>
            <a:srgbClr val="FFC000">
              <a:alpha val="75000"/>
            </a:srgb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71" name="movebluerow"/>
          <p:cNvSpPr/>
          <p:nvPr/>
        </p:nvSpPr>
        <p:spPr>
          <a:xfrm>
            <a:off x="2759087" y="3781710"/>
            <a:ext cx="1866084" cy="304251"/>
          </a:xfrm>
          <a:prstGeom prst="rect">
            <a:avLst/>
          </a:prstGeom>
          <a:solidFill>
            <a:srgbClr val="FFC00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72" name="localrb"/>
          <p:cNvSpPr txBox="1"/>
          <p:nvPr/>
        </p:nvSpPr>
        <p:spPr>
          <a:xfrm>
            <a:off x="228600" y="2482031"/>
            <a:ext cx="2364584" cy="304250"/>
          </a:xfrm>
          <a:prstGeom prst="rect">
            <a:avLst/>
          </a:prstGeom>
          <a:noFill/>
        </p:spPr>
        <p:txBody>
          <a:bodyPr wrap="square" rtlCol="0" anchor="ctr">
            <a:noAutofit/>
          </a:bodyPr>
          <a:lstStyle/>
          <a:p>
            <a:pPr algn="r">
              <a:lnSpc>
                <a:spcPct val="70000"/>
              </a:lnSpc>
            </a:pPr>
            <a:r>
              <a:rPr lang="en-US" sz="2800" i="1" dirty="0" smtClean="0">
                <a:solidFill>
                  <a:srgbClr val="0070C0"/>
                </a:solidFill>
                <a:latin typeface="Tahoma"/>
              </a:rPr>
              <a:t>Local</a:t>
            </a:r>
            <a:br>
              <a:rPr lang="en-US" sz="2800" i="1" dirty="0" smtClean="0">
                <a:solidFill>
                  <a:srgbClr val="0070C0"/>
                </a:solidFill>
                <a:latin typeface="Tahoma"/>
              </a:rPr>
            </a:br>
            <a:r>
              <a:rPr lang="en-US" sz="2800" i="1" dirty="0" smtClean="0">
                <a:solidFill>
                  <a:srgbClr val="0070C0"/>
                </a:solidFill>
                <a:latin typeface="Tahoma"/>
              </a:rPr>
              <a:t>row-buffer</a:t>
            </a:r>
            <a:endParaRPr lang="en-US" sz="2400" i="1" dirty="0">
              <a:solidFill>
                <a:srgbClr val="0070C0"/>
              </a:solidFill>
              <a:latin typeface="Tahoma"/>
            </a:endParaRPr>
          </a:p>
        </p:txBody>
      </p:sp>
      <p:sp>
        <p:nvSpPr>
          <p:cNvPr id="73" name="localrb"/>
          <p:cNvSpPr txBox="1"/>
          <p:nvPr/>
        </p:nvSpPr>
        <p:spPr>
          <a:xfrm>
            <a:off x="228600" y="4390212"/>
            <a:ext cx="2364584" cy="304250"/>
          </a:xfrm>
          <a:prstGeom prst="rect">
            <a:avLst/>
          </a:prstGeom>
          <a:noFill/>
        </p:spPr>
        <p:txBody>
          <a:bodyPr wrap="square" rtlCol="0" anchor="ctr">
            <a:noAutofit/>
          </a:bodyPr>
          <a:lstStyle/>
          <a:p>
            <a:pPr algn="r">
              <a:lnSpc>
                <a:spcPct val="70000"/>
              </a:lnSpc>
            </a:pPr>
            <a:r>
              <a:rPr lang="en-US" sz="2800" i="1" dirty="0" smtClean="0">
                <a:solidFill>
                  <a:srgbClr val="E2AC00"/>
                </a:solidFill>
                <a:latin typeface="Tahoma"/>
              </a:rPr>
              <a:t>Local </a:t>
            </a:r>
            <a:br>
              <a:rPr lang="en-US" sz="2800" i="1" dirty="0" smtClean="0">
                <a:solidFill>
                  <a:srgbClr val="E2AC00"/>
                </a:solidFill>
                <a:latin typeface="Tahoma"/>
              </a:rPr>
            </a:br>
            <a:r>
              <a:rPr lang="en-US" sz="3200" i="1" dirty="0" smtClean="0">
                <a:solidFill>
                  <a:srgbClr val="E2AC00"/>
                </a:solidFill>
                <a:latin typeface="Tahoma"/>
              </a:rPr>
              <a:t>row-buffer</a:t>
            </a:r>
            <a:endParaRPr lang="en-US" sz="2400" i="1" dirty="0">
              <a:solidFill>
                <a:srgbClr val="E2AC00"/>
              </a:solidFill>
              <a:latin typeface="Tahoma"/>
            </a:endParaRPr>
          </a:p>
        </p:txBody>
      </p:sp>
      <p:sp>
        <p:nvSpPr>
          <p:cNvPr id="74" name="bankblank"/>
          <p:cNvSpPr/>
          <p:nvPr/>
        </p:nvSpPr>
        <p:spPr>
          <a:xfrm>
            <a:off x="2754324" y="3781711"/>
            <a:ext cx="1875610" cy="60850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75" name="switch"/>
          <p:cNvSpPr txBox="1"/>
          <p:nvPr/>
        </p:nvSpPr>
        <p:spPr>
          <a:xfrm>
            <a:off x="4399124" y="2946504"/>
            <a:ext cx="1696876" cy="304250"/>
          </a:xfrm>
          <a:prstGeom prst="rect">
            <a:avLst/>
          </a:prstGeom>
          <a:noFill/>
        </p:spPr>
        <p:txBody>
          <a:bodyPr wrap="square" rtlCol="0" anchor="ctr">
            <a:noAutofit/>
          </a:bodyPr>
          <a:lstStyle/>
          <a:p>
            <a:pPr>
              <a:lnSpc>
                <a:spcPct val="80000"/>
              </a:lnSpc>
            </a:pPr>
            <a:r>
              <a:rPr lang="en-US" sz="3200" b="1" i="1" dirty="0" smtClean="0">
                <a:solidFill>
                  <a:srgbClr val="FF0000"/>
                </a:solidFill>
                <a:latin typeface="Tahoma"/>
              </a:rPr>
              <a:t>Switch</a:t>
            </a:r>
            <a:endParaRPr lang="en-US" sz="2800" b="1" i="1" dirty="0">
              <a:solidFill>
                <a:srgbClr val="FF0000"/>
              </a:solidFill>
              <a:latin typeface="Tahoma"/>
            </a:endParaRPr>
          </a:p>
        </p:txBody>
      </p:sp>
      <p:sp>
        <p:nvSpPr>
          <p:cNvPr id="76" name="switch"/>
          <p:cNvSpPr txBox="1"/>
          <p:nvPr/>
        </p:nvSpPr>
        <p:spPr>
          <a:xfrm>
            <a:off x="4399124" y="4866018"/>
            <a:ext cx="1696876" cy="304250"/>
          </a:xfrm>
          <a:prstGeom prst="rect">
            <a:avLst/>
          </a:prstGeom>
          <a:noFill/>
        </p:spPr>
        <p:txBody>
          <a:bodyPr wrap="square" rtlCol="0" anchor="ctr">
            <a:noAutofit/>
          </a:bodyPr>
          <a:lstStyle/>
          <a:p>
            <a:pPr>
              <a:lnSpc>
                <a:spcPct val="80000"/>
              </a:lnSpc>
            </a:pPr>
            <a:r>
              <a:rPr lang="en-US" sz="3200" b="1" i="1" dirty="0" smtClean="0">
                <a:solidFill>
                  <a:srgbClr val="FF0000"/>
                </a:solidFill>
                <a:latin typeface="Tahoma"/>
              </a:rPr>
              <a:t>Switch</a:t>
            </a:r>
            <a:endParaRPr lang="en-US" sz="2800" b="1" i="1" dirty="0">
              <a:solidFill>
                <a:srgbClr val="FF0000"/>
              </a:solidFill>
              <a:latin typeface="Tahoma"/>
            </a:endParaRPr>
          </a:p>
        </p:txBody>
      </p:sp>
      <p:sp>
        <p:nvSpPr>
          <p:cNvPr id="77" name="readblue"/>
          <p:cNvSpPr/>
          <p:nvPr/>
        </p:nvSpPr>
        <p:spPr>
          <a:xfrm>
            <a:off x="908181" y="5611494"/>
            <a:ext cx="2444619" cy="913850"/>
          </a:xfrm>
          <a:prstGeom prst="rightArrow">
            <a:avLst>
              <a:gd name="adj1" fmla="val 60319"/>
              <a:gd name="adj2" fmla="val 50000"/>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smtClean="0">
                <a:solidFill>
                  <a:srgbClr val="FFFFFF"/>
                </a:solidFill>
                <a:latin typeface="Courier New" pitchFamily="49" charset="0"/>
                <a:cs typeface="Courier New" pitchFamily="49" charset="0"/>
              </a:rPr>
              <a:t>READ</a:t>
            </a:r>
            <a:endParaRPr lang="en-US" sz="4000" b="1">
              <a:solidFill>
                <a:srgbClr val="FFFFFF"/>
              </a:solidFill>
              <a:latin typeface="Courier New" pitchFamily="49" charset="0"/>
              <a:cs typeface="Courier New" pitchFamily="49" charset="0"/>
            </a:endParaRPr>
          </a:p>
        </p:txBody>
      </p:sp>
      <p:sp>
        <p:nvSpPr>
          <p:cNvPr id="78" name="readorange"/>
          <p:cNvSpPr/>
          <p:nvPr/>
        </p:nvSpPr>
        <p:spPr>
          <a:xfrm>
            <a:off x="908181" y="5611494"/>
            <a:ext cx="2444619" cy="913850"/>
          </a:xfrm>
          <a:prstGeom prst="rightArrow">
            <a:avLst>
              <a:gd name="adj1" fmla="val 60319"/>
              <a:gd name="adj2" fmla="val 50000"/>
            </a:avLst>
          </a:prstGeom>
          <a:solidFill>
            <a:srgbClr val="E2AC00"/>
          </a:solidFill>
          <a:ln>
            <a:solidFill>
              <a:srgbClr val="E2A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smtClean="0">
                <a:solidFill>
                  <a:srgbClr val="000000"/>
                </a:solidFill>
                <a:latin typeface="Courier New" pitchFamily="49" charset="0"/>
                <a:cs typeface="Courier New" pitchFamily="49" charset="0"/>
              </a:rPr>
              <a:t>READ</a:t>
            </a:r>
            <a:endParaRPr lang="en-US" sz="4000" b="1">
              <a:solidFill>
                <a:srgbClr val="000000"/>
              </a:solidFill>
              <a:latin typeface="Courier New" pitchFamily="49" charset="0"/>
              <a:cs typeface="Courier New" pitchFamily="49" charset="0"/>
            </a:endParaRPr>
          </a:p>
        </p:txBody>
      </p:sp>
      <p:cxnSp>
        <p:nvCxnSpPr>
          <p:cNvPr id="79" name="line0"/>
          <p:cNvCxnSpPr/>
          <p:nvPr/>
        </p:nvCxnSpPr>
        <p:spPr>
          <a:xfrm>
            <a:off x="1676400" y="3021487"/>
            <a:ext cx="2722724"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0" name="line1"/>
          <p:cNvCxnSpPr/>
          <p:nvPr/>
        </p:nvCxnSpPr>
        <p:spPr>
          <a:xfrm>
            <a:off x="1676400" y="4932105"/>
            <a:ext cx="2722724"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1" name="thickline0"/>
          <p:cNvCxnSpPr/>
          <p:nvPr/>
        </p:nvCxnSpPr>
        <p:spPr>
          <a:xfrm>
            <a:off x="1676400" y="3021486"/>
            <a:ext cx="2722724" cy="0"/>
          </a:xfrm>
          <a:prstGeom prst="line">
            <a:avLst/>
          </a:prstGeom>
          <a:ln w="76200">
            <a:solidFill>
              <a:srgbClr val="0070C0"/>
            </a:solidFill>
            <a:prstDash val="solid"/>
          </a:ln>
        </p:spPr>
        <p:style>
          <a:lnRef idx="1">
            <a:schemeClr val="accent1"/>
          </a:lnRef>
          <a:fillRef idx="0">
            <a:schemeClr val="accent1"/>
          </a:fillRef>
          <a:effectRef idx="0">
            <a:schemeClr val="accent1"/>
          </a:effectRef>
          <a:fontRef idx="minor">
            <a:schemeClr val="tx1"/>
          </a:fontRef>
        </p:style>
      </p:cxnSp>
      <p:cxnSp>
        <p:nvCxnSpPr>
          <p:cNvPr id="82" name="thickline1"/>
          <p:cNvCxnSpPr>
            <a:stCxn id="86" idx="3"/>
          </p:cNvCxnSpPr>
          <p:nvPr/>
        </p:nvCxnSpPr>
        <p:spPr>
          <a:xfrm flipV="1">
            <a:off x="1676400" y="4932105"/>
            <a:ext cx="2722724" cy="2"/>
          </a:xfrm>
          <a:prstGeom prst="line">
            <a:avLst/>
          </a:prstGeom>
          <a:ln w="76200">
            <a:solidFill>
              <a:srgbClr val="E2AC00"/>
            </a:solidFill>
            <a:prstDash val="solid"/>
          </a:ln>
        </p:spPr>
        <p:style>
          <a:lnRef idx="1">
            <a:schemeClr val="accent1"/>
          </a:lnRef>
          <a:fillRef idx="0">
            <a:schemeClr val="accent1"/>
          </a:fillRef>
          <a:effectRef idx="0">
            <a:schemeClr val="accent1"/>
          </a:effectRef>
          <a:fontRef idx="minor">
            <a:schemeClr val="tx1"/>
          </a:fontRef>
        </p:style>
      </p:cxnSp>
      <p:sp>
        <p:nvSpPr>
          <p:cNvPr id="83" name="d0blue"/>
          <p:cNvSpPr/>
          <p:nvPr/>
        </p:nvSpPr>
        <p:spPr>
          <a:xfrm>
            <a:off x="1143000" y="2767746"/>
            <a:ext cx="533400" cy="507484"/>
          </a:xfrm>
          <a:prstGeom prst="roundRect">
            <a:avLst/>
          </a:prstGeom>
          <a:solidFill>
            <a:srgbClr val="0070C0"/>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4" name="d0black"/>
          <p:cNvSpPr/>
          <p:nvPr/>
        </p:nvSpPr>
        <p:spPr>
          <a:xfrm>
            <a:off x="1143000" y="2767746"/>
            <a:ext cx="533400" cy="507484"/>
          </a:xfrm>
          <a:prstGeom prst="roundRect">
            <a:avLst/>
          </a:prstGeom>
          <a:solidFill>
            <a:schemeClr val="bg1">
              <a:lumMod val="50000"/>
            </a:scheme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5" name="d1black"/>
          <p:cNvSpPr/>
          <p:nvPr/>
        </p:nvSpPr>
        <p:spPr>
          <a:xfrm>
            <a:off x="1143000" y="4678365"/>
            <a:ext cx="533400" cy="507484"/>
          </a:xfrm>
          <a:prstGeom prst="roundRect">
            <a:avLst/>
          </a:prstGeom>
          <a:solidFill>
            <a:schemeClr val="bg1">
              <a:lumMod val="50000"/>
            </a:scheme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6" name="d1orange"/>
          <p:cNvSpPr/>
          <p:nvPr/>
        </p:nvSpPr>
        <p:spPr>
          <a:xfrm>
            <a:off x="1143000" y="4678365"/>
            <a:ext cx="533400" cy="507484"/>
          </a:xfrm>
          <a:prstGeom prst="roundRect">
            <a:avLst/>
          </a:prstGeom>
          <a:solidFill>
            <a:srgbClr val="FFC000"/>
          </a:solidFill>
          <a:ln w="57150">
            <a:solidFill>
              <a:srgbClr val="E2A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000000"/>
                </a:solidFill>
                <a:latin typeface="Tahoma"/>
              </a:rPr>
              <a:t>D</a:t>
            </a:r>
            <a:endParaRPr lang="en-US" sz="3600" b="1" i="1">
              <a:solidFill>
                <a:srgbClr val="000000"/>
              </a:solidFill>
              <a:latin typeface="Tahoma"/>
            </a:endParaRPr>
          </a:p>
        </p:txBody>
      </p:sp>
      <p:sp>
        <p:nvSpPr>
          <p:cNvPr id="94" name="localrb"/>
          <p:cNvSpPr txBox="1"/>
          <p:nvPr/>
        </p:nvSpPr>
        <p:spPr>
          <a:xfrm>
            <a:off x="323528" y="1180534"/>
            <a:ext cx="8496944" cy="304250"/>
          </a:xfrm>
          <a:prstGeom prst="rect">
            <a:avLst/>
          </a:prstGeom>
          <a:noFill/>
        </p:spPr>
        <p:txBody>
          <a:bodyPr wrap="square" rtlCol="0" anchor="ctr">
            <a:noAutofit/>
          </a:bodyPr>
          <a:lstStyle/>
          <a:p>
            <a:pPr>
              <a:lnSpc>
                <a:spcPct val="90000"/>
              </a:lnSpc>
              <a:defRPr/>
            </a:pPr>
            <a:r>
              <a:rPr lang="en-US" sz="2800" kern="0" dirty="0" smtClean="0">
                <a:solidFill>
                  <a:srgbClr val="0000FF"/>
                </a:solidFill>
                <a:latin typeface="Tahoma"/>
              </a:rPr>
              <a:t>Selectively connect local row-buffers to global row-buffer using a </a:t>
            </a:r>
            <a:r>
              <a:rPr lang="en-US" sz="2800" b="1" i="1" kern="0" dirty="0" smtClean="0">
                <a:solidFill>
                  <a:srgbClr val="0000FF"/>
                </a:solidFill>
                <a:latin typeface="Tahoma"/>
              </a:rPr>
              <a:t>Designated</a:t>
            </a:r>
            <a:r>
              <a:rPr lang="en-US" sz="2800" kern="0" dirty="0" smtClean="0">
                <a:solidFill>
                  <a:srgbClr val="0000FF"/>
                </a:solidFill>
                <a:latin typeface="Tahoma"/>
              </a:rPr>
              <a:t> single-bit latch</a:t>
            </a:r>
            <a:endParaRPr lang="en-US" sz="2400" kern="0" dirty="0">
              <a:solidFill>
                <a:srgbClr val="0000FF"/>
              </a:solidFill>
              <a:latin typeface="Tahoma"/>
            </a:endParaRPr>
          </a:p>
        </p:txBody>
      </p:sp>
    </p:spTree>
    <p:extLst>
      <p:ext uri="{BB962C8B-B14F-4D97-AF65-F5344CB8AC3E}">
        <p14:creationId xmlns:p14="http://schemas.microsoft.com/office/powerpoint/2010/main" val="3651458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2"/>
                                        </p:tgtEl>
                                      </p:cBhvr>
                                    </p:animEffect>
                                    <p:set>
                                      <p:cBhvr>
                                        <p:cTn id="7" dur="1" fill="hold">
                                          <p:stCondLst>
                                            <p:cond delay="499"/>
                                          </p:stCondLst>
                                        </p:cTn>
                                        <p:tgtEl>
                                          <p:spTgt spid="7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3"/>
                                        </p:tgtEl>
                                      </p:cBhvr>
                                    </p:animEffect>
                                    <p:set>
                                      <p:cBhvr>
                                        <p:cTn id="10" dur="1" fill="hold">
                                          <p:stCondLst>
                                            <p:cond delay="499"/>
                                          </p:stCondLst>
                                        </p:cTn>
                                        <p:tgtEl>
                                          <p:spTgt spid="73"/>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fade">
                                      <p:cBhvr>
                                        <p:cTn id="14" dur="500"/>
                                        <p:tgtEl>
                                          <p:spTgt spid="8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84"/>
                                        </p:tgtEl>
                                      </p:cBhvr>
                                    </p:animEffect>
                                    <p:animScale>
                                      <p:cBhvr>
                                        <p:cTn id="17" dur="250" autoRev="1" fill="hold"/>
                                        <p:tgtEl>
                                          <p:spTgt spid="84"/>
                                        </p:tgtEl>
                                      </p:cBhvr>
                                      <p:by x="105000" y="105000"/>
                                    </p:animScale>
                                  </p:childTnLst>
                                </p:cTn>
                              </p:par>
                              <p:par>
                                <p:cTn id="18" presetID="10" presetClass="entr" presetSubtype="0" fill="hold" grpId="0" nodeType="withEffect">
                                  <p:stCondLst>
                                    <p:cond delay="0"/>
                                  </p:stCondLst>
                                  <p:childTnLst>
                                    <p:set>
                                      <p:cBhvr>
                                        <p:cTn id="19" dur="1" fill="hold">
                                          <p:stCondLst>
                                            <p:cond delay="0"/>
                                          </p:stCondLst>
                                        </p:cTn>
                                        <p:tgtEl>
                                          <p:spTgt spid="85"/>
                                        </p:tgtEl>
                                        <p:attrNameLst>
                                          <p:attrName>style.visibility</p:attrName>
                                        </p:attrNameLst>
                                      </p:cBhvr>
                                      <p:to>
                                        <p:strVal val="visible"/>
                                      </p:to>
                                    </p:set>
                                    <p:animEffect transition="in" filter="fade">
                                      <p:cBhvr>
                                        <p:cTn id="20" dur="500"/>
                                        <p:tgtEl>
                                          <p:spTgt spid="85"/>
                                        </p:tgtEl>
                                      </p:cBhvr>
                                    </p:animEffect>
                                  </p:childTnLst>
                                </p:cTn>
                              </p:par>
                              <p:par>
                                <p:cTn id="21" presetID="26" presetClass="emph" presetSubtype="0" fill="hold" grpId="1" nodeType="withEffect">
                                  <p:stCondLst>
                                    <p:cond delay="0"/>
                                  </p:stCondLst>
                                  <p:childTnLst>
                                    <p:animEffect transition="out" filter="fade">
                                      <p:cBhvr>
                                        <p:cTn id="22" dur="500" tmFilter="0, 0; .2, .5; .8, .5; 1, 0"/>
                                        <p:tgtEl>
                                          <p:spTgt spid="85"/>
                                        </p:tgtEl>
                                      </p:cBhvr>
                                    </p:animEffect>
                                    <p:animScale>
                                      <p:cBhvr>
                                        <p:cTn id="23" dur="250" autoRev="1" fill="hold"/>
                                        <p:tgtEl>
                                          <p:spTgt spid="85"/>
                                        </p:tgtEl>
                                      </p:cBhvr>
                                      <p:by x="105000" y="105000"/>
                                    </p:animScale>
                                  </p:childTnLst>
                                </p:cTn>
                              </p:par>
                              <p:par>
                                <p:cTn id="24" presetID="10" presetClass="entr" presetSubtype="0" fill="hold"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par>
                                <p:cTn id="27" presetID="26" presetClass="emph" presetSubtype="0" fill="hold" nodeType="withEffect">
                                  <p:stCondLst>
                                    <p:cond delay="0"/>
                                  </p:stCondLst>
                                  <p:childTnLst>
                                    <p:animEffect transition="out" filter="fade">
                                      <p:cBhvr>
                                        <p:cTn id="28" dur="500" tmFilter="0, 0; .2, .5; .8, .5; 1, 0"/>
                                        <p:tgtEl>
                                          <p:spTgt spid="79"/>
                                        </p:tgtEl>
                                      </p:cBhvr>
                                    </p:animEffect>
                                    <p:animScale>
                                      <p:cBhvr>
                                        <p:cTn id="29" dur="250" autoRev="1" fill="hold"/>
                                        <p:tgtEl>
                                          <p:spTgt spid="79"/>
                                        </p:tgtEl>
                                      </p:cBhvr>
                                      <p:by x="105000" y="105000"/>
                                    </p:animScale>
                                  </p:childTnLst>
                                </p:cTn>
                              </p:par>
                              <p:par>
                                <p:cTn id="30" presetID="10" presetClass="entr" presetSubtype="0" fill="hold" nodeType="withEffect">
                                  <p:stCondLst>
                                    <p:cond delay="0"/>
                                  </p:stCondLst>
                                  <p:childTnLst>
                                    <p:set>
                                      <p:cBhvr>
                                        <p:cTn id="31" dur="1" fill="hold">
                                          <p:stCondLst>
                                            <p:cond delay="0"/>
                                          </p:stCondLst>
                                        </p:cTn>
                                        <p:tgtEl>
                                          <p:spTgt spid="80"/>
                                        </p:tgtEl>
                                        <p:attrNameLst>
                                          <p:attrName>style.visibility</p:attrName>
                                        </p:attrNameLst>
                                      </p:cBhvr>
                                      <p:to>
                                        <p:strVal val="visible"/>
                                      </p:to>
                                    </p:set>
                                    <p:animEffect transition="in" filter="fade">
                                      <p:cBhvr>
                                        <p:cTn id="32" dur="500"/>
                                        <p:tgtEl>
                                          <p:spTgt spid="80"/>
                                        </p:tgtEl>
                                      </p:cBhvr>
                                    </p:animEffect>
                                  </p:childTnLst>
                                </p:cTn>
                              </p:par>
                              <p:par>
                                <p:cTn id="33" presetID="26" presetClass="emph" presetSubtype="0" fill="hold" nodeType="withEffect">
                                  <p:stCondLst>
                                    <p:cond delay="0"/>
                                  </p:stCondLst>
                                  <p:childTnLst>
                                    <p:animEffect transition="out" filter="fade">
                                      <p:cBhvr>
                                        <p:cTn id="34" dur="500" tmFilter="0, 0; .2, .5; .8, .5; 1, 0"/>
                                        <p:tgtEl>
                                          <p:spTgt spid="80"/>
                                        </p:tgtEl>
                                      </p:cBhvr>
                                    </p:animEffect>
                                    <p:animScale>
                                      <p:cBhvr>
                                        <p:cTn id="35" dur="250" autoRev="1" fill="hold"/>
                                        <p:tgtEl>
                                          <p:spTgt spid="80"/>
                                        </p:tgtEl>
                                      </p:cBhvr>
                                      <p:by x="105000" y="105000"/>
                                    </p:animScale>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fade">
                                      <p:cBhvr>
                                        <p:cTn id="40" dur="500"/>
                                        <p:tgtEl>
                                          <p:spTgt spid="77"/>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par>
                                <p:cTn id="46" presetID="10" presetClass="entr" presetSubtype="0" fill="hold" nodeType="with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fade">
                                      <p:cBhvr>
                                        <p:cTn id="48" dur="500"/>
                                        <p:tgtEl>
                                          <p:spTgt spid="81"/>
                                        </p:tgtEl>
                                      </p:cBhvr>
                                    </p:animEffect>
                                  </p:childTnLst>
                                </p:cTn>
                              </p:par>
                              <p:par>
                                <p:cTn id="49" presetID="10" presetClass="exit" presetSubtype="0" fill="hold" grpId="2" nodeType="withEffect">
                                  <p:stCondLst>
                                    <p:cond delay="0"/>
                                  </p:stCondLst>
                                  <p:childTnLst>
                                    <p:animEffect transition="out" filter="fade">
                                      <p:cBhvr>
                                        <p:cTn id="50" dur="500"/>
                                        <p:tgtEl>
                                          <p:spTgt spid="84"/>
                                        </p:tgtEl>
                                      </p:cBhvr>
                                    </p:animEffect>
                                    <p:set>
                                      <p:cBhvr>
                                        <p:cTn id="51" dur="1" fill="hold">
                                          <p:stCondLst>
                                            <p:cond delay="499"/>
                                          </p:stCondLst>
                                        </p:cTn>
                                        <p:tgtEl>
                                          <p:spTgt spid="84"/>
                                        </p:tgtEl>
                                        <p:attrNameLst>
                                          <p:attrName>style.visibility</p:attrName>
                                        </p:attrNameLst>
                                      </p:cBhvr>
                                      <p:to>
                                        <p:strVal val="hidden"/>
                                      </p:to>
                                    </p:set>
                                  </p:childTnLst>
                                </p:cTn>
                              </p:par>
                            </p:childTnLst>
                          </p:cTn>
                        </p:par>
                        <p:par>
                          <p:cTn id="52" fill="hold">
                            <p:stCondLst>
                              <p:cond delay="500"/>
                            </p:stCondLst>
                            <p:childTnLst>
                              <p:par>
                                <p:cTn id="53" presetID="10" presetClass="entr" presetSubtype="0" fill="hold"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childTnLst>
                                </p:cTn>
                              </p:par>
                              <p:par>
                                <p:cTn id="56" presetID="10" presetClass="entr" presetSubtype="0"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500"/>
                                        <p:tgtEl>
                                          <p:spTgt spid="50"/>
                                        </p:tgtEl>
                                      </p:cBhvr>
                                    </p:animEffect>
                                  </p:childTnLst>
                                </p:cTn>
                              </p:par>
                              <p:par>
                                <p:cTn id="59" presetID="10" presetClass="exit" presetSubtype="0" fill="hold" nodeType="withEffect">
                                  <p:stCondLst>
                                    <p:cond delay="0"/>
                                  </p:stCondLst>
                                  <p:childTnLst>
                                    <p:animEffect transition="out" filter="fade">
                                      <p:cBhvr>
                                        <p:cTn id="60" dur="500"/>
                                        <p:tgtEl>
                                          <p:spTgt spid="57"/>
                                        </p:tgtEl>
                                      </p:cBhvr>
                                    </p:animEffect>
                                    <p:set>
                                      <p:cBhvr>
                                        <p:cTn id="61" dur="1" fill="hold">
                                          <p:stCondLst>
                                            <p:cond delay="499"/>
                                          </p:stCondLst>
                                        </p:cTn>
                                        <p:tgtEl>
                                          <p:spTgt spid="57"/>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56"/>
                                        </p:tgtEl>
                                      </p:cBhvr>
                                    </p:animEffect>
                                    <p:set>
                                      <p:cBhvr>
                                        <p:cTn id="64" dur="1" fill="hold">
                                          <p:stCondLst>
                                            <p:cond delay="499"/>
                                          </p:stCondLst>
                                        </p:cTn>
                                        <p:tgtEl>
                                          <p:spTgt spid="56"/>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62"/>
                                        </p:tgtEl>
                                        <p:attrNameLst>
                                          <p:attrName>style.visibility</p:attrName>
                                        </p:attrNameLst>
                                      </p:cBhvr>
                                      <p:to>
                                        <p:strVal val="visible"/>
                                      </p:to>
                                    </p:set>
                                    <p:animEffect transition="in" filter="fade">
                                      <p:cBhvr>
                                        <p:cTn id="68" dur="500"/>
                                        <p:tgtEl>
                                          <p:spTgt spid="62"/>
                                        </p:tgtEl>
                                      </p:cBhvr>
                                    </p:animEffect>
                                  </p:childTnLst>
                                </p:cTn>
                              </p:par>
                              <p:par>
                                <p:cTn id="69" presetID="42" presetClass="path" presetSubtype="0" accel="50000" decel="50000" fill="hold" grpId="1" nodeType="withEffect">
                                  <p:stCondLst>
                                    <p:cond delay="0"/>
                                  </p:stCondLst>
                                  <p:childTnLst>
                                    <p:animMotion origin="layout" path="M 5E-6 7.40741E-7 L 5E-6 0.11227 " pathEditMode="relative" rAng="0" ptsTypes="AA">
                                      <p:cBhvr>
                                        <p:cTn id="70" dur="1000" fill="hold"/>
                                        <p:tgtEl>
                                          <p:spTgt spid="62"/>
                                        </p:tgtEl>
                                        <p:attrNameLst>
                                          <p:attrName>ppt_x</p:attrName>
                                          <p:attrName>ppt_y</p:attrName>
                                        </p:attrNameLst>
                                      </p:cBhvr>
                                      <p:rCtr x="0" y="5602"/>
                                    </p:animMotion>
                                  </p:childTnLst>
                                </p:cTn>
                              </p:par>
                            </p:childTnLst>
                          </p:cTn>
                        </p:par>
                        <p:par>
                          <p:cTn id="71" fill="hold">
                            <p:stCondLst>
                              <p:cond delay="2000"/>
                            </p:stCondLst>
                            <p:childTnLst>
                              <p:par>
                                <p:cTn id="72" presetID="42" presetClass="path" presetSubtype="0" accel="50000" decel="50000" fill="hold" grpId="2" nodeType="afterEffect">
                                  <p:stCondLst>
                                    <p:cond delay="0"/>
                                  </p:stCondLst>
                                  <p:childTnLst>
                                    <p:animMotion origin="layout" path="M -4.16667E-6 0.11227 L 0.33907 0.11227 " pathEditMode="relative" rAng="0" ptsTypes="AA">
                                      <p:cBhvr>
                                        <p:cTn id="73" dur="1000" fill="hold"/>
                                        <p:tgtEl>
                                          <p:spTgt spid="62"/>
                                        </p:tgtEl>
                                        <p:attrNameLst>
                                          <p:attrName>ppt_x</p:attrName>
                                          <p:attrName>ppt_y</p:attrName>
                                        </p:attrNameLst>
                                      </p:cBhvr>
                                      <p:rCtr x="16944" y="0"/>
                                    </p:animMotion>
                                  </p:childTnLst>
                                </p:cTn>
                              </p:par>
                            </p:childTnLst>
                          </p:cTn>
                        </p:par>
                        <p:par>
                          <p:cTn id="74" fill="hold">
                            <p:stCondLst>
                              <p:cond delay="3000"/>
                            </p:stCondLst>
                            <p:childTnLst>
                              <p:par>
                                <p:cTn id="75" presetID="42" presetClass="path" presetSubtype="0" accel="50000" decel="50000" fill="hold" grpId="3" nodeType="afterEffect">
                                  <p:stCondLst>
                                    <p:cond delay="0"/>
                                  </p:stCondLst>
                                  <p:childTnLst>
                                    <p:animMotion origin="layout" path="M 0.33907 0.11227 L 0.33907 0.50116 " pathEditMode="relative" rAng="0" ptsTypes="AA">
                                      <p:cBhvr>
                                        <p:cTn id="76" dur="1000" fill="hold"/>
                                        <p:tgtEl>
                                          <p:spTgt spid="62"/>
                                        </p:tgtEl>
                                        <p:attrNameLst>
                                          <p:attrName>ppt_x</p:attrName>
                                          <p:attrName>ppt_y</p:attrName>
                                        </p:attrNameLst>
                                      </p:cBhvr>
                                      <p:rCtr x="0" y="19444"/>
                                    </p:animMotion>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500"/>
                                        <p:tgtEl>
                                          <p:spTgt spid="77"/>
                                        </p:tgtEl>
                                      </p:cBhvr>
                                    </p:animEffect>
                                    <p:set>
                                      <p:cBhvr>
                                        <p:cTn id="81" dur="1" fill="hold">
                                          <p:stCondLst>
                                            <p:cond delay="499"/>
                                          </p:stCondLst>
                                        </p:cTn>
                                        <p:tgtEl>
                                          <p:spTgt spid="77"/>
                                        </p:tgtEl>
                                        <p:attrNameLst>
                                          <p:attrName>style.visibility</p:attrName>
                                        </p:attrNameLst>
                                      </p:cBhvr>
                                      <p:to>
                                        <p:strVal val="hidden"/>
                                      </p:to>
                                    </p:set>
                                  </p:childTnLst>
                                </p:cTn>
                              </p:par>
                              <p:par>
                                <p:cTn id="82" presetID="10" presetClass="exit" presetSubtype="0" fill="hold" grpId="4" nodeType="withEffect">
                                  <p:stCondLst>
                                    <p:cond delay="0"/>
                                  </p:stCondLst>
                                  <p:childTnLst>
                                    <p:animEffect transition="out" filter="fade">
                                      <p:cBhvr>
                                        <p:cTn id="83" dur="500"/>
                                        <p:tgtEl>
                                          <p:spTgt spid="62"/>
                                        </p:tgtEl>
                                      </p:cBhvr>
                                    </p:animEffect>
                                    <p:set>
                                      <p:cBhvr>
                                        <p:cTn id="84" dur="1" fill="hold">
                                          <p:stCondLst>
                                            <p:cond delay="499"/>
                                          </p:stCondLst>
                                        </p:cTn>
                                        <p:tgtEl>
                                          <p:spTgt spid="62"/>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83"/>
                                        </p:tgtEl>
                                      </p:cBhvr>
                                    </p:animEffect>
                                    <p:set>
                                      <p:cBhvr>
                                        <p:cTn id="87" dur="1" fill="hold">
                                          <p:stCondLst>
                                            <p:cond delay="499"/>
                                          </p:stCondLst>
                                        </p:cTn>
                                        <p:tgtEl>
                                          <p:spTgt spid="83"/>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500"/>
                                        <p:tgtEl>
                                          <p:spTgt spid="81"/>
                                        </p:tgtEl>
                                      </p:cBhvr>
                                    </p:animEffect>
                                    <p:set>
                                      <p:cBhvr>
                                        <p:cTn id="90" dur="1" fill="hold">
                                          <p:stCondLst>
                                            <p:cond delay="499"/>
                                          </p:stCondLst>
                                        </p:cTn>
                                        <p:tgtEl>
                                          <p:spTgt spid="81"/>
                                        </p:tgtEl>
                                        <p:attrNameLst>
                                          <p:attrName>style.visibility</p:attrName>
                                        </p:attrNameLst>
                                      </p:cBhvr>
                                      <p:to>
                                        <p:strVal val="hidden"/>
                                      </p:to>
                                    </p:set>
                                  </p:childTnLst>
                                </p:cTn>
                              </p:par>
                              <p:par>
                                <p:cTn id="91" presetID="10" presetClass="entr" presetSubtype="0" fill="hold" grpId="3" nodeType="withEffect">
                                  <p:stCondLst>
                                    <p:cond delay="0"/>
                                  </p:stCondLst>
                                  <p:childTnLst>
                                    <p:set>
                                      <p:cBhvr>
                                        <p:cTn id="92" dur="1" fill="hold">
                                          <p:stCondLst>
                                            <p:cond delay="0"/>
                                          </p:stCondLst>
                                        </p:cTn>
                                        <p:tgtEl>
                                          <p:spTgt spid="84"/>
                                        </p:tgtEl>
                                        <p:attrNameLst>
                                          <p:attrName>style.visibility</p:attrName>
                                        </p:attrNameLst>
                                      </p:cBhvr>
                                      <p:to>
                                        <p:strVal val="visible"/>
                                      </p:to>
                                    </p:set>
                                    <p:animEffect transition="in" filter="fade">
                                      <p:cBhvr>
                                        <p:cTn id="93" dur="500"/>
                                        <p:tgtEl>
                                          <p:spTgt spid="84"/>
                                        </p:tgtEl>
                                      </p:cBhvr>
                                    </p:animEffect>
                                  </p:childTnLst>
                                </p:cTn>
                              </p:par>
                              <p:par>
                                <p:cTn id="94" presetID="10" presetClass="entr" presetSubtype="0" fill="hold" nodeType="withEffect">
                                  <p:stCondLst>
                                    <p:cond delay="0"/>
                                  </p:stCondLst>
                                  <p:childTnLst>
                                    <p:set>
                                      <p:cBhvr>
                                        <p:cTn id="95" dur="1" fill="hold">
                                          <p:stCondLst>
                                            <p:cond delay="0"/>
                                          </p:stCondLst>
                                        </p:cTn>
                                        <p:tgtEl>
                                          <p:spTgt spid="79"/>
                                        </p:tgtEl>
                                        <p:attrNameLst>
                                          <p:attrName>style.visibility</p:attrName>
                                        </p:attrNameLst>
                                      </p:cBhvr>
                                      <p:to>
                                        <p:strVal val="visible"/>
                                      </p:to>
                                    </p:set>
                                    <p:animEffect transition="in" filter="fade">
                                      <p:cBhvr>
                                        <p:cTn id="96" dur="500"/>
                                        <p:tgtEl>
                                          <p:spTgt spid="79"/>
                                        </p:tgtEl>
                                      </p:cBhvr>
                                    </p:animEffect>
                                  </p:childTnLst>
                                </p:cTn>
                              </p:par>
                              <p:par>
                                <p:cTn id="97" presetID="10" presetClass="exit" presetSubtype="0" fill="hold" nodeType="withEffect">
                                  <p:stCondLst>
                                    <p:cond delay="0"/>
                                  </p:stCondLst>
                                  <p:childTnLst>
                                    <p:animEffect transition="out" filter="fade">
                                      <p:cBhvr>
                                        <p:cTn id="98" dur="500"/>
                                        <p:tgtEl>
                                          <p:spTgt spid="51"/>
                                        </p:tgtEl>
                                      </p:cBhvr>
                                    </p:animEffect>
                                    <p:set>
                                      <p:cBhvr>
                                        <p:cTn id="99" dur="1" fill="hold">
                                          <p:stCondLst>
                                            <p:cond delay="499"/>
                                          </p:stCondLst>
                                        </p:cTn>
                                        <p:tgtEl>
                                          <p:spTgt spid="51"/>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500"/>
                                        <p:tgtEl>
                                          <p:spTgt spid="50"/>
                                        </p:tgtEl>
                                      </p:cBhvr>
                                    </p:animEffect>
                                    <p:set>
                                      <p:cBhvr>
                                        <p:cTn id="102" dur="1" fill="hold">
                                          <p:stCondLst>
                                            <p:cond delay="499"/>
                                          </p:stCondLst>
                                        </p:cTn>
                                        <p:tgtEl>
                                          <p:spTgt spid="50"/>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57"/>
                                        </p:tgtEl>
                                        <p:attrNameLst>
                                          <p:attrName>style.visibility</p:attrName>
                                        </p:attrNameLst>
                                      </p:cBhvr>
                                      <p:to>
                                        <p:strVal val="visible"/>
                                      </p:to>
                                    </p:set>
                                    <p:animEffect transition="in" filter="fade">
                                      <p:cBhvr>
                                        <p:cTn id="105" dur="500"/>
                                        <p:tgtEl>
                                          <p:spTgt spid="57"/>
                                        </p:tgtEl>
                                      </p:cBhvr>
                                    </p:animEffect>
                                  </p:childTnLst>
                                </p:cTn>
                              </p:par>
                              <p:par>
                                <p:cTn id="106" presetID="10" presetClass="entr" presetSubtype="0" fill="hold" nodeType="withEffect">
                                  <p:stCondLst>
                                    <p:cond delay="0"/>
                                  </p:stCondLst>
                                  <p:childTnLst>
                                    <p:set>
                                      <p:cBhvr>
                                        <p:cTn id="107" dur="1" fill="hold">
                                          <p:stCondLst>
                                            <p:cond delay="0"/>
                                          </p:stCondLst>
                                        </p:cTn>
                                        <p:tgtEl>
                                          <p:spTgt spid="56"/>
                                        </p:tgtEl>
                                        <p:attrNameLst>
                                          <p:attrName>style.visibility</p:attrName>
                                        </p:attrNameLst>
                                      </p:cBhvr>
                                      <p:to>
                                        <p:strVal val="visible"/>
                                      </p:to>
                                    </p:set>
                                    <p:animEffect transition="in" filter="fade">
                                      <p:cBhvr>
                                        <p:cTn id="108" dur="500"/>
                                        <p:tgtEl>
                                          <p:spTgt spid="56"/>
                                        </p:tgtEl>
                                      </p:cBhvr>
                                    </p:animEffect>
                                  </p:childTnLst>
                                </p:cTn>
                              </p:par>
                            </p:childTnLst>
                          </p:cTn>
                        </p:par>
                      </p:childTnLst>
                    </p:cTn>
                  </p:par>
                  <p:par>
                    <p:cTn id="109" fill="hold">
                      <p:stCondLst>
                        <p:cond delay="indefinite"/>
                      </p:stCondLst>
                      <p:childTnLst>
                        <p:par>
                          <p:cTn id="110" fill="hold">
                            <p:stCondLst>
                              <p:cond delay="0"/>
                            </p:stCondLst>
                            <p:childTnLst>
                              <p:par>
                                <p:cTn id="111" presetID="10" presetClass="entr" presetSubtype="0" fill="hold" grpId="0" nodeType="clickEffect">
                                  <p:stCondLst>
                                    <p:cond delay="0"/>
                                  </p:stCondLst>
                                  <p:childTnLst>
                                    <p:set>
                                      <p:cBhvr>
                                        <p:cTn id="112" dur="1" fill="hold">
                                          <p:stCondLst>
                                            <p:cond delay="0"/>
                                          </p:stCondLst>
                                        </p:cTn>
                                        <p:tgtEl>
                                          <p:spTgt spid="78"/>
                                        </p:tgtEl>
                                        <p:attrNameLst>
                                          <p:attrName>style.visibility</p:attrName>
                                        </p:attrNameLst>
                                      </p:cBhvr>
                                      <p:to>
                                        <p:strVal val="visible"/>
                                      </p:to>
                                    </p:set>
                                    <p:animEffect transition="in" filter="fade">
                                      <p:cBhvr>
                                        <p:cTn id="113" dur="500"/>
                                        <p:tgtEl>
                                          <p:spTgt spid="78"/>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86"/>
                                        </p:tgtEl>
                                        <p:attrNameLst>
                                          <p:attrName>style.visibility</p:attrName>
                                        </p:attrNameLst>
                                      </p:cBhvr>
                                      <p:to>
                                        <p:strVal val="visible"/>
                                      </p:to>
                                    </p:set>
                                    <p:animEffect transition="in" filter="fade">
                                      <p:cBhvr>
                                        <p:cTn id="116" dur="500"/>
                                        <p:tgtEl>
                                          <p:spTgt spid="86"/>
                                        </p:tgtEl>
                                      </p:cBhvr>
                                    </p:animEffect>
                                  </p:childTnLst>
                                </p:cTn>
                              </p:par>
                              <p:par>
                                <p:cTn id="117" presetID="10" presetClass="entr" presetSubtype="0" fill="hold" nodeType="withEffect">
                                  <p:stCondLst>
                                    <p:cond delay="0"/>
                                  </p:stCondLst>
                                  <p:childTnLst>
                                    <p:set>
                                      <p:cBhvr>
                                        <p:cTn id="118" dur="1" fill="hold">
                                          <p:stCondLst>
                                            <p:cond delay="0"/>
                                          </p:stCondLst>
                                        </p:cTn>
                                        <p:tgtEl>
                                          <p:spTgt spid="82"/>
                                        </p:tgtEl>
                                        <p:attrNameLst>
                                          <p:attrName>style.visibility</p:attrName>
                                        </p:attrNameLst>
                                      </p:cBhvr>
                                      <p:to>
                                        <p:strVal val="visible"/>
                                      </p:to>
                                    </p:set>
                                    <p:animEffect transition="in" filter="fade">
                                      <p:cBhvr>
                                        <p:cTn id="119" dur="500"/>
                                        <p:tgtEl>
                                          <p:spTgt spid="82"/>
                                        </p:tgtEl>
                                      </p:cBhvr>
                                    </p:animEffect>
                                  </p:childTnLst>
                                </p:cTn>
                              </p:par>
                              <p:par>
                                <p:cTn id="120" presetID="10" presetClass="exit" presetSubtype="0" fill="hold" grpId="2" nodeType="withEffect">
                                  <p:stCondLst>
                                    <p:cond delay="0"/>
                                  </p:stCondLst>
                                  <p:childTnLst>
                                    <p:animEffect transition="out" filter="fade">
                                      <p:cBhvr>
                                        <p:cTn id="121" dur="500"/>
                                        <p:tgtEl>
                                          <p:spTgt spid="85"/>
                                        </p:tgtEl>
                                      </p:cBhvr>
                                    </p:animEffect>
                                    <p:set>
                                      <p:cBhvr>
                                        <p:cTn id="122" dur="1" fill="hold">
                                          <p:stCondLst>
                                            <p:cond delay="499"/>
                                          </p:stCondLst>
                                        </p:cTn>
                                        <p:tgtEl>
                                          <p:spTgt spid="85"/>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49"/>
                                        </p:tgtEl>
                                        <p:attrNameLst>
                                          <p:attrName>style.visibility</p:attrName>
                                        </p:attrNameLst>
                                      </p:cBhvr>
                                      <p:to>
                                        <p:strVal val="visible"/>
                                      </p:to>
                                    </p:set>
                                    <p:animEffect transition="in" filter="fade">
                                      <p:cBhvr>
                                        <p:cTn id="125" dur="500"/>
                                        <p:tgtEl>
                                          <p:spTgt spid="49"/>
                                        </p:tgtEl>
                                      </p:cBhvr>
                                    </p:animEffect>
                                  </p:childTnLst>
                                </p:cTn>
                              </p:par>
                              <p:par>
                                <p:cTn id="126" presetID="10" presetClass="entr" presetSubtype="0" fill="hold" nodeType="withEffect">
                                  <p:stCondLst>
                                    <p:cond delay="0"/>
                                  </p:stCondLst>
                                  <p:childTnLst>
                                    <p:set>
                                      <p:cBhvr>
                                        <p:cTn id="127" dur="1" fill="hold">
                                          <p:stCondLst>
                                            <p:cond delay="0"/>
                                          </p:stCondLst>
                                        </p:cTn>
                                        <p:tgtEl>
                                          <p:spTgt spid="48"/>
                                        </p:tgtEl>
                                        <p:attrNameLst>
                                          <p:attrName>style.visibility</p:attrName>
                                        </p:attrNameLst>
                                      </p:cBhvr>
                                      <p:to>
                                        <p:strVal val="visible"/>
                                      </p:to>
                                    </p:set>
                                    <p:animEffect transition="in" filter="fade">
                                      <p:cBhvr>
                                        <p:cTn id="128" dur="500"/>
                                        <p:tgtEl>
                                          <p:spTgt spid="48"/>
                                        </p:tgtEl>
                                      </p:cBhvr>
                                    </p:animEffect>
                                  </p:childTnLst>
                                </p:cTn>
                              </p:par>
                              <p:par>
                                <p:cTn id="129" presetID="10" presetClass="exit" presetSubtype="0" fill="hold" nodeType="withEffect">
                                  <p:stCondLst>
                                    <p:cond delay="0"/>
                                  </p:stCondLst>
                                  <p:childTnLst>
                                    <p:animEffect transition="out" filter="fade">
                                      <p:cBhvr>
                                        <p:cTn id="130" dur="500"/>
                                        <p:tgtEl>
                                          <p:spTgt spid="55"/>
                                        </p:tgtEl>
                                      </p:cBhvr>
                                    </p:animEffect>
                                    <p:set>
                                      <p:cBhvr>
                                        <p:cTn id="131" dur="1" fill="hold">
                                          <p:stCondLst>
                                            <p:cond delay="499"/>
                                          </p:stCondLst>
                                        </p:cTn>
                                        <p:tgtEl>
                                          <p:spTgt spid="55"/>
                                        </p:tgtEl>
                                        <p:attrNameLst>
                                          <p:attrName>style.visibility</p:attrName>
                                        </p:attrNameLst>
                                      </p:cBhvr>
                                      <p:to>
                                        <p:strVal val="hidden"/>
                                      </p:to>
                                    </p:set>
                                  </p:childTnLst>
                                </p:cTn>
                              </p:par>
                              <p:par>
                                <p:cTn id="132" presetID="10" presetClass="exit" presetSubtype="0" fill="hold" nodeType="withEffect">
                                  <p:stCondLst>
                                    <p:cond delay="0"/>
                                  </p:stCondLst>
                                  <p:childTnLst>
                                    <p:animEffect transition="out" filter="fade">
                                      <p:cBhvr>
                                        <p:cTn id="133" dur="500"/>
                                        <p:tgtEl>
                                          <p:spTgt spid="54"/>
                                        </p:tgtEl>
                                      </p:cBhvr>
                                    </p:animEffect>
                                    <p:set>
                                      <p:cBhvr>
                                        <p:cTn id="134" dur="1" fill="hold">
                                          <p:stCondLst>
                                            <p:cond delay="499"/>
                                          </p:stCondLst>
                                        </p:cTn>
                                        <p:tgtEl>
                                          <p:spTgt spid="54"/>
                                        </p:tgtEl>
                                        <p:attrNameLst>
                                          <p:attrName>style.visibility</p:attrName>
                                        </p:attrNameLst>
                                      </p:cBhvr>
                                      <p:to>
                                        <p:strVal val="hidden"/>
                                      </p:to>
                                    </p:set>
                                  </p:childTnLst>
                                </p:cTn>
                              </p:par>
                            </p:childTnLst>
                          </p:cTn>
                        </p:par>
                        <p:par>
                          <p:cTn id="135" fill="hold">
                            <p:stCondLst>
                              <p:cond delay="500"/>
                            </p:stCondLst>
                            <p:childTnLst>
                              <p:par>
                                <p:cTn id="136" presetID="10" presetClass="entr" presetSubtype="0" fill="hold" grpId="0" nodeType="afterEffect">
                                  <p:stCondLst>
                                    <p:cond delay="0"/>
                                  </p:stCondLst>
                                  <p:childTnLst>
                                    <p:set>
                                      <p:cBhvr>
                                        <p:cTn id="137" dur="1" fill="hold">
                                          <p:stCondLst>
                                            <p:cond delay="0"/>
                                          </p:stCondLst>
                                        </p:cTn>
                                        <p:tgtEl>
                                          <p:spTgt spid="68"/>
                                        </p:tgtEl>
                                        <p:attrNameLst>
                                          <p:attrName>style.visibility</p:attrName>
                                        </p:attrNameLst>
                                      </p:cBhvr>
                                      <p:to>
                                        <p:strVal val="visible"/>
                                      </p:to>
                                    </p:set>
                                    <p:animEffect transition="in" filter="fade">
                                      <p:cBhvr>
                                        <p:cTn id="138" dur="500"/>
                                        <p:tgtEl>
                                          <p:spTgt spid="68"/>
                                        </p:tgtEl>
                                      </p:cBhvr>
                                    </p:animEffect>
                                  </p:childTnLst>
                                </p:cTn>
                              </p:par>
                              <p:par>
                                <p:cTn id="139" presetID="42" presetClass="path" presetSubtype="0" accel="50000" decel="50000" fill="hold" grpId="1" nodeType="withEffect">
                                  <p:stCondLst>
                                    <p:cond delay="0"/>
                                  </p:stCondLst>
                                  <p:childTnLst>
                                    <p:animMotion origin="layout" path="M 5E-6 1.11022E-16 L 5E-6 0.11181 " pathEditMode="relative" rAng="0" ptsTypes="AA">
                                      <p:cBhvr>
                                        <p:cTn id="140" dur="1000" fill="hold"/>
                                        <p:tgtEl>
                                          <p:spTgt spid="68"/>
                                        </p:tgtEl>
                                        <p:attrNameLst>
                                          <p:attrName>ppt_x</p:attrName>
                                          <p:attrName>ppt_y</p:attrName>
                                        </p:attrNameLst>
                                      </p:cBhvr>
                                      <p:rCtr x="0" y="5579"/>
                                    </p:animMotion>
                                  </p:childTnLst>
                                </p:cTn>
                              </p:par>
                            </p:childTnLst>
                          </p:cTn>
                        </p:par>
                        <p:par>
                          <p:cTn id="141" fill="hold">
                            <p:stCondLst>
                              <p:cond delay="1500"/>
                            </p:stCondLst>
                            <p:childTnLst>
                              <p:par>
                                <p:cTn id="142" presetID="42" presetClass="path" presetSubtype="0" accel="50000" decel="50000" fill="hold" grpId="2" nodeType="afterEffect">
                                  <p:stCondLst>
                                    <p:cond delay="0"/>
                                  </p:stCondLst>
                                  <p:childTnLst>
                                    <p:animMotion origin="layout" path="M 5E-6 0.11181 L 0.33855 0.11181 " pathEditMode="relative" rAng="0" ptsTypes="AA">
                                      <p:cBhvr>
                                        <p:cTn id="143" dur="1000" fill="hold"/>
                                        <p:tgtEl>
                                          <p:spTgt spid="68"/>
                                        </p:tgtEl>
                                        <p:attrNameLst>
                                          <p:attrName>ppt_x</p:attrName>
                                          <p:attrName>ppt_y</p:attrName>
                                        </p:attrNameLst>
                                      </p:cBhvr>
                                      <p:rCtr x="16927" y="0"/>
                                    </p:animMotion>
                                  </p:childTnLst>
                                </p:cTn>
                              </p:par>
                            </p:childTnLst>
                          </p:cTn>
                        </p:par>
                        <p:par>
                          <p:cTn id="144" fill="hold">
                            <p:stCondLst>
                              <p:cond delay="2500"/>
                            </p:stCondLst>
                            <p:childTnLst>
                              <p:par>
                                <p:cTn id="145" presetID="42" presetClass="path" presetSubtype="0" accel="50000" decel="50000" fill="hold" grpId="3" nodeType="afterEffect">
                                  <p:stCondLst>
                                    <p:cond delay="0"/>
                                  </p:stCondLst>
                                  <p:childTnLst>
                                    <p:animMotion origin="layout" path="M 0.33854 0.11181 L 0.33854 0.22292 " pathEditMode="relative" rAng="0" ptsTypes="AA">
                                      <p:cBhvr>
                                        <p:cTn id="146" dur="1000" fill="hold"/>
                                        <p:tgtEl>
                                          <p:spTgt spid="68"/>
                                        </p:tgtEl>
                                        <p:attrNameLst>
                                          <p:attrName>ppt_x</p:attrName>
                                          <p:attrName>ppt_y</p:attrName>
                                        </p:attrNameLst>
                                      </p:cBhvr>
                                      <p:rCtr x="0" y="5556"/>
                                    </p:animMotion>
                                  </p:childTnLst>
                                </p:cTn>
                              </p:par>
                            </p:childTnLst>
                          </p:cTn>
                        </p:par>
                      </p:childTnLst>
                    </p:cTn>
                  </p:par>
                  <p:par>
                    <p:cTn id="147" fill="hold">
                      <p:stCondLst>
                        <p:cond delay="indefinite"/>
                      </p:stCondLst>
                      <p:childTnLst>
                        <p:par>
                          <p:cTn id="148" fill="hold">
                            <p:stCondLst>
                              <p:cond delay="0"/>
                            </p:stCondLst>
                            <p:childTnLst>
                              <p:par>
                                <p:cTn id="149" presetID="10" presetClass="exit" presetSubtype="0" fill="hold" grpId="1" nodeType="clickEffect">
                                  <p:stCondLst>
                                    <p:cond delay="0"/>
                                  </p:stCondLst>
                                  <p:childTnLst>
                                    <p:animEffect transition="out" filter="fade">
                                      <p:cBhvr>
                                        <p:cTn id="150" dur="500"/>
                                        <p:tgtEl>
                                          <p:spTgt spid="78"/>
                                        </p:tgtEl>
                                      </p:cBhvr>
                                    </p:animEffect>
                                    <p:set>
                                      <p:cBhvr>
                                        <p:cTn id="151" dur="1" fill="hold">
                                          <p:stCondLst>
                                            <p:cond delay="499"/>
                                          </p:stCondLst>
                                        </p:cTn>
                                        <p:tgtEl>
                                          <p:spTgt spid="78"/>
                                        </p:tgtEl>
                                        <p:attrNameLst>
                                          <p:attrName>style.visibility</p:attrName>
                                        </p:attrNameLst>
                                      </p:cBhvr>
                                      <p:to>
                                        <p:strVal val="hidden"/>
                                      </p:to>
                                    </p:set>
                                  </p:childTnLst>
                                </p:cTn>
                              </p:par>
                              <p:par>
                                <p:cTn id="152" presetID="10" presetClass="exit" presetSubtype="0" fill="hold" grpId="4" nodeType="withEffect">
                                  <p:stCondLst>
                                    <p:cond delay="0"/>
                                  </p:stCondLst>
                                  <p:childTnLst>
                                    <p:animEffect transition="out" filter="fade">
                                      <p:cBhvr>
                                        <p:cTn id="153" dur="500"/>
                                        <p:tgtEl>
                                          <p:spTgt spid="68"/>
                                        </p:tgtEl>
                                      </p:cBhvr>
                                    </p:animEffect>
                                    <p:set>
                                      <p:cBhvr>
                                        <p:cTn id="154" dur="1" fill="hold">
                                          <p:stCondLst>
                                            <p:cond delay="499"/>
                                          </p:stCondLst>
                                        </p:cTn>
                                        <p:tgtEl>
                                          <p:spTgt spid="68"/>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10" presetClass="entr" presetSubtype="0" fill="hold" grpId="0" nodeType="clickEffect">
                                  <p:stCondLst>
                                    <p:cond delay="0"/>
                                  </p:stCondLst>
                                  <p:childTnLst>
                                    <p:set>
                                      <p:cBhvr>
                                        <p:cTn id="158" dur="1" fill="hold">
                                          <p:stCondLst>
                                            <p:cond delay="0"/>
                                          </p:stCondLst>
                                        </p:cTn>
                                        <p:tgtEl>
                                          <p:spTgt spid="47"/>
                                        </p:tgtEl>
                                        <p:attrNameLst>
                                          <p:attrName>style.visibility</p:attrName>
                                        </p:attrNameLst>
                                      </p:cBhvr>
                                      <p:to>
                                        <p:strVal val="visible"/>
                                      </p:to>
                                    </p:set>
                                    <p:animEffect transition="in" filter="fade">
                                      <p:cBhvr>
                                        <p:cTn id="159" dur="500"/>
                                        <p:tgtEl>
                                          <p:spTgt spid="47"/>
                                        </p:tgtEl>
                                      </p:cBhvr>
                                    </p:animEffect>
                                  </p:childTnLst>
                                </p:cTn>
                              </p:par>
                              <p:par>
                                <p:cTn id="160" presetID="10" presetClass="entr" presetSubtype="0" fill="hold" nodeType="withEffect">
                                  <p:stCondLst>
                                    <p:cond delay="0"/>
                                  </p:stCondLst>
                                  <p:childTnLst>
                                    <p:set>
                                      <p:cBhvr>
                                        <p:cTn id="161" dur="1" fill="hold">
                                          <p:stCondLst>
                                            <p:cond delay="0"/>
                                          </p:stCondLst>
                                        </p:cTn>
                                        <p:tgtEl>
                                          <p:spTgt spid="46"/>
                                        </p:tgtEl>
                                        <p:attrNameLst>
                                          <p:attrName>style.visibility</p:attrName>
                                        </p:attrNameLst>
                                      </p:cBhvr>
                                      <p:to>
                                        <p:strVal val="visible"/>
                                      </p:to>
                                    </p:set>
                                    <p:animEffect transition="in" filter="fade">
                                      <p:cBhvr>
                                        <p:cTn id="16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62" grpId="0" animBg="1"/>
      <p:bldP spid="62" grpId="1" animBg="1"/>
      <p:bldP spid="62" grpId="2" animBg="1"/>
      <p:bldP spid="62" grpId="3" animBg="1"/>
      <p:bldP spid="62" grpId="4" animBg="1"/>
      <p:bldP spid="68" grpId="0" animBg="1"/>
      <p:bldP spid="68" grpId="1" animBg="1"/>
      <p:bldP spid="68" grpId="2" animBg="1"/>
      <p:bldP spid="68" grpId="3" animBg="1"/>
      <p:bldP spid="68" grpId="4" animBg="1"/>
      <p:bldP spid="72" grpId="0"/>
      <p:bldP spid="73" grpId="0"/>
      <p:bldP spid="77" grpId="0" animBg="1"/>
      <p:bldP spid="77" grpId="1" animBg="1"/>
      <p:bldP spid="78" grpId="0" animBg="1"/>
      <p:bldP spid="78" grpId="1" animBg="1"/>
      <p:bldP spid="83" grpId="0" animBg="1"/>
      <p:bldP spid="83" grpId="1" animBg="1"/>
      <p:bldP spid="84" grpId="0" animBg="1"/>
      <p:bldP spid="84" grpId="1" animBg="1"/>
      <p:bldP spid="84" grpId="2" animBg="1"/>
      <p:bldP spid="84" grpId="3" animBg="1"/>
      <p:bldP spid="85" grpId="0" animBg="1"/>
      <p:bldP spid="85" grpId="1" animBg="1"/>
      <p:bldP spid="85" grpId="2" animBg="1"/>
      <p:bldP spid="86"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Baseline Bank Organization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157</a:t>
            </a:fld>
            <a:endParaRPr lang="en-US" altLang="en-US">
              <a:solidFill>
                <a:srgbClr val="000000"/>
              </a:solidFill>
            </a:endParaRPr>
          </a:p>
        </p:txBody>
      </p:sp>
      <p:cxnSp>
        <p:nvCxnSpPr>
          <p:cNvPr id="97" name="on0"/>
          <p:cNvCxnSpPr/>
          <p:nvPr/>
        </p:nvCxnSpPr>
        <p:spPr>
          <a:xfrm>
            <a:off x="5328989" y="2599608"/>
            <a:ext cx="0" cy="472095"/>
          </a:xfrm>
          <a:prstGeom prst="line">
            <a:avLst/>
          </a:prstGeom>
          <a:noFill/>
          <a:ln w="57150" cap="flat" cmpd="sng" algn="ctr">
            <a:solidFill>
              <a:srgbClr val="FF0000"/>
            </a:solidFill>
            <a:prstDash val="solid"/>
          </a:ln>
          <a:effectLst/>
        </p:spPr>
      </p:cxnSp>
      <p:cxnSp>
        <p:nvCxnSpPr>
          <p:cNvPr id="98" name="on0"/>
          <p:cNvCxnSpPr/>
          <p:nvPr/>
        </p:nvCxnSpPr>
        <p:spPr>
          <a:xfrm>
            <a:off x="4448024" y="2586544"/>
            <a:ext cx="0" cy="455361"/>
          </a:xfrm>
          <a:prstGeom prst="line">
            <a:avLst/>
          </a:prstGeom>
          <a:noFill/>
          <a:ln w="57150" cap="flat" cmpd="sng" algn="ctr">
            <a:solidFill>
              <a:srgbClr val="FF0000"/>
            </a:solidFill>
            <a:prstDash val="solid"/>
          </a:ln>
          <a:effectLst/>
        </p:spPr>
      </p:cxnSp>
      <p:cxnSp>
        <p:nvCxnSpPr>
          <p:cNvPr id="99" name="long"/>
          <p:cNvCxnSpPr/>
          <p:nvPr/>
        </p:nvCxnSpPr>
        <p:spPr>
          <a:xfrm>
            <a:off x="8052975" y="1761405"/>
            <a:ext cx="0" cy="4114800"/>
          </a:xfrm>
          <a:prstGeom prst="line">
            <a:avLst/>
          </a:prstGeom>
          <a:noFill/>
          <a:ln w="57150" cap="flat" cmpd="sng" algn="ctr">
            <a:solidFill>
              <a:srgbClr val="FF0000"/>
            </a:solidFill>
            <a:prstDash val="solid"/>
          </a:ln>
          <a:effectLst/>
        </p:spPr>
      </p:cxnSp>
      <p:cxnSp>
        <p:nvCxnSpPr>
          <p:cNvPr id="100" name="long"/>
          <p:cNvCxnSpPr/>
          <p:nvPr/>
        </p:nvCxnSpPr>
        <p:spPr>
          <a:xfrm>
            <a:off x="6992157" y="1761405"/>
            <a:ext cx="1" cy="4114800"/>
          </a:xfrm>
          <a:prstGeom prst="line">
            <a:avLst/>
          </a:prstGeom>
          <a:noFill/>
          <a:ln w="57150" cap="flat" cmpd="sng" algn="ctr">
            <a:solidFill>
              <a:srgbClr val="FF0000"/>
            </a:solidFill>
            <a:prstDash val="solid"/>
          </a:ln>
          <a:effectLst/>
        </p:spPr>
      </p:cxnSp>
      <p:sp>
        <p:nvSpPr>
          <p:cNvPr id="101" name="localrb"/>
          <p:cNvSpPr txBox="1"/>
          <p:nvPr/>
        </p:nvSpPr>
        <p:spPr>
          <a:xfrm>
            <a:off x="5991234" y="2219155"/>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2" name="localrb"/>
          <p:cNvSpPr txBox="1"/>
          <p:nvPr/>
        </p:nvSpPr>
        <p:spPr>
          <a:xfrm>
            <a:off x="5991234" y="4581355"/>
            <a:ext cx="1933566"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3" name="localrb"/>
          <p:cNvSpPr txBox="1"/>
          <p:nvPr/>
        </p:nvSpPr>
        <p:spPr>
          <a:xfrm>
            <a:off x="4525191" y="5952955"/>
            <a:ext cx="1875609" cy="304250"/>
          </a:xfrm>
          <a:prstGeom prst="rect">
            <a:avLst/>
          </a:prstGeom>
          <a:noFill/>
        </p:spPr>
        <p:txBody>
          <a:bodyPr wrap="square" rtlCol="0" anchor="ctr">
            <a:noAutofit/>
          </a:bodyPr>
          <a:lstStyle/>
          <a:p>
            <a:pPr algn="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4" name="movebluerow"/>
          <p:cNvSpPr/>
          <p:nvPr/>
        </p:nvSpPr>
        <p:spPr>
          <a:xfrm>
            <a:off x="3963224" y="1228010"/>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5" name="movebluerow"/>
          <p:cNvSpPr/>
          <p:nvPr/>
        </p:nvSpPr>
        <p:spPr>
          <a:xfrm>
            <a:off x="3972749" y="357907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6" name="longblack"/>
          <p:cNvCxnSpPr/>
          <p:nvPr/>
        </p:nvCxnSpPr>
        <p:spPr>
          <a:xfrm flipV="1">
            <a:off x="2555776" y="1683654"/>
            <a:ext cx="648119" cy="1556"/>
          </a:xfrm>
          <a:prstGeom prst="line">
            <a:avLst/>
          </a:prstGeom>
          <a:noFill/>
          <a:ln w="76200" cap="flat" cmpd="sng" algn="ctr">
            <a:solidFill>
              <a:sysClr val="window" lastClr="FFFFFF">
                <a:lumMod val="65000"/>
              </a:sysClr>
            </a:solidFill>
            <a:prstDash val="solid"/>
          </a:ln>
          <a:effectLst/>
        </p:spPr>
      </p:cxnSp>
      <p:cxnSp>
        <p:nvCxnSpPr>
          <p:cNvPr id="107" name="longblack"/>
          <p:cNvCxnSpPr/>
          <p:nvPr/>
        </p:nvCxnSpPr>
        <p:spPr>
          <a:xfrm flipV="1">
            <a:off x="2555776" y="4036265"/>
            <a:ext cx="638313" cy="5"/>
          </a:xfrm>
          <a:prstGeom prst="line">
            <a:avLst/>
          </a:prstGeom>
          <a:noFill/>
          <a:ln w="76200" cap="flat" cmpd="sng" algn="ctr">
            <a:solidFill>
              <a:sysClr val="window" lastClr="FFFFFF">
                <a:lumMod val="65000"/>
              </a:sysClr>
            </a:solidFill>
            <a:prstDash val="solid"/>
          </a:ln>
          <a:effectLst/>
        </p:spPr>
      </p:cxnSp>
      <p:cxnSp>
        <p:nvCxnSpPr>
          <p:cNvPr id="108" name="black"/>
          <p:cNvCxnSpPr/>
          <p:nvPr/>
        </p:nvCxnSpPr>
        <p:spPr>
          <a:xfrm>
            <a:off x="969942" y="3071703"/>
            <a:ext cx="1585834" cy="0"/>
          </a:xfrm>
          <a:prstGeom prst="line">
            <a:avLst/>
          </a:prstGeom>
          <a:noFill/>
          <a:ln w="76200" cap="flat" cmpd="sng" algn="ctr">
            <a:solidFill>
              <a:sysClr val="window" lastClr="FFFFFF">
                <a:lumMod val="65000"/>
              </a:sysClr>
            </a:solidFill>
            <a:prstDash val="solid"/>
          </a:ln>
          <a:effectLst/>
        </p:spPr>
      </p:cxnSp>
      <p:sp>
        <p:nvSpPr>
          <p:cNvPr id="109" name="smallrow"/>
          <p:cNvSpPr/>
          <p:nvPr/>
        </p:nvSpPr>
        <p:spPr>
          <a:xfrm>
            <a:off x="3963225" y="168520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0" name="Straight Connector 109"/>
          <p:cNvCxnSpPr/>
          <p:nvPr/>
        </p:nvCxnSpPr>
        <p:spPr>
          <a:xfrm>
            <a:off x="3545495" y="1913808"/>
            <a:ext cx="2750539" cy="0"/>
          </a:xfrm>
          <a:prstGeom prst="line">
            <a:avLst/>
          </a:prstGeom>
          <a:noFill/>
          <a:ln w="19050" cap="flat" cmpd="sng" algn="ctr">
            <a:solidFill>
              <a:sysClr val="windowText" lastClr="000000"/>
            </a:solidFill>
            <a:prstDash val="sysDash"/>
          </a:ln>
          <a:effectLst/>
        </p:spPr>
      </p:cxnSp>
      <p:cxnSp>
        <p:nvCxnSpPr>
          <p:cNvPr id="111" name="black"/>
          <p:cNvCxnSpPr/>
          <p:nvPr/>
        </p:nvCxnSpPr>
        <p:spPr>
          <a:xfrm>
            <a:off x="2555776" y="1228008"/>
            <a:ext cx="0" cy="3722110"/>
          </a:xfrm>
          <a:prstGeom prst="line">
            <a:avLst/>
          </a:prstGeom>
          <a:noFill/>
          <a:ln w="76200" cap="flat" cmpd="sng" algn="ctr">
            <a:solidFill>
              <a:sysClr val="window" lastClr="FFFFFF">
                <a:lumMod val="65000"/>
              </a:sysClr>
            </a:solidFill>
            <a:prstDash val="solid"/>
          </a:ln>
          <a:effectLst/>
        </p:spPr>
      </p:cxnSp>
      <p:cxnSp>
        <p:nvCxnSpPr>
          <p:cNvPr id="112" name="black"/>
          <p:cNvCxnSpPr/>
          <p:nvPr/>
        </p:nvCxnSpPr>
        <p:spPr>
          <a:xfrm>
            <a:off x="2736882" y="1685208"/>
            <a:ext cx="457206" cy="0"/>
          </a:xfrm>
          <a:prstGeom prst="line">
            <a:avLst/>
          </a:prstGeom>
          <a:noFill/>
          <a:ln w="76200" cap="flat" cmpd="sng" algn="ctr">
            <a:solidFill>
              <a:sysClr val="window" lastClr="FFFFFF">
                <a:lumMod val="65000"/>
              </a:sysClr>
            </a:solidFill>
            <a:prstDash val="solid"/>
          </a:ln>
          <a:effectLst/>
        </p:spPr>
      </p:cxnSp>
      <p:sp>
        <p:nvSpPr>
          <p:cNvPr id="113" name="smallrow"/>
          <p:cNvSpPr/>
          <p:nvPr/>
        </p:nvSpPr>
        <p:spPr>
          <a:xfrm>
            <a:off x="3963225" y="403571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4" name="smallrow"/>
          <p:cNvSpPr/>
          <p:nvPr/>
        </p:nvSpPr>
        <p:spPr>
          <a:xfrm>
            <a:off x="3972750" y="3578518"/>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5" name="Straight Connector 114"/>
          <p:cNvCxnSpPr/>
          <p:nvPr/>
        </p:nvCxnSpPr>
        <p:spPr>
          <a:xfrm flipV="1">
            <a:off x="3545494" y="4264317"/>
            <a:ext cx="2750540" cy="1"/>
          </a:xfrm>
          <a:prstGeom prst="line">
            <a:avLst/>
          </a:prstGeom>
          <a:noFill/>
          <a:ln w="19050" cap="flat" cmpd="sng" algn="ctr">
            <a:solidFill>
              <a:sysClr val="windowText" lastClr="000000"/>
            </a:solidFill>
            <a:prstDash val="sysDash"/>
          </a:ln>
          <a:effectLst/>
        </p:spPr>
      </p:cxnSp>
      <p:cxnSp>
        <p:nvCxnSpPr>
          <p:cNvPr id="116" name="black"/>
          <p:cNvCxnSpPr>
            <a:endCxn id="125" idx="0"/>
          </p:cNvCxnSpPr>
          <p:nvPr/>
        </p:nvCxnSpPr>
        <p:spPr>
          <a:xfrm>
            <a:off x="2736882" y="4035717"/>
            <a:ext cx="457206" cy="0"/>
          </a:xfrm>
          <a:prstGeom prst="line">
            <a:avLst/>
          </a:prstGeom>
          <a:noFill/>
          <a:ln w="76200" cap="flat" cmpd="sng" algn="ctr">
            <a:solidFill>
              <a:sysClr val="window" lastClr="FFFFFF">
                <a:lumMod val="65000"/>
              </a:sysClr>
            </a:solidFill>
            <a:prstDash val="solid"/>
          </a:ln>
          <a:effectLst/>
        </p:spPr>
      </p:cxnSp>
      <p:sp>
        <p:nvSpPr>
          <p:cNvPr id="117" name="globaldecoder"/>
          <p:cNvSpPr/>
          <p:nvPr/>
        </p:nvSpPr>
        <p:spPr>
          <a:xfrm rot="16200000">
            <a:off x="-873758" y="2757764"/>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movebluerow"/>
          <p:cNvSpPr/>
          <p:nvPr/>
        </p:nvSpPr>
        <p:spPr>
          <a:xfrm>
            <a:off x="3985450" y="2142408"/>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9" name="bankblank"/>
          <p:cNvSpPr/>
          <p:nvPr/>
        </p:nvSpPr>
        <p:spPr>
          <a:xfrm>
            <a:off x="3963224" y="122800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0" name="row-buffer"/>
          <p:cNvSpPr/>
          <p:nvPr/>
        </p:nvSpPr>
        <p:spPr>
          <a:xfrm>
            <a:off x="3963224" y="214240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1" name="decoder"/>
          <p:cNvSpPr/>
          <p:nvPr/>
        </p:nvSpPr>
        <p:spPr>
          <a:xfrm rot="16200000">
            <a:off x="2912592" y="1509507"/>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3" name="bankblank"/>
          <p:cNvSpPr/>
          <p:nvPr/>
        </p:nvSpPr>
        <p:spPr>
          <a:xfrm>
            <a:off x="3963224" y="357851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4" name="row-buffer"/>
          <p:cNvSpPr/>
          <p:nvPr/>
        </p:nvSpPr>
        <p:spPr>
          <a:xfrm>
            <a:off x="6582591" y="5876205"/>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5" name="decoder"/>
          <p:cNvSpPr/>
          <p:nvPr/>
        </p:nvSpPr>
        <p:spPr>
          <a:xfrm rot="16200000">
            <a:off x="2912590" y="3860013"/>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6" name="row-buffer"/>
          <p:cNvSpPr/>
          <p:nvPr/>
        </p:nvSpPr>
        <p:spPr>
          <a:xfrm>
            <a:off x="3963224" y="449291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31" name="wlbluelowered"/>
          <p:cNvCxnSpPr/>
          <p:nvPr/>
        </p:nvCxnSpPr>
        <p:spPr>
          <a:xfrm flipV="1">
            <a:off x="3545495" y="1456605"/>
            <a:ext cx="2750539" cy="3"/>
          </a:xfrm>
          <a:prstGeom prst="line">
            <a:avLst/>
          </a:prstGeom>
          <a:noFill/>
          <a:ln w="19050" cap="flat" cmpd="sng" algn="ctr">
            <a:solidFill>
              <a:sysClr val="windowText" lastClr="000000"/>
            </a:solidFill>
            <a:prstDash val="sysDash"/>
          </a:ln>
          <a:effectLst/>
        </p:spPr>
      </p:cxnSp>
      <p:cxnSp>
        <p:nvCxnSpPr>
          <p:cNvPr id="132" name="wlorangelowered"/>
          <p:cNvCxnSpPr/>
          <p:nvPr/>
        </p:nvCxnSpPr>
        <p:spPr>
          <a:xfrm>
            <a:off x="3545497" y="3807114"/>
            <a:ext cx="2750537" cy="4"/>
          </a:xfrm>
          <a:prstGeom prst="line">
            <a:avLst/>
          </a:prstGeom>
          <a:noFill/>
          <a:ln w="19050" cap="flat" cmpd="sng" algn="ctr">
            <a:solidFill>
              <a:sysClr val="windowText" lastClr="000000"/>
            </a:solidFill>
            <a:prstDash val="sysDash"/>
          </a:ln>
          <a:effectLst/>
        </p:spPr>
      </p:cxnSp>
      <p:sp>
        <p:nvSpPr>
          <p:cNvPr id="135" name="globalbitline"/>
          <p:cNvSpPr txBox="1"/>
          <p:nvPr/>
        </p:nvSpPr>
        <p:spPr>
          <a:xfrm>
            <a:off x="5880903" y="999405"/>
            <a:ext cx="3278984" cy="556048"/>
          </a:xfrm>
          <a:prstGeom prst="rect">
            <a:avLst/>
          </a:prstGeom>
          <a:noFill/>
        </p:spPr>
        <p:txBody>
          <a:bodyPr wrap="square" rtlCol="0" anchor="ctr">
            <a:noAutofit/>
          </a:bodyPr>
          <a:lstStyle/>
          <a:p>
            <a:pPr algn="ctr">
              <a:lnSpc>
                <a:spcPct val="80000"/>
              </a:lnSpc>
              <a:defRPr/>
            </a:pPr>
            <a:r>
              <a:rPr lang="en-US" sz="3600" b="1" i="1" kern="0" dirty="0" smtClean="0">
                <a:solidFill>
                  <a:srgbClr val="FF0000"/>
                </a:solidFill>
                <a:latin typeface="Tahoma"/>
              </a:rPr>
              <a:t>Global </a:t>
            </a:r>
          </a:p>
          <a:p>
            <a:pPr algn="ctr">
              <a:lnSpc>
                <a:spcPct val="80000"/>
              </a:lnSpc>
              <a:defRPr/>
            </a:pPr>
            <a:r>
              <a:rPr lang="en-US" sz="3600" b="1" i="1" kern="0" dirty="0" err="1" smtClean="0">
                <a:solidFill>
                  <a:srgbClr val="FF0000"/>
                </a:solidFill>
                <a:latin typeface="Tahoma"/>
              </a:rPr>
              <a:t>bitlines</a:t>
            </a:r>
            <a:endParaRPr lang="en-US" sz="3200" i="1" kern="0" dirty="0">
              <a:solidFill>
                <a:srgbClr val="FF0000"/>
              </a:solidFill>
              <a:latin typeface="Tahoma"/>
            </a:endParaRPr>
          </a:p>
        </p:txBody>
      </p:sp>
      <p:cxnSp>
        <p:nvCxnSpPr>
          <p:cNvPr id="136" name="bus0"/>
          <p:cNvCxnSpPr/>
          <p:nvPr/>
        </p:nvCxnSpPr>
        <p:spPr>
          <a:xfrm>
            <a:off x="3963224" y="3041905"/>
            <a:ext cx="4791066"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7" name="bus1"/>
          <p:cNvCxnSpPr/>
          <p:nvPr/>
        </p:nvCxnSpPr>
        <p:spPr>
          <a:xfrm>
            <a:off x="3985450" y="5495205"/>
            <a:ext cx="4853750" cy="0"/>
          </a:xfrm>
          <a:prstGeom prst="line">
            <a:avLst/>
          </a:prstGeom>
          <a:noFill/>
          <a:ln w="76200" cap="flat" cmpd="sng" algn="ctr">
            <a:solidFill>
              <a:sysClr val="windowText" lastClr="000000"/>
            </a:solidFill>
            <a:prstDash val="solid"/>
            <a:headEnd type="triangle" w="med" len="med"/>
            <a:tailEnd type="triangle" w="med" len="med"/>
          </a:ln>
          <a:effectLst/>
        </p:spPr>
      </p:cxnSp>
      <p:sp>
        <p:nvSpPr>
          <p:cNvPr id="51" name="globallatch"/>
          <p:cNvSpPr/>
          <p:nvPr/>
        </p:nvSpPr>
        <p:spPr>
          <a:xfrm rot="16200000">
            <a:off x="978175" y="2812200"/>
            <a:ext cx="1869464" cy="519006"/>
          </a:xfrm>
          <a:prstGeom prst="hexagon">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cxnSp>
        <p:nvCxnSpPr>
          <p:cNvPr id="42" name="on0"/>
          <p:cNvCxnSpPr/>
          <p:nvPr/>
        </p:nvCxnSpPr>
        <p:spPr>
          <a:xfrm>
            <a:off x="4427984" y="4941168"/>
            <a:ext cx="0" cy="527369"/>
          </a:xfrm>
          <a:prstGeom prst="line">
            <a:avLst/>
          </a:prstGeom>
          <a:noFill/>
          <a:ln w="57150" cap="flat" cmpd="sng" algn="ctr">
            <a:solidFill>
              <a:srgbClr val="FF0000"/>
            </a:solidFill>
            <a:prstDash val="solid"/>
          </a:ln>
          <a:effectLst/>
        </p:spPr>
      </p:cxnSp>
      <p:cxnSp>
        <p:nvCxnSpPr>
          <p:cNvPr id="47" name="on0"/>
          <p:cNvCxnSpPr/>
          <p:nvPr/>
        </p:nvCxnSpPr>
        <p:spPr>
          <a:xfrm>
            <a:off x="5364088" y="4941168"/>
            <a:ext cx="0" cy="527369"/>
          </a:xfrm>
          <a:prstGeom prst="line">
            <a:avLst/>
          </a:prstGeom>
          <a:noFill/>
          <a:ln w="57150" cap="flat" cmpd="sng" algn="ctr">
            <a:solidFill>
              <a:srgbClr val="FF0000"/>
            </a:solidFill>
            <a:prstDash val="solid"/>
          </a:ln>
          <a:effectLst/>
        </p:spPr>
      </p:cxnSp>
    </p:spTree>
    <p:extLst>
      <p:ext uri="{BB962C8B-B14F-4D97-AF65-F5344CB8AC3E}">
        <p14:creationId xmlns:p14="http://schemas.microsoft.com/office/powerpoint/2010/main" val="3142846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Proposed Bank Organization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158</a:t>
            </a:fld>
            <a:endParaRPr lang="en-US" altLang="en-US">
              <a:solidFill>
                <a:srgbClr val="000000"/>
              </a:solidFill>
            </a:endParaRPr>
          </a:p>
        </p:txBody>
      </p:sp>
      <p:cxnSp>
        <p:nvCxnSpPr>
          <p:cNvPr id="95" name="off0"/>
          <p:cNvCxnSpPr/>
          <p:nvPr/>
        </p:nvCxnSpPr>
        <p:spPr>
          <a:xfrm flipH="1">
            <a:off x="4102316" y="4950118"/>
            <a:ext cx="345708" cy="254017"/>
          </a:xfrm>
          <a:prstGeom prst="line">
            <a:avLst/>
          </a:prstGeom>
          <a:noFill/>
          <a:ln w="57150" cap="flat" cmpd="sng" algn="ctr">
            <a:solidFill>
              <a:srgbClr val="FF0000"/>
            </a:solidFill>
            <a:prstDash val="solid"/>
          </a:ln>
          <a:effectLst/>
        </p:spPr>
      </p:cxnSp>
      <p:cxnSp>
        <p:nvCxnSpPr>
          <p:cNvPr id="96" name="off0"/>
          <p:cNvCxnSpPr/>
          <p:nvPr/>
        </p:nvCxnSpPr>
        <p:spPr>
          <a:xfrm flipH="1">
            <a:off x="5061476" y="4931349"/>
            <a:ext cx="345708" cy="272786"/>
          </a:xfrm>
          <a:prstGeom prst="line">
            <a:avLst/>
          </a:prstGeom>
          <a:noFill/>
          <a:ln w="57150" cap="flat" cmpd="sng" algn="ctr">
            <a:solidFill>
              <a:srgbClr val="FF0000"/>
            </a:solidFill>
            <a:prstDash val="solid"/>
          </a:ln>
          <a:effectLst/>
        </p:spPr>
      </p:cxnSp>
      <p:cxnSp>
        <p:nvCxnSpPr>
          <p:cNvPr id="97" name="on0"/>
          <p:cNvCxnSpPr/>
          <p:nvPr/>
        </p:nvCxnSpPr>
        <p:spPr>
          <a:xfrm>
            <a:off x="5328989" y="2599608"/>
            <a:ext cx="0" cy="472095"/>
          </a:xfrm>
          <a:prstGeom prst="line">
            <a:avLst/>
          </a:prstGeom>
          <a:noFill/>
          <a:ln w="57150" cap="flat" cmpd="sng" algn="ctr">
            <a:solidFill>
              <a:srgbClr val="FF0000"/>
            </a:solidFill>
            <a:prstDash val="solid"/>
          </a:ln>
          <a:effectLst/>
        </p:spPr>
      </p:cxnSp>
      <p:cxnSp>
        <p:nvCxnSpPr>
          <p:cNvPr id="98" name="on0"/>
          <p:cNvCxnSpPr/>
          <p:nvPr/>
        </p:nvCxnSpPr>
        <p:spPr>
          <a:xfrm>
            <a:off x="4448024" y="2586544"/>
            <a:ext cx="0" cy="455361"/>
          </a:xfrm>
          <a:prstGeom prst="line">
            <a:avLst/>
          </a:prstGeom>
          <a:noFill/>
          <a:ln w="57150" cap="flat" cmpd="sng" algn="ctr">
            <a:solidFill>
              <a:srgbClr val="FF0000"/>
            </a:solidFill>
            <a:prstDash val="solid"/>
          </a:ln>
          <a:effectLst/>
        </p:spPr>
      </p:cxnSp>
      <p:cxnSp>
        <p:nvCxnSpPr>
          <p:cNvPr id="99" name="long"/>
          <p:cNvCxnSpPr/>
          <p:nvPr/>
        </p:nvCxnSpPr>
        <p:spPr>
          <a:xfrm>
            <a:off x="8052975" y="1761405"/>
            <a:ext cx="0" cy="4114800"/>
          </a:xfrm>
          <a:prstGeom prst="line">
            <a:avLst/>
          </a:prstGeom>
          <a:noFill/>
          <a:ln w="57150" cap="flat" cmpd="sng" algn="ctr">
            <a:solidFill>
              <a:srgbClr val="FF0000"/>
            </a:solidFill>
            <a:prstDash val="solid"/>
          </a:ln>
          <a:effectLst/>
        </p:spPr>
      </p:cxnSp>
      <p:cxnSp>
        <p:nvCxnSpPr>
          <p:cNvPr id="100" name="long"/>
          <p:cNvCxnSpPr/>
          <p:nvPr/>
        </p:nvCxnSpPr>
        <p:spPr>
          <a:xfrm>
            <a:off x="6992157" y="1761405"/>
            <a:ext cx="1" cy="4114800"/>
          </a:xfrm>
          <a:prstGeom prst="line">
            <a:avLst/>
          </a:prstGeom>
          <a:noFill/>
          <a:ln w="57150" cap="flat" cmpd="sng" algn="ctr">
            <a:solidFill>
              <a:srgbClr val="FF0000"/>
            </a:solidFill>
            <a:prstDash val="solid"/>
          </a:ln>
          <a:effectLst/>
        </p:spPr>
      </p:cxnSp>
      <p:sp>
        <p:nvSpPr>
          <p:cNvPr id="101" name="localrb"/>
          <p:cNvSpPr txBox="1"/>
          <p:nvPr/>
        </p:nvSpPr>
        <p:spPr>
          <a:xfrm>
            <a:off x="5991234" y="2219155"/>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2" name="localrb"/>
          <p:cNvSpPr txBox="1"/>
          <p:nvPr/>
        </p:nvSpPr>
        <p:spPr>
          <a:xfrm>
            <a:off x="5991234" y="4581355"/>
            <a:ext cx="1933566"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3" name="localrb"/>
          <p:cNvSpPr txBox="1"/>
          <p:nvPr/>
        </p:nvSpPr>
        <p:spPr>
          <a:xfrm>
            <a:off x="4525191" y="5952955"/>
            <a:ext cx="1875609" cy="304250"/>
          </a:xfrm>
          <a:prstGeom prst="rect">
            <a:avLst/>
          </a:prstGeom>
          <a:noFill/>
        </p:spPr>
        <p:txBody>
          <a:bodyPr wrap="square" rtlCol="0" anchor="ctr">
            <a:noAutofit/>
          </a:bodyPr>
          <a:lstStyle/>
          <a:p>
            <a:pPr algn="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4" name="movebluerow"/>
          <p:cNvSpPr/>
          <p:nvPr/>
        </p:nvSpPr>
        <p:spPr>
          <a:xfrm>
            <a:off x="3963224" y="1228010"/>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5" name="movebluerow"/>
          <p:cNvSpPr/>
          <p:nvPr/>
        </p:nvSpPr>
        <p:spPr>
          <a:xfrm>
            <a:off x="3972749" y="357907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6" name="longblack"/>
          <p:cNvCxnSpPr/>
          <p:nvPr/>
        </p:nvCxnSpPr>
        <p:spPr>
          <a:xfrm flipV="1">
            <a:off x="1704968" y="1683653"/>
            <a:ext cx="1498927" cy="1557"/>
          </a:xfrm>
          <a:prstGeom prst="line">
            <a:avLst/>
          </a:prstGeom>
          <a:noFill/>
          <a:ln w="76200" cap="flat" cmpd="sng" algn="ctr">
            <a:solidFill>
              <a:sysClr val="window" lastClr="FFFFFF">
                <a:lumMod val="65000"/>
              </a:sysClr>
            </a:solidFill>
            <a:prstDash val="solid"/>
          </a:ln>
          <a:effectLst/>
        </p:spPr>
      </p:cxnSp>
      <p:cxnSp>
        <p:nvCxnSpPr>
          <p:cNvPr id="107" name="longblack"/>
          <p:cNvCxnSpPr/>
          <p:nvPr/>
        </p:nvCxnSpPr>
        <p:spPr>
          <a:xfrm>
            <a:off x="1704968" y="4036265"/>
            <a:ext cx="1489121" cy="0"/>
          </a:xfrm>
          <a:prstGeom prst="line">
            <a:avLst/>
          </a:prstGeom>
          <a:noFill/>
          <a:ln w="76200" cap="flat" cmpd="sng" algn="ctr">
            <a:solidFill>
              <a:sysClr val="window" lastClr="FFFFFF">
                <a:lumMod val="65000"/>
              </a:sysClr>
            </a:solidFill>
            <a:prstDash val="solid"/>
          </a:ln>
          <a:effectLst/>
        </p:spPr>
      </p:cxnSp>
      <p:cxnSp>
        <p:nvCxnSpPr>
          <p:cNvPr id="108" name="black"/>
          <p:cNvCxnSpPr/>
          <p:nvPr/>
        </p:nvCxnSpPr>
        <p:spPr>
          <a:xfrm>
            <a:off x="969942" y="3071703"/>
            <a:ext cx="735026" cy="0"/>
          </a:xfrm>
          <a:prstGeom prst="line">
            <a:avLst/>
          </a:prstGeom>
          <a:noFill/>
          <a:ln w="76200" cap="flat" cmpd="sng" algn="ctr">
            <a:solidFill>
              <a:sysClr val="window" lastClr="FFFFFF">
                <a:lumMod val="65000"/>
              </a:sysClr>
            </a:solidFill>
            <a:prstDash val="solid"/>
          </a:ln>
          <a:effectLst/>
        </p:spPr>
      </p:cxnSp>
      <p:sp>
        <p:nvSpPr>
          <p:cNvPr id="109" name="smallrow"/>
          <p:cNvSpPr/>
          <p:nvPr/>
        </p:nvSpPr>
        <p:spPr>
          <a:xfrm>
            <a:off x="3963225" y="168520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0" name="Straight Connector 109"/>
          <p:cNvCxnSpPr/>
          <p:nvPr/>
        </p:nvCxnSpPr>
        <p:spPr>
          <a:xfrm>
            <a:off x="3545495" y="1913808"/>
            <a:ext cx="2750539" cy="0"/>
          </a:xfrm>
          <a:prstGeom prst="line">
            <a:avLst/>
          </a:prstGeom>
          <a:noFill/>
          <a:ln w="19050" cap="flat" cmpd="sng" algn="ctr">
            <a:solidFill>
              <a:sysClr val="windowText" lastClr="000000"/>
            </a:solidFill>
            <a:prstDash val="sysDash"/>
          </a:ln>
          <a:effectLst/>
        </p:spPr>
      </p:cxnSp>
      <p:cxnSp>
        <p:nvCxnSpPr>
          <p:cNvPr id="111" name="black"/>
          <p:cNvCxnSpPr/>
          <p:nvPr/>
        </p:nvCxnSpPr>
        <p:spPr>
          <a:xfrm>
            <a:off x="1704967" y="1228008"/>
            <a:ext cx="0" cy="3722110"/>
          </a:xfrm>
          <a:prstGeom prst="line">
            <a:avLst/>
          </a:prstGeom>
          <a:noFill/>
          <a:ln w="76200" cap="flat" cmpd="sng" algn="ctr">
            <a:solidFill>
              <a:sysClr val="window" lastClr="FFFFFF">
                <a:lumMod val="65000"/>
              </a:sysClr>
            </a:solidFill>
            <a:prstDash val="solid"/>
          </a:ln>
          <a:effectLst/>
        </p:spPr>
      </p:cxnSp>
      <p:cxnSp>
        <p:nvCxnSpPr>
          <p:cNvPr id="112" name="black"/>
          <p:cNvCxnSpPr/>
          <p:nvPr/>
        </p:nvCxnSpPr>
        <p:spPr>
          <a:xfrm>
            <a:off x="2736882" y="1685208"/>
            <a:ext cx="457206" cy="0"/>
          </a:xfrm>
          <a:prstGeom prst="line">
            <a:avLst/>
          </a:prstGeom>
          <a:noFill/>
          <a:ln w="76200" cap="flat" cmpd="sng" algn="ctr">
            <a:solidFill>
              <a:sysClr val="window" lastClr="FFFFFF">
                <a:lumMod val="65000"/>
              </a:sysClr>
            </a:solidFill>
            <a:prstDash val="solid"/>
          </a:ln>
          <a:effectLst/>
        </p:spPr>
      </p:cxnSp>
      <p:sp>
        <p:nvSpPr>
          <p:cNvPr id="113" name="smallrow"/>
          <p:cNvSpPr/>
          <p:nvPr/>
        </p:nvSpPr>
        <p:spPr>
          <a:xfrm>
            <a:off x="3963225" y="403571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4" name="smallrow"/>
          <p:cNvSpPr/>
          <p:nvPr/>
        </p:nvSpPr>
        <p:spPr>
          <a:xfrm>
            <a:off x="3972750" y="3578518"/>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5" name="Straight Connector 114"/>
          <p:cNvCxnSpPr/>
          <p:nvPr/>
        </p:nvCxnSpPr>
        <p:spPr>
          <a:xfrm flipV="1">
            <a:off x="3545494" y="4264317"/>
            <a:ext cx="2750540" cy="1"/>
          </a:xfrm>
          <a:prstGeom prst="line">
            <a:avLst/>
          </a:prstGeom>
          <a:noFill/>
          <a:ln w="19050" cap="flat" cmpd="sng" algn="ctr">
            <a:solidFill>
              <a:sysClr val="windowText" lastClr="000000"/>
            </a:solidFill>
            <a:prstDash val="sysDash"/>
          </a:ln>
          <a:effectLst/>
        </p:spPr>
      </p:cxnSp>
      <p:cxnSp>
        <p:nvCxnSpPr>
          <p:cNvPr id="116" name="black"/>
          <p:cNvCxnSpPr>
            <a:endCxn id="125" idx="0"/>
          </p:cNvCxnSpPr>
          <p:nvPr/>
        </p:nvCxnSpPr>
        <p:spPr>
          <a:xfrm>
            <a:off x="2736882" y="4035717"/>
            <a:ext cx="457206" cy="0"/>
          </a:xfrm>
          <a:prstGeom prst="line">
            <a:avLst/>
          </a:prstGeom>
          <a:noFill/>
          <a:ln w="76200" cap="flat" cmpd="sng" algn="ctr">
            <a:solidFill>
              <a:sysClr val="window" lastClr="FFFFFF">
                <a:lumMod val="65000"/>
              </a:sysClr>
            </a:solidFill>
            <a:prstDash val="solid"/>
          </a:ln>
          <a:effectLst/>
        </p:spPr>
      </p:cxnSp>
      <p:sp>
        <p:nvSpPr>
          <p:cNvPr id="117" name="globaldecoder"/>
          <p:cNvSpPr/>
          <p:nvPr/>
        </p:nvSpPr>
        <p:spPr>
          <a:xfrm rot="16200000">
            <a:off x="-873758" y="2757764"/>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movebluerow"/>
          <p:cNvSpPr/>
          <p:nvPr/>
        </p:nvSpPr>
        <p:spPr>
          <a:xfrm>
            <a:off x="3985450" y="2142408"/>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9" name="bankblank"/>
          <p:cNvSpPr/>
          <p:nvPr/>
        </p:nvSpPr>
        <p:spPr>
          <a:xfrm>
            <a:off x="3963224" y="122800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0" name="row-buffer"/>
          <p:cNvSpPr/>
          <p:nvPr/>
        </p:nvSpPr>
        <p:spPr>
          <a:xfrm>
            <a:off x="3963224" y="214240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1" name="decoder"/>
          <p:cNvSpPr/>
          <p:nvPr/>
        </p:nvSpPr>
        <p:spPr>
          <a:xfrm rot="16200000">
            <a:off x="2912592" y="1509507"/>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2" name="movebluerow"/>
          <p:cNvSpPr/>
          <p:nvPr/>
        </p:nvSpPr>
        <p:spPr>
          <a:xfrm>
            <a:off x="3963224" y="450488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3" name="bankblank"/>
          <p:cNvSpPr/>
          <p:nvPr/>
        </p:nvSpPr>
        <p:spPr>
          <a:xfrm>
            <a:off x="3963224" y="357851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4" name="row-buffer"/>
          <p:cNvSpPr/>
          <p:nvPr/>
        </p:nvSpPr>
        <p:spPr>
          <a:xfrm>
            <a:off x="6582591" y="5876205"/>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5" name="decoder"/>
          <p:cNvSpPr/>
          <p:nvPr/>
        </p:nvSpPr>
        <p:spPr>
          <a:xfrm rot="16200000">
            <a:off x="2912590" y="3860013"/>
            <a:ext cx="914402" cy="351407"/>
          </a:xfrm>
          <a:prstGeom prst="trapezoid">
            <a:avLst/>
          </a:prstGeom>
          <a:solidFill>
            <a:srgbClr val="FFC00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6" name="row-buffer"/>
          <p:cNvSpPr/>
          <p:nvPr/>
        </p:nvSpPr>
        <p:spPr>
          <a:xfrm>
            <a:off x="3963224" y="449291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27" name="black"/>
          <p:cNvCxnSpPr/>
          <p:nvPr/>
        </p:nvCxnSpPr>
        <p:spPr>
          <a:xfrm>
            <a:off x="1704968" y="1683653"/>
            <a:ext cx="552466" cy="1557"/>
          </a:xfrm>
          <a:prstGeom prst="line">
            <a:avLst/>
          </a:prstGeom>
          <a:noFill/>
          <a:ln w="76200" cap="flat" cmpd="sng" algn="ctr">
            <a:solidFill>
              <a:sysClr val="window" lastClr="FFFFFF">
                <a:lumMod val="65000"/>
              </a:sysClr>
            </a:solidFill>
            <a:prstDash val="solid"/>
          </a:ln>
          <a:effectLst/>
        </p:spPr>
      </p:cxnSp>
      <p:cxnSp>
        <p:nvCxnSpPr>
          <p:cNvPr id="128" name="black"/>
          <p:cNvCxnSpPr/>
          <p:nvPr/>
        </p:nvCxnSpPr>
        <p:spPr>
          <a:xfrm flipV="1">
            <a:off x="1704967" y="4035713"/>
            <a:ext cx="552467" cy="552"/>
          </a:xfrm>
          <a:prstGeom prst="line">
            <a:avLst/>
          </a:prstGeom>
          <a:noFill/>
          <a:ln w="76200" cap="flat" cmpd="sng" algn="ctr">
            <a:solidFill>
              <a:sysClr val="window" lastClr="FFFFFF">
                <a:lumMod val="65000"/>
              </a:sysClr>
            </a:solidFill>
            <a:prstDash val="solid"/>
          </a:ln>
          <a:effectLst/>
        </p:spPr>
      </p:cxnSp>
      <p:sp>
        <p:nvSpPr>
          <p:cNvPr id="129" name="bluegloballatch"/>
          <p:cNvSpPr/>
          <p:nvPr/>
        </p:nvSpPr>
        <p:spPr>
          <a:xfrm rot="16200000">
            <a:off x="1740450" y="1425707"/>
            <a:ext cx="1552978" cy="519006"/>
          </a:xfrm>
          <a:prstGeom prst="hexagon">
            <a:avLst/>
          </a:prstGeom>
          <a:solidFill>
            <a:srgbClr val="0070C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dirty="0" smtClean="0">
                <a:solidFill>
                  <a:sysClr val="window" lastClr="FFFFFF"/>
                </a:solidFill>
                <a:latin typeface="Calibri"/>
              </a:rPr>
              <a:t>Latch</a:t>
            </a:r>
            <a:endParaRPr lang="en-US" sz="4000" b="1" kern="0" dirty="0">
              <a:solidFill>
                <a:sysClr val="window" lastClr="FFFFFF"/>
              </a:solidFill>
              <a:latin typeface="Calibri"/>
            </a:endParaRPr>
          </a:p>
        </p:txBody>
      </p:sp>
      <p:sp>
        <p:nvSpPr>
          <p:cNvPr id="130" name="orangegloballatch"/>
          <p:cNvSpPr/>
          <p:nvPr/>
        </p:nvSpPr>
        <p:spPr>
          <a:xfrm rot="16200000">
            <a:off x="1740450" y="3776211"/>
            <a:ext cx="1552977" cy="519006"/>
          </a:xfrm>
          <a:prstGeom prst="hexagon">
            <a:avLst/>
          </a:prstGeom>
          <a:solidFill>
            <a:srgbClr val="FFC00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dirty="0" smtClean="0">
                <a:solidFill>
                  <a:sysClr val="windowText" lastClr="000000"/>
                </a:solidFill>
                <a:latin typeface="Calibri"/>
              </a:rPr>
              <a:t>Latch</a:t>
            </a:r>
            <a:endParaRPr lang="en-US" sz="4000" b="1" kern="0" dirty="0">
              <a:solidFill>
                <a:sysClr val="windowText" lastClr="000000"/>
              </a:solidFill>
              <a:latin typeface="Calibri"/>
            </a:endParaRPr>
          </a:p>
        </p:txBody>
      </p:sp>
      <p:cxnSp>
        <p:nvCxnSpPr>
          <p:cNvPr id="131" name="wlbluelowered"/>
          <p:cNvCxnSpPr/>
          <p:nvPr/>
        </p:nvCxnSpPr>
        <p:spPr>
          <a:xfrm flipV="1">
            <a:off x="3545495" y="1456605"/>
            <a:ext cx="2750539" cy="3"/>
          </a:xfrm>
          <a:prstGeom prst="line">
            <a:avLst/>
          </a:prstGeom>
          <a:noFill/>
          <a:ln w="19050" cap="flat" cmpd="sng" algn="ctr">
            <a:solidFill>
              <a:sysClr val="windowText" lastClr="000000"/>
            </a:solidFill>
            <a:prstDash val="sysDash"/>
          </a:ln>
          <a:effectLst/>
        </p:spPr>
      </p:cxnSp>
      <p:cxnSp>
        <p:nvCxnSpPr>
          <p:cNvPr id="132" name="wlorangelowered"/>
          <p:cNvCxnSpPr/>
          <p:nvPr/>
        </p:nvCxnSpPr>
        <p:spPr>
          <a:xfrm>
            <a:off x="3545497" y="3807114"/>
            <a:ext cx="2750537" cy="4"/>
          </a:xfrm>
          <a:prstGeom prst="line">
            <a:avLst/>
          </a:prstGeom>
          <a:noFill/>
          <a:ln w="19050" cap="flat" cmpd="sng" algn="ctr">
            <a:solidFill>
              <a:sysClr val="windowText" lastClr="000000"/>
            </a:solidFill>
            <a:prstDash val="sysDash"/>
          </a:ln>
          <a:effectLst/>
        </p:spPr>
      </p:cxnSp>
      <p:sp>
        <p:nvSpPr>
          <p:cNvPr id="133" name="d1orange"/>
          <p:cNvSpPr/>
          <p:nvPr/>
        </p:nvSpPr>
        <p:spPr>
          <a:xfrm>
            <a:off x="3103093" y="4950393"/>
            <a:ext cx="533400" cy="507484"/>
          </a:xfrm>
          <a:prstGeom prst="roundRect">
            <a:avLst/>
          </a:prstGeom>
          <a:solidFill>
            <a:srgbClr val="FFC000"/>
          </a:solidFill>
          <a:ln w="57150" cap="flat" cmpd="sng" algn="ctr">
            <a:solidFill>
              <a:sysClr val="windowText" lastClr="000000"/>
            </a:solidFill>
            <a:prstDash val="solid"/>
          </a:ln>
          <a:effectLst/>
        </p:spPr>
        <p:txBody>
          <a:bodyPr rtlCol="0" anchor="ctr"/>
          <a:lstStyle/>
          <a:p>
            <a:pPr algn="ctr">
              <a:defRPr/>
            </a:pPr>
            <a:r>
              <a:rPr lang="en-US" sz="3600" b="1" i="1" kern="0" dirty="0" smtClean="0">
                <a:solidFill>
                  <a:sysClr val="windowText" lastClr="000000"/>
                </a:solidFill>
                <a:latin typeface="Calibri"/>
              </a:rPr>
              <a:t>D</a:t>
            </a:r>
            <a:endParaRPr lang="en-US" sz="3600" b="1" i="1" kern="0" dirty="0">
              <a:solidFill>
                <a:sysClr val="windowText" lastClr="000000"/>
              </a:solidFill>
              <a:latin typeface="Calibri"/>
            </a:endParaRPr>
          </a:p>
        </p:txBody>
      </p:sp>
      <p:sp>
        <p:nvSpPr>
          <p:cNvPr id="134" name="d0blue"/>
          <p:cNvSpPr/>
          <p:nvPr/>
        </p:nvSpPr>
        <p:spPr>
          <a:xfrm>
            <a:off x="3103091" y="2599608"/>
            <a:ext cx="533400" cy="507484"/>
          </a:xfrm>
          <a:prstGeom prst="roundRect">
            <a:avLst/>
          </a:prstGeom>
          <a:solidFill>
            <a:srgbClr val="0070C0"/>
          </a:solidFill>
          <a:ln w="57150" cap="flat" cmpd="sng" algn="ctr">
            <a:solidFill>
              <a:sysClr val="windowText" lastClr="000000"/>
            </a:solidFill>
            <a:prstDash val="solid"/>
          </a:ln>
          <a:effectLst/>
        </p:spPr>
        <p:txBody>
          <a:bodyPr rtlCol="0" anchor="ctr"/>
          <a:lstStyle/>
          <a:p>
            <a:pPr algn="ctr">
              <a:defRPr/>
            </a:pPr>
            <a:r>
              <a:rPr lang="en-US" sz="3600" b="1" i="1" kern="0" smtClean="0">
                <a:solidFill>
                  <a:sysClr val="window" lastClr="FFFFFF"/>
                </a:solidFill>
                <a:latin typeface="Calibri"/>
              </a:rPr>
              <a:t>D</a:t>
            </a:r>
            <a:endParaRPr lang="en-US" sz="3600" b="1" i="1" kern="0">
              <a:solidFill>
                <a:sysClr val="window" lastClr="FFFFFF"/>
              </a:solidFill>
              <a:latin typeface="Calibri"/>
            </a:endParaRPr>
          </a:p>
        </p:txBody>
      </p:sp>
      <p:sp>
        <p:nvSpPr>
          <p:cNvPr id="135" name="globalbitline"/>
          <p:cNvSpPr txBox="1"/>
          <p:nvPr/>
        </p:nvSpPr>
        <p:spPr>
          <a:xfrm>
            <a:off x="5880903" y="999405"/>
            <a:ext cx="3278984" cy="556048"/>
          </a:xfrm>
          <a:prstGeom prst="rect">
            <a:avLst/>
          </a:prstGeom>
          <a:noFill/>
        </p:spPr>
        <p:txBody>
          <a:bodyPr wrap="square" rtlCol="0" anchor="ctr">
            <a:noAutofit/>
          </a:bodyPr>
          <a:lstStyle/>
          <a:p>
            <a:pPr algn="ctr">
              <a:lnSpc>
                <a:spcPct val="80000"/>
              </a:lnSpc>
              <a:defRPr/>
            </a:pPr>
            <a:r>
              <a:rPr lang="en-US" sz="3600" b="1" i="1" kern="0" dirty="0" smtClean="0">
                <a:solidFill>
                  <a:srgbClr val="FF0000"/>
                </a:solidFill>
                <a:latin typeface="Tahoma"/>
              </a:rPr>
              <a:t>Global </a:t>
            </a:r>
          </a:p>
          <a:p>
            <a:pPr algn="ctr">
              <a:lnSpc>
                <a:spcPct val="80000"/>
              </a:lnSpc>
              <a:defRPr/>
            </a:pPr>
            <a:r>
              <a:rPr lang="en-US" sz="3600" b="1" i="1" kern="0" dirty="0" err="1" smtClean="0">
                <a:solidFill>
                  <a:srgbClr val="FF0000"/>
                </a:solidFill>
                <a:latin typeface="Tahoma"/>
              </a:rPr>
              <a:t>bitlines</a:t>
            </a:r>
            <a:endParaRPr lang="en-US" sz="3200" i="1" kern="0" dirty="0">
              <a:solidFill>
                <a:srgbClr val="FF0000"/>
              </a:solidFill>
              <a:latin typeface="Tahoma"/>
            </a:endParaRPr>
          </a:p>
        </p:txBody>
      </p:sp>
      <p:cxnSp>
        <p:nvCxnSpPr>
          <p:cNvPr id="136" name="bus0"/>
          <p:cNvCxnSpPr/>
          <p:nvPr/>
        </p:nvCxnSpPr>
        <p:spPr>
          <a:xfrm>
            <a:off x="3963224" y="3041905"/>
            <a:ext cx="4791066"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7" name="bus1"/>
          <p:cNvCxnSpPr/>
          <p:nvPr/>
        </p:nvCxnSpPr>
        <p:spPr>
          <a:xfrm>
            <a:off x="3985450" y="5495205"/>
            <a:ext cx="4853750"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8" name="Straight Connector 137"/>
          <p:cNvCxnSpPr/>
          <p:nvPr/>
        </p:nvCxnSpPr>
        <p:spPr>
          <a:xfrm>
            <a:off x="3636491" y="2853350"/>
            <a:ext cx="2192817" cy="0"/>
          </a:xfrm>
          <a:prstGeom prst="line">
            <a:avLst/>
          </a:prstGeom>
          <a:noFill/>
          <a:ln w="19050" cap="flat" cmpd="sng" algn="ctr">
            <a:solidFill>
              <a:sysClr val="windowText" lastClr="000000"/>
            </a:solidFill>
            <a:prstDash val="sysDash"/>
          </a:ln>
          <a:effectLst/>
        </p:spPr>
      </p:cxnSp>
      <p:cxnSp>
        <p:nvCxnSpPr>
          <p:cNvPr id="139" name="Straight Connector 138"/>
          <p:cNvCxnSpPr/>
          <p:nvPr/>
        </p:nvCxnSpPr>
        <p:spPr>
          <a:xfrm>
            <a:off x="3646017" y="5241980"/>
            <a:ext cx="2192817" cy="0"/>
          </a:xfrm>
          <a:prstGeom prst="line">
            <a:avLst/>
          </a:prstGeom>
          <a:noFill/>
          <a:ln w="19050" cap="flat" cmpd="sng" algn="ctr">
            <a:solidFill>
              <a:sysClr val="windowText" lastClr="000000"/>
            </a:solidFill>
            <a:prstDash val="sysDash"/>
          </a:ln>
          <a:effectLst/>
        </p:spPr>
      </p:cxnSp>
      <p:sp>
        <p:nvSpPr>
          <p:cNvPr id="49" name="TextBox 48"/>
          <p:cNvSpPr txBox="1"/>
          <p:nvPr/>
        </p:nvSpPr>
        <p:spPr>
          <a:xfrm>
            <a:off x="0" y="5736158"/>
            <a:ext cx="4499992" cy="1077218"/>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r>
              <a:rPr lang="en-US" sz="1600" dirty="0" smtClean="0">
                <a:solidFill>
                  <a:srgbClr val="0000FF"/>
                </a:solidFill>
                <a:latin typeface="Tahoma"/>
              </a:rPr>
              <a:t>Overhead of SALP in DRAM chip: 0.15%</a:t>
            </a:r>
          </a:p>
          <a:p>
            <a:r>
              <a:rPr lang="en-US" sz="1600" dirty="0" smtClean="0">
                <a:solidFill>
                  <a:srgbClr val="000000"/>
                </a:solidFill>
                <a:latin typeface="Tahoma"/>
              </a:rPr>
              <a:t>1. Global latch </a:t>
            </a:r>
            <a:r>
              <a:rPr lang="en-US" sz="1600" dirty="0" smtClean="0">
                <a:solidFill>
                  <a:srgbClr val="000000"/>
                </a:solidFill>
                <a:latin typeface="Tahoma"/>
                <a:sym typeface="Wingdings"/>
              </a:rPr>
              <a:t> per-subarray local latches</a:t>
            </a:r>
          </a:p>
          <a:p>
            <a:r>
              <a:rPr lang="en-US" sz="1600" dirty="0" smtClean="0">
                <a:solidFill>
                  <a:srgbClr val="000000"/>
                </a:solidFill>
                <a:latin typeface="Tahoma"/>
                <a:sym typeface="Wingdings"/>
              </a:rPr>
              <a:t>2. Designated bit latches and wire to selectively        enable a subarray</a:t>
            </a:r>
            <a:endParaRPr lang="en-US" sz="1600" dirty="0" smtClean="0">
              <a:solidFill>
                <a:srgbClr val="000000"/>
              </a:solidFill>
              <a:latin typeface="Tahoma"/>
            </a:endParaRPr>
          </a:p>
        </p:txBody>
      </p:sp>
    </p:spTree>
    <p:extLst>
      <p:ext uri="{BB962C8B-B14F-4D97-AF65-F5344CB8AC3E}">
        <p14:creationId xmlns:p14="http://schemas.microsoft.com/office/powerpoint/2010/main" val="13322834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Results</a:t>
            </a:r>
            <a:endParaRPr lang="en-US" dirty="0"/>
          </a:p>
        </p:txBody>
      </p:sp>
      <p:sp>
        <p:nvSpPr>
          <p:cNvPr id="3" name="Content Placeholder 2"/>
          <p:cNvSpPr>
            <a:spLocks noGrp="1"/>
          </p:cNvSpPr>
          <p:nvPr>
            <p:ph idx="1"/>
          </p:nvPr>
        </p:nvSpPr>
        <p:spPr>
          <a:xfrm>
            <a:off x="228600" y="848052"/>
            <a:ext cx="8610600" cy="5123656"/>
          </a:xfrm>
        </p:spPr>
        <p:txBody>
          <a:bodyPr/>
          <a:lstStyle/>
          <a:p>
            <a:r>
              <a:rPr lang="en-US" dirty="0" smtClean="0"/>
              <a:t>Wide variety of systems with different #channels, banks, ranks, subarrays</a:t>
            </a:r>
          </a:p>
          <a:p>
            <a:r>
              <a:rPr lang="en-US" dirty="0" smtClean="0"/>
              <a:t>Server, streaming, random-access, SPEC workloads</a:t>
            </a:r>
          </a:p>
          <a:p>
            <a:endParaRPr lang="en-US" sz="1000" dirty="0" smtClean="0"/>
          </a:p>
          <a:p>
            <a:r>
              <a:rPr lang="en-US" dirty="0" smtClean="0">
                <a:solidFill>
                  <a:srgbClr val="0000FF"/>
                </a:solidFill>
              </a:rPr>
              <a:t>Dynamic DRAM energy reduction: </a:t>
            </a:r>
            <a:r>
              <a:rPr lang="en-US" dirty="0" smtClean="0">
                <a:solidFill>
                  <a:srgbClr val="FF0000"/>
                </a:solidFill>
              </a:rPr>
              <a:t>19</a:t>
            </a:r>
            <a:r>
              <a:rPr lang="en-US" dirty="0">
                <a:solidFill>
                  <a:srgbClr val="FF0000"/>
                </a:solidFill>
              </a:rPr>
              <a:t>%</a:t>
            </a:r>
            <a:r>
              <a:rPr lang="en-US" dirty="0">
                <a:solidFill>
                  <a:schemeClr val="tx1">
                    <a:lumMod val="95000"/>
                    <a:lumOff val="5000"/>
                  </a:schemeClr>
                </a:solidFill>
              </a:rPr>
              <a:t> </a:t>
            </a:r>
            <a:endParaRPr lang="en-US" dirty="0" smtClean="0">
              <a:solidFill>
                <a:schemeClr val="tx1">
                  <a:lumMod val="95000"/>
                  <a:lumOff val="5000"/>
                </a:schemeClr>
              </a:solidFill>
            </a:endParaRPr>
          </a:p>
          <a:p>
            <a:pPr lvl="1"/>
            <a:r>
              <a:rPr lang="en-US" dirty="0" smtClean="0">
                <a:solidFill>
                  <a:schemeClr val="tx1">
                    <a:lumMod val="95000"/>
                    <a:lumOff val="5000"/>
                  </a:schemeClr>
                </a:solidFill>
              </a:rPr>
              <a:t>DRAM row hit rate improvement: 13</a:t>
            </a:r>
            <a:r>
              <a:rPr lang="en-US" dirty="0">
                <a:solidFill>
                  <a:schemeClr val="tx1">
                    <a:lumMod val="95000"/>
                    <a:lumOff val="5000"/>
                  </a:schemeClr>
                </a:solidFill>
              </a:rPr>
              <a:t>% </a:t>
            </a:r>
            <a:endParaRPr lang="en-US" dirty="0" smtClean="0">
              <a:solidFill>
                <a:schemeClr val="tx1">
                  <a:lumMod val="95000"/>
                  <a:lumOff val="5000"/>
                </a:schemeClr>
              </a:solidFill>
            </a:endParaRPr>
          </a:p>
          <a:p>
            <a:r>
              <a:rPr lang="en-US" dirty="0" smtClean="0">
                <a:solidFill>
                  <a:srgbClr val="0000FF"/>
                </a:solidFill>
              </a:rPr>
              <a:t>System performance improvement: </a:t>
            </a:r>
            <a:r>
              <a:rPr lang="en-US" dirty="0" smtClean="0">
                <a:solidFill>
                  <a:srgbClr val="FF0000"/>
                </a:solidFill>
              </a:rPr>
              <a:t>17%</a:t>
            </a:r>
          </a:p>
          <a:p>
            <a:pPr lvl="1"/>
            <a:r>
              <a:rPr lang="en-US" dirty="0" smtClean="0">
                <a:solidFill>
                  <a:schemeClr val="tx1">
                    <a:lumMod val="95000"/>
                    <a:lumOff val="5000"/>
                  </a:schemeClr>
                </a:solidFill>
              </a:rPr>
              <a:t>Within 3% of ideal (all independent banks)</a:t>
            </a:r>
            <a:endParaRPr lang="en-US" dirty="0">
              <a:solidFill>
                <a:schemeClr val="tx1">
                  <a:lumMod val="95000"/>
                  <a:lumOff val="5000"/>
                </a:schemeClr>
              </a:solidFill>
            </a:endParaRPr>
          </a:p>
          <a:p>
            <a:r>
              <a:rPr lang="en-US" dirty="0" smtClean="0">
                <a:solidFill>
                  <a:srgbClr val="0000FF"/>
                </a:solidFill>
              </a:rPr>
              <a:t>DRAM die area overhead:</a:t>
            </a:r>
            <a:r>
              <a:rPr lang="en-US" dirty="0" smtClean="0">
                <a:solidFill>
                  <a:srgbClr val="2A55D6"/>
                </a:solidFill>
              </a:rPr>
              <a:t> </a:t>
            </a:r>
            <a:r>
              <a:rPr lang="en-US" dirty="0">
                <a:solidFill>
                  <a:srgbClr val="FF0000"/>
                </a:solidFill>
              </a:rPr>
              <a:t>0.15%</a:t>
            </a:r>
            <a:r>
              <a:rPr lang="en-US" dirty="0">
                <a:solidFill>
                  <a:schemeClr val="tx1">
                    <a:lumMod val="95000"/>
                    <a:lumOff val="5000"/>
                  </a:schemeClr>
                </a:solidFill>
              </a:rPr>
              <a:t> </a:t>
            </a:r>
          </a:p>
          <a:p>
            <a:pPr lvl="1"/>
            <a:r>
              <a:rPr lang="en-US" dirty="0" smtClean="0">
                <a:solidFill>
                  <a:schemeClr val="tx1">
                    <a:lumMod val="95000"/>
                    <a:lumOff val="5000"/>
                  </a:schemeClr>
                </a:solidFill>
              </a:rPr>
              <a:t>vs. 36% overhead of independent banks</a:t>
            </a:r>
            <a:endParaRPr lang="en-US" dirty="0">
              <a:solidFill>
                <a:schemeClr val="tx1">
                  <a:lumMod val="95000"/>
                  <a:lumOff val="5000"/>
                </a:schemeClr>
              </a:solidFill>
            </a:endParaRP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843808" y="4940095"/>
            <a:ext cx="3960440" cy="1917905"/>
          </a:xfrm>
          <a:prstGeom prst="rect">
            <a:avLst/>
          </a:prstGeom>
        </p:spPr>
      </p:pic>
    </p:spTree>
    <p:extLst>
      <p:ext uri="{BB962C8B-B14F-4D97-AF65-F5344CB8AC3E}">
        <p14:creationId xmlns:p14="http://schemas.microsoft.com/office/powerpoint/2010/main" val="14193118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16</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2867049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SALP</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Vivek Seshadri, Donghyuk Lee, Jamie Liu, and </a:t>
            </a:r>
            <a:r>
              <a:rPr lang="en-US" sz="2000" u="sng" dirty="0"/>
              <a:t>Onur Mutlu</a:t>
            </a:r>
            <a:r>
              <a:rPr lang="en-US" sz="2000" dirty="0"/>
              <a:t>,</a:t>
            </a:r>
            <a:br>
              <a:rPr lang="en-US" sz="2000" dirty="0"/>
            </a:br>
            <a:r>
              <a:rPr lang="en-US" sz="2000" b="1" dirty="0">
                <a:hlinkClick r:id="rId2"/>
              </a:rPr>
              <a:t>"A Case for Exploiting Subarray-Level Parallelism (SALP) in DRAM"</a:t>
            </a:r>
            <a:r>
              <a:rPr lang="en-US" sz="2000" dirty="0"/>
              <a:t/>
            </a:r>
            <a:br>
              <a:rPr lang="en-US" sz="2000" dirty="0"/>
            </a:br>
            <a:r>
              <a:rPr lang="en-US" sz="2000" i="1" dirty="0"/>
              <a:t>Proceedings of the </a:t>
            </a:r>
            <a:r>
              <a:rPr lang="en-US" sz="2000" i="1" dirty="0">
                <a:hlinkClick r:id="rId3"/>
              </a:rPr>
              <a:t>39th International Symposium on Computer Architecture</a:t>
            </a:r>
            <a:r>
              <a:rPr lang="en-US" sz="2000" i="1" dirty="0"/>
              <a:t> (</a:t>
            </a:r>
            <a:r>
              <a:rPr lang="en-US" sz="2000" b="1" i="1" dirty="0"/>
              <a:t>ISCA</a:t>
            </a:r>
            <a:r>
              <a:rPr lang="en-US" sz="2000" i="1" dirty="0"/>
              <a:t>)</a:t>
            </a:r>
            <a:r>
              <a:rPr lang="en-US" sz="2000" dirty="0"/>
              <a:t>, Portland, OR, June 2012.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160</a:t>
            </a:fld>
            <a:endParaRPr lang="en-US" altLang="en-US">
              <a:solidFill>
                <a:srgbClr val="000000"/>
              </a:solidFill>
            </a:endParaRPr>
          </a:p>
        </p:txBody>
      </p:sp>
    </p:spTree>
    <p:extLst>
      <p:ext uri="{BB962C8B-B14F-4D97-AF65-F5344CB8AC3E}">
        <p14:creationId xmlns:p14="http://schemas.microsoft.com/office/powerpoint/2010/main" val="401696981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412776"/>
            <a:ext cx="7924800" cy="1752600"/>
          </a:xfrm>
        </p:spPr>
        <p:txBody>
          <a:bodyPr/>
          <a:lstStyle/>
          <a:p>
            <a:r>
              <a:rPr lang="en-US" dirty="0" smtClean="0"/>
              <a:t>Retention Time Characterization of Modern DRAM Devices</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161</a:t>
            </a:fld>
            <a:endParaRPr lang="en-US" altLang="en-US">
              <a:solidFill>
                <a:srgbClr val="000000"/>
              </a:solidFill>
            </a:endParaRPr>
          </a:p>
        </p:txBody>
      </p:sp>
      <p:sp>
        <p:nvSpPr>
          <p:cNvPr id="9" name="Rectangle 8"/>
          <p:cNvSpPr/>
          <p:nvPr/>
        </p:nvSpPr>
        <p:spPr>
          <a:xfrm>
            <a:off x="467544" y="3789040"/>
            <a:ext cx="8676456" cy="2677656"/>
          </a:xfrm>
          <a:prstGeom prst="rect">
            <a:avLst/>
          </a:prstGeom>
        </p:spPr>
        <p:txBody>
          <a:bodyPr wrap="square">
            <a:spAutoFit/>
          </a:bodyPr>
          <a:lstStyle/>
          <a:p>
            <a:r>
              <a:rPr lang="en-US" sz="2800" dirty="0" smtClean="0"/>
              <a:t>Liu, </a:t>
            </a:r>
            <a:r>
              <a:rPr lang="en-US" sz="2800" dirty="0" err="1" smtClean="0"/>
              <a:t>Jaiyen</a:t>
            </a:r>
            <a:r>
              <a:rPr lang="en-US" sz="2800" dirty="0" smtClean="0"/>
              <a:t>, Kim, Wilkerson </a:t>
            </a:r>
            <a:r>
              <a:rPr lang="en-US" sz="2800" dirty="0"/>
              <a:t>and </a:t>
            </a:r>
            <a:r>
              <a:rPr lang="en-US" sz="2800" dirty="0" smtClean="0"/>
              <a:t>Mutlu</a:t>
            </a:r>
            <a:r>
              <a:rPr lang="en-US" sz="2800" dirty="0"/>
              <a:t>,</a:t>
            </a:r>
            <a:br>
              <a:rPr lang="en-US" sz="2800" dirty="0"/>
            </a:br>
            <a:r>
              <a:rPr lang="en-US" sz="2800" b="1" dirty="0">
                <a:hlinkClick r:id="rId2"/>
              </a:rPr>
              <a:t>"An Experimental Study of Data Retention Behavior in Modern DRAM Devices: Implications for Retention Time Profiling </a:t>
            </a:r>
            <a:r>
              <a:rPr lang="en-US" sz="2800" b="1" dirty="0" smtClean="0">
                <a:hlinkClick r:id="rId2"/>
              </a:rPr>
              <a:t>Mechanisms”</a:t>
            </a:r>
            <a:endParaRPr lang="en-US" sz="2800" b="1" dirty="0" smtClean="0"/>
          </a:p>
          <a:p>
            <a:r>
              <a:rPr lang="en-US" sz="2800" dirty="0" smtClean="0">
                <a:solidFill>
                  <a:srgbClr val="000000"/>
                </a:solidFill>
                <a:latin typeface="Tahoma"/>
              </a:rPr>
              <a:t>ISCA 2013.</a:t>
            </a:r>
            <a:endParaRPr lang="en-US" sz="2800" dirty="0">
              <a:solidFill>
                <a:srgbClr val="000000"/>
              </a:solidFill>
              <a:latin typeface="Tahoma"/>
            </a:endParaRPr>
          </a:p>
        </p:txBody>
      </p:sp>
    </p:spTree>
    <p:extLst>
      <p:ext uri="{BB962C8B-B14F-4D97-AF65-F5344CB8AC3E}">
        <p14:creationId xmlns:p14="http://schemas.microsoft.com/office/powerpoint/2010/main" val="23644673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Title 4"/>
          <p:cNvSpPr>
            <a:spLocks noGrp="1"/>
          </p:cNvSpPr>
          <p:nvPr>
            <p:ph type="title"/>
          </p:nvPr>
        </p:nvSpPr>
        <p:spPr/>
        <p:txBody>
          <a:bodyPr/>
          <a:lstStyle/>
          <a:p>
            <a:r>
              <a:rPr lang="en-US">
                <a:latin typeface="Garamond" charset="0"/>
                <a:ea typeface="ＭＳ Ｐゴシック" charset="0"/>
                <a:cs typeface="ＭＳ Ｐゴシック" charset="0"/>
              </a:rPr>
              <a:t>Summary (I)</a:t>
            </a:r>
          </a:p>
        </p:txBody>
      </p:sp>
      <p:sp>
        <p:nvSpPr>
          <p:cNvPr id="251906" name="Content Placeholder 5"/>
          <p:cNvSpPr>
            <a:spLocks noGrp="1"/>
          </p:cNvSpPr>
          <p:nvPr>
            <p:ph idx="1"/>
          </p:nvPr>
        </p:nvSpPr>
        <p:spPr>
          <a:xfrm>
            <a:off x="228600" y="1003300"/>
            <a:ext cx="8915400" cy="5245100"/>
          </a:xfrm>
        </p:spPr>
        <p:txBody>
          <a:bodyPr/>
          <a:lstStyle/>
          <a:p>
            <a:pPr>
              <a:defRPr/>
            </a:pPr>
            <a:r>
              <a:rPr lang="en-US" sz="2000" dirty="0">
                <a:latin typeface="Tahoma" charset="0"/>
                <a:ea typeface="ＭＳ Ｐゴシック" charset="0"/>
                <a:cs typeface="ＭＳ Ｐゴシック" charset="0"/>
              </a:rPr>
              <a:t>DRAM requires periodic refresh to avoid data loss</a:t>
            </a:r>
          </a:p>
          <a:p>
            <a:pPr lvl="1">
              <a:defRPr/>
            </a:pPr>
            <a:r>
              <a:rPr lang="en-US" sz="1800" dirty="0">
                <a:latin typeface="Tahoma" charset="0"/>
                <a:ea typeface="ＭＳ Ｐゴシック" charset="0"/>
              </a:rPr>
              <a:t>Refresh wastes energy, reduces performance, limits DRAM density scaling</a:t>
            </a:r>
          </a:p>
          <a:p>
            <a:pPr>
              <a:defRPr/>
            </a:pPr>
            <a:r>
              <a:rPr lang="en-US" sz="2000" dirty="0">
                <a:latin typeface="Tahoma" charset="0"/>
                <a:ea typeface="ＭＳ Ｐゴシック" charset="0"/>
                <a:cs typeface="ＭＳ Ｐゴシック" charset="0"/>
              </a:rPr>
              <a:t>Many past works observed that different DRAM cells can retain data for different times without being refreshed; proposed reducing refresh rate for strong DRAM cells</a:t>
            </a:r>
          </a:p>
          <a:p>
            <a:pPr lvl="1">
              <a:defRPr/>
            </a:pPr>
            <a:r>
              <a:rPr lang="en-US" sz="1800" dirty="0">
                <a:solidFill>
                  <a:srgbClr val="FF0000"/>
                </a:solidFill>
                <a:latin typeface="Tahoma" charset="0"/>
                <a:ea typeface="ＭＳ Ｐゴシック" charset="0"/>
              </a:rPr>
              <a:t>Problem: These techniques require an accurate profile of the retention time of all DRAM cells</a:t>
            </a:r>
          </a:p>
          <a:p>
            <a:pPr>
              <a:defRPr/>
            </a:pPr>
            <a:r>
              <a:rPr lang="en-US" sz="2000" dirty="0">
                <a:latin typeface="Tahoma" charset="0"/>
                <a:ea typeface="ＭＳ Ｐゴシック" charset="0"/>
                <a:cs typeface="ＭＳ Ｐゴシック" charset="0"/>
              </a:rPr>
              <a:t>Our goal: </a:t>
            </a:r>
            <a:r>
              <a:rPr lang="en-US" sz="2000" dirty="0">
                <a:solidFill>
                  <a:srgbClr val="0000FF"/>
                </a:solidFill>
                <a:latin typeface="Tahoma" charset="0"/>
                <a:ea typeface="ＭＳ Ｐゴシック" charset="0"/>
                <a:cs typeface="ＭＳ Ｐゴシック" charset="0"/>
              </a:rPr>
              <a:t>To analyze the retention time behavior of DRAM cells in modern DRAM devices to aid the collection of accurate profile information</a:t>
            </a:r>
          </a:p>
          <a:p>
            <a:pPr>
              <a:defRPr/>
            </a:pPr>
            <a:r>
              <a:rPr lang="en-US" sz="2000" dirty="0">
                <a:latin typeface="Tahoma" charset="0"/>
                <a:ea typeface="ＭＳ Ｐゴシック" charset="0"/>
                <a:cs typeface="ＭＳ Ｐゴシック" charset="0"/>
              </a:rPr>
              <a:t>Our experiments: We characterize 248 modern commodity DDR3 DRAM chips from 5 manufacturers using an FPGA based testing platform</a:t>
            </a:r>
          </a:p>
          <a:p>
            <a:pPr>
              <a:defRPr/>
            </a:pPr>
            <a:r>
              <a:rPr lang="en-US" sz="2000" dirty="0">
                <a:latin typeface="Tahoma" charset="0"/>
                <a:ea typeface="ＭＳ Ｐゴシック" charset="0"/>
                <a:cs typeface="ＭＳ Ｐゴシック" charset="0"/>
              </a:rPr>
              <a:t>Two Key Issues</a:t>
            </a:r>
            <a:r>
              <a:rPr lang="en-US" sz="2000" dirty="0" smtClean="0">
                <a:latin typeface="Tahoma" charset="0"/>
                <a:ea typeface="ＭＳ Ｐゴシック" charset="0"/>
                <a:cs typeface="ＭＳ Ｐゴシック" charset="0"/>
              </a:rPr>
              <a:t>: </a:t>
            </a:r>
          </a:p>
          <a:p>
            <a:pPr marL="344487" lvl="1" indent="0">
              <a:buFont typeface="Wingdings" charset="0"/>
              <a:buNone/>
              <a:defRPr/>
            </a:pPr>
            <a:r>
              <a:rPr lang="en-US" sz="1800" dirty="0" smtClean="0">
                <a:latin typeface="Tahoma" charset="0"/>
                <a:ea typeface="ＭＳ Ｐゴシック" charset="0"/>
                <a:cs typeface="ＭＳ Ｐゴシック" charset="0"/>
              </a:rPr>
              <a:t>1. </a:t>
            </a:r>
            <a:r>
              <a:rPr lang="en-US" sz="1800" dirty="0" smtClean="0">
                <a:solidFill>
                  <a:srgbClr val="FF0000"/>
                </a:solidFill>
                <a:latin typeface="Tahoma" charset="0"/>
                <a:ea typeface="ＭＳ Ｐゴシック" charset="0"/>
                <a:cs typeface="ＭＳ Ｐゴシック" charset="0"/>
              </a:rPr>
              <a:t>Data </a:t>
            </a:r>
            <a:r>
              <a:rPr lang="en-US" sz="1800" dirty="0">
                <a:solidFill>
                  <a:srgbClr val="FF0000"/>
                </a:solidFill>
                <a:latin typeface="Tahoma" charset="0"/>
                <a:ea typeface="ＭＳ Ｐゴシック" charset="0"/>
                <a:cs typeface="ＭＳ Ｐゴシック" charset="0"/>
              </a:rPr>
              <a:t>Pattern Dependence</a:t>
            </a:r>
            <a:r>
              <a:rPr lang="en-US" sz="1800" dirty="0">
                <a:latin typeface="Tahoma" charset="0"/>
                <a:ea typeface="ＭＳ Ｐゴシック" charset="0"/>
                <a:cs typeface="ＭＳ Ｐゴシック" charset="0"/>
              </a:rPr>
              <a:t>: A cell’s retention time is heavily dependent on data  </a:t>
            </a:r>
            <a:r>
              <a:rPr lang="en-US" sz="1800" dirty="0" smtClean="0">
                <a:latin typeface="Tahoma" charset="0"/>
                <a:ea typeface="ＭＳ Ｐゴシック" charset="0"/>
                <a:cs typeface="ＭＳ Ｐゴシック" charset="0"/>
              </a:rPr>
              <a:t>  values </a:t>
            </a:r>
            <a:r>
              <a:rPr lang="en-US" sz="1800" dirty="0">
                <a:latin typeface="Tahoma" charset="0"/>
                <a:ea typeface="ＭＳ Ｐゴシック" charset="0"/>
                <a:cs typeface="ＭＳ Ｐゴシック" charset="0"/>
              </a:rPr>
              <a:t>stored in itself and nearby cells, which cannot easily be </a:t>
            </a:r>
            <a:r>
              <a:rPr lang="en-US" sz="1800" dirty="0" smtClean="0">
                <a:latin typeface="Tahoma" charset="0"/>
                <a:ea typeface="ＭＳ Ｐゴシック" charset="0"/>
                <a:cs typeface="ＭＳ Ｐゴシック" charset="0"/>
              </a:rPr>
              <a:t>controlled. </a:t>
            </a:r>
          </a:p>
          <a:p>
            <a:pPr marL="344487" lvl="1" indent="0">
              <a:buFont typeface="Wingdings" charset="0"/>
              <a:buNone/>
              <a:defRPr/>
            </a:pPr>
            <a:r>
              <a:rPr lang="en-US" sz="1800" dirty="0" smtClean="0">
                <a:latin typeface="Tahoma" charset="0"/>
                <a:ea typeface="ＭＳ Ｐゴシック" charset="0"/>
                <a:cs typeface="ＭＳ Ｐゴシック" charset="0"/>
              </a:rPr>
              <a:t>2</a:t>
            </a:r>
            <a:r>
              <a:rPr lang="en-US" sz="1800" dirty="0">
                <a:latin typeface="Tahoma" charset="0"/>
                <a:ea typeface="ＭＳ Ｐゴシック" charset="0"/>
                <a:cs typeface="ＭＳ Ｐゴシック" charset="0"/>
              </a:rPr>
              <a:t>. </a:t>
            </a:r>
            <a:r>
              <a:rPr lang="en-US" sz="1800" dirty="0">
                <a:solidFill>
                  <a:srgbClr val="FF0000"/>
                </a:solidFill>
                <a:latin typeface="Tahoma" charset="0"/>
                <a:ea typeface="ＭＳ Ｐゴシック" charset="0"/>
                <a:cs typeface="ＭＳ Ｐゴシック" charset="0"/>
              </a:rPr>
              <a:t>Variable Retention Time</a:t>
            </a:r>
            <a:r>
              <a:rPr lang="en-US" sz="1800" dirty="0">
                <a:latin typeface="Tahoma" charset="0"/>
                <a:ea typeface="ＭＳ Ｐゴシック" charset="0"/>
                <a:cs typeface="ＭＳ Ｐゴシック" charset="0"/>
              </a:rPr>
              <a:t>: Retention time of some cells change unpredictably from high to low at large </a:t>
            </a:r>
            <a:r>
              <a:rPr lang="en-US" sz="1800" dirty="0" smtClean="0">
                <a:latin typeface="Tahoma" charset="0"/>
                <a:ea typeface="ＭＳ Ｐゴシック" charset="0"/>
                <a:cs typeface="ＭＳ Ｐゴシック" charset="0"/>
              </a:rPr>
              <a:t>timescales.</a:t>
            </a:r>
            <a:endParaRPr lang="en-US" sz="1800" dirty="0">
              <a:latin typeface="Tahoma" charset="0"/>
              <a:ea typeface="ＭＳ Ｐゴシック" charset="0"/>
              <a:cs typeface="ＭＳ Ｐゴシック" charset="0"/>
            </a:endParaRPr>
          </a:p>
          <a:p>
            <a:pPr>
              <a:defRPr/>
            </a:pPr>
            <a:endParaRPr lang="en-US" sz="2000" dirty="0">
              <a:latin typeface="Tahoma" charset="0"/>
              <a:ea typeface="ＭＳ Ｐゴシック" charset="0"/>
              <a:cs typeface="ＭＳ Ｐゴシック" charset="0"/>
            </a:endParaRPr>
          </a:p>
          <a:p>
            <a:pPr>
              <a:defRPr/>
            </a:pP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42346579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190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5190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5190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190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5190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51906">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51906">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51906">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25190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itle 1"/>
          <p:cNvSpPr>
            <a:spLocks noGrp="1"/>
          </p:cNvSpPr>
          <p:nvPr>
            <p:ph type="title"/>
          </p:nvPr>
        </p:nvSpPr>
        <p:spPr/>
        <p:txBody>
          <a:bodyPr/>
          <a:lstStyle/>
          <a:p>
            <a:r>
              <a:rPr lang="en-US">
                <a:latin typeface="Garamond" charset="0"/>
                <a:ea typeface="ＭＳ Ｐゴシック" charset="0"/>
                <a:cs typeface="ＭＳ Ｐゴシック" charset="0"/>
              </a:rPr>
              <a:t>Summary (II)</a:t>
            </a:r>
          </a:p>
        </p:txBody>
      </p:sp>
      <p:sp>
        <p:nvSpPr>
          <p:cNvPr id="252930" name="Content Placeholder 2"/>
          <p:cNvSpPr>
            <a:spLocks noGrp="1"/>
          </p:cNvSpPr>
          <p:nvPr>
            <p:ph idx="1"/>
          </p:nvPr>
        </p:nvSpPr>
        <p:spPr>
          <a:xfrm>
            <a:off x="228600" y="977900"/>
            <a:ext cx="8610600" cy="5232400"/>
          </a:xfrm>
        </p:spPr>
        <p:txBody>
          <a:bodyPr/>
          <a:lstStyle/>
          <a:p>
            <a:r>
              <a:rPr lang="en-US" sz="2200">
                <a:solidFill>
                  <a:srgbClr val="FF0000"/>
                </a:solidFill>
                <a:latin typeface="Tahoma" charset="0"/>
                <a:ea typeface="ＭＳ Ｐゴシック" charset="0"/>
                <a:cs typeface="ＭＳ Ｐゴシック" charset="0"/>
              </a:rPr>
              <a:t>Key findings on Data Pattern Dependence</a:t>
            </a:r>
          </a:p>
          <a:p>
            <a:pPr lvl="1"/>
            <a:r>
              <a:rPr lang="en-US" sz="2000">
                <a:solidFill>
                  <a:srgbClr val="0000FF"/>
                </a:solidFill>
                <a:latin typeface="Tahoma" charset="0"/>
                <a:ea typeface="ＭＳ Ｐゴシック" charset="0"/>
              </a:rPr>
              <a:t>There is no observed single data pattern that elicits the lowest retention times for a DRAM device</a:t>
            </a:r>
            <a:r>
              <a:rPr lang="en-US" sz="2000">
                <a:latin typeface="Tahoma" charset="0"/>
                <a:ea typeface="ＭＳ Ｐゴシック" charset="0"/>
              </a:rPr>
              <a:t> </a:t>
            </a:r>
            <a:r>
              <a:rPr lang="en-US" sz="2000">
                <a:latin typeface="Tahoma" charset="0"/>
                <a:ea typeface="ＭＳ Ｐゴシック" charset="0"/>
                <a:sym typeface="Wingdings" charset="0"/>
              </a:rPr>
              <a:t> very hard to find this pattern </a:t>
            </a:r>
            <a:endParaRPr lang="en-US" sz="2000">
              <a:latin typeface="Tahoma" charset="0"/>
              <a:ea typeface="ＭＳ Ｐゴシック" charset="0"/>
            </a:endParaRPr>
          </a:p>
          <a:p>
            <a:pPr lvl="1"/>
            <a:r>
              <a:rPr lang="en-US" sz="2000">
                <a:solidFill>
                  <a:srgbClr val="0000FF"/>
                </a:solidFill>
                <a:latin typeface="Tahoma" charset="0"/>
                <a:ea typeface="ＭＳ Ｐゴシック" charset="0"/>
              </a:rPr>
              <a:t>DPD varies between devices </a:t>
            </a:r>
            <a:r>
              <a:rPr lang="en-US" sz="2000">
                <a:latin typeface="Tahoma" charset="0"/>
                <a:ea typeface="ＭＳ Ｐゴシック" charset="0"/>
              </a:rPr>
              <a:t>due to variation in DRAM array circuit design between manufacturers</a:t>
            </a:r>
          </a:p>
          <a:p>
            <a:pPr lvl="1"/>
            <a:r>
              <a:rPr lang="en-US" sz="2000">
                <a:solidFill>
                  <a:srgbClr val="0000FF"/>
                </a:solidFill>
                <a:latin typeface="Tahoma" charset="0"/>
                <a:ea typeface="ＭＳ Ｐゴシック" charset="0"/>
              </a:rPr>
              <a:t>DPD of retention time gets worse as DRAM scales to smaller feature sizes</a:t>
            </a:r>
          </a:p>
          <a:p>
            <a:endParaRPr lang="en-US" sz="1200">
              <a:latin typeface="Tahoma" charset="0"/>
              <a:ea typeface="ＭＳ Ｐゴシック" charset="0"/>
              <a:cs typeface="ＭＳ Ｐゴシック" charset="0"/>
            </a:endParaRPr>
          </a:p>
          <a:p>
            <a:r>
              <a:rPr lang="en-US" sz="2200">
                <a:solidFill>
                  <a:srgbClr val="FF0000"/>
                </a:solidFill>
                <a:latin typeface="Tahoma" charset="0"/>
                <a:ea typeface="ＭＳ Ｐゴシック" charset="0"/>
                <a:cs typeface="ＭＳ Ｐゴシック" charset="0"/>
              </a:rPr>
              <a:t>Key findings on Variable Retention Time</a:t>
            </a:r>
          </a:p>
          <a:p>
            <a:pPr lvl="1"/>
            <a:r>
              <a:rPr lang="en-US" sz="2000">
                <a:solidFill>
                  <a:srgbClr val="0000FF"/>
                </a:solidFill>
                <a:latin typeface="Tahoma" charset="0"/>
                <a:ea typeface="ＭＳ Ｐゴシック" charset="0"/>
              </a:rPr>
              <a:t>VRT is common </a:t>
            </a:r>
            <a:r>
              <a:rPr lang="en-US" sz="2000">
                <a:latin typeface="Tahoma" charset="0"/>
                <a:ea typeface="ＭＳ Ｐゴシック" charset="0"/>
              </a:rPr>
              <a:t>in modern DRAM cells that are weak</a:t>
            </a:r>
          </a:p>
          <a:p>
            <a:pPr lvl="1"/>
            <a:r>
              <a:rPr lang="en-US" sz="2000">
                <a:solidFill>
                  <a:srgbClr val="0000FF"/>
                </a:solidFill>
                <a:latin typeface="Tahoma" charset="0"/>
                <a:ea typeface="ＭＳ Ｐゴシック" charset="0"/>
              </a:rPr>
              <a:t>The timescale at which VRT occurs is very large </a:t>
            </a:r>
            <a:r>
              <a:rPr lang="en-US" sz="2000">
                <a:latin typeface="Tahoma" charset="0"/>
                <a:ea typeface="ＭＳ Ｐゴシック" charset="0"/>
              </a:rPr>
              <a:t>(e.g., a cell can stay in high retention time state for a day or longer) </a:t>
            </a:r>
            <a:r>
              <a:rPr lang="en-US" sz="2000">
                <a:latin typeface="Tahoma" charset="0"/>
                <a:ea typeface="ＭＳ Ｐゴシック" charset="0"/>
                <a:sym typeface="Wingdings" charset="0"/>
              </a:rPr>
              <a:t> finding minimum retention time can take very long</a:t>
            </a:r>
            <a:endParaRPr lang="en-US" sz="2000">
              <a:latin typeface="Tahoma" charset="0"/>
              <a:ea typeface="ＭＳ Ｐゴシック" charset="0"/>
            </a:endParaRPr>
          </a:p>
          <a:p>
            <a:pPr lvl="1"/>
            <a:endParaRPr lang="en-US" sz="1200">
              <a:latin typeface="Tahoma" charset="0"/>
              <a:ea typeface="ＭＳ Ｐゴシック" charset="0"/>
            </a:endParaRPr>
          </a:p>
          <a:p>
            <a:r>
              <a:rPr lang="en-US" sz="2200">
                <a:latin typeface="Tahoma" charset="0"/>
                <a:ea typeface="ＭＳ Ｐゴシック" charset="0"/>
                <a:cs typeface="ＭＳ Ｐゴシック" charset="0"/>
              </a:rPr>
              <a:t>Future work on retention time profiling must address these issues</a:t>
            </a:r>
          </a:p>
        </p:txBody>
      </p:sp>
      <p:sp>
        <p:nvSpPr>
          <p:cNvPr id="26521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19039C3-F130-F049-BF67-72F160D60EF9}" type="slidenum">
              <a:rPr lang="en-US" sz="1600">
                <a:solidFill>
                  <a:srgbClr val="000000"/>
                </a:solidFill>
                <a:latin typeface="Garamond" charset="0"/>
              </a:rPr>
              <a:pPr eaLnBrk="1" hangingPunct="1"/>
              <a:t>163</a:t>
            </a:fld>
            <a:endParaRPr lang="en-US" sz="1600">
              <a:solidFill>
                <a:srgbClr val="000000"/>
              </a:solidFill>
              <a:latin typeface="Garamond" charset="0"/>
            </a:endParaRPr>
          </a:p>
        </p:txBody>
      </p:sp>
      <p:sp>
        <p:nvSpPr>
          <p:cNvPr id="265220" name="TextBox 1"/>
          <p:cNvSpPr txBox="1">
            <a:spLocks noChangeArrowheads="1"/>
          </p:cNvSpPr>
          <p:nvPr/>
        </p:nvSpPr>
        <p:spPr bwMode="auto">
          <a:xfrm>
            <a:off x="-596900" y="3911600"/>
            <a:ext cx="184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endParaRPr lang="en-US" sz="1800" smtClean="0">
              <a:solidFill>
                <a:srgbClr val="000000"/>
              </a:solidFill>
            </a:endParaRPr>
          </a:p>
        </p:txBody>
      </p:sp>
    </p:spTree>
    <p:extLst>
      <p:ext uri="{BB962C8B-B14F-4D97-AF65-F5344CB8AC3E}">
        <p14:creationId xmlns:p14="http://schemas.microsoft.com/office/powerpoint/2010/main" val="9460862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293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5293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52930">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29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52930">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52930">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52930">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5293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88900" y="152400"/>
            <a:ext cx="9055100" cy="884238"/>
          </a:xfrm>
        </p:spPr>
        <p:txBody>
          <a:bodyPr/>
          <a:lstStyle/>
          <a:p>
            <a:r>
              <a:rPr lang="en-US">
                <a:latin typeface="Garamond" charset="0"/>
                <a:ea typeface="ＭＳ Ｐゴシック" charset="0"/>
                <a:cs typeface="ＭＳ Ｐゴシック" charset="0"/>
              </a:rPr>
              <a:t>Retention Failure Coverage of Data Patterns</a:t>
            </a:r>
          </a:p>
        </p:txBody>
      </p:sp>
      <p:sp>
        <p:nvSpPr>
          <p:cNvPr id="24678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05DB2F-0BBF-E94E-BB01-E4E50DCD1B85}" type="slidenum">
              <a:rPr lang="en-US" sz="1600">
                <a:solidFill>
                  <a:srgbClr val="000000"/>
                </a:solidFill>
                <a:latin typeface="Garamond" charset="0"/>
              </a:rPr>
              <a:pPr eaLnBrk="1" hangingPunct="1"/>
              <a:t>164</a:t>
            </a:fld>
            <a:endParaRPr lang="en-US" sz="1600">
              <a:solidFill>
                <a:srgbClr val="000000"/>
              </a:solidFill>
              <a:latin typeface="Garamond" charset="0"/>
            </a:endParaRPr>
          </a:p>
        </p:txBody>
      </p:sp>
      <p:pic>
        <p:nvPicPr>
          <p:cNvPr id="246787" name="Picture 1" descr="coverage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7000" y="927100"/>
            <a:ext cx="6451600" cy="532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8" name="TextBox 38"/>
          <p:cNvSpPr txBox="1">
            <a:spLocks noChangeArrowheads="1"/>
          </p:cNvSpPr>
          <p:nvPr/>
        </p:nvSpPr>
        <p:spPr bwMode="auto">
          <a:xfrm>
            <a:off x="6578600" y="2033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sp>
        <p:nvSpPr>
          <p:cNvPr id="246789" name="TextBox 38"/>
          <p:cNvSpPr txBox="1">
            <a:spLocks noChangeArrowheads="1"/>
          </p:cNvSpPr>
          <p:nvPr/>
        </p:nvSpPr>
        <p:spPr bwMode="auto">
          <a:xfrm>
            <a:off x="6824663" y="2490788"/>
            <a:ext cx="2084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000000"/>
                </a:solidFill>
              </a:rPr>
              <a:t>6.1s retention time</a:t>
            </a:r>
          </a:p>
        </p:txBody>
      </p:sp>
      <p:sp>
        <p:nvSpPr>
          <p:cNvPr id="8" name="TextBox 7"/>
          <p:cNvSpPr txBox="1"/>
          <p:nvPr/>
        </p:nvSpPr>
        <p:spPr>
          <a:xfrm>
            <a:off x="242888" y="59340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i="1" kern="0" dirty="0">
                <a:solidFill>
                  <a:srgbClr val="0000FF"/>
                </a:solidFill>
                <a:latin typeface="Calibri"/>
                <a:ea typeface="ＭＳ Ｐゴシック" charset="0"/>
                <a:cs typeface="ＭＳ Ｐゴシック" charset="0"/>
              </a:rPr>
              <a:t>Walk</a:t>
            </a:r>
            <a:r>
              <a:rPr lang="en-US" sz="2400" b="1" kern="0" dirty="0">
                <a:solidFill>
                  <a:srgbClr val="0000FF"/>
                </a:solidFill>
                <a:latin typeface="Calibri"/>
                <a:ea typeface="ＭＳ Ｐゴシック" charset="0"/>
                <a:cs typeface="ＭＳ Ｐゴシック" charset="0"/>
              </a:rPr>
              <a:t> is the most effective data pattern for this device</a:t>
            </a:r>
          </a:p>
        </p:txBody>
      </p:sp>
      <p:sp>
        <p:nvSpPr>
          <p:cNvPr id="9" name="TextBox 8"/>
          <p:cNvSpPr txBox="1"/>
          <p:nvPr/>
        </p:nvSpPr>
        <p:spPr>
          <a:xfrm>
            <a:off x="255588" y="54641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Coverage of fixed patterns is low: ~30% for </a:t>
            </a:r>
            <a:r>
              <a:rPr lang="en-US" sz="2400" b="1" i="1" kern="0" dirty="0">
                <a:solidFill>
                  <a:srgbClr val="0000FF"/>
                </a:solidFill>
                <a:latin typeface="Calibri"/>
                <a:ea typeface="ＭＳ Ｐゴシック" charset="0"/>
                <a:cs typeface="ＭＳ Ｐゴシック" charset="0"/>
              </a:rPr>
              <a:t>All 0s/1s</a:t>
            </a:r>
          </a:p>
        </p:txBody>
      </p:sp>
      <p:sp>
        <p:nvSpPr>
          <p:cNvPr id="10" name="TextBox 9"/>
          <p:cNvSpPr txBox="1"/>
          <p:nvPr/>
        </p:nvSpPr>
        <p:spPr>
          <a:xfrm>
            <a:off x="230188" y="63912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No data pattern achieves 100% coverage</a:t>
            </a:r>
          </a:p>
        </p:txBody>
      </p:sp>
      <p:sp>
        <p:nvSpPr>
          <p:cNvPr id="11" name="TextBox 10"/>
          <p:cNvSpPr txBox="1"/>
          <p:nvPr/>
        </p:nvSpPr>
        <p:spPr>
          <a:xfrm>
            <a:off x="255588" y="464502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Different data patterns have widely different coverage:</a:t>
            </a:r>
          </a:p>
          <a:p>
            <a:pPr algn="ctr">
              <a:defRPr/>
            </a:pPr>
            <a:r>
              <a:rPr lang="en-US" sz="2400" b="1" kern="0" dirty="0">
                <a:solidFill>
                  <a:srgbClr val="0000FF"/>
                </a:solidFill>
                <a:latin typeface="Calibri"/>
                <a:ea typeface="ＭＳ Ｐゴシック" charset="0"/>
                <a:cs typeface="ＭＳ Ｐゴシック" charset="0"/>
              </a:rPr>
              <a:t>Data pattern dependence exists and is severe</a:t>
            </a:r>
          </a:p>
        </p:txBody>
      </p:sp>
    </p:spTree>
    <p:extLst>
      <p:ext uri="{BB962C8B-B14F-4D97-AF65-F5344CB8AC3E}">
        <p14:creationId xmlns:p14="http://schemas.microsoft.com/office/powerpoint/2010/main" val="4329844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Data Pattern Dependence: Observations (I)</a:t>
            </a:r>
          </a:p>
        </p:txBody>
      </p:sp>
      <p:sp>
        <p:nvSpPr>
          <p:cNvPr id="3" name="Content Placeholder 2"/>
          <p:cNvSpPr>
            <a:spLocks noGrp="1"/>
          </p:cNvSpPr>
          <p:nvPr>
            <p:ph idx="1"/>
          </p:nvPr>
        </p:nvSpPr>
        <p:spPr>
          <a:xfrm>
            <a:off x="228600" y="1019175"/>
            <a:ext cx="8610600" cy="5153025"/>
          </a:xfrm>
        </p:spPr>
        <p:txBody>
          <a:bodyPr/>
          <a:lstStyle/>
          <a:p>
            <a:pPr>
              <a:defRPr/>
            </a:pPr>
            <a:r>
              <a:rPr lang="en-US" dirty="0" smtClean="0">
                <a:solidFill>
                  <a:srgbClr val="0000FF"/>
                </a:solidFill>
              </a:rPr>
              <a:t>A cell’s retention time is heavily influenced by data pattern stored in other cells </a:t>
            </a:r>
          </a:p>
          <a:p>
            <a:pPr lvl="1">
              <a:defRPr/>
            </a:pPr>
            <a:r>
              <a:rPr lang="en-US" dirty="0">
                <a:sym typeface="Wingdings"/>
              </a:rPr>
              <a:t>P</a:t>
            </a:r>
            <a:r>
              <a:rPr lang="en-US" dirty="0" smtClean="0">
                <a:sym typeface="Wingdings"/>
              </a:rPr>
              <a:t>attern affects the coupling noise, which affects cell leakage </a:t>
            </a:r>
            <a:endParaRPr lang="en-US" dirty="0" smtClean="0"/>
          </a:p>
          <a:p>
            <a:pPr>
              <a:defRPr/>
            </a:pPr>
            <a:endParaRPr lang="en-US" dirty="0"/>
          </a:p>
          <a:p>
            <a:pPr>
              <a:defRPr/>
            </a:pPr>
            <a:r>
              <a:rPr lang="en-US" dirty="0" smtClean="0">
                <a:solidFill>
                  <a:srgbClr val="0000FF"/>
                </a:solidFill>
              </a:rPr>
              <a:t>No tested data pattern exercises the worst case retention time for all cells (no pattern has 100% coverage) </a:t>
            </a:r>
          </a:p>
          <a:p>
            <a:pPr lvl="1">
              <a:defRPr/>
            </a:pPr>
            <a:r>
              <a:rPr lang="en-US" dirty="0">
                <a:sym typeface="Wingdings"/>
              </a:rPr>
              <a:t>N</a:t>
            </a:r>
            <a:r>
              <a:rPr lang="en-US" dirty="0" smtClean="0">
                <a:sym typeface="Wingdings"/>
              </a:rPr>
              <a:t>o pattern is able to induce the worst-case coupling noise for every cell</a:t>
            </a:r>
          </a:p>
          <a:p>
            <a:pPr lvl="1">
              <a:defRPr/>
            </a:pPr>
            <a:r>
              <a:rPr lang="en-US" dirty="0" smtClean="0">
                <a:sym typeface="Wingdings"/>
              </a:rPr>
              <a:t>Problem: </a:t>
            </a:r>
            <a:r>
              <a:rPr lang="en-US" dirty="0" smtClean="0">
                <a:solidFill>
                  <a:srgbClr val="FF0000"/>
                </a:solidFill>
                <a:sym typeface="Wingdings"/>
              </a:rPr>
              <a:t>Underlying DRAM circuit organization is </a:t>
            </a:r>
            <a:r>
              <a:rPr lang="en-US" i="1" dirty="0" smtClean="0">
                <a:solidFill>
                  <a:srgbClr val="FF0000"/>
                </a:solidFill>
                <a:sym typeface="Wingdings"/>
              </a:rPr>
              <a:t>not</a:t>
            </a:r>
            <a:r>
              <a:rPr lang="en-US" dirty="0" smtClean="0">
                <a:solidFill>
                  <a:srgbClr val="FF0000"/>
                </a:solidFill>
                <a:sym typeface="Wingdings"/>
              </a:rPr>
              <a:t> known to the memory controller </a:t>
            </a:r>
            <a:r>
              <a:rPr lang="en-US" dirty="0" smtClean="0">
                <a:sym typeface="Wingdings"/>
              </a:rPr>
              <a:t> very hard to construct a pattern that exercises the worst-case cell leakage</a:t>
            </a:r>
          </a:p>
          <a:p>
            <a:pPr marL="344487" lvl="1" indent="0">
              <a:buFont typeface="Wingdings" charset="0"/>
              <a:buNone/>
              <a:defRPr/>
            </a:pPr>
            <a:r>
              <a:rPr lang="en-US" dirty="0" smtClean="0">
                <a:sym typeface="Wingdings"/>
              </a:rPr>
              <a:t>	</a:t>
            </a:r>
            <a:r>
              <a:rPr lang="en-US" sz="2000" dirty="0" smtClean="0">
                <a:sym typeface="Wingdings"/>
              </a:rPr>
              <a:t> Opaque mapping of addresses to physical DRAM geometry</a:t>
            </a:r>
          </a:p>
          <a:p>
            <a:pPr marL="344487" lvl="1" indent="0">
              <a:buFont typeface="Wingdings" charset="0"/>
              <a:buNone/>
              <a:defRPr/>
            </a:pPr>
            <a:r>
              <a:rPr lang="en-US" sz="2000" dirty="0" smtClean="0"/>
              <a:t>	</a:t>
            </a:r>
            <a:r>
              <a:rPr lang="en-US" sz="2000" dirty="0" smtClean="0">
                <a:sym typeface="Wingdings"/>
              </a:rPr>
              <a:t> Internal remapping of addresses within DRAM to tolerate faults</a:t>
            </a:r>
          </a:p>
          <a:p>
            <a:pPr marL="344487" lvl="1" indent="0">
              <a:buFont typeface="Wingdings" charset="0"/>
              <a:buNone/>
              <a:defRPr/>
            </a:pPr>
            <a:r>
              <a:rPr lang="en-US" sz="2000" dirty="0">
                <a:sym typeface="Wingdings"/>
              </a:rPr>
              <a:t>	</a:t>
            </a:r>
            <a:r>
              <a:rPr lang="en-US" sz="2000" dirty="0" smtClean="0">
                <a:sym typeface="Wingdings"/>
              </a:rPr>
              <a:t> Second order coupling effects are very hard to determine</a:t>
            </a:r>
            <a:endParaRPr lang="en-US" sz="2000" dirty="0" smtClean="0"/>
          </a:p>
          <a:p>
            <a:pPr marL="0" indent="0">
              <a:buFont typeface="Wingdings" charset="0"/>
              <a:buNone/>
              <a:defRPr/>
            </a:pPr>
            <a:endParaRPr lang="en-US" sz="2000" dirty="0" smtClean="0"/>
          </a:p>
        </p:txBody>
      </p:sp>
      <p:sp>
        <p:nvSpPr>
          <p:cNvPr id="2928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7913072-D73D-AC4D-98B1-C31F59CB51E4}" type="slidenum">
              <a:rPr lang="en-US" sz="1600">
                <a:solidFill>
                  <a:srgbClr val="000000"/>
                </a:solidFill>
                <a:latin typeface="Garamond" charset="0"/>
              </a:rPr>
              <a:pPr eaLnBrk="1" hangingPunct="1"/>
              <a:t>165</a:t>
            </a:fld>
            <a:endParaRPr lang="en-US" sz="1600">
              <a:solidFill>
                <a:srgbClr val="000000"/>
              </a:solidFill>
              <a:latin typeface="Garamond" charset="0"/>
            </a:endParaRPr>
          </a:p>
        </p:txBody>
      </p:sp>
    </p:spTree>
    <p:extLst>
      <p:ext uri="{BB962C8B-B14F-4D97-AF65-F5344CB8AC3E}">
        <p14:creationId xmlns:p14="http://schemas.microsoft.com/office/powerpoint/2010/main" val="14360343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Title 1"/>
          <p:cNvSpPr>
            <a:spLocks noGrp="1"/>
          </p:cNvSpPr>
          <p:nvPr>
            <p:ph type="title"/>
          </p:nvPr>
        </p:nvSpPr>
        <p:spPr>
          <a:xfrm>
            <a:off x="101600" y="152400"/>
            <a:ext cx="9042400" cy="884238"/>
          </a:xfrm>
        </p:spPr>
        <p:txBody>
          <a:bodyPr/>
          <a:lstStyle/>
          <a:p>
            <a:r>
              <a:rPr lang="en-US">
                <a:latin typeface="Garamond" charset="0"/>
                <a:ea typeface="ＭＳ Ｐゴシック" charset="0"/>
                <a:cs typeface="ＭＳ Ｐゴシック" charset="0"/>
              </a:rPr>
              <a:t>Data Pattern Dependence: Observations (II)</a:t>
            </a:r>
          </a:p>
        </p:txBody>
      </p:sp>
      <p:sp>
        <p:nvSpPr>
          <p:cNvPr id="3" name="Content Placeholder 2"/>
          <p:cNvSpPr>
            <a:spLocks noGrp="1"/>
          </p:cNvSpPr>
          <p:nvPr>
            <p:ph idx="1"/>
          </p:nvPr>
        </p:nvSpPr>
        <p:spPr>
          <a:xfrm>
            <a:off x="228600" y="1095375"/>
            <a:ext cx="8712200" cy="5153025"/>
          </a:xfrm>
        </p:spPr>
        <p:txBody>
          <a:bodyPr/>
          <a:lstStyle/>
          <a:p>
            <a:r>
              <a:rPr lang="en-US">
                <a:solidFill>
                  <a:srgbClr val="0000FF"/>
                </a:solidFill>
                <a:latin typeface="Tahoma" charset="0"/>
                <a:ea typeface="ＭＳ Ｐゴシック" charset="0"/>
                <a:cs typeface="ＭＳ Ｐゴシック" charset="0"/>
              </a:rPr>
              <a:t>Fixed, simple data patterns have low coverage</a:t>
            </a:r>
          </a:p>
          <a:p>
            <a:pPr lvl="1"/>
            <a:r>
              <a:rPr lang="en-US">
                <a:latin typeface="Tahoma" charset="0"/>
                <a:ea typeface="ＭＳ Ｐゴシック" charset="0"/>
              </a:rPr>
              <a:t>They do not exercise the worst-case coupling noise</a:t>
            </a:r>
          </a:p>
          <a:p>
            <a:endParaRPr lang="en-US">
              <a:latin typeface="Tahoma" charset="0"/>
              <a:ea typeface="ＭＳ Ｐゴシック" charset="0"/>
              <a:cs typeface="ＭＳ Ｐゴシック" charset="0"/>
            </a:endParaRPr>
          </a:p>
          <a:p>
            <a:r>
              <a:rPr lang="en-US">
                <a:solidFill>
                  <a:srgbClr val="0000FF"/>
                </a:solidFill>
                <a:latin typeface="Tahoma" charset="0"/>
                <a:ea typeface="ＭＳ Ｐゴシック" charset="0"/>
                <a:cs typeface="ＭＳ Ｐゴシック" charset="0"/>
              </a:rPr>
              <a:t>The effectiveness of each data pattern varies significantly between DRAM devices (of the same or different vendors)</a:t>
            </a:r>
          </a:p>
          <a:p>
            <a:pPr lvl="1"/>
            <a:r>
              <a:rPr lang="en-US">
                <a:latin typeface="Tahoma" charset="0"/>
                <a:ea typeface="ＭＳ Ｐゴシック" charset="0"/>
              </a:rPr>
              <a:t>Underlying DRAM circuit organization likely differs between different devices </a:t>
            </a:r>
            <a:r>
              <a:rPr lang="en-US">
                <a:latin typeface="Tahoma" charset="0"/>
                <a:ea typeface="ＭＳ Ｐゴシック" charset="0"/>
                <a:sym typeface="Wingdings" charset="0"/>
              </a:rPr>
              <a:t> patterns leading to worst coupling are different in different devices</a:t>
            </a:r>
            <a:endParaRPr lang="en-US">
              <a:latin typeface="Tahoma" charset="0"/>
              <a:ea typeface="ＭＳ Ｐゴシック" charset="0"/>
            </a:endParaRPr>
          </a:p>
          <a:p>
            <a:endParaRPr lang="en-US">
              <a:latin typeface="Tahoma" charset="0"/>
              <a:ea typeface="ＭＳ Ｐゴシック" charset="0"/>
              <a:cs typeface="ＭＳ Ｐゴシック" charset="0"/>
            </a:endParaRPr>
          </a:p>
          <a:p>
            <a:r>
              <a:rPr lang="en-US">
                <a:solidFill>
                  <a:srgbClr val="0000FF"/>
                </a:solidFill>
                <a:latin typeface="Tahoma" charset="0"/>
                <a:ea typeface="ＭＳ Ｐゴシック" charset="0"/>
                <a:cs typeface="ＭＳ Ｐゴシック" charset="0"/>
              </a:rPr>
              <a:t>Technology scaling appears to increase the impact of data pattern dependence</a:t>
            </a:r>
          </a:p>
          <a:p>
            <a:pPr lvl="1"/>
            <a:r>
              <a:rPr lang="en-US">
                <a:latin typeface="Tahoma" charset="0"/>
                <a:ea typeface="ＭＳ Ｐゴシック" charset="0"/>
              </a:rPr>
              <a:t>Scaling reduces the physical distance between circuit elements, increasing the magnitude of coupling effects</a:t>
            </a:r>
          </a:p>
          <a:p>
            <a:endParaRPr lang="en-US">
              <a:latin typeface="Tahoma" charset="0"/>
              <a:ea typeface="ＭＳ Ｐゴシック" charset="0"/>
              <a:cs typeface="ＭＳ Ｐゴシック" charset="0"/>
            </a:endParaRPr>
          </a:p>
        </p:txBody>
      </p:sp>
      <p:sp>
        <p:nvSpPr>
          <p:cNvPr id="2938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0CA338A-A4F0-3746-818A-DA9454D2C906}" type="slidenum">
              <a:rPr lang="en-US" sz="1600">
                <a:solidFill>
                  <a:srgbClr val="000000"/>
                </a:solidFill>
                <a:latin typeface="Garamond" charset="0"/>
              </a:rPr>
              <a:pPr eaLnBrk="1" hangingPunct="1"/>
              <a:t>166</a:t>
            </a:fld>
            <a:endParaRPr lang="en-US" sz="1600">
              <a:solidFill>
                <a:srgbClr val="000000"/>
              </a:solidFill>
              <a:latin typeface="Garamond" charset="0"/>
            </a:endParaRPr>
          </a:p>
        </p:txBody>
      </p:sp>
    </p:spTree>
    <p:extLst>
      <p:ext uri="{BB962C8B-B14F-4D97-AF65-F5344CB8AC3E}">
        <p14:creationId xmlns:p14="http://schemas.microsoft.com/office/powerpoint/2010/main" val="32805150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Title 1"/>
          <p:cNvSpPr>
            <a:spLocks noGrp="1"/>
          </p:cNvSpPr>
          <p:nvPr>
            <p:ph type="title"/>
          </p:nvPr>
        </p:nvSpPr>
        <p:spPr/>
        <p:txBody>
          <a:bodyPr/>
          <a:lstStyle/>
          <a:p>
            <a:r>
              <a:rPr lang="en-US">
                <a:latin typeface="Garamond" charset="0"/>
                <a:ea typeface="ＭＳ Ｐゴシック" charset="0"/>
                <a:cs typeface="ＭＳ Ｐゴシック" charset="0"/>
              </a:rPr>
              <a:t>Effect of Technology Scaling on DPD</a:t>
            </a:r>
            <a:br>
              <a:rPr lang="en-US">
                <a:latin typeface="Garamond" charset="0"/>
                <a:ea typeface="ＭＳ Ｐゴシック" charset="0"/>
                <a:cs typeface="ＭＳ Ｐゴシック" charset="0"/>
              </a:rPr>
            </a:br>
            <a:endParaRPr lang="en-US">
              <a:latin typeface="Garamond" charset="0"/>
              <a:ea typeface="ＭＳ Ｐゴシック" charset="0"/>
              <a:cs typeface="ＭＳ Ｐゴシック" charset="0"/>
            </a:endParaRPr>
          </a:p>
        </p:txBody>
      </p:sp>
      <p:sp>
        <p:nvSpPr>
          <p:cNvPr id="24985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E50BD7A-BEB5-684E-863E-EF4E922E8F46}" type="slidenum">
              <a:rPr lang="en-US" sz="1600">
                <a:solidFill>
                  <a:srgbClr val="000000"/>
                </a:solidFill>
                <a:latin typeface="Garamond" charset="0"/>
              </a:rPr>
              <a:pPr eaLnBrk="1" hangingPunct="1"/>
              <a:t>167</a:t>
            </a:fld>
            <a:endParaRPr lang="en-US" sz="1600">
              <a:solidFill>
                <a:srgbClr val="000000"/>
              </a:solidFill>
              <a:latin typeface="Garamond" charset="0"/>
            </a:endParaRPr>
          </a:p>
        </p:txBody>
      </p:sp>
      <p:pic>
        <p:nvPicPr>
          <p:cNvPr id="249859" name="Picture 4" descr="coverage_a128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 y="1092200"/>
            <a:ext cx="4632325"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0" name="Picture 5" descr="coverage_a256mb.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48188" y="1104900"/>
            <a:ext cx="46164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61" name="TextBox 38"/>
          <p:cNvSpPr txBox="1">
            <a:spLocks noChangeArrowheads="1"/>
          </p:cNvSpPr>
          <p:nvPr/>
        </p:nvSpPr>
        <p:spPr bwMode="auto">
          <a:xfrm>
            <a:off x="1193800" y="49672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1Gb chip family</a:t>
            </a:r>
          </a:p>
        </p:txBody>
      </p:sp>
      <p:sp>
        <p:nvSpPr>
          <p:cNvPr id="249862" name="TextBox 38"/>
          <p:cNvSpPr txBox="1">
            <a:spLocks noChangeArrowheads="1"/>
          </p:cNvSpPr>
          <p:nvPr/>
        </p:nvSpPr>
        <p:spPr bwMode="auto">
          <a:xfrm>
            <a:off x="5689600" y="4954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sp>
        <p:nvSpPr>
          <p:cNvPr id="9" name="TextBox 8"/>
          <p:cNvSpPr txBox="1"/>
          <p:nvPr/>
        </p:nvSpPr>
        <p:spPr>
          <a:xfrm>
            <a:off x="242888" y="578167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The lowest-coverage data pattern achieves much lower coverage for the smaller technology node</a:t>
            </a:r>
          </a:p>
        </p:txBody>
      </p:sp>
      <p:sp>
        <p:nvSpPr>
          <p:cNvPr id="10" name="Oval 9"/>
          <p:cNvSpPr/>
          <p:nvPr/>
        </p:nvSpPr>
        <p:spPr>
          <a:xfrm>
            <a:off x="420688" y="2216150"/>
            <a:ext cx="4230687" cy="538163"/>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1" name="Oval 10"/>
          <p:cNvSpPr/>
          <p:nvPr/>
        </p:nvSpPr>
        <p:spPr>
          <a:xfrm>
            <a:off x="4913313" y="3387725"/>
            <a:ext cx="4230687" cy="536575"/>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cxnSp>
        <p:nvCxnSpPr>
          <p:cNvPr id="12" name="Straight Arrow Connector 11"/>
          <p:cNvCxnSpPr/>
          <p:nvPr/>
        </p:nvCxnSpPr>
        <p:spPr bwMode="auto">
          <a:xfrm>
            <a:off x="4613275" y="2540000"/>
            <a:ext cx="441325" cy="10556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9119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itle 1"/>
          <p:cNvSpPr>
            <a:spLocks noGrp="1"/>
          </p:cNvSpPr>
          <p:nvPr>
            <p:ph type="title"/>
          </p:nvPr>
        </p:nvSpPr>
        <p:spPr>
          <a:xfrm>
            <a:off x="127000" y="152400"/>
            <a:ext cx="9017000" cy="884238"/>
          </a:xfrm>
        </p:spPr>
        <p:txBody>
          <a:bodyPr/>
          <a:lstStyle/>
          <a:p>
            <a:r>
              <a:rPr lang="en-US">
                <a:latin typeface="Garamond" charset="0"/>
                <a:ea typeface="ＭＳ Ｐゴシック" charset="0"/>
                <a:cs typeface="ＭＳ Ｐゴシック" charset="0"/>
              </a:rPr>
              <a:t>DPD: Implications on Profiling Mechanisms</a:t>
            </a:r>
          </a:p>
        </p:txBody>
      </p:sp>
      <p:sp>
        <p:nvSpPr>
          <p:cNvPr id="3" name="Content Placeholder 2"/>
          <p:cNvSpPr>
            <a:spLocks noGrp="1"/>
          </p:cNvSpPr>
          <p:nvPr>
            <p:ph idx="1"/>
          </p:nvPr>
        </p:nvSpPr>
        <p:spPr/>
        <p:txBody>
          <a:bodyPr/>
          <a:lstStyle/>
          <a:p>
            <a:r>
              <a:rPr lang="en-US" sz="2200">
                <a:latin typeface="Tahoma" charset="0"/>
                <a:ea typeface="ＭＳ Ｐゴシック" charset="0"/>
                <a:cs typeface="ＭＳ Ｐゴシック" charset="0"/>
              </a:rPr>
              <a:t>Any retention time profiling mechanism must handle data pattern dependence of retention time</a:t>
            </a:r>
          </a:p>
          <a:p>
            <a:r>
              <a:rPr lang="en-US" sz="2200">
                <a:latin typeface="Tahoma" charset="0"/>
                <a:ea typeface="ＭＳ Ｐゴシック" charset="0"/>
                <a:cs typeface="ＭＳ Ｐゴシック" charset="0"/>
              </a:rPr>
              <a:t>Intuitive approach</a:t>
            </a:r>
            <a:r>
              <a:rPr lang="en-US" sz="2200">
                <a:solidFill>
                  <a:srgbClr val="0000FF"/>
                </a:solidFill>
                <a:latin typeface="Tahoma" charset="0"/>
                <a:ea typeface="ＭＳ Ｐゴシック" charset="0"/>
                <a:cs typeface="ＭＳ Ｐゴシック" charset="0"/>
              </a:rPr>
              <a:t>: Identify the data pattern that induces the worst-case retention time for a particular cell or device</a:t>
            </a:r>
          </a:p>
          <a:p>
            <a:endParaRPr lang="en-US" sz="1600">
              <a:latin typeface="Tahoma" charset="0"/>
              <a:ea typeface="ＭＳ Ｐゴシック" charset="0"/>
              <a:cs typeface="ＭＳ Ｐゴシック" charset="0"/>
            </a:endParaRPr>
          </a:p>
          <a:p>
            <a:r>
              <a:rPr lang="en-US" sz="2200">
                <a:latin typeface="Tahoma" charset="0"/>
                <a:ea typeface="ＭＳ Ｐゴシック" charset="0"/>
                <a:cs typeface="ＭＳ Ｐゴシック" charset="0"/>
                <a:sym typeface="Wingdings" charset="0"/>
              </a:rPr>
              <a:t>Problem 1: </a:t>
            </a:r>
            <a:r>
              <a:rPr lang="en-US" sz="2200">
                <a:solidFill>
                  <a:srgbClr val="FF0000"/>
                </a:solidFill>
                <a:latin typeface="Tahoma" charset="0"/>
                <a:ea typeface="ＭＳ Ｐゴシック" charset="0"/>
                <a:cs typeface="ＭＳ Ｐゴシック" charset="0"/>
                <a:sym typeface="Wingdings" charset="0"/>
              </a:rPr>
              <a:t>Very hard to know at the memory controller which bits actually interfere with each other </a:t>
            </a:r>
            <a:r>
              <a:rPr lang="en-US" sz="2200">
                <a:latin typeface="Tahoma" charset="0"/>
                <a:ea typeface="ＭＳ Ｐゴシック" charset="0"/>
                <a:cs typeface="ＭＳ Ｐゴシック" charset="0"/>
                <a:sym typeface="Wingdings" charset="0"/>
              </a:rPr>
              <a:t>due to</a:t>
            </a:r>
          </a:p>
          <a:p>
            <a:pPr lvl="1"/>
            <a:r>
              <a:rPr lang="en-US" sz="2000">
                <a:latin typeface="Tahoma" charset="0"/>
                <a:ea typeface="ＭＳ Ｐゴシック" charset="0"/>
                <a:sym typeface="Wingdings" charset="0"/>
              </a:rPr>
              <a:t>Opaque mapping of addresses to physical DRAM geometry  logically consecutive bits may not be physically consecutive</a:t>
            </a:r>
          </a:p>
          <a:p>
            <a:pPr lvl="1"/>
            <a:r>
              <a:rPr lang="en-US" sz="2000">
                <a:latin typeface="Tahoma" charset="0"/>
                <a:ea typeface="ＭＳ Ｐゴシック" charset="0"/>
                <a:sym typeface="Wingdings" charset="0"/>
              </a:rPr>
              <a:t>Remapping of faulty bitlines/wordlines to redundant ones internally within DRAM</a:t>
            </a:r>
          </a:p>
          <a:p>
            <a:pPr lvl="1"/>
            <a:endParaRPr lang="en-US" sz="1600">
              <a:latin typeface="Tahoma" charset="0"/>
              <a:ea typeface="ＭＳ Ｐゴシック" charset="0"/>
              <a:sym typeface="Wingdings" charset="0"/>
            </a:endParaRPr>
          </a:p>
          <a:p>
            <a:r>
              <a:rPr lang="en-US" sz="2200">
                <a:latin typeface="Tahoma" charset="0"/>
                <a:ea typeface="ＭＳ Ｐゴシック" charset="0"/>
                <a:cs typeface="ＭＳ Ｐゴシック" charset="0"/>
                <a:sym typeface="Wingdings" charset="0"/>
              </a:rPr>
              <a:t>Problem 2: </a:t>
            </a:r>
            <a:r>
              <a:rPr lang="en-US" sz="2200">
                <a:solidFill>
                  <a:srgbClr val="FF0000"/>
                </a:solidFill>
                <a:latin typeface="Tahoma" charset="0"/>
                <a:ea typeface="ＭＳ Ｐゴシック" charset="0"/>
                <a:cs typeface="ＭＳ Ｐゴシック" charset="0"/>
                <a:sym typeface="Wingdings" charset="0"/>
              </a:rPr>
              <a:t>Worst-case coupling noise is affected by non-obvious second order bitline coupling effects</a:t>
            </a:r>
          </a:p>
          <a:p>
            <a:pPr lvl="1"/>
            <a:endParaRPr lang="en-US">
              <a:latin typeface="Tahoma" charset="0"/>
              <a:ea typeface="ＭＳ Ｐゴシック" charset="0"/>
            </a:endParaRPr>
          </a:p>
        </p:txBody>
      </p:sp>
      <p:sp>
        <p:nvSpPr>
          <p:cNvPr id="294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CA1852-3C63-FD44-9EAC-B9EAD6982C68}" type="slidenum">
              <a:rPr lang="en-US" sz="1600">
                <a:solidFill>
                  <a:srgbClr val="000000"/>
                </a:solidFill>
                <a:latin typeface="Garamond" charset="0"/>
              </a:rPr>
              <a:pPr eaLnBrk="1" hangingPunct="1"/>
              <a:t>168</a:t>
            </a:fld>
            <a:endParaRPr lang="en-US" sz="1600">
              <a:solidFill>
                <a:srgbClr val="000000"/>
              </a:solidFill>
              <a:latin typeface="Garamond" charset="0"/>
            </a:endParaRPr>
          </a:p>
        </p:txBody>
      </p:sp>
    </p:spTree>
    <p:extLst>
      <p:ext uri="{BB962C8B-B14F-4D97-AF65-F5344CB8AC3E}">
        <p14:creationId xmlns:p14="http://schemas.microsoft.com/office/powerpoint/2010/main" val="17570967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01DB56-A57E-A640-B61D-96363059E5FA}" type="slidenum">
              <a:rPr lang="en-US" sz="1600">
                <a:solidFill>
                  <a:srgbClr val="000000"/>
                </a:solidFill>
                <a:latin typeface="Garamond" charset="0"/>
              </a:rPr>
              <a:pPr eaLnBrk="1" hangingPunct="1"/>
              <a:t>169</a:t>
            </a:fld>
            <a:endParaRPr lang="en-US" sz="1600">
              <a:solidFill>
                <a:srgbClr val="000000"/>
              </a:solidFill>
              <a:latin typeface="Garamond"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900" smtClean="0">
                <a:solidFill>
                  <a:srgbClr val="FF0000"/>
                </a:solidFill>
              </a:rPr>
              <a:t>Min ret time = Max ret time</a:t>
            </a:r>
          </a:p>
          <a:p>
            <a:pPr algn="ctr" eaLnBrk="1" fontAlgn="base" hangingPunct="1">
              <a:spcBef>
                <a:spcPct val="0"/>
              </a:spcBef>
              <a:spcAft>
                <a:spcPct val="0"/>
              </a:spcAft>
            </a:pPr>
            <a:r>
              <a:rPr lang="en-US" sz="1900" b="1" smtClean="0">
                <a:solidFill>
                  <a:srgbClr val="FF0000"/>
                </a:solidFill>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Most failing cells </a:t>
            </a:r>
          </a:p>
          <a:p>
            <a:pPr algn="ctr" eaLnBrk="1" fontAlgn="base" hangingPunct="1">
              <a:spcBef>
                <a:spcPct val="0"/>
              </a:spcBef>
              <a:spcAft>
                <a:spcPct val="0"/>
              </a:spcAft>
            </a:pPr>
            <a:r>
              <a:rPr lang="en-US" smtClean="0">
                <a:solidFill>
                  <a:srgbClr val="0000FF"/>
                </a:solidFill>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FF6600"/>
                </a:solidFill>
              </a:rPr>
              <a:t>Many failing cells jump from </a:t>
            </a:r>
          </a:p>
          <a:p>
            <a:pPr algn="ctr" eaLnBrk="1" fontAlgn="base" hangingPunct="1">
              <a:spcBef>
                <a:spcPct val="0"/>
              </a:spcBef>
              <a:spcAft>
                <a:spcPct val="0"/>
              </a:spcAft>
            </a:pPr>
            <a:r>
              <a:rPr lang="en-US" sz="1800" smtClean="0">
                <a:solidFill>
                  <a:srgbClr val="FF6600"/>
                </a:solidFill>
              </a:rPr>
              <a:t>very high retention time to very low</a:t>
            </a:r>
          </a:p>
        </p:txBody>
      </p:sp>
    </p:spTree>
    <p:extLst>
      <p:ext uri="{BB962C8B-B14F-4D97-AF65-F5344CB8AC3E}">
        <p14:creationId xmlns:p14="http://schemas.microsoft.com/office/powerpoint/2010/main" val="1638622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17</a:t>
            </a:fld>
            <a:endParaRPr lang="en-US" sz="1600">
              <a:solidFill>
                <a:srgbClr val="000000"/>
              </a:solidFill>
              <a:latin typeface="Garamond" charset="0"/>
            </a:endParaRPr>
          </a:p>
        </p:txBody>
      </p:sp>
    </p:spTree>
    <p:extLst>
      <p:ext uri="{BB962C8B-B14F-4D97-AF65-F5344CB8AC3E}">
        <p14:creationId xmlns:p14="http://schemas.microsoft.com/office/powerpoint/2010/main" val="1818877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smtClean="0"/>
              <a:t>Problem 1: </a:t>
            </a:r>
            <a:r>
              <a:rPr lang="en-US" dirty="0" smtClean="0">
                <a:solidFill>
                  <a:srgbClr val="FF0000"/>
                </a:solidFill>
              </a:rPr>
              <a:t>There does not seem to be a way of determining if a cell exhibits VRT without actually observing a cell exhibiting VRT</a:t>
            </a:r>
          </a:p>
          <a:p>
            <a:pPr lvl="1">
              <a:defRPr/>
            </a:pPr>
            <a:r>
              <a:rPr lang="en-US" sz="2000" dirty="0" smtClean="0"/>
              <a:t>VRT is a </a:t>
            </a:r>
            <a:r>
              <a:rPr lang="en-US" sz="2000" dirty="0" err="1" smtClean="0"/>
              <a:t>memoryless</a:t>
            </a:r>
            <a:r>
              <a:rPr lang="en-US" sz="2000" dirty="0" smtClean="0"/>
              <a:t> random process </a:t>
            </a:r>
            <a:r>
              <a:rPr lang="en-US" sz="1800" b="1" dirty="0" smtClean="0">
                <a:solidFill>
                  <a:srgbClr val="2C6123"/>
                </a:solidFill>
              </a:rPr>
              <a:t>[Kim+ JJAP 2010]</a:t>
            </a:r>
          </a:p>
          <a:p>
            <a:pPr lvl="1">
              <a:defRPr/>
            </a:pPr>
            <a:endParaRPr lang="en-US" sz="1500" dirty="0"/>
          </a:p>
          <a:p>
            <a:pPr>
              <a:defRPr/>
            </a:pPr>
            <a:r>
              <a:rPr lang="en-US" dirty="0" smtClean="0"/>
              <a:t>Problem 2</a:t>
            </a:r>
            <a:r>
              <a:rPr lang="en-US" dirty="0" smtClean="0">
                <a:solidFill>
                  <a:srgbClr val="FF0000"/>
                </a:solidFill>
              </a:rPr>
              <a:t>: VRT complicates retention time profiling by DRAM manufacturers</a:t>
            </a:r>
          </a:p>
          <a:p>
            <a:pPr lvl="1">
              <a:defRPr/>
            </a:pPr>
            <a:r>
              <a:rPr lang="en-US" sz="2000" dirty="0" smtClean="0"/>
              <a:t>Exposure to very high temperatures can induce VRT in cells that were not previously susceptible </a:t>
            </a:r>
          </a:p>
          <a:p>
            <a:pPr marL="344487" lvl="1" indent="0">
              <a:buFont typeface="Wingdings" charset="0"/>
              <a:buNone/>
              <a:defRPr/>
            </a:pPr>
            <a:r>
              <a:rPr lang="en-US" sz="2000" dirty="0" smtClean="0"/>
              <a:t>    </a:t>
            </a:r>
            <a:r>
              <a:rPr lang="en-US" sz="2000" dirty="0" smtClean="0">
                <a:sym typeface="Wingdings"/>
              </a:rPr>
              <a:t> </a:t>
            </a:r>
            <a:r>
              <a:rPr lang="en-US" sz="2000" dirty="0" smtClean="0"/>
              <a:t>can happen during soldering of DRAM chips</a:t>
            </a:r>
          </a:p>
          <a:p>
            <a:pPr marL="344487" lvl="1" indent="0">
              <a:buFont typeface="Wingdings" charset="0"/>
              <a:buNone/>
              <a:defRPr/>
            </a:pPr>
            <a:r>
              <a:rPr lang="en-US" sz="2000" dirty="0" smtClean="0">
                <a:sym typeface="Wingdings"/>
              </a:rPr>
              <a:t>     manufacturer’s retention time profile may not be accurate</a:t>
            </a:r>
            <a:endParaRPr lang="en-US" sz="2000" dirty="0" smtClean="0"/>
          </a:p>
          <a:p>
            <a:pPr>
              <a:defRPr/>
            </a:pPr>
            <a:endParaRPr lang="en-US" sz="1500" dirty="0"/>
          </a:p>
          <a:p>
            <a:pPr>
              <a:defRPr/>
            </a:pPr>
            <a:r>
              <a:rPr lang="en-US" dirty="0" smtClean="0"/>
              <a:t>One option for future work: </a:t>
            </a:r>
            <a:r>
              <a:rPr lang="en-US" dirty="0" smtClean="0">
                <a:solidFill>
                  <a:srgbClr val="0000FF"/>
                </a:solidFill>
              </a:rPr>
              <a:t>Use ECC to continuously profile DRAM online while aggressively reducing refresh rate</a:t>
            </a:r>
          </a:p>
          <a:p>
            <a:pPr lvl="1">
              <a:defRPr/>
            </a:pPr>
            <a:r>
              <a:rPr lang="en-US" sz="2000" dirty="0" smtClean="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7E8F060-6476-DF4F-B22D-19F74906D266}" type="slidenum">
              <a:rPr lang="en-US" sz="1600">
                <a:solidFill>
                  <a:srgbClr val="000000"/>
                </a:solidFill>
                <a:latin typeface="Garamond" charset="0"/>
              </a:rPr>
              <a:pPr eaLnBrk="1" hangingPunct="1"/>
              <a:t>170</a:t>
            </a:fld>
            <a:endParaRPr lang="en-US" sz="1600">
              <a:solidFill>
                <a:srgbClr val="000000"/>
              </a:solidFill>
              <a:latin typeface="Garamond" charset="0"/>
            </a:endParaRPr>
          </a:p>
        </p:txBody>
      </p:sp>
    </p:spTree>
    <p:extLst>
      <p:ext uri="{BB962C8B-B14F-4D97-AF65-F5344CB8AC3E}">
        <p14:creationId xmlns:p14="http://schemas.microsoft.com/office/powerpoint/2010/main" val="6931547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Online Retention Time Profiling</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171</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20228601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smtClean="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a:t>
            </a:r>
            <a:r>
              <a:rPr lang="en-US" b="1" dirty="0" smtClean="0">
                <a:solidFill>
                  <a:srgbClr val="000000"/>
                </a:solidFill>
              </a:rPr>
              <a:t>failures</a:t>
            </a:r>
          </a:p>
          <a:p>
            <a:r>
              <a:rPr lang="en-US" b="1" dirty="0">
                <a:solidFill>
                  <a:srgbClr val="FF0000"/>
                </a:solidFill>
              </a:rPr>
              <a:t>C</a:t>
            </a:r>
            <a:r>
              <a:rPr lang="en-US" b="1" dirty="0" smtClean="0">
                <a:solidFill>
                  <a:srgbClr val="FF0000"/>
                </a:solidFill>
              </a:rPr>
              <a:t>ombination </a:t>
            </a:r>
            <a:r>
              <a:rPr lang="en-US" b="1" dirty="0">
                <a:solidFill>
                  <a:srgbClr val="000000"/>
                </a:solidFill>
              </a:rPr>
              <a:t>of </a:t>
            </a:r>
            <a:r>
              <a:rPr lang="en-US" b="1" dirty="0" smtClean="0">
                <a:solidFill>
                  <a:srgbClr val="000000"/>
                </a:solidFill>
              </a:rPr>
              <a:t>ECC and other mitigation </a:t>
            </a:r>
            <a:r>
              <a:rPr lang="en-US" b="1" dirty="0">
                <a:solidFill>
                  <a:srgbClr val="000000"/>
                </a:solidFill>
              </a:rPr>
              <a:t>techniques is much more</a:t>
            </a:r>
            <a:r>
              <a:rPr lang="en-US" b="1" dirty="0">
                <a:solidFill>
                  <a:srgbClr val="FF0000"/>
                </a:solidFill>
              </a:rPr>
              <a:t> </a:t>
            </a:r>
            <a:r>
              <a:rPr lang="en-US" b="1" dirty="0" smtClean="0">
                <a:solidFill>
                  <a:srgbClr val="FF0000"/>
                </a:solidFill>
              </a:rPr>
              <a:t>effective</a:t>
            </a:r>
          </a:p>
          <a:p>
            <a:pPr lvl="1"/>
            <a:r>
              <a:rPr lang="en-US" b="1" dirty="0" smtClean="0">
                <a:solidFill>
                  <a:srgbClr val="FF0000"/>
                </a:solidFill>
              </a:rPr>
              <a:t>But degrades performance</a:t>
            </a:r>
          </a:p>
          <a:p>
            <a:r>
              <a:rPr lang="en-US" b="1" dirty="0">
                <a:solidFill>
                  <a:srgbClr val="FF0000"/>
                </a:solidFill>
              </a:rPr>
              <a:t>T</a:t>
            </a:r>
            <a:r>
              <a:rPr lang="en-US" b="1" dirty="0" smtClean="0">
                <a:solidFill>
                  <a:srgbClr val="FF0000"/>
                </a:solidFill>
              </a:rPr>
              <a:t>esting </a:t>
            </a:r>
            <a:r>
              <a:rPr lang="en-US" b="1" dirty="0" smtClean="0">
                <a:solidFill>
                  <a:srgbClr val="000000"/>
                </a:solidFill>
              </a:rPr>
              <a:t>can help to reduce the </a:t>
            </a:r>
            <a:r>
              <a:rPr lang="en-US" b="1" dirty="0" smtClean="0">
                <a:solidFill>
                  <a:srgbClr val="FF0000"/>
                </a:solidFill>
              </a:rPr>
              <a:t>ECC strength</a:t>
            </a:r>
          </a:p>
          <a:p>
            <a:pPr lvl="1"/>
            <a:r>
              <a:rPr lang="en-US" b="1" dirty="0">
                <a:solidFill>
                  <a:srgbClr val="000000"/>
                </a:solidFill>
              </a:rPr>
              <a:t>Even when </a:t>
            </a:r>
            <a:r>
              <a:rPr lang="en-US" b="1" dirty="0" smtClean="0">
                <a:solidFill>
                  <a:srgbClr val="000000"/>
                </a:solidFill>
              </a:rPr>
              <a:t>starting with a</a:t>
            </a:r>
            <a:r>
              <a:rPr lang="en-US" b="1" dirty="0" smtClean="0">
                <a:solidFill>
                  <a:srgbClr val="FF0000"/>
                </a:solidFill>
              </a:rPr>
              <a:t> </a:t>
            </a:r>
            <a:r>
              <a:rPr lang="en-US" b="1" dirty="0">
                <a:solidFill>
                  <a:srgbClr val="FF0000"/>
                </a:solidFill>
              </a:rPr>
              <a:t>higher strength </a:t>
            </a:r>
            <a:r>
              <a:rPr lang="en-US" b="1" dirty="0" smtClean="0">
                <a:solidFill>
                  <a:srgbClr val="FF0000"/>
                </a:solidFill>
              </a:rPr>
              <a:t>ECC</a:t>
            </a:r>
            <a:endParaRPr lang="en-US" b="1" dirty="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pPr marL="0" indent="0">
              <a:buNone/>
            </a:pPr>
            <a:endParaRPr lang="en-US" dirty="0" smtClean="0"/>
          </a:p>
          <a:p>
            <a:endParaRPr lang="en-US" dirty="0" smtClean="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smtClean="0"/>
              <a:t>Towards an Online Profiling System</a:t>
            </a:r>
            <a:endParaRPr lang="en-US" b="1" dirty="0"/>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solidFill>
                  <a:prstClr val="black"/>
                </a:solidFill>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4962365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Run tests periodically after a short interval </a:t>
            </a:r>
          </a:p>
          <a:p>
            <a:pPr algn="ctr" defTabSz="457200"/>
            <a:r>
              <a:rPr lang="en-US" sz="3600" b="1" dirty="0" smtClean="0">
                <a:solidFill>
                  <a:srgbClr val="FF0000"/>
                </a:solidFill>
                <a:latin typeface="Calibri"/>
              </a:rPr>
              <a:t>at smaller regions of memory </a:t>
            </a:r>
            <a:endParaRPr lang="en-US" sz="3600" b="1" dirty="0">
              <a:solidFill>
                <a:srgbClr val="FF0000"/>
              </a:solidFill>
              <a:latin typeface="Calibri"/>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Mitigate errors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Tree>
    <p:extLst>
      <p:ext uri="{BB962C8B-B14F-4D97-AF65-F5344CB8AC3E}">
        <p14:creationId xmlns:p14="http://schemas.microsoft.com/office/powerpoint/2010/main" val="21540686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p:txBody>
          <a:bodyPr/>
          <a:lstStyle/>
          <a:p>
            <a:r>
              <a:rPr lang="en-US">
                <a:latin typeface="Garamond" charset="0"/>
                <a:ea typeface="ＭＳ Ｐゴシック" charset="0"/>
                <a:cs typeface="ＭＳ Ｐゴシック" charset="0"/>
              </a:rPr>
              <a:t>Summary and Conclusions</a:t>
            </a:r>
          </a:p>
        </p:txBody>
      </p:sp>
      <p:sp>
        <p:nvSpPr>
          <p:cNvPr id="3" name="Content Placeholder 2"/>
          <p:cNvSpPr>
            <a:spLocks noGrp="1"/>
          </p:cNvSpPr>
          <p:nvPr>
            <p:ph idx="1"/>
          </p:nvPr>
        </p:nvSpPr>
        <p:spPr>
          <a:xfrm>
            <a:off x="228600" y="1052736"/>
            <a:ext cx="87884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endParaRPr lang="en-US" dirty="0" smtClean="0">
              <a:solidFill>
                <a:srgbClr val="FF0000"/>
              </a:solidFill>
              <a:latin typeface="Tahoma" charset="0"/>
              <a:ea typeface="ＭＳ Ｐゴシック" charset="0"/>
              <a:cs typeface="ＭＳ Ｐゴシック" charset="0"/>
            </a:endParaRPr>
          </a:p>
          <a:p>
            <a:pPr lvl="1"/>
            <a:r>
              <a:rPr lang="en-US" sz="2000" dirty="0" smtClean="0">
                <a:solidFill>
                  <a:srgbClr val="000000"/>
                </a:solidFill>
                <a:latin typeface="Tahoma" charset="0"/>
                <a:ea typeface="ＭＳ Ｐゴシック" charset="0"/>
                <a:cs typeface="ＭＳ Ｐゴシック" charset="0"/>
              </a:rPr>
              <a:t>in </a:t>
            </a:r>
            <a:r>
              <a:rPr lang="en-US" sz="2000" dirty="0">
                <a:solidFill>
                  <a:srgbClr val="000000"/>
                </a:solidFill>
                <a:latin typeface="Tahoma" charset="0"/>
                <a:ea typeface="ＭＳ Ｐゴシック" charset="0"/>
                <a:cs typeface="ＭＳ Ｐゴシック" charset="0"/>
              </a:rPr>
              <a:t>scaling DRAM technology efficiently to higher </a:t>
            </a:r>
            <a:r>
              <a:rPr lang="en-US" sz="2000" dirty="0" smtClean="0">
                <a:solidFill>
                  <a:srgbClr val="000000"/>
                </a:solidFill>
                <a:latin typeface="Tahoma" charset="0"/>
                <a:ea typeface="ＭＳ Ｐゴシック" charset="0"/>
                <a:cs typeface="ＭＳ Ｐゴシック" charset="0"/>
              </a:rPr>
              <a:t>capacities</a:t>
            </a:r>
          </a:p>
          <a:p>
            <a:pPr lvl="1"/>
            <a:endParaRPr lang="en-US" sz="1400" dirty="0" smtClean="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Discussed several promising solution directions</a:t>
            </a:r>
          </a:p>
          <a:p>
            <a:pPr lvl="1"/>
            <a:r>
              <a:rPr lang="en-US" sz="2000" dirty="0" smtClean="0">
                <a:solidFill>
                  <a:srgbClr val="0000FF"/>
                </a:solidFill>
              </a:rPr>
              <a:t>Parallelize refreshes with accesses </a:t>
            </a:r>
            <a:r>
              <a:rPr lang="en-US" sz="1600" dirty="0" smtClean="0">
                <a:solidFill>
                  <a:schemeClr val="accent2">
                    <a:lumMod val="75000"/>
                  </a:schemeClr>
                </a:solidFill>
              </a:rPr>
              <a:t>[Chang+ HPCA’14]</a:t>
            </a:r>
            <a:endParaRPr lang="en-US" dirty="0" smtClean="0">
              <a:solidFill>
                <a:schemeClr val="accent2">
                  <a:lumMod val="75000"/>
                </a:schemeClr>
              </a:solidFill>
            </a:endParaRPr>
          </a:p>
          <a:p>
            <a:pPr lvl="1"/>
            <a:r>
              <a:rPr lang="en-US" sz="2000" dirty="0" smtClean="0">
                <a:solidFill>
                  <a:srgbClr val="0000FF"/>
                </a:solidFill>
              </a:rPr>
              <a:t>Eliminate unnecessary refreshes </a:t>
            </a:r>
            <a:r>
              <a:rPr lang="en-US" sz="1600" dirty="0" smtClean="0">
                <a:solidFill>
                  <a:srgbClr val="2C6123"/>
                </a:solidFill>
              </a:rPr>
              <a:t>[Liu+ ISCA’12]</a:t>
            </a:r>
            <a:endParaRPr lang="en-US" dirty="0" smtClean="0">
              <a:solidFill>
                <a:srgbClr val="2C6123"/>
              </a:solidFill>
            </a:endParaRPr>
          </a:p>
          <a:p>
            <a:pPr lvl="1"/>
            <a:r>
              <a:rPr lang="en-US" sz="2000" dirty="0" smtClean="0">
                <a:solidFill>
                  <a:srgbClr val="0000FF"/>
                </a:solidFill>
              </a:rPr>
              <a:t>Reduce refresh rate and </a:t>
            </a:r>
            <a:r>
              <a:rPr lang="en-US" sz="2000" dirty="0" err="1" smtClean="0">
                <a:solidFill>
                  <a:srgbClr val="0000FF"/>
                </a:solidFill>
              </a:rPr>
              <a:t>detect+correct</a:t>
            </a:r>
            <a:r>
              <a:rPr lang="en-US" sz="2000" dirty="0" smtClean="0">
                <a:solidFill>
                  <a:srgbClr val="0000FF"/>
                </a:solidFill>
              </a:rPr>
              <a:t> errors that occur             </a:t>
            </a:r>
            <a:r>
              <a:rPr lang="en-US" sz="1600" dirty="0" smtClean="0">
                <a:solidFill>
                  <a:srgbClr val="2C6123"/>
                </a:solidFill>
              </a:rPr>
              <a:t>[Khan+ SIGMETRICS’14]</a:t>
            </a:r>
          </a:p>
          <a:p>
            <a:endParaRPr lang="en-US" sz="1400" dirty="0" smtClean="0">
              <a:solidFill>
                <a:schemeClr val="accent2">
                  <a:lumMod val="75000"/>
                </a:schemeClr>
              </a:solidFill>
            </a:endParaRPr>
          </a:p>
          <a:p>
            <a:r>
              <a:rPr lang="en-US" dirty="0">
                <a:solidFill>
                  <a:srgbClr val="FF0000"/>
                </a:solidFill>
              </a:rPr>
              <a:t>E</a:t>
            </a:r>
            <a:r>
              <a:rPr lang="en-US" dirty="0" smtClean="0">
                <a:solidFill>
                  <a:srgbClr val="FF0000"/>
                </a:solidFill>
              </a:rPr>
              <a:t>xamined properties of retention time behavior </a:t>
            </a:r>
            <a:r>
              <a:rPr lang="en-US" sz="1800" dirty="0" smtClean="0">
                <a:solidFill>
                  <a:srgbClr val="2C6123"/>
                </a:solidFill>
              </a:rPr>
              <a:t>[Liu+ ISCA’13]</a:t>
            </a:r>
            <a:endParaRPr lang="en-US" sz="2200" dirty="0">
              <a:solidFill>
                <a:srgbClr val="2C6123"/>
              </a:solidFill>
              <a:latin typeface="Tahoma" charset="0"/>
              <a:ea typeface="ＭＳ Ｐゴシック" charset="0"/>
              <a:cs typeface="ＭＳ Ｐゴシック" charset="0"/>
            </a:endParaRPr>
          </a:p>
          <a:p>
            <a:endParaRPr lang="en-US" sz="1400" dirty="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t>
            </a:r>
            <a:r>
              <a:rPr lang="en-US" sz="2000" dirty="0" smtClean="0">
                <a:solidFill>
                  <a:srgbClr val="0000FF"/>
                </a:solidFill>
                <a:latin typeface="Tahoma" charset="0"/>
                <a:ea typeface="ＭＳ Ｐゴシック" charset="0"/>
                <a:cs typeface="ＭＳ Ｐゴシック" charset="0"/>
              </a:rPr>
              <a:t>andling DPD/VRT phenomena </a:t>
            </a:r>
          </a:p>
          <a:p>
            <a:pPr lvl="1"/>
            <a:r>
              <a:rPr lang="en-US" sz="2000" dirty="0" smtClean="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a:t>
            </a:r>
            <a:r>
              <a:rPr lang="en-US" sz="2000" dirty="0" smtClean="0">
                <a:solidFill>
                  <a:srgbClr val="0000FF"/>
                </a:solidFill>
                <a:latin typeface="Tahoma" charset="0"/>
                <a:ea typeface="ＭＳ Ｐゴシック" charset="0"/>
                <a:cs typeface="ＭＳ Ｐゴシック" charset="0"/>
              </a:rPr>
              <a:t>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BED20E-E718-0749-B170-6E440F707798}" type="slidenum">
              <a:rPr lang="en-US" sz="1600">
                <a:solidFill>
                  <a:srgbClr val="000000"/>
                </a:solidFill>
                <a:latin typeface="Garamond" charset="0"/>
              </a:rPr>
              <a:pPr eaLnBrk="1" hangingPunct="1"/>
              <a:t>174</a:t>
            </a:fld>
            <a:endParaRPr lang="en-US" sz="1600">
              <a:solidFill>
                <a:srgbClr val="000000"/>
              </a:solidFill>
              <a:latin typeface="Garamond" charset="0"/>
            </a:endParaRPr>
          </a:p>
        </p:txBody>
      </p:sp>
    </p:spTree>
    <p:extLst>
      <p:ext uri="{BB962C8B-B14F-4D97-AF65-F5344CB8AC3E}">
        <p14:creationId xmlns:p14="http://schemas.microsoft.com/office/powerpoint/2010/main" val="40827630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DRAM Reliability</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175</a:t>
            </a:fld>
            <a:endParaRPr lang="en-US" altLang="en-US"/>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9491790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p:txBody>
          <a:bodyPr/>
          <a:lstStyle/>
          <a:p>
            <a:r>
              <a:rPr lang="en-US" dirty="0" smtClean="0">
                <a:solidFill>
                  <a:srgbClr val="0000FF"/>
                </a:solidFill>
              </a:rPr>
              <a:t>Tolerate it</a:t>
            </a:r>
            <a:r>
              <a:rPr lang="en-US" dirty="0" smtClean="0"/>
              <a:t>: Make DRAM and controllers more intelligent</a:t>
            </a:r>
          </a:p>
          <a:p>
            <a:pPr lvl="1"/>
            <a:r>
              <a:rPr lang="en-US" dirty="0" smtClean="0"/>
              <a:t>Just like flash memory and hard disks</a:t>
            </a:r>
          </a:p>
          <a:p>
            <a:pPr lvl="1"/>
            <a:endParaRPr lang="en-US" dirty="0"/>
          </a:p>
          <a:p>
            <a:r>
              <a:rPr lang="en-US" dirty="0" smtClean="0">
                <a:solidFill>
                  <a:srgbClr val="0000FF"/>
                </a:solidFill>
              </a:rPr>
              <a:t>Eliminate or minimize it</a:t>
            </a:r>
            <a:r>
              <a:rPr lang="en-US" dirty="0" smtClean="0"/>
              <a:t>: Replace or (more likely) augment DRAM with a different technology</a:t>
            </a:r>
          </a:p>
          <a:p>
            <a:endParaRPr lang="en-US" dirty="0"/>
          </a:p>
          <a:p>
            <a:r>
              <a:rPr lang="en-US" dirty="0" smtClean="0">
                <a:solidFill>
                  <a:srgbClr val="0000FF"/>
                </a:solidFill>
              </a:rPr>
              <a:t>Embrace it</a:t>
            </a:r>
            <a:r>
              <a:rPr lang="en-US" dirty="0" smtClean="0"/>
              <a:t>: Design heterogeneous-reliability memories that map error-tolerant data to less reliable portions</a:t>
            </a:r>
          </a:p>
          <a:p>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176</a:t>
            </a:fld>
            <a:endParaRPr lang="en-US"/>
          </a:p>
        </p:txBody>
      </p:sp>
    </p:spTree>
    <p:extLst>
      <p:ext uri="{BB962C8B-B14F-4D97-AF65-F5344CB8AC3E}">
        <p14:creationId xmlns:p14="http://schemas.microsoft.com/office/powerpoint/2010/main" val="42126490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3698015512"/>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a:t>
            </a:r>
            <a:endParaRPr lang="en-US" sz="3600" dirty="0">
              <a:solidFill>
                <a:prstClr val="black"/>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177</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application</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2480991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Aside: </a:t>
            </a:r>
            <a:br>
              <a:rPr lang="en-US" sz="4000" dirty="0" smtClean="0">
                <a:latin typeface="Garamond" charset="0"/>
              </a:rPr>
            </a:br>
            <a:r>
              <a:rPr lang="en-US" sz="4000" dirty="0" smtClean="0">
                <a:latin typeface="Garamond" charset="0"/>
              </a:rPr>
              <a:t>Self-Optimizing Memory Controllers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24136" y="4293101"/>
            <a:ext cx="8875436" cy="1200306"/>
          </a:xfrm>
          <a:prstGeom prst="rect">
            <a:avLst/>
          </a:prstGeom>
          <a:noFill/>
        </p:spPr>
        <p:txBody>
          <a:bodyPr wrap="none" lIns="91416" tIns="45709" rIns="91416" bIns="45709" rtlCol="0">
            <a:spAutoFit/>
          </a:bodyPr>
          <a:lstStyle/>
          <a:p>
            <a:pPr algn="ctr" defTabSz="914024"/>
            <a:r>
              <a:rPr lang="en-US" dirty="0" err="1">
                <a:solidFill>
                  <a:srgbClr val="000000"/>
                </a:solidFill>
                <a:latin typeface="Tahoma"/>
              </a:rPr>
              <a:t>Engin</a:t>
            </a:r>
            <a:r>
              <a:rPr lang="en-US" dirty="0">
                <a:solidFill>
                  <a:srgbClr val="000000"/>
                </a:solidFill>
                <a:latin typeface="Tahoma"/>
              </a:rPr>
              <a:t> </a:t>
            </a:r>
            <a:r>
              <a:rPr lang="en-US" dirty="0" err="1">
                <a:solidFill>
                  <a:srgbClr val="000000"/>
                </a:solidFill>
                <a:latin typeface="Tahoma"/>
              </a:rPr>
              <a:t>Ipek</a:t>
            </a:r>
            <a:r>
              <a:rPr lang="en-US" dirty="0">
                <a:solidFill>
                  <a:srgbClr val="000000"/>
                </a:solidFill>
                <a:latin typeface="Tahoma"/>
              </a:rPr>
              <a:t>, </a:t>
            </a:r>
            <a:r>
              <a:rPr lang="en-US" u="sng" dirty="0">
                <a:solidFill>
                  <a:srgbClr val="000000"/>
                </a:solidFill>
                <a:latin typeface="Tahoma"/>
              </a:rPr>
              <a:t>Onur Mutlu</a:t>
            </a:r>
            <a:r>
              <a:rPr lang="en-US" dirty="0">
                <a:solidFill>
                  <a:srgbClr val="000000"/>
                </a:solidFill>
                <a:latin typeface="Tahoma"/>
              </a:rPr>
              <a:t>, José F. </a:t>
            </a:r>
            <a:r>
              <a:rPr lang="en-US" dirty="0" err="1">
                <a:solidFill>
                  <a:srgbClr val="000000"/>
                </a:solidFill>
                <a:latin typeface="Tahoma"/>
              </a:rPr>
              <a:t>Martínez</a:t>
            </a:r>
            <a:r>
              <a:rPr lang="en-US" dirty="0">
                <a:solidFill>
                  <a:srgbClr val="000000"/>
                </a:solidFill>
                <a:latin typeface="Tahoma"/>
              </a:rPr>
              <a:t>, and Rich </a:t>
            </a:r>
            <a:r>
              <a:rPr lang="en-US" dirty="0" err="1">
                <a:solidFill>
                  <a:srgbClr val="000000"/>
                </a:solidFill>
                <a:latin typeface="Tahoma"/>
              </a:rPr>
              <a:t>Caruana</a:t>
            </a:r>
            <a:r>
              <a:rPr lang="en-US" dirty="0">
                <a:solidFill>
                  <a:srgbClr val="000000"/>
                </a:solidFill>
                <a:latin typeface="Tahoma"/>
              </a:rPr>
              <a:t>, </a:t>
            </a:r>
            <a:br>
              <a:rPr lang="en-US" dirty="0">
                <a:solidFill>
                  <a:srgbClr val="000000"/>
                </a:solidFill>
                <a:latin typeface="Tahoma"/>
              </a:rPr>
            </a:br>
            <a:r>
              <a:rPr lang="en-US" b="1" dirty="0">
                <a:solidFill>
                  <a:srgbClr val="000000"/>
                </a:solidFill>
                <a:latin typeface="Tahoma"/>
                <a:hlinkClick r:id="rId3"/>
              </a:rPr>
              <a:t>"Self Optimizing Memory Controllers: A Reinforcement Learning Approach"</a:t>
            </a:r>
            <a:r>
              <a:rPr lang="en-US" dirty="0">
                <a:solidFill>
                  <a:srgbClr val="000000"/>
                </a:solidFill>
                <a:latin typeface="Tahoma"/>
              </a:rPr>
              <a:t/>
            </a:r>
            <a:br>
              <a:rPr lang="en-US" dirty="0">
                <a:solidFill>
                  <a:srgbClr val="000000"/>
                </a:solidFill>
                <a:latin typeface="Tahoma"/>
              </a:rPr>
            </a:br>
            <a:r>
              <a:rPr lang="en-US" i="1" dirty="0">
                <a:solidFill>
                  <a:srgbClr val="000000"/>
                </a:solidFill>
                <a:latin typeface="Tahoma"/>
              </a:rPr>
              <a:t>Proceedings of the </a:t>
            </a:r>
            <a:r>
              <a:rPr lang="en-US" i="1" dirty="0">
                <a:solidFill>
                  <a:srgbClr val="000000"/>
                </a:solidFill>
                <a:latin typeface="Tahoma"/>
                <a:hlinkClick r:id="rId4"/>
              </a:rPr>
              <a:t>35th 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defTabSz="914024"/>
            <a:r>
              <a:rPr lang="en-US" dirty="0" smtClean="0">
                <a:solidFill>
                  <a:srgbClr val="000000"/>
                </a:solidFill>
                <a:latin typeface="Tahoma"/>
              </a:rPr>
              <a:t>pages </a:t>
            </a:r>
            <a:r>
              <a:rPr lang="en-US" dirty="0">
                <a:solidFill>
                  <a:srgbClr val="000000"/>
                </a:solidFill>
                <a:latin typeface="Tahoma"/>
              </a:rPr>
              <a:t>39-50, Beijing, China, June 2008. </a:t>
            </a:r>
            <a:r>
              <a:rPr lang="en-US" dirty="0">
                <a:solidFill>
                  <a:srgbClr val="000000"/>
                </a:solidFill>
                <a:latin typeface="Tahoma"/>
                <a:hlinkClick r:id="rId5"/>
              </a:rPr>
              <a:t>Slides (pptx)</a:t>
            </a:r>
            <a:endParaRPr lang="en-US" dirty="0">
              <a:solidFill>
                <a:srgbClr val="000000"/>
              </a:solidFill>
              <a:latin typeface="Tahoma"/>
            </a:endParaRPr>
          </a:p>
        </p:txBody>
      </p:sp>
    </p:spTree>
    <p:extLst>
      <p:ext uri="{BB962C8B-B14F-4D97-AF65-F5344CB8AC3E}">
        <p14:creationId xmlns:p14="http://schemas.microsoft.com/office/powerpoint/2010/main" val="265852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itle 1"/>
          <p:cNvSpPr>
            <a:spLocks noGrp="1"/>
          </p:cNvSpPr>
          <p:nvPr>
            <p:ph type="title"/>
          </p:nvPr>
        </p:nvSpPr>
        <p:spPr/>
        <p:txBody>
          <a:bodyPr/>
          <a:lstStyle/>
          <a:p>
            <a:r>
              <a:rPr lang="en-US" sz="3400">
                <a:latin typeface="Garamond" charset="0"/>
              </a:rPr>
              <a:t>Why are DRAM Controllers Difficult to Design?</a:t>
            </a:r>
          </a:p>
        </p:txBody>
      </p:sp>
      <p:sp>
        <p:nvSpPr>
          <p:cNvPr id="148482" name="Content Placeholder 2"/>
          <p:cNvSpPr>
            <a:spLocks noGrp="1"/>
          </p:cNvSpPr>
          <p:nvPr>
            <p:ph idx="1"/>
          </p:nvPr>
        </p:nvSpPr>
        <p:spPr>
          <a:xfrm>
            <a:off x="228600" y="996950"/>
            <a:ext cx="8610600" cy="5194300"/>
          </a:xfrm>
        </p:spPr>
        <p:txBody>
          <a:bodyPr/>
          <a:lstStyle/>
          <a:p>
            <a:r>
              <a:rPr lang="en-US">
                <a:latin typeface="Tahoma" charset="0"/>
              </a:rPr>
              <a:t>Need to obey </a:t>
            </a:r>
            <a:r>
              <a:rPr lang="en-US">
                <a:solidFill>
                  <a:srgbClr val="0000FF"/>
                </a:solidFill>
                <a:latin typeface="Tahoma" charset="0"/>
              </a:rPr>
              <a:t>DRAM timing constraints </a:t>
            </a:r>
            <a:r>
              <a:rPr lang="en-US">
                <a:latin typeface="Tahoma" charset="0"/>
              </a:rPr>
              <a:t>for correctness</a:t>
            </a:r>
          </a:p>
          <a:p>
            <a:pPr lvl="1"/>
            <a:r>
              <a:rPr lang="en-US">
                <a:latin typeface="Tahoma" charset="0"/>
                <a:ea typeface="ＭＳ Ｐゴシック" charset="0"/>
              </a:rPr>
              <a:t>There are many (50+) timing constraints in DRAM</a:t>
            </a:r>
          </a:p>
          <a:p>
            <a:pPr lvl="1"/>
            <a:r>
              <a:rPr lang="en-US">
                <a:latin typeface="Tahoma" charset="0"/>
                <a:ea typeface="ＭＳ Ｐゴシック" charset="0"/>
              </a:rPr>
              <a:t>tWTR: Minimum number of cycles to wait before issuing a read command after a write command is issued</a:t>
            </a:r>
          </a:p>
          <a:p>
            <a:pPr lvl="1"/>
            <a:r>
              <a:rPr lang="en-US">
                <a:latin typeface="Tahoma" charset="0"/>
                <a:ea typeface="ＭＳ Ｐゴシック" charset="0"/>
              </a:rPr>
              <a:t>tRC: Minimum number of cycles between the issuing of two consecutive activate commands to the same bank</a:t>
            </a:r>
          </a:p>
          <a:p>
            <a:pPr lvl="1"/>
            <a:r>
              <a:rPr lang="en-US">
                <a:latin typeface="Tahoma" charset="0"/>
                <a:ea typeface="ＭＳ Ｐゴシック" charset="0"/>
              </a:rPr>
              <a:t>…</a:t>
            </a:r>
          </a:p>
          <a:p>
            <a:r>
              <a:rPr lang="en-US">
                <a:latin typeface="Tahoma" charset="0"/>
              </a:rPr>
              <a:t>Need to </a:t>
            </a:r>
            <a:r>
              <a:rPr lang="en-US">
                <a:solidFill>
                  <a:srgbClr val="0000FF"/>
                </a:solidFill>
                <a:latin typeface="Tahoma" charset="0"/>
              </a:rPr>
              <a:t>keep track of many resources </a:t>
            </a:r>
            <a:r>
              <a:rPr lang="en-US">
                <a:latin typeface="Tahoma" charset="0"/>
              </a:rPr>
              <a:t>to prevent conflicts</a:t>
            </a:r>
          </a:p>
          <a:p>
            <a:pPr lvl="1"/>
            <a:r>
              <a:rPr lang="en-US">
                <a:latin typeface="Tahoma" charset="0"/>
                <a:ea typeface="ＭＳ Ｐゴシック" charset="0"/>
              </a:rPr>
              <a:t>Channels, banks, ranks, data bus, address bus, row buffers</a:t>
            </a:r>
          </a:p>
          <a:p>
            <a:r>
              <a:rPr lang="en-US">
                <a:latin typeface="Tahoma" charset="0"/>
              </a:rPr>
              <a:t>Need to handle </a:t>
            </a:r>
            <a:r>
              <a:rPr lang="en-US">
                <a:solidFill>
                  <a:srgbClr val="0000FF"/>
                </a:solidFill>
                <a:latin typeface="Tahoma" charset="0"/>
              </a:rPr>
              <a:t>DRAM refresh</a:t>
            </a:r>
          </a:p>
          <a:p>
            <a:r>
              <a:rPr lang="en-US">
                <a:latin typeface="Tahoma" charset="0"/>
              </a:rPr>
              <a:t>Need to optimize for performance </a:t>
            </a:r>
            <a:r>
              <a:rPr lang="en-US" sz="1800">
                <a:latin typeface="Tahoma" charset="0"/>
              </a:rPr>
              <a:t>(in the presence of constraints)</a:t>
            </a:r>
          </a:p>
          <a:p>
            <a:pPr lvl="1"/>
            <a:r>
              <a:rPr lang="en-US">
                <a:latin typeface="Tahoma" charset="0"/>
                <a:ea typeface="ＭＳ Ｐゴシック" charset="0"/>
              </a:rPr>
              <a:t>Reordering is not simple</a:t>
            </a:r>
          </a:p>
          <a:p>
            <a:pPr lvl="1"/>
            <a:r>
              <a:rPr lang="en-US">
                <a:latin typeface="Tahoma" charset="0"/>
                <a:ea typeface="ＭＳ Ｐゴシック" charset="0"/>
              </a:rPr>
              <a:t>Predicting the future?</a:t>
            </a:r>
          </a:p>
          <a:p>
            <a:pPr lvl="2"/>
            <a:endParaRPr lang="en-US">
              <a:latin typeface="Tahoma" charset="0"/>
              <a:ea typeface="ＭＳ Ｐゴシック" charset="0"/>
            </a:endParaRPr>
          </a:p>
          <a:p>
            <a:pPr lvl="1"/>
            <a:endParaRPr lang="en-US">
              <a:latin typeface="Tahoma" charset="0"/>
              <a:ea typeface="ＭＳ Ｐゴシック" charset="0"/>
            </a:endParaRPr>
          </a:p>
          <a:p>
            <a:pPr lvl="1"/>
            <a:endParaRPr lang="en-US">
              <a:latin typeface="Tahoma" charset="0"/>
              <a:ea typeface="ＭＳ Ｐゴシック" charset="0"/>
            </a:endParaRPr>
          </a:p>
          <a:p>
            <a:endParaRPr lang="en-US">
              <a:latin typeface="Tahoma" charset="0"/>
            </a:endParaRPr>
          </a:p>
        </p:txBody>
      </p:sp>
      <p:sp>
        <p:nvSpPr>
          <p:cNvPr id="9933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1036FD-DF00-1D41-9417-4E997F1D54F2}" type="slidenum">
              <a:rPr lang="en-US" sz="1600">
                <a:solidFill>
                  <a:srgbClr val="000000"/>
                </a:solidFill>
                <a:latin typeface="Garamond" charset="0"/>
                <a:cs typeface="Arial" charset="0"/>
              </a:rPr>
              <a:pPr eaLnBrk="1" hangingPunct="1"/>
              <a:t>179</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4403921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848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8482">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8482">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848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48482">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8482">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8482">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8482">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48482">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4848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18</a:t>
            </a:fld>
            <a:endParaRPr lang="en-US" sz="1600">
              <a:solidFill>
                <a:srgbClr val="000000"/>
              </a:solidFill>
              <a:latin typeface="Garamond" charset="0"/>
            </a:endParaRPr>
          </a:p>
        </p:txBody>
      </p:sp>
    </p:spTree>
    <p:extLst>
      <p:ext uri="{BB962C8B-B14F-4D97-AF65-F5344CB8AC3E}">
        <p14:creationId xmlns:p14="http://schemas.microsoft.com/office/powerpoint/2010/main" val="18881392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sz="3400">
                <a:solidFill>
                  <a:srgbClr val="006633"/>
                </a:solidFill>
                <a:latin typeface="Garamond" charset="0"/>
              </a:rPr>
              <a:t>Many DRAM Timing Constraints</a:t>
            </a:r>
            <a:endParaRPr lang="en-US">
              <a:latin typeface="Garamond" charset="0"/>
            </a:endParaRPr>
          </a:p>
        </p:txBody>
      </p:sp>
      <p:sp>
        <p:nvSpPr>
          <p:cNvPr id="100354" name="Content Placeholder 2"/>
          <p:cNvSpPr>
            <a:spLocks noGrp="1"/>
          </p:cNvSpPr>
          <p:nvPr>
            <p:ph idx="1"/>
          </p:nvPr>
        </p:nvSpPr>
        <p:spPr>
          <a:xfrm>
            <a:off x="228600" y="996950"/>
            <a:ext cx="8610600" cy="5194300"/>
          </a:xfrm>
        </p:spPr>
        <p:txBody>
          <a:bodyPr/>
          <a:lstStyle/>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r>
              <a:rPr lang="en-US" sz="2000">
                <a:latin typeface="Tahoma" charset="0"/>
              </a:rPr>
              <a:t>From Lee et al., </a:t>
            </a:r>
            <a:r>
              <a:rPr lang="ja-JP" altLang="en-US" sz="2000">
                <a:latin typeface="Tahoma" charset="0"/>
              </a:rPr>
              <a:t>“</a:t>
            </a:r>
            <a:r>
              <a:rPr lang="en-US" altLang="ja-JP" sz="2000">
                <a:solidFill>
                  <a:srgbClr val="0000FF"/>
                </a:solidFill>
                <a:latin typeface="Tahoma" charset="0"/>
              </a:rPr>
              <a:t>DRAM-Aware Last-Level Cache Writeback: Reducing Write-Caused Interference in Memory Systems</a:t>
            </a:r>
            <a:r>
              <a:rPr lang="en-US" altLang="ja-JP" sz="2000">
                <a:latin typeface="Tahoma" charset="0"/>
              </a:rPr>
              <a:t>,</a:t>
            </a:r>
            <a:r>
              <a:rPr lang="ja-JP" altLang="en-US" sz="2000">
                <a:latin typeface="Tahoma" charset="0"/>
              </a:rPr>
              <a:t>”</a:t>
            </a:r>
            <a:r>
              <a:rPr lang="en-US" altLang="ja-JP" sz="2000">
                <a:latin typeface="Tahoma" charset="0"/>
              </a:rPr>
              <a:t> HPS Technical Report, April 2010.</a:t>
            </a:r>
            <a:endParaRPr lang="en-US" sz="2000">
              <a:latin typeface="Tahoma" charset="0"/>
            </a:endParaRPr>
          </a:p>
        </p:txBody>
      </p:sp>
      <p:sp>
        <p:nvSpPr>
          <p:cNvPr id="10035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C416D8-BCBB-8041-9FE7-ECE4D443510A}" type="slidenum">
              <a:rPr lang="en-US" sz="1600">
                <a:solidFill>
                  <a:srgbClr val="000000"/>
                </a:solidFill>
                <a:latin typeface="Garamond" charset="0"/>
                <a:cs typeface="Arial" charset="0"/>
              </a:rPr>
              <a:pPr eaLnBrk="1" hangingPunct="1"/>
              <a:t>180</a:t>
            </a:fld>
            <a:endParaRPr lang="en-US" sz="1600">
              <a:solidFill>
                <a:srgbClr val="000000"/>
              </a:solidFill>
              <a:latin typeface="Garamond" charset="0"/>
              <a:cs typeface="Arial" charset="0"/>
            </a:endParaRPr>
          </a:p>
        </p:txBody>
      </p:sp>
      <p:pic>
        <p:nvPicPr>
          <p:cNvPr id="100356"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77988"/>
            <a:ext cx="9186863" cy="200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51574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Title 1"/>
          <p:cNvSpPr>
            <a:spLocks noGrp="1"/>
          </p:cNvSpPr>
          <p:nvPr>
            <p:ph type="title"/>
          </p:nvPr>
        </p:nvSpPr>
        <p:spPr/>
        <p:txBody>
          <a:bodyPr/>
          <a:lstStyle/>
          <a:p>
            <a:r>
              <a:rPr lang="en-US" sz="3600" dirty="0">
                <a:latin typeface="Garamond" charset="0"/>
              </a:rPr>
              <a:t>More on DRAM </a:t>
            </a:r>
            <a:r>
              <a:rPr lang="en-US" sz="3600" dirty="0" smtClean="0">
                <a:latin typeface="Garamond" charset="0"/>
              </a:rPr>
              <a:t>Operation and Constraints</a:t>
            </a:r>
            <a:endParaRPr lang="en-US" sz="3600" dirty="0">
              <a:latin typeface="Garamond" charset="0"/>
            </a:endParaRPr>
          </a:p>
        </p:txBody>
      </p:sp>
      <p:sp>
        <p:nvSpPr>
          <p:cNvPr id="153602" name="Content Placeholder 2"/>
          <p:cNvSpPr>
            <a:spLocks noGrp="1"/>
          </p:cNvSpPr>
          <p:nvPr>
            <p:ph idx="1"/>
          </p:nvPr>
        </p:nvSpPr>
        <p:spPr>
          <a:xfrm>
            <a:off x="228600" y="996950"/>
            <a:ext cx="8610600" cy="5194300"/>
          </a:xfrm>
        </p:spPr>
        <p:txBody>
          <a:bodyPr/>
          <a:lstStyle/>
          <a:p>
            <a:r>
              <a:rPr lang="en-US">
                <a:latin typeface="Tahoma" charset="0"/>
              </a:rPr>
              <a:t>Kim et al., “</a:t>
            </a:r>
            <a:r>
              <a:rPr lang="en-US" altLang="ja-JP">
                <a:solidFill>
                  <a:srgbClr val="0000FF"/>
                </a:solidFill>
                <a:latin typeface="Tahoma" charset="0"/>
              </a:rPr>
              <a:t>A Case for Exploiting Subarray-Level Parallelism (SALP) in DRAM</a:t>
            </a:r>
            <a:r>
              <a:rPr lang="en-US" altLang="ja-JP">
                <a:latin typeface="Tahoma" charset="0"/>
              </a:rPr>
              <a:t>,</a:t>
            </a:r>
            <a:r>
              <a:rPr lang="en-US">
                <a:latin typeface="Tahoma" charset="0"/>
              </a:rPr>
              <a:t>”</a:t>
            </a:r>
            <a:r>
              <a:rPr lang="en-US" altLang="ja-JP">
                <a:latin typeface="Tahoma" charset="0"/>
              </a:rPr>
              <a:t> ISCA 2012.</a:t>
            </a:r>
          </a:p>
          <a:p>
            <a:r>
              <a:rPr lang="en-US">
                <a:latin typeface="Tahoma" charset="0"/>
              </a:rPr>
              <a:t>Lee et al., “</a:t>
            </a:r>
            <a:r>
              <a:rPr lang="en-US" altLang="ja-JP">
                <a:solidFill>
                  <a:srgbClr val="0000FF"/>
                </a:solidFill>
                <a:latin typeface="Tahoma" charset="0"/>
              </a:rPr>
              <a:t>Tiered-Latency DRAM: A Low Latency and Low Cost DRAM Architecture</a:t>
            </a:r>
            <a:r>
              <a:rPr lang="en-US" altLang="ja-JP">
                <a:latin typeface="Tahoma" charset="0"/>
              </a:rPr>
              <a:t>,</a:t>
            </a:r>
            <a:r>
              <a:rPr lang="en-US">
                <a:latin typeface="Tahoma" charset="0"/>
              </a:rPr>
              <a:t>”</a:t>
            </a:r>
            <a:r>
              <a:rPr lang="en-US" altLang="ja-JP">
                <a:latin typeface="Tahoma" charset="0"/>
              </a:rPr>
              <a:t> HPCA 2013.</a:t>
            </a:r>
            <a:endParaRPr lang="en-US">
              <a:latin typeface="Tahoma" charset="0"/>
            </a:endParaRPr>
          </a:p>
        </p:txBody>
      </p:sp>
      <p:sp>
        <p:nvSpPr>
          <p:cNvPr id="1536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08B3E27-5D4F-FA40-B496-EABCBE23577F}" type="slidenum">
              <a:rPr lang="en-US" sz="1600">
                <a:solidFill>
                  <a:srgbClr val="000000"/>
                </a:solidFill>
                <a:latin typeface="Garamond" charset="0"/>
                <a:cs typeface="Arial" charset="0"/>
              </a:rPr>
              <a:pPr eaLnBrk="1" hangingPunct="1"/>
              <a:t>181</a:t>
            </a:fld>
            <a:endParaRPr lang="en-US" sz="1600">
              <a:solidFill>
                <a:srgbClr val="000000"/>
              </a:solidFill>
              <a:latin typeface="Garamond" charset="0"/>
              <a:cs typeface="Arial" charset="0"/>
            </a:endParaRPr>
          </a:p>
        </p:txBody>
      </p:sp>
      <p:pic>
        <p:nvPicPr>
          <p:cNvPr id="1536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276600"/>
            <a:ext cx="9144000" cy="294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474923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latin typeface="Garamond" charset="0"/>
            </a:endParaRPr>
          </a:p>
        </p:txBody>
      </p:sp>
      <p:sp>
        <p:nvSpPr>
          <p:cNvPr id="3" name="Content Placeholder 2"/>
          <p:cNvSpPr>
            <a:spLocks noGrp="1"/>
          </p:cNvSpPr>
          <p:nvPr>
            <p:ph idx="1"/>
          </p:nvPr>
        </p:nvSpPr>
        <p:spPr/>
        <p:txBody>
          <a:bodyPr/>
          <a:lstStyle/>
          <a:p>
            <a:r>
              <a:rPr lang="en-US" sz="2200" dirty="0" smtClean="0"/>
              <a:t>Problem: DRAM controllers difficult to design </a:t>
            </a:r>
            <a:r>
              <a:rPr lang="en-US" sz="2200" dirty="0" smtClean="0">
                <a:sym typeface="Wingdings"/>
              </a:rPr>
              <a:t> </a:t>
            </a:r>
            <a:r>
              <a:rPr lang="en-US" sz="2200" dirty="0" smtClean="0"/>
              <a:t>It is difficult for human designers to design a policy that can adapt itself very well to different workloads and different system conditions</a:t>
            </a:r>
          </a:p>
          <a:p>
            <a:endParaRPr lang="en-US" sz="2200" dirty="0"/>
          </a:p>
          <a:p>
            <a:r>
              <a:rPr lang="en-US" sz="2200" dirty="0" smtClean="0"/>
              <a:t>Idea: </a:t>
            </a:r>
            <a:r>
              <a:rPr lang="en-US" sz="2200" dirty="0" smtClean="0">
                <a:solidFill>
                  <a:srgbClr val="0000FF"/>
                </a:solidFill>
              </a:rPr>
              <a:t>Design a memory controller that adapts its scheduling policy decisions to workload behavior and system conditions using machine learning</a:t>
            </a:r>
            <a:r>
              <a:rPr lang="en-US" sz="2200" dirty="0" smtClean="0"/>
              <a:t>.</a:t>
            </a:r>
          </a:p>
          <a:p>
            <a:endParaRPr lang="en-US" sz="2200" dirty="0"/>
          </a:p>
          <a:p>
            <a:r>
              <a:rPr lang="en-US" sz="2200" dirty="0" smtClean="0"/>
              <a:t>Observation: </a:t>
            </a:r>
            <a:r>
              <a:rPr lang="en-US" sz="2200" dirty="0" smtClean="0">
                <a:solidFill>
                  <a:srgbClr val="0000FF"/>
                </a:solidFill>
              </a:rPr>
              <a:t>Reinforcement learning maps nicely to memory control.</a:t>
            </a:r>
          </a:p>
          <a:p>
            <a:endParaRPr lang="en-US" sz="2200" dirty="0"/>
          </a:p>
          <a:p>
            <a:r>
              <a:rPr lang="en-US" sz="2200" dirty="0" smtClean="0"/>
              <a:t>Design: Memory controller is a reinforcement learning agent that dynamically and continuously learns and employs the best scheduling policy.</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182</a:t>
            </a:fld>
            <a:endParaRPr lang="en-US"/>
          </a:p>
        </p:txBody>
      </p:sp>
    </p:spTree>
    <p:extLst>
      <p:ext uri="{BB962C8B-B14F-4D97-AF65-F5344CB8AC3E}">
        <p14:creationId xmlns:p14="http://schemas.microsoft.com/office/powerpoint/2010/main" val="3468172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p>
        </p:txBody>
      </p:sp>
      <p:sp>
        <p:nvSpPr>
          <p:cNvPr id="3" name="Content Placeholder 2"/>
          <p:cNvSpPr>
            <a:spLocks noGrp="1"/>
          </p:cNvSpPr>
          <p:nvPr>
            <p:ph idx="1"/>
          </p:nvPr>
        </p:nvSpPr>
        <p:spPr/>
        <p:txBody>
          <a:bodyPr/>
          <a:lstStyle/>
          <a:p>
            <a:r>
              <a:rPr lang="en-US" dirty="0" err="1" smtClean="0"/>
              <a:t>Engin</a:t>
            </a:r>
            <a:r>
              <a:rPr lang="en-US" dirty="0" smtClean="0"/>
              <a:t> </a:t>
            </a:r>
            <a:r>
              <a:rPr lang="en-US" dirty="0" err="1" smtClean="0"/>
              <a:t>Ipek</a:t>
            </a:r>
            <a:r>
              <a:rPr lang="en-US" dirty="0" smtClean="0"/>
              <a:t>, </a:t>
            </a:r>
            <a:r>
              <a:rPr lang="en-US" u="sng" dirty="0" smtClean="0"/>
              <a:t>Onur Mutlu</a:t>
            </a:r>
            <a:r>
              <a:rPr lang="en-US" dirty="0" smtClean="0"/>
              <a:t>, José F. </a:t>
            </a:r>
            <a:r>
              <a:rPr lang="en-US" dirty="0" err="1" smtClean="0"/>
              <a:t>Martínez</a:t>
            </a:r>
            <a:r>
              <a:rPr lang="en-US" dirty="0" smtClean="0"/>
              <a:t>, and Rich </a:t>
            </a:r>
            <a:r>
              <a:rPr lang="en-US" dirty="0" err="1" smtClean="0"/>
              <a:t>Caruana</a:t>
            </a:r>
            <a:r>
              <a:rPr lang="en-US" dirty="0" smtClean="0"/>
              <a:t>, </a:t>
            </a:r>
            <a:br>
              <a:rPr lang="en-US" dirty="0" smtClean="0"/>
            </a:br>
            <a:r>
              <a:rPr lang="en-US" b="1" dirty="0" smtClean="0">
                <a:hlinkClick r:id="rId2"/>
              </a:rPr>
              <a:t>"Self Optimizing Memory Controllers: A Reinforcement Learning Approach"</a:t>
            </a:r>
            <a:r>
              <a:rPr lang="en-US" dirty="0" smtClean="0"/>
              <a:t/>
            </a:r>
            <a:br>
              <a:rPr lang="en-US" dirty="0" smtClean="0"/>
            </a:br>
            <a:r>
              <a:rPr lang="en-US" i="1" dirty="0" smtClean="0"/>
              <a:t>Proceedings of the </a:t>
            </a:r>
            <a:r>
              <a:rPr lang="en-US" i="1" dirty="0" smtClean="0">
                <a:hlinkClick r:id="rId3"/>
              </a:rPr>
              <a:t>35th International Symposium on Computer Architecture</a:t>
            </a:r>
            <a:r>
              <a:rPr lang="en-US" i="1" dirty="0" smtClean="0"/>
              <a:t> (</a:t>
            </a:r>
            <a:r>
              <a:rPr lang="en-US" b="1" i="1" dirty="0" smtClean="0"/>
              <a:t>ISCA</a:t>
            </a:r>
            <a:r>
              <a:rPr lang="en-US" i="1" dirty="0" smtClean="0"/>
              <a:t>)</a:t>
            </a:r>
            <a:r>
              <a:rPr lang="en-US" dirty="0" smtClean="0"/>
              <a:t>, pages 39-50, Beijing, China, June 2008.</a:t>
            </a:r>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183</a:t>
            </a:fld>
            <a:endParaRPr lang="en-US"/>
          </a:p>
        </p:txBody>
      </p:sp>
      <p:pic>
        <p:nvPicPr>
          <p:cNvPr id="5" name="Picture 4"/>
          <p:cNvPicPr>
            <a:picLocks noChangeAspect="1"/>
          </p:cNvPicPr>
          <p:nvPr/>
        </p:nvPicPr>
        <p:blipFill>
          <a:blip r:embed="rId4"/>
          <a:stretch>
            <a:fillRect/>
          </a:stretch>
        </p:blipFill>
        <p:spPr>
          <a:xfrm>
            <a:off x="179512" y="980728"/>
            <a:ext cx="8724900" cy="5740400"/>
          </a:xfrm>
          <a:prstGeom prst="rect">
            <a:avLst/>
          </a:prstGeom>
        </p:spPr>
      </p:pic>
    </p:spTree>
    <p:extLst>
      <p:ext uri="{BB962C8B-B14F-4D97-AF65-F5344CB8AC3E}">
        <p14:creationId xmlns:p14="http://schemas.microsoft.com/office/powerpoint/2010/main" val="29325018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p>
        </p:txBody>
      </p:sp>
      <p:sp>
        <p:nvSpPr>
          <p:cNvPr id="3" name="Content Placeholder 2"/>
          <p:cNvSpPr>
            <a:spLocks noGrp="1"/>
          </p:cNvSpPr>
          <p:nvPr>
            <p:ph idx="1"/>
          </p:nvPr>
        </p:nvSpPr>
        <p:spPr/>
        <p:txBody>
          <a:bodyPr/>
          <a:lstStyle/>
          <a:p>
            <a:r>
              <a:rPr lang="en-US" sz="1800" dirty="0" err="1" smtClean="0"/>
              <a:t>Engin</a:t>
            </a:r>
            <a:r>
              <a:rPr lang="en-US" sz="1800" dirty="0" smtClean="0"/>
              <a:t> </a:t>
            </a:r>
            <a:r>
              <a:rPr lang="en-US" sz="1800" dirty="0" err="1" smtClean="0"/>
              <a:t>Ipek</a:t>
            </a:r>
            <a:r>
              <a:rPr lang="en-US" sz="1800" dirty="0" smtClean="0"/>
              <a:t>, </a:t>
            </a:r>
            <a:r>
              <a:rPr lang="en-US" sz="1800" u="sng" dirty="0" smtClean="0"/>
              <a:t>Onur Mutlu</a:t>
            </a:r>
            <a:r>
              <a:rPr lang="en-US" sz="1800" dirty="0" smtClean="0"/>
              <a:t>, José F. </a:t>
            </a:r>
            <a:r>
              <a:rPr lang="en-US" sz="1800" dirty="0" err="1" smtClean="0"/>
              <a:t>Martínez</a:t>
            </a:r>
            <a:r>
              <a:rPr lang="en-US" sz="1800" dirty="0" smtClean="0"/>
              <a:t>, and Rich </a:t>
            </a:r>
            <a:r>
              <a:rPr lang="en-US" sz="1800" dirty="0" err="1" smtClean="0"/>
              <a:t>Caruana</a:t>
            </a:r>
            <a:r>
              <a:rPr lang="en-US" sz="1800" dirty="0" smtClean="0"/>
              <a:t>, </a:t>
            </a:r>
            <a:br>
              <a:rPr lang="en-US" sz="1800" dirty="0" smtClean="0"/>
            </a:br>
            <a:r>
              <a:rPr lang="en-US" sz="1800" b="1" dirty="0" smtClean="0">
                <a:hlinkClick r:id="rId2"/>
              </a:rPr>
              <a:t>"Self Optimizing Memory Controllers: A Reinforcement Learning Approach"</a:t>
            </a:r>
            <a:r>
              <a:rPr lang="en-US" sz="1800" dirty="0" smtClean="0"/>
              <a:t/>
            </a:r>
            <a:br>
              <a:rPr lang="en-US" sz="1800" dirty="0" smtClean="0"/>
            </a:br>
            <a:r>
              <a:rPr lang="en-US" sz="1800" i="1" dirty="0" smtClean="0"/>
              <a:t>Proceedings of the </a:t>
            </a:r>
            <a:r>
              <a:rPr lang="en-US" sz="1800" i="1" dirty="0" smtClean="0">
                <a:hlinkClick r:id="rId3"/>
              </a:rPr>
              <a:t>35th International Symposium on Computer Architecture</a:t>
            </a:r>
            <a:r>
              <a:rPr lang="en-US" sz="1800" i="1" dirty="0" smtClean="0"/>
              <a:t> (</a:t>
            </a:r>
            <a:r>
              <a:rPr lang="en-US" sz="1800" b="1" i="1" dirty="0" smtClean="0"/>
              <a:t>ISCA</a:t>
            </a:r>
            <a:r>
              <a:rPr lang="en-US" sz="1800" i="1" dirty="0" smtClean="0"/>
              <a:t>)</a:t>
            </a:r>
            <a:r>
              <a:rPr lang="en-US" sz="1800" dirty="0" smtClean="0"/>
              <a:t>, pages 39-50, Beijing, China, June 2008.</a:t>
            </a:r>
          </a:p>
          <a:p>
            <a:endParaRPr lang="en-US" sz="1800" dirty="0"/>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184</a:t>
            </a:fld>
            <a:endParaRPr lang="en-US"/>
          </a:p>
        </p:txBody>
      </p:sp>
      <p:pic>
        <p:nvPicPr>
          <p:cNvPr id="6" name="Picture 5"/>
          <p:cNvPicPr>
            <a:picLocks noChangeAspect="1"/>
          </p:cNvPicPr>
          <p:nvPr/>
        </p:nvPicPr>
        <p:blipFill>
          <a:blip r:embed="rId4"/>
          <a:stretch>
            <a:fillRect/>
          </a:stretch>
        </p:blipFill>
        <p:spPr>
          <a:xfrm>
            <a:off x="395536" y="2507952"/>
            <a:ext cx="8255000" cy="4089400"/>
          </a:xfrm>
          <a:prstGeom prst="rect">
            <a:avLst/>
          </a:prstGeom>
        </p:spPr>
      </p:pic>
    </p:spTree>
    <p:extLst>
      <p:ext uri="{BB962C8B-B14F-4D97-AF65-F5344CB8AC3E}">
        <p14:creationId xmlns:p14="http://schemas.microsoft.com/office/powerpoint/2010/main" val="13760125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Results</a:t>
            </a:r>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185</a:t>
            </a:fld>
            <a:endParaRPr lang="en-US"/>
          </a:p>
        </p:txBody>
      </p:sp>
      <p:pic>
        <p:nvPicPr>
          <p:cNvPr id="5" name="Picture 4"/>
          <p:cNvPicPr>
            <a:picLocks noChangeAspect="1"/>
          </p:cNvPicPr>
          <p:nvPr/>
        </p:nvPicPr>
        <p:blipFill>
          <a:blip r:embed="rId2"/>
          <a:stretch>
            <a:fillRect/>
          </a:stretch>
        </p:blipFill>
        <p:spPr>
          <a:xfrm>
            <a:off x="7186" y="4077072"/>
            <a:ext cx="9144000" cy="1885020"/>
          </a:xfrm>
          <a:prstGeom prst="rect">
            <a:avLst/>
          </a:prstGeom>
        </p:spPr>
      </p:pic>
      <p:pic>
        <p:nvPicPr>
          <p:cNvPr id="6" name="Picture 5"/>
          <p:cNvPicPr>
            <a:picLocks noChangeAspect="1"/>
          </p:cNvPicPr>
          <p:nvPr/>
        </p:nvPicPr>
        <p:blipFill>
          <a:blip r:embed="rId3"/>
          <a:stretch>
            <a:fillRect/>
          </a:stretch>
        </p:blipFill>
        <p:spPr>
          <a:xfrm>
            <a:off x="99794" y="1124744"/>
            <a:ext cx="9073008" cy="2275423"/>
          </a:xfrm>
          <a:prstGeom prst="rect">
            <a:avLst/>
          </a:prstGeom>
        </p:spPr>
      </p:pic>
    </p:spTree>
    <p:extLst>
      <p:ext uri="{BB962C8B-B14F-4D97-AF65-F5344CB8AC3E}">
        <p14:creationId xmlns:p14="http://schemas.microsoft.com/office/powerpoint/2010/main" val="18191009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Hybrid Memory Management</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186</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16290427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DRAM vs. PCM: An Observation</a:t>
            </a:r>
            <a:endParaRPr lang="en-US" sz="3600" dirty="0"/>
          </a:p>
        </p:txBody>
      </p:sp>
      <p:sp>
        <p:nvSpPr>
          <p:cNvPr id="3" name="Content Placeholder 2"/>
          <p:cNvSpPr>
            <a:spLocks noGrp="1"/>
          </p:cNvSpPr>
          <p:nvPr>
            <p:ph idx="1"/>
          </p:nvPr>
        </p:nvSpPr>
        <p:spPr>
          <a:xfrm>
            <a:off x="228600" y="997527"/>
            <a:ext cx="8915400" cy="5193723"/>
          </a:xfrm>
        </p:spPr>
        <p:txBody>
          <a:bodyPr/>
          <a:lstStyle/>
          <a:p>
            <a:r>
              <a:rPr lang="en-US" sz="2200" dirty="0" smtClean="0">
                <a:sym typeface="Wingdings" charset="0"/>
              </a:rPr>
              <a:t>Row buffers are the same in DRAM and PCM</a:t>
            </a:r>
          </a:p>
          <a:p>
            <a:r>
              <a:rPr lang="en-US" sz="2200" dirty="0" smtClean="0"/>
              <a:t>Row </a:t>
            </a:r>
            <a:r>
              <a:rPr lang="en-US" sz="2200" dirty="0"/>
              <a:t>buffer </a:t>
            </a:r>
            <a:r>
              <a:rPr lang="en-US" sz="2200" dirty="0">
                <a:solidFill>
                  <a:srgbClr val="0000FF"/>
                </a:solidFill>
              </a:rPr>
              <a:t>hit</a:t>
            </a:r>
            <a:r>
              <a:rPr lang="en-US" sz="2200" dirty="0">
                <a:solidFill>
                  <a:srgbClr val="008000"/>
                </a:solidFill>
              </a:rPr>
              <a:t> </a:t>
            </a:r>
            <a:r>
              <a:rPr lang="en-US" sz="2200" dirty="0"/>
              <a:t>latency </a:t>
            </a:r>
            <a:r>
              <a:rPr lang="en-US" sz="2200" b="1" dirty="0">
                <a:solidFill>
                  <a:srgbClr val="0000FF"/>
                </a:solidFill>
              </a:rPr>
              <a:t>same</a:t>
            </a:r>
            <a:r>
              <a:rPr lang="en-US" sz="2200" dirty="0">
                <a:solidFill>
                  <a:srgbClr val="0000FF"/>
                </a:solidFill>
              </a:rPr>
              <a:t> </a:t>
            </a:r>
            <a:r>
              <a:rPr lang="en-US" sz="2200" dirty="0"/>
              <a:t>in DRAM and </a:t>
            </a:r>
            <a:r>
              <a:rPr lang="en-US" sz="2200" dirty="0" smtClean="0"/>
              <a:t>PCM</a:t>
            </a:r>
          </a:p>
          <a:p>
            <a:r>
              <a:rPr lang="en-US" sz="2200" dirty="0" smtClean="0"/>
              <a:t>Row </a:t>
            </a:r>
            <a:r>
              <a:rPr lang="en-US" sz="2200" dirty="0"/>
              <a:t>buffer </a:t>
            </a:r>
            <a:r>
              <a:rPr lang="en-US" sz="2200" dirty="0">
                <a:solidFill>
                  <a:srgbClr val="FF0000"/>
                </a:solidFill>
              </a:rPr>
              <a:t>miss </a:t>
            </a:r>
            <a:r>
              <a:rPr lang="en-US" sz="2200" dirty="0"/>
              <a:t>latency </a:t>
            </a:r>
            <a:r>
              <a:rPr lang="en-US" sz="2200" b="1" dirty="0">
                <a:solidFill>
                  <a:srgbClr val="FF0000"/>
                </a:solidFill>
              </a:rPr>
              <a:t>small </a:t>
            </a:r>
            <a:r>
              <a:rPr lang="en-US" sz="2200" dirty="0"/>
              <a:t>in </a:t>
            </a:r>
            <a:r>
              <a:rPr lang="en-US" sz="2200" dirty="0" smtClean="0"/>
              <a:t>DRAM, </a:t>
            </a:r>
            <a:r>
              <a:rPr lang="en-US" sz="2200" b="1" dirty="0" smtClean="0">
                <a:solidFill>
                  <a:srgbClr val="FF0000"/>
                </a:solidFill>
              </a:rPr>
              <a:t>large </a:t>
            </a:r>
            <a:r>
              <a:rPr lang="en-US" sz="2200" dirty="0"/>
              <a:t>in PCM</a:t>
            </a:r>
          </a:p>
          <a:p>
            <a:endParaRPr lang="en-US" sz="2200" dirty="0">
              <a:latin typeface="Tahoma" charset="0"/>
              <a:sym typeface="Wingdings" charset="0"/>
            </a:endParaRPr>
          </a:p>
          <a:p>
            <a:endParaRPr lang="en-US" dirty="0" smtClean="0"/>
          </a:p>
          <a:p>
            <a:endParaRPr lang="en-US" dirty="0"/>
          </a:p>
          <a:p>
            <a:endParaRPr lang="en-US" dirty="0" smtClean="0"/>
          </a:p>
          <a:p>
            <a:endParaRPr lang="en-US" dirty="0"/>
          </a:p>
          <a:p>
            <a:pPr marL="0" indent="0">
              <a:buNone/>
            </a:pPr>
            <a:endParaRPr lang="en-US" dirty="0" smtClean="0"/>
          </a:p>
          <a:p>
            <a:pPr marL="0" indent="0">
              <a:buNone/>
            </a:pPr>
            <a:endParaRPr lang="en-US" dirty="0" smtClean="0"/>
          </a:p>
          <a:p>
            <a:pPr marL="0" indent="0">
              <a:buNone/>
            </a:pPr>
            <a:endParaRPr lang="en-US" sz="2000" dirty="0"/>
          </a:p>
          <a:p>
            <a:r>
              <a:rPr lang="en-US" sz="2200" dirty="0" smtClean="0"/>
              <a:t>Accessing the row buffer in PCM is fast</a:t>
            </a:r>
          </a:p>
          <a:p>
            <a:r>
              <a:rPr lang="en-US" sz="2200" dirty="0" smtClean="0"/>
              <a:t>What incurs high latency is the PCM array access </a:t>
            </a:r>
            <a:r>
              <a:rPr lang="en-US" sz="2200" dirty="0" smtClean="0">
                <a:sym typeface="Wingdings"/>
              </a:rPr>
              <a:t> avoid this</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187</a:t>
            </a:fld>
            <a:endParaRPr lang="en-US" dirty="0"/>
          </a:p>
        </p:txBody>
      </p:sp>
      <p:sp>
        <p:nvSpPr>
          <p:cNvPr id="5" name="Rectangle 4"/>
          <p:cNvSpPr/>
          <p:nvPr/>
        </p:nvSpPr>
        <p:spPr>
          <a:xfrm>
            <a:off x="3720290" y="2348880"/>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6" name="Rectangle 5"/>
          <p:cNvSpPr/>
          <p:nvPr/>
        </p:nvSpPr>
        <p:spPr>
          <a:xfrm>
            <a:off x="3720290" y="3343211"/>
            <a:ext cx="792087"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err="1" smtClean="0">
                <a:solidFill>
                  <a:srgbClr val="000000"/>
                </a:solidFill>
                <a:latin typeface="Tahoma"/>
              </a:rPr>
              <a:t>DRAMCtrl</a:t>
            </a:r>
            <a:endParaRPr lang="en-US" dirty="0">
              <a:solidFill>
                <a:srgbClr val="000000"/>
              </a:solidFill>
              <a:latin typeface="Tahoma"/>
            </a:endParaRPr>
          </a:p>
        </p:txBody>
      </p:sp>
      <p:sp>
        <p:nvSpPr>
          <p:cNvPr id="12" name="Rectangle 11"/>
          <p:cNvSpPr/>
          <p:nvPr/>
        </p:nvSpPr>
        <p:spPr>
          <a:xfrm>
            <a:off x="4512378" y="3341693"/>
            <a:ext cx="735381"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6" name="Straight Connector 7"/>
          <p:cNvCxnSpPr>
            <a:endCxn id="17" idx="3"/>
          </p:cNvCxnSpPr>
          <p:nvPr/>
        </p:nvCxnSpPr>
        <p:spPr>
          <a:xfrm rot="5400000">
            <a:off x="3660651" y="4095220"/>
            <a:ext cx="589756"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1186135" y="4097998"/>
            <a:ext cx="2665412"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sp>
        <p:nvSpPr>
          <p:cNvPr id="18" name="Rectangle 17"/>
          <p:cNvSpPr/>
          <p:nvPr/>
        </p:nvSpPr>
        <p:spPr>
          <a:xfrm>
            <a:off x="5146947" y="4097998"/>
            <a:ext cx="2665413"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cxnSp>
        <p:nvCxnSpPr>
          <p:cNvPr id="19" name="Straight Connector 13"/>
          <p:cNvCxnSpPr>
            <a:endCxn id="18" idx="1"/>
          </p:cNvCxnSpPr>
          <p:nvPr/>
        </p:nvCxnSpPr>
        <p:spPr>
          <a:xfrm rot="16200000" flipH="1">
            <a:off x="4747293" y="4094425"/>
            <a:ext cx="591344"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262454"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4" name="Rectangle 23"/>
          <p:cNvSpPr/>
          <p:nvPr/>
        </p:nvSpPr>
        <p:spPr>
          <a:xfrm>
            <a:off x="3006598"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5" name="Rectangle 24"/>
          <p:cNvSpPr/>
          <p:nvPr/>
        </p:nvSpPr>
        <p:spPr>
          <a:xfrm>
            <a:off x="1262454"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cxnSp>
        <p:nvCxnSpPr>
          <p:cNvPr id="26" name="Straight Connector 25"/>
          <p:cNvCxnSpPr>
            <a:stCxn id="25" idx="0"/>
          </p:cNvCxnSpPr>
          <p:nvPr/>
        </p:nvCxnSpPr>
        <p:spPr>
          <a:xfrm flipH="1" flipV="1">
            <a:off x="1428236" y="3794389"/>
            <a:ext cx="200077" cy="381399"/>
          </a:xfrm>
          <a:prstGeom prst="line">
            <a:avLst/>
          </a:prstGeom>
        </p:spPr>
        <p:style>
          <a:lnRef idx="2">
            <a:schemeClr val="dk1"/>
          </a:lnRef>
          <a:fillRef idx="0">
            <a:schemeClr val="dk1"/>
          </a:fillRef>
          <a:effectRef idx="1">
            <a:schemeClr val="dk1"/>
          </a:effectRef>
          <a:fontRef idx="minor">
            <a:schemeClr val="tx1"/>
          </a:fontRef>
        </p:style>
      </p:cxnSp>
      <p:sp>
        <p:nvSpPr>
          <p:cNvPr id="27" name="Rectangle 26"/>
          <p:cNvSpPr/>
          <p:nvPr/>
        </p:nvSpPr>
        <p:spPr>
          <a:xfrm>
            <a:off x="3006598"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28" name="Rectangle 27"/>
          <p:cNvSpPr/>
          <p:nvPr/>
        </p:nvSpPr>
        <p:spPr>
          <a:xfrm>
            <a:off x="5241249"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9" name="Rectangle 28"/>
          <p:cNvSpPr/>
          <p:nvPr/>
        </p:nvSpPr>
        <p:spPr>
          <a:xfrm>
            <a:off x="6985393"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30" name="Rectangle 29"/>
          <p:cNvSpPr/>
          <p:nvPr/>
        </p:nvSpPr>
        <p:spPr>
          <a:xfrm>
            <a:off x="5241249"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1" name="Rectangle 30"/>
          <p:cNvSpPr/>
          <p:nvPr/>
        </p:nvSpPr>
        <p:spPr>
          <a:xfrm>
            <a:off x="6985393"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2" name="Oval 31"/>
          <p:cNvSpPr/>
          <p:nvPr/>
        </p:nvSpPr>
        <p:spPr>
          <a:xfrm>
            <a:off x="2149747"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3" name="Oval 32"/>
          <p:cNvSpPr/>
          <p:nvPr/>
        </p:nvSpPr>
        <p:spPr>
          <a:xfrm>
            <a:off x="2455605"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4" name="Oval 33"/>
          <p:cNvSpPr/>
          <p:nvPr/>
        </p:nvSpPr>
        <p:spPr>
          <a:xfrm>
            <a:off x="276675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5" name="Oval 34"/>
          <p:cNvSpPr/>
          <p:nvPr/>
        </p:nvSpPr>
        <p:spPr>
          <a:xfrm>
            <a:off x="612061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6" name="Oval 35"/>
          <p:cNvSpPr/>
          <p:nvPr/>
        </p:nvSpPr>
        <p:spPr>
          <a:xfrm>
            <a:off x="6426472"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7" name="Oval 36"/>
          <p:cNvSpPr/>
          <p:nvPr/>
        </p:nvSpPr>
        <p:spPr>
          <a:xfrm>
            <a:off x="6737621"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8" name="TextBox 26"/>
          <p:cNvSpPr txBox="1">
            <a:spLocks noChangeArrowheads="1"/>
          </p:cNvSpPr>
          <p:nvPr/>
        </p:nvSpPr>
        <p:spPr bwMode="auto">
          <a:xfrm>
            <a:off x="435247" y="3472586"/>
            <a:ext cx="132844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2000" dirty="0" smtClean="0">
                <a:solidFill>
                  <a:srgbClr val="000000"/>
                </a:solidFill>
              </a:rPr>
              <a:t>Row buffer</a:t>
            </a:r>
            <a:endParaRPr lang="en-US" sz="2000" dirty="0">
              <a:solidFill>
                <a:srgbClr val="000000"/>
              </a:solidFill>
            </a:endParaRPr>
          </a:p>
        </p:txBody>
      </p:sp>
      <p:sp>
        <p:nvSpPr>
          <p:cNvPr id="39" name="TextBox 38"/>
          <p:cNvSpPr txBox="1"/>
          <p:nvPr/>
        </p:nvSpPr>
        <p:spPr>
          <a:xfrm>
            <a:off x="1786446" y="3754534"/>
            <a:ext cx="1489410" cy="369332"/>
          </a:xfrm>
          <a:prstGeom prst="rect">
            <a:avLst/>
          </a:prstGeom>
          <a:noFill/>
        </p:spPr>
        <p:txBody>
          <a:bodyPr wrap="none" rtlCol="0">
            <a:spAutoFit/>
          </a:bodyPr>
          <a:lstStyle/>
          <a:p>
            <a:r>
              <a:rPr lang="en-US" dirty="0" smtClean="0">
                <a:solidFill>
                  <a:srgbClr val="303030"/>
                </a:solidFill>
                <a:latin typeface="Tahoma"/>
              </a:rPr>
              <a:t>DRAM Cache</a:t>
            </a:r>
            <a:endParaRPr lang="en-US" dirty="0">
              <a:solidFill>
                <a:srgbClr val="303030"/>
              </a:solidFill>
              <a:latin typeface="Tahoma"/>
            </a:endParaRPr>
          </a:p>
        </p:txBody>
      </p:sp>
      <p:sp>
        <p:nvSpPr>
          <p:cNvPr id="40" name="TextBox 39"/>
          <p:cNvSpPr txBox="1"/>
          <p:nvPr/>
        </p:nvSpPr>
        <p:spPr>
          <a:xfrm>
            <a:off x="5508104" y="3717032"/>
            <a:ext cx="2069872" cy="369332"/>
          </a:xfrm>
          <a:prstGeom prst="rect">
            <a:avLst/>
          </a:prstGeom>
          <a:noFill/>
        </p:spPr>
        <p:txBody>
          <a:bodyPr wrap="none" rtlCol="0">
            <a:spAutoFit/>
          </a:bodyPr>
          <a:lstStyle/>
          <a:p>
            <a:r>
              <a:rPr lang="en-US" dirty="0" smtClean="0">
                <a:solidFill>
                  <a:srgbClr val="303030"/>
                </a:solidFill>
                <a:latin typeface="Tahoma"/>
              </a:rPr>
              <a:t>PCM Main Memory</a:t>
            </a:r>
            <a:endParaRPr lang="en-US" dirty="0">
              <a:solidFill>
                <a:srgbClr val="303030"/>
              </a:solidFill>
              <a:latin typeface="Tahoma"/>
            </a:endParaRPr>
          </a:p>
        </p:txBody>
      </p:sp>
      <p:sp>
        <p:nvSpPr>
          <p:cNvPr id="42" name="Rectangle 41"/>
          <p:cNvSpPr/>
          <p:nvPr/>
        </p:nvSpPr>
        <p:spPr>
          <a:xfrm>
            <a:off x="107504"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008000"/>
                </a:solidFill>
                <a:latin typeface="Tahoma"/>
              </a:rPr>
              <a:t>Fast row miss</a:t>
            </a:r>
            <a:endParaRPr lang="en-US" dirty="0">
              <a:solidFill>
                <a:srgbClr val="FF0000"/>
              </a:solidFill>
              <a:latin typeface="Tahoma"/>
            </a:endParaRPr>
          </a:p>
        </p:txBody>
      </p:sp>
      <p:sp>
        <p:nvSpPr>
          <p:cNvPr id="43" name="Rectangle 42"/>
          <p:cNvSpPr/>
          <p:nvPr/>
        </p:nvSpPr>
        <p:spPr>
          <a:xfrm>
            <a:off x="4211960"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FF0000"/>
                </a:solidFill>
                <a:latin typeface="Tahoma"/>
              </a:rPr>
              <a:t>Slow row miss</a:t>
            </a:r>
          </a:p>
        </p:txBody>
      </p:sp>
    </p:spTree>
    <p:extLst>
      <p:ext uri="{BB962C8B-B14F-4D97-AF65-F5344CB8AC3E}">
        <p14:creationId xmlns:p14="http://schemas.microsoft.com/office/powerpoint/2010/main" val="3248335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Row-Locality-Aware Data Placement</a:t>
            </a:r>
            <a:endParaRPr lang="en-US" dirty="0"/>
          </a:p>
        </p:txBody>
      </p:sp>
      <p:sp>
        <p:nvSpPr>
          <p:cNvPr id="3" name="Content Placeholder 2"/>
          <p:cNvSpPr>
            <a:spLocks noGrp="1"/>
          </p:cNvSpPr>
          <p:nvPr>
            <p:ph idx="1"/>
          </p:nvPr>
        </p:nvSpPr>
        <p:spPr/>
        <p:txBody>
          <a:bodyPr/>
          <a:lstStyle/>
          <a:p>
            <a:r>
              <a:rPr lang="en-US" sz="2200" dirty="0" smtClean="0"/>
              <a:t>Idea: </a:t>
            </a:r>
            <a:r>
              <a:rPr lang="en-US" sz="2200" dirty="0" smtClean="0">
                <a:solidFill>
                  <a:srgbClr val="0000FF"/>
                </a:solidFill>
              </a:rPr>
              <a:t>Cache in </a:t>
            </a:r>
            <a:r>
              <a:rPr lang="en-US" sz="2200" dirty="0">
                <a:solidFill>
                  <a:srgbClr val="0000FF"/>
                </a:solidFill>
              </a:rPr>
              <a:t>DRAM </a:t>
            </a:r>
            <a:r>
              <a:rPr lang="en-US" sz="2200" dirty="0" smtClean="0">
                <a:solidFill>
                  <a:srgbClr val="0000FF"/>
                </a:solidFill>
              </a:rPr>
              <a:t>only those rows that</a:t>
            </a:r>
            <a:endParaRPr lang="en-US" sz="2200" dirty="0">
              <a:solidFill>
                <a:srgbClr val="0000FF"/>
              </a:solidFill>
            </a:endParaRPr>
          </a:p>
          <a:p>
            <a:pPr lvl="1"/>
            <a:r>
              <a:rPr lang="en-US" sz="2000" dirty="0">
                <a:solidFill>
                  <a:srgbClr val="0000FF"/>
                </a:solidFill>
              </a:rPr>
              <a:t>Frequently </a:t>
            </a:r>
            <a:r>
              <a:rPr lang="en-US" sz="2000" dirty="0" smtClean="0">
                <a:solidFill>
                  <a:srgbClr val="0000FF"/>
                </a:solidFill>
              </a:rPr>
              <a:t>cause row </a:t>
            </a:r>
            <a:r>
              <a:rPr lang="en-US" sz="2000" dirty="0">
                <a:solidFill>
                  <a:srgbClr val="0000FF"/>
                </a:solidFill>
              </a:rPr>
              <a:t>buffer </a:t>
            </a:r>
            <a:r>
              <a:rPr lang="en-US" sz="2000" dirty="0" smtClean="0">
                <a:solidFill>
                  <a:srgbClr val="0000FF"/>
                </a:solidFill>
              </a:rPr>
              <a:t>conflicts </a:t>
            </a:r>
            <a:r>
              <a:rPr lang="en-US" sz="2000" dirty="0" smtClean="0">
                <a:sym typeface="Wingdings" charset="0"/>
              </a:rPr>
              <a:t> </a:t>
            </a:r>
            <a:r>
              <a:rPr lang="en-US" sz="2000" dirty="0"/>
              <a:t>because </a:t>
            </a:r>
            <a:r>
              <a:rPr lang="en-US" sz="2000" dirty="0" smtClean="0"/>
              <a:t>row-conflict latency </a:t>
            </a:r>
            <a:r>
              <a:rPr lang="en-US" sz="2000" dirty="0"/>
              <a:t>is smaller in DRAM</a:t>
            </a:r>
          </a:p>
          <a:p>
            <a:pPr lvl="1"/>
            <a:r>
              <a:rPr lang="en-US" sz="2000" dirty="0" smtClean="0">
                <a:solidFill>
                  <a:srgbClr val="0000FF"/>
                </a:solidFill>
              </a:rPr>
              <a:t>Are </a:t>
            </a:r>
            <a:r>
              <a:rPr lang="en-US" sz="2000" dirty="0">
                <a:solidFill>
                  <a:srgbClr val="0000FF"/>
                </a:solidFill>
              </a:rPr>
              <a:t>reused many times</a:t>
            </a:r>
            <a:r>
              <a:rPr lang="en-US" sz="2000" dirty="0">
                <a:solidFill>
                  <a:srgbClr val="0000FF"/>
                </a:solidFill>
                <a:sym typeface="Wingdings" charset="0"/>
              </a:rPr>
              <a:t> </a:t>
            </a:r>
            <a:r>
              <a:rPr lang="en-US" sz="2000" dirty="0">
                <a:sym typeface="Wingdings" charset="0"/>
              </a:rPr>
              <a:t> </a:t>
            </a:r>
            <a:r>
              <a:rPr lang="en-US" sz="2000" dirty="0" smtClean="0">
                <a:sym typeface="Wingdings" charset="0"/>
              </a:rPr>
              <a:t>to reduce cache pollution and bandwidth waste</a:t>
            </a:r>
            <a:endParaRPr lang="en-US" sz="2000" dirty="0"/>
          </a:p>
          <a:p>
            <a:endParaRPr lang="en-US" sz="1400" dirty="0" smtClean="0"/>
          </a:p>
          <a:p>
            <a:r>
              <a:rPr lang="en-US" sz="2200" dirty="0" smtClean="0"/>
              <a:t>Simplified rule of thumb:</a:t>
            </a:r>
          </a:p>
          <a:p>
            <a:pPr lvl="1"/>
            <a:r>
              <a:rPr lang="en-US" sz="2000" dirty="0" smtClean="0"/>
              <a:t>Streaming accesses: Better to place in PCM </a:t>
            </a:r>
          </a:p>
          <a:p>
            <a:pPr lvl="1"/>
            <a:r>
              <a:rPr lang="en-US" sz="2000" dirty="0" smtClean="0"/>
              <a:t>Other accesses (with some reuse): Better to place in DRAM</a:t>
            </a:r>
          </a:p>
          <a:p>
            <a:pPr lvl="1"/>
            <a:endParaRPr lang="en-US" sz="1400" dirty="0"/>
          </a:p>
          <a:p>
            <a:endParaRPr lang="en-US" sz="2200" dirty="0"/>
          </a:p>
          <a:p>
            <a:endParaRPr lang="en-US" sz="2200" dirty="0" smtClean="0"/>
          </a:p>
          <a:p>
            <a:endParaRPr lang="en-US" sz="1400" dirty="0"/>
          </a:p>
          <a:p>
            <a:r>
              <a:rPr lang="en-US" sz="2200" dirty="0" smtClean="0"/>
              <a:t>Yoon </a:t>
            </a:r>
            <a:r>
              <a:rPr lang="en-US" sz="2200" dirty="0"/>
              <a:t>et al., “</a:t>
            </a:r>
            <a:r>
              <a:rPr lang="en-US" sz="2200" dirty="0">
                <a:solidFill>
                  <a:srgbClr val="0000FF"/>
                </a:solidFill>
              </a:rPr>
              <a:t>Row Buffer Locality-Aware Data Placement in Hybrid </a:t>
            </a:r>
            <a:r>
              <a:rPr lang="en-US" sz="2200" dirty="0" smtClean="0">
                <a:solidFill>
                  <a:srgbClr val="0000FF"/>
                </a:solidFill>
              </a:rPr>
              <a:t>Memories</a:t>
            </a:r>
            <a:r>
              <a:rPr lang="en-US" sz="2200" dirty="0" smtClean="0"/>
              <a:t>,” ICCD 2012 Best Paper Award.</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188</a:t>
            </a:fld>
            <a:endParaRPr lang="en-US"/>
          </a:p>
        </p:txBody>
      </p:sp>
    </p:spTree>
    <p:extLst>
      <p:ext uri="{BB962C8B-B14F-4D97-AF65-F5344CB8AC3E}">
        <p14:creationId xmlns:p14="http://schemas.microsoft.com/office/powerpoint/2010/main" val="14317083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95928" cy="1066800"/>
          </a:xfrm>
        </p:spPr>
        <p:txBody>
          <a:bodyPr/>
          <a:lstStyle/>
          <a:p>
            <a:r>
              <a:rPr lang="en-US" sz="3800" dirty="0" smtClean="0"/>
              <a:t>Row-Locality-Aware Data Placement: Results</a:t>
            </a:r>
            <a:endParaRPr lang="en-US" sz="3800"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189</a:t>
            </a:fld>
            <a:endParaRPr lang="en-US"/>
          </a:p>
        </p:txBody>
      </p:sp>
      <p:graphicFrame>
        <p:nvGraphicFramePr>
          <p:cNvPr id="17" name="Chart 16"/>
          <p:cNvGraphicFramePr>
            <a:graphicFrameLocks/>
          </p:cNvGraphicFramePr>
          <p:nvPr>
            <p:extLst>
              <p:ext uri="{D42A27DB-BD31-4B8C-83A1-F6EECF244321}">
                <p14:modId xmlns:p14="http://schemas.microsoft.com/office/powerpoint/2010/main" val="3058551119"/>
              </p:ext>
            </p:extLst>
          </p:nvPr>
        </p:nvGraphicFramePr>
        <p:xfrm>
          <a:off x="1107583" y="1077492"/>
          <a:ext cx="6697014" cy="5303836"/>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p:cNvSpPr txBox="1"/>
          <p:nvPr/>
        </p:nvSpPr>
        <p:spPr>
          <a:xfrm>
            <a:off x="3563888" y="2323668"/>
            <a:ext cx="824537" cy="369332"/>
          </a:xfrm>
          <a:prstGeom prst="rect">
            <a:avLst/>
          </a:prstGeom>
          <a:noFill/>
        </p:spPr>
        <p:txBody>
          <a:bodyPr wrap="square" rtlCol="0">
            <a:spAutoFit/>
          </a:bodyPr>
          <a:lstStyle/>
          <a:p>
            <a:pPr algn="r">
              <a:defRPr/>
            </a:pPr>
            <a:r>
              <a:rPr lang="en-US" kern="0" dirty="0" smtClean="0">
                <a:solidFill>
                  <a:srgbClr val="0000FF"/>
                </a:solidFill>
                <a:latin typeface="Tahoma"/>
              </a:rPr>
              <a:t>10%</a:t>
            </a:r>
            <a:endParaRPr lang="en-US" kern="0" dirty="0">
              <a:solidFill>
                <a:srgbClr val="0000FF"/>
              </a:solidFill>
              <a:latin typeface="Tahoma"/>
            </a:endParaRPr>
          </a:p>
        </p:txBody>
      </p:sp>
      <p:cxnSp>
        <p:nvCxnSpPr>
          <p:cNvPr id="19" name="Straight Arrow Connector 18"/>
          <p:cNvCxnSpPr/>
          <p:nvPr/>
        </p:nvCxnSpPr>
        <p:spPr>
          <a:xfrm flipV="1">
            <a:off x="6236636" y="2414960"/>
            <a:ext cx="0" cy="352425"/>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0" name="TextBox 19"/>
          <p:cNvSpPr txBox="1"/>
          <p:nvPr/>
        </p:nvSpPr>
        <p:spPr>
          <a:xfrm>
            <a:off x="5508104" y="2406506"/>
            <a:ext cx="728532" cy="369332"/>
          </a:xfrm>
          <a:prstGeom prst="rect">
            <a:avLst/>
          </a:prstGeom>
          <a:noFill/>
        </p:spPr>
        <p:txBody>
          <a:bodyPr wrap="square" rtlCol="0">
            <a:spAutoFit/>
          </a:bodyPr>
          <a:lstStyle/>
          <a:p>
            <a:pPr algn="r">
              <a:defRPr/>
            </a:pPr>
            <a:r>
              <a:rPr lang="en-US" kern="0" dirty="0" smtClean="0">
                <a:solidFill>
                  <a:srgbClr val="0000FF"/>
                </a:solidFill>
                <a:latin typeface="Tahoma"/>
              </a:rPr>
              <a:t>14%</a:t>
            </a:r>
            <a:endParaRPr lang="en-US" kern="0" dirty="0">
              <a:solidFill>
                <a:srgbClr val="0000FF"/>
              </a:solidFill>
              <a:latin typeface="Tahoma"/>
            </a:endParaRPr>
          </a:p>
        </p:txBody>
      </p:sp>
      <p:cxnSp>
        <p:nvCxnSpPr>
          <p:cNvPr id="22" name="Straight Arrow Connector 21"/>
          <p:cNvCxnSpPr/>
          <p:nvPr/>
        </p:nvCxnSpPr>
        <p:spPr>
          <a:xfrm flipV="1">
            <a:off x="4388425" y="2375490"/>
            <a:ext cx="0" cy="265689"/>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cxnSp>
        <p:nvCxnSpPr>
          <p:cNvPr id="23" name="Straight Arrow Connector 22"/>
          <p:cNvCxnSpPr/>
          <p:nvPr/>
        </p:nvCxnSpPr>
        <p:spPr>
          <a:xfrm flipV="1">
            <a:off x="2537688" y="2445914"/>
            <a:ext cx="0" cy="457576"/>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4" name="TextBox 23"/>
          <p:cNvSpPr txBox="1"/>
          <p:nvPr/>
        </p:nvSpPr>
        <p:spPr>
          <a:xfrm>
            <a:off x="1763688" y="2490036"/>
            <a:ext cx="720080" cy="369332"/>
          </a:xfrm>
          <a:prstGeom prst="rect">
            <a:avLst/>
          </a:prstGeom>
          <a:noFill/>
        </p:spPr>
        <p:txBody>
          <a:bodyPr wrap="square" rtlCol="0">
            <a:spAutoFit/>
          </a:bodyPr>
          <a:lstStyle/>
          <a:p>
            <a:pPr algn="r">
              <a:defRPr/>
            </a:pPr>
            <a:r>
              <a:rPr lang="en-US" kern="0" dirty="0" smtClean="0">
                <a:solidFill>
                  <a:srgbClr val="0000FF"/>
                </a:solidFill>
                <a:latin typeface="Tahoma"/>
              </a:rPr>
              <a:t>17%</a:t>
            </a:r>
            <a:endParaRPr lang="en-US" kern="0" dirty="0">
              <a:solidFill>
                <a:srgbClr val="0000FF"/>
              </a:solidFill>
              <a:latin typeface="Tahoma"/>
            </a:endParaRPr>
          </a:p>
        </p:txBody>
      </p:sp>
      <p:sp>
        <p:nvSpPr>
          <p:cNvPr id="30" name="TextBox 29"/>
          <p:cNvSpPr txBox="1"/>
          <p:nvPr/>
        </p:nvSpPr>
        <p:spPr>
          <a:xfrm>
            <a:off x="1680028" y="5577589"/>
            <a:ext cx="5891674" cy="830997"/>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defRPr/>
            </a:pPr>
            <a:r>
              <a:rPr lang="en-US" sz="2400" b="1" kern="0" dirty="0" smtClean="0">
                <a:solidFill>
                  <a:srgbClr val="FF0000"/>
                </a:solidFill>
                <a:latin typeface="Calibri"/>
              </a:rPr>
              <a:t>Memory energy-efficiency and fairness also improve correspondingly</a:t>
            </a:r>
          </a:p>
        </p:txBody>
      </p:sp>
    </p:spTree>
    <p:extLst>
      <p:ext uri="{BB962C8B-B14F-4D97-AF65-F5344CB8AC3E}">
        <p14:creationId xmlns:p14="http://schemas.microsoft.com/office/powerpoint/2010/main" val="14892505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4" grpId="0"/>
      <p:bldP spid="3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19</a:t>
            </a:fld>
            <a:endParaRPr lang="en-US" sz="1600" dirty="0">
              <a:solidFill>
                <a:srgbClr val="000000"/>
              </a:solidFill>
              <a:latin typeface="Garamond" charset="0"/>
            </a:endParaRPr>
          </a:p>
        </p:txBody>
      </p:sp>
    </p:spTree>
    <p:extLst>
      <p:ext uri="{BB962C8B-B14F-4D97-AF65-F5344CB8AC3E}">
        <p14:creationId xmlns:p14="http://schemas.microsoft.com/office/powerpoint/2010/main" val="14888302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Building Large Caches for Hybrid Memories</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190</a:t>
            </a:fld>
            <a:endParaRPr lang="en-US" altLang="en-US">
              <a:solidFill>
                <a:srgbClr val="000000"/>
              </a:solidFill>
            </a:endParaRPr>
          </a:p>
        </p:txBody>
      </p:sp>
      <p:sp>
        <p:nvSpPr>
          <p:cNvPr id="7" name="Rectangle 6"/>
          <p:cNvSpPr/>
          <p:nvPr/>
        </p:nvSpPr>
        <p:spPr>
          <a:xfrm>
            <a:off x="467544" y="3789040"/>
            <a:ext cx="8676456" cy="2246769"/>
          </a:xfrm>
          <a:prstGeom prst="rect">
            <a:avLst/>
          </a:prstGeom>
        </p:spPr>
        <p:txBody>
          <a:bodyPr wrap="square">
            <a:spAutoFit/>
          </a:bodyPr>
          <a:lstStyle/>
          <a:p>
            <a:r>
              <a:rPr lang="en-US" sz="2800" dirty="0" smtClean="0">
                <a:solidFill>
                  <a:srgbClr val="000000"/>
                </a:solidFill>
                <a:latin typeface="Tahoma"/>
              </a:rPr>
              <a:t>Meza, Chang, Yoon, Mutlu, and </a:t>
            </a:r>
            <a:r>
              <a:rPr lang="en-US" sz="2800" dirty="0" err="1" smtClean="0">
                <a:solidFill>
                  <a:srgbClr val="000000"/>
                </a:solidFill>
                <a:latin typeface="Tahoma"/>
              </a:rPr>
              <a:t>Ranganathan</a:t>
            </a:r>
            <a:r>
              <a:rPr lang="en-US" sz="2800" dirty="0" smtClean="0">
                <a:solidFill>
                  <a:srgbClr val="000000"/>
                </a:solidFill>
                <a:latin typeface="Tahoma"/>
              </a:rPr>
              <a:t>,</a:t>
            </a:r>
            <a:r>
              <a:rPr lang="en-US" sz="2800" dirty="0">
                <a:solidFill>
                  <a:srgbClr val="000000"/>
                </a:solidFill>
                <a:latin typeface="Tahoma"/>
              </a:rPr>
              <a:t/>
            </a:r>
            <a:br>
              <a:rPr lang="en-US" sz="2800" dirty="0">
                <a:solidFill>
                  <a:srgbClr val="000000"/>
                </a:solidFill>
                <a:latin typeface="Tahoma"/>
              </a:rPr>
            </a:br>
            <a:r>
              <a:rPr lang="en-US" sz="2800" b="1" dirty="0">
                <a:solidFill>
                  <a:srgbClr val="000000"/>
                </a:solidFill>
                <a:latin typeface="Tahoma"/>
                <a:hlinkClick r:id="rId2"/>
              </a:rPr>
              <a:t>"Enabling Efficient and Scalable Hybrid Memories Using Fine-Granularity DRAM Cache </a:t>
            </a:r>
            <a:r>
              <a:rPr lang="en-US" sz="2800" b="1" dirty="0" smtClean="0">
                <a:solidFill>
                  <a:srgbClr val="000000"/>
                </a:solidFill>
                <a:latin typeface="Tahoma"/>
                <a:hlinkClick r:id="rId2"/>
              </a:rPr>
              <a:t>Management”</a:t>
            </a:r>
            <a:endParaRPr lang="en-US" sz="2800" b="1" dirty="0" smtClean="0">
              <a:solidFill>
                <a:srgbClr val="000000"/>
              </a:solidFill>
              <a:latin typeface="Tahoma"/>
            </a:endParaRPr>
          </a:p>
          <a:p>
            <a:r>
              <a:rPr lang="en-US" sz="2800" dirty="0" smtClean="0">
                <a:solidFill>
                  <a:srgbClr val="000000"/>
                </a:solidFill>
                <a:latin typeface="Tahoma"/>
              </a:rPr>
              <a:t>IEEE Comp Arch Letters 2012.</a:t>
            </a:r>
            <a:endParaRPr lang="en-US" sz="2800" dirty="0">
              <a:solidFill>
                <a:srgbClr val="000000"/>
              </a:solidFill>
              <a:latin typeface="Tahoma"/>
            </a:endParaRPr>
          </a:p>
        </p:txBody>
      </p:sp>
    </p:spTree>
    <p:extLst>
      <p:ext uri="{BB962C8B-B14F-4D97-AF65-F5344CB8AC3E}">
        <p14:creationId xmlns:p14="http://schemas.microsoft.com/office/powerpoint/2010/main" val="28647673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Option: DRAM as a Cache for PCM</a:t>
            </a:r>
            <a:endParaRPr lang="en-US" dirty="0"/>
          </a:p>
        </p:txBody>
      </p:sp>
      <p:sp>
        <p:nvSpPr>
          <p:cNvPr id="3" name="Content Placeholder 2"/>
          <p:cNvSpPr>
            <a:spLocks noGrp="1"/>
          </p:cNvSpPr>
          <p:nvPr>
            <p:ph idx="1"/>
          </p:nvPr>
        </p:nvSpPr>
        <p:spPr/>
        <p:txBody>
          <a:bodyPr/>
          <a:lstStyle/>
          <a:p>
            <a:r>
              <a:rPr lang="en-US" dirty="0" smtClean="0"/>
              <a:t>PCM is main memory; DRAM caches memory rows/blocks</a:t>
            </a:r>
          </a:p>
          <a:p>
            <a:pPr lvl="1"/>
            <a:r>
              <a:rPr lang="en-US" dirty="0" smtClean="0"/>
              <a:t>Benefits: Reduced latency on DRAM cache hit; write filtering</a:t>
            </a:r>
          </a:p>
          <a:p>
            <a:r>
              <a:rPr lang="en-US" dirty="0" smtClean="0"/>
              <a:t>Memory controller hardware manages the DRAM cache</a:t>
            </a:r>
          </a:p>
          <a:p>
            <a:pPr lvl="1"/>
            <a:r>
              <a:rPr lang="en-US" dirty="0" smtClean="0"/>
              <a:t>Benefit: Eliminates system software overhead</a:t>
            </a:r>
          </a:p>
          <a:p>
            <a:endParaRPr lang="en-US" dirty="0" smtClean="0"/>
          </a:p>
          <a:p>
            <a:r>
              <a:rPr lang="en-US" dirty="0" smtClean="0"/>
              <a:t>Three issues:</a:t>
            </a:r>
          </a:p>
          <a:p>
            <a:pPr lvl="1"/>
            <a:r>
              <a:rPr lang="en-US" dirty="0" smtClean="0">
                <a:solidFill>
                  <a:srgbClr val="0000FF"/>
                </a:solidFill>
              </a:rPr>
              <a:t>What data should be placed in DRAM versus kept in PCM?</a:t>
            </a:r>
          </a:p>
          <a:p>
            <a:pPr lvl="1"/>
            <a:r>
              <a:rPr lang="en-US" dirty="0" smtClean="0">
                <a:solidFill>
                  <a:srgbClr val="0000FF"/>
                </a:solidFill>
              </a:rPr>
              <a:t>What is the granularity of data movement?</a:t>
            </a:r>
          </a:p>
          <a:p>
            <a:pPr lvl="1"/>
            <a:r>
              <a:rPr lang="en-US" dirty="0" smtClean="0">
                <a:solidFill>
                  <a:srgbClr val="0000FF"/>
                </a:solidFill>
              </a:rPr>
              <a:t>How to design </a:t>
            </a:r>
            <a:r>
              <a:rPr lang="en-US" dirty="0">
                <a:solidFill>
                  <a:srgbClr val="0000FF"/>
                </a:solidFill>
              </a:rPr>
              <a:t>a low-cost hardware</a:t>
            </a:r>
            <a:r>
              <a:rPr lang="en-US" dirty="0" smtClean="0">
                <a:solidFill>
                  <a:srgbClr val="0000FF"/>
                </a:solidFill>
              </a:rPr>
              <a:t>-managed DRAM cache?</a:t>
            </a:r>
          </a:p>
          <a:p>
            <a:pPr lvl="1"/>
            <a:endParaRPr lang="en-US" dirty="0"/>
          </a:p>
          <a:p>
            <a:r>
              <a:rPr lang="en-US" dirty="0" smtClean="0"/>
              <a:t>Two ideas:</a:t>
            </a:r>
          </a:p>
          <a:p>
            <a:pPr lvl="1"/>
            <a:r>
              <a:rPr lang="en-US" dirty="0" smtClean="0">
                <a:solidFill>
                  <a:srgbClr val="FF0000"/>
                </a:solidFill>
              </a:rPr>
              <a:t>Locality-aware data placement </a:t>
            </a:r>
            <a:r>
              <a:rPr lang="en-US" sz="1600" b="1" dirty="0" smtClean="0">
                <a:solidFill>
                  <a:schemeClr val="tx2">
                    <a:lumMod val="75000"/>
                  </a:schemeClr>
                </a:solidFill>
              </a:rPr>
              <a:t>[Yoon+ , ICCD 2012]</a:t>
            </a:r>
          </a:p>
          <a:p>
            <a:pPr lvl="1"/>
            <a:r>
              <a:rPr lang="en-US" dirty="0" smtClean="0">
                <a:solidFill>
                  <a:srgbClr val="FF0000"/>
                </a:solidFill>
              </a:rPr>
              <a:t>Cheap tag stores and dynamic granularity </a:t>
            </a:r>
            <a:r>
              <a:rPr lang="en-US" sz="1600" b="1" dirty="0" smtClean="0">
                <a:solidFill>
                  <a:srgbClr val="004D26"/>
                </a:solidFill>
              </a:rPr>
              <a:t>[Meza+, IEEE CAL 2012]</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191</a:t>
            </a:fld>
            <a:endParaRPr lang="en-US" dirty="0"/>
          </a:p>
        </p:txBody>
      </p:sp>
      <p:sp>
        <p:nvSpPr>
          <p:cNvPr id="5" name="Rectangle 4"/>
          <p:cNvSpPr>
            <a:spLocks noChangeArrowheads="1"/>
          </p:cNvSpPr>
          <p:nvPr/>
        </p:nvSpPr>
        <p:spPr bwMode="auto">
          <a:xfrm>
            <a:off x="611560" y="6056241"/>
            <a:ext cx="8208912" cy="360040"/>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8853328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Large DRAM Caches</a:t>
            </a:r>
            <a:endParaRPr lang="en-US" dirty="0"/>
          </a:p>
        </p:txBody>
      </p:sp>
      <p:sp>
        <p:nvSpPr>
          <p:cNvPr id="3" name="Content Placeholder 2"/>
          <p:cNvSpPr>
            <a:spLocks noGrp="1"/>
          </p:cNvSpPr>
          <p:nvPr>
            <p:ph idx="1"/>
          </p:nvPr>
        </p:nvSpPr>
        <p:spPr/>
        <p:txBody>
          <a:bodyPr/>
          <a:lstStyle/>
          <a:p>
            <a:r>
              <a:rPr lang="en-US" dirty="0" smtClean="0"/>
              <a:t>A large DRAM cache requires a large metadata (tag + block-based information) store</a:t>
            </a:r>
          </a:p>
          <a:p>
            <a:r>
              <a:rPr lang="en-US" dirty="0" smtClean="0"/>
              <a:t>How do we design an efficient DRAM cache?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192</a:t>
            </a:fld>
            <a:endParaRPr lang="en-US"/>
          </a:p>
        </p:txBody>
      </p:sp>
      <p:sp>
        <p:nvSpPr>
          <p:cNvPr id="38" name="Rectangle 37"/>
          <p:cNvSpPr/>
          <p:nvPr/>
        </p:nvSpPr>
        <p:spPr>
          <a:xfrm>
            <a:off x="3692526"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39" name="Rectangle 38"/>
          <p:cNvSpPr/>
          <p:nvPr/>
        </p:nvSpPr>
        <p:spPr>
          <a:xfrm>
            <a:off x="4132263"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0" name="Rectangle 39"/>
          <p:cNvSpPr/>
          <p:nvPr/>
        </p:nvSpPr>
        <p:spPr>
          <a:xfrm>
            <a:off x="4572000"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1" name="Rectangle 40"/>
          <p:cNvSpPr/>
          <p:nvPr/>
        </p:nvSpPr>
        <p:spPr>
          <a:xfrm>
            <a:off x="5011737"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2" name="Rectangle 41"/>
          <p:cNvSpPr/>
          <p:nvPr/>
        </p:nvSpPr>
        <p:spPr>
          <a:xfrm>
            <a:off x="3692526"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3" name="Rectangle 42"/>
          <p:cNvSpPr/>
          <p:nvPr/>
        </p:nvSpPr>
        <p:spPr>
          <a:xfrm>
            <a:off x="4132263"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4" name="Rectangle 43"/>
          <p:cNvSpPr/>
          <p:nvPr/>
        </p:nvSpPr>
        <p:spPr>
          <a:xfrm>
            <a:off x="4572000"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5" name="Rectangle 44"/>
          <p:cNvSpPr/>
          <p:nvPr/>
        </p:nvSpPr>
        <p:spPr>
          <a:xfrm>
            <a:off x="5011737"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6" name="Rectangle 45"/>
          <p:cNvSpPr/>
          <p:nvPr/>
        </p:nvSpPr>
        <p:spPr>
          <a:xfrm>
            <a:off x="3692526"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7" name="Rectangle 46"/>
          <p:cNvSpPr/>
          <p:nvPr/>
        </p:nvSpPr>
        <p:spPr>
          <a:xfrm>
            <a:off x="4132263"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8" name="Rectangle 47"/>
          <p:cNvSpPr/>
          <p:nvPr/>
        </p:nvSpPr>
        <p:spPr>
          <a:xfrm>
            <a:off x="4572000"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9" name="Rectangle 48"/>
          <p:cNvSpPr/>
          <p:nvPr/>
        </p:nvSpPr>
        <p:spPr>
          <a:xfrm>
            <a:off x="5011737"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0" name="Rectangle 49"/>
          <p:cNvSpPr/>
          <p:nvPr/>
        </p:nvSpPr>
        <p:spPr>
          <a:xfrm>
            <a:off x="3692526"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1" name="Rectangle 50"/>
          <p:cNvSpPr/>
          <p:nvPr/>
        </p:nvSpPr>
        <p:spPr>
          <a:xfrm>
            <a:off x="4132263"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2" name="Rectangle 51"/>
          <p:cNvSpPr/>
          <p:nvPr/>
        </p:nvSpPr>
        <p:spPr>
          <a:xfrm>
            <a:off x="4572000"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3" name="Rectangle 52"/>
          <p:cNvSpPr/>
          <p:nvPr/>
        </p:nvSpPr>
        <p:spPr>
          <a:xfrm>
            <a:off x="5011737"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cxnSp>
        <p:nvCxnSpPr>
          <p:cNvPr id="54" name="Straight Connector 7"/>
          <p:cNvCxnSpPr>
            <a:endCxn id="55" idx="3"/>
          </p:cNvCxnSpPr>
          <p:nvPr/>
        </p:nvCxnSpPr>
        <p:spPr>
          <a:xfrm rot="5400000">
            <a:off x="3480993" y="4875499"/>
            <a:ext cx="1094579" cy="207963"/>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5" name="Rectangle 54"/>
          <p:cNvSpPr/>
          <p:nvPr/>
        </p:nvSpPr>
        <p:spPr>
          <a:xfrm>
            <a:off x="1258888" y="5130689"/>
            <a:ext cx="2665412" cy="792162"/>
          </a:xfrm>
          <a:prstGeom prst="rect">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sp>
        <p:nvSpPr>
          <p:cNvPr id="56" name="Rectangle 55"/>
          <p:cNvSpPr/>
          <p:nvPr/>
        </p:nvSpPr>
        <p:spPr>
          <a:xfrm>
            <a:off x="5219700" y="5130689"/>
            <a:ext cx="2665413" cy="792162"/>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cxnSp>
        <p:nvCxnSpPr>
          <p:cNvPr id="57" name="Straight Connector 13"/>
          <p:cNvCxnSpPr>
            <a:endCxn id="56" idx="1"/>
          </p:cNvCxnSpPr>
          <p:nvPr/>
        </p:nvCxnSpPr>
        <p:spPr>
          <a:xfrm rot="16200000" flipH="1">
            <a:off x="4568430" y="4875499"/>
            <a:ext cx="1094579" cy="207962"/>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8" name="TextBox 26"/>
          <p:cNvSpPr txBox="1">
            <a:spLocks noChangeArrowheads="1"/>
          </p:cNvSpPr>
          <p:nvPr/>
        </p:nvSpPr>
        <p:spPr bwMode="auto">
          <a:xfrm>
            <a:off x="1919474" y="5051649"/>
            <a:ext cx="13812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3600" kern="0" dirty="0" smtClean="0">
                <a:solidFill>
                  <a:sysClr val="windowText" lastClr="000000"/>
                </a:solidFill>
              </a:rPr>
              <a:t>DRAM</a:t>
            </a:r>
          </a:p>
        </p:txBody>
      </p:sp>
      <p:sp>
        <p:nvSpPr>
          <p:cNvPr id="59" name="TextBox 26"/>
          <p:cNvSpPr txBox="1">
            <a:spLocks noChangeArrowheads="1"/>
          </p:cNvSpPr>
          <p:nvPr/>
        </p:nvSpPr>
        <p:spPr bwMode="auto">
          <a:xfrm>
            <a:off x="6021186" y="5051649"/>
            <a:ext cx="106403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3600" kern="0" dirty="0" smtClean="0">
                <a:solidFill>
                  <a:sysClr val="windowText" lastClr="000000"/>
                </a:solidFill>
              </a:rPr>
              <a:t>PCM</a:t>
            </a:r>
            <a:endParaRPr lang="en-US" sz="3600" kern="0" dirty="0">
              <a:solidFill>
                <a:sysClr val="windowText" lastClr="000000"/>
              </a:solidFill>
            </a:endParaRPr>
          </a:p>
        </p:txBody>
      </p:sp>
      <p:sp>
        <p:nvSpPr>
          <p:cNvPr id="60" name="Rectangle 59"/>
          <p:cNvSpPr/>
          <p:nvPr/>
        </p:nvSpPr>
        <p:spPr>
          <a:xfrm>
            <a:off x="4092579" y="3194879"/>
            <a:ext cx="965529" cy="646331"/>
          </a:xfrm>
          <a:prstGeom prst="rect">
            <a:avLst/>
          </a:prstGeom>
        </p:spPr>
        <p:txBody>
          <a:bodyPr wrap="none">
            <a:spAutoFit/>
          </a:bodyPr>
          <a:lstStyle/>
          <a:p>
            <a:pPr>
              <a:defRPr/>
            </a:pPr>
            <a:r>
              <a:rPr lang="en-US" sz="3600" kern="0" dirty="0" smtClean="0">
                <a:solidFill>
                  <a:sysClr val="windowText" lastClr="000000"/>
                </a:solidFill>
                <a:latin typeface="Tahoma"/>
              </a:rPr>
              <a:t>CPU</a:t>
            </a:r>
            <a:endParaRPr lang="en-US" sz="3600" kern="0" dirty="0">
              <a:solidFill>
                <a:sysClr val="windowText" lastClr="000000"/>
              </a:solidFill>
              <a:latin typeface="Tahoma"/>
            </a:endParaRPr>
          </a:p>
        </p:txBody>
      </p:sp>
      <p:sp>
        <p:nvSpPr>
          <p:cNvPr id="61" name="TextBox 60"/>
          <p:cNvSpPr txBox="1"/>
          <p:nvPr/>
        </p:nvSpPr>
        <p:spPr>
          <a:xfrm>
            <a:off x="1514452" y="5543703"/>
            <a:ext cx="2097124" cy="400110"/>
          </a:xfrm>
          <a:prstGeom prst="rect">
            <a:avLst/>
          </a:prstGeom>
          <a:noFill/>
        </p:spPr>
        <p:txBody>
          <a:bodyPr wrap="none" rtlCol="0">
            <a:spAutoFit/>
          </a:bodyPr>
          <a:lstStyle/>
          <a:p>
            <a:pPr algn="ctr">
              <a:defRPr/>
            </a:pPr>
            <a:r>
              <a:rPr lang="en-US" sz="2000" kern="0" dirty="0" smtClean="0">
                <a:solidFill>
                  <a:sysClr val="windowText" lastClr="000000"/>
                </a:solidFill>
                <a:latin typeface="Tahoma"/>
              </a:rPr>
              <a:t>(small, fast cache)</a:t>
            </a:r>
            <a:endParaRPr lang="en-US" sz="2000" kern="0" dirty="0">
              <a:solidFill>
                <a:sysClr val="windowText" lastClr="000000"/>
              </a:solidFill>
              <a:latin typeface="Tahoma"/>
            </a:endParaRPr>
          </a:p>
        </p:txBody>
      </p:sp>
      <p:sp>
        <p:nvSpPr>
          <p:cNvPr id="62" name="TextBox 61"/>
          <p:cNvSpPr txBox="1"/>
          <p:nvPr/>
        </p:nvSpPr>
        <p:spPr>
          <a:xfrm>
            <a:off x="5682600" y="5543703"/>
            <a:ext cx="1741207" cy="400110"/>
          </a:xfrm>
          <a:prstGeom prst="rect">
            <a:avLst/>
          </a:prstGeom>
          <a:noFill/>
        </p:spPr>
        <p:txBody>
          <a:bodyPr wrap="none" rtlCol="0">
            <a:spAutoFit/>
          </a:bodyPr>
          <a:lstStyle/>
          <a:p>
            <a:pPr algn="ctr">
              <a:defRPr/>
            </a:pPr>
            <a:r>
              <a:rPr lang="en-US" sz="2000" kern="0" dirty="0" smtClean="0">
                <a:solidFill>
                  <a:sysClr val="windowText" lastClr="000000"/>
                </a:solidFill>
                <a:latin typeface="Tahoma"/>
              </a:rPr>
              <a:t>(high capacity)</a:t>
            </a:r>
            <a:endParaRPr lang="en-US" sz="2000" kern="0" dirty="0">
              <a:solidFill>
                <a:sysClr val="windowText" lastClr="000000"/>
              </a:solidFill>
              <a:latin typeface="Tahoma"/>
            </a:endParaRPr>
          </a:p>
        </p:txBody>
      </p:sp>
      <p:sp>
        <p:nvSpPr>
          <p:cNvPr id="63" name="Rectangle 62"/>
          <p:cNvSpPr/>
          <p:nvPr/>
        </p:nvSpPr>
        <p:spPr>
          <a:xfrm>
            <a:off x="3692526" y="4432189"/>
            <a:ext cx="879474" cy="504825"/>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anchor="ctr"/>
          <a:lstStyle/>
          <a:p>
            <a:pPr algn="ctr">
              <a:lnSpc>
                <a:spcPct val="70000"/>
              </a:lnSpc>
              <a:defRPr/>
            </a:pPr>
            <a:r>
              <a:rPr lang="en-US" sz="2000" b="1" kern="0" dirty="0" err="1" smtClean="0">
                <a:solidFill>
                  <a:srgbClr val="000000"/>
                </a:solidFill>
                <a:latin typeface="Calibri"/>
              </a:rPr>
              <a:t>Mem</a:t>
            </a:r>
            <a:r>
              <a:rPr lang="en-US" sz="2000" b="1" kern="0" dirty="0" smtClean="0">
                <a:solidFill>
                  <a:srgbClr val="000000"/>
                </a:solidFill>
                <a:latin typeface="Calibri"/>
              </a:rPr>
              <a:t/>
            </a:r>
            <a:br>
              <a:rPr lang="en-US" sz="2000" b="1" kern="0" dirty="0" smtClean="0">
                <a:solidFill>
                  <a:srgbClr val="000000"/>
                </a:solidFill>
                <a:latin typeface="Calibri"/>
              </a:rPr>
            </a:br>
            <a:r>
              <a:rPr lang="en-US" sz="2000" b="1" kern="0" dirty="0" err="1" smtClean="0">
                <a:solidFill>
                  <a:srgbClr val="000000"/>
                </a:solidFill>
                <a:latin typeface="Calibri"/>
              </a:rPr>
              <a:t>Ctlr</a:t>
            </a:r>
            <a:endParaRPr lang="en-US" sz="2000" b="1" kern="0" dirty="0">
              <a:solidFill>
                <a:srgbClr val="000000"/>
              </a:solidFill>
              <a:latin typeface="Calibri"/>
            </a:endParaRPr>
          </a:p>
        </p:txBody>
      </p:sp>
      <p:sp>
        <p:nvSpPr>
          <p:cNvPr id="64" name="Rectangle 63"/>
          <p:cNvSpPr/>
          <p:nvPr/>
        </p:nvSpPr>
        <p:spPr>
          <a:xfrm>
            <a:off x="4572000" y="4432189"/>
            <a:ext cx="879474" cy="503237"/>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anchor="ctr"/>
          <a:lstStyle/>
          <a:p>
            <a:pPr algn="ctr">
              <a:lnSpc>
                <a:spcPct val="70000"/>
              </a:lnSpc>
              <a:defRPr/>
            </a:pPr>
            <a:r>
              <a:rPr lang="en-US" sz="2000" b="1" kern="0" dirty="0" err="1" smtClean="0">
                <a:solidFill>
                  <a:srgbClr val="000000"/>
                </a:solidFill>
                <a:latin typeface="Calibri"/>
              </a:rPr>
              <a:t>Mem</a:t>
            </a:r>
            <a:r>
              <a:rPr lang="en-US" sz="2000" b="1" kern="0" dirty="0" smtClean="0">
                <a:solidFill>
                  <a:srgbClr val="000000"/>
                </a:solidFill>
                <a:latin typeface="Calibri"/>
              </a:rPr>
              <a:t/>
            </a:r>
            <a:br>
              <a:rPr lang="en-US" sz="2000" b="1" kern="0" dirty="0" smtClean="0">
                <a:solidFill>
                  <a:srgbClr val="000000"/>
                </a:solidFill>
                <a:latin typeface="Calibri"/>
              </a:rPr>
            </a:br>
            <a:r>
              <a:rPr lang="en-US" sz="2000" b="1" kern="0" dirty="0" err="1" smtClean="0">
                <a:solidFill>
                  <a:srgbClr val="000000"/>
                </a:solidFill>
                <a:latin typeface="Calibri"/>
              </a:rPr>
              <a:t>Ctlr</a:t>
            </a:r>
            <a:endParaRPr lang="en-US" sz="2000" b="1" kern="0" dirty="0">
              <a:solidFill>
                <a:srgbClr val="000000"/>
              </a:solidFill>
              <a:latin typeface="Calibri"/>
            </a:endParaRPr>
          </a:p>
        </p:txBody>
      </p:sp>
      <p:grpSp>
        <p:nvGrpSpPr>
          <p:cNvPr id="65" name="Group 64"/>
          <p:cNvGrpSpPr/>
          <p:nvPr/>
        </p:nvGrpSpPr>
        <p:grpSpPr>
          <a:xfrm>
            <a:off x="4060296" y="3825491"/>
            <a:ext cx="1114608" cy="815677"/>
            <a:chOff x="1506883" y="3741716"/>
            <a:chExt cx="1114608" cy="815677"/>
          </a:xfrm>
        </p:grpSpPr>
        <p:cxnSp>
          <p:nvCxnSpPr>
            <p:cNvPr id="66" name="Straight Arrow Connector 65"/>
            <p:cNvCxnSpPr/>
            <p:nvPr/>
          </p:nvCxnSpPr>
          <p:spPr bwMode="auto">
            <a:xfrm>
              <a:off x="2011708" y="4203380"/>
              <a:ext cx="0" cy="354013"/>
            </a:xfrm>
            <a:prstGeom prst="straightConnector1">
              <a:avLst/>
            </a:prstGeom>
            <a:noFill/>
            <a:ln w="381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67" name="TextBox 11"/>
            <p:cNvSpPr txBox="1">
              <a:spLocks noChangeArrowheads="1"/>
            </p:cNvSpPr>
            <p:nvPr/>
          </p:nvSpPr>
          <p:spPr bwMode="auto">
            <a:xfrm>
              <a:off x="1506883" y="3741716"/>
              <a:ext cx="1114608"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2400" kern="0" dirty="0">
                  <a:solidFill>
                    <a:sysClr val="windowText" lastClr="000000"/>
                  </a:solidFill>
                </a:rPr>
                <a:t>LOAD X</a:t>
              </a:r>
            </a:p>
          </p:txBody>
        </p:sp>
      </p:grpSp>
      <p:sp>
        <p:nvSpPr>
          <p:cNvPr id="68" name="TextBox 67"/>
          <p:cNvSpPr txBox="1"/>
          <p:nvPr/>
        </p:nvSpPr>
        <p:spPr>
          <a:xfrm>
            <a:off x="1990707" y="5943813"/>
            <a:ext cx="1334720" cy="492443"/>
          </a:xfrm>
          <a:prstGeom prst="rect">
            <a:avLst/>
          </a:prstGeom>
          <a:noFill/>
        </p:spPr>
        <p:txBody>
          <a:bodyPr wrap="none" rtlCol="0">
            <a:spAutoFit/>
          </a:bodyPr>
          <a:lstStyle/>
          <a:p>
            <a:pPr>
              <a:defRPr/>
            </a:pPr>
            <a:r>
              <a:rPr lang="en-US" sz="2600" kern="0" dirty="0" smtClean="0">
                <a:solidFill>
                  <a:srgbClr val="FF0000"/>
                </a:solidFill>
                <a:latin typeface="Tahoma"/>
              </a:rPr>
              <a:t>Access X</a:t>
            </a:r>
            <a:endParaRPr lang="en-US" sz="2600" kern="0" dirty="0">
              <a:solidFill>
                <a:srgbClr val="FF0000"/>
              </a:solidFill>
              <a:latin typeface="Tahoma"/>
            </a:endParaRPr>
          </a:p>
        </p:txBody>
      </p:sp>
      <p:sp>
        <p:nvSpPr>
          <p:cNvPr id="69" name="Rounded Rectangular Callout 68"/>
          <p:cNvSpPr/>
          <p:nvPr/>
        </p:nvSpPr>
        <p:spPr>
          <a:xfrm>
            <a:off x="1258888" y="4055952"/>
            <a:ext cx="2297111" cy="879474"/>
          </a:xfrm>
          <a:prstGeom prst="wedgeRoundRectCallout">
            <a:avLst>
              <a:gd name="adj1" fmla="val 61715"/>
              <a:gd name="adj2" fmla="val 28876"/>
              <a:gd name="adj3" fmla="val 16667"/>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r>
              <a:rPr lang="en-US" sz="2600" kern="0" dirty="0" smtClean="0">
                <a:solidFill>
                  <a:sysClr val="windowText" lastClr="000000"/>
                </a:solidFill>
                <a:latin typeface="Calibri"/>
              </a:rPr>
              <a:t>Metadata:</a:t>
            </a:r>
          </a:p>
          <a:p>
            <a:pPr algn="ctr">
              <a:defRPr/>
            </a:pPr>
            <a:r>
              <a:rPr lang="en-US" sz="2600" kern="0" dirty="0" smtClean="0">
                <a:solidFill>
                  <a:sysClr val="windowText" lastClr="000000"/>
                </a:solidFill>
                <a:latin typeface="Calibri"/>
              </a:rPr>
              <a:t>X </a:t>
            </a:r>
            <a:r>
              <a:rPr lang="en-US" sz="2600" kern="0" dirty="0" smtClean="0">
                <a:solidFill>
                  <a:sysClr val="windowText" lastClr="000000"/>
                </a:solidFill>
                <a:latin typeface="Calibri"/>
                <a:sym typeface="Wingdings"/>
              </a:rPr>
              <a:t> </a:t>
            </a:r>
            <a:r>
              <a:rPr lang="en-US" sz="2600" kern="0" dirty="0" smtClean="0">
                <a:solidFill>
                  <a:srgbClr val="4BACC6">
                    <a:lumMod val="75000"/>
                  </a:srgbClr>
                </a:solidFill>
                <a:latin typeface="Calibri"/>
                <a:sym typeface="Wingdings"/>
              </a:rPr>
              <a:t>DRAM</a:t>
            </a:r>
            <a:endParaRPr lang="en-US" sz="2600" kern="0" dirty="0">
              <a:solidFill>
                <a:srgbClr val="4BACC6">
                  <a:lumMod val="75000"/>
                </a:srgbClr>
              </a:solidFill>
              <a:latin typeface="Calibri"/>
            </a:endParaRPr>
          </a:p>
        </p:txBody>
      </p:sp>
      <p:sp>
        <p:nvSpPr>
          <p:cNvPr id="70" name="Rectangle 69"/>
          <p:cNvSpPr/>
          <p:nvPr/>
        </p:nvSpPr>
        <p:spPr>
          <a:xfrm>
            <a:off x="2144637" y="5312871"/>
            <a:ext cx="799889" cy="461664"/>
          </a:xfrm>
          <a:prstGeom prst="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sz="2600" kern="0" dirty="0" smtClean="0">
                <a:solidFill>
                  <a:sysClr val="windowText" lastClr="000000"/>
                </a:solidFill>
                <a:latin typeface="Calibri"/>
              </a:rPr>
              <a:t>X</a:t>
            </a:r>
            <a:endParaRPr lang="en-US" sz="2600" kern="0" dirty="0">
              <a:solidFill>
                <a:sysClr val="windowText" lastClr="000000"/>
              </a:solidFill>
              <a:latin typeface="Calibri"/>
            </a:endParaRPr>
          </a:p>
        </p:txBody>
      </p:sp>
    </p:spTree>
    <p:extLst>
      <p:ext uri="{BB962C8B-B14F-4D97-AF65-F5344CB8AC3E}">
        <p14:creationId xmlns:p14="http://schemas.microsoft.com/office/powerpoint/2010/main" val="3348671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fade">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500"/>
                                        <p:tgtEl>
                                          <p:spTgt spid="6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1" nodeType="click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500"/>
                                        <p:tgtEl>
                                          <p:spTgt spid="70"/>
                                        </p:tgtEl>
                                      </p:cBhvr>
                                    </p:animEffec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0" nodeType="clickEffect">
                                  <p:stCondLst>
                                    <p:cond delay="0"/>
                                  </p:stCondLst>
                                  <p:childTnLst>
                                    <p:animMotion origin="layout" path="M -1.13116E-6 -4.30623E-6 C 0.06297 0.01552 0.12612 0.03127 0.15596 0.00255 C 0.18581 -0.02618 0.18216 -0.09938 0.17869 -0.17257 " pathEditMode="relative" ptsTypes="aaA">
                                      <p:cBhvr>
                                        <p:cTn id="26" dur="2000" fill="hold"/>
                                        <p:tgtEl>
                                          <p:spTgt spid="7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69" grpId="0" animBg="1"/>
      <p:bldP spid="70" grpId="0" animBg="1"/>
      <p:bldP spid="70" grpId="1"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1: Store Tags in Main Memory</a:t>
            </a:r>
            <a:endParaRPr lang="en-US" dirty="0"/>
          </a:p>
        </p:txBody>
      </p:sp>
      <p:sp>
        <p:nvSpPr>
          <p:cNvPr id="3" name="Content Placeholder 2"/>
          <p:cNvSpPr>
            <a:spLocks noGrp="1"/>
          </p:cNvSpPr>
          <p:nvPr>
            <p:ph idx="1"/>
          </p:nvPr>
        </p:nvSpPr>
        <p:spPr/>
        <p:txBody>
          <a:bodyPr/>
          <a:lstStyle/>
          <a:p>
            <a:r>
              <a:rPr lang="en-US" dirty="0" smtClean="0"/>
              <a:t>Store tags in the same row as data in DRAM</a:t>
            </a:r>
          </a:p>
          <a:p>
            <a:pPr lvl="1"/>
            <a:r>
              <a:rPr lang="en-US" dirty="0" smtClean="0"/>
              <a:t>Data and metadata can be accessed together</a:t>
            </a:r>
          </a:p>
          <a:p>
            <a:pPr lvl="1"/>
            <a:endParaRPr lang="en-US" dirty="0"/>
          </a:p>
          <a:p>
            <a:pPr lvl="1"/>
            <a:endParaRPr lang="en-US" dirty="0" smtClean="0"/>
          </a:p>
          <a:p>
            <a:pPr lvl="1"/>
            <a:endParaRPr lang="en-US" dirty="0" smtClean="0"/>
          </a:p>
          <a:p>
            <a:pPr lvl="1"/>
            <a:endParaRPr lang="en-US" dirty="0"/>
          </a:p>
          <a:p>
            <a:pPr lvl="1"/>
            <a:endParaRPr lang="en-US" dirty="0" smtClean="0"/>
          </a:p>
          <a:p>
            <a:pPr lvl="1"/>
            <a:endParaRPr lang="en-US" dirty="0"/>
          </a:p>
          <a:p>
            <a:pPr lvl="1"/>
            <a:endParaRPr lang="en-US" dirty="0" smtClean="0"/>
          </a:p>
          <a:p>
            <a:r>
              <a:rPr lang="en-US" dirty="0" smtClean="0"/>
              <a:t>Benefit: No on-chip tag storage overhead</a:t>
            </a:r>
          </a:p>
          <a:p>
            <a:r>
              <a:rPr lang="en-US" dirty="0" smtClean="0"/>
              <a:t>Downsides: </a:t>
            </a:r>
          </a:p>
          <a:p>
            <a:pPr lvl="1"/>
            <a:r>
              <a:rPr lang="en-US" dirty="0" smtClean="0"/>
              <a:t>Cache hit determined only after a DRAM access</a:t>
            </a:r>
          </a:p>
          <a:p>
            <a:pPr lvl="1"/>
            <a:r>
              <a:rPr lang="en-US" dirty="0" smtClean="0"/>
              <a:t>Cache hit requires two DRAM accesses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193</a:t>
            </a:fld>
            <a:endParaRPr lang="en-US"/>
          </a:p>
        </p:txBody>
      </p:sp>
      <p:sp>
        <p:nvSpPr>
          <p:cNvPr id="46" name="Rectangle 45"/>
          <p:cNvSpPr/>
          <p:nvPr/>
        </p:nvSpPr>
        <p:spPr>
          <a:xfrm>
            <a:off x="4497764"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2</a:t>
            </a:r>
            <a:endParaRPr lang="en-US" sz="2400" kern="0" dirty="0">
              <a:solidFill>
                <a:srgbClr val="000000"/>
              </a:solidFill>
              <a:latin typeface="Calibri"/>
            </a:endParaRPr>
          </a:p>
        </p:txBody>
      </p:sp>
      <p:sp>
        <p:nvSpPr>
          <p:cNvPr id="47" name="Rectangle 46"/>
          <p:cNvSpPr/>
          <p:nvPr/>
        </p:nvSpPr>
        <p:spPr>
          <a:xfrm>
            <a:off x="733820"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0</a:t>
            </a:r>
            <a:endParaRPr lang="en-US" sz="2400" kern="0" dirty="0">
              <a:solidFill>
                <a:srgbClr val="000000"/>
              </a:solidFill>
              <a:latin typeface="Calibri"/>
            </a:endParaRPr>
          </a:p>
        </p:txBody>
      </p:sp>
      <p:sp>
        <p:nvSpPr>
          <p:cNvPr id="48" name="Rectangle 47"/>
          <p:cNvSpPr/>
          <p:nvPr/>
        </p:nvSpPr>
        <p:spPr>
          <a:xfrm>
            <a:off x="2615792"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1</a:t>
            </a:r>
            <a:endParaRPr lang="en-US" sz="2400" kern="0" dirty="0">
              <a:solidFill>
                <a:srgbClr val="000000"/>
              </a:solidFill>
              <a:latin typeface="Calibri"/>
            </a:endParaRPr>
          </a:p>
        </p:txBody>
      </p:sp>
      <p:cxnSp>
        <p:nvCxnSpPr>
          <p:cNvPr id="49" name="Straight Arrow Connector 48"/>
          <p:cNvCxnSpPr/>
          <p:nvPr/>
        </p:nvCxnSpPr>
        <p:spPr>
          <a:xfrm>
            <a:off x="733820" y="2977146"/>
            <a:ext cx="7527888" cy="0"/>
          </a:xfrm>
          <a:prstGeom prst="straightConnector1">
            <a:avLst/>
          </a:prstGeom>
          <a:noFill/>
          <a:ln w="38100" cap="flat" cmpd="sng" algn="ctr">
            <a:solidFill>
              <a:sysClr val="windowText" lastClr="000000"/>
            </a:solidFill>
            <a:prstDash val="solid"/>
            <a:headEnd type="arrow"/>
            <a:tailEnd type="arrow"/>
          </a:ln>
          <a:effectLst/>
        </p:spPr>
      </p:cxnSp>
      <p:sp>
        <p:nvSpPr>
          <p:cNvPr id="50" name="TextBox 49"/>
          <p:cNvSpPr txBox="1"/>
          <p:nvPr/>
        </p:nvSpPr>
        <p:spPr>
          <a:xfrm>
            <a:off x="3874167" y="2708920"/>
            <a:ext cx="1544012" cy="461665"/>
          </a:xfrm>
          <a:prstGeom prst="rect">
            <a:avLst/>
          </a:prstGeom>
          <a:solidFill>
            <a:srgbClr val="FFFFFF"/>
          </a:solidFill>
        </p:spPr>
        <p:txBody>
          <a:bodyPr wrap="none" rtlCol="0">
            <a:spAutoFit/>
          </a:bodyPr>
          <a:lstStyle/>
          <a:p>
            <a:pPr>
              <a:defRPr/>
            </a:pPr>
            <a:r>
              <a:rPr lang="en-US" sz="2400" kern="0" dirty="0" smtClean="0">
                <a:solidFill>
                  <a:sysClr val="windowText" lastClr="000000"/>
                </a:solidFill>
                <a:latin typeface="Tahoma"/>
              </a:rPr>
              <a:t>DRAM row</a:t>
            </a:r>
            <a:endParaRPr lang="en-US" sz="2400" kern="0" dirty="0">
              <a:solidFill>
                <a:sysClr val="windowText" lastClr="000000"/>
              </a:solidFill>
              <a:latin typeface="Tahoma"/>
            </a:endParaRPr>
          </a:p>
        </p:txBody>
      </p:sp>
      <p:sp>
        <p:nvSpPr>
          <p:cNvPr id="51" name="Rectangle 50"/>
          <p:cNvSpPr/>
          <p:nvPr/>
        </p:nvSpPr>
        <p:spPr>
          <a:xfrm>
            <a:off x="6379736"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Tag0</a:t>
            </a:r>
            <a:endParaRPr lang="en-US" kern="0" dirty="0">
              <a:solidFill>
                <a:srgbClr val="000000"/>
              </a:solidFill>
              <a:latin typeface="Calibri"/>
            </a:endParaRPr>
          </a:p>
        </p:txBody>
      </p:sp>
      <p:sp>
        <p:nvSpPr>
          <p:cNvPr id="52" name="Rectangle 51"/>
          <p:cNvSpPr/>
          <p:nvPr/>
        </p:nvSpPr>
        <p:spPr>
          <a:xfrm>
            <a:off x="7007060"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Tag1</a:t>
            </a:r>
            <a:endParaRPr lang="en-US" kern="0" dirty="0">
              <a:solidFill>
                <a:srgbClr val="000000"/>
              </a:solidFill>
              <a:latin typeface="Calibri"/>
            </a:endParaRPr>
          </a:p>
        </p:txBody>
      </p:sp>
      <p:sp>
        <p:nvSpPr>
          <p:cNvPr id="53" name="Rectangle 52"/>
          <p:cNvSpPr/>
          <p:nvPr/>
        </p:nvSpPr>
        <p:spPr>
          <a:xfrm>
            <a:off x="7634384"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Tag2</a:t>
            </a:r>
            <a:endParaRPr lang="en-US" kern="0" dirty="0">
              <a:solidFill>
                <a:srgbClr val="000000"/>
              </a:solidFill>
              <a:latin typeface="Calibri"/>
            </a:endParaRPr>
          </a:p>
        </p:txBody>
      </p:sp>
    </p:spTree>
    <p:extLst>
      <p:ext uri="{BB962C8B-B14F-4D97-AF65-F5344CB8AC3E}">
        <p14:creationId xmlns:p14="http://schemas.microsoft.com/office/powerpoint/2010/main" val="19666416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1" end="1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2: Cache Tags in On-Chip SRAM</a:t>
            </a:r>
            <a:endParaRPr lang="en-US" dirty="0"/>
          </a:p>
        </p:txBody>
      </p:sp>
      <p:sp>
        <p:nvSpPr>
          <p:cNvPr id="3" name="Content Placeholder 2"/>
          <p:cNvSpPr>
            <a:spLocks noGrp="1"/>
          </p:cNvSpPr>
          <p:nvPr>
            <p:ph idx="1"/>
          </p:nvPr>
        </p:nvSpPr>
        <p:spPr/>
        <p:txBody>
          <a:bodyPr/>
          <a:lstStyle/>
          <a:p>
            <a:r>
              <a:rPr lang="en-US" dirty="0" smtClean="0"/>
              <a:t>Recall Idea 1: Store </a:t>
            </a:r>
            <a:r>
              <a:rPr lang="en-US" dirty="0"/>
              <a:t>all metadata in DRAM </a:t>
            </a:r>
          </a:p>
          <a:p>
            <a:pPr lvl="1"/>
            <a:r>
              <a:rPr lang="en-US" dirty="0"/>
              <a:t>To reduce metadata storage overhead</a:t>
            </a:r>
          </a:p>
          <a:p>
            <a:endParaRPr lang="en-US" dirty="0" smtClean="0"/>
          </a:p>
          <a:p>
            <a:r>
              <a:rPr lang="en-US" dirty="0" smtClean="0"/>
              <a:t>Idea 2: </a:t>
            </a:r>
            <a:r>
              <a:rPr lang="en-US" dirty="0" smtClean="0">
                <a:solidFill>
                  <a:srgbClr val="0000FF"/>
                </a:solidFill>
              </a:rPr>
              <a:t>Cache </a:t>
            </a:r>
            <a:r>
              <a:rPr lang="en-US" dirty="0">
                <a:solidFill>
                  <a:srgbClr val="0000FF"/>
                </a:solidFill>
              </a:rPr>
              <a:t>in on-chip SRAM frequently-accessed metadata</a:t>
            </a:r>
          </a:p>
          <a:p>
            <a:pPr lvl="1"/>
            <a:r>
              <a:rPr lang="en-US" dirty="0" smtClean="0"/>
              <a:t>Cache </a:t>
            </a:r>
            <a:r>
              <a:rPr lang="en-US" dirty="0"/>
              <a:t>only a small amount to keep SRAM size small</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194</a:t>
            </a:fld>
            <a:endParaRPr lang="en-US"/>
          </a:p>
        </p:txBody>
      </p:sp>
    </p:spTree>
    <p:extLst>
      <p:ext uri="{BB962C8B-B14F-4D97-AF65-F5344CB8AC3E}">
        <p14:creationId xmlns:p14="http://schemas.microsoft.com/office/powerpoint/2010/main" val="33442636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16632"/>
            <a:ext cx="8915400" cy="1066800"/>
          </a:xfrm>
        </p:spPr>
        <p:txBody>
          <a:bodyPr/>
          <a:lstStyle/>
          <a:p>
            <a:r>
              <a:rPr lang="en-US" dirty="0" smtClean="0"/>
              <a:t>Idea 3: Dynamic Data Transfer Granularity</a:t>
            </a:r>
            <a:endParaRPr lang="en-US" dirty="0"/>
          </a:p>
        </p:txBody>
      </p:sp>
      <p:sp>
        <p:nvSpPr>
          <p:cNvPr id="3" name="Content Placeholder 2"/>
          <p:cNvSpPr>
            <a:spLocks noGrp="1"/>
          </p:cNvSpPr>
          <p:nvPr>
            <p:ph idx="1"/>
          </p:nvPr>
        </p:nvSpPr>
        <p:spPr/>
        <p:txBody>
          <a:bodyPr/>
          <a:lstStyle/>
          <a:p>
            <a:pPr lvl="0">
              <a:defRPr/>
            </a:pPr>
            <a:r>
              <a:rPr lang="en-US" dirty="0"/>
              <a:t>Some applications benefit from caching more data</a:t>
            </a:r>
          </a:p>
          <a:p>
            <a:pPr lvl="1">
              <a:defRPr/>
            </a:pPr>
            <a:r>
              <a:rPr lang="en-US" dirty="0"/>
              <a:t>They have good spatial locality</a:t>
            </a:r>
          </a:p>
          <a:p>
            <a:pPr>
              <a:defRPr/>
            </a:pPr>
            <a:r>
              <a:rPr lang="en-US" dirty="0"/>
              <a:t>Others do not</a:t>
            </a:r>
          </a:p>
          <a:p>
            <a:pPr lvl="1">
              <a:defRPr/>
            </a:pPr>
            <a:r>
              <a:rPr lang="en-US" dirty="0"/>
              <a:t>Large granularity wastes bandwidth and reduces cache utilization</a:t>
            </a:r>
          </a:p>
          <a:p>
            <a:pPr>
              <a:defRPr/>
            </a:pPr>
            <a:endParaRPr lang="en-US" sz="2800" dirty="0"/>
          </a:p>
          <a:p>
            <a:pPr>
              <a:defRPr/>
            </a:pPr>
            <a:r>
              <a:rPr lang="en-US" dirty="0"/>
              <a:t>Idea </a:t>
            </a:r>
            <a:r>
              <a:rPr lang="en-US" dirty="0" smtClean="0"/>
              <a:t>3: </a:t>
            </a:r>
            <a:r>
              <a:rPr lang="en-US" dirty="0" smtClean="0">
                <a:solidFill>
                  <a:srgbClr val="0000FF"/>
                </a:solidFill>
              </a:rPr>
              <a:t>Simple </a:t>
            </a:r>
            <a:r>
              <a:rPr lang="en-US" dirty="0">
                <a:solidFill>
                  <a:srgbClr val="0000FF"/>
                </a:solidFill>
              </a:rPr>
              <a:t>dynamic caching granularity policy</a:t>
            </a:r>
          </a:p>
          <a:p>
            <a:pPr lvl="1"/>
            <a:r>
              <a:rPr lang="en-US" dirty="0" smtClean="0"/>
              <a:t>Cost-benefit analysis to determine best DRAM cache block size</a:t>
            </a:r>
          </a:p>
          <a:p>
            <a:pPr lvl="1"/>
            <a:endParaRPr lang="en-US" dirty="0" smtClean="0"/>
          </a:p>
          <a:p>
            <a:endParaRPr lang="en-US" sz="2000" dirty="0"/>
          </a:p>
          <a:p>
            <a:r>
              <a:rPr lang="en-US" sz="2000" dirty="0" smtClean="0"/>
              <a:t>Meza</a:t>
            </a:r>
            <a:r>
              <a:rPr lang="en-US" sz="2000" dirty="0"/>
              <a:t>, Chang, Yoon, Mutlu, </a:t>
            </a:r>
            <a:r>
              <a:rPr lang="en-US" sz="2000" dirty="0" err="1"/>
              <a:t>Ranganathan</a:t>
            </a:r>
            <a:r>
              <a:rPr lang="en-US" sz="2000" dirty="0"/>
              <a:t>, “</a:t>
            </a:r>
            <a:r>
              <a:rPr lang="en-US" sz="2000" dirty="0">
                <a:solidFill>
                  <a:srgbClr val="0000FF"/>
                </a:solidFill>
              </a:rPr>
              <a:t>Enabling Efficient and Scalable Hybrid Memories</a:t>
            </a:r>
            <a:r>
              <a:rPr lang="en-US" sz="2000" dirty="0"/>
              <a:t>,” IEEE Comp. Arch. Letters, 2012.</a:t>
            </a:r>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195</a:t>
            </a:fld>
            <a:endParaRPr lang="en-US"/>
          </a:p>
        </p:txBody>
      </p:sp>
    </p:spTree>
    <p:extLst>
      <p:ext uri="{BB962C8B-B14F-4D97-AF65-F5344CB8AC3E}">
        <p14:creationId xmlns:p14="http://schemas.microsoft.com/office/powerpoint/2010/main" val="12641743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15"/>
          <p:cNvGraphicFramePr>
            <a:graphicFrameLocks/>
          </p:cNvGraphicFramePr>
          <p:nvPr>
            <p:extLst>
              <p:ext uri="{D42A27DB-BD31-4B8C-83A1-F6EECF244321}">
                <p14:modId xmlns:p14="http://schemas.microsoft.com/office/powerpoint/2010/main" val="1230237880"/>
              </p:ext>
            </p:extLst>
          </p:nvPr>
        </p:nvGraphicFramePr>
        <p:xfrm>
          <a:off x="339725" y="1198572"/>
          <a:ext cx="8370758" cy="5022455"/>
        </p:xfrm>
        <a:graphic>
          <a:graphicData uri="http://schemas.openxmlformats.org/drawingml/2006/chart">
            <c:chart xmlns:c="http://schemas.openxmlformats.org/drawingml/2006/chart" xmlns:r="http://schemas.openxmlformats.org/officeDocument/2006/relationships" r:id="rId2"/>
          </a:graphicData>
        </a:graphic>
      </p:graphicFrame>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196</a:t>
            </a:fld>
            <a:endParaRPr lang="en-US">
              <a:latin typeface="Calibri"/>
            </a:endParaRPr>
          </a:p>
        </p:txBody>
      </p:sp>
      <p:sp>
        <p:nvSpPr>
          <p:cNvPr id="8" name="Title 3"/>
          <p:cNvSpPr txBox="1">
            <a:spLocks/>
          </p:cNvSpPr>
          <p:nvPr/>
        </p:nvSpPr>
        <p:spPr>
          <a:xfrm>
            <a:off x="339725" y="420624"/>
            <a:ext cx="8375650" cy="566347"/>
          </a:xfrm>
          <a:prstGeom prst="rect">
            <a:avLst/>
          </a:prstGeom>
        </p:spPr>
        <p:txBody>
          <a:bodyPr vert="horz" lIns="91440" tIns="45720" rIns="91440" bIns="45720" rtlCol="0" anchor="ctr" anchorCtr="0">
            <a:noAutofit/>
          </a:bodyPr>
          <a:lstStyle>
            <a:lvl1pPr marL="0" marR="0" indent="0" algn="l" defTabSz="914400" rtl="0" eaLnBrk="1" fontAlgn="auto" latinLnBrk="0" hangingPunct="1">
              <a:lnSpc>
                <a:spcPts val="3300"/>
              </a:lnSpc>
              <a:spcBef>
                <a:spcPct val="0"/>
              </a:spcBef>
              <a:spcAft>
                <a:spcPts val="0"/>
              </a:spcAft>
              <a:buClrTx/>
              <a:buSzTx/>
              <a:buFontTx/>
              <a:buNone/>
              <a:tabLst/>
              <a:defRPr sz="3300" kern="1200" cap="all" baseline="0">
                <a:solidFill>
                  <a:srgbClr val="000000"/>
                </a:solidFill>
                <a:latin typeface="+mj-lt"/>
                <a:ea typeface="+mj-ea"/>
                <a:cs typeface="+mj-cs"/>
              </a:defRPr>
            </a:lvl1pPr>
          </a:lstStyle>
          <a:p>
            <a:pPr>
              <a:lnSpc>
                <a:spcPct val="100000"/>
              </a:lnSpc>
              <a:defRPr/>
            </a:pPr>
            <a:r>
              <a:rPr lang="en-US" sz="4600" cap="none" dirty="0" smtClean="0">
                <a:latin typeface="Calibri"/>
              </a:rPr>
              <a:t>TIMBER Performance</a:t>
            </a:r>
            <a:endParaRPr lang="en-US" sz="4600" cap="none" dirty="0">
              <a:latin typeface="Calibri"/>
            </a:endParaRPr>
          </a:p>
        </p:txBody>
      </p:sp>
      <p:sp>
        <p:nvSpPr>
          <p:cNvPr id="9" name="TextBox 8"/>
          <p:cNvSpPr txBox="1"/>
          <p:nvPr/>
        </p:nvSpPr>
        <p:spPr>
          <a:xfrm>
            <a:off x="4469199" y="1443382"/>
            <a:ext cx="811640" cy="584776"/>
          </a:xfrm>
          <a:prstGeom prst="rect">
            <a:avLst/>
          </a:prstGeom>
          <a:noFill/>
        </p:spPr>
        <p:txBody>
          <a:bodyPr wrap="none" rtlCol="0">
            <a:spAutoFit/>
          </a:bodyPr>
          <a:lstStyle/>
          <a:p>
            <a:pPr defTabSz="457200"/>
            <a:r>
              <a:rPr lang="en-US" sz="3200" dirty="0">
                <a:solidFill>
                  <a:srgbClr val="000000"/>
                </a:solidFill>
                <a:latin typeface="Calibri"/>
              </a:rPr>
              <a:t>-</a:t>
            </a:r>
            <a:r>
              <a:rPr lang="en-US" sz="3200" dirty="0" smtClean="0">
                <a:solidFill>
                  <a:srgbClr val="000000"/>
                </a:solidFill>
                <a:latin typeface="Calibri"/>
              </a:rPr>
              <a:t>6%</a:t>
            </a:r>
            <a:endParaRPr lang="en-US" sz="3200" dirty="0">
              <a:solidFill>
                <a:srgbClr val="000000"/>
              </a:solidFill>
              <a:latin typeface="Calibri"/>
            </a:endParaRPr>
          </a:p>
        </p:txBody>
      </p:sp>
      <p:cxnSp>
        <p:nvCxnSpPr>
          <p:cNvPr id="17" name="Straight Arrow Connector 16"/>
          <p:cNvCxnSpPr/>
          <p:nvPr/>
        </p:nvCxnSpPr>
        <p:spPr>
          <a:xfrm flipH="1" flipV="1">
            <a:off x="2442831" y="1388822"/>
            <a:ext cx="5072428" cy="263300"/>
          </a:xfrm>
          <a:prstGeom prst="straightConnector1">
            <a:avLst/>
          </a:prstGeom>
          <a:ln w="38100" cmpd="sng">
            <a:solidFill>
              <a:srgbClr val="000000"/>
            </a:solidFill>
            <a:headEnd type="arrow"/>
            <a:tailEnd type="none"/>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1619672" y="6239053"/>
            <a:ext cx="6696744" cy="646331"/>
          </a:xfrm>
          <a:prstGeom prst="rect">
            <a:avLst/>
          </a:prstGeom>
        </p:spPr>
        <p:txBody>
          <a:bodyPr wrap="square">
            <a:spAutoFit/>
          </a:bodyPr>
          <a:lstStyle/>
          <a:p>
            <a:r>
              <a:rPr lang="en-US" dirty="0">
                <a:solidFill>
                  <a:prstClr val="black"/>
                </a:solidFill>
                <a:latin typeface="Calibri"/>
              </a:rPr>
              <a:t>Meza, Chang, Yoon, Mutlu, </a:t>
            </a:r>
            <a:r>
              <a:rPr lang="en-US" dirty="0" err="1">
                <a:solidFill>
                  <a:prstClr val="black"/>
                </a:solidFill>
                <a:latin typeface="Calibri"/>
              </a:rPr>
              <a:t>Ranganathan</a:t>
            </a:r>
            <a:r>
              <a:rPr lang="en-US" dirty="0">
                <a:solidFill>
                  <a:prstClr val="black"/>
                </a:solidFill>
                <a:latin typeface="Calibri"/>
              </a:rPr>
              <a:t>, “</a:t>
            </a:r>
            <a:r>
              <a:rPr lang="en-US" dirty="0">
                <a:solidFill>
                  <a:srgbClr val="0000FF"/>
                </a:solidFill>
                <a:latin typeface="Calibri"/>
              </a:rPr>
              <a:t>Enabling Efficient and Scalable Hybrid Memories</a:t>
            </a:r>
            <a:r>
              <a:rPr lang="en-US" dirty="0">
                <a:solidFill>
                  <a:prstClr val="black"/>
                </a:solidFill>
                <a:latin typeface="Calibri"/>
              </a:rPr>
              <a:t>,” IEEE Comp. Arch. Letters, 2012.</a:t>
            </a:r>
          </a:p>
        </p:txBody>
      </p:sp>
    </p:spTree>
    <p:extLst>
      <p:ext uri="{BB962C8B-B14F-4D97-AF65-F5344CB8AC3E}">
        <p14:creationId xmlns:p14="http://schemas.microsoft.com/office/powerpoint/2010/main" val="431307559"/>
      </p:ext>
    </p:extLst>
  </p:cSld>
  <p:clrMapOvr>
    <a:masterClrMapping/>
  </p:clrMapOvr>
  <mc:AlternateContent xmlns:mc="http://schemas.openxmlformats.org/markup-compatibility/2006" xmlns:p14="http://schemas.microsoft.com/office/powerpoint/2010/main">
    <mc:Choice Requires="p14">
      <p:transition spd="slow" p14:dur="2000" advTm="5098"/>
    </mc:Choice>
    <mc:Fallback xmlns="">
      <p:transition xmlns:p14="http://schemas.microsoft.com/office/powerpoint/2010/main" spd="slow" advTm="5098"/>
    </mc:Fallback>
  </mc:AlternateContent>
  <p:timing>
    <p:tnLst>
      <p:par>
        <p:cTn xmlns:p14="http://schemas.microsoft.com/office/powerpoint/2010/mai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a:graphicFrameLocks/>
          </p:cNvGraphicFramePr>
          <p:nvPr>
            <p:extLst>
              <p:ext uri="{D42A27DB-BD31-4B8C-83A1-F6EECF244321}">
                <p14:modId xmlns:p14="http://schemas.microsoft.com/office/powerpoint/2010/main" val="2863721261"/>
              </p:ext>
            </p:extLst>
          </p:nvPr>
        </p:nvGraphicFramePr>
        <p:xfrm>
          <a:off x="339724" y="1205424"/>
          <a:ext cx="8347075" cy="5008245"/>
        </p:xfrm>
        <a:graphic>
          <a:graphicData uri="http://schemas.openxmlformats.org/drawingml/2006/chart">
            <c:chart xmlns:c="http://schemas.openxmlformats.org/drawingml/2006/chart" xmlns:r="http://schemas.openxmlformats.org/officeDocument/2006/relationships" r:id="rId2"/>
          </a:graphicData>
        </a:graphic>
      </p:graphicFrame>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197</a:t>
            </a:fld>
            <a:endParaRPr lang="en-US">
              <a:latin typeface="Calibri"/>
            </a:endParaRPr>
          </a:p>
        </p:txBody>
      </p:sp>
      <p:sp>
        <p:nvSpPr>
          <p:cNvPr id="8" name="Title 3"/>
          <p:cNvSpPr txBox="1">
            <a:spLocks/>
          </p:cNvSpPr>
          <p:nvPr/>
        </p:nvSpPr>
        <p:spPr>
          <a:xfrm>
            <a:off x="339725" y="420624"/>
            <a:ext cx="8375650" cy="566347"/>
          </a:xfrm>
          <a:prstGeom prst="rect">
            <a:avLst/>
          </a:prstGeom>
        </p:spPr>
        <p:txBody>
          <a:bodyPr vert="horz" lIns="91440" tIns="45720" rIns="91440" bIns="45720" rtlCol="0" anchor="ctr" anchorCtr="0">
            <a:noAutofit/>
          </a:bodyPr>
          <a:lstStyle>
            <a:lvl1pPr marL="0" marR="0" indent="0" algn="l" defTabSz="914400" rtl="0" eaLnBrk="1" fontAlgn="auto" latinLnBrk="0" hangingPunct="1">
              <a:lnSpc>
                <a:spcPts val="3300"/>
              </a:lnSpc>
              <a:spcBef>
                <a:spcPct val="0"/>
              </a:spcBef>
              <a:spcAft>
                <a:spcPts val="0"/>
              </a:spcAft>
              <a:buClrTx/>
              <a:buSzTx/>
              <a:buFontTx/>
              <a:buNone/>
              <a:tabLst/>
              <a:defRPr sz="3300" kern="1200" cap="all" baseline="0">
                <a:solidFill>
                  <a:srgbClr val="000000"/>
                </a:solidFill>
                <a:latin typeface="+mj-lt"/>
                <a:ea typeface="+mj-ea"/>
                <a:cs typeface="+mj-cs"/>
              </a:defRPr>
            </a:lvl1pPr>
          </a:lstStyle>
          <a:p>
            <a:pPr>
              <a:lnSpc>
                <a:spcPct val="100000"/>
              </a:lnSpc>
              <a:defRPr/>
            </a:pPr>
            <a:r>
              <a:rPr lang="en-US" sz="4600" cap="none" dirty="0" smtClean="0">
                <a:latin typeface="Calibri"/>
              </a:rPr>
              <a:t>TIMBER Energy Efficiency</a:t>
            </a:r>
            <a:endParaRPr lang="en-US" sz="4600" cap="none" dirty="0">
              <a:latin typeface="Calibri"/>
            </a:endParaRPr>
          </a:p>
        </p:txBody>
      </p:sp>
      <p:sp>
        <p:nvSpPr>
          <p:cNvPr id="10" name="TextBox 9"/>
          <p:cNvSpPr txBox="1"/>
          <p:nvPr/>
        </p:nvSpPr>
        <p:spPr>
          <a:xfrm>
            <a:off x="4350397" y="1250250"/>
            <a:ext cx="893995" cy="584776"/>
          </a:xfrm>
          <a:prstGeom prst="rect">
            <a:avLst/>
          </a:prstGeom>
          <a:noFill/>
        </p:spPr>
        <p:txBody>
          <a:bodyPr wrap="none" rtlCol="0">
            <a:spAutoFit/>
          </a:bodyPr>
          <a:lstStyle/>
          <a:p>
            <a:pPr defTabSz="457200"/>
            <a:r>
              <a:rPr lang="en-US" sz="3200" dirty="0" smtClean="0">
                <a:solidFill>
                  <a:srgbClr val="000000"/>
                </a:solidFill>
                <a:latin typeface="Calibri"/>
              </a:rPr>
              <a:t>18%</a:t>
            </a:r>
            <a:endParaRPr lang="en-US" sz="3200" dirty="0">
              <a:solidFill>
                <a:srgbClr val="000000"/>
              </a:solidFill>
              <a:latin typeface="Calibri"/>
            </a:endParaRPr>
          </a:p>
        </p:txBody>
      </p:sp>
      <p:cxnSp>
        <p:nvCxnSpPr>
          <p:cNvPr id="14" name="Straight Arrow Connector 13"/>
          <p:cNvCxnSpPr/>
          <p:nvPr/>
        </p:nvCxnSpPr>
        <p:spPr>
          <a:xfrm flipH="1">
            <a:off x="2731242" y="1516529"/>
            <a:ext cx="4836464" cy="587896"/>
          </a:xfrm>
          <a:prstGeom prst="straightConnector1">
            <a:avLst/>
          </a:prstGeom>
          <a:ln w="38100" cmpd="sng">
            <a:solidFill>
              <a:srgbClr val="000000"/>
            </a:solidFill>
            <a:headEnd type="arrow"/>
            <a:tailEnd type="none"/>
          </a:ln>
          <a:effectLst/>
        </p:spPr>
        <p:style>
          <a:lnRef idx="2">
            <a:schemeClr val="accent1"/>
          </a:lnRef>
          <a:fillRef idx="0">
            <a:schemeClr val="accent1"/>
          </a:fillRef>
          <a:effectRef idx="1">
            <a:schemeClr val="accent1"/>
          </a:effectRef>
          <a:fontRef idx="minor">
            <a:schemeClr val="tx1"/>
          </a:fontRef>
        </p:style>
      </p:cxnSp>
      <p:sp>
        <p:nvSpPr>
          <p:cNvPr id="2" name="Rectangle 1"/>
          <p:cNvSpPr/>
          <p:nvPr/>
        </p:nvSpPr>
        <p:spPr>
          <a:xfrm>
            <a:off x="1619672" y="6239053"/>
            <a:ext cx="6696744" cy="646331"/>
          </a:xfrm>
          <a:prstGeom prst="rect">
            <a:avLst/>
          </a:prstGeom>
        </p:spPr>
        <p:txBody>
          <a:bodyPr wrap="square">
            <a:spAutoFit/>
          </a:bodyPr>
          <a:lstStyle/>
          <a:p>
            <a:r>
              <a:rPr lang="en-US" dirty="0">
                <a:solidFill>
                  <a:prstClr val="black"/>
                </a:solidFill>
                <a:latin typeface="Calibri"/>
              </a:rPr>
              <a:t>Meza, Chang, Yoon, Mutlu, </a:t>
            </a:r>
            <a:r>
              <a:rPr lang="en-US" dirty="0" err="1">
                <a:solidFill>
                  <a:prstClr val="black"/>
                </a:solidFill>
                <a:latin typeface="Calibri"/>
              </a:rPr>
              <a:t>Ranganathan</a:t>
            </a:r>
            <a:r>
              <a:rPr lang="en-US" dirty="0">
                <a:solidFill>
                  <a:prstClr val="black"/>
                </a:solidFill>
                <a:latin typeface="Calibri"/>
              </a:rPr>
              <a:t>, “</a:t>
            </a:r>
            <a:r>
              <a:rPr lang="en-US" dirty="0">
                <a:solidFill>
                  <a:srgbClr val="0000FF"/>
                </a:solidFill>
                <a:latin typeface="Calibri"/>
              </a:rPr>
              <a:t>Enabling Efficient and Scalable Hybrid Memories</a:t>
            </a:r>
            <a:r>
              <a:rPr lang="en-US" dirty="0">
                <a:solidFill>
                  <a:prstClr val="black"/>
                </a:solidFill>
                <a:latin typeface="Calibri"/>
              </a:rPr>
              <a:t>,” IEEE Comp. Arch. Letters, 2012.</a:t>
            </a:r>
          </a:p>
        </p:txBody>
      </p:sp>
    </p:spTree>
    <p:extLst>
      <p:ext uri="{BB962C8B-B14F-4D97-AF65-F5344CB8AC3E}">
        <p14:creationId xmlns:p14="http://schemas.microsoft.com/office/powerpoint/2010/main" val="536903655"/>
      </p:ext>
    </p:extLst>
  </p:cSld>
  <p:clrMapOvr>
    <a:masterClrMapping/>
  </p:clrMapOvr>
  <mc:AlternateContent xmlns:mc="http://schemas.openxmlformats.org/markup-compatibility/2006" xmlns:p14="http://schemas.microsoft.com/office/powerpoint/2010/main">
    <mc:Choice Requires="p14">
      <p:transition spd="slow" p14:dur="2000" advTm="16379"/>
    </mc:Choice>
    <mc:Fallback xmlns="">
      <p:transition xmlns:p14="http://schemas.microsoft.com/office/powerpoint/2010/main" spd="slow" advTm="16380"/>
    </mc:Fallback>
  </mc:AlternateContent>
  <p:timing>
    <p:tnLst>
      <p:par>
        <p:cTn xmlns:p14="http://schemas.microsoft.com/office/powerpoint/2010/mai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p:cNvSpPr>
            <a:spLocks noGrp="1"/>
          </p:cNvSpPr>
          <p:nvPr>
            <p:ph type="title"/>
          </p:nvPr>
        </p:nvSpPr>
        <p:spPr/>
        <p:txBody>
          <a:bodyPr/>
          <a:lstStyle/>
          <a:p>
            <a:r>
              <a:rPr lang="en-US" sz="3800" dirty="0" smtClean="0">
                <a:solidFill>
                  <a:srgbClr val="006633"/>
                </a:solidFill>
                <a:latin typeface="Garamond" charset="0"/>
                <a:ea typeface="ＭＳ Ｐゴシック" charset="0"/>
                <a:cs typeface="ＭＳ Ｐゴシック" charset="0"/>
              </a:rPr>
              <a:t>Hybrid Main Memory: </a:t>
            </a:r>
            <a:r>
              <a:rPr lang="en-US" sz="3800" dirty="0">
                <a:solidFill>
                  <a:srgbClr val="006633"/>
                </a:solidFill>
                <a:latin typeface="Garamond" charset="0"/>
                <a:ea typeface="ＭＳ Ｐゴシック" charset="0"/>
                <a:cs typeface="ＭＳ Ｐゴシック" charset="0"/>
              </a:rPr>
              <a:t>Research </a:t>
            </a:r>
            <a:r>
              <a:rPr lang="en-US" sz="3800" dirty="0" smtClean="0">
                <a:solidFill>
                  <a:srgbClr val="006633"/>
                </a:solidFill>
                <a:latin typeface="Garamond" charset="0"/>
                <a:ea typeface="ＭＳ Ｐゴシック" charset="0"/>
                <a:cs typeface="ＭＳ Ｐゴシック" charset="0"/>
              </a:rPr>
              <a:t>Topics</a:t>
            </a:r>
            <a:endParaRPr lang="en-US" sz="3800" dirty="0">
              <a:latin typeface="Garamond" charset="0"/>
              <a:ea typeface="ＭＳ Ｐゴシック" charset="0"/>
              <a:cs typeface="ＭＳ Ｐゴシック" charset="0"/>
            </a:endParaRPr>
          </a:p>
        </p:txBody>
      </p:sp>
      <p:sp>
        <p:nvSpPr>
          <p:cNvPr id="69635" name="Content Placeholder 2"/>
          <p:cNvSpPr>
            <a:spLocks noGrp="1"/>
          </p:cNvSpPr>
          <p:nvPr>
            <p:ph idx="1"/>
          </p:nvPr>
        </p:nvSpPr>
        <p:spPr>
          <a:xfrm>
            <a:off x="228600" y="914400"/>
            <a:ext cx="5791200" cy="5194300"/>
          </a:xfrm>
        </p:spPr>
        <p:txBody>
          <a:bodyPr/>
          <a:lstStyle/>
          <a:p>
            <a:r>
              <a:rPr lang="en-US" dirty="0">
                <a:solidFill>
                  <a:srgbClr val="FF0000"/>
                </a:solidFill>
                <a:latin typeface="Tahoma" charset="0"/>
                <a:ea typeface="ＭＳ Ｐゴシック" charset="0"/>
                <a:cs typeface="ＭＳ Ｐゴシック" charset="0"/>
              </a:rPr>
              <a:t>Many research </a:t>
            </a:r>
            <a:r>
              <a:rPr lang="en-US" dirty="0" smtClean="0">
                <a:solidFill>
                  <a:srgbClr val="FF0000"/>
                </a:solidFill>
                <a:latin typeface="Tahoma" charset="0"/>
                <a:ea typeface="ＭＳ Ｐゴシック" charset="0"/>
                <a:cs typeface="ＭＳ Ｐゴシック" charset="0"/>
              </a:rPr>
              <a:t>topics from </a:t>
            </a:r>
            <a:r>
              <a:rPr lang="en-US" dirty="0">
                <a:solidFill>
                  <a:srgbClr val="FF0000"/>
                </a:solidFill>
                <a:latin typeface="Tahoma" charset="0"/>
                <a:ea typeface="ＭＳ Ｐゴシック" charset="0"/>
                <a:cs typeface="ＭＳ Ｐゴシック" charset="0"/>
              </a:rPr>
              <a:t>technology layer to algorithms layer</a:t>
            </a:r>
          </a:p>
          <a:p>
            <a:endParaRPr lang="en-US" sz="1900"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Enabling </a:t>
            </a:r>
            <a:r>
              <a:rPr lang="en-US" dirty="0" smtClean="0">
                <a:latin typeface="Tahoma" charset="0"/>
                <a:ea typeface="ＭＳ Ｐゴシック" charset="0"/>
                <a:cs typeface="ＭＳ Ｐゴシック" charset="0"/>
              </a:rPr>
              <a:t>NVM and hybrid memory</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maximize performance</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maximize lifetime</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prevent denial of service</a:t>
            </a:r>
            <a:r>
              <a:rPr lang="en-US" dirty="0">
                <a:latin typeface="Tahoma" charset="0"/>
                <a:ea typeface="ＭＳ Ｐゴシック" charset="0"/>
                <a:cs typeface="ＭＳ Ｐゴシック" charset="0"/>
              </a:rPr>
              <a:t>?</a:t>
            </a:r>
          </a:p>
          <a:p>
            <a:pPr lvl="1"/>
            <a:endParaRPr lang="en-US" sz="1900"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Exploiting </a:t>
            </a:r>
            <a:r>
              <a:rPr lang="en-US" dirty="0" smtClean="0">
                <a:latin typeface="Tahoma" charset="0"/>
                <a:ea typeface="ＭＳ Ｐゴシック" charset="0"/>
                <a:cs typeface="ＭＳ Ｐゴシック" charset="0"/>
              </a:rPr>
              <a:t>emerging </a:t>
            </a:r>
            <a:r>
              <a:rPr lang="en-US" dirty="0" err="1" smtClean="0">
                <a:latin typeface="Tahoma" charset="0"/>
                <a:ea typeface="ＭＳ Ｐゴシック" charset="0"/>
                <a:cs typeface="ＭＳ Ｐゴシック" charset="0"/>
              </a:rPr>
              <a:t>tecnologies</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exploit non-volatility</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minimize energy consumption</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minimize cost</a:t>
            </a:r>
            <a:r>
              <a:rPr lang="en-US" dirty="0">
                <a:latin typeface="Tahoma" charset="0"/>
                <a:ea typeface="ＭＳ Ｐゴシック" charset="0"/>
                <a:cs typeface="ＭＳ Ｐゴシック" charset="0"/>
              </a:rPr>
              <a:t>?</a:t>
            </a:r>
          </a:p>
          <a:p>
            <a:pPr lvl="1"/>
            <a:r>
              <a:rPr lang="en-US" dirty="0" smtClean="0">
                <a:latin typeface="Tahoma" charset="0"/>
                <a:ea typeface="ＭＳ Ｐゴシック" charset="0"/>
                <a:cs typeface="ＭＳ Ｐゴシック" charset="0"/>
              </a:rPr>
              <a:t>How to </a:t>
            </a:r>
            <a:r>
              <a:rPr lang="en-US" dirty="0" smtClean="0">
                <a:solidFill>
                  <a:srgbClr val="0000FF"/>
                </a:solidFill>
                <a:latin typeface="Tahoma" charset="0"/>
                <a:ea typeface="ＭＳ Ｐゴシック" charset="0"/>
                <a:cs typeface="ＭＳ Ｐゴシック" charset="0"/>
              </a:rPr>
              <a:t>exploit </a:t>
            </a:r>
            <a:r>
              <a:rPr lang="en-US" dirty="0">
                <a:solidFill>
                  <a:srgbClr val="0000FF"/>
                </a:solidFill>
                <a:latin typeface="Tahoma" charset="0"/>
                <a:ea typeface="ＭＳ Ｐゴシック" charset="0"/>
                <a:cs typeface="ＭＳ Ｐゴシック" charset="0"/>
              </a:rPr>
              <a:t>NVM on chip</a:t>
            </a:r>
            <a:r>
              <a:rPr lang="en-US" dirty="0">
                <a:latin typeface="Tahoma" charset="0"/>
                <a:ea typeface="ＭＳ Ｐゴシック" charset="0"/>
                <a:cs typeface="ＭＳ Ｐゴシック" charset="0"/>
              </a:rPr>
              <a:t>?</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696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16630CD5-416B-7D40-A938-8E0C95961B61}" type="slidenum">
              <a:rPr lang="en-US" sz="1600">
                <a:solidFill>
                  <a:srgbClr val="000000"/>
                </a:solidFill>
                <a:latin typeface="Garamond" charset="0"/>
              </a:rPr>
              <a:pPr eaLnBrk="1" hangingPunct="1"/>
              <a:t>198</a:t>
            </a:fld>
            <a:endParaRPr lang="en-US" sz="1600">
              <a:solidFill>
                <a:srgbClr val="000000"/>
              </a:solidFill>
              <a:latin typeface="Garamond" charset="0"/>
            </a:endParaRPr>
          </a:p>
        </p:txBody>
      </p:sp>
      <p:grpSp>
        <p:nvGrpSpPr>
          <p:cNvPr id="69637" name="Group 16"/>
          <p:cNvGrpSpPr>
            <a:grpSpLocks/>
          </p:cNvGrpSpPr>
          <p:nvPr/>
        </p:nvGrpSpPr>
        <p:grpSpPr bwMode="auto">
          <a:xfrm>
            <a:off x="5867400" y="1600200"/>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2572185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Security Challenges of Emerging Technologies</a:t>
            </a:r>
            <a:endParaRPr lang="en-US" sz="3800" dirty="0"/>
          </a:p>
        </p:txBody>
      </p:sp>
      <p:sp>
        <p:nvSpPr>
          <p:cNvPr id="3" name="Content Placeholder 2"/>
          <p:cNvSpPr>
            <a:spLocks noGrp="1"/>
          </p:cNvSpPr>
          <p:nvPr>
            <p:ph idx="1"/>
          </p:nvPr>
        </p:nvSpPr>
        <p:spPr>
          <a:xfrm>
            <a:off x="228600" y="1196752"/>
            <a:ext cx="8915400" cy="5051648"/>
          </a:xfrm>
        </p:spPr>
        <p:txBody>
          <a:bodyPr/>
          <a:lstStyle/>
          <a:p>
            <a:pPr marL="0" indent="0">
              <a:buNone/>
            </a:pPr>
            <a:r>
              <a:rPr lang="en-US" dirty="0" smtClean="0"/>
              <a:t>1. Limited endurance </a:t>
            </a:r>
            <a:r>
              <a:rPr lang="en-US" dirty="0" smtClean="0">
                <a:sym typeface="Wingdings"/>
              </a:rPr>
              <a:t> </a:t>
            </a:r>
            <a:r>
              <a:rPr lang="en-US" dirty="0" smtClean="0">
                <a:solidFill>
                  <a:srgbClr val="FF0000"/>
                </a:solidFill>
              </a:rPr>
              <a:t>Wearout attacks</a:t>
            </a:r>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r>
              <a:rPr lang="en-US" dirty="0" smtClean="0"/>
              <a:t>2. Non-volatility </a:t>
            </a:r>
            <a:r>
              <a:rPr lang="en-US" dirty="0" smtClean="0">
                <a:sym typeface="Wingdings"/>
              </a:rPr>
              <a:t> Data persists in memory after powerdown</a:t>
            </a:r>
          </a:p>
          <a:p>
            <a:pPr marL="0" indent="0">
              <a:buNone/>
            </a:pPr>
            <a:r>
              <a:rPr lang="en-US" dirty="0" smtClean="0">
                <a:sym typeface="Wingdings"/>
              </a:rPr>
              <a:t>     </a:t>
            </a:r>
            <a:r>
              <a:rPr lang="en-US" dirty="0" smtClean="0">
                <a:solidFill>
                  <a:srgbClr val="FF0000"/>
                </a:solidFill>
                <a:sym typeface="Wingdings"/>
              </a:rPr>
              <a:t>Easy retrieval of privileged or private information</a:t>
            </a:r>
          </a:p>
          <a:p>
            <a:pPr marL="0" indent="0">
              <a:buNone/>
            </a:pPr>
            <a:endParaRPr lang="en-US" dirty="0" smtClean="0">
              <a:solidFill>
                <a:srgbClr val="FF0000"/>
              </a:solidFill>
              <a:sym typeface="Wingdings"/>
            </a:endParaRPr>
          </a:p>
          <a:p>
            <a:pPr marL="0" indent="0">
              <a:buNone/>
            </a:pPr>
            <a:endParaRPr lang="en-US" dirty="0" smtClean="0">
              <a:solidFill>
                <a:srgbClr val="FF0000"/>
              </a:solidFill>
              <a:sym typeface="Wingdings"/>
            </a:endParaRPr>
          </a:p>
          <a:p>
            <a:pPr marL="0" indent="0">
              <a:buNone/>
            </a:pPr>
            <a:endParaRPr lang="en-US" dirty="0">
              <a:solidFill>
                <a:srgbClr val="FF0000"/>
              </a:solidFill>
              <a:sym typeface="Wingdings"/>
            </a:endParaRPr>
          </a:p>
          <a:p>
            <a:pPr marL="0" indent="0">
              <a:buNone/>
            </a:pPr>
            <a:r>
              <a:rPr lang="en-US" dirty="0" smtClean="0">
                <a:sym typeface="Wingdings"/>
              </a:rPr>
              <a:t>3. Multiple bits per cell  </a:t>
            </a:r>
            <a:r>
              <a:rPr lang="en-US" dirty="0" smtClean="0">
                <a:solidFill>
                  <a:srgbClr val="FF0000"/>
                </a:solidFill>
                <a:sym typeface="Wingdings"/>
              </a:rPr>
              <a:t>Information leakage (via side channel)</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199</a:t>
            </a:fld>
            <a:endParaRPr lang="en-US" altLang="en-US" dirty="0"/>
          </a:p>
        </p:txBody>
      </p:sp>
    </p:spTree>
    <p:extLst>
      <p:ext uri="{BB962C8B-B14F-4D97-AF65-F5344CB8AC3E}">
        <p14:creationId xmlns:p14="http://schemas.microsoft.com/office/powerpoint/2010/main" val="37617027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First, A Brief Research Overview</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0789714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20</a:t>
            </a:fld>
            <a:endParaRPr lang="en-US" sz="1600" dirty="0">
              <a:solidFill>
                <a:srgbClr val="000000"/>
              </a:solidFill>
              <a:latin typeface="Garamond" charset="0"/>
            </a:endParaRPr>
          </a:p>
        </p:txBody>
      </p:sp>
    </p:spTree>
    <p:extLst>
      <p:ext uri="{BB962C8B-B14F-4D97-AF65-F5344CB8AC3E}">
        <p14:creationId xmlns:p14="http://schemas.microsoft.com/office/powerpoint/2010/main" val="1807772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Refresh-Access Parallelization</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200</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19939338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Refresh Penalty</a:t>
            </a:r>
            <a:endParaRPr lang="en-US" dirty="0"/>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Processor</a:t>
                </a:r>
                <a:endParaRPr lang="en-US" sz="2800" b="1" i="1" dirty="0">
                  <a:solidFill>
                    <a:prstClr val="black"/>
                  </a:solidFill>
                  <a:latin typeface="Calibri"/>
                </a:endParaRP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201</a:t>
            </a:fld>
            <a:endParaRPr lang="en-US">
              <a:solidFill>
                <a:prstClr val="black"/>
              </a:solidFill>
              <a:latin typeface="Calibri"/>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DRAM</a:t>
            </a:r>
            <a:endParaRPr lang="en-US" sz="2800" b="1" i="1" dirty="0">
              <a:solidFill>
                <a:prstClr val="black"/>
              </a:solidFill>
              <a:latin typeface="Calibri"/>
            </a:endParaRP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Read</a:t>
            </a:r>
            <a:endParaRPr lang="en-US" sz="2000" b="1" dirty="0">
              <a:solidFill>
                <a:prstClr val="white"/>
              </a:solidFill>
              <a:latin typeface="Calibri"/>
            </a:endParaRP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Data</a:t>
            </a:r>
            <a:endParaRPr lang="en-US" sz="2000" b="1" dirty="0">
              <a:solidFill>
                <a:prstClr val="white"/>
              </a:solidFill>
              <a:latin typeface="Calibri"/>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r>
                <a:rPr lang="en-US" sz="2000" b="1" i="1" dirty="0">
                  <a:solidFill>
                    <a:prstClr val="black"/>
                  </a:solidFill>
                  <a:latin typeface="Calibri"/>
                </a:rPr>
                <a:t>C</a:t>
              </a:r>
              <a:r>
                <a:rPr lang="en-US" sz="2000" b="1" i="1" dirty="0" smtClean="0">
                  <a:solidFill>
                    <a:prstClr val="black"/>
                  </a:solidFill>
                  <a:latin typeface="Calibri"/>
                </a:rPr>
                <a:t>apacitor</a:t>
              </a:r>
              <a:endParaRPr lang="en-US" sz="2000" b="1" i="1" dirty="0">
                <a:solidFill>
                  <a:prstClr val="black"/>
                </a:solidFill>
                <a:latin typeface="Calibri"/>
              </a:endParaRPr>
            </a:p>
          </p:txBody>
        </p:sp>
        <p:sp>
          <p:nvSpPr>
            <p:cNvPr id="40" name="TextBox 39"/>
            <p:cNvSpPr txBox="1"/>
            <p:nvPr/>
          </p:nvSpPr>
          <p:spPr>
            <a:xfrm>
              <a:off x="7620000" y="1754285"/>
              <a:ext cx="1203215" cy="590931"/>
            </a:xfrm>
            <a:prstGeom prst="rect">
              <a:avLst/>
            </a:prstGeom>
            <a:noFill/>
          </p:spPr>
          <p:txBody>
            <a:bodyPr wrap="none" rtlCol="0">
              <a:spAutoFit/>
            </a:bodyPr>
            <a:lstStyle/>
            <a:p>
              <a:pPr>
                <a:lnSpc>
                  <a:spcPct val="80000"/>
                </a:lnSpc>
              </a:pPr>
              <a:r>
                <a:rPr lang="en-US" sz="2000" b="1" i="1" dirty="0">
                  <a:solidFill>
                    <a:prstClr val="black"/>
                  </a:solidFill>
                  <a:latin typeface="Calibri"/>
                </a:rPr>
                <a:t>A</a:t>
              </a:r>
              <a:r>
                <a:rPr lang="en-US" sz="2000" b="1" i="1" dirty="0" smtClean="0">
                  <a:solidFill>
                    <a:prstClr val="black"/>
                  </a:solidFill>
                  <a:latin typeface="Calibri"/>
                </a:rPr>
                <a:t>ccess</a:t>
              </a:r>
              <a:br>
                <a:rPr lang="en-US" sz="2000" b="1" i="1" dirty="0" smtClean="0">
                  <a:solidFill>
                    <a:prstClr val="black"/>
                  </a:solidFill>
                  <a:latin typeface="Calibri"/>
                </a:rPr>
              </a:br>
              <a:r>
                <a:rPr lang="en-US" sz="2000" b="1" i="1" dirty="0" smtClean="0">
                  <a:solidFill>
                    <a:prstClr val="black"/>
                  </a:solidFill>
                  <a:latin typeface="Calibri"/>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r>
              <a:rPr lang="en-US" sz="2400" b="1" i="1" dirty="0" smtClean="0">
                <a:solidFill>
                  <a:srgbClr val="FF0000"/>
                </a:solidFill>
                <a:latin typeface="Calibri"/>
              </a:rPr>
              <a:t>Refresh delays requests by 100s of ns</a:t>
            </a:r>
            <a:endParaRPr lang="en-US" sz="2400" b="1" i="1" dirty="0">
              <a:solidFill>
                <a:srgbClr val="FF0000"/>
              </a:solidFill>
              <a:latin typeface="Calibri"/>
            </a:endParaRP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r>
                <a:rPr lang="en-US" sz="4000" i="1" dirty="0">
                  <a:solidFill>
                    <a:prstClr val="white"/>
                  </a:solidFill>
                  <a:latin typeface="Calibri"/>
                </a:rPr>
                <a:t>Refresh interferes with memory accesses</a:t>
              </a:r>
            </a:p>
          </p:txBody>
        </p:sp>
      </p:grpSp>
    </p:spTree>
    <p:extLst>
      <p:ext uri="{BB962C8B-B14F-4D97-AF65-F5344CB8AC3E}">
        <p14:creationId xmlns:p14="http://schemas.microsoft.com/office/powerpoint/2010/main" val="41601403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r>
                  <a:rPr lang="en-US" sz="2800" b="1" dirty="0" smtClean="0">
                    <a:solidFill>
                      <a:prstClr val="black"/>
                    </a:solidFill>
                    <a:latin typeface="Calibri"/>
                  </a:rPr>
                  <a:t>Per-bank refresh </a:t>
                </a:r>
                <a:r>
                  <a:rPr lang="en-US" sz="2400" dirty="0" smtClean="0">
                    <a:solidFill>
                      <a:prstClr val="black"/>
                    </a:solidFill>
                    <a:latin typeface="Calibri"/>
                  </a:rPr>
                  <a:t>in mobile DRAM (</a:t>
                </a:r>
                <a:r>
                  <a:rPr lang="en-US" sz="2400" dirty="0" err="1" smtClean="0">
                    <a:solidFill>
                      <a:prstClr val="black"/>
                    </a:solidFill>
                    <a:latin typeface="Calibri"/>
                  </a:rPr>
                  <a:t>LPDDRx</a:t>
                </a:r>
                <a:r>
                  <a:rPr lang="en-US" sz="2400" dirty="0" smtClean="0">
                    <a:solidFill>
                      <a:prstClr val="black"/>
                    </a:solidFill>
                    <a:latin typeface="Calibri"/>
                  </a:rPr>
                  <a:t>)</a:t>
                </a:r>
                <a:endParaRPr lang="en-US" sz="2400" dirty="0">
                  <a:solidFill>
                    <a:prstClr val="black"/>
                  </a:solidFill>
                  <a:latin typeface="Calibri"/>
                </a:endParaRP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smtClean="0"/>
              <a:t>Existing Refresh Modes</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202</a:t>
            </a:fld>
            <a:endParaRPr lang="en-US" dirty="0">
              <a:solidFill>
                <a:prstClr val="black"/>
              </a:solidFill>
              <a:latin typeface="Calibri"/>
            </a:endParaRPr>
          </a:p>
        </p:txBody>
      </p:sp>
      <p:sp>
        <p:nvSpPr>
          <p:cNvPr id="7" name="TextBox 6"/>
          <p:cNvSpPr txBox="1"/>
          <p:nvPr/>
        </p:nvSpPr>
        <p:spPr>
          <a:xfrm>
            <a:off x="4546324" y="19050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r>
              <a:rPr lang="en-US" sz="2800" b="1" dirty="0" smtClean="0">
                <a:solidFill>
                  <a:prstClr val="black"/>
                </a:solidFill>
                <a:latin typeface="Calibri"/>
              </a:rPr>
              <a:t>All-bank refresh </a:t>
            </a:r>
            <a:r>
              <a:rPr lang="en-US" sz="2400" dirty="0" smtClean="0">
                <a:solidFill>
                  <a:prstClr val="black"/>
                </a:solidFill>
                <a:latin typeface="Calibri"/>
              </a:rPr>
              <a:t>in commodity DRAM (</a:t>
            </a:r>
            <a:r>
              <a:rPr lang="en-US" sz="2400" dirty="0" err="1" smtClean="0">
                <a:solidFill>
                  <a:prstClr val="black"/>
                </a:solidFill>
                <a:latin typeface="Calibri"/>
              </a:rPr>
              <a:t>DDRx</a:t>
            </a:r>
            <a:r>
              <a:rPr lang="en-US" sz="2400" dirty="0" smtClean="0">
                <a:solidFill>
                  <a:prstClr val="black"/>
                </a:solidFill>
                <a:latin typeface="Calibri"/>
              </a:rPr>
              <a:t>)</a:t>
            </a:r>
            <a:endParaRPr lang="en-US" sz="2400" dirty="0">
              <a:solidFill>
                <a:prstClr val="black"/>
              </a:solidFill>
              <a:latin typeface="Calibri"/>
            </a:endParaRP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43" name="TextBox 42"/>
          <p:cNvSpPr txBox="1"/>
          <p:nvPr/>
        </p:nvSpPr>
        <p:spPr>
          <a:xfrm rot="5400000">
            <a:off x="6772803" y="2269503"/>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111" name="TextBox 110"/>
            <p:cNvSpPr txBox="1"/>
            <p:nvPr/>
          </p:nvSpPr>
          <p:spPr>
            <a:xfrm rot="5400000">
              <a:off x="6773927" y="4979207"/>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endParaRPr lang="en-US">
                <a:solidFill>
                  <a:prstClr val="white"/>
                </a:solidFill>
                <a:latin typeface="Calibri"/>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r>
                <a:rPr lang="en-US" sz="2000" b="1" dirty="0" smtClean="0">
                  <a:solidFill>
                    <a:srgbClr val="064FBA"/>
                  </a:solidFill>
                  <a:latin typeface="Calibri"/>
                </a:rPr>
                <a:t>Round-robin order</a:t>
              </a:r>
              <a:endParaRPr lang="en-US" sz="2000" b="1" dirty="0">
                <a:solidFill>
                  <a:srgbClr val="064FBA"/>
                </a:solidFill>
                <a:latin typeface="Calibri"/>
              </a:endParaRP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algn="ctr"/>
              <a:r>
                <a:rPr lang="en-US" sz="3200" i="1" dirty="0" smtClean="0">
                  <a:solidFill>
                    <a:prstClr val="white"/>
                  </a:solidFill>
                  <a:latin typeface="Calibri"/>
                </a:rPr>
                <a:t>Per-bank refresh allows accesses to other banks while a bank is refreshing</a:t>
              </a:r>
              <a:endParaRPr lang="en-US" sz="3200" i="1" dirty="0">
                <a:solidFill>
                  <a:prstClr val="white"/>
                </a:solidFill>
                <a:latin typeface="Calibri"/>
              </a:endParaRPr>
            </a:p>
          </p:txBody>
        </p:sp>
      </p:grpSp>
    </p:spTree>
    <p:extLst>
      <p:ext uri="{BB962C8B-B14F-4D97-AF65-F5344CB8AC3E}">
        <p14:creationId xmlns:p14="http://schemas.microsoft.com/office/powerpoint/2010/main" val="23038719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Shortcomings of Per-Bank Refresh</a:t>
            </a:r>
            <a:endParaRPr lang="en-US" dirty="0"/>
          </a:p>
        </p:txBody>
      </p:sp>
      <p:sp>
        <p:nvSpPr>
          <p:cNvPr id="3" name="Content Placeholder 2"/>
          <p:cNvSpPr>
            <a:spLocks noGrp="1"/>
          </p:cNvSpPr>
          <p:nvPr>
            <p:ph idx="1"/>
          </p:nvPr>
        </p:nvSpPr>
        <p:spPr/>
        <p:txBody>
          <a:bodyPr/>
          <a:lstStyle/>
          <a:p>
            <a:r>
              <a:rPr lang="en-US" u="sng" dirty="0" smtClean="0"/>
              <a:t>Problem 1</a:t>
            </a:r>
            <a:r>
              <a:rPr lang="en-US" dirty="0" smtClean="0"/>
              <a:t>: Refreshes to different banks are scheduled in a </a:t>
            </a:r>
            <a:r>
              <a:rPr lang="en-US" dirty="0" smtClean="0">
                <a:solidFill>
                  <a:srgbClr val="FF0000"/>
                </a:solidFill>
              </a:rPr>
              <a:t>strict round-robin order </a:t>
            </a:r>
          </a:p>
          <a:p>
            <a:pPr lvl="1"/>
            <a:r>
              <a:rPr lang="en-US" dirty="0" smtClean="0"/>
              <a:t>The static ordering is hardwired into DRAM chips</a:t>
            </a:r>
          </a:p>
          <a:p>
            <a:pPr lvl="1"/>
            <a:r>
              <a:rPr lang="en-US" dirty="0" smtClean="0">
                <a:solidFill>
                  <a:srgbClr val="FF0000"/>
                </a:solidFill>
              </a:rPr>
              <a:t>Refreshes busy banks with many queued requests when other banks are idle</a:t>
            </a:r>
          </a:p>
          <a:p>
            <a:pPr lvl="1"/>
            <a:endParaRPr lang="en-US" dirty="0" smtClean="0"/>
          </a:p>
          <a:p>
            <a:r>
              <a:rPr lang="en-US" u="sng" dirty="0" smtClean="0">
                <a:solidFill>
                  <a:srgbClr val="064FBA"/>
                </a:solidFill>
              </a:rPr>
              <a:t>Key idea</a:t>
            </a:r>
            <a:r>
              <a:rPr lang="en-US" dirty="0" smtClean="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203</a:t>
            </a:fld>
            <a:endParaRPr lang="en-US" dirty="0">
              <a:solidFill>
                <a:prstClr val="black"/>
              </a:solidFill>
              <a:latin typeface="Calibri"/>
            </a:endParaRPr>
          </a:p>
        </p:txBody>
      </p:sp>
    </p:spTree>
    <p:extLst>
      <p:ext uri="{BB962C8B-B14F-4D97-AF65-F5344CB8AC3E}">
        <p14:creationId xmlns:p14="http://schemas.microsoft.com/office/powerpoint/2010/main" val="10615637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First Approach: DARP</a:t>
            </a:r>
            <a:endParaRPr lang="en-US" dirty="0"/>
          </a:p>
        </p:txBody>
      </p:sp>
      <p:sp>
        <p:nvSpPr>
          <p:cNvPr id="3" name="Content Placeholder 2"/>
          <p:cNvSpPr>
            <a:spLocks noGrp="1"/>
          </p:cNvSpPr>
          <p:nvPr>
            <p:ph idx="1"/>
          </p:nvPr>
        </p:nvSpPr>
        <p:spPr/>
        <p:txBody>
          <a:bodyPr>
            <a:normAutofit/>
          </a:bodyPr>
          <a:lstStyle/>
          <a:p>
            <a:r>
              <a:rPr lang="en-US" b="1" dirty="0" smtClean="0"/>
              <a:t>Dynamic Access-Refresh Parallelization (DARP)</a:t>
            </a:r>
          </a:p>
          <a:p>
            <a:pPr lvl="1"/>
            <a:r>
              <a:rPr lang="en-US" dirty="0" smtClean="0"/>
              <a:t>An improved scheduling policy for </a:t>
            </a:r>
            <a:r>
              <a:rPr lang="en-US" dirty="0" smtClean="0">
                <a:solidFill>
                  <a:srgbClr val="064FBA"/>
                </a:solidFill>
              </a:rPr>
              <a:t>per-bank refreshes</a:t>
            </a:r>
          </a:p>
          <a:p>
            <a:pPr lvl="1"/>
            <a:r>
              <a:rPr lang="en-US" dirty="0" smtClean="0">
                <a:solidFill>
                  <a:srgbClr val="000000"/>
                </a:solidFill>
              </a:rPr>
              <a:t>Exploits </a:t>
            </a:r>
            <a:r>
              <a:rPr lang="en-US" dirty="0" smtClean="0">
                <a:solidFill>
                  <a:srgbClr val="064FBA"/>
                </a:solidFill>
              </a:rPr>
              <a:t>refresh scheduling flexibility</a:t>
            </a:r>
            <a:r>
              <a:rPr lang="en-US" dirty="0" smtClean="0">
                <a:solidFill>
                  <a:srgbClr val="000000"/>
                </a:solidFill>
              </a:rPr>
              <a:t> in DDR DRAM</a:t>
            </a:r>
          </a:p>
          <a:p>
            <a:endParaRPr lang="en-US" dirty="0" smtClean="0"/>
          </a:p>
          <a:p>
            <a:r>
              <a:rPr lang="en-US" u="sng" dirty="0" smtClean="0"/>
              <a:t>Component 1</a:t>
            </a:r>
            <a:r>
              <a:rPr lang="en-US" dirty="0" smtClean="0"/>
              <a:t>: </a:t>
            </a:r>
            <a:r>
              <a:rPr lang="en-US" b="1" dirty="0" smtClean="0"/>
              <a:t>Out-of-order per-bank refresh</a:t>
            </a:r>
          </a:p>
          <a:p>
            <a:pPr lvl="1"/>
            <a:r>
              <a:rPr lang="en-US" dirty="0" smtClean="0"/>
              <a:t>Avoids poor static scheduling decisions</a:t>
            </a:r>
          </a:p>
          <a:p>
            <a:pPr lvl="1"/>
            <a:r>
              <a:rPr lang="en-US" dirty="0" smtClean="0"/>
              <a:t>Dynamically issues per-bank refreshes to idle banks</a:t>
            </a:r>
            <a:endParaRPr lang="en-US" dirty="0"/>
          </a:p>
          <a:p>
            <a:pPr lvl="1"/>
            <a:endParaRPr lang="en-US" dirty="0" smtClean="0"/>
          </a:p>
          <a:p>
            <a:r>
              <a:rPr lang="en-US" u="sng" dirty="0" smtClean="0"/>
              <a:t>Component 2</a:t>
            </a:r>
            <a:r>
              <a:rPr lang="en-US" dirty="0" smtClean="0"/>
              <a:t>: </a:t>
            </a:r>
            <a:r>
              <a:rPr lang="en-US" b="1" dirty="0" smtClean="0"/>
              <a:t>Write-Refresh Parallelization</a:t>
            </a:r>
          </a:p>
          <a:p>
            <a:pPr lvl="1"/>
            <a:r>
              <a:rPr lang="en-US" dirty="0" smtClean="0"/>
              <a:t>Avoids refresh interference on latency-critical reads</a:t>
            </a:r>
          </a:p>
          <a:p>
            <a:pPr lvl="1"/>
            <a:r>
              <a:rPr lang="en-US" dirty="0" smtClean="0"/>
              <a:t>Parallelizes refreshes with </a:t>
            </a:r>
            <a:r>
              <a:rPr lang="en-US" b="1" dirty="0" smtClean="0"/>
              <a:t>a batch of writes</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Myriad Pro"/>
              </a:rPr>
              <a:pPr/>
              <a:t>204</a:t>
            </a:fld>
            <a:endParaRPr lang="en-US">
              <a:solidFill>
                <a:prstClr val="black"/>
              </a:solidFill>
              <a:latin typeface="Myriad Pro"/>
            </a:endParaRPr>
          </a:p>
        </p:txBody>
      </p:sp>
    </p:spTree>
    <p:extLst>
      <p:ext uri="{BB962C8B-B14F-4D97-AF65-F5344CB8AC3E}">
        <p14:creationId xmlns:p14="http://schemas.microsoft.com/office/powerpoint/2010/main" val="32855120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205</a:t>
            </a:fld>
            <a:endParaRPr lang="en-US" dirty="0">
              <a:solidFill>
                <a:prstClr val="black"/>
              </a:solidFill>
              <a:latin typeface="Calibri"/>
            </a:endParaRPr>
          </a:p>
        </p:txBody>
      </p:sp>
      <p:sp>
        <p:nvSpPr>
          <p:cNvPr id="26" name="TextBox 25"/>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r>
                <a:rPr lang="en-US" sz="2800" b="1" dirty="0" smtClean="0">
                  <a:solidFill>
                    <a:srgbClr val="FF0000"/>
                  </a:solidFill>
                  <a:latin typeface="Calibri"/>
                </a:rPr>
                <a:t>Delayed by refresh</a:t>
              </a:r>
              <a:endParaRPr lang="en-US" sz="2800" b="1" dirty="0">
                <a:solidFill>
                  <a:srgbClr val="FF0000"/>
                </a:solidFill>
                <a:latin typeface="Calibri"/>
              </a:endParaRP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Per-</a:t>
              </a:r>
              <a:r>
                <a:rPr lang="en-US" sz="2000" b="1" dirty="0">
                  <a:solidFill>
                    <a:prstClr val="white"/>
                  </a:solidFill>
                  <a:latin typeface="Calibri"/>
                </a:rPr>
                <a:t>B</a:t>
              </a:r>
              <a:r>
                <a:rPr lang="en-US" sz="2000" b="1" dirty="0" smtClean="0">
                  <a:solidFill>
                    <a:prstClr val="white"/>
                  </a:solidFill>
                  <a:latin typeface="Calibri"/>
                </a:rPr>
                <a:t>ank Refresh</a:t>
              </a:r>
              <a:endParaRPr lang="en-US" sz="2000" b="1" dirty="0">
                <a:solidFill>
                  <a:prstClr val="white"/>
                </a:solidFill>
                <a:latin typeface="Calibri"/>
              </a:endParaRP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22525469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Refreshing banks cannot concurrently serve memory requests</a:t>
            </a:r>
            <a:endParaRPr lang="en-US" dirty="0"/>
          </a:p>
          <a:p>
            <a:r>
              <a:rPr lang="en-US" u="sng" dirty="0" smtClean="0">
                <a:solidFill>
                  <a:srgbClr val="064FBA"/>
                </a:solidFill>
              </a:rPr>
              <a:t>Key idea</a:t>
            </a:r>
            <a:r>
              <a:rPr lang="en-US" dirty="0" smtClean="0">
                <a:solidFill>
                  <a:srgbClr val="064FBA"/>
                </a:solidFill>
              </a:rPr>
              <a:t>: Exploit </a:t>
            </a:r>
            <a:r>
              <a:rPr lang="en-US" b="1" dirty="0" smtClean="0">
                <a:solidFill>
                  <a:srgbClr val="064FBA"/>
                </a:solidFill>
              </a:rPr>
              <a:t>subarrays</a:t>
            </a:r>
            <a:r>
              <a:rPr lang="en-US" dirty="0" smtClean="0">
                <a:solidFill>
                  <a:srgbClr val="064FBA"/>
                </a:solidFill>
              </a:rPr>
              <a:t> within a bank to parallelize refreshes and accesses across </a:t>
            </a:r>
            <a:r>
              <a:rPr lang="en-US" b="1" dirty="0" smtClean="0">
                <a:solidFill>
                  <a:srgbClr val="064FBA"/>
                </a:solidFill>
              </a:rPr>
              <a:t>subarrays</a:t>
            </a:r>
            <a:endParaRPr lang="en-US" b="1" dirty="0">
              <a:solidFill>
                <a:srgbClr val="064FBA"/>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206</a:t>
            </a:fld>
            <a:endParaRPr lang="en-US" dirty="0">
              <a:solidFill>
                <a:prstClr val="black"/>
              </a:solidFill>
              <a:latin typeface="Calibri"/>
            </a:endParaRPr>
          </a:p>
        </p:txBody>
      </p:sp>
      <p:sp>
        <p:nvSpPr>
          <p:cNvPr id="26" name="TextBox 25"/>
          <p:cNvSpPr txBox="1"/>
          <p:nvPr/>
        </p:nvSpPr>
        <p:spPr>
          <a:xfrm>
            <a:off x="4393924" y="39624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1</a:t>
              </a:r>
              <a:endParaRPr lang="en-US" sz="3200" b="1" i="1" dirty="0">
                <a:solidFill>
                  <a:prstClr val="white"/>
                </a:solidFill>
                <a:latin typeface="Calibri"/>
              </a:endParaRP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0</a:t>
              </a:r>
              <a:endParaRPr lang="en-US" sz="3200" b="1" i="1" dirty="0">
                <a:solidFill>
                  <a:prstClr val="white"/>
                </a:solidFill>
                <a:latin typeface="Calibri"/>
              </a:endParaRP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Subarray Refresh</a:t>
            </a:r>
            <a:endParaRPr lang="en-US" sz="2000" b="1" dirty="0">
              <a:solidFill>
                <a:prstClr val="white"/>
              </a:solidFill>
              <a:latin typeface="Calibri"/>
            </a:endParaRP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r>
                <a:rPr lang="en-US" sz="2800" b="1" dirty="0" smtClean="0">
                  <a:solidFill>
                    <a:srgbClr val="9BBB59">
                      <a:lumMod val="75000"/>
                    </a:srgbClr>
                  </a:solidFill>
                  <a:latin typeface="Calibri"/>
                </a:rPr>
                <a:t>Parallelize</a:t>
              </a:r>
              <a:endParaRPr lang="en-US" sz="2800" b="1" dirty="0">
                <a:solidFill>
                  <a:srgbClr val="9BBB59">
                    <a:lumMod val="75000"/>
                  </a:srgbClr>
                </a:solidFill>
                <a:latin typeface="Calibri"/>
              </a:endParaRPr>
            </a:p>
          </p:txBody>
        </p:sp>
      </p:grpSp>
    </p:spTree>
    <p:extLst>
      <p:ext uri="{BB962C8B-B14F-4D97-AF65-F5344CB8AC3E}">
        <p14:creationId xmlns:p14="http://schemas.microsoft.com/office/powerpoint/2010/main" val="21415165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Methodology</a:t>
            </a:r>
            <a:endParaRPr lang="en-US" dirty="0"/>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smtClean="0"/>
              <a:t>100 workloads</a:t>
            </a:r>
            <a:r>
              <a:rPr lang="en-US" sz="2400" dirty="0" smtClean="0"/>
              <a:t>: </a:t>
            </a:r>
            <a:r>
              <a:rPr lang="en-US" sz="2000" dirty="0" smtClean="0"/>
              <a:t>SPEC </a:t>
            </a:r>
            <a:r>
              <a:rPr lang="en-US" sz="2000" dirty="0"/>
              <a:t>CPU2006, STREAM, TPC-C/H, random </a:t>
            </a:r>
            <a:r>
              <a:rPr lang="en-US" sz="2000" dirty="0" smtClean="0"/>
              <a:t>access</a:t>
            </a:r>
            <a:endParaRPr lang="en-US" sz="1800" dirty="0"/>
          </a:p>
          <a:p>
            <a:r>
              <a:rPr lang="en-US" sz="2400" b="1" u="sng" dirty="0"/>
              <a:t>System performance </a:t>
            </a:r>
            <a:r>
              <a:rPr lang="en-US" sz="2400" b="1" u="sng" dirty="0" smtClean="0"/>
              <a:t>metric</a:t>
            </a:r>
            <a:r>
              <a:rPr lang="en-US" sz="2400" dirty="0" smtClean="0"/>
              <a:t>: </a:t>
            </a:r>
            <a:r>
              <a:rPr lang="en-US" sz="2400" i="1" dirty="0" smtClean="0"/>
              <a:t>Weighted speedup</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207</a:t>
            </a:fld>
            <a:endParaRPr lang="en-US">
              <a:solidFill>
                <a:prstClr val="black"/>
              </a:solidFill>
              <a:latin typeface="Calibri"/>
            </a:endParaRPr>
          </a:p>
        </p:txBody>
      </p:sp>
      <p:sp>
        <p:nvSpPr>
          <p:cNvPr id="15" name="TextBox 14"/>
          <p:cNvSpPr txBox="1"/>
          <p:nvPr/>
        </p:nvSpPr>
        <p:spPr>
          <a:xfrm>
            <a:off x="3505200" y="1676400"/>
            <a:ext cx="1457456" cy="400110"/>
          </a:xfrm>
          <a:prstGeom prst="rect">
            <a:avLst/>
          </a:prstGeom>
          <a:noFill/>
        </p:spPr>
        <p:txBody>
          <a:bodyPr wrap="none" rtlCol="0">
            <a:spAutoFit/>
          </a:bodyPr>
          <a:lstStyle/>
          <a:p>
            <a:r>
              <a:rPr lang="en-US" sz="2000" b="1" i="1" dirty="0" smtClean="0">
                <a:solidFill>
                  <a:srgbClr val="9BBB59">
                    <a:lumMod val="50000"/>
                  </a:srgbClr>
                </a:solidFill>
                <a:latin typeface="Calibri"/>
              </a:rPr>
              <a:t>DDR3 Rank</a:t>
            </a:r>
            <a:endParaRPr lang="en-US" sz="2000" b="1" i="1" dirty="0">
              <a:solidFill>
                <a:srgbClr val="9BBB59">
                  <a:lumMod val="50000"/>
                </a:srgbClr>
              </a:solidFill>
              <a:latin typeface="Calibri"/>
            </a:endParaRPr>
          </a:p>
        </p:txBody>
      </p:sp>
      <p:sp>
        <p:nvSpPr>
          <p:cNvPr id="8" name="TextBox 7"/>
          <p:cNvSpPr txBox="1"/>
          <p:nvPr/>
        </p:nvSpPr>
        <p:spPr>
          <a:xfrm>
            <a:off x="336883" y="1219200"/>
            <a:ext cx="3320717" cy="461665"/>
          </a:xfrm>
          <a:prstGeom prst="rect">
            <a:avLst/>
          </a:prstGeom>
          <a:noFill/>
        </p:spPr>
        <p:txBody>
          <a:bodyPr wrap="none" rtlCol="0">
            <a:spAutoFit/>
          </a:bodyPr>
          <a:lstStyle/>
          <a:p>
            <a:r>
              <a:rPr lang="en-US" sz="2400" b="1" u="sng" dirty="0" smtClean="0">
                <a:solidFill>
                  <a:prstClr val="black"/>
                </a:solidFill>
                <a:latin typeface="Calibri"/>
              </a:rPr>
              <a:t>Simulator configurations</a:t>
            </a:r>
            <a:endParaRPr lang="en-US" sz="2400" b="1" u="sng" dirty="0">
              <a:solidFill>
                <a:prstClr val="black"/>
              </a:solidFill>
              <a:latin typeface="Calibri"/>
            </a:endParaRP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8-core</a:t>
              </a:r>
              <a:br>
                <a:rPr lang="en-US" sz="2800" b="1" i="1" dirty="0" smtClean="0">
                  <a:solidFill>
                    <a:prstClr val="black"/>
                  </a:solidFill>
                  <a:latin typeface="Calibri"/>
                </a:rPr>
              </a:br>
              <a:r>
                <a:rPr lang="en-US" sz="2800" b="1" i="1" dirty="0" smtClean="0">
                  <a:solidFill>
                    <a:prstClr val="black"/>
                  </a:solidFill>
                  <a:latin typeface="Calibri"/>
                </a:rPr>
                <a:t>processor</a:t>
              </a:r>
              <a:endParaRPr lang="en-US" sz="2800" b="1" i="1" dirty="0">
                <a:solidFill>
                  <a:prstClr val="black"/>
                </a:solidFill>
                <a:latin typeface="Calibri"/>
              </a:endParaRP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7</a:t>
                </a:r>
                <a:endParaRPr lang="en-US" sz="2000" b="1" i="1" dirty="0">
                  <a:solidFill>
                    <a:prstClr val="black"/>
                  </a:solidFill>
                  <a:latin typeface="Calibri"/>
                </a:endParaRP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1</a:t>
                </a:r>
                <a:endParaRPr lang="en-US" sz="2000" b="1" i="1" dirty="0">
                  <a:solidFill>
                    <a:prstClr val="black"/>
                  </a:solidFill>
                  <a:latin typeface="Calibri"/>
                </a:endParaRP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0</a:t>
                </a:r>
                <a:endParaRPr lang="en-US" sz="2000" b="1" i="1" dirty="0">
                  <a:solidFill>
                    <a:prstClr val="black"/>
                  </a:solidFill>
                  <a:latin typeface="Calibri"/>
                </a:endParaRPr>
              </a:p>
            </p:txBody>
          </p:sp>
          <p:sp>
            <p:nvSpPr>
              <p:cNvPr id="32" name="TextBox 31"/>
              <p:cNvSpPr txBox="1"/>
              <p:nvPr/>
            </p:nvSpPr>
            <p:spPr>
              <a:xfrm rot="5400000">
                <a:off x="6827251" y="2515194"/>
                <a:ext cx="343364" cy="992920"/>
              </a:xfrm>
              <a:prstGeom prst="rect">
                <a:avLst/>
              </a:prstGeom>
              <a:noFill/>
            </p:spPr>
            <p:txBody>
              <a:bodyPr wrap="none" rtlCol="0">
                <a:spAutoFit/>
              </a:bodyPr>
              <a:lstStyle/>
              <a:p>
                <a:r>
                  <a:rPr lang="en-US" dirty="0" smtClean="0">
                    <a:solidFill>
                      <a:prstClr val="black"/>
                    </a:solidFill>
                    <a:latin typeface="Calibri"/>
                  </a:rPr>
                  <a:t>…</a:t>
                </a:r>
                <a:endParaRPr lang="en-US" dirty="0">
                  <a:solidFill>
                    <a:prstClr val="black"/>
                  </a:solidFill>
                  <a:latin typeface="Calibri"/>
                </a:endParaRP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smtClean="0">
                <a:solidFill>
                  <a:prstClr val="black"/>
                </a:solidFill>
                <a:latin typeface="Calibri"/>
              </a:rPr>
              <a:t>L1 $: 32KB</a:t>
            </a:r>
          </a:p>
          <a:p>
            <a:r>
              <a:rPr lang="en-US" sz="2000" b="1" i="1" dirty="0" smtClean="0">
                <a:solidFill>
                  <a:prstClr val="black"/>
                </a:solidFill>
                <a:latin typeface="Calibri"/>
              </a:rPr>
              <a:t>L2 $: 512KB/core</a:t>
            </a:r>
            <a:endParaRPr lang="en-US" sz="2000" b="1" i="1" dirty="0">
              <a:solidFill>
                <a:prstClr val="black"/>
              </a:solidFill>
              <a:latin typeface="Calibri"/>
            </a:endParaRPr>
          </a:p>
        </p:txBody>
      </p:sp>
    </p:spTree>
    <p:extLst>
      <p:ext uri="{BB962C8B-B14F-4D97-AF65-F5344CB8AC3E}">
        <p14:creationId xmlns:p14="http://schemas.microsoft.com/office/powerpoint/2010/main" val="10124470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Points</a:t>
            </a:r>
            <a:endParaRPr lang="en-US" dirty="0"/>
          </a:p>
        </p:txBody>
      </p:sp>
      <p:sp>
        <p:nvSpPr>
          <p:cNvPr id="3" name="Content Placeholder 2"/>
          <p:cNvSpPr>
            <a:spLocks noGrp="1"/>
          </p:cNvSpPr>
          <p:nvPr>
            <p:ph idx="1"/>
          </p:nvPr>
        </p:nvSpPr>
        <p:spPr/>
        <p:txBody>
          <a:bodyPr>
            <a:normAutofit lnSpcReduction="10000"/>
          </a:bodyPr>
          <a:lstStyle/>
          <a:p>
            <a:r>
              <a:rPr lang="en-US" b="1" dirty="0" smtClean="0"/>
              <a:t>All-bank refresh </a:t>
            </a:r>
            <a:r>
              <a:rPr lang="en-US" dirty="0" smtClean="0"/>
              <a:t>[DDR3, LPDDR3, …]</a:t>
            </a:r>
          </a:p>
          <a:p>
            <a:endParaRPr lang="en-US" dirty="0" smtClean="0"/>
          </a:p>
          <a:p>
            <a:r>
              <a:rPr lang="en-US" b="1" dirty="0" smtClean="0"/>
              <a:t>Per-bank refresh </a:t>
            </a:r>
            <a:r>
              <a:rPr lang="en-US" dirty="0" smtClean="0"/>
              <a:t>[LPDDR3]</a:t>
            </a:r>
          </a:p>
          <a:p>
            <a:endParaRPr lang="en-US" dirty="0" smtClean="0"/>
          </a:p>
          <a:p>
            <a:r>
              <a:rPr lang="en-US" b="1" dirty="0" smtClean="0"/>
              <a:t>Elastic refresh </a:t>
            </a:r>
            <a:r>
              <a:rPr lang="en-US" dirty="0" smtClean="0"/>
              <a:t>[</a:t>
            </a:r>
            <a:r>
              <a:rPr lang="en-US" dirty="0" err="1" smtClean="0"/>
              <a:t>Stuecheli</a:t>
            </a:r>
            <a:r>
              <a:rPr lang="en-US" dirty="0" smtClean="0"/>
              <a:t> et al., MICRO ‘10]:</a:t>
            </a:r>
          </a:p>
          <a:p>
            <a:pPr lvl="1"/>
            <a:r>
              <a:rPr lang="en-US" dirty="0" smtClean="0"/>
              <a:t>Postpones refreshes by a time delay based on the predicted rank idle time to avoid interference on memory requests</a:t>
            </a:r>
          </a:p>
          <a:p>
            <a:pPr lvl="1"/>
            <a:r>
              <a:rPr lang="en-US" dirty="0" smtClean="0">
                <a:solidFill>
                  <a:srgbClr val="FF0000"/>
                </a:solidFill>
              </a:rPr>
              <a:t>Proposed to schedule all-bank refreshes without exploiting per-bank refreshes</a:t>
            </a:r>
          </a:p>
          <a:p>
            <a:pPr lvl="1"/>
            <a:r>
              <a:rPr lang="en-US" dirty="0" smtClean="0">
                <a:solidFill>
                  <a:srgbClr val="FF0000"/>
                </a:solidFill>
              </a:rPr>
              <a:t>Cannot parallelize refreshes and accesses within a rank</a:t>
            </a:r>
          </a:p>
          <a:p>
            <a:pPr marL="457200" lvl="1" indent="0">
              <a:buNone/>
            </a:pPr>
            <a:endParaRPr lang="en-US" dirty="0" smtClean="0"/>
          </a:p>
          <a:p>
            <a:r>
              <a:rPr lang="en-US" b="1" dirty="0" smtClean="0"/>
              <a:t>Ideal (</a:t>
            </a:r>
            <a:r>
              <a:rPr lang="en-US" b="1" dirty="0"/>
              <a:t>n</a:t>
            </a:r>
            <a:r>
              <a:rPr lang="en-US" b="1" dirty="0" smtClean="0"/>
              <a:t>o refresh)</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208</a:t>
            </a:fld>
            <a:endParaRPr lang="en-US" dirty="0">
              <a:solidFill>
                <a:prstClr val="black"/>
              </a:solidFill>
              <a:latin typeface="Calibri"/>
            </a:endParaRPr>
          </a:p>
        </p:txBody>
      </p:sp>
    </p:spTree>
    <p:extLst>
      <p:ext uri="{BB962C8B-B14F-4D97-AF65-F5344CB8AC3E}">
        <p14:creationId xmlns:p14="http://schemas.microsoft.com/office/powerpoint/2010/main" val="1636238611"/>
      </p:ext>
    </p:extLst>
  </p:cSld>
  <p:clrMapOvr>
    <a:masterClrMapping/>
  </p:clrMapOvr>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25412760"/>
              </p:ext>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System Performance</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209</a:t>
            </a:fld>
            <a:endParaRPr lang="en-US" dirty="0">
              <a:solidFill>
                <a:prstClr val="black"/>
              </a:solidFill>
              <a:latin typeface="Calibri"/>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r>
                <a:rPr lang="en-US" sz="2400" dirty="0" smtClean="0">
                  <a:solidFill>
                    <a:srgbClr val="F79646"/>
                  </a:solidFill>
                  <a:latin typeface="Calibri"/>
                </a:rPr>
                <a:t>7.9%</a:t>
              </a:r>
              <a:endParaRPr lang="en-US" sz="2400" dirty="0">
                <a:solidFill>
                  <a:srgbClr val="F79646"/>
                </a:solidFill>
                <a:latin typeface="Calibri"/>
              </a:endParaRPr>
            </a:p>
          </p:txBody>
        </p:sp>
        <p:sp>
          <p:nvSpPr>
            <p:cNvPr id="22" name="TextBox 21"/>
            <p:cNvSpPr txBox="1"/>
            <p:nvPr/>
          </p:nvSpPr>
          <p:spPr>
            <a:xfrm>
              <a:off x="4191000" y="1154668"/>
              <a:ext cx="963725" cy="461665"/>
            </a:xfrm>
            <a:prstGeom prst="rect">
              <a:avLst/>
            </a:prstGeom>
            <a:noFill/>
          </p:spPr>
          <p:txBody>
            <a:bodyPr wrap="none" rtlCol="0">
              <a:spAutoFit/>
            </a:bodyPr>
            <a:lstStyle/>
            <a:p>
              <a:r>
                <a:rPr lang="en-US" sz="2400" dirty="0" smtClean="0">
                  <a:solidFill>
                    <a:srgbClr val="F79646"/>
                  </a:solidFill>
                  <a:latin typeface="Calibri"/>
                </a:rPr>
                <a:t>12.3%</a:t>
              </a:r>
              <a:endParaRPr lang="en-US" sz="2400" dirty="0">
                <a:solidFill>
                  <a:srgbClr val="F79646"/>
                </a:solidFill>
                <a:latin typeface="Calibri"/>
              </a:endParaRPr>
            </a:p>
          </p:txBody>
        </p:sp>
        <p:sp>
          <p:nvSpPr>
            <p:cNvPr id="23" name="TextBox 22"/>
            <p:cNvSpPr txBox="1"/>
            <p:nvPr/>
          </p:nvSpPr>
          <p:spPr>
            <a:xfrm>
              <a:off x="6019800" y="1154668"/>
              <a:ext cx="963725" cy="461665"/>
            </a:xfrm>
            <a:prstGeom prst="rect">
              <a:avLst/>
            </a:prstGeom>
            <a:noFill/>
          </p:spPr>
          <p:txBody>
            <a:bodyPr wrap="none" rtlCol="0">
              <a:spAutoFit/>
            </a:bodyPr>
            <a:lstStyle/>
            <a:p>
              <a:r>
                <a:rPr lang="en-US" sz="2400" dirty="0" smtClean="0">
                  <a:solidFill>
                    <a:srgbClr val="F79646"/>
                  </a:solidFill>
                  <a:latin typeface="Calibri"/>
                </a:rPr>
                <a:t>20.2%</a:t>
              </a:r>
              <a:endParaRPr lang="en-US" sz="2400" dirty="0">
                <a:solidFill>
                  <a:srgbClr val="F79646"/>
                </a:solidFill>
                <a:latin typeface="Calibri"/>
              </a:endParaRP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a:solidFill>
                  <a:prstClr val="white"/>
                </a:solidFill>
                <a:latin typeface="Calibri"/>
              </a:rPr>
              <a:t>1</a:t>
            </a:r>
            <a:r>
              <a:rPr lang="en-US" sz="2800" i="1" dirty="0" smtClean="0">
                <a:solidFill>
                  <a:prstClr val="white"/>
                </a:solidFill>
                <a:latin typeface="Calibri"/>
              </a:rPr>
              <a:t>. Both DARP &amp; SARP provide performance gains and combining them (DSARP) improves even more</a:t>
            </a:r>
            <a:endParaRPr lang="en-US" sz="2800" i="1" dirty="0">
              <a:solidFill>
                <a:prstClr val="white"/>
              </a:solidFill>
              <a:latin typeface="Calibri"/>
            </a:endParaRP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i="1" dirty="0">
                <a:solidFill>
                  <a:prstClr val="white"/>
                </a:solidFill>
                <a:latin typeface="Calibri"/>
              </a:rPr>
              <a:t>2</a:t>
            </a:r>
            <a:r>
              <a:rPr lang="en-US" sz="2600" i="1" dirty="0" smtClean="0">
                <a:solidFill>
                  <a:prstClr val="white"/>
                </a:solidFill>
                <a:latin typeface="Calibri"/>
              </a:rPr>
              <a:t>. Consistent </a:t>
            </a:r>
            <a:r>
              <a:rPr lang="en-US" sz="2600" i="1" dirty="0">
                <a:solidFill>
                  <a:prstClr val="white"/>
                </a:solidFill>
                <a:latin typeface="Calibri"/>
              </a:rPr>
              <a:t>system performance </a:t>
            </a:r>
            <a:r>
              <a:rPr lang="en-US" sz="2600" i="1" dirty="0" smtClean="0">
                <a:solidFill>
                  <a:prstClr val="white"/>
                </a:solidFill>
                <a:latin typeface="Calibri"/>
              </a:rPr>
              <a:t>improvement across DRAM densities (</a:t>
            </a:r>
            <a:r>
              <a:rPr lang="en-US" sz="2600" i="1" dirty="0">
                <a:solidFill>
                  <a:prstClr val="white"/>
                </a:solidFill>
                <a:latin typeface="Calibri"/>
              </a:rPr>
              <a:t>within </a:t>
            </a:r>
            <a:r>
              <a:rPr lang="en-US" sz="2600" b="1" i="1" dirty="0">
                <a:solidFill>
                  <a:prstClr val="white"/>
                </a:solidFill>
                <a:latin typeface="Calibri"/>
              </a:rPr>
              <a:t>0.9%, 1.2%, and 3.8% </a:t>
            </a:r>
            <a:r>
              <a:rPr lang="en-US" sz="2600" i="1" dirty="0">
                <a:solidFill>
                  <a:prstClr val="white"/>
                </a:solidFill>
                <a:latin typeface="Calibri"/>
              </a:rPr>
              <a:t>of ideal)</a:t>
            </a:r>
          </a:p>
        </p:txBody>
      </p:sp>
    </p:spTree>
    <p:extLst>
      <p:ext uri="{BB962C8B-B14F-4D97-AF65-F5344CB8AC3E}">
        <p14:creationId xmlns:p14="http://schemas.microsoft.com/office/powerpoint/2010/main" val="10406405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21</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pic>
        <p:nvPicPr>
          <p:cNvPr id="25607" name="Picture 6" descr="9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2475" y="5487988"/>
            <a:ext cx="1806575"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extLst>
      <p:ext uri="{BB962C8B-B14F-4D97-AF65-F5344CB8AC3E}">
        <p14:creationId xmlns:p14="http://schemas.microsoft.com/office/powerpoint/2010/main" val="2607001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Efficiency</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210</a:t>
            </a:fld>
            <a:endParaRPr lang="en-US" dirty="0">
              <a:solidFill>
                <a:prstClr val="black"/>
              </a:solidFill>
              <a:latin typeface="Calibri"/>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r>
                <a:rPr lang="en-US" sz="2400" dirty="0" smtClean="0">
                  <a:solidFill>
                    <a:srgbClr val="F79646"/>
                  </a:solidFill>
                  <a:latin typeface="Calibri"/>
                </a:rPr>
                <a:t>3.0%</a:t>
              </a:r>
              <a:endParaRPr lang="en-US" sz="2400" dirty="0">
                <a:solidFill>
                  <a:srgbClr val="F79646"/>
                </a:solidFill>
                <a:latin typeface="Calibri"/>
              </a:endParaRPr>
            </a:p>
          </p:txBody>
        </p:sp>
        <p:sp>
          <p:nvSpPr>
            <p:cNvPr id="8" name="TextBox 7"/>
            <p:cNvSpPr txBox="1"/>
            <p:nvPr/>
          </p:nvSpPr>
          <p:spPr>
            <a:xfrm>
              <a:off x="4298769" y="1383268"/>
              <a:ext cx="806631" cy="461665"/>
            </a:xfrm>
            <a:prstGeom prst="rect">
              <a:avLst/>
            </a:prstGeom>
            <a:noFill/>
          </p:spPr>
          <p:txBody>
            <a:bodyPr wrap="none" rtlCol="0">
              <a:spAutoFit/>
            </a:bodyPr>
            <a:lstStyle/>
            <a:p>
              <a:r>
                <a:rPr lang="en-US" sz="2400" dirty="0" smtClean="0">
                  <a:solidFill>
                    <a:srgbClr val="F79646"/>
                  </a:solidFill>
                  <a:latin typeface="Calibri"/>
                </a:rPr>
                <a:t>5.2%</a:t>
              </a:r>
              <a:endParaRPr lang="en-US" sz="2400" dirty="0">
                <a:solidFill>
                  <a:srgbClr val="F79646"/>
                </a:solidFill>
                <a:latin typeface="Calibri"/>
              </a:endParaRPr>
            </a:p>
          </p:txBody>
        </p:sp>
        <p:sp>
          <p:nvSpPr>
            <p:cNvPr id="9" name="TextBox 8"/>
            <p:cNvSpPr txBox="1"/>
            <p:nvPr/>
          </p:nvSpPr>
          <p:spPr>
            <a:xfrm>
              <a:off x="6127569" y="1302603"/>
              <a:ext cx="806631" cy="461665"/>
            </a:xfrm>
            <a:prstGeom prst="rect">
              <a:avLst/>
            </a:prstGeom>
            <a:noFill/>
          </p:spPr>
          <p:txBody>
            <a:bodyPr wrap="none" rtlCol="0">
              <a:spAutoFit/>
            </a:bodyPr>
            <a:lstStyle/>
            <a:p>
              <a:r>
                <a:rPr lang="en-US" sz="2400" dirty="0" smtClean="0">
                  <a:solidFill>
                    <a:srgbClr val="F79646"/>
                  </a:solidFill>
                  <a:latin typeface="Calibri"/>
                </a:rPr>
                <a:t>9.0%</a:t>
              </a:r>
              <a:endParaRPr lang="en-US" sz="2400" dirty="0">
                <a:solidFill>
                  <a:srgbClr val="F79646"/>
                </a:solidFill>
                <a:latin typeface="Calibri"/>
              </a:endParaRP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smtClean="0">
                <a:solidFill>
                  <a:prstClr val="white"/>
                </a:solidFill>
                <a:latin typeface="Calibri"/>
              </a:rPr>
              <a:t>Consistent reduction on energy consumption</a:t>
            </a:r>
            <a:endParaRPr lang="en-US" sz="2800" i="1" dirty="0">
              <a:solidFill>
                <a:prstClr val="white"/>
              </a:solidFill>
              <a:latin typeface="Calibri"/>
            </a:endParaRPr>
          </a:p>
        </p:txBody>
      </p:sp>
      <p:graphicFrame>
        <p:nvGraphicFramePr>
          <p:cNvPr id="11" name="Chart 10"/>
          <p:cNvGraphicFramePr>
            <a:graphicFrameLocks/>
          </p:cNvGraphicFramePr>
          <p:nvPr>
            <p:extLst>
              <p:ext uri="{D42A27DB-BD31-4B8C-83A1-F6EECF244321}">
                <p14:modId xmlns:p14="http://schemas.microsoft.com/office/powerpoint/2010/main" val="3169009707"/>
              </p:ext>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382930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NVM</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211</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35795366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r>
              <a:rPr lang="en-US">
                <a:latin typeface="Garamond" charset="0"/>
                <a:ea typeface="ＭＳ Ｐゴシック" charset="0"/>
                <a:cs typeface="ＭＳ Ｐゴシック" charset="0"/>
              </a:rPr>
              <a:t>What is Phase Change Memory?</a:t>
            </a:r>
          </a:p>
        </p:txBody>
      </p:sp>
      <p:sp>
        <p:nvSpPr>
          <p:cNvPr id="3" name="Content Placeholder 2"/>
          <p:cNvSpPr>
            <a:spLocks noGrp="1"/>
          </p:cNvSpPr>
          <p:nvPr>
            <p:ph idx="1"/>
          </p:nvPr>
        </p:nvSpPr>
        <p:spPr>
          <a:xfrm>
            <a:off x="228600" y="996950"/>
            <a:ext cx="8915400" cy="5194300"/>
          </a:xfrm>
        </p:spPr>
        <p:txBody>
          <a:bodyPr/>
          <a:lstStyle/>
          <a:p>
            <a:pPr marL="457200" indent="-457200"/>
            <a:r>
              <a:rPr lang="en-US" sz="2200">
                <a:latin typeface="Tahoma" charset="0"/>
                <a:ea typeface="ＭＳ Ｐゴシック" charset="0"/>
                <a:cs typeface="ＭＳ Ｐゴシック" charset="0"/>
              </a:rPr>
              <a:t>Phase change material (chalcogenide glass) exists in two states:</a:t>
            </a:r>
          </a:p>
          <a:p>
            <a:pPr marL="784225" lvl="1" indent="-457200"/>
            <a:r>
              <a:rPr lang="en-US" sz="2000">
                <a:latin typeface="Tahoma" charset="0"/>
                <a:ea typeface="ＭＳ Ｐゴシック" charset="0"/>
              </a:rPr>
              <a:t>Amorphous: Low optical reflexivity and high electrical resistivity</a:t>
            </a:r>
          </a:p>
          <a:p>
            <a:pPr marL="784225" lvl="1" indent="-457200"/>
            <a:r>
              <a:rPr lang="en-US" sz="2000">
                <a:latin typeface="Tahoma" charset="0"/>
                <a:ea typeface="ＭＳ Ｐゴシック" charset="0"/>
              </a:rPr>
              <a:t>Crystalline: High optical reflexivity and low electrical resistivity</a:t>
            </a:r>
          </a:p>
          <a:p>
            <a:pPr marL="457200" indent="-457200"/>
            <a:endParaRPr lang="en-US">
              <a:latin typeface="Tahoma" charset="0"/>
              <a:ea typeface="ＭＳ Ｐゴシック" charset="0"/>
              <a:cs typeface="ＭＳ Ｐゴシック" charset="0"/>
            </a:endParaRPr>
          </a:p>
        </p:txBody>
      </p:sp>
      <p:sp>
        <p:nvSpPr>
          <p:cNvPr id="4198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1E6F7C3-B3F1-AB45-B64C-BA5FC23A5EEE}" type="slidenum">
              <a:rPr lang="en-US" sz="1600">
                <a:solidFill>
                  <a:srgbClr val="000000"/>
                </a:solidFill>
                <a:latin typeface="Garamond" charset="0"/>
              </a:rPr>
              <a:pPr eaLnBrk="1" hangingPunct="1"/>
              <a:t>212</a:t>
            </a:fld>
            <a:endParaRPr lang="en-US" sz="1600">
              <a:solidFill>
                <a:srgbClr val="000000"/>
              </a:solidFill>
              <a:latin typeface="Garamond" charset="0"/>
            </a:endParaRPr>
          </a:p>
        </p:txBody>
      </p:sp>
      <p:pic>
        <p:nvPicPr>
          <p:cNvPr id="4198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2286000"/>
            <a:ext cx="6248400" cy="31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90"/>
          <p:cNvSpPr txBox="1">
            <a:spLocks noChangeArrowheads="1"/>
          </p:cNvSpPr>
          <p:nvPr/>
        </p:nvSpPr>
        <p:spPr bwMode="auto">
          <a:xfrm>
            <a:off x="493713" y="5610225"/>
            <a:ext cx="8267700" cy="758825"/>
          </a:xfrm>
          <a:prstGeom prst="rect">
            <a:avLst/>
          </a:prstGeom>
          <a:solidFill>
            <a:srgbClr val="CCCCFF"/>
          </a:solidFill>
          <a:ln w="25400">
            <a:solidFill>
              <a:srgbClr val="FF6600"/>
            </a:solidFill>
            <a:miter lim="800000"/>
            <a:headEnd/>
            <a:tailEnd/>
          </a:ln>
          <a:effectLst/>
        </p:spPr>
        <p:txBody>
          <a:bodyPr wrap="none" lIns="64008" tIns="32004" rIns="64008" bIns="32004">
            <a:spAutoFit/>
          </a:bodyPr>
          <a:lstStyle/>
          <a:p>
            <a:pPr algn="ctr">
              <a:defRPr/>
            </a:pPr>
            <a:r>
              <a:rPr lang="en-US" sz="2200" kern="0" dirty="0">
                <a:solidFill>
                  <a:sysClr val="windowText" lastClr="000000"/>
                </a:solidFill>
                <a:latin typeface="Arial" pitchFamily="-107" charset="0"/>
                <a:ea typeface="Arial" pitchFamily="-107" charset="0"/>
                <a:cs typeface="Arial" pitchFamily="-107" charset="0"/>
              </a:rPr>
              <a:t>PCM is resistive memory:  High resistance (0), Low resistance (1)</a:t>
            </a:r>
          </a:p>
          <a:p>
            <a:pPr algn="ctr">
              <a:defRPr/>
            </a:pPr>
            <a:r>
              <a:rPr lang="en-US" sz="2200" kern="0" dirty="0">
                <a:solidFill>
                  <a:sysClr val="windowText" lastClr="000000"/>
                </a:solidFill>
                <a:latin typeface="Arial" pitchFamily="-107" charset="0"/>
                <a:ea typeface="Arial" pitchFamily="-107" charset="0"/>
                <a:cs typeface="Arial" pitchFamily="-107" charset="0"/>
              </a:rPr>
              <a:t>PCM cell can be switched between states reliably and quickly</a:t>
            </a:r>
          </a:p>
        </p:txBody>
      </p:sp>
    </p:spTree>
    <p:extLst>
      <p:ext uri="{BB962C8B-B14F-4D97-AF65-F5344CB8AC3E}">
        <p14:creationId xmlns:p14="http://schemas.microsoft.com/office/powerpoint/2010/main" val="956784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r>
              <a:rPr lang="en-US">
                <a:latin typeface="Garamond" charset="0"/>
                <a:ea typeface="ＭＳ Ｐゴシック" charset="0"/>
                <a:cs typeface="ＭＳ Ｐゴシック" charset="0"/>
              </a:rPr>
              <a:t>How Does PCM Work?</a:t>
            </a:r>
          </a:p>
        </p:txBody>
      </p:sp>
      <p:sp>
        <p:nvSpPr>
          <p:cNvPr id="43011" name="Content Placeholder 2"/>
          <p:cNvSpPr>
            <a:spLocks noGrp="1"/>
          </p:cNvSpPr>
          <p:nvPr>
            <p:ph idx="1"/>
          </p:nvPr>
        </p:nvSpPr>
        <p:spPr>
          <a:xfrm>
            <a:off x="228600" y="996950"/>
            <a:ext cx="8610600" cy="5194300"/>
          </a:xfrm>
        </p:spPr>
        <p:txBody>
          <a:bodyPr/>
          <a:lstStyle/>
          <a:p>
            <a:r>
              <a:rPr lang="en-US" sz="2000">
                <a:latin typeface="Tahoma" charset="0"/>
                <a:ea typeface="ＭＳ Ｐゴシック" charset="0"/>
                <a:cs typeface="ＭＳ Ｐゴシック" charset="0"/>
              </a:rPr>
              <a:t>Write: change phase via current injection</a:t>
            </a:r>
          </a:p>
          <a:p>
            <a:pPr lvl="1"/>
            <a:r>
              <a:rPr lang="en-US" sz="1800">
                <a:latin typeface="Tahoma" charset="0"/>
                <a:ea typeface="ＭＳ Ｐゴシック" charset="0"/>
              </a:rPr>
              <a:t>SET: sustained current to heat cell above T</a:t>
            </a:r>
            <a:r>
              <a:rPr lang="en-US" sz="1800" i="1">
                <a:latin typeface="Tahoma" charset="0"/>
                <a:ea typeface="ＭＳ Ｐゴシック" charset="0"/>
              </a:rPr>
              <a:t>cryst</a:t>
            </a:r>
            <a:r>
              <a:rPr lang="en-US" sz="1800">
                <a:latin typeface="Tahoma" charset="0"/>
                <a:ea typeface="ＭＳ Ｐゴシック" charset="0"/>
              </a:rPr>
              <a:t> </a:t>
            </a:r>
          </a:p>
          <a:p>
            <a:pPr lvl="1"/>
            <a:r>
              <a:rPr lang="en-US" sz="1800">
                <a:latin typeface="Tahoma" charset="0"/>
                <a:ea typeface="ＭＳ Ｐゴシック" charset="0"/>
              </a:rPr>
              <a:t>RESET: cell heated above T</a:t>
            </a:r>
            <a:r>
              <a:rPr lang="en-US" sz="1800" i="1">
                <a:latin typeface="Tahoma" charset="0"/>
                <a:ea typeface="ＭＳ Ｐゴシック" charset="0"/>
              </a:rPr>
              <a:t>melt</a:t>
            </a:r>
            <a:r>
              <a:rPr lang="en-US" sz="1800">
                <a:latin typeface="Tahoma" charset="0"/>
                <a:ea typeface="ＭＳ Ｐゴシック" charset="0"/>
              </a:rPr>
              <a:t> and quenched</a:t>
            </a:r>
          </a:p>
          <a:p>
            <a:r>
              <a:rPr lang="en-US" sz="2000">
                <a:latin typeface="Tahoma" charset="0"/>
                <a:ea typeface="ＭＳ Ｐゴシック" charset="0"/>
                <a:cs typeface="ＭＳ Ｐゴシック" charset="0"/>
              </a:rPr>
              <a:t>Read: detect phase via material resistance </a:t>
            </a:r>
          </a:p>
          <a:p>
            <a:pPr lvl="1"/>
            <a:r>
              <a:rPr lang="en-US" sz="1800">
                <a:latin typeface="Tahoma" charset="0"/>
                <a:ea typeface="ＭＳ Ｐゴシック" charset="0"/>
              </a:rPr>
              <a:t>amorphous/crystalline</a:t>
            </a:r>
          </a:p>
          <a:p>
            <a:endParaRPr lang="en-US">
              <a:latin typeface="Tahoma" charset="0"/>
              <a:ea typeface="ＭＳ Ｐゴシック" charset="0"/>
              <a:cs typeface="ＭＳ Ｐゴシック" charset="0"/>
            </a:endParaRPr>
          </a:p>
          <a:p>
            <a:endParaRPr lang="en-US">
              <a:latin typeface="Tahoma" charset="0"/>
              <a:ea typeface="ＭＳ Ｐゴシック" charset="0"/>
              <a:cs typeface="ＭＳ Ｐゴシック" charset="0"/>
            </a:endParaRPr>
          </a:p>
        </p:txBody>
      </p:sp>
      <p:sp>
        <p:nvSpPr>
          <p:cNvPr id="4301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969144A-7066-6447-B21E-9C90E183834E}" type="slidenum">
              <a:rPr lang="en-US" sz="1600">
                <a:solidFill>
                  <a:srgbClr val="000000"/>
                </a:solidFill>
                <a:latin typeface="Garamond" charset="0"/>
              </a:rPr>
              <a:pPr eaLnBrk="1" hangingPunct="1"/>
              <a:t>213</a:t>
            </a:fld>
            <a:endParaRPr lang="en-US" sz="1600">
              <a:solidFill>
                <a:srgbClr val="000000"/>
              </a:solidFill>
              <a:latin typeface="Garamond" charset="0"/>
            </a:endParaRPr>
          </a:p>
        </p:txBody>
      </p:sp>
      <p:grpSp>
        <p:nvGrpSpPr>
          <p:cNvPr id="2" name="Group 33"/>
          <p:cNvGrpSpPr>
            <a:grpSpLocks/>
          </p:cNvGrpSpPr>
          <p:nvPr/>
        </p:nvGrpSpPr>
        <p:grpSpPr bwMode="auto">
          <a:xfrm>
            <a:off x="-76200" y="3208338"/>
            <a:ext cx="3859213" cy="3233737"/>
            <a:chOff x="2963" y="1053"/>
            <a:chExt cx="2431" cy="2037"/>
          </a:xfrm>
        </p:grpSpPr>
        <p:grpSp>
          <p:nvGrpSpPr>
            <p:cNvPr id="43032" name="Group 34"/>
            <p:cNvGrpSpPr>
              <a:grpSpLocks/>
            </p:cNvGrpSpPr>
            <p:nvPr/>
          </p:nvGrpSpPr>
          <p:grpSpPr bwMode="auto">
            <a:xfrm>
              <a:off x="3283" y="1548"/>
              <a:ext cx="177" cy="877"/>
              <a:chOff x="3790" y="1082"/>
              <a:chExt cx="177" cy="877"/>
            </a:xfrm>
          </p:grpSpPr>
          <p:sp>
            <p:nvSpPr>
              <p:cNvPr id="47" name="Freeform 35"/>
              <p:cNvSpPr>
                <a:spLocks noChangeAspect="1"/>
              </p:cNvSpPr>
              <p:nvPr/>
            </p:nvSpPr>
            <p:spPr bwMode="auto">
              <a:xfrm>
                <a:off x="3836" y="1634"/>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8" name="Line 36"/>
              <p:cNvSpPr>
                <a:spLocks noChangeAspect="1" noChangeShapeType="1"/>
              </p:cNvSpPr>
              <p:nvPr/>
            </p:nvSpPr>
            <p:spPr bwMode="auto">
              <a:xfrm>
                <a:off x="3790" y="1726"/>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9" name="Freeform 37"/>
              <p:cNvSpPr>
                <a:spLocks noChangeAspect="1"/>
              </p:cNvSpPr>
              <p:nvPr/>
            </p:nvSpPr>
            <p:spPr bwMode="auto">
              <a:xfrm rot="-16200000">
                <a:off x="3772" y="1348"/>
                <a:ext cx="322" cy="63"/>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00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0" name="Line 38"/>
              <p:cNvSpPr>
                <a:spLocks noChangeAspect="1" noChangeShapeType="1"/>
              </p:cNvSpPr>
              <p:nvPr/>
            </p:nvSpPr>
            <p:spPr bwMode="auto">
              <a:xfrm>
                <a:off x="3929" y="1082"/>
                <a:ext cx="0" cy="177"/>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1" name="Line 39"/>
              <p:cNvSpPr>
                <a:spLocks noChangeAspect="1" noChangeShapeType="1"/>
              </p:cNvSpPr>
              <p:nvPr/>
            </p:nvSpPr>
            <p:spPr bwMode="auto">
              <a:xfrm>
                <a:off x="3930" y="1488"/>
                <a:ext cx="0" cy="19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grpSp>
        <p:pic>
          <p:nvPicPr>
            <p:cNvPr id="43033" name="Picture 40" descr="11201-cell5a"/>
            <p:cNvPicPr>
              <a:picLocks noChangeAspect="1" noChangeArrowheads="1"/>
            </p:cNvPicPr>
            <p:nvPr/>
          </p:nvPicPr>
          <p:blipFill>
            <a:blip r:embed="rId2">
              <a:extLst>
                <a:ext uri="{28A0092B-C50C-407E-A947-70E740481C1C}">
                  <a14:useLocalDpi xmlns:a14="http://schemas.microsoft.com/office/drawing/2010/main" val="0"/>
                </a:ext>
              </a:extLst>
            </a:blip>
            <a:srcRect l="24374" t="25031" r="25969" b="32062"/>
            <a:stretch>
              <a:fillRect/>
            </a:stretch>
          </p:blipFill>
          <p:spPr bwMode="auto">
            <a:xfrm>
              <a:off x="3949" y="1055"/>
              <a:ext cx="1445"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Line 41"/>
            <p:cNvSpPr>
              <a:spLocks noChangeShapeType="1"/>
            </p:cNvSpPr>
            <p:nvPr/>
          </p:nvSpPr>
          <p:spPr bwMode="auto">
            <a:xfrm flipV="1">
              <a:off x="3426" y="1053"/>
              <a:ext cx="514" cy="71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0" name="Line 42"/>
            <p:cNvSpPr>
              <a:spLocks noChangeShapeType="1"/>
            </p:cNvSpPr>
            <p:nvPr/>
          </p:nvSpPr>
          <p:spPr bwMode="auto">
            <a:xfrm>
              <a:off x="3413" y="1946"/>
              <a:ext cx="534" cy="348"/>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1" name="Line 43"/>
            <p:cNvSpPr>
              <a:spLocks noChangeShapeType="1"/>
            </p:cNvSpPr>
            <p:nvPr/>
          </p:nvSpPr>
          <p:spPr bwMode="auto">
            <a:xfrm>
              <a:off x="3269" y="1417"/>
              <a:ext cx="0" cy="507"/>
            </a:xfrm>
            <a:prstGeom prst="line">
              <a:avLst/>
            </a:prstGeom>
            <a:noFill/>
            <a:ln w="38100">
              <a:solidFill>
                <a:srgbClr val="7889FB"/>
              </a:solidFill>
              <a:round/>
              <a:headEnd/>
              <a:tailEnd type="triangl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2" name="Text Box 44"/>
            <p:cNvSpPr txBox="1">
              <a:spLocks noChangeAspect="1" noChangeArrowheads="1"/>
            </p:cNvSpPr>
            <p:nvPr/>
          </p:nvSpPr>
          <p:spPr bwMode="auto">
            <a:xfrm>
              <a:off x="2963" y="1062"/>
              <a:ext cx="606" cy="366"/>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latin typeface="Tahoma" pitchFamily="-107" charset="0"/>
                  <a:ea typeface="MS PGothic" pitchFamily="34" charset="-128"/>
                  <a:cs typeface="MS PGothic" pitchFamily="34" charset="-128"/>
                </a:rPr>
                <a:t>Large</a:t>
              </a:r>
            </a:p>
            <a:p>
              <a:pPr algn="ctr">
                <a:defRPr/>
              </a:pPr>
              <a:r>
                <a:rPr lang="en-US" sz="1600" b="1" kern="0">
                  <a:solidFill>
                    <a:srgbClr val="7889FB"/>
                  </a:solidFill>
                  <a:latin typeface="Tahoma" pitchFamily="-107" charset="0"/>
                  <a:ea typeface="MS PGothic" pitchFamily="34" charset="-128"/>
                  <a:cs typeface="MS PGothic" pitchFamily="34" charset="-128"/>
                </a:rPr>
                <a:t>Current</a:t>
              </a:r>
            </a:p>
          </p:txBody>
        </p:sp>
        <p:sp>
          <p:nvSpPr>
            <p:cNvPr id="43" name="AutoShape 45"/>
            <p:cNvSpPr>
              <a:spLocks noChangeAspect="1" noChangeArrowheads="1"/>
            </p:cNvSpPr>
            <p:nvPr/>
          </p:nvSpPr>
          <p:spPr bwMode="auto">
            <a:xfrm rot="10800000" flipH="1">
              <a:off x="337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4" name="Line 46"/>
            <p:cNvSpPr>
              <a:spLocks noChangeAspect="1" noChangeShapeType="1"/>
            </p:cNvSpPr>
            <p:nvPr/>
          </p:nvSpPr>
          <p:spPr bwMode="auto">
            <a:xfrm rot="-5400000">
              <a:off x="3217"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5" name="Text Box 47"/>
            <p:cNvSpPr txBox="1">
              <a:spLocks noChangeAspect="1" noChangeArrowheads="1"/>
            </p:cNvSpPr>
            <p:nvPr/>
          </p:nvSpPr>
          <p:spPr bwMode="auto">
            <a:xfrm>
              <a:off x="3969" y="2333"/>
              <a:ext cx="1406" cy="442"/>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latin typeface="Tahoma" pitchFamily="-107" charset="0"/>
                  <a:ea typeface="MS PGothic" pitchFamily="34" charset="-128"/>
                  <a:cs typeface="Tahoma" pitchFamily="-107" charset="0"/>
                </a:rPr>
                <a:t>SET (</a:t>
              </a:r>
              <a:r>
                <a:rPr lang="en-US" sz="2000" kern="0" dirty="0" err="1">
                  <a:solidFill>
                    <a:srgbClr val="FFFFFF"/>
                  </a:solidFill>
                  <a:latin typeface="Tahoma" pitchFamily="-107" charset="0"/>
                  <a:ea typeface="MS PGothic" pitchFamily="34" charset="-128"/>
                  <a:cs typeface="Tahoma" pitchFamily="-107" charset="0"/>
                </a:rPr>
                <a:t>cryst</a:t>
              </a:r>
              <a:r>
                <a:rPr lang="en-US" sz="2000" kern="0" dirty="0">
                  <a:solidFill>
                    <a:srgbClr val="FFFFFF"/>
                  </a:solidFill>
                  <a:latin typeface="Tahoma" pitchFamily="-107" charset="0"/>
                  <a:ea typeface="MS PGothic" pitchFamily="34" charset="-128"/>
                  <a:cs typeface="Tahoma" pitchFamily="-107" charset="0"/>
                </a:rPr>
                <a:t>)</a:t>
              </a:r>
            </a:p>
            <a:p>
              <a:pPr algn="ctr">
                <a:defRPr/>
              </a:pPr>
              <a:r>
                <a:rPr lang="en-US" sz="2000" kern="0" dirty="0">
                  <a:solidFill>
                    <a:srgbClr val="FFFFFF"/>
                  </a:solidFill>
                  <a:latin typeface="Tahoma" pitchFamily="-107" charset="0"/>
                  <a:ea typeface="MS PGothic" pitchFamily="34" charset="-128"/>
                  <a:cs typeface="Tahoma" pitchFamily="-107" charset="0"/>
                </a:rPr>
                <a:t>Low resistance</a:t>
              </a:r>
            </a:p>
          </p:txBody>
        </p:sp>
        <p:sp>
          <p:nvSpPr>
            <p:cNvPr id="46" name="Text Box 48"/>
            <p:cNvSpPr txBox="1">
              <a:spLocks noChangeAspect="1" noChangeArrowheads="1"/>
            </p:cNvSpPr>
            <p:nvPr/>
          </p:nvSpPr>
          <p:spPr bwMode="auto">
            <a:xfrm>
              <a:off x="4105" y="2840"/>
              <a:ext cx="1134" cy="250"/>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3</a:t>
              </a: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4 </a:t>
              </a:r>
              <a:r>
                <a:rPr lang="en-US" sz="2000" kern="0">
                  <a:solidFill>
                    <a:srgbClr val="FFFFFF"/>
                  </a:solidFill>
                  <a:latin typeface="Symbol" pitchFamily="-107" charset="2"/>
                  <a:ea typeface="MS PGothic" pitchFamily="34" charset="-128"/>
                  <a:cs typeface="Tahoma" pitchFamily="-107" charset="0"/>
                </a:rPr>
                <a:t>W</a:t>
              </a:r>
            </a:p>
          </p:txBody>
        </p:sp>
      </p:grpSp>
      <p:grpSp>
        <p:nvGrpSpPr>
          <p:cNvPr id="4" name="Group 49"/>
          <p:cNvGrpSpPr>
            <a:grpSpLocks/>
          </p:cNvGrpSpPr>
          <p:nvPr/>
        </p:nvGrpSpPr>
        <p:grpSpPr bwMode="auto">
          <a:xfrm>
            <a:off x="4000500" y="3243263"/>
            <a:ext cx="4264025" cy="3233737"/>
            <a:chOff x="103" y="1053"/>
            <a:chExt cx="2686" cy="2037"/>
          </a:xfrm>
        </p:grpSpPr>
        <p:sp>
          <p:nvSpPr>
            <p:cNvPr id="53" name="Freeform 50"/>
            <p:cNvSpPr>
              <a:spLocks noChangeAspect="1"/>
            </p:cNvSpPr>
            <p:nvPr/>
          </p:nvSpPr>
          <p:spPr bwMode="auto">
            <a:xfrm>
              <a:off x="747" y="2095"/>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4" name="Line 51"/>
            <p:cNvSpPr>
              <a:spLocks noChangeAspect="1" noChangeShapeType="1"/>
            </p:cNvSpPr>
            <p:nvPr/>
          </p:nvSpPr>
          <p:spPr bwMode="auto">
            <a:xfrm>
              <a:off x="701" y="2187"/>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5" name="Freeform 52"/>
            <p:cNvSpPr>
              <a:spLocks noChangeAspect="1"/>
            </p:cNvSpPr>
            <p:nvPr/>
          </p:nvSpPr>
          <p:spPr bwMode="auto">
            <a:xfrm rot="-16200000">
              <a:off x="535" y="1804"/>
              <a:ext cx="637" cy="125"/>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FF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43021" name="Picture 53" descr="11201-cell8a"/>
            <p:cNvPicPr>
              <a:picLocks noChangeAspect="1" noChangeArrowheads="1"/>
            </p:cNvPicPr>
            <p:nvPr/>
          </p:nvPicPr>
          <p:blipFill>
            <a:blip r:embed="rId3">
              <a:extLst>
                <a:ext uri="{28A0092B-C50C-407E-A947-70E740481C1C}">
                  <a14:useLocalDpi xmlns:a14="http://schemas.microsoft.com/office/drawing/2010/main" val="0"/>
                </a:ext>
              </a:extLst>
            </a:blip>
            <a:srcRect l="17062" t="21490" r="18938" b="29689"/>
            <a:stretch>
              <a:fillRect/>
            </a:stretch>
          </p:blipFill>
          <p:spPr bwMode="auto">
            <a:xfrm>
              <a:off x="1374" y="1054"/>
              <a:ext cx="1388"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57" name="Line 54"/>
            <p:cNvSpPr>
              <a:spLocks noChangeShapeType="1"/>
            </p:cNvSpPr>
            <p:nvPr/>
          </p:nvSpPr>
          <p:spPr bwMode="auto">
            <a:xfrm flipV="1">
              <a:off x="853" y="1053"/>
              <a:ext cx="514" cy="652"/>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8" name="Line 55"/>
            <p:cNvSpPr>
              <a:spLocks noChangeShapeType="1"/>
            </p:cNvSpPr>
            <p:nvPr/>
          </p:nvSpPr>
          <p:spPr bwMode="auto">
            <a:xfrm>
              <a:off x="853" y="2021"/>
              <a:ext cx="521" cy="27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9" name="Line 56"/>
            <p:cNvSpPr>
              <a:spLocks noChangeShapeType="1"/>
            </p:cNvSpPr>
            <p:nvPr/>
          </p:nvSpPr>
          <p:spPr bwMode="auto">
            <a:xfrm>
              <a:off x="633" y="1445"/>
              <a:ext cx="0" cy="148"/>
            </a:xfrm>
            <a:prstGeom prst="line">
              <a:avLst/>
            </a:prstGeom>
            <a:noFill/>
            <a:ln w="25400">
              <a:solidFill>
                <a:srgbClr val="7889FB"/>
              </a:solidFill>
              <a:round/>
              <a:headEnd/>
              <a:tailEnd type="triangle" w="med" len="me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0" name="Text Box 57"/>
            <p:cNvSpPr txBox="1">
              <a:spLocks noChangeAspect="1" noChangeArrowheads="1"/>
            </p:cNvSpPr>
            <p:nvPr/>
          </p:nvSpPr>
          <p:spPr bwMode="auto">
            <a:xfrm>
              <a:off x="305" y="1071"/>
              <a:ext cx="606" cy="366"/>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latin typeface="Tahoma" pitchFamily="-107" charset="0"/>
                  <a:ea typeface="MS PGothic" pitchFamily="34" charset="-128"/>
                  <a:cs typeface="MS PGothic" pitchFamily="34" charset="-128"/>
                </a:rPr>
                <a:t>Small</a:t>
              </a:r>
            </a:p>
            <a:p>
              <a:pPr algn="ctr">
                <a:defRPr/>
              </a:pPr>
              <a:r>
                <a:rPr lang="en-US" sz="1600" b="1" kern="0">
                  <a:solidFill>
                    <a:srgbClr val="7889FB"/>
                  </a:solidFill>
                  <a:latin typeface="Tahoma" pitchFamily="-107" charset="0"/>
                  <a:ea typeface="MS PGothic" pitchFamily="34" charset="-128"/>
                  <a:cs typeface="MS PGothic" pitchFamily="34" charset="-128"/>
                </a:rPr>
                <a:t>Current</a:t>
              </a:r>
            </a:p>
          </p:txBody>
        </p:sp>
        <p:sp>
          <p:nvSpPr>
            <p:cNvPr id="61" name="AutoShape 58"/>
            <p:cNvSpPr>
              <a:spLocks noChangeAspect="1" noChangeArrowheads="1"/>
            </p:cNvSpPr>
            <p:nvPr/>
          </p:nvSpPr>
          <p:spPr bwMode="auto">
            <a:xfrm rot="10800000" flipH="1">
              <a:off x="79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2" name="Line 59"/>
            <p:cNvSpPr>
              <a:spLocks noChangeAspect="1" noChangeShapeType="1"/>
            </p:cNvSpPr>
            <p:nvPr/>
          </p:nvSpPr>
          <p:spPr bwMode="auto">
            <a:xfrm rot="-5400000">
              <a:off x="629"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3" name="Text Box 60"/>
            <p:cNvSpPr txBox="1">
              <a:spLocks noChangeAspect="1" noChangeArrowheads="1"/>
            </p:cNvSpPr>
            <p:nvPr/>
          </p:nvSpPr>
          <p:spPr bwMode="auto">
            <a:xfrm>
              <a:off x="1383" y="2333"/>
              <a:ext cx="1406" cy="442"/>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latin typeface="Tahoma" pitchFamily="-107" charset="0"/>
                  <a:ea typeface="MS PGothic" pitchFamily="34" charset="-128"/>
                  <a:cs typeface="Tahoma" pitchFamily="-107" charset="0"/>
                </a:rPr>
                <a:t>RESET (</a:t>
              </a:r>
              <a:r>
                <a:rPr lang="en-US" sz="2000" kern="0" dirty="0" err="1">
                  <a:solidFill>
                    <a:srgbClr val="FFFFFF"/>
                  </a:solidFill>
                  <a:latin typeface="Tahoma" pitchFamily="-107" charset="0"/>
                  <a:ea typeface="MS PGothic" pitchFamily="34" charset="-128"/>
                  <a:cs typeface="Tahoma" pitchFamily="-107" charset="0"/>
                </a:rPr>
                <a:t>amorph</a:t>
              </a:r>
              <a:r>
                <a:rPr lang="en-US" sz="2000" kern="0" dirty="0">
                  <a:solidFill>
                    <a:srgbClr val="FFFFFF"/>
                  </a:solidFill>
                  <a:latin typeface="Tahoma" pitchFamily="-107" charset="0"/>
                  <a:ea typeface="MS PGothic" pitchFamily="34" charset="-128"/>
                  <a:cs typeface="Tahoma" pitchFamily="-107" charset="0"/>
                </a:rPr>
                <a:t>)</a:t>
              </a:r>
            </a:p>
            <a:p>
              <a:pPr algn="ctr">
                <a:defRPr/>
              </a:pPr>
              <a:r>
                <a:rPr lang="en-US" sz="2000" kern="0" dirty="0">
                  <a:solidFill>
                    <a:srgbClr val="FFFFFF"/>
                  </a:solidFill>
                  <a:latin typeface="Tahoma" pitchFamily="-107" charset="0"/>
                  <a:ea typeface="MS PGothic" pitchFamily="34" charset="-128"/>
                  <a:cs typeface="Tahoma" pitchFamily="-107" charset="0"/>
                </a:rPr>
                <a:t>High resistance</a:t>
              </a:r>
            </a:p>
          </p:txBody>
        </p:sp>
        <p:sp>
          <p:nvSpPr>
            <p:cNvPr id="64" name="Text Box 61"/>
            <p:cNvSpPr txBox="1">
              <a:spLocks noChangeAspect="1" noChangeArrowheads="1"/>
            </p:cNvSpPr>
            <p:nvPr/>
          </p:nvSpPr>
          <p:spPr bwMode="auto">
            <a:xfrm>
              <a:off x="141" y="2341"/>
              <a:ext cx="492" cy="366"/>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latin typeface="Tahoma" pitchFamily="-107" charset="0"/>
                  <a:ea typeface="MS PGothic" pitchFamily="34" charset="-128"/>
                  <a:cs typeface="MS PGothic" pitchFamily="34" charset="-128"/>
                </a:rPr>
                <a:t>Access</a:t>
              </a:r>
            </a:p>
            <a:p>
              <a:pPr algn="ctr">
                <a:defRPr/>
              </a:pPr>
              <a:r>
                <a:rPr lang="en-US" sz="1600" kern="0">
                  <a:solidFill>
                    <a:sysClr val="windowText" lastClr="000000"/>
                  </a:solidFill>
                  <a:latin typeface="Tahoma" pitchFamily="-107" charset="0"/>
                  <a:ea typeface="MS PGothic" pitchFamily="34" charset="-128"/>
                  <a:cs typeface="MS PGothic" pitchFamily="34" charset="-128"/>
                </a:rPr>
                <a:t>Device</a:t>
              </a:r>
            </a:p>
          </p:txBody>
        </p:sp>
        <p:sp>
          <p:nvSpPr>
            <p:cNvPr id="65" name="Text Box 62"/>
            <p:cNvSpPr txBox="1">
              <a:spLocks noChangeAspect="1" noChangeArrowheads="1"/>
            </p:cNvSpPr>
            <p:nvPr/>
          </p:nvSpPr>
          <p:spPr bwMode="auto">
            <a:xfrm>
              <a:off x="103" y="1661"/>
              <a:ext cx="573" cy="366"/>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latin typeface="Tahoma" pitchFamily="-107" charset="0"/>
                  <a:ea typeface="MS PGothic" pitchFamily="34" charset="-128"/>
                  <a:cs typeface="MS PGothic" pitchFamily="34" charset="-128"/>
                </a:rPr>
                <a:t>Memory</a:t>
              </a:r>
            </a:p>
            <a:p>
              <a:pPr algn="ctr">
                <a:defRPr/>
              </a:pPr>
              <a:r>
                <a:rPr lang="en-US" sz="1600" kern="0">
                  <a:solidFill>
                    <a:sysClr val="windowText" lastClr="000000"/>
                  </a:solidFill>
                  <a:latin typeface="Tahoma" pitchFamily="-107" charset="0"/>
                  <a:ea typeface="MS PGothic" pitchFamily="34" charset="-128"/>
                  <a:cs typeface="MS PGothic" pitchFamily="34" charset="-128"/>
                </a:rPr>
                <a:t>Element</a:t>
              </a:r>
            </a:p>
          </p:txBody>
        </p:sp>
        <p:sp>
          <p:nvSpPr>
            <p:cNvPr id="66" name="Text Box 63"/>
            <p:cNvSpPr txBox="1">
              <a:spLocks noChangeAspect="1" noChangeArrowheads="1"/>
            </p:cNvSpPr>
            <p:nvPr/>
          </p:nvSpPr>
          <p:spPr bwMode="auto">
            <a:xfrm>
              <a:off x="1610" y="2840"/>
              <a:ext cx="1043" cy="250"/>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6</a:t>
              </a: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7 </a:t>
              </a:r>
              <a:r>
                <a:rPr lang="en-US" sz="2000" kern="0">
                  <a:solidFill>
                    <a:srgbClr val="FFFFFF"/>
                  </a:solidFill>
                  <a:latin typeface="Symbol" pitchFamily="-107" charset="2"/>
                  <a:ea typeface="MS PGothic" pitchFamily="34" charset="-128"/>
                  <a:cs typeface="Tahoma" pitchFamily="-107" charset="0"/>
                </a:rPr>
                <a:t>W</a:t>
              </a:r>
            </a:p>
          </p:txBody>
        </p:sp>
      </p:grpSp>
      <p:pic>
        <p:nvPicPr>
          <p:cNvPr id="43015" name="Picture 25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72200" y="914400"/>
            <a:ext cx="26289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6" name="Text Box 58" descr="90%"/>
          <p:cNvSpPr txBox="1">
            <a:spLocks noChangeArrowheads="1"/>
          </p:cNvSpPr>
          <p:nvPr/>
        </p:nvSpPr>
        <p:spPr bwMode="auto">
          <a:xfrm>
            <a:off x="152400" y="6553200"/>
            <a:ext cx="34385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Photo Courtesy: Bipin Rajendran, IBM</a:t>
            </a:r>
          </a:p>
        </p:txBody>
      </p:sp>
      <p:sp>
        <p:nvSpPr>
          <p:cNvPr id="43017" name="Text Box 58" descr="90%"/>
          <p:cNvSpPr txBox="1">
            <a:spLocks noChangeArrowheads="1"/>
          </p:cNvSpPr>
          <p:nvPr/>
        </p:nvSpPr>
        <p:spPr bwMode="auto">
          <a:xfrm>
            <a:off x="3521075" y="6553200"/>
            <a:ext cx="35655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Slide Courtesy: Moinuddin Qureshi, IBM</a:t>
            </a:r>
          </a:p>
        </p:txBody>
      </p:sp>
    </p:spTree>
    <p:extLst>
      <p:ext uri="{BB962C8B-B14F-4D97-AF65-F5344CB8AC3E}">
        <p14:creationId xmlns:p14="http://schemas.microsoft.com/office/powerpoint/2010/main" val="10786881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Memory Interference and QoS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050345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Many Cores on Chip</a:t>
            </a:r>
          </a:p>
        </p:txBody>
      </p:sp>
      <p:sp>
        <p:nvSpPr>
          <p:cNvPr id="3" name="Content Placeholder 2"/>
          <p:cNvSpPr>
            <a:spLocks noGrp="1"/>
          </p:cNvSpPr>
          <p:nvPr>
            <p:ph idx="1"/>
          </p:nvPr>
        </p:nvSpPr>
        <p:spPr/>
        <p:txBody>
          <a:bodyPr/>
          <a:lstStyle/>
          <a:p>
            <a:r>
              <a:rPr lang="en-US" dirty="0" smtClean="0"/>
              <a:t>What we want:</a:t>
            </a:r>
          </a:p>
          <a:p>
            <a:pPr lvl="1"/>
            <a:r>
              <a:rPr lang="en-US" dirty="0" smtClean="0"/>
              <a:t>N times the system performance with N times the cores</a:t>
            </a:r>
          </a:p>
          <a:p>
            <a:pPr lvl="1"/>
            <a:endParaRPr lang="en-US" dirty="0"/>
          </a:p>
          <a:p>
            <a:r>
              <a:rPr lang="en-US" dirty="0" smtClean="0"/>
              <a:t>What do we get today?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dirty="0">
              <a:solidFill>
                <a:srgbClr val="000000"/>
              </a:solidFill>
            </a:endParaRPr>
          </a:p>
        </p:txBody>
      </p:sp>
    </p:spTree>
    <p:extLst>
      <p:ext uri="{BB962C8B-B14F-4D97-AF65-F5344CB8AC3E}">
        <p14:creationId xmlns:p14="http://schemas.microsoft.com/office/powerpoint/2010/main" val="26585134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smtClean="0">
                <a:latin typeface="Garamond" charset="0"/>
              </a:rPr>
              <a:t>(Un)expected Slowdowns</a:t>
            </a:r>
            <a:endParaRPr lang="en-US" dirty="0">
              <a:latin typeface="Garamond" charset="0"/>
            </a:endParaRP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2252945731"/>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44069" name="Worksheet" r:id="rId5" imgW="8608298" imgH="4877223" progId="Excel.Sheet.8">
                  <p:embed/>
                </p:oleObj>
              </mc:Choice>
              <mc:Fallback>
                <p:oleObj name="Worksheet" r:id="rId5" imgW="8608298" imgH="4877223" progId="Excel.Sheet.8">
                  <p:embed/>
                  <p:pic>
                    <p:nvPicPr>
                      <p:cNvPr id="0" name=""/>
                      <p:cNvPicPr>
                        <a:picLocks noGrp="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0" name="Straight Arrow Connector 9"/>
          <p:cNvCxnSpPr>
            <a:cxnSpLocks noChangeShapeType="1"/>
          </p:cNvCxnSpPr>
          <p:nvPr/>
        </p:nvCxnSpPr>
        <p:spPr bwMode="auto">
          <a:xfrm rot="5400000">
            <a:off x="2773363" y="2975993"/>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 name="Text Box 11"/>
          <p:cNvSpPr txBox="1">
            <a:spLocks noChangeArrowheads="1"/>
          </p:cNvSpPr>
          <p:nvPr/>
        </p:nvSpPr>
        <p:spPr bwMode="auto">
          <a:xfrm>
            <a:off x="1817688" y="2309244"/>
            <a:ext cx="3376612"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Memory Performance Hog</a:t>
            </a:r>
          </a:p>
        </p:txBody>
      </p:sp>
      <p:cxnSp>
        <p:nvCxnSpPr>
          <p:cNvPr id="11" name="Straight Arrow Connector 10"/>
          <p:cNvCxnSpPr>
            <a:cxnSpLocks noChangeShapeType="1"/>
          </p:cNvCxnSpPr>
          <p:nvPr/>
        </p:nvCxnSpPr>
        <p:spPr bwMode="auto">
          <a:xfrm rot="5400000">
            <a:off x="3463926" y="3358581"/>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3" name="Text Box 11"/>
          <p:cNvSpPr txBox="1">
            <a:spLocks noChangeArrowheads="1"/>
          </p:cNvSpPr>
          <p:nvPr/>
        </p:nvSpPr>
        <p:spPr bwMode="auto">
          <a:xfrm>
            <a:off x="3371850" y="2601344"/>
            <a:ext cx="1649413"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Low priority</a:t>
            </a:r>
          </a:p>
        </p:txBody>
      </p:sp>
      <p:sp>
        <p:nvSpPr>
          <p:cNvPr id="15" name="Text Box 11"/>
          <p:cNvSpPr txBox="1">
            <a:spLocks noChangeArrowheads="1"/>
          </p:cNvSpPr>
          <p:nvPr/>
        </p:nvSpPr>
        <p:spPr bwMode="auto">
          <a:xfrm>
            <a:off x="7035800" y="1083148"/>
            <a:ext cx="180498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High priority</a:t>
            </a:r>
          </a:p>
        </p:txBody>
      </p:sp>
      <p:cxnSp>
        <p:nvCxnSpPr>
          <p:cNvPr id="20" name="Straight Arrow Connector 19"/>
          <p:cNvCxnSpPr>
            <a:cxnSpLocks noChangeShapeType="1"/>
          </p:cNvCxnSpPr>
          <p:nvPr/>
        </p:nvCxnSpPr>
        <p:spPr bwMode="auto">
          <a:xfrm flipH="1">
            <a:off x="7554914" y="1483200"/>
            <a:ext cx="113430" cy="478381"/>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5369" name="TextBox 13"/>
          <p:cNvSpPr txBox="1">
            <a:spLocks noChangeArrowheads="1"/>
          </p:cNvSpPr>
          <p:nvPr/>
        </p:nvSpPr>
        <p:spPr bwMode="auto">
          <a:xfrm>
            <a:off x="2754313" y="5512819"/>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3" y="5511231"/>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5372" name="TextBox 13"/>
          <p:cNvSpPr txBox="1">
            <a:spLocks noChangeArrowheads="1"/>
          </p:cNvSpPr>
          <p:nvPr/>
        </p:nvSpPr>
        <p:spPr bwMode="auto">
          <a:xfrm>
            <a:off x="367632" y="5837783"/>
            <a:ext cx="7925667"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700" dirty="0">
                <a:solidFill>
                  <a:srgbClr val="000000"/>
                </a:solidFill>
                <a:latin typeface="Tahoma" charset="0"/>
              </a:rPr>
              <a:t>Moscibroda and Mutlu, </a:t>
            </a:r>
            <a:r>
              <a:rPr lang="ja-JP" altLang="en-US" sz="1700" dirty="0">
                <a:solidFill>
                  <a:srgbClr val="000000"/>
                </a:solidFill>
                <a:latin typeface="Tahoma" charset="0"/>
              </a:rPr>
              <a:t>“</a:t>
            </a:r>
            <a:r>
              <a:rPr lang="en-US" altLang="ja-JP" sz="1700" dirty="0">
                <a:solidFill>
                  <a:srgbClr val="0000FF"/>
                </a:solidFill>
                <a:latin typeface="Tahoma" charset="0"/>
              </a:rPr>
              <a:t>Memory performance attacks: Denial of memory service </a:t>
            </a:r>
          </a:p>
          <a:p>
            <a:pPr eaLnBrk="1" hangingPunct="1"/>
            <a:r>
              <a:rPr lang="en-US" sz="1700" dirty="0">
                <a:solidFill>
                  <a:srgbClr val="0000FF"/>
                </a:solidFill>
                <a:latin typeface="Tahoma" charset="0"/>
              </a:rPr>
              <a:t>in multi-core systems</a:t>
            </a:r>
            <a:r>
              <a:rPr lang="en-US" sz="1700" dirty="0">
                <a:solidFill>
                  <a:srgbClr val="000000"/>
                </a:solidFill>
                <a:latin typeface="Tahoma" charset="0"/>
              </a:rPr>
              <a:t>,</a:t>
            </a:r>
            <a:r>
              <a:rPr lang="ja-JP" altLang="en-US" sz="1700" dirty="0">
                <a:solidFill>
                  <a:srgbClr val="000000"/>
                </a:solidFill>
                <a:latin typeface="Tahoma" charset="0"/>
              </a:rPr>
              <a:t>”</a:t>
            </a:r>
            <a:r>
              <a:rPr lang="en-US" altLang="ja-JP" sz="1700" dirty="0">
                <a:solidFill>
                  <a:srgbClr val="000000"/>
                </a:solidFill>
                <a:latin typeface="Tahoma" charset="0"/>
              </a:rPr>
              <a:t> USENIX Security 2007.</a:t>
            </a:r>
            <a:endParaRPr lang="en-US" sz="1700" dirty="0">
              <a:solidFill>
                <a:srgbClr val="000000"/>
              </a:solidFill>
              <a:cs typeface="Arial" charset="0"/>
            </a:endParaRPr>
          </a:p>
        </p:txBody>
      </p:sp>
      <p:sp>
        <p:nvSpPr>
          <p:cNvPr id="3" name="TextBox 2"/>
          <p:cNvSpPr txBox="1"/>
          <p:nvPr/>
        </p:nvSpPr>
        <p:spPr>
          <a:xfrm>
            <a:off x="2699792" y="5230941"/>
            <a:ext cx="1019405" cy="646331"/>
          </a:xfrm>
          <a:prstGeom prst="rect">
            <a:avLst/>
          </a:prstGeom>
          <a:solidFill>
            <a:schemeClr val="bg1"/>
          </a:solidFill>
        </p:spPr>
        <p:txBody>
          <a:bodyPr wrap="none" rtlCol="0">
            <a:spAutoFit/>
          </a:bodyPr>
          <a:lstStyle/>
          <a:p>
            <a:r>
              <a:rPr lang="en-US" dirty="0" smtClean="0">
                <a:solidFill>
                  <a:srgbClr val="000000"/>
                </a:solidFill>
                <a:latin typeface="Tahoma"/>
              </a:rPr>
              <a:t>Attacker</a:t>
            </a:r>
          </a:p>
          <a:p>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143103" y="5236109"/>
            <a:ext cx="1465628" cy="646331"/>
          </a:xfrm>
          <a:prstGeom prst="rect">
            <a:avLst/>
          </a:prstGeom>
          <a:solidFill>
            <a:schemeClr val="bg1"/>
          </a:solidFill>
        </p:spPr>
        <p:txBody>
          <a:bodyPr wrap="none" rtlCol="0">
            <a:spAutoFit/>
          </a:bodyPr>
          <a:lstStyle/>
          <a:p>
            <a:pPr algn="ctr"/>
            <a:r>
              <a:rPr lang="en-US" dirty="0" smtClean="0">
                <a:solidFill>
                  <a:srgbClr val="000000"/>
                </a:solidFill>
                <a:latin typeface="Tahoma"/>
              </a:rPr>
              <a:t>Movie player</a:t>
            </a:r>
          </a:p>
          <a:p>
            <a:pPr algn="ctr"/>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216</a:t>
            </a:fld>
            <a:endParaRPr lang="en-US" altLang="en-US" dirty="0">
              <a:solidFill>
                <a:srgbClr val="000000"/>
              </a:solidFill>
            </a:endParaRPr>
          </a:p>
        </p:txBody>
      </p:sp>
    </p:spTree>
    <p:extLst>
      <p:ext uri="{BB962C8B-B14F-4D97-AF65-F5344CB8AC3E}">
        <p14:creationId xmlns:p14="http://schemas.microsoft.com/office/powerpoint/2010/main" val="2906607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0"/>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3" grpId="1" animBg="1"/>
      <p:bldP spid="15" grpId="0" animBg="1"/>
      <p:bldP spid="15" grpId="1"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Rounded Rectangle 97"/>
          <p:cNvSpPr>
            <a:spLocks noChangeArrowheads="1"/>
          </p:cNvSpPr>
          <p:nvPr/>
        </p:nvSpPr>
        <p:spPr bwMode="auto">
          <a:xfrm>
            <a:off x="2160588"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anchor="ctr"/>
          <a:lstStyle/>
          <a:p>
            <a:pPr marL="381000" indent="-381000" algn="ctr">
              <a:spcBef>
                <a:spcPct val="20000"/>
              </a:spcBef>
              <a:buFontTx/>
              <a:buChar char="•"/>
            </a:pPr>
            <a:endParaRPr lang="en-US" sz="2000" dirty="0">
              <a:solidFill>
                <a:srgbClr val="000000"/>
              </a:solidFill>
              <a:latin typeface="Tahoma"/>
            </a:endParaRPr>
          </a:p>
        </p:txBody>
      </p:sp>
      <p:sp>
        <p:nvSpPr>
          <p:cNvPr id="17410" name="Rectangle 2"/>
          <p:cNvSpPr>
            <a:spLocks noGrp="1" noChangeArrowheads="1"/>
          </p:cNvSpPr>
          <p:nvPr>
            <p:ph type="title"/>
          </p:nvPr>
        </p:nvSpPr>
        <p:spPr/>
        <p:txBody>
          <a:bodyPr/>
          <a:lstStyle/>
          <a:p>
            <a:r>
              <a:rPr lang="en-US" dirty="0">
                <a:latin typeface="Garamond" charset="0"/>
              </a:rPr>
              <a:t>Why? Uncontrolled Memory Interference</a:t>
            </a: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432134" name="Text Box 6"/>
          <p:cNvSpPr txBox="1">
            <a:spLocks noChangeArrowheads="1"/>
          </p:cNvSpPr>
          <p:nvPr/>
        </p:nvSpPr>
        <p:spPr bwMode="auto">
          <a:xfrm>
            <a:off x="3117850" y="1485900"/>
            <a:ext cx="939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CORE 1</a:t>
            </a:r>
          </a:p>
        </p:txBody>
      </p:sp>
      <p:sp>
        <p:nvSpPr>
          <p:cNvPr id="17413" name="Text Box 8"/>
          <p:cNvSpPr txBox="1">
            <a:spLocks noChangeArrowheads="1"/>
          </p:cNvSpPr>
          <p:nvPr/>
        </p:nvSpPr>
        <p:spPr bwMode="auto">
          <a:xfrm>
            <a:off x="4702175" y="1485900"/>
            <a:ext cx="939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CORE 2</a:t>
            </a:r>
          </a:p>
        </p:txBody>
      </p:sp>
      <p:sp>
        <p:nvSpPr>
          <p:cNvPr id="17414" name="Text Box 14"/>
          <p:cNvSpPr txBox="1">
            <a:spLocks noChangeArrowheads="1"/>
          </p:cNvSpPr>
          <p:nvPr/>
        </p:nvSpPr>
        <p:spPr bwMode="auto">
          <a:xfrm>
            <a:off x="3143250" y="2425700"/>
            <a:ext cx="892175"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    </a:t>
            </a:r>
            <a:r>
              <a:rPr lang="en-US" sz="1600" dirty="0">
                <a:solidFill>
                  <a:srgbClr val="000000"/>
                </a:solidFill>
              </a:rPr>
              <a:t>L2 </a:t>
            </a:r>
          </a:p>
          <a:p>
            <a:pPr eaLnBrk="1" hangingPunct="1"/>
            <a:r>
              <a:rPr lang="en-US" sz="1600" dirty="0">
                <a:solidFill>
                  <a:srgbClr val="000000"/>
                </a:solidFill>
              </a:rPr>
              <a:t>CACHE</a:t>
            </a:r>
          </a:p>
        </p:txBody>
      </p:sp>
      <p:sp>
        <p:nvSpPr>
          <p:cNvPr id="17415" name="Text Box 16"/>
          <p:cNvSpPr txBox="1">
            <a:spLocks noChangeArrowheads="1"/>
          </p:cNvSpPr>
          <p:nvPr/>
        </p:nvSpPr>
        <p:spPr bwMode="auto">
          <a:xfrm>
            <a:off x="4714875" y="2427288"/>
            <a:ext cx="892175"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    </a:t>
            </a:r>
            <a:r>
              <a:rPr lang="en-US" sz="1600" dirty="0">
                <a:solidFill>
                  <a:srgbClr val="000000"/>
                </a:solidFill>
              </a:rPr>
              <a:t>L2 </a:t>
            </a:r>
          </a:p>
          <a:p>
            <a:pPr eaLnBrk="1" hangingPunct="1"/>
            <a:r>
              <a:rPr lang="en-US" sz="1600" dirty="0">
                <a:solidFill>
                  <a:srgbClr val="000000"/>
                </a:solidFill>
              </a:rPr>
              <a:t>CACHE</a:t>
            </a:r>
          </a:p>
        </p:txBody>
      </p:sp>
      <p:sp>
        <p:nvSpPr>
          <p:cNvPr id="17416" name="Line 20"/>
          <p:cNvSpPr>
            <a:spLocks noChangeShapeType="1"/>
          </p:cNvSpPr>
          <p:nvPr/>
        </p:nvSpPr>
        <p:spPr bwMode="auto">
          <a:xfrm>
            <a:off x="3573463" y="2055813"/>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17" name="Line 21"/>
          <p:cNvSpPr>
            <a:spLocks noChangeShapeType="1"/>
          </p:cNvSpPr>
          <p:nvPr/>
        </p:nvSpPr>
        <p:spPr bwMode="auto">
          <a:xfrm>
            <a:off x="5146675" y="2055813"/>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18"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anchor="ctr"/>
          <a:lstStyle/>
          <a:p>
            <a:endParaRPr lang="en-US" dirty="0">
              <a:solidFill>
                <a:srgbClr val="000000"/>
              </a:solidFill>
              <a:latin typeface="Tahoma"/>
            </a:endParaRPr>
          </a:p>
        </p:txBody>
      </p:sp>
      <p:sp>
        <p:nvSpPr>
          <p:cNvPr id="17419" name="Text Box 24"/>
          <p:cNvSpPr txBox="1">
            <a:spLocks noChangeArrowheads="1"/>
          </p:cNvSpPr>
          <p:nvPr/>
        </p:nvSpPr>
        <p:spPr bwMode="auto">
          <a:xfrm>
            <a:off x="2759075" y="4002088"/>
            <a:ext cx="3195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2</a:t>
            </a:r>
          </a:p>
        </p:txBody>
      </p:sp>
      <p:sp>
        <p:nvSpPr>
          <p:cNvPr id="17423"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4"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5"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6"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7" name="Line 48"/>
          <p:cNvSpPr>
            <a:spLocks noChangeShapeType="1"/>
          </p:cNvSpPr>
          <p:nvPr/>
        </p:nvSpPr>
        <p:spPr bwMode="auto">
          <a:xfrm flipV="1">
            <a:off x="4341813" y="4464050"/>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432178" name="Text Box 50"/>
          <p:cNvSpPr txBox="1">
            <a:spLocks noChangeArrowheads="1"/>
          </p:cNvSpPr>
          <p:nvPr/>
        </p:nvSpPr>
        <p:spPr bwMode="auto">
          <a:xfrm>
            <a:off x="6737350" y="3613150"/>
            <a:ext cx="1835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3399"/>
                </a:solidFill>
              </a:rPr>
              <a:t>Shared DRAM</a:t>
            </a:r>
          </a:p>
          <a:p>
            <a:pPr eaLnBrk="1" hangingPunct="1"/>
            <a:r>
              <a:rPr lang="en-US" sz="1800" dirty="0">
                <a:solidFill>
                  <a:srgbClr val="003399"/>
                </a:solidFill>
              </a:rPr>
              <a:t>Memory System</a:t>
            </a:r>
          </a:p>
        </p:txBody>
      </p:sp>
      <p:sp>
        <p:nvSpPr>
          <p:cNvPr id="17429" name="Rounded Rectangle 97"/>
          <p:cNvSpPr>
            <a:spLocks noChangeArrowheads="1"/>
          </p:cNvSpPr>
          <p:nvPr/>
        </p:nvSpPr>
        <p:spPr bwMode="auto">
          <a:xfrm>
            <a:off x="2493963"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381000" indent="-381000" algn="ctr">
              <a:spcBef>
                <a:spcPct val="20000"/>
              </a:spcBef>
              <a:buFontTx/>
              <a:buChar char="•"/>
            </a:pPr>
            <a:endParaRPr lang="en-US" sz="2000" dirty="0">
              <a:solidFill>
                <a:srgbClr val="000000"/>
              </a:solidFill>
              <a:latin typeface="Tahoma"/>
            </a:endParaRPr>
          </a:p>
        </p:txBody>
      </p:sp>
      <p:sp>
        <p:nvSpPr>
          <p:cNvPr id="17430" name="Text Box 52"/>
          <p:cNvSpPr txBox="1">
            <a:spLocks noChangeArrowheads="1"/>
          </p:cNvSpPr>
          <p:nvPr/>
        </p:nvSpPr>
        <p:spPr bwMode="auto">
          <a:xfrm>
            <a:off x="6350000" y="1412875"/>
            <a:ext cx="1238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3B812F"/>
                </a:solidFill>
              </a:rPr>
              <a:t>Multi-Core</a:t>
            </a:r>
          </a:p>
          <a:p>
            <a:pPr eaLnBrk="1" hangingPunct="1"/>
            <a:r>
              <a:rPr lang="en-US" sz="1800" dirty="0">
                <a:solidFill>
                  <a:srgbClr val="3B812F"/>
                </a:solidFill>
              </a:rPr>
              <a:t>Chip</a:t>
            </a:r>
          </a:p>
        </p:txBody>
      </p:sp>
      <p:sp>
        <p:nvSpPr>
          <p:cNvPr id="432182" name="Line 54"/>
          <p:cNvSpPr>
            <a:spLocks noChangeShapeType="1"/>
          </p:cNvSpPr>
          <p:nvPr/>
        </p:nvSpPr>
        <p:spPr bwMode="auto">
          <a:xfrm>
            <a:off x="1230313" y="3371850"/>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432183" name="Text Box 55"/>
          <p:cNvSpPr txBox="1">
            <a:spLocks noChangeArrowheads="1"/>
          </p:cNvSpPr>
          <p:nvPr/>
        </p:nvSpPr>
        <p:spPr bwMode="auto">
          <a:xfrm>
            <a:off x="366713" y="3005138"/>
            <a:ext cx="1238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FF0000"/>
                </a:solidFill>
              </a:rPr>
              <a:t>unfairness</a:t>
            </a:r>
          </a:p>
        </p:txBody>
      </p:sp>
      <p:sp>
        <p:nvSpPr>
          <p:cNvPr id="432184"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34" name="Rectangle 11"/>
          <p:cNvSpPr>
            <a:spLocks noChangeArrowheads="1"/>
          </p:cNvSpPr>
          <p:nvPr/>
        </p:nvSpPr>
        <p:spPr bwMode="auto">
          <a:xfrm>
            <a:off x="2686050"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35" name="Text Box 6"/>
          <p:cNvSpPr txBox="1">
            <a:spLocks noChangeArrowheads="1"/>
          </p:cNvSpPr>
          <p:nvPr/>
        </p:nvSpPr>
        <p:spPr bwMode="auto">
          <a:xfrm>
            <a:off x="3505200" y="3319463"/>
            <a:ext cx="18097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INTERCONNECT</a:t>
            </a:r>
          </a:p>
        </p:txBody>
      </p:sp>
      <p:cxnSp>
        <p:nvCxnSpPr>
          <p:cNvPr id="17436" name="Straight Arrow Connector 53"/>
          <p:cNvCxnSpPr>
            <a:cxnSpLocks noChangeShapeType="1"/>
          </p:cNvCxnSpPr>
          <p:nvPr/>
        </p:nvCxnSpPr>
        <p:spPr bwMode="auto">
          <a:xfrm rot="5400000">
            <a:off x="3466307" y="3256756"/>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7"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8"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9" name="Straight Arrow Connector 58"/>
          <p:cNvCxnSpPr>
            <a:cxnSpLocks noChangeShapeType="1"/>
          </p:cNvCxnSpPr>
          <p:nvPr/>
        </p:nvCxnSpPr>
        <p:spPr bwMode="auto">
          <a:xfrm rot="5400000">
            <a:off x="5053807" y="3713956"/>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41"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42"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69" name="Text Box 8"/>
          <p:cNvSpPr txBox="1">
            <a:spLocks noChangeArrowheads="1"/>
          </p:cNvSpPr>
          <p:nvPr/>
        </p:nvSpPr>
        <p:spPr bwMode="auto">
          <a:xfrm>
            <a:off x="3163888" y="1485900"/>
            <a:ext cx="915635" cy="33855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smtClean="0">
                <a:solidFill>
                  <a:srgbClr val="FFFFFF"/>
                </a:solidFill>
              </a:rPr>
              <a:t>attacker</a:t>
            </a:r>
            <a:endParaRPr lang="en-US" sz="1600" dirty="0">
              <a:solidFill>
                <a:srgbClr val="FFFFFF"/>
              </a:solidFill>
            </a:endParaRPr>
          </a:p>
        </p:txBody>
      </p:sp>
      <p:sp>
        <p:nvSpPr>
          <p:cNvPr id="70" name="Text Box 8"/>
          <p:cNvSpPr txBox="1">
            <a:spLocks noChangeArrowheads="1"/>
          </p:cNvSpPr>
          <p:nvPr/>
        </p:nvSpPr>
        <p:spPr bwMode="auto">
          <a:xfrm>
            <a:off x="4499992" y="1468438"/>
            <a:ext cx="1347845" cy="3385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FFFFFF"/>
                </a:solidFill>
              </a:rPr>
              <a:t>m</a:t>
            </a:r>
            <a:r>
              <a:rPr lang="en-US" sz="1600" dirty="0" smtClean="0">
                <a:solidFill>
                  <a:srgbClr val="FFFFFF"/>
                </a:solidFill>
              </a:rPr>
              <a:t>ovie player</a:t>
            </a:r>
            <a:endParaRPr lang="en-US" sz="1600" dirty="0">
              <a:solidFill>
                <a:srgbClr val="FFFFFF"/>
              </a:solidFill>
            </a:endParaRP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3</a:t>
            </a:r>
          </a:p>
        </p:txBody>
      </p:sp>
      <p:sp>
        <p:nvSpPr>
          <p:cNvPr id="17446"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grpSp>
        <p:nvGrpSpPr>
          <p:cNvPr id="2" name="Group 107"/>
          <p:cNvGrpSpPr>
            <a:grpSpLocks/>
          </p:cNvGrpSpPr>
          <p:nvPr/>
        </p:nvGrpSpPr>
        <p:grpSpPr bwMode="auto">
          <a:xfrm>
            <a:off x="3505200" y="1257300"/>
            <a:ext cx="176213" cy="779463"/>
            <a:chOff x="536864" y="1524322"/>
            <a:chExt cx="176645" cy="778674"/>
          </a:xfrm>
        </p:grpSpPr>
        <p:sp>
          <p:nvSpPr>
            <p:cNvPr id="17470"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1"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2"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3"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sp>
        <p:nvSpPr>
          <p:cNvPr id="107" name="Rectangle 106"/>
          <p:cNvSpPr>
            <a:spLocks noChangeArrowheads="1"/>
          </p:cNvSpPr>
          <p:nvPr/>
        </p:nvSpPr>
        <p:spPr bwMode="auto">
          <a:xfrm>
            <a:off x="5057775" y="1817688"/>
            <a:ext cx="177800" cy="169862"/>
          </a:xfrm>
          <a:prstGeom prst="rect">
            <a:avLst/>
          </a:prstGeom>
          <a:solidFill>
            <a:srgbClr val="FF0000"/>
          </a:solidFill>
          <a:ln w="9525">
            <a:solidFill>
              <a:schemeClr val="tx1"/>
            </a:solidFill>
            <a:round/>
            <a:headEnd/>
            <a:tailEnd/>
          </a:ln>
        </p:spPr>
        <p:txBody>
          <a:bodyPr/>
          <a:lstStyle/>
          <a:p>
            <a:endParaRPr lang="en-US" dirty="0">
              <a:solidFill>
                <a:srgbClr val="000000"/>
              </a:solidFill>
              <a:latin typeface="Tahoma"/>
            </a:endParaRPr>
          </a:p>
        </p:txBody>
      </p:sp>
      <p:grpSp>
        <p:nvGrpSpPr>
          <p:cNvPr id="3" name="Group 119"/>
          <p:cNvGrpSpPr>
            <a:grpSpLocks/>
          </p:cNvGrpSpPr>
          <p:nvPr/>
        </p:nvGrpSpPr>
        <p:grpSpPr bwMode="auto">
          <a:xfrm>
            <a:off x="3702050" y="1255713"/>
            <a:ext cx="176213" cy="777875"/>
            <a:chOff x="536864" y="1524322"/>
            <a:chExt cx="176645" cy="778674"/>
          </a:xfrm>
        </p:grpSpPr>
        <p:sp>
          <p:nvSpPr>
            <p:cNvPr id="17466"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7"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8"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9"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4" name="Group 124"/>
          <p:cNvGrpSpPr>
            <a:grpSpLocks/>
          </p:cNvGrpSpPr>
          <p:nvPr/>
        </p:nvGrpSpPr>
        <p:grpSpPr bwMode="auto">
          <a:xfrm>
            <a:off x="3906838" y="1262063"/>
            <a:ext cx="176212" cy="779462"/>
            <a:chOff x="536864" y="1524322"/>
            <a:chExt cx="176645" cy="778674"/>
          </a:xfrm>
        </p:grpSpPr>
        <p:sp>
          <p:nvSpPr>
            <p:cNvPr id="17462"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3"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4"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5"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17458"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9"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0"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1"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17454"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5"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6"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7"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sp>
        <p:nvSpPr>
          <p:cNvPr id="6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217</a:t>
            </a:fld>
            <a:endParaRPr lang="en-US" altLang="en-US" dirty="0">
              <a:solidFill>
                <a:srgbClr val="000000"/>
              </a:solidFill>
            </a:endParaRPr>
          </a:p>
        </p:txBody>
      </p:sp>
    </p:spTree>
    <p:extLst>
      <p:ext uri="{BB962C8B-B14F-4D97-AF65-F5344CB8AC3E}">
        <p14:creationId xmlns:p14="http://schemas.microsoft.com/office/powerpoint/2010/main" val="36074158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blinds(horizontal)">
                                      <p:cBhvr>
                                        <p:cTn id="7" dur="500"/>
                                        <p:tgtEl>
                                          <p:spTgt spid="98"/>
                                        </p:tgtEl>
                                      </p:cBhvr>
                                    </p:animEffect>
                                  </p:childTnLst>
                                </p:cTn>
                              </p:par>
                              <p:par>
                                <p:cTn id="8" presetID="1" presetClass="entr" presetSubtype="0" fill="hold" grpId="1" nodeType="withEffect">
                                  <p:stCondLst>
                                    <p:cond delay="0"/>
                                  </p:stCondLst>
                                  <p:childTnLst>
                                    <p:set>
                                      <p:cBhvr>
                                        <p:cTn id="9" dur="1" fill="hold">
                                          <p:stCondLst>
                                            <p:cond delay="0"/>
                                          </p:stCondLst>
                                        </p:cTn>
                                        <p:tgtEl>
                                          <p:spTgt spid="98"/>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43217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mph" presetSubtype="2" fill="hold" nodeType="clickEffect">
                                  <p:stCondLst>
                                    <p:cond delay="0"/>
                                  </p:stCondLst>
                                  <p:childTnLst>
                                    <p:animClr clrSpc="rgb" dir="cw">
                                      <p:cBhvr>
                                        <p:cTn id="15" dur="500" fill="hold"/>
                                        <p:tgtEl>
                                          <p:spTgt spid="432133"/>
                                        </p:tgtEl>
                                        <p:attrNameLst>
                                          <p:attrName>fillcolor</p:attrName>
                                        </p:attrNameLst>
                                      </p:cBhvr>
                                      <p:to>
                                        <a:srgbClr val="0000FF"/>
                                      </p:to>
                                    </p:animClr>
                                    <p:set>
                                      <p:cBhvr>
                                        <p:cTn id="16" dur="500" fill="hold"/>
                                        <p:tgtEl>
                                          <p:spTgt spid="432133"/>
                                        </p:tgtEl>
                                        <p:attrNameLst>
                                          <p:attrName>fill.type</p:attrName>
                                        </p:attrNameLst>
                                      </p:cBhvr>
                                      <p:to>
                                        <p:strVal val="solid"/>
                                      </p:to>
                                    </p:set>
                                    <p:set>
                                      <p:cBhvr>
                                        <p:cTn id="17" dur="500" fill="hold"/>
                                        <p:tgtEl>
                                          <p:spTgt spid="432133"/>
                                        </p:tgtEl>
                                        <p:attrNameLst>
                                          <p:attrName>fill.on</p:attrName>
                                        </p:attrNameLst>
                                      </p:cBhvr>
                                      <p:to>
                                        <p:strVal val="true"/>
                                      </p:to>
                                    </p:set>
                                  </p:childTnLst>
                                </p:cTn>
                              </p:par>
                              <p:par>
                                <p:cTn id="18" presetID="1" presetClass="exit" presetSubtype="0" fill="hold" grpId="0" nodeType="withEffect">
                                  <p:stCondLst>
                                    <p:cond delay="0"/>
                                  </p:stCondLst>
                                  <p:childTnLst>
                                    <p:set>
                                      <p:cBhvr>
                                        <p:cTn id="19" dur="1" fill="hold">
                                          <p:stCondLst>
                                            <p:cond delay="0"/>
                                          </p:stCondLst>
                                        </p:cTn>
                                        <p:tgtEl>
                                          <p:spTgt spid="432134"/>
                                        </p:tgtEl>
                                        <p:attrNameLst>
                                          <p:attrName>style.visibility</p:attrName>
                                        </p:attrNameLst>
                                      </p:cBhvr>
                                      <p:to>
                                        <p:strVal val="hidden"/>
                                      </p:to>
                                    </p:set>
                                  </p:childTnLst>
                                </p:cTn>
                              </p:par>
                              <p:par>
                                <p:cTn id="20" presetID="3" presetClass="entr" presetSubtype="1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blinds(horizontal)">
                                      <p:cBhvr>
                                        <p:cTn id="22" dur="500"/>
                                        <p:tgtEl>
                                          <p:spTgt spid="6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blinds(horizontal)">
                                      <p:cBhvr>
                                        <p:cTn id="25" dur="500"/>
                                        <p:tgtEl>
                                          <p:spTgt spid="70"/>
                                        </p:tgtEl>
                                      </p:cBhvr>
                                    </p:animEffect>
                                  </p:childTnLst>
                                </p:cTn>
                              </p:par>
                              <p:par>
                                <p:cTn id="26" presetID="1" presetClass="emph" presetSubtype="2" fill="hold" nodeType="withEffect">
                                  <p:stCondLst>
                                    <p:cond delay="0"/>
                                  </p:stCondLst>
                                  <p:childTnLst>
                                    <p:animClr clrSpc="rgb" dir="cw">
                                      <p:cBhvr>
                                        <p:cTn id="27" dur="500" fill="hold"/>
                                        <p:tgtEl>
                                          <p:spTgt spid="66"/>
                                        </p:tgtEl>
                                        <p:attrNameLst>
                                          <p:attrName>fillcolor</p:attrName>
                                        </p:attrNameLst>
                                      </p:cBhvr>
                                      <p:to>
                                        <a:srgbClr val="FF0000"/>
                                      </p:to>
                                    </p:animClr>
                                    <p:set>
                                      <p:cBhvr>
                                        <p:cTn id="28" dur="500" fill="hold"/>
                                        <p:tgtEl>
                                          <p:spTgt spid="66"/>
                                        </p:tgtEl>
                                        <p:attrNameLst>
                                          <p:attrName>fill.type</p:attrName>
                                        </p:attrNameLst>
                                      </p:cBhvr>
                                      <p:to>
                                        <p:strVal val="solid"/>
                                      </p:to>
                                    </p:set>
                                    <p:set>
                                      <p:cBhvr>
                                        <p:cTn id="29" dur="500" fill="hold"/>
                                        <p:tgtEl>
                                          <p:spTgt spid="66"/>
                                        </p:tgtEl>
                                        <p:attrNameLst>
                                          <p:attrName>fill.on</p:attrName>
                                        </p:attrNameLst>
                                      </p:cBhvr>
                                      <p:to>
                                        <p:strVal val="tru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
                                        </p:tgtEl>
                                        <p:attrNameLst>
                                          <p:attrName>style.visibility</p:attrName>
                                        </p:attrNameLst>
                                      </p:cBhvr>
                                      <p:to>
                                        <p:strVal val="visible"/>
                                      </p:to>
                                    </p:set>
                                  </p:childTnLst>
                                </p:cTn>
                              </p:par>
                              <p:par>
                                <p:cTn id="34" presetID="42" presetClass="path" presetSubtype="0" accel="50000" decel="50000" fill="hold" nodeType="withEffect">
                                  <p:stCondLst>
                                    <p:cond delay="0"/>
                                  </p:stCondLst>
                                  <p:childTnLst>
                                    <p:animMotion origin="layout" path="M -1.94444E-6 3.7037E-6 L -1.94444E-6 0.36597 " pathEditMode="relative" rAng="0" ptsTypes="AA">
                                      <p:cBhvr>
                                        <p:cTn id="35" dur="1000" fill="hold"/>
                                        <p:tgtEl>
                                          <p:spTgt spid="2"/>
                                        </p:tgtEl>
                                        <p:attrNameLst>
                                          <p:attrName>ppt_x</p:attrName>
                                          <p:attrName>ppt_y</p:attrName>
                                        </p:attrNameLst>
                                      </p:cBhvr>
                                      <p:rCtr x="0" y="18300"/>
                                    </p:animMotion>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07"/>
                                        </p:tgtEl>
                                        <p:attrNameLst>
                                          <p:attrName>style.visibility</p:attrName>
                                        </p:attrNameLst>
                                      </p:cBhvr>
                                      <p:to>
                                        <p:strVal val="visible"/>
                                      </p:to>
                                    </p:set>
                                  </p:childTnLst>
                                </p:cTn>
                              </p:par>
                              <p:par>
                                <p:cTn id="39" presetID="42" presetClass="path" presetSubtype="0" accel="50000" decel="50000" fill="hold" grpId="1" nodeType="withEffect">
                                  <p:stCondLst>
                                    <p:cond delay="0"/>
                                  </p:stCondLst>
                                  <p:childTnLst>
                                    <p:animMotion origin="layout" path="M 0 0  L 0 0.33333  E" pathEditMode="relative" ptsTypes="">
                                      <p:cBhvr>
                                        <p:cTn id="40" dur="1000" fill="hold"/>
                                        <p:tgtEl>
                                          <p:spTgt spid="107"/>
                                        </p:tgtEl>
                                        <p:attrNameLst>
                                          <p:attrName>ppt_x</p:attrName>
                                          <p:attrName>ppt_y</p:attrName>
                                        </p:attrNameLst>
                                      </p:cBhvr>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63"/>
                                        </p:tgtEl>
                                        <p:attrNameLst>
                                          <p:attrName>fillcolor</p:attrName>
                                        </p:attrNameLst>
                                      </p:cBhvr>
                                      <p:to>
                                        <a:srgbClr val="0000FF"/>
                                      </p:to>
                                    </p:animClr>
                                    <p:set>
                                      <p:cBhvr>
                                        <p:cTn id="45" dur="500" fill="hold"/>
                                        <p:tgtEl>
                                          <p:spTgt spid="63"/>
                                        </p:tgtEl>
                                        <p:attrNameLst>
                                          <p:attrName>fill.type</p:attrName>
                                        </p:attrNameLst>
                                      </p:cBhvr>
                                      <p:to>
                                        <p:strVal val="solid"/>
                                      </p:to>
                                    </p:set>
                                    <p:set>
                                      <p:cBhvr>
                                        <p:cTn id="46" dur="500" fill="hold"/>
                                        <p:tgtEl>
                                          <p:spTgt spid="63"/>
                                        </p:tgtEl>
                                        <p:attrNameLst>
                                          <p:attrName>fill.on</p:attrName>
                                        </p:attrNameLst>
                                      </p:cBhvr>
                                      <p:to>
                                        <p:strVal val="true"/>
                                      </p:to>
                                    </p:set>
                                  </p:childTnLst>
                                </p:cTn>
                              </p:par>
                              <p:par>
                                <p:cTn id="47" presetID="1" presetClass="emph" presetSubtype="2" fill="hold" nodeType="withEffect">
                                  <p:stCondLst>
                                    <p:cond delay="0"/>
                                  </p:stCondLst>
                                  <p:childTnLst>
                                    <p:animClr clrSpc="rgb" dir="cw">
                                      <p:cBhvr>
                                        <p:cTn id="48" dur="500" fill="hold"/>
                                        <p:tgtEl>
                                          <p:spTgt spid="62"/>
                                        </p:tgtEl>
                                        <p:attrNameLst>
                                          <p:attrName>fillcolor</p:attrName>
                                        </p:attrNameLst>
                                      </p:cBhvr>
                                      <p:to>
                                        <a:srgbClr val="0000FF"/>
                                      </p:to>
                                    </p:animClr>
                                    <p:set>
                                      <p:cBhvr>
                                        <p:cTn id="49" dur="500" fill="hold"/>
                                        <p:tgtEl>
                                          <p:spTgt spid="62"/>
                                        </p:tgtEl>
                                        <p:attrNameLst>
                                          <p:attrName>fill.type</p:attrName>
                                        </p:attrNameLst>
                                      </p:cBhvr>
                                      <p:to>
                                        <p:strVal val="solid"/>
                                      </p:to>
                                    </p:set>
                                    <p:set>
                                      <p:cBhvr>
                                        <p:cTn id="50" dur="500" fill="hold"/>
                                        <p:tgtEl>
                                          <p:spTgt spid="62"/>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64"/>
                                        </p:tgtEl>
                                        <p:attrNameLst>
                                          <p:attrName>fillcolor</p:attrName>
                                        </p:attrNameLst>
                                      </p:cBhvr>
                                      <p:to>
                                        <a:srgbClr val="0000FF"/>
                                      </p:to>
                                    </p:animClr>
                                    <p:set>
                                      <p:cBhvr>
                                        <p:cTn id="53" dur="500" fill="hold"/>
                                        <p:tgtEl>
                                          <p:spTgt spid="64"/>
                                        </p:tgtEl>
                                        <p:attrNameLst>
                                          <p:attrName>fill.type</p:attrName>
                                        </p:attrNameLst>
                                      </p:cBhvr>
                                      <p:to>
                                        <p:strVal val="solid"/>
                                      </p:to>
                                    </p:set>
                                    <p:set>
                                      <p:cBhvr>
                                        <p:cTn id="54" dur="500" fill="hold"/>
                                        <p:tgtEl>
                                          <p:spTgt spid="64"/>
                                        </p:tgtEl>
                                        <p:attrNameLst>
                                          <p:attrName>fill.on</p:attrName>
                                        </p:attrNameLst>
                                      </p:cBhvr>
                                      <p:to>
                                        <p:strVal val="true"/>
                                      </p:to>
                                    </p:set>
                                  </p:childTnLst>
                                </p:cTn>
                              </p:par>
                              <p:par>
                                <p:cTn id="55" presetID="1" presetClass="emph" presetSubtype="2" fill="hold" nodeType="withEffect">
                                  <p:stCondLst>
                                    <p:cond delay="0"/>
                                  </p:stCondLst>
                                  <p:childTnLst>
                                    <p:animClr clrSpc="rgb" dir="cw">
                                      <p:cBhvr>
                                        <p:cTn id="56" dur="500" fill="hold"/>
                                        <p:tgtEl>
                                          <p:spTgt spid="71"/>
                                        </p:tgtEl>
                                        <p:attrNameLst>
                                          <p:attrName>fillcolor</p:attrName>
                                        </p:attrNameLst>
                                      </p:cBhvr>
                                      <p:to>
                                        <a:srgbClr val="0000FF"/>
                                      </p:to>
                                    </p:animClr>
                                    <p:set>
                                      <p:cBhvr>
                                        <p:cTn id="57" dur="500" fill="hold"/>
                                        <p:tgtEl>
                                          <p:spTgt spid="71"/>
                                        </p:tgtEl>
                                        <p:attrNameLst>
                                          <p:attrName>fill.type</p:attrName>
                                        </p:attrNameLst>
                                      </p:cBhvr>
                                      <p:to>
                                        <p:strVal val="solid"/>
                                      </p:to>
                                    </p:set>
                                    <p:set>
                                      <p:cBhvr>
                                        <p:cTn id="58" dur="500" fill="hold"/>
                                        <p:tgtEl>
                                          <p:spTgt spid="71"/>
                                        </p:tgtEl>
                                        <p:attrNameLst>
                                          <p:attrName>fill.on</p:attrName>
                                        </p:attrNameLst>
                                      </p:cBhvr>
                                      <p:to>
                                        <p:strVal val="true"/>
                                      </p:to>
                                    </p:set>
                                  </p:childTnLst>
                                </p:cTn>
                              </p:par>
                              <p:par>
                                <p:cTn id="59" presetID="3" presetClass="exit" presetSubtype="10" fill="hold" nodeType="withEffect">
                                  <p:stCondLst>
                                    <p:cond delay="0"/>
                                  </p:stCondLst>
                                  <p:childTnLst>
                                    <p:animEffect transition="out" filter="blinds(horizontal)">
                                      <p:cBhvr>
                                        <p:cTn id="60" dur="500"/>
                                        <p:tgtEl>
                                          <p:spTgt spid="2"/>
                                        </p:tgtEl>
                                      </p:cBhvr>
                                    </p:animEffect>
                                    <p:set>
                                      <p:cBhvr>
                                        <p:cTn id="61" dur="1" fill="hold">
                                          <p:stCondLst>
                                            <p:cond delay="499"/>
                                          </p:stCondLst>
                                        </p:cTn>
                                        <p:tgtEl>
                                          <p:spTgt spid="2"/>
                                        </p:tgtEl>
                                        <p:attrNameLst>
                                          <p:attrName>style.visibility</p:attrName>
                                        </p:attrNameLst>
                                      </p:cBhvr>
                                      <p:to>
                                        <p:strVal val="hidden"/>
                                      </p:to>
                                    </p:set>
                                  </p:childTnLst>
                                </p:cTn>
                              </p:par>
                              <p:par>
                                <p:cTn id="62" presetID="1" presetClass="entr" presetSubtype="0" fill="hold" nodeType="withEffect">
                                  <p:stCondLst>
                                    <p:cond delay="0"/>
                                  </p:stCondLst>
                                  <p:childTnLst>
                                    <p:set>
                                      <p:cBhvr>
                                        <p:cTn id="63" dur="1" fill="hold">
                                          <p:stCondLst>
                                            <p:cond delay="0"/>
                                          </p:stCondLst>
                                        </p:cTn>
                                        <p:tgtEl>
                                          <p:spTgt spid="3"/>
                                        </p:tgtEl>
                                        <p:attrNameLst>
                                          <p:attrName>style.visibility</p:attrName>
                                        </p:attrNameLst>
                                      </p:cBhvr>
                                      <p:to>
                                        <p:strVal val="visible"/>
                                      </p:to>
                                    </p:set>
                                  </p:childTnLst>
                                </p:cTn>
                              </p:par>
                              <p:par>
                                <p:cTn id="64" presetID="42" presetClass="path" presetSubtype="0" accel="50000" decel="50000" fill="hold" nodeType="withEffect">
                                  <p:stCondLst>
                                    <p:cond delay="0"/>
                                  </p:stCondLst>
                                  <p:childTnLst>
                                    <p:animMotion origin="layout" path="M -1.94444E-6 3.7037E-6 L -1.94444E-6 0.36597 " pathEditMode="relative" rAng="0" ptsTypes="AA">
                                      <p:cBhvr>
                                        <p:cTn id="65" dur="1000" fill="hold"/>
                                        <p:tgtEl>
                                          <p:spTgt spid="3"/>
                                        </p:tgtEl>
                                        <p:attrNameLst>
                                          <p:attrName>ppt_x</p:attrName>
                                          <p:attrName>ppt_y</p:attrName>
                                        </p:attrNameLst>
                                      </p:cBhvr>
                                      <p:rCtr x="0" y="18300"/>
                                    </p:animMotion>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mph" presetSubtype="2" fill="hold" nodeType="clickEffect">
                                  <p:stCondLst>
                                    <p:cond delay="0"/>
                                  </p:stCondLst>
                                  <p:childTnLst>
                                    <p:animClr clrSpc="rgb" dir="cw">
                                      <p:cBhvr>
                                        <p:cTn id="69" dur="500" fill="hold"/>
                                        <p:tgtEl>
                                          <p:spTgt spid="62"/>
                                        </p:tgtEl>
                                        <p:attrNameLst>
                                          <p:attrName>fillcolor</p:attrName>
                                        </p:attrNameLst>
                                      </p:cBhvr>
                                      <p:to>
                                        <a:schemeClr val="bg1"/>
                                      </p:to>
                                    </p:animClr>
                                    <p:set>
                                      <p:cBhvr>
                                        <p:cTn id="70" dur="500" fill="hold"/>
                                        <p:tgtEl>
                                          <p:spTgt spid="62"/>
                                        </p:tgtEl>
                                        <p:attrNameLst>
                                          <p:attrName>fill.type</p:attrName>
                                        </p:attrNameLst>
                                      </p:cBhvr>
                                      <p:to>
                                        <p:strVal val="solid"/>
                                      </p:to>
                                    </p:set>
                                    <p:set>
                                      <p:cBhvr>
                                        <p:cTn id="71" dur="500" fill="hold"/>
                                        <p:tgtEl>
                                          <p:spTgt spid="62"/>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500" fill="hold"/>
                                        <p:tgtEl>
                                          <p:spTgt spid="63"/>
                                        </p:tgtEl>
                                        <p:attrNameLst>
                                          <p:attrName>fillcolor</p:attrName>
                                        </p:attrNameLst>
                                      </p:cBhvr>
                                      <p:to>
                                        <a:schemeClr val="bg1"/>
                                      </p:to>
                                    </p:animClr>
                                    <p:set>
                                      <p:cBhvr>
                                        <p:cTn id="74" dur="500" fill="hold"/>
                                        <p:tgtEl>
                                          <p:spTgt spid="63"/>
                                        </p:tgtEl>
                                        <p:attrNameLst>
                                          <p:attrName>fill.type</p:attrName>
                                        </p:attrNameLst>
                                      </p:cBhvr>
                                      <p:to>
                                        <p:strVal val="solid"/>
                                      </p:to>
                                    </p:set>
                                    <p:set>
                                      <p:cBhvr>
                                        <p:cTn id="75" dur="500" fill="hold"/>
                                        <p:tgtEl>
                                          <p:spTgt spid="63"/>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500" fill="hold"/>
                                        <p:tgtEl>
                                          <p:spTgt spid="64"/>
                                        </p:tgtEl>
                                        <p:attrNameLst>
                                          <p:attrName>fillcolor</p:attrName>
                                        </p:attrNameLst>
                                      </p:cBhvr>
                                      <p:to>
                                        <a:schemeClr val="bg1"/>
                                      </p:to>
                                    </p:animClr>
                                    <p:set>
                                      <p:cBhvr>
                                        <p:cTn id="78" dur="500" fill="hold"/>
                                        <p:tgtEl>
                                          <p:spTgt spid="64"/>
                                        </p:tgtEl>
                                        <p:attrNameLst>
                                          <p:attrName>fill.type</p:attrName>
                                        </p:attrNameLst>
                                      </p:cBhvr>
                                      <p:to>
                                        <p:strVal val="solid"/>
                                      </p:to>
                                    </p:set>
                                    <p:set>
                                      <p:cBhvr>
                                        <p:cTn id="79" dur="500" fill="hold"/>
                                        <p:tgtEl>
                                          <p:spTgt spid="64"/>
                                        </p:tgtEl>
                                        <p:attrNameLst>
                                          <p:attrName>fill.on</p:attrName>
                                        </p:attrNameLst>
                                      </p:cBhvr>
                                      <p:to>
                                        <p:strVal val="true"/>
                                      </p:to>
                                    </p:set>
                                  </p:childTnLst>
                                </p:cTn>
                              </p:par>
                              <p:par>
                                <p:cTn id="80" presetID="1" presetClass="emph" presetSubtype="2" fill="hold" nodeType="withEffect">
                                  <p:stCondLst>
                                    <p:cond delay="0"/>
                                  </p:stCondLst>
                                  <p:childTnLst>
                                    <p:animClr clrSpc="rgb" dir="cw">
                                      <p:cBhvr>
                                        <p:cTn id="81" dur="500" fill="hold"/>
                                        <p:tgtEl>
                                          <p:spTgt spid="71"/>
                                        </p:tgtEl>
                                        <p:attrNameLst>
                                          <p:attrName>fillcolor</p:attrName>
                                        </p:attrNameLst>
                                      </p:cBhvr>
                                      <p:to>
                                        <a:schemeClr val="bg1"/>
                                      </p:to>
                                    </p:animClr>
                                    <p:set>
                                      <p:cBhvr>
                                        <p:cTn id="82" dur="500" fill="hold"/>
                                        <p:tgtEl>
                                          <p:spTgt spid="71"/>
                                        </p:tgtEl>
                                        <p:attrNameLst>
                                          <p:attrName>fill.type</p:attrName>
                                        </p:attrNameLst>
                                      </p:cBhvr>
                                      <p:to>
                                        <p:strVal val="solid"/>
                                      </p:to>
                                    </p:set>
                                    <p:set>
                                      <p:cBhvr>
                                        <p:cTn id="83" dur="500" fill="hold"/>
                                        <p:tgtEl>
                                          <p:spTgt spid="71"/>
                                        </p:tgtEl>
                                        <p:attrNameLst>
                                          <p:attrName>fill.on</p:attrName>
                                        </p:attrNameLst>
                                      </p:cBhvr>
                                      <p:to>
                                        <p:strVal val="tru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3" presetClass="exit" presetSubtype="10" fill="hold" nodeType="clickEffect">
                                  <p:stCondLst>
                                    <p:cond delay="0"/>
                                  </p:stCondLst>
                                  <p:childTnLst>
                                    <p:animEffect transition="out" filter="blinds(horizontal)">
                                      <p:cBhvr>
                                        <p:cTn id="87" dur="500"/>
                                        <p:tgtEl>
                                          <p:spTgt spid="3"/>
                                        </p:tgtEl>
                                      </p:cBhvr>
                                    </p:animEffect>
                                    <p:set>
                                      <p:cBhvr>
                                        <p:cTn id="88" dur="1" fill="hold">
                                          <p:stCondLst>
                                            <p:cond delay="499"/>
                                          </p:stCondLst>
                                        </p:cTn>
                                        <p:tgtEl>
                                          <p:spTgt spid="3"/>
                                        </p:tgtEl>
                                        <p:attrNameLst>
                                          <p:attrName>style.visibility</p:attrName>
                                        </p:attrNameLst>
                                      </p:cBhvr>
                                      <p:to>
                                        <p:strVal val="hidden"/>
                                      </p:to>
                                    </p:set>
                                  </p:childTnLst>
                                </p:cTn>
                              </p:par>
                              <p:par>
                                <p:cTn id="89" presetID="1" presetClass="emph" presetSubtype="2" fill="hold" nodeType="withEffect">
                                  <p:stCondLst>
                                    <p:cond delay="0"/>
                                  </p:stCondLst>
                                  <p:childTnLst>
                                    <p:animClr clrSpc="rgb" dir="cw">
                                      <p:cBhvr>
                                        <p:cTn id="90" dur="500" fill="hold"/>
                                        <p:tgtEl>
                                          <p:spTgt spid="62"/>
                                        </p:tgtEl>
                                        <p:attrNameLst>
                                          <p:attrName>fillcolor</p:attrName>
                                        </p:attrNameLst>
                                      </p:cBhvr>
                                      <p:to>
                                        <a:srgbClr val="0000FF"/>
                                      </p:to>
                                    </p:animClr>
                                    <p:set>
                                      <p:cBhvr>
                                        <p:cTn id="91" dur="500" fill="hold"/>
                                        <p:tgtEl>
                                          <p:spTgt spid="62"/>
                                        </p:tgtEl>
                                        <p:attrNameLst>
                                          <p:attrName>fill.type</p:attrName>
                                        </p:attrNameLst>
                                      </p:cBhvr>
                                      <p:to>
                                        <p:strVal val="solid"/>
                                      </p:to>
                                    </p:set>
                                    <p:set>
                                      <p:cBhvr>
                                        <p:cTn id="92" dur="500" fill="hold"/>
                                        <p:tgtEl>
                                          <p:spTgt spid="62"/>
                                        </p:tgtEl>
                                        <p:attrNameLst>
                                          <p:attrName>fill.on</p:attrName>
                                        </p:attrNameLst>
                                      </p:cBhvr>
                                      <p:to>
                                        <p:strVal val="true"/>
                                      </p:to>
                                    </p:set>
                                  </p:childTnLst>
                                </p:cTn>
                              </p:par>
                              <p:par>
                                <p:cTn id="93" presetID="1" presetClass="emph" presetSubtype="2" fill="hold" nodeType="withEffect">
                                  <p:stCondLst>
                                    <p:cond delay="0"/>
                                  </p:stCondLst>
                                  <p:childTnLst>
                                    <p:animClr clrSpc="rgb" dir="cw">
                                      <p:cBhvr>
                                        <p:cTn id="94" dur="500" fill="hold"/>
                                        <p:tgtEl>
                                          <p:spTgt spid="63"/>
                                        </p:tgtEl>
                                        <p:attrNameLst>
                                          <p:attrName>fillcolor</p:attrName>
                                        </p:attrNameLst>
                                      </p:cBhvr>
                                      <p:to>
                                        <a:srgbClr val="0000FF"/>
                                      </p:to>
                                    </p:animClr>
                                    <p:set>
                                      <p:cBhvr>
                                        <p:cTn id="95" dur="500" fill="hold"/>
                                        <p:tgtEl>
                                          <p:spTgt spid="63"/>
                                        </p:tgtEl>
                                        <p:attrNameLst>
                                          <p:attrName>fill.type</p:attrName>
                                        </p:attrNameLst>
                                      </p:cBhvr>
                                      <p:to>
                                        <p:strVal val="solid"/>
                                      </p:to>
                                    </p:set>
                                    <p:set>
                                      <p:cBhvr>
                                        <p:cTn id="96" dur="500" fill="hold"/>
                                        <p:tgtEl>
                                          <p:spTgt spid="63"/>
                                        </p:tgtEl>
                                        <p:attrNameLst>
                                          <p:attrName>fill.on</p:attrName>
                                        </p:attrNameLst>
                                      </p:cBhvr>
                                      <p:to>
                                        <p:strVal val="true"/>
                                      </p:to>
                                    </p:set>
                                  </p:childTnLst>
                                </p:cTn>
                              </p:par>
                              <p:par>
                                <p:cTn id="97" presetID="1" presetClass="emph" presetSubtype="2" fill="hold" nodeType="withEffect">
                                  <p:stCondLst>
                                    <p:cond delay="0"/>
                                  </p:stCondLst>
                                  <p:childTnLst>
                                    <p:animClr clrSpc="rgb" dir="cw">
                                      <p:cBhvr>
                                        <p:cTn id="98" dur="500" fill="hold"/>
                                        <p:tgtEl>
                                          <p:spTgt spid="64"/>
                                        </p:tgtEl>
                                        <p:attrNameLst>
                                          <p:attrName>fillcolor</p:attrName>
                                        </p:attrNameLst>
                                      </p:cBhvr>
                                      <p:to>
                                        <a:srgbClr val="0000FF"/>
                                      </p:to>
                                    </p:animClr>
                                    <p:set>
                                      <p:cBhvr>
                                        <p:cTn id="99" dur="500" fill="hold"/>
                                        <p:tgtEl>
                                          <p:spTgt spid="64"/>
                                        </p:tgtEl>
                                        <p:attrNameLst>
                                          <p:attrName>fill.type</p:attrName>
                                        </p:attrNameLst>
                                      </p:cBhvr>
                                      <p:to>
                                        <p:strVal val="solid"/>
                                      </p:to>
                                    </p:set>
                                    <p:set>
                                      <p:cBhvr>
                                        <p:cTn id="100" dur="500" fill="hold"/>
                                        <p:tgtEl>
                                          <p:spTgt spid="64"/>
                                        </p:tgtEl>
                                        <p:attrNameLst>
                                          <p:attrName>fill.on</p:attrName>
                                        </p:attrNameLst>
                                      </p:cBhvr>
                                      <p:to>
                                        <p:strVal val="true"/>
                                      </p:to>
                                    </p:set>
                                  </p:childTnLst>
                                </p:cTn>
                              </p:par>
                              <p:par>
                                <p:cTn id="101" presetID="1" presetClass="emph" presetSubtype="2" fill="hold" nodeType="withEffect">
                                  <p:stCondLst>
                                    <p:cond delay="0"/>
                                  </p:stCondLst>
                                  <p:childTnLst>
                                    <p:animClr clrSpc="rgb" dir="cw">
                                      <p:cBhvr>
                                        <p:cTn id="102" dur="500" fill="hold"/>
                                        <p:tgtEl>
                                          <p:spTgt spid="71"/>
                                        </p:tgtEl>
                                        <p:attrNameLst>
                                          <p:attrName>fillcolor</p:attrName>
                                        </p:attrNameLst>
                                      </p:cBhvr>
                                      <p:to>
                                        <a:srgbClr val="0000FF"/>
                                      </p:to>
                                    </p:animClr>
                                    <p:set>
                                      <p:cBhvr>
                                        <p:cTn id="103" dur="500" fill="hold"/>
                                        <p:tgtEl>
                                          <p:spTgt spid="71"/>
                                        </p:tgtEl>
                                        <p:attrNameLst>
                                          <p:attrName>fill.type</p:attrName>
                                        </p:attrNameLst>
                                      </p:cBhvr>
                                      <p:to>
                                        <p:strVal val="solid"/>
                                      </p:to>
                                    </p:set>
                                    <p:set>
                                      <p:cBhvr>
                                        <p:cTn id="104" dur="500" fill="hold"/>
                                        <p:tgtEl>
                                          <p:spTgt spid="71"/>
                                        </p:tgtEl>
                                        <p:attrNameLst>
                                          <p:attrName>fill.on</p:attrName>
                                        </p:attrNameLst>
                                      </p:cBhvr>
                                      <p:to>
                                        <p:strVal val="true"/>
                                      </p:to>
                                    </p:set>
                                  </p:childTnLst>
                                </p:cTn>
                              </p:par>
                              <p:par>
                                <p:cTn id="105" presetID="1" presetClass="entr" presetSubtype="0" fill="hold" nodeType="withEffect">
                                  <p:stCondLst>
                                    <p:cond delay="0"/>
                                  </p:stCondLst>
                                  <p:childTnLst>
                                    <p:set>
                                      <p:cBhvr>
                                        <p:cTn id="106" dur="1" fill="hold">
                                          <p:stCondLst>
                                            <p:cond delay="0"/>
                                          </p:stCondLst>
                                        </p:cTn>
                                        <p:tgtEl>
                                          <p:spTgt spid="4"/>
                                        </p:tgtEl>
                                        <p:attrNameLst>
                                          <p:attrName>style.visibility</p:attrName>
                                        </p:attrNameLst>
                                      </p:cBhvr>
                                      <p:to>
                                        <p:strVal val="visible"/>
                                      </p:to>
                                    </p:set>
                                  </p:childTnLst>
                                </p:cTn>
                              </p:par>
                              <p:par>
                                <p:cTn id="107" presetID="42" presetClass="path" presetSubtype="0" accel="50000" decel="50000" fill="hold" nodeType="withEffect">
                                  <p:stCondLst>
                                    <p:cond delay="0"/>
                                  </p:stCondLst>
                                  <p:childTnLst>
                                    <p:animMotion origin="layout" path="M -1.94444E-6 3.7037E-6 L -1.94444E-6 0.36597 " pathEditMode="relative" rAng="0" ptsTypes="AA">
                                      <p:cBhvr>
                                        <p:cTn id="108" dur="1000" fill="hold"/>
                                        <p:tgtEl>
                                          <p:spTgt spid="4"/>
                                        </p:tgtEl>
                                        <p:attrNameLst>
                                          <p:attrName>ppt_x</p:attrName>
                                          <p:attrName>ppt_y</p:attrName>
                                        </p:attrNameLst>
                                      </p:cBhvr>
                                      <p:rCtr x="0" y="18300"/>
                                    </p:animMotion>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mph" presetSubtype="2" fill="hold" nodeType="clickEffect">
                                  <p:stCondLst>
                                    <p:cond delay="0"/>
                                  </p:stCondLst>
                                  <p:childTnLst>
                                    <p:animClr clrSpc="rgb" dir="cw">
                                      <p:cBhvr>
                                        <p:cTn id="112" dur="500" fill="hold"/>
                                        <p:tgtEl>
                                          <p:spTgt spid="62"/>
                                        </p:tgtEl>
                                        <p:attrNameLst>
                                          <p:attrName>fillcolor</p:attrName>
                                        </p:attrNameLst>
                                      </p:cBhvr>
                                      <p:to>
                                        <a:schemeClr val="bg1"/>
                                      </p:to>
                                    </p:animClr>
                                    <p:set>
                                      <p:cBhvr>
                                        <p:cTn id="113" dur="500" fill="hold"/>
                                        <p:tgtEl>
                                          <p:spTgt spid="62"/>
                                        </p:tgtEl>
                                        <p:attrNameLst>
                                          <p:attrName>fill.type</p:attrName>
                                        </p:attrNameLst>
                                      </p:cBhvr>
                                      <p:to>
                                        <p:strVal val="solid"/>
                                      </p:to>
                                    </p:set>
                                    <p:set>
                                      <p:cBhvr>
                                        <p:cTn id="114" dur="500" fill="hold"/>
                                        <p:tgtEl>
                                          <p:spTgt spid="62"/>
                                        </p:tgtEl>
                                        <p:attrNameLst>
                                          <p:attrName>fill.on</p:attrName>
                                        </p:attrNameLst>
                                      </p:cBhvr>
                                      <p:to>
                                        <p:strVal val="true"/>
                                      </p:to>
                                    </p:set>
                                  </p:childTnLst>
                                </p:cTn>
                              </p:par>
                              <p:par>
                                <p:cTn id="115" presetID="1" presetClass="emph" presetSubtype="2" fill="hold" nodeType="withEffect">
                                  <p:stCondLst>
                                    <p:cond delay="0"/>
                                  </p:stCondLst>
                                  <p:childTnLst>
                                    <p:animClr clrSpc="rgb" dir="cw">
                                      <p:cBhvr>
                                        <p:cTn id="116" dur="500" fill="hold"/>
                                        <p:tgtEl>
                                          <p:spTgt spid="63"/>
                                        </p:tgtEl>
                                        <p:attrNameLst>
                                          <p:attrName>fillcolor</p:attrName>
                                        </p:attrNameLst>
                                      </p:cBhvr>
                                      <p:to>
                                        <a:schemeClr val="bg1"/>
                                      </p:to>
                                    </p:animClr>
                                    <p:set>
                                      <p:cBhvr>
                                        <p:cTn id="117" dur="500" fill="hold"/>
                                        <p:tgtEl>
                                          <p:spTgt spid="63"/>
                                        </p:tgtEl>
                                        <p:attrNameLst>
                                          <p:attrName>fill.type</p:attrName>
                                        </p:attrNameLst>
                                      </p:cBhvr>
                                      <p:to>
                                        <p:strVal val="solid"/>
                                      </p:to>
                                    </p:set>
                                    <p:set>
                                      <p:cBhvr>
                                        <p:cTn id="118" dur="500" fill="hold"/>
                                        <p:tgtEl>
                                          <p:spTgt spid="63"/>
                                        </p:tgtEl>
                                        <p:attrNameLst>
                                          <p:attrName>fill.on</p:attrName>
                                        </p:attrNameLst>
                                      </p:cBhvr>
                                      <p:to>
                                        <p:strVal val="true"/>
                                      </p:to>
                                    </p:set>
                                  </p:childTnLst>
                                </p:cTn>
                              </p:par>
                              <p:par>
                                <p:cTn id="119" presetID="1" presetClass="emph" presetSubtype="2" fill="hold" nodeType="withEffect">
                                  <p:stCondLst>
                                    <p:cond delay="0"/>
                                  </p:stCondLst>
                                  <p:childTnLst>
                                    <p:animClr clrSpc="rgb" dir="cw">
                                      <p:cBhvr>
                                        <p:cTn id="120" dur="500" fill="hold"/>
                                        <p:tgtEl>
                                          <p:spTgt spid="64"/>
                                        </p:tgtEl>
                                        <p:attrNameLst>
                                          <p:attrName>fillcolor</p:attrName>
                                        </p:attrNameLst>
                                      </p:cBhvr>
                                      <p:to>
                                        <a:schemeClr val="bg1"/>
                                      </p:to>
                                    </p:animClr>
                                    <p:set>
                                      <p:cBhvr>
                                        <p:cTn id="121" dur="500" fill="hold"/>
                                        <p:tgtEl>
                                          <p:spTgt spid="64"/>
                                        </p:tgtEl>
                                        <p:attrNameLst>
                                          <p:attrName>fill.type</p:attrName>
                                        </p:attrNameLst>
                                      </p:cBhvr>
                                      <p:to>
                                        <p:strVal val="solid"/>
                                      </p:to>
                                    </p:set>
                                    <p:set>
                                      <p:cBhvr>
                                        <p:cTn id="122" dur="500" fill="hold"/>
                                        <p:tgtEl>
                                          <p:spTgt spid="64"/>
                                        </p:tgtEl>
                                        <p:attrNameLst>
                                          <p:attrName>fill.on</p:attrName>
                                        </p:attrNameLst>
                                      </p:cBhvr>
                                      <p:to>
                                        <p:strVal val="true"/>
                                      </p:to>
                                    </p:set>
                                  </p:childTnLst>
                                </p:cTn>
                              </p:par>
                              <p:par>
                                <p:cTn id="123" presetID="1" presetClass="emph" presetSubtype="2" fill="hold" nodeType="withEffect">
                                  <p:stCondLst>
                                    <p:cond delay="0"/>
                                  </p:stCondLst>
                                  <p:childTnLst>
                                    <p:animClr clrSpc="rgb" dir="cw">
                                      <p:cBhvr>
                                        <p:cTn id="124" dur="500" fill="hold"/>
                                        <p:tgtEl>
                                          <p:spTgt spid="71"/>
                                        </p:tgtEl>
                                        <p:attrNameLst>
                                          <p:attrName>fillcolor</p:attrName>
                                        </p:attrNameLst>
                                      </p:cBhvr>
                                      <p:to>
                                        <a:schemeClr val="bg1"/>
                                      </p:to>
                                    </p:animClr>
                                    <p:set>
                                      <p:cBhvr>
                                        <p:cTn id="125" dur="500" fill="hold"/>
                                        <p:tgtEl>
                                          <p:spTgt spid="71"/>
                                        </p:tgtEl>
                                        <p:attrNameLst>
                                          <p:attrName>fill.type</p:attrName>
                                        </p:attrNameLst>
                                      </p:cBhvr>
                                      <p:to>
                                        <p:strVal val="solid"/>
                                      </p:to>
                                    </p:set>
                                    <p:set>
                                      <p:cBhvr>
                                        <p:cTn id="126" dur="500" fill="hold"/>
                                        <p:tgtEl>
                                          <p:spTgt spid="71"/>
                                        </p:tgtEl>
                                        <p:attrNameLst>
                                          <p:attrName>fill.on</p:attrName>
                                        </p:attrNameLst>
                                      </p:cBhvr>
                                      <p:to>
                                        <p:strVal val="tru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 presetClass="exit" presetSubtype="10" fill="hold" nodeType="clickEffect">
                                  <p:stCondLst>
                                    <p:cond delay="0"/>
                                  </p:stCondLst>
                                  <p:childTnLst>
                                    <p:animEffect transition="out" filter="blinds(horizontal)">
                                      <p:cBhvr>
                                        <p:cTn id="130" dur="500"/>
                                        <p:tgtEl>
                                          <p:spTgt spid="4"/>
                                        </p:tgtEl>
                                      </p:cBhvr>
                                    </p:animEffect>
                                    <p:set>
                                      <p:cBhvr>
                                        <p:cTn id="131" dur="1" fill="hold">
                                          <p:stCondLst>
                                            <p:cond delay="499"/>
                                          </p:stCondLst>
                                        </p:cTn>
                                        <p:tgtEl>
                                          <p:spTgt spid="4"/>
                                        </p:tgtEl>
                                        <p:attrNameLst>
                                          <p:attrName>style.visibility</p:attrName>
                                        </p:attrNameLst>
                                      </p:cBhvr>
                                      <p:to>
                                        <p:strVal val="hidden"/>
                                      </p:to>
                                    </p:set>
                                  </p:childTnLst>
                                </p:cTn>
                              </p:par>
                              <p:par>
                                <p:cTn id="132" presetID="1" presetClass="emph" presetSubtype="2" fill="hold" nodeType="withEffect">
                                  <p:stCondLst>
                                    <p:cond delay="0"/>
                                  </p:stCondLst>
                                  <p:childTnLst>
                                    <p:animClr clrSpc="rgb" dir="cw">
                                      <p:cBhvr>
                                        <p:cTn id="133" dur="500" fill="hold"/>
                                        <p:tgtEl>
                                          <p:spTgt spid="62"/>
                                        </p:tgtEl>
                                        <p:attrNameLst>
                                          <p:attrName>fillcolor</p:attrName>
                                        </p:attrNameLst>
                                      </p:cBhvr>
                                      <p:to>
                                        <a:srgbClr val="0000FF"/>
                                      </p:to>
                                    </p:animClr>
                                    <p:set>
                                      <p:cBhvr>
                                        <p:cTn id="134" dur="500" fill="hold"/>
                                        <p:tgtEl>
                                          <p:spTgt spid="62"/>
                                        </p:tgtEl>
                                        <p:attrNameLst>
                                          <p:attrName>fill.type</p:attrName>
                                        </p:attrNameLst>
                                      </p:cBhvr>
                                      <p:to>
                                        <p:strVal val="solid"/>
                                      </p:to>
                                    </p:set>
                                    <p:set>
                                      <p:cBhvr>
                                        <p:cTn id="135" dur="500" fill="hold"/>
                                        <p:tgtEl>
                                          <p:spTgt spid="62"/>
                                        </p:tgtEl>
                                        <p:attrNameLst>
                                          <p:attrName>fill.on</p:attrName>
                                        </p:attrNameLst>
                                      </p:cBhvr>
                                      <p:to>
                                        <p:strVal val="true"/>
                                      </p:to>
                                    </p:set>
                                  </p:childTnLst>
                                </p:cTn>
                              </p:par>
                              <p:par>
                                <p:cTn id="136" presetID="1" presetClass="emph" presetSubtype="2" fill="hold" nodeType="withEffect">
                                  <p:stCondLst>
                                    <p:cond delay="0"/>
                                  </p:stCondLst>
                                  <p:childTnLst>
                                    <p:animClr clrSpc="rgb" dir="cw">
                                      <p:cBhvr>
                                        <p:cTn id="137" dur="500" fill="hold"/>
                                        <p:tgtEl>
                                          <p:spTgt spid="63"/>
                                        </p:tgtEl>
                                        <p:attrNameLst>
                                          <p:attrName>fillcolor</p:attrName>
                                        </p:attrNameLst>
                                      </p:cBhvr>
                                      <p:to>
                                        <a:srgbClr val="0000FF"/>
                                      </p:to>
                                    </p:animClr>
                                    <p:set>
                                      <p:cBhvr>
                                        <p:cTn id="138" dur="500" fill="hold"/>
                                        <p:tgtEl>
                                          <p:spTgt spid="63"/>
                                        </p:tgtEl>
                                        <p:attrNameLst>
                                          <p:attrName>fill.type</p:attrName>
                                        </p:attrNameLst>
                                      </p:cBhvr>
                                      <p:to>
                                        <p:strVal val="solid"/>
                                      </p:to>
                                    </p:set>
                                    <p:set>
                                      <p:cBhvr>
                                        <p:cTn id="139" dur="500" fill="hold"/>
                                        <p:tgtEl>
                                          <p:spTgt spid="63"/>
                                        </p:tgtEl>
                                        <p:attrNameLst>
                                          <p:attrName>fill.on</p:attrName>
                                        </p:attrNameLst>
                                      </p:cBhvr>
                                      <p:to>
                                        <p:strVal val="true"/>
                                      </p:to>
                                    </p:set>
                                  </p:childTnLst>
                                </p:cTn>
                              </p:par>
                              <p:par>
                                <p:cTn id="140" presetID="1" presetClass="emph" presetSubtype="2" fill="hold" nodeType="withEffect">
                                  <p:stCondLst>
                                    <p:cond delay="0"/>
                                  </p:stCondLst>
                                  <p:childTnLst>
                                    <p:animClr clrSpc="rgb" dir="cw">
                                      <p:cBhvr>
                                        <p:cTn id="141" dur="500" fill="hold"/>
                                        <p:tgtEl>
                                          <p:spTgt spid="64"/>
                                        </p:tgtEl>
                                        <p:attrNameLst>
                                          <p:attrName>fillcolor</p:attrName>
                                        </p:attrNameLst>
                                      </p:cBhvr>
                                      <p:to>
                                        <a:srgbClr val="0000FF"/>
                                      </p:to>
                                    </p:animClr>
                                    <p:set>
                                      <p:cBhvr>
                                        <p:cTn id="142" dur="500" fill="hold"/>
                                        <p:tgtEl>
                                          <p:spTgt spid="64"/>
                                        </p:tgtEl>
                                        <p:attrNameLst>
                                          <p:attrName>fill.type</p:attrName>
                                        </p:attrNameLst>
                                      </p:cBhvr>
                                      <p:to>
                                        <p:strVal val="solid"/>
                                      </p:to>
                                    </p:set>
                                    <p:set>
                                      <p:cBhvr>
                                        <p:cTn id="143" dur="500" fill="hold"/>
                                        <p:tgtEl>
                                          <p:spTgt spid="64"/>
                                        </p:tgtEl>
                                        <p:attrNameLst>
                                          <p:attrName>fill.on</p:attrName>
                                        </p:attrNameLst>
                                      </p:cBhvr>
                                      <p:to>
                                        <p:strVal val="true"/>
                                      </p:to>
                                    </p:set>
                                  </p:childTnLst>
                                </p:cTn>
                              </p:par>
                              <p:par>
                                <p:cTn id="144" presetID="1" presetClass="emph" presetSubtype="2" fill="hold" nodeType="withEffect">
                                  <p:stCondLst>
                                    <p:cond delay="0"/>
                                  </p:stCondLst>
                                  <p:childTnLst>
                                    <p:animClr clrSpc="rgb" dir="cw">
                                      <p:cBhvr>
                                        <p:cTn id="145" dur="500" fill="hold"/>
                                        <p:tgtEl>
                                          <p:spTgt spid="71"/>
                                        </p:tgtEl>
                                        <p:attrNameLst>
                                          <p:attrName>fillcolor</p:attrName>
                                        </p:attrNameLst>
                                      </p:cBhvr>
                                      <p:to>
                                        <a:srgbClr val="0000FF"/>
                                      </p:to>
                                    </p:animClr>
                                    <p:set>
                                      <p:cBhvr>
                                        <p:cTn id="146" dur="500" fill="hold"/>
                                        <p:tgtEl>
                                          <p:spTgt spid="71"/>
                                        </p:tgtEl>
                                        <p:attrNameLst>
                                          <p:attrName>fill.type</p:attrName>
                                        </p:attrNameLst>
                                      </p:cBhvr>
                                      <p:to>
                                        <p:strVal val="solid"/>
                                      </p:to>
                                    </p:set>
                                    <p:set>
                                      <p:cBhvr>
                                        <p:cTn id="147" dur="500" fill="hold"/>
                                        <p:tgtEl>
                                          <p:spTgt spid="71"/>
                                        </p:tgtEl>
                                        <p:attrNameLst>
                                          <p:attrName>fill.on</p:attrName>
                                        </p:attrNameLst>
                                      </p:cBhvr>
                                      <p:to>
                                        <p:strVal val="true"/>
                                      </p:to>
                                    </p:set>
                                  </p:childTnLst>
                                </p:cTn>
                              </p:par>
                              <p:par>
                                <p:cTn id="148" presetID="1" presetClass="entr" presetSubtype="0" fill="hold" nodeType="withEffect">
                                  <p:stCondLst>
                                    <p:cond delay="0"/>
                                  </p:stCondLst>
                                  <p:childTnLst>
                                    <p:set>
                                      <p:cBhvr>
                                        <p:cTn id="149" dur="1" fill="hold">
                                          <p:stCondLst>
                                            <p:cond delay="0"/>
                                          </p:stCondLst>
                                        </p:cTn>
                                        <p:tgtEl>
                                          <p:spTgt spid="6"/>
                                        </p:tgtEl>
                                        <p:attrNameLst>
                                          <p:attrName>style.visibility</p:attrName>
                                        </p:attrNameLst>
                                      </p:cBhvr>
                                      <p:to>
                                        <p:strVal val="visible"/>
                                      </p:to>
                                    </p:set>
                                  </p:childTnLst>
                                </p:cTn>
                              </p:par>
                              <p:par>
                                <p:cTn id="150" presetID="42" presetClass="path" presetSubtype="0" accel="50000" decel="50000" fill="hold" nodeType="withEffect">
                                  <p:stCondLst>
                                    <p:cond delay="0"/>
                                  </p:stCondLst>
                                  <p:childTnLst>
                                    <p:animMotion origin="layout" path="M -1.94444E-6 3.7037E-6 L -1.94444E-6 0.36597 " pathEditMode="relative" rAng="0" ptsTypes="AA">
                                      <p:cBhvr>
                                        <p:cTn id="151" dur="1000" fill="hold"/>
                                        <p:tgtEl>
                                          <p:spTgt spid="6"/>
                                        </p:tgtEl>
                                        <p:attrNameLst>
                                          <p:attrName>ppt_x</p:attrName>
                                          <p:attrName>ppt_y</p:attrName>
                                        </p:attrNameLst>
                                      </p:cBhvr>
                                      <p:rCtr x="0" y="18300"/>
                                    </p:animMotion>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mph" presetSubtype="2" fill="hold" nodeType="clickEffect">
                                  <p:stCondLst>
                                    <p:cond delay="0"/>
                                  </p:stCondLst>
                                  <p:childTnLst>
                                    <p:animClr clrSpc="rgb" dir="cw">
                                      <p:cBhvr>
                                        <p:cTn id="155" dur="500" fill="hold"/>
                                        <p:tgtEl>
                                          <p:spTgt spid="62"/>
                                        </p:tgtEl>
                                        <p:attrNameLst>
                                          <p:attrName>fillcolor</p:attrName>
                                        </p:attrNameLst>
                                      </p:cBhvr>
                                      <p:to>
                                        <a:schemeClr val="bg1"/>
                                      </p:to>
                                    </p:animClr>
                                    <p:set>
                                      <p:cBhvr>
                                        <p:cTn id="156" dur="500" fill="hold"/>
                                        <p:tgtEl>
                                          <p:spTgt spid="62"/>
                                        </p:tgtEl>
                                        <p:attrNameLst>
                                          <p:attrName>fill.type</p:attrName>
                                        </p:attrNameLst>
                                      </p:cBhvr>
                                      <p:to>
                                        <p:strVal val="solid"/>
                                      </p:to>
                                    </p:set>
                                    <p:set>
                                      <p:cBhvr>
                                        <p:cTn id="157" dur="500" fill="hold"/>
                                        <p:tgtEl>
                                          <p:spTgt spid="62"/>
                                        </p:tgtEl>
                                        <p:attrNameLst>
                                          <p:attrName>fill.on</p:attrName>
                                        </p:attrNameLst>
                                      </p:cBhvr>
                                      <p:to>
                                        <p:strVal val="true"/>
                                      </p:to>
                                    </p:set>
                                  </p:childTnLst>
                                </p:cTn>
                              </p:par>
                              <p:par>
                                <p:cTn id="158" presetID="1" presetClass="emph" presetSubtype="2" fill="hold" nodeType="withEffect">
                                  <p:stCondLst>
                                    <p:cond delay="0"/>
                                  </p:stCondLst>
                                  <p:childTnLst>
                                    <p:animClr clrSpc="rgb" dir="cw">
                                      <p:cBhvr>
                                        <p:cTn id="159" dur="500" fill="hold"/>
                                        <p:tgtEl>
                                          <p:spTgt spid="63"/>
                                        </p:tgtEl>
                                        <p:attrNameLst>
                                          <p:attrName>fillcolor</p:attrName>
                                        </p:attrNameLst>
                                      </p:cBhvr>
                                      <p:to>
                                        <a:schemeClr val="bg1"/>
                                      </p:to>
                                    </p:animClr>
                                    <p:set>
                                      <p:cBhvr>
                                        <p:cTn id="160" dur="500" fill="hold"/>
                                        <p:tgtEl>
                                          <p:spTgt spid="63"/>
                                        </p:tgtEl>
                                        <p:attrNameLst>
                                          <p:attrName>fill.type</p:attrName>
                                        </p:attrNameLst>
                                      </p:cBhvr>
                                      <p:to>
                                        <p:strVal val="solid"/>
                                      </p:to>
                                    </p:set>
                                    <p:set>
                                      <p:cBhvr>
                                        <p:cTn id="161" dur="500" fill="hold"/>
                                        <p:tgtEl>
                                          <p:spTgt spid="63"/>
                                        </p:tgtEl>
                                        <p:attrNameLst>
                                          <p:attrName>fill.on</p:attrName>
                                        </p:attrNameLst>
                                      </p:cBhvr>
                                      <p:to>
                                        <p:strVal val="true"/>
                                      </p:to>
                                    </p:set>
                                  </p:childTnLst>
                                </p:cTn>
                              </p:par>
                              <p:par>
                                <p:cTn id="162" presetID="1" presetClass="emph" presetSubtype="2" fill="hold" nodeType="withEffect">
                                  <p:stCondLst>
                                    <p:cond delay="0"/>
                                  </p:stCondLst>
                                  <p:childTnLst>
                                    <p:animClr clrSpc="rgb" dir="cw">
                                      <p:cBhvr>
                                        <p:cTn id="163" dur="500" fill="hold"/>
                                        <p:tgtEl>
                                          <p:spTgt spid="64"/>
                                        </p:tgtEl>
                                        <p:attrNameLst>
                                          <p:attrName>fillcolor</p:attrName>
                                        </p:attrNameLst>
                                      </p:cBhvr>
                                      <p:to>
                                        <a:schemeClr val="bg1"/>
                                      </p:to>
                                    </p:animClr>
                                    <p:set>
                                      <p:cBhvr>
                                        <p:cTn id="164" dur="500" fill="hold"/>
                                        <p:tgtEl>
                                          <p:spTgt spid="64"/>
                                        </p:tgtEl>
                                        <p:attrNameLst>
                                          <p:attrName>fill.type</p:attrName>
                                        </p:attrNameLst>
                                      </p:cBhvr>
                                      <p:to>
                                        <p:strVal val="solid"/>
                                      </p:to>
                                    </p:set>
                                    <p:set>
                                      <p:cBhvr>
                                        <p:cTn id="165" dur="500" fill="hold"/>
                                        <p:tgtEl>
                                          <p:spTgt spid="64"/>
                                        </p:tgtEl>
                                        <p:attrNameLst>
                                          <p:attrName>fill.on</p:attrName>
                                        </p:attrNameLst>
                                      </p:cBhvr>
                                      <p:to>
                                        <p:strVal val="true"/>
                                      </p:to>
                                    </p:set>
                                  </p:childTnLst>
                                </p:cTn>
                              </p:par>
                              <p:par>
                                <p:cTn id="166" presetID="1" presetClass="emph" presetSubtype="2" fill="hold" nodeType="withEffect">
                                  <p:stCondLst>
                                    <p:cond delay="0"/>
                                  </p:stCondLst>
                                  <p:childTnLst>
                                    <p:animClr clrSpc="rgb" dir="cw">
                                      <p:cBhvr>
                                        <p:cTn id="167" dur="500" fill="hold"/>
                                        <p:tgtEl>
                                          <p:spTgt spid="71"/>
                                        </p:tgtEl>
                                        <p:attrNameLst>
                                          <p:attrName>fillcolor</p:attrName>
                                        </p:attrNameLst>
                                      </p:cBhvr>
                                      <p:to>
                                        <a:schemeClr val="bg1"/>
                                      </p:to>
                                    </p:animClr>
                                    <p:set>
                                      <p:cBhvr>
                                        <p:cTn id="168" dur="500" fill="hold"/>
                                        <p:tgtEl>
                                          <p:spTgt spid="71"/>
                                        </p:tgtEl>
                                        <p:attrNameLst>
                                          <p:attrName>fill.type</p:attrName>
                                        </p:attrNameLst>
                                      </p:cBhvr>
                                      <p:to>
                                        <p:strVal val="solid"/>
                                      </p:to>
                                    </p:set>
                                    <p:set>
                                      <p:cBhvr>
                                        <p:cTn id="169" dur="500" fill="hold"/>
                                        <p:tgtEl>
                                          <p:spTgt spid="71"/>
                                        </p:tgtEl>
                                        <p:attrNameLst>
                                          <p:attrName>fill.on</p:attrName>
                                        </p:attrNameLst>
                                      </p:cBhvr>
                                      <p:to>
                                        <p:strVal val="true"/>
                                      </p:to>
                                    </p:se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3" presetClass="exit" presetSubtype="10" fill="hold" nodeType="clickEffect">
                                  <p:stCondLst>
                                    <p:cond delay="0"/>
                                  </p:stCondLst>
                                  <p:childTnLst>
                                    <p:animEffect transition="out" filter="blinds(horizontal)">
                                      <p:cBhvr>
                                        <p:cTn id="173" dur="500"/>
                                        <p:tgtEl>
                                          <p:spTgt spid="6"/>
                                        </p:tgtEl>
                                      </p:cBhvr>
                                    </p:animEffect>
                                    <p:set>
                                      <p:cBhvr>
                                        <p:cTn id="174" dur="1" fill="hold">
                                          <p:stCondLst>
                                            <p:cond delay="499"/>
                                          </p:stCondLst>
                                        </p:cTn>
                                        <p:tgtEl>
                                          <p:spTgt spid="6"/>
                                        </p:tgtEl>
                                        <p:attrNameLst>
                                          <p:attrName>style.visibility</p:attrName>
                                        </p:attrNameLst>
                                      </p:cBhvr>
                                      <p:to>
                                        <p:strVal val="hidden"/>
                                      </p:to>
                                    </p:set>
                                  </p:childTnLst>
                                </p:cTn>
                              </p:par>
                              <p:par>
                                <p:cTn id="175" presetID="1" presetClass="emph" presetSubtype="2" fill="hold" grpId="0" nodeType="withEffect">
                                  <p:stCondLst>
                                    <p:cond delay="0"/>
                                  </p:stCondLst>
                                  <p:childTnLst>
                                    <p:animClr clrSpc="rgb" dir="cw">
                                      <p:cBhvr>
                                        <p:cTn id="176" dur="500" fill="hold"/>
                                        <p:tgtEl>
                                          <p:spTgt spid="62"/>
                                        </p:tgtEl>
                                        <p:attrNameLst>
                                          <p:attrName>fillcolor</p:attrName>
                                        </p:attrNameLst>
                                      </p:cBhvr>
                                      <p:to>
                                        <a:srgbClr val="0033CC"/>
                                      </p:to>
                                    </p:animClr>
                                    <p:set>
                                      <p:cBhvr>
                                        <p:cTn id="177" dur="500" fill="hold"/>
                                        <p:tgtEl>
                                          <p:spTgt spid="62"/>
                                        </p:tgtEl>
                                        <p:attrNameLst>
                                          <p:attrName>fill.type</p:attrName>
                                        </p:attrNameLst>
                                      </p:cBhvr>
                                      <p:to>
                                        <p:strVal val="solid"/>
                                      </p:to>
                                    </p:set>
                                    <p:set>
                                      <p:cBhvr>
                                        <p:cTn id="178" dur="500" fill="hold"/>
                                        <p:tgtEl>
                                          <p:spTgt spid="62"/>
                                        </p:tgtEl>
                                        <p:attrNameLst>
                                          <p:attrName>fill.on</p:attrName>
                                        </p:attrNameLst>
                                      </p:cBhvr>
                                      <p:to>
                                        <p:strVal val="true"/>
                                      </p:to>
                                    </p:set>
                                  </p:childTnLst>
                                </p:cTn>
                              </p:par>
                              <p:par>
                                <p:cTn id="179" presetID="1" presetClass="emph" presetSubtype="2" fill="hold" grpId="0" nodeType="withEffect">
                                  <p:stCondLst>
                                    <p:cond delay="0"/>
                                  </p:stCondLst>
                                  <p:childTnLst>
                                    <p:animClr clrSpc="rgb" dir="cw">
                                      <p:cBhvr>
                                        <p:cTn id="180" dur="500" fill="hold"/>
                                        <p:tgtEl>
                                          <p:spTgt spid="63"/>
                                        </p:tgtEl>
                                        <p:attrNameLst>
                                          <p:attrName>fillcolor</p:attrName>
                                        </p:attrNameLst>
                                      </p:cBhvr>
                                      <p:to>
                                        <a:srgbClr val="0000FF"/>
                                      </p:to>
                                    </p:animClr>
                                    <p:set>
                                      <p:cBhvr>
                                        <p:cTn id="181" dur="500" fill="hold"/>
                                        <p:tgtEl>
                                          <p:spTgt spid="63"/>
                                        </p:tgtEl>
                                        <p:attrNameLst>
                                          <p:attrName>fill.type</p:attrName>
                                        </p:attrNameLst>
                                      </p:cBhvr>
                                      <p:to>
                                        <p:strVal val="solid"/>
                                      </p:to>
                                    </p:set>
                                    <p:set>
                                      <p:cBhvr>
                                        <p:cTn id="182" dur="500" fill="hold"/>
                                        <p:tgtEl>
                                          <p:spTgt spid="63"/>
                                        </p:tgtEl>
                                        <p:attrNameLst>
                                          <p:attrName>fill.on</p:attrName>
                                        </p:attrNameLst>
                                      </p:cBhvr>
                                      <p:to>
                                        <p:strVal val="true"/>
                                      </p:to>
                                    </p:set>
                                  </p:childTnLst>
                                </p:cTn>
                              </p:par>
                              <p:par>
                                <p:cTn id="183" presetID="1" presetClass="emph" presetSubtype="2" fill="hold" grpId="0" nodeType="withEffect">
                                  <p:stCondLst>
                                    <p:cond delay="0"/>
                                  </p:stCondLst>
                                  <p:childTnLst>
                                    <p:animClr clrSpc="rgb" dir="cw">
                                      <p:cBhvr>
                                        <p:cTn id="184" dur="500" fill="hold"/>
                                        <p:tgtEl>
                                          <p:spTgt spid="64"/>
                                        </p:tgtEl>
                                        <p:attrNameLst>
                                          <p:attrName>fillcolor</p:attrName>
                                        </p:attrNameLst>
                                      </p:cBhvr>
                                      <p:to>
                                        <a:srgbClr val="0033CC"/>
                                      </p:to>
                                    </p:animClr>
                                    <p:set>
                                      <p:cBhvr>
                                        <p:cTn id="185" dur="500" fill="hold"/>
                                        <p:tgtEl>
                                          <p:spTgt spid="64"/>
                                        </p:tgtEl>
                                        <p:attrNameLst>
                                          <p:attrName>fill.type</p:attrName>
                                        </p:attrNameLst>
                                      </p:cBhvr>
                                      <p:to>
                                        <p:strVal val="solid"/>
                                      </p:to>
                                    </p:set>
                                    <p:set>
                                      <p:cBhvr>
                                        <p:cTn id="186" dur="500" fill="hold"/>
                                        <p:tgtEl>
                                          <p:spTgt spid="64"/>
                                        </p:tgtEl>
                                        <p:attrNameLst>
                                          <p:attrName>fill.on</p:attrName>
                                        </p:attrNameLst>
                                      </p:cBhvr>
                                      <p:to>
                                        <p:strVal val="true"/>
                                      </p:to>
                                    </p:set>
                                  </p:childTnLst>
                                </p:cTn>
                              </p:par>
                              <p:par>
                                <p:cTn id="187" presetID="1" presetClass="emph" presetSubtype="2" fill="hold" grpId="0" nodeType="withEffect">
                                  <p:stCondLst>
                                    <p:cond delay="0"/>
                                  </p:stCondLst>
                                  <p:childTnLst>
                                    <p:animClr clrSpc="rgb" dir="cw">
                                      <p:cBhvr>
                                        <p:cTn id="188" dur="500" fill="hold"/>
                                        <p:tgtEl>
                                          <p:spTgt spid="71"/>
                                        </p:tgtEl>
                                        <p:attrNameLst>
                                          <p:attrName>fillcolor</p:attrName>
                                        </p:attrNameLst>
                                      </p:cBhvr>
                                      <p:to>
                                        <a:srgbClr val="0033CC"/>
                                      </p:to>
                                    </p:animClr>
                                    <p:set>
                                      <p:cBhvr>
                                        <p:cTn id="189" dur="500" fill="hold"/>
                                        <p:tgtEl>
                                          <p:spTgt spid="71"/>
                                        </p:tgtEl>
                                        <p:attrNameLst>
                                          <p:attrName>fill.type</p:attrName>
                                        </p:attrNameLst>
                                      </p:cBhvr>
                                      <p:to>
                                        <p:strVal val="solid"/>
                                      </p:to>
                                    </p:set>
                                    <p:set>
                                      <p:cBhvr>
                                        <p:cTn id="190" dur="500" fill="hold"/>
                                        <p:tgtEl>
                                          <p:spTgt spid="71"/>
                                        </p:tgtEl>
                                        <p:attrNameLst>
                                          <p:attrName>fill.on</p:attrName>
                                        </p:attrNameLst>
                                      </p:cBhvr>
                                      <p:to>
                                        <p:strVal val="true"/>
                                      </p:to>
                                    </p:set>
                                  </p:childTnLst>
                                </p:cTn>
                              </p:par>
                              <p:par>
                                <p:cTn id="191" presetID="1" presetClass="entr" presetSubtype="0" fill="hold" nodeType="withEffect">
                                  <p:stCondLst>
                                    <p:cond delay="0"/>
                                  </p:stCondLst>
                                  <p:childTnLst>
                                    <p:set>
                                      <p:cBhvr>
                                        <p:cTn id="192" dur="1" fill="hold">
                                          <p:stCondLst>
                                            <p:cond delay="0"/>
                                          </p:stCondLst>
                                        </p:cTn>
                                        <p:tgtEl>
                                          <p:spTgt spid="5"/>
                                        </p:tgtEl>
                                        <p:attrNameLst>
                                          <p:attrName>style.visibility</p:attrName>
                                        </p:attrNameLst>
                                      </p:cBhvr>
                                      <p:to>
                                        <p:strVal val="visible"/>
                                      </p:to>
                                    </p:set>
                                  </p:childTnLst>
                                </p:cTn>
                              </p:par>
                              <p:par>
                                <p:cTn id="193" presetID="42" presetClass="path" presetSubtype="0" accel="50000" decel="50000" fill="hold" nodeType="withEffect">
                                  <p:stCondLst>
                                    <p:cond delay="0"/>
                                  </p:stCondLst>
                                  <p:childTnLst>
                                    <p:animMotion origin="layout" path="M -1.94444E-6 3.7037E-6 L -1.94444E-6 0.36597 " pathEditMode="relative" rAng="0" ptsTypes="AA">
                                      <p:cBhvr>
                                        <p:cTn id="194" dur="1000" fill="hold"/>
                                        <p:tgtEl>
                                          <p:spTgt spid="5"/>
                                        </p:tgtEl>
                                        <p:attrNameLst>
                                          <p:attrName>ppt_x</p:attrName>
                                          <p:attrName>ppt_y</p:attrName>
                                        </p:attrNameLst>
                                      </p:cBhvr>
                                      <p:rCtr x="0" y="18300"/>
                                    </p:animMotion>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xit" presetSubtype="0" fill="hold" nodeType="clickEffect">
                                  <p:stCondLst>
                                    <p:cond delay="0"/>
                                  </p:stCondLst>
                                  <p:childTnLst>
                                    <p:set>
                                      <p:cBhvr>
                                        <p:cTn id="198" dur="1" fill="hold">
                                          <p:stCondLst>
                                            <p:cond delay="0"/>
                                          </p:stCondLst>
                                        </p:cTn>
                                        <p:tgtEl>
                                          <p:spTgt spid="5"/>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107"/>
                                        </p:tgtEl>
                                        <p:attrNameLst>
                                          <p:attrName>style.visibility</p:attrName>
                                        </p:attrNameLst>
                                      </p:cBhvr>
                                      <p:to>
                                        <p:strVal val="hidden"/>
                                      </p:to>
                                    </p:set>
                                  </p:childTnLst>
                                </p:cTn>
                              </p:par>
                              <p:par>
                                <p:cTn id="201" presetID="3" presetClass="entr" presetSubtype="10" fill="hold" grpId="0" nodeType="withEffect">
                                  <p:stCondLst>
                                    <p:cond delay="0"/>
                                  </p:stCondLst>
                                  <p:childTnLst>
                                    <p:set>
                                      <p:cBhvr>
                                        <p:cTn id="202" dur="1" fill="hold">
                                          <p:stCondLst>
                                            <p:cond delay="0"/>
                                          </p:stCondLst>
                                        </p:cTn>
                                        <p:tgtEl>
                                          <p:spTgt spid="432182"/>
                                        </p:tgtEl>
                                        <p:attrNameLst>
                                          <p:attrName>style.visibility</p:attrName>
                                        </p:attrNameLst>
                                      </p:cBhvr>
                                      <p:to>
                                        <p:strVal val="visible"/>
                                      </p:to>
                                    </p:set>
                                    <p:animEffect transition="in" filter="blinds(horizontal)">
                                      <p:cBhvr>
                                        <p:cTn id="203" dur="500"/>
                                        <p:tgtEl>
                                          <p:spTgt spid="432182"/>
                                        </p:tgtEl>
                                      </p:cBhvr>
                                    </p:animEffect>
                                  </p:childTnLst>
                                </p:cTn>
                              </p:par>
                              <p:par>
                                <p:cTn id="204" presetID="3" presetClass="entr" presetSubtype="10" fill="hold" nodeType="withEffect">
                                  <p:stCondLst>
                                    <p:cond delay="0"/>
                                  </p:stCondLst>
                                  <p:childTnLst>
                                    <p:set>
                                      <p:cBhvr>
                                        <p:cTn id="205" dur="1" fill="hold">
                                          <p:stCondLst>
                                            <p:cond delay="0"/>
                                          </p:stCondLst>
                                        </p:cTn>
                                        <p:tgtEl>
                                          <p:spTgt spid="432183">
                                            <p:txEl>
                                              <p:pRg st="0" end="0"/>
                                            </p:txEl>
                                          </p:spTgt>
                                        </p:tgtEl>
                                        <p:attrNameLst>
                                          <p:attrName>style.visibility</p:attrName>
                                        </p:attrNameLst>
                                      </p:cBhvr>
                                      <p:to>
                                        <p:strVal val="visible"/>
                                      </p:to>
                                    </p:set>
                                    <p:animEffect transition="in" filter="blinds(horizontal)">
                                      <p:cBhvr>
                                        <p:cTn id="206" dur="500"/>
                                        <p:tgtEl>
                                          <p:spTgt spid="432183">
                                            <p:txEl>
                                              <p:pRg st="0" end="0"/>
                                            </p:txEl>
                                          </p:spTgt>
                                        </p:tgtEl>
                                      </p:cBhvr>
                                    </p:animEffect>
                                  </p:childTnLst>
                                </p:cTn>
                              </p:par>
                              <p:par>
                                <p:cTn id="207" presetID="1" presetClass="entr" presetSubtype="0" fill="hold" grpId="0" nodeType="withEffect">
                                  <p:stCondLst>
                                    <p:cond delay="0"/>
                                  </p:stCondLst>
                                  <p:childTnLst>
                                    <p:set>
                                      <p:cBhvr>
                                        <p:cTn id="208" dur="1" fill="hold">
                                          <p:stCondLst>
                                            <p:cond delay="0"/>
                                          </p:stCondLst>
                                        </p:cTn>
                                        <p:tgtEl>
                                          <p:spTgt spid="4321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98" grpId="1" animBg="1"/>
      <p:bldP spid="432134" grpId="0"/>
      <p:bldP spid="62" grpId="0" animBg="1"/>
      <p:bldP spid="63" grpId="0" animBg="1"/>
      <p:bldP spid="64" grpId="0" animBg="1"/>
      <p:bldP spid="432178" grpId="0"/>
      <p:bldP spid="432182" grpId="0" animBg="1"/>
      <p:bldP spid="432184" grpId="0" animBg="1"/>
      <p:bldP spid="69" grpId="0" animBg="1"/>
      <p:bldP spid="70" grpId="0" animBg="1"/>
      <p:bldP spid="71" grpId="0" animBg="1"/>
      <p:bldP spid="107" grpId="0" animBg="1"/>
      <p:bldP spid="107" grpId="1" animBg="1"/>
      <p:bldP spid="107" grpId="2"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52"/>
            <a:ext cx="3483429" cy="2031325"/>
          </a:xfrm>
          <a:prstGeom prst="rect">
            <a:avLst/>
          </a:prstGeom>
          <a:noFill/>
          <a:ln w="19050">
            <a:solidFill>
              <a:srgbClr val="FF0000"/>
            </a:solidFill>
          </a:ln>
        </p:spPr>
        <p:txBody>
          <a:bodyPr wrap="square" rtlCol="0">
            <a:spAutoFit/>
          </a:bodyPr>
          <a:lstStyle/>
          <a:p>
            <a:r>
              <a:rPr lang="en-US" dirty="0" smtClean="0">
                <a:solidFill>
                  <a:srgbClr val="000000"/>
                </a:solidFill>
                <a:latin typeface="Tahoma"/>
              </a:rPr>
              <a:t>// initialize large arrays A, B</a:t>
            </a:r>
          </a:p>
          <a:p>
            <a:endParaRPr lang="en-US" dirty="0" smtClean="0">
              <a:solidFill>
                <a:srgbClr val="000000"/>
              </a:solidFill>
              <a:latin typeface="Tahoma"/>
            </a:endParaRPr>
          </a:p>
          <a:p>
            <a:r>
              <a:rPr lang="en-US" dirty="0" smtClean="0">
                <a:solidFill>
                  <a:srgbClr val="000000"/>
                </a:solidFill>
                <a:latin typeface="Tahoma"/>
              </a:rPr>
              <a:t>for (j=0; j&lt;N; j++) {</a:t>
            </a:r>
          </a:p>
          <a:p>
            <a:r>
              <a:rPr lang="en-US" dirty="0" smtClean="0">
                <a:solidFill>
                  <a:srgbClr val="000000"/>
                </a:solidFill>
                <a:latin typeface="Tahoma"/>
              </a:rPr>
              <a:t>     index = rand();</a:t>
            </a:r>
          </a:p>
          <a:p>
            <a:r>
              <a:rPr lang="en-US" dirty="0" smtClean="0">
                <a:solidFill>
                  <a:srgbClr val="000000"/>
                </a:solidFill>
                <a:latin typeface="Tahoma"/>
              </a:rPr>
              <a:t>     A[index] = B[index];</a:t>
            </a:r>
          </a:p>
          <a:p>
            <a:r>
              <a:rPr lang="en-US" dirty="0" smtClean="0">
                <a:solidFill>
                  <a:srgbClr val="000000"/>
                </a:solidFill>
                <a:latin typeface="Tahoma"/>
              </a:rPr>
              <a:t>     …</a:t>
            </a:r>
          </a:p>
          <a:p>
            <a:r>
              <a:rPr lang="en-US" dirty="0" smtClean="0">
                <a:solidFill>
                  <a:srgbClr val="000000"/>
                </a:solidFill>
                <a:latin typeface="Tahoma"/>
              </a:rPr>
              <a:t>}</a:t>
            </a:r>
            <a:endParaRPr lang="en-US" dirty="0">
              <a:solidFill>
                <a:srgbClr val="000000"/>
              </a:solidFill>
              <a:latin typeface="Tahoma"/>
            </a:endParaRPr>
          </a:p>
        </p:txBody>
      </p:sp>
      <p:sp>
        <p:nvSpPr>
          <p:cNvPr id="9" name="Slide Number Placeholder 4"/>
          <p:cNvSpPr>
            <a:spLocks noGrp="1"/>
          </p:cNvSpPr>
          <p:nvPr>
            <p:ph type="sldNum" sz="quarter" idx="11"/>
          </p:nvPr>
        </p:nvSpPr>
        <p:spPr/>
        <p:txBody>
          <a:bodyPr/>
          <a:lstStyle/>
          <a:p>
            <a:pPr>
              <a:defRPr/>
            </a:pPr>
            <a:fld id="{B528F238-5339-4CA5-9644-0825015C47CC}" type="slidenum">
              <a:rPr lang="en-US" altLang="en-US" smtClean="0">
                <a:solidFill>
                  <a:srgbClr val="000000"/>
                </a:solidFill>
              </a:rPr>
              <a:pPr>
                <a:defRPr/>
              </a:pPr>
              <a:t>218</a:t>
            </a:fld>
            <a:endParaRPr lang="en-US" altLang="en-US" smtClean="0">
              <a:solidFill>
                <a:srgbClr val="000000"/>
              </a:solidFill>
            </a:endParaRPr>
          </a:p>
        </p:txBody>
      </p:sp>
      <p:sp>
        <p:nvSpPr>
          <p:cNvPr id="25603" name="Rectangle 2"/>
          <p:cNvSpPr>
            <a:spLocks noGrp="1" noChangeArrowheads="1"/>
          </p:cNvSpPr>
          <p:nvPr>
            <p:ph type="title"/>
          </p:nvPr>
        </p:nvSpPr>
        <p:spPr/>
        <p:txBody>
          <a:bodyPr/>
          <a:lstStyle/>
          <a:p>
            <a:r>
              <a:rPr lang="en-US" dirty="0" smtClean="0"/>
              <a:t>A Memory Performance Hog</a:t>
            </a:r>
          </a:p>
        </p:txBody>
      </p:sp>
      <p:sp>
        <p:nvSpPr>
          <p:cNvPr id="25605" name="Text Box 5"/>
          <p:cNvSpPr txBox="1">
            <a:spLocks noChangeArrowheads="1"/>
          </p:cNvSpPr>
          <p:nvPr/>
        </p:nvSpPr>
        <p:spPr bwMode="auto">
          <a:xfrm>
            <a:off x="1576470" y="3654156"/>
            <a:ext cx="1258887" cy="396875"/>
          </a:xfrm>
          <a:prstGeom prst="rect">
            <a:avLst/>
          </a:prstGeom>
          <a:noFill/>
          <a:ln w="9525">
            <a:noFill/>
            <a:miter lim="800000"/>
            <a:headEnd/>
            <a:tailEnd/>
          </a:ln>
        </p:spPr>
        <p:txBody>
          <a:bodyPr wrap="none">
            <a:spAutoFit/>
          </a:bodyPr>
          <a:lstStyle/>
          <a:p>
            <a:r>
              <a:rPr lang="en-US" sz="2000" b="1" dirty="0">
                <a:solidFill>
                  <a:srgbClr val="003399"/>
                </a:solidFill>
                <a:latin typeface="Tahoma"/>
              </a:rPr>
              <a:t>STREAM</a:t>
            </a:r>
          </a:p>
        </p:txBody>
      </p:sp>
      <p:sp>
        <p:nvSpPr>
          <p:cNvPr id="25606" name="Text Box 6"/>
          <p:cNvSpPr txBox="1">
            <a:spLocks noChangeArrowheads="1"/>
          </p:cNvSpPr>
          <p:nvPr/>
        </p:nvSpPr>
        <p:spPr bwMode="auto">
          <a:xfrm>
            <a:off x="143061" y="4172086"/>
            <a:ext cx="4565650" cy="915987"/>
          </a:xfrm>
          <a:prstGeom prst="rect">
            <a:avLst/>
          </a:prstGeom>
          <a:noFill/>
          <a:ln w="9525">
            <a:noFill/>
            <a:miter lim="800000"/>
            <a:headEnd/>
            <a:tailEnd/>
          </a:ln>
        </p:spPr>
        <p:txBody>
          <a:bodyPr wrap="none">
            <a:spAutoFit/>
          </a:bodyPr>
          <a:lstStyle/>
          <a:p>
            <a:pPr>
              <a:buFontTx/>
              <a:buChar char="-"/>
            </a:pPr>
            <a:r>
              <a:rPr lang="en-US" dirty="0">
                <a:solidFill>
                  <a:srgbClr val="000000"/>
                </a:solidFill>
                <a:latin typeface="Tahoma"/>
              </a:rPr>
              <a:t> Sequential memory access </a:t>
            </a:r>
          </a:p>
          <a:p>
            <a:pPr>
              <a:buFontTx/>
              <a:buChar char="-"/>
            </a:pPr>
            <a:r>
              <a:rPr lang="en-US" dirty="0">
                <a:solidFill>
                  <a:srgbClr val="000000"/>
                </a:solidFill>
                <a:latin typeface="Tahoma"/>
              </a:rPr>
              <a:t> Very high row buffer locality (96% hit rate)</a:t>
            </a:r>
          </a:p>
          <a:p>
            <a:pPr>
              <a:buFontTx/>
              <a:buChar char="-"/>
            </a:pPr>
            <a:r>
              <a:rPr lang="en-US" dirty="0">
                <a:solidFill>
                  <a:srgbClr val="000000"/>
                </a:solidFill>
                <a:latin typeface="Tahoma"/>
              </a:rPr>
              <a:t> Memory intensive</a:t>
            </a:r>
          </a:p>
        </p:txBody>
      </p:sp>
      <p:sp>
        <p:nvSpPr>
          <p:cNvPr id="11" name="Rectangle 8"/>
          <p:cNvSpPr>
            <a:spLocks noChangeArrowheads="1"/>
          </p:cNvSpPr>
          <p:nvPr/>
        </p:nvSpPr>
        <p:spPr bwMode="auto">
          <a:xfrm>
            <a:off x="5119024" y="2079296"/>
            <a:ext cx="1662776" cy="253104"/>
          </a:xfrm>
          <a:prstGeom prst="rect">
            <a:avLst/>
          </a:prstGeom>
          <a:noFill/>
          <a:ln w="38100">
            <a:solidFill>
              <a:srgbClr val="FF0000"/>
            </a:solidFill>
            <a:miter lim="800000"/>
            <a:headEnd/>
            <a:tailEnd/>
          </a:ln>
        </p:spPr>
        <p:txBody>
          <a:bodyPr wrap="none" anchor="ctr"/>
          <a:lstStyle/>
          <a:p>
            <a:endParaRPr lang="en-US">
              <a:solidFill>
                <a:srgbClr val="000000"/>
              </a:solidFill>
              <a:latin typeface="Tahoma"/>
            </a:endParaRPr>
          </a:p>
        </p:txBody>
      </p:sp>
      <p:sp>
        <p:nvSpPr>
          <p:cNvPr id="13" name="Text Box 6"/>
          <p:cNvSpPr txBox="1">
            <a:spLocks noChangeArrowheads="1"/>
          </p:cNvSpPr>
          <p:nvPr/>
        </p:nvSpPr>
        <p:spPr bwMode="auto">
          <a:xfrm>
            <a:off x="5882984" y="3654156"/>
            <a:ext cx="1340432" cy="400110"/>
          </a:xfrm>
          <a:prstGeom prst="rect">
            <a:avLst/>
          </a:prstGeom>
          <a:noFill/>
          <a:ln w="9525">
            <a:noFill/>
            <a:miter lim="800000"/>
            <a:headEnd/>
            <a:tailEnd/>
          </a:ln>
        </p:spPr>
        <p:txBody>
          <a:bodyPr wrap="none">
            <a:spAutoFit/>
          </a:bodyPr>
          <a:lstStyle/>
          <a:p>
            <a:r>
              <a:rPr lang="en-US" sz="2000" b="1" dirty="0" smtClean="0">
                <a:solidFill>
                  <a:srgbClr val="FF0000"/>
                </a:solidFill>
                <a:latin typeface="Tahoma"/>
              </a:rPr>
              <a:t>RANDOM</a:t>
            </a:r>
            <a:endParaRPr lang="en-US" sz="2000" b="1" dirty="0">
              <a:solidFill>
                <a:srgbClr val="FF0000"/>
              </a:solidFill>
              <a:latin typeface="Tahoma"/>
            </a:endParaRPr>
          </a:p>
        </p:txBody>
      </p:sp>
      <p:sp>
        <p:nvSpPr>
          <p:cNvPr id="14" name="Text Box 7"/>
          <p:cNvSpPr txBox="1">
            <a:spLocks noChangeArrowheads="1"/>
          </p:cNvSpPr>
          <p:nvPr/>
        </p:nvSpPr>
        <p:spPr bwMode="auto">
          <a:xfrm>
            <a:off x="4694487" y="4171681"/>
            <a:ext cx="4349750" cy="915987"/>
          </a:xfrm>
          <a:prstGeom prst="rect">
            <a:avLst/>
          </a:prstGeom>
          <a:noFill/>
          <a:ln w="9525">
            <a:noFill/>
            <a:miter lim="800000"/>
            <a:headEnd/>
            <a:tailEnd/>
          </a:ln>
        </p:spPr>
        <p:txBody>
          <a:bodyPr wrap="none">
            <a:spAutoFit/>
          </a:bodyPr>
          <a:lstStyle/>
          <a:p>
            <a:pPr>
              <a:buFontTx/>
              <a:buChar char="-"/>
            </a:pPr>
            <a:r>
              <a:rPr lang="en-US" dirty="0">
                <a:solidFill>
                  <a:srgbClr val="000000"/>
                </a:solidFill>
                <a:latin typeface="Tahoma"/>
              </a:rPr>
              <a:t> Random memory access</a:t>
            </a:r>
          </a:p>
          <a:p>
            <a:pPr>
              <a:buFontTx/>
              <a:buChar char="-"/>
            </a:pPr>
            <a:r>
              <a:rPr lang="en-US" dirty="0">
                <a:solidFill>
                  <a:srgbClr val="000000"/>
                </a:solidFill>
                <a:latin typeface="Tahoma"/>
              </a:rPr>
              <a:t> Very low row buffer locality (3% hit rate)</a:t>
            </a:r>
          </a:p>
          <a:p>
            <a:pPr>
              <a:buFontTx/>
              <a:buChar char="-"/>
            </a:pPr>
            <a:r>
              <a:rPr lang="en-US" dirty="0">
                <a:solidFill>
                  <a:srgbClr val="000000"/>
                </a:solidFill>
                <a:latin typeface="Tahoma"/>
              </a:rPr>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anchor="ctr"/>
          <a:lstStyle/>
          <a:p>
            <a:endParaRPr lang="en-US">
              <a:solidFill>
                <a:srgbClr val="000000"/>
              </a:solidFill>
              <a:latin typeface="Tahoma"/>
            </a:endParaRPr>
          </a:p>
        </p:txBody>
      </p:sp>
      <p:sp>
        <p:nvSpPr>
          <p:cNvPr id="15" name="TextBox 14"/>
          <p:cNvSpPr txBox="1"/>
          <p:nvPr/>
        </p:nvSpPr>
        <p:spPr>
          <a:xfrm>
            <a:off x="566056" y="1196756"/>
            <a:ext cx="3483429" cy="2031325"/>
          </a:xfrm>
          <a:prstGeom prst="rect">
            <a:avLst/>
          </a:prstGeom>
          <a:noFill/>
          <a:ln w="19050">
            <a:solidFill>
              <a:srgbClr val="003399"/>
            </a:solidFill>
          </a:ln>
        </p:spPr>
        <p:txBody>
          <a:bodyPr wrap="square" rtlCol="0">
            <a:spAutoFit/>
          </a:bodyPr>
          <a:lstStyle/>
          <a:p>
            <a:r>
              <a:rPr lang="en-US" dirty="0" smtClean="0">
                <a:solidFill>
                  <a:srgbClr val="000000"/>
                </a:solidFill>
                <a:latin typeface="Tahoma"/>
              </a:rPr>
              <a:t>// initialize large arrays A, B</a:t>
            </a:r>
          </a:p>
          <a:p>
            <a:endParaRPr lang="en-US" dirty="0" smtClean="0">
              <a:solidFill>
                <a:srgbClr val="000000"/>
              </a:solidFill>
              <a:latin typeface="Tahoma"/>
            </a:endParaRPr>
          </a:p>
          <a:p>
            <a:r>
              <a:rPr lang="en-US" dirty="0" smtClean="0">
                <a:solidFill>
                  <a:srgbClr val="000000"/>
                </a:solidFill>
                <a:latin typeface="Tahoma"/>
              </a:rPr>
              <a:t>for (j=0; j&lt;N; j++) {</a:t>
            </a:r>
          </a:p>
          <a:p>
            <a:r>
              <a:rPr lang="en-US" dirty="0" smtClean="0">
                <a:solidFill>
                  <a:srgbClr val="000000"/>
                </a:solidFill>
                <a:latin typeface="Tahoma"/>
              </a:rPr>
              <a:t>     index = j*</a:t>
            </a:r>
            <a:r>
              <a:rPr lang="en-US" dirty="0" err="1" smtClean="0">
                <a:solidFill>
                  <a:srgbClr val="000000"/>
                </a:solidFill>
                <a:latin typeface="Tahoma"/>
              </a:rPr>
              <a:t>linesize</a:t>
            </a:r>
            <a:r>
              <a:rPr lang="en-US" dirty="0" smtClean="0">
                <a:solidFill>
                  <a:srgbClr val="000000"/>
                </a:solidFill>
                <a:latin typeface="Tahoma"/>
              </a:rPr>
              <a:t>;</a:t>
            </a:r>
          </a:p>
          <a:p>
            <a:r>
              <a:rPr lang="en-US" dirty="0" smtClean="0">
                <a:solidFill>
                  <a:srgbClr val="000000"/>
                </a:solidFill>
                <a:latin typeface="Tahoma"/>
              </a:rPr>
              <a:t>     A[index] = B[index];</a:t>
            </a:r>
          </a:p>
          <a:p>
            <a:r>
              <a:rPr lang="en-US" dirty="0" smtClean="0">
                <a:solidFill>
                  <a:srgbClr val="000000"/>
                </a:solidFill>
                <a:latin typeface="Tahoma"/>
              </a:rPr>
              <a:t>     …</a:t>
            </a:r>
          </a:p>
          <a:p>
            <a:r>
              <a:rPr lang="en-US" dirty="0" smtClean="0">
                <a:solidFill>
                  <a:srgbClr val="000000"/>
                </a:solidFill>
                <a:latin typeface="Tahoma"/>
              </a:rPr>
              <a:t>}</a:t>
            </a:r>
            <a:endParaRPr lang="en-US" dirty="0">
              <a:solidFill>
                <a:srgbClr val="000000"/>
              </a:solidFill>
              <a:latin typeface="Tahoma"/>
            </a:endParaRPr>
          </a:p>
        </p:txBody>
      </p:sp>
      <p:sp>
        <p:nvSpPr>
          <p:cNvPr id="20" name="Text Box 5"/>
          <p:cNvSpPr txBox="1">
            <a:spLocks noChangeArrowheads="1"/>
          </p:cNvSpPr>
          <p:nvPr/>
        </p:nvSpPr>
        <p:spPr bwMode="auto">
          <a:xfrm>
            <a:off x="2889787" y="2057524"/>
            <a:ext cx="1165704" cy="338554"/>
          </a:xfrm>
          <a:prstGeom prst="rect">
            <a:avLst/>
          </a:prstGeom>
          <a:noFill/>
          <a:ln w="9525">
            <a:noFill/>
            <a:miter lim="800000"/>
            <a:headEnd/>
            <a:tailEnd/>
          </a:ln>
        </p:spPr>
        <p:txBody>
          <a:bodyPr wrap="none">
            <a:spAutoFit/>
          </a:bodyPr>
          <a:lstStyle/>
          <a:p>
            <a:r>
              <a:rPr lang="en-US" sz="1600" b="1" dirty="0" smtClean="0">
                <a:solidFill>
                  <a:srgbClr val="003399"/>
                </a:solidFill>
                <a:latin typeface="Tahoma"/>
              </a:rPr>
              <a:t>streaming</a:t>
            </a:r>
            <a:endParaRPr lang="en-US" sz="1600" b="1" dirty="0">
              <a:solidFill>
                <a:srgbClr val="003399"/>
              </a:solidFill>
              <a:latin typeface="Tahoma"/>
            </a:endParaRPr>
          </a:p>
        </p:txBody>
      </p:sp>
      <p:sp>
        <p:nvSpPr>
          <p:cNvPr id="21" name="Text Box 6"/>
          <p:cNvSpPr txBox="1">
            <a:spLocks noChangeArrowheads="1"/>
          </p:cNvSpPr>
          <p:nvPr/>
        </p:nvSpPr>
        <p:spPr bwMode="auto">
          <a:xfrm>
            <a:off x="6845729" y="2050398"/>
            <a:ext cx="936475" cy="338554"/>
          </a:xfrm>
          <a:prstGeom prst="rect">
            <a:avLst/>
          </a:prstGeom>
          <a:noFill/>
          <a:ln w="9525">
            <a:noFill/>
            <a:miter lim="800000"/>
            <a:headEnd/>
            <a:tailEnd/>
          </a:ln>
        </p:spPr>
        <p:txBody>
          <a:bodyPr wrap="none">
            <a:spAutoFit/>
          </a:bodyPr>
          <a:lstStyle/>
          <a:p>
            <a:r>
              <a:rPr lang="en-US" sz="1600" b="1" dirty="0" smtClean="0">
                <a:solidFill>
                  <a:srgbClr val="FF0000"/>
                </a:solidFill>
                <a:latin typeface="Tahoma"/>
              </a:rPr>
              <a:t>random</a:t>
            </a:r>
            <a:endParaRPr lang="en-US" sz="1600" b="1" dirty="0">
              <a:solidFill>
                <a:srgbClr val="FF0000"/>
              </a:solidFill>
              <a:latin typeface="Tahoma"/>
            </a:endParaRPr>
          </a:p>
        </p:txBody>
      </p:sp>
      <p:sp>
        <p:nvSpPr>
          <p:cNvPr id="17" name="TextBox 16"/>
          <p:cNvSpPr txBox="1"/>
          <p:nvPr/>
        </p:nvSpPr>
        <p:spPr>
          <a:xfrm>
            <a:off x="233416" y="5791616"/>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extLst>
      <p:ext uri="{BB962C8B-B14F-4D97-AF65-F5344CB8AC3E}">
        <p14:creationId xmlns:p14="http://schemas.microsoft.com/office/powerpoint/2010/main" val="8813072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BD2B23F8-7296-874B-859C-8819F62A534C}" type="slidenum">
              <a:rPr lang="en-US" sz="1600">
                <a:solidFill>
                  <a:srgbClr val="000000"/>
                </a:solidFill>
                <a:latin typeface="Garamond" charset="0"/>
              </a:rPr>
              <a:pPr eaLnBrk="1" hangingPunct="1"/>
              <a:t>219</a:t>
            </a:fld>
            <a:endParaRPr lang="en-US" sz="1600">
              <a:solidFill>
                <a:srgbClr val="000000"/>
              </a:solidFill>
              <a:latin typeface="Garamond"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a:t>
            </a:r>
            <a:r>
              <a:rPr lang="en-US" dirty="0" smtClean="0">
                <a:latin typeface="Garamond" charset="0"/>
                <a:ea typeface="ＭＳ Ｐゴシック" charset="0"/>
                <a:cs typeface="ＭＳ Ｐゴシック" charset="0"/>
              </a:rPr>
              <a:t>Does </a:t>
            </a:r>
            <a:r>
              <a:rPr lang="en-US" dirty="0">
                <a:latin typeface="Garamond" charset="0"/>
                <a:ea typeface="ＭＳ Ｐゴシック" charset="0"/>
                <a:cs typeface="ＭＳ Ｐゴシック" charset="0"/>
              </a:rPr>
              <a:t>the </a:t>
            </a:r>
            <a:r>
              <a:rPr lang="en-US" dirty="0" smtClean="0">
                <a:latin typeface="Garamond" charset="0"/>
                <a:ea typeface="ＭＳ Ｐゴシック" charset="0"/>
                <a:cs typeface="ＭＳ Ｐゴシック" charset="0"/>
              </a:rPr>
              <a:t>Memory Hog </a:t>
            </a:r>
            <a:r>
              <a:rPr lang="en-US" dirty="0">
                <a:latin typeface="Garamond" charset="0"/>
                <a:ea typeface="ＭＳ Ｐゴシック" charset="0"/>
                <a:cs typeface="ＭＳ Ｐゴシック" charset="0"/>
              </a:rPr>
              <a:t>D</a:t>
            </a:r>
            <a:r>
              <a:rPr lang="en-US" dirty="0" smtClean="0">
                <a:latin typeface="Garamond" charset="0"/>
                <a:ea typeface="ＭＳ Ｐゴシック" charset="0"/>
                <a:cs typeface="ＭＳ Ｐゴシック" charset="0"/>
              </a:rPr>
              <a:t>o</a:t>
            </a:r>
            <a:r>
              <a:rPr lang="en-US" dirty="0">
                <a:latin typeface="Garamond" charset="0"/>
                <a:ea typeface="ＭＳ Ｐゴシック" charset="0"/>
                <a:cs typeface="ＭＳ Ｐゴシック" charset="0"/>
              </a:rPr>
              <a:t>?</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69"/>
            <a:ext cx="1314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CC0000"/>
                </a:solidFill>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53657" y="2078037"/>
            <a:ext cx="1530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Row decoder</a:t>
            </a:r>
          </a:p>
        </p:txBody>
      </p:sp>
      <p:sp>
        <p:nvSpPr>
          <p:cNvPr id="45072" name="Text Box 17"/>
          <p:cNvSpPr txBox="1">
            <a:spLocks noChangeArrowheads="1"/>
          </p:cNvSpPr>
          <p:nvPr/>
        </p:nvSpPr>
        <p:spPr bwMode="auto">
          <a:xfrm>
            <a:off x="5391150" y="4560094"/>
            <a:ext cx="1479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0" name="Line 25"/>
          <p:cNvSpPr>
            <a:spLocks noChangeShapeType="1"/>
          </p:cNvSpPr>
          <p:nvPr/>
        </p:nvSpPr>
        <p:spPr bwMode="auto">
          <a:xfrm>
            <a:off x="4859338"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1" name="Line 26"/>
          <p:cNvSpPr>
            <a:spLocks noChangeShapeType="1"/>
          </p:cNvSpPr>
          <p:nvPr/>
        </p:nvSpPr>
        <p:spPr bwMode="auto">
          <a:xfrm>
            <a:off x="6126163" y="423624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2" name="Line 27"/>
          <p:cNvSpPr>
            <a:spLocks noChangeShapeType="1"/>
          </p:cNvSpPr>
          <p:nvPr/>
        </p:nvSpPr>
        <p:spPr bwMode="auto">
          <a:xfrm>
            <a:off x="3763963"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3" name="Line 30"/>
          <p:cNvSpPr>
            <a:spLocks noChangeShapeType="1"/>
          </p:cNvSpPr>
          <p:nvPr/>
        </p:nvSpPr>
        <p:spPr bwMode="auto">
          <a:xfrm>
            <a:off x="4919663"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4" name="Line 31"/>
          <p:cNvSpPr>
            <a:spLocks noChangeShapeType="1"/>
          </p:cNvSpPr>
          <p:nvPr/>
        </p:nvSpPr>
        <p:spPr bwMode="auto">
          <a:xfrm>
            <a:off x="6126163" y="494426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66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Data</a:t>
            </a:r>
          </a:p>
        </p:txBody>
      </p:sp>
      <p:sp>
        <p:nvSpPr>
          <p:cNvPr id="45086" name="Text Box 36"/>
          <p:cNvSpPr txBox="1">
            <a:spLocks noChangeArrowheads="1"/>
          </p:cNvSpPr>
          <p:nvPr/>
        </p:nvSpPr>
        <p:spPr bwMode="auto">
          <a:xfrm>
            <a:off x="5722938" y="3902869"/>
            <a:ext cx="831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FFFF"/>
                </a:solidFill>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9" name="Rectangle 58"/>
          <p:cNvSpPr>
            <a:spLocks noChangeArrowheads="1"/>
          </p:cNvSpPr>
          <p:nvPr/>
        </p:nvSpPr>
        <p:spPr bwMode="auto">
          <a:xfrm>
            <a:off x="654050" y="216138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1" name="Rectangle 60"/>
          <p:cNvSpPr>
            <a:spLocks noChangeArrowheads="1"/>
          </p:cNvSpPr>
          <p:nvPr/>
        </p:nvSpPr>
        <p:spPr bwMode="auto">
          <a:xfrm>
            <a:off x="654050" y="29678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46" name="Text Box 62"/>
          <p:cNvSpPr txBox="1">
            <a:spLocks noChangeArrowheads="1"/>
          </p:cNvSpPr>
          <p:nvPr/>
        </p:nvSpPr>
        <p:spPr bwMode="auto">
          <a:xfrm>
            <a:off x="811213" y="3371056"/>
            <a:ext cx="1225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5" name="Text Box 65"/>
          <p:cNvSpPr txBox="1">
            <a:spLocks noChangeArrowheads="1"/>
          </p:cNvSpPr>
          <p:nvPr/>
        </p:nvSpPr>
        <p:spPr bwMode="auto">
          <a:xfrm>
            <a:off x="5699125" y="3901281"/>
            <a:ext cx="831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FFFF"/>
                </a:solidFill>
              </a:rPr>
              <a:t>Row 0</a:t>
            </a:r>
          </a:p>
        </p:txBody>
      </p:sp>
      <p:sp>
        <p:nvSpPr>
          <p:cNvPr id="477250" name="Text Box 66"/>
          <p:cNvSpPr txBox="1">
            <a:spLocks noChangeArrowheads="1"/>
          </p:cNvSpPr>
          <p:nvPr/>
        </p:nvSpPr>
        <p:spPr bwMode="auto">
          <a:xfrm>
            <a:off x="742950" y="3371056"/>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16</a:t>
            </a:r>
          </a:p>
        </p:txBody>
      </p:sp>
      <p:sp>
        <p:nvSpPr>
          <p:cNvPr id="477251" name="Text Box 67"/>
          <p:cNvSpPr txBox="1">
            <a:spLocks noChangeArrowheads="1"/>
          </p:cNvSpPr>
          <p:nvPr/>
        </p:nvSpPr>
        <p:spPr bwMode="auto">
          <a:xfrm>
            <a:off x="811213" y="3004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2" name="Text Box 68"/>
          <p:cNvSpPr txBox="1">
            <a:spLocks noChangeArrowheads="1"/>
          </p:cNvSpPr>
          <p:nvPr/>
        </p:nvSpPr>
        <p:spPr bwMode="auto">
          <a:xfrm>
            <a:off x="712788" y="3004344"/>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111</a:t>
            </a:r>
          </a:p>
        </p:txBody>
      </p:sp>
      <p:sp>
        <p:nvSpPr>
          <p:cNvPr id="477255" name="Text Box 71"/>
          <p:cNvSpPr txBox="1">
            <a:spLocks noChangeArrowheads="1"/>
          </p:cNvSpPr>
          <p:nvPr/>
        </p:nvSpPr>
        <p:spPr bwMode="auto">
          <a:xfrm>
            <a:off x="811213"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6" name="Text Box 72"/>
          <p:cNvSpPr txBox="1">
            <a:spLocks noChangeArrowheads="1"/>
          </p:cNvSpPr>
          <p:nvPr/>
        </p:nvSpPr>
        <p:spPr bwMode="auto">
          <a:xfrm>
            <a:off x="811213"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7" name="Text Box 73"/>
          <p:cNvSpPr txBox="1">
            <a:spLocks noChangeArrowheads="1"/>
          </p:cNvSpPr>
          <p:nvPr/>
        </p:nvSpPr>
        <p:spPr bwMode="auto">
          <a:xfrm>
            <a:off x="827088"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5</a:t>
            </a:r>
          </a:p>
        </p:txBody>
      </p:sp>
      <p:sp>
        <p:nvSpPr>
          <p:cNvPr id="477258" name="Text Box 74"/>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9" name="Text Box 75"/>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0" name="Text Box 76"/>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1" name="Text Box 77"/>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2" name="Text Box 78"/>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116" name="Text Box 89"/>
          <p:cNvSpPr txBox="1">
            <a:spLocks noChangeArrowheads="1"/>
          </p:cNvSpPr>
          <p:nvPr/>
        </p:nvSpPr>
        <p:spPr bwMode="auto">
          <a:xfrm>
            <a:off x="179512" y="3796506"/>
            <a:ext cx="26212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dirty="0" smtClean="0">
                <a:solidFill>
                  <a:srgbClr val="000000"/>
                </a:solidFill>
              </a:rPr>
              <a:t>Memory Request Buffer</a:t>
            </a:r>
          </a:p>
        </p:txBody>
      </p:sp>
      <p:sp>
        <p:nvSpPr>
          <p:cNvPr id="45117" name="Text Box 91"/>
          <p:cNvSpPr txBox="1">
            <a:spLocks noChangeArrowheads="1"/>
          </p:cNvSpPr>
          <p:nvPr/>
        </p:nvSpPr>
        <p:spPr bwMode="auto">
          <a:xfrm>
            <a:off x="423863" y="4949031"/>
            <a:ext cx="1544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STREAM</a:t>
            </a:r>
          </a:p>
        </p:txBody>
      </p:sp>
      <p:sp>
        <p:nvSpPr>
          <p:cNvPr id="45118" name="Text Box 92"/>
          <p:cNvSpPr txBox="1">
            <a:spLocks noChangeArrowheads="1"/>
          </p:cNvSpPr>
          <p:nvPr/>
        </p:nvSpPr>
        <p:spPr bwMode="auto">
          <a:xfrm>
            <a:off x="423863" y="5215731"/>
            <a:ext cx="1608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RANDOM</a:t>
            </a:r>
          </a:p>
        </p:txBody>
      </p:sp>
      <p:sp>
        <p:nvSpPr>
          <p:cNvPr id="66" name="Trapezoid 65"/>
          <p:cNvSpPr/>
          <p:nvPr/>
        </p:nvSpPr>
        <p:spPr bwMode="auto">
          <a:xfrm rot="10800000">
            <a:off x="5314950" y="4507706"/>
            <a:ext cx="1617663" cy="422275"/>
          </a:xfrm>
          <a:prstGeom prst="trapezoid">
            <a:avLst/>
          </a:prstGeom>
          <a:noFill/>
          <a:ln w="9525" cap="flat" cmpd="sng" algn="ctr">
            <a:solidFill>
              <a:schemeClr val="tx1"/>
            </a:solidFill>
            <a:prstDash val="solid"/>
            <a:round/>
            <a:headEnd type="none" w="med" len="med"/>
            <a:tailEnd type="none" w="med" len="me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1"/>
            <a:ext cx="7777162" cy="892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fontAlgn="base">
              <a:spcBef>
                <a:spcPct val="0"/>
              </a:spcBef>
              <a:spcAft>
                <a:spcPct val="0"/>
              </a:spcAft>
            </a:pPr>
            <a:r>
              <a:rPr lang="en-US" sz="2400" dirty="0" smtClean="0">
                <a:solidFill>
                  <a:srgbClr val="FF0000"/>
                </a:solidFill>
                <a:latin typeface="Arial" charset="0"/>
                <a:ea typeface="ＭＳ Ｐゴシック" charset="0"/>
                <a:cs typeface="Arial" charset="0"/>
              </a:rPr>
              <a:t>Row size: 8KB, cache block size: 64B</a:t>
            </a:r>
          </a:p>
          <a:p>
            <a:pPr algn="ctr" fontAlgn="base">
              <a:spcBef>
                <a:spcPct val="0"/>
              </a:spcBef>
              <a:spcAft>
                <a:spcPct val="0"/>
              </a:spcAft>
            </a:pPr>
            <a:r>
              <a:rPr lang="en-US" sz="2800" dirty="0" smtClean="0">
                <a:solidFill>
                  <a:srgbClr val="FF0000"/>
                </a:solidFill>
                <a:latin typeface="Arial" charset="0"/>
                <a:ea typeface="ＭＳ Ｐゴシック" charset="0"/>
                <a:cs typeface="Arial" charset="0"/>
                <a:sym typeface="Wingdings" charset="0"/>
              </a:rPr>
              <a:t>128 </a:t>
            </a:r>
            <a:r>
              <a:rPr lang="en-US" sz="2000" dirty="0" smtClean="0">
                <a:solidFill>
                  <a:srgbClr val="FF0000"/>
                </a:solidFill>
                <a:latin typeface="Arial" charset="0"/>
                <a:ea typeface="ＭＳ Ｐゴシック" charset="0"/>
                <a:cs typeface="Arial" charset="0"/>
                <a:sym typeface="Wingdings" charset="0"/>
              </a:rPr>
              <a:t>(8KB/64B) </a:t>
            </a:r>
            <a:r>
              <a:rPr lang="en-US" sz="2800" dirty="0" smtClean="0">
                <a:solidFill>
                  <a:srgbClr val="FF0000"/>
                </a:solidFill>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5818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22</a:t>
            </a:fld>
            <a:endParaRPr lang="en-US" sz="1600" dirty="0">
              <a:solidFill>
                <a:srgbClr val="000000"/>
              </a:solidFill>
              <a:latin typeface="Garamond" charset="0"/>
            </a:endParaRPr>
          </a:p>
        </p:txBody>
      </p:sp>
    </p:spTree>
    <p:extLst>
      <p:ext uri="{BB962C8B-B14F-4D97-AF65-F5344CB8AC3E}">
        <p14:creationId xmlns:p14="http://schemas.microsoft.com/office/powerpoint/2010/main" val="41021504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B8245D5-B0F2-FA42-BDF2-6029CF0DAEC6}" type="slidenum">
              <a:rPr lang="en-US" sz="1600">
                <a:solidFill>
                  <a:srgbClr val="000000"/>
                </a:solidFill>
                <a:latin typeface="Garamond" charset="0"/>
                <a:cs typeface="Arial" charset="0"/>
              </a:rPr>
              <a:pPr eaLnBrk="1" hangingPunct="1"/>
              <a:t>220</a:t>
            </a:fld>
            <a:endParaRPr lang="en-US" sz="1600">
              <a:solidFill>
                <a:srgbClr val="000000"/>
              </a:solidFill>
              <a:latin typeface="Garamond"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a:t>
            </a:r>
            <a:r>
              <a:rPr lang="en-US" dirty="0" smtClean="0">
                <a:latin typeface="Tahoma" charset="0"/>
              </a:rPr>
              <a:t>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Rixner</a:t>
            </a:r>
            <a:r>
              <a:rPr lang="en-US" sz="1200" dirty="0">
                <a:solidFill>
                  <a:srgbClr val="000000"/>
                </a:solidFill>
                <a:cs typeface="Arial" charset="0"/>
              </a:rPr>
              <a:t> et al., </a:t>
            </a:r>
            <a:r>
              <a:rPr lang="ja-JP" altLang="en-US" sz="1200" dirty="0">
                <a:solidFill>
                  <a:srgbClr val="000000"/>
                </a:solidFill>
                <a:cs typeface="Arial" charset="0"/>
              </a:rPr>
              <a:t>“</a:t>
            </a:r>
            <a:r>
              <a:rPr lang="en-US" altLang="ja-JP" sz="1200" dirty="0">
                <a:solidFill>
                  <a:srgbClr val="000000"/>
                </a:solidFill>
                <a:cs typeface="Arial" charset="0"/>
              </a:rPr>
              <a:t>Memory Access Scheduling,</a:t>
            </a:r>
            <a:r>
              <a:rPr lang="ja-JP" altLang="en-US" sz="1200" dirty="0">
                <a:solidFill>
                  <a:srgbClr val="000000"/>
                </a:solidFill>
                <a:cs typeface="Arial" charset="0"/>
              </a:rPr>
              <a:t>”</a:t>
            </a:r>
            <a:r>
              <a:rPr lang="en-US" altLang="ja-JP" sz="1200" dirty="0">
                <a:solidFill>
                  <a:srgbClr val="000000"/>
                </a:solidFill>
                <a:cs typeface="Arial" charset="0"/>
              </a:rPr>
              <a:t> ISCA 2000.</a:t>
            </a:r>
          </a:p>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Zuravleff</a:t>
            </a:r>
            <a:r>
              <a:rPr lang="en-US" sz="1200" dirty="0">
                <a:solidFill>
                  <a:srgbClr val="000000"/>
                </a:solidFill>
                <a:cs typeface="Arial" charset="0"/>
              </a:rPr>
              <a:t> and Robinson, </a:t>
            </a:r>
            <a:r>
              <a:rPr lang="ja-JP" altLang="en-US" sz="1200" dirty="0">
                <a:solidFill>
                  <a:srgbClr val="000000"/>
                </a:solidFill>
                <a:cs typeface="Arial" charset="0"/>
              </a:rPr>
              <a:t>“</a:t>
            </a:r>
            <a:r>
              <a:rPr lang="en-US" altLang="ja-JP" sz="1200" dirty="0">
                <a:solidFill>
                  <a:srgbClr val="000000"/>
                </a:solidFill>
                <a:cs typeface="Arial" charset="0"/>
              </a:rPr>
              <a:t>Controller for a synchronous DRAM …,</a:t>
            </a:r>
            <a:r>
              <a:rPr lang="ja-JP" altLang="en-US" sz="1200" dirty="0">
                <a:solidFill>
                  <a:srgbClr val="000000"/>
                </a:solidFill>
                <a:cs typeface="Arial" charset="0"/>
              </a:rPr>
              <a:t>”</a:t>
            </a:r>
            <a:r>
              <a:rPr lang="en-US" altLang="ja-JP" sz="1200" dirty="0">
                <a:solidFill>
                  <a:srgbClr val="000000"/>
                </a:solidFill>
                <a:cs typeface="Arial" charset="0"/>
              </a:rPr>
              <a:t> US Patent 5,630,096, May 1997.</a:t>
            </a:r>
            <a:endParaRPr lang="en-US" sz="1200" dirty="0">
              <a:solidFill>
                <a:srgbClr val="000000"/>
              </a:solidFill>
              <a:cs typeface="Arial" charset="0"/>
            </a:endParaRPr>
          </a:p>
        </p:txBody>
      </p:sp>
    </p:spTree>
    <p:extLst>
      <p:ext uri="{BB962C8B-B14F-4D97-AF65-F5344CB8AC3E}">
        <p14:creationId xmlns:p14="http://schemas.microsoft.com/office/powerpoint/2010/main" val="3655689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73"/>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221</a:t>
            </a:fld>
            <a:endParaRPr lang="en-US" altLang="en-US" dirty="0">
              <a:solidFill>
                <a:srgbClr val="000000"/>
              </a:solidFill>
            </a:endParaRPr>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anchor="ctr"/>
          <a:lstStyle/>
          <a:p>
            <a:endParaRPr lang="en-US">
              <a:solidFill>
                <a:srgbClr val="000000"/>
              </a:solidFill>
              <a:latin typeface="Tahoma"/>
            </a:endParaRPr>
          </a:p>
        </p:txBody>
      </p:sp>
      <p:sp>
        <p:nvSpPr>
          <p:cNvPr id="10" name="Text Box 7"/>
          <p:cNvSpPr txBox="1">
            <a:spLocks noChangeArrowheads="1"/>
          </p:cNvSpPr>
          <p:nvPr/>
        </p:nvSpPr>
        <p:spPr bwMode="auto">
          <a:xfrm>
            <a:off x="2974576" y="2516204"/>
            <a:ext cx="1847850" cy="366713"/>
          </a:xfrm>
          <a:prstGeom prst="rect">
            <a:avLst/>
          </a:prstGeom>
          <a:noFill/>
          <a:ln w="9525">
            <a:noFill/>
            <a:miter lim="800000"/>
            <a:headEnd/>
            <a:tailEnd/>
          </a:ln>
        </p:spPr>
        <p:txBody>
          <a:bodyPr wrap="none">
            <a:spAutoFit/>
          </a:bodyPr>
          <a:lstStyle/>
          <a:p>
            <a:r>
              <a:rPr lang="en-US" dirty="0">
                <a:solidFill>
                  <a:srgbClr val="CC0000"/>
                </a:solidFill>
                <a:latin typeface="Tahoma"/>
              </a:rPr>
              <a:t>1.18X slowdown</a:t>
            </a:r>
          </a:p>
        </p:txBody>
      </p:sp>
      <p:sp>
        <p:nvSpPr>
          <p:cNvPr id="11" name="Text Box 8"/>
          <p:cNvSpPr txBox="1">
            <a:spLocks noChangeArrowheads="1"/>
          </p:cNvSpPr>
          <p:nvPr/>
        </p:nvSpPr>
        <p:spPr bwMode="auto">
          <a:xfrm>
            <a:off x="6172497" y="1304585"/>
            <a:ext cx="1847850" cy="366712"/>
          </a:xfrm>
          <a:prstGeom prst="rect">
            <a:avLst/>
          </a:prstGeom>
          <a:noFill/>
          <a:ln w="9525">
            <a:noFill/>
            <a:miter lim="800000"/>
            <a:headEnd/>
            <a:tailEnd/>
          </a:ln>
        </p:spPr>
        <p:txBody>
          <a:bodyPr wrap="none">
            <a:spAutoFit/>
          </a:bodyPr>
          <a:lstStyle/>
          <a:p>
            <a:r>
              <a:rPr lang="en-US" dirty="0">
                <a:solidFill>
                  <a:srgbClr val="CC0000"/>
                </a:solidFill>
                <a:latin typeface="Tahoma"/>
              </a:rPr>
              <a:t>2.82X slowdown</a:t>
            </a:r>
          </a:p>
        </p:txBody>
      </p:sp>
      <p:sp>
        <p:nvSpPr>
          <p:cNvPr id="14" name="Oval 5"/>
          <p:cNvSpPr>
            <a:spLocks noChangeArrowheads="1"/>
          </p:cNvSpPr>
          <p:nvPr/>
        </p:nvSpPr>
        <p:spPr bwMode="auto">
          <a:xfrm>
            <a:off x="5146604" y="1214624"/>
            <a:ext cx="1009046" cy="519113"/>
          </a:xfrm>
          <a:prstGeom prst="ellipse">
            <a:avLst/>
          </a:prstGeom>
          <a:solidFill>
            <a:schemeClr val="accent1">
              <a:alpha val="0"/>
            </a:schemeClr>
          </a:solidFill>
          <a:ln w="34925">
            <a:solidFill>
              <a:srgbClr val="CC0000"/>
            </a:solidFill>
            <a:round/>
            <a:headEnd/>
            <a:tailEnd/>
          </a:ln>
        </p:spPr>
        <p:txBody>
          <a:bodyPr wrap="none" anchor="ctr"/>
          <a:lstStyle/>
          <a:p>
            <a:endParaRPr lang="en-US">
              <a:solidFill>
                <a:srgbClr val="000000"/>
              </a:solidFill>
              <a:latin typeface="Tahoma"/>
            </a:endParaRPr>
          </a:p>
        </p:txBody>
      </p:sp>
      <p:sp>
        <p:nvSpPr>
          <p:cNvPr id="15" name="Text Box 9"/>
          <p:cNvSpPr txBox="1">
            <a:spLocks noChangeArrowheads="1"/>
          </p:cNvSpPr>
          <p:nvPr/>
        </p:nvSpPr>
        <p:spPr bwMode="auto">
          <a:xfrm>
            <a:off x="251520" y="4941168"/>
            <a:ext cx="7699672" cy="1169551"/>
          </a:xfrm>
          <a:prstGeom prst="rect">
            <a:avLst/>
          </a:prstGeom>
          <a:noFill/>
          <a:ln w="9525">
            <a:noFill/>
            <a:miter lim="800000"/>
            <a:headEnd/>
            <a:tailEnd/>
          </a:ln>
        </p:spPr>
        <p:txBody>
          <a:bodyPr wrap="none">
            <a:spAutoFit/>
          </a:bodyPr>
          <a:lstStyle/>
          <a:p>
            <a:r>
              <a:rPr lang="en-US" dirty="0">
                <a:solidFill>
                  <a:srgbClr val="000000"/>
                </a:solidFill>
                <a:latin typeface="Tahoma"/>
              </a:rPr>
              <a:t>Results on Intel Pentium D running Windows XP</a:t>
            </a:r>
          </a:p>
          <a:p>
            <a:r>
              <a:rPr lang="en-US" dirty="0">
                <a:solidFill>
                  <a:srgbClr val="000000"/>
                </a:solidFill>
                <a:latin typeface="Tahoma"/>
              </a:rPr>
              <a:t>(Similar results for Intel Core Duo and AMD </a:t>
            </a:r>
            <a:r>
              <a:rPr lang="en-US" dirty="0" err="1">
                <a:solidFill>
                  <a:srgbClr val="000000"/>
                </a:solidFill>
                <a:latin typeface="Tahoma"/>
              </a:rPr>
              <a:t>Turion</a:t>
            </a:r>
            <a:r>
              <a:rPr lang="en-US" dirty="0">
                <a:solidFill>
                  <a:srgbClr val="000000"/>
                </a:solidFill>
                <a:latin typeface="Tahoma"/>
              </a:rPr>
              <a:t>, and on </a:t>
            </a:r>
            <a:r>
              <a:rPr lang="en-US" dirty="0" smtClean="0">
                <a:solidFill>
                  <a:srgbClr val="000000"/>
                </a:solidFill>
                <a:latin typeface="Tahoma"/>
              </a:rPr>
              <a:t>Fedora Linux) </a:t>
            </a:r>
            <a:endParaRPr lang="en-US" dirty="0">
              <a:solidFill>
                <a:srgbClr val="000000"/>
              </a:solidFill>
              <a:latin typeface="Tahoma"/>
            </a:endParaRPr>
          </a:p>
          <a:p>
            <a:endParaRPr lang="en-US" dirty="0">
              <a:solidFill>
                <a:srgbClr val="000000"/>
              </a:solidFill>
              <a:latin typeface="Tahoma"/>
            </a:endParaRPr>
          </a:p>
          <a:p>
            <a:endParaRPr lang="en-US" sz="1600" dirty="0">
              <a:solidFill>
                <a:srgbClr val="000000"/>
              </a:solidFill>
              <a:latin typeface="Tahoma"/>
            </a:endParaRPr>
          </a:p>
        </p:txBody>
      </p:sp>
      <p:sp>
        <p:nvSpPr>
          <p:cNvPr id="18" name="TextBox 17"/>
          <p:cNvSpPr txBox="1"/>
          <p:nvPr/>
        </p:nvSpPr>
        <p:spPr>
          <a:xfrm rot="16200000">
            <a:off x="857586" y="2628410"/>
            <a:ext cx="2681047" cy="400110"/>
          </a:xfrm>
          <a:prstGeom prst="rect">
            <a:avLst/>
          </a:prstGeom>
          <a:noFill/>
        </p:spPr>
        <p:txBody>
          <a:bodyPr wrap="square" rtlCol="0">
            <a:spAutoFit/>
          </a:bodyPr>
          <a:lstStyle/>
          <a:p>
            <a:pPr algn="ctr"/>
            <a:r>
              <a:rPr lang="en-US" sz="2000" dirty="0" smtClean="0">
                <a:solidFill>
                  <a:srgbClr val="000000"/>
                </a:solidFill>
                <a:latin typeface="Tahoma"/>
              </a:rPr>
              <a:t>Slowdown</a:t>
            </a:r>
            <a:endParaRPr lang="en-US" sz="2000" dirty="0">
              <a:solidFill>
                <a:srgbClr val="000000"/>
              </a:solidFill>
              <a:latin typeface="Tahoma"/>
            </a:endParaRPr>
          </a:p>
        </p:txBody>
      </p:sp>
      <p:graphicFrame>
        <p:nvGraphicFramePr>
          <p:cNvPr id="16" name="Content Placeholder 4"/>
          <p:cNvGraphicFramePr>
            <a:graphicFrameLocks/>
          </p:cNvGraphicFramePr>
          <p:nvPr/>
        </p:nvGraphicFramePr>
        <p:xfrm>
          <a:off x="2305608" y="1162511"/>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graphicFrame>
        <p:nvGraphicFramePr>
          <p:cNvPr id="19" name="Content Placeholder 4"/>
          <p:cNvGraphicFramePr>
            <a:graphicFrameLocks/>
          </p:cNvGraphicFramePr>
          <p:nvPr/>
        </p:nvGraphicFramePr>
        <p:xfrm>
          <a:off x="2302070" y="1162511"/>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sp>
        <p:nvSpPr>
          <p:cNvPr id="21" name="TextBox 20"/>
          <p:cNvSpPr txBox="1"/>
          <p:nvPr/>
        </p:nvSpPr>
        <p:spPr>
          <a:xfrm>
            <a:off x="233416" y="5805264"/>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extLst>
      <p:ext uri="{BB962C8B-B14F-4D97-AF65-F5344CB8AC3E}">
        <p14:creationId xmlns:p14="http://schemas.microsoft.com/office/powerpoint/2010/main" val="3032541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45093" name="Worksheet" r:id="rId6" imgW="6814765" imgH="3297663" progId="Excel.Sheet.8">
                  <p:embed/>
                </p:oleObj>
              </mc:Choice>
              <mc:Fallback>
                <p:oleObj name="Worksheet" r:id="rId6" imgW="6814765" imgH="3297663" progId="Excel.Sheet.8">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a:t>
            </a:r>
            <a:r>
              <a:rPr lang="en-US" dirty="0" err="1" smtClean="0"/>
              <a:t>DoS</a:t>
            </a:r>
            <a:r>
              <a:rPr lang="en-US" dirty="0" smtClean="0"/>
              <a:t>)</a:t>
            </a:r>
            <a:endParaRPr lang="en-US" sz="1400" dirty="0">
              <a:solidFill>
                <a:schemeClr val="accent2">
                  <a:lumMod val="75000"/>
                </a:schemeClr>
              </a:solidFill>
            </a:endParaRPr>
          </a:p>
          <a:p>
            <a:pPr eaLnBrk="1" hangingPunct="1">
              <a:lnSpc>
                <a:spcPct val="90000"/>
              </a:lnSpc>
              <a:defRPr/>
            </a:pPr>
            <a:r>
              <a:rPr lang="en-US" dirty="0" smtClean="0"/>
              <a:t>Unable to enforce priorities or SLAs </a:t>
            </a:r>
          </a:p>
          <a:p>
            <a:pPr eaLnBrk="1" hangingPunct="1">
              <a:lnSpc>
                <a:spcPct val="90000"/>
              </a:lnSpc>
              <a:defRPr/>
            </a:pPr>
            <a:r>
              <a:rPr lang="en-US" dirty="0" smtClean="0"/>
              <a:t>Low </a:t>
            </a:r>
            <a:r>
              <a:rPr lang="en-US" smtClean="0"/>
              <a:t>system performance</a:t>
            </a:r>
            <a:endParaRPr lang="en-US" sz="1400" dirty="0" smtClean="0">
              <a:solidFill>
                <a:srgbClr val="2C6123"/>
              </a:solidFill>
            </a:endParaRPr>
          </a:p>
          <a:p>
            <a:pPr marL="0" indent="0" eaLnBrk="1" hangingPunct="1">
              <a:lnSpc>
                <a:spcPct val="90000"/>
              </a:lnSpc>
              <a:buNone/>
              <a:defRPr/>
            </a:pPr>
            <a:endParaRPr lang="en-US" sz="1100" dirty="0" smtClean="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solidFill>
                <a:srgbClr val="000000"/>
              </a:solidFill>
              <a:latin typeface="Tahoma"/>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222</a:t>
            </a:fld>
            <a:endParaRPr lang="en-US" altLang="en-US" dirty="0">
              <a:solidFill>
                <a:srgbClr val="000000"/>
              </a:solidFill>
            </a:endParaRPr>
          </a:p>
        </p:txBody>
      </p:sp>
    </p:spTree>
    <p:custDataLst>
      <p:tags r:id="rId2"/>
    </p:custDataLst>
    <p:extLst>
      <p:ext uri="{BB962C8B-B14F-4D97-AF65-F5344CB8AC3E}">
        <p14:creationId xmlns:p14="http://schemas.microsoft.com/office/powerpoint/2010/main" val="899745370"/>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223</a:t>
            </a:fld>
            <a:endParaRPr lang="en-US" altLang="en-US" dirty="0">
              <a:solidFill>
                <a:srgbClr val="000000"/>
              </a:solidFill>
            </a:endParaRPr>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234448781"/>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Distributed DoS in Networked Multi-Core Systems</a:t>
            </a:r>
            <a:endParaRPr lang="en-US" sz="3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3635895" y="1028742"/>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rtlCol="0">
            <a:spAutoFit/>
          </a:bodyPr>
          <a:lstStyle/>
          <a:p>
            <a:pPr algn="ctr"/>
            <a:r>
              <a:rPr lang="en-US" sz="1600" dirty="0" smtClean="0">
                <a:solidFill>
                  <a:srgbClr val="000000"/>
                </a:solidFill>
                <a:latin typeface="Tahoma"/>
              </a:rPr>
              <a:t>Attackers</a:t>
            </a:r>
          </a:p>
          <a:p>
            <a:pPr algn="ctr"/>
            <a:r>
              <a:rPr lang="en-US" sz="1600" dirty="0" smtClean="0">
                <a:solidFill>
                  <a:srgbClr val="000000"/>
                </a:solidFill>
                <a:latin typeface="Tahoma"/>
              </a:rPr>
              <a:t>(Cores 1-8)</a:t>
            </a:r>
            <a:endParaRPr lang="en-US" sz="1600" dirty="0">
              <a:solidFill>
                <a:srgbClr val="000000"/>
              </a:solidFill>
              <a:latin typeface="Tahoma"/>
            </a:endParaRPr>
          </a:p>
        </p:txBody>
      </p:sp>
      <p:sp>
        <p:nvSpPr>
          <p:cNvPr id="7" name="TextBox 6"/>
          <p:cNvSpPr txBox="1"/>
          <p:nvPr/>
        </p:nvSpPr>
        <p:spPr>
          <a:xfrm>
            <a:off x="5004048" y="972016"/>
            <a:ext cx="3168352" cy="584776"/>
          </a:xfrm>
          <a:prstGeom prst="rect">
            <a:avLst/>
          </a:prstGeom>
          <a:solidFill>
            <a:schemeClr val="bg1"/>
          </a:solidFill>
        </p:spPr>
        <p:txBody>
          <a:bodyPr wrap="square" rtlCol="0">
            <a:spAutoFit/>
          </a:bodyPr>
          <a:lstStyle/>
          <a:p>
            <a:pPr algn="ctr"/>
            <a:r>
              <a:rPr lang="en-US" sz="1600" dirty="0" smtClean="0">
                <a:solidFill>
                  <a:srgbClr val="000000"/>
                </a:solidFill>
                <a:latin typeface="Tahoma"/>
              </a:rPr>
              <a:t>Stock option pricing application</a:t>
            </a:r>
          </a:p>
          <a:p>
            <a:pPr algn="ctr"/>
            <a:r>
              <a:rPr lang="en-US" sz="1600" dirty="0" smtClean="0">
                <a:solidFill>
                  <a:srgbClr val="000000"/>
                </a:solidFill>
                <a:latin typeface="Tahoma"/>
              </a:rPr>
              <a:t>(Cores 9-64)</a:t>
            </a:r>
            <a:endParaRPr lang="en-US" sz="1600" dirty="0">
              <a:solidFill>
                <a:srgbClr val="000000"/>
              </a:solidFill>
              <a:latin typeface="Tahoma"/>
            </a:endParaRP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Clr>
                <a:srgbClr val="CC9900"/>
              </a:buClr>
              <a:buFont typeface="Wingdings" pitchFamily="2" charset="2"/>
              <a:buNone/>
              <a:defRPr/>
            </a:pPr>
            <a:r>
              <a:rPr lang="en-US" dirty="0" smtClean="0">
                <a:solidFill>
                  <a:srgbClr val="000000"/>
                </a:solidFill>
                <a:latin typeface="Tahoma"/>
              </a:rPr>
              <a:t>    Cores connected via </a:t>
            </a:r>
          </a:p>
          <a:p>
            <a:pPr marL="0" indent="0" eaLnBrk="1" hangingPunct="1">
              <a:lnSpc>
                <a:spcPct val="90000"/>
              </a:lnSpc>
              <a:buClr>
                <a:srgbClr val="CC9900"/>
              </a:buClr>
              <a:buFont typeface="Wingdings" pitchFamily="2" charset="2"/>
              <a:buNone/>
              <a:defRPr/>
            </a:pPr>
            <a:r>
              <a:rPr lang="en-US" dirty="0">
                <a:solidFill>
                  <a:srgbClr val="000000"/>
                </a:solidFill>
                <a:latin typeface="Tahoma"/>
              </a:rPr>
              <a:t> </a:t>
            </a:r>
            <a:r>
              <a:rPr lang="en-US" dirty="0" smtClean="0">
                <a:solidFill>
                  <a:srgbClr val="000000"/>
                </a:solidFill>
                <a:latin typeface="Tahoma"/>
              </a:rPr>
              <a:t>   packet-switched</a:t>
            </a:r>
          </a:p>
          <a:p>
            <a:pPr marL="0" indent="0" eaLnBrk="1" hangingPunct="1">
              <a:lnSpc>
                <a:spcPct val="90000"/>
              </a:lnSpc>
              <a:buClr>
                <a:srgbClr val="CC9900"/>
              </a:buClr>
              <a:buFont typeface="Wingdings" pitchFamily="2" charset="2"/>
              <a:buNone/>
              <a:defRPr/>
            </a:pPr>
            <a:r>
              <a:rPr lang="en-US" dirty="0">
                <a:solidFill>
                  <a:srgbClr val="000000"/>
                </a:solidFill>
                <a:latin typeface="Tahoma"/>
              </a:rPr>
              <a:t> </a:t>
            </a:r>
            <a:r>
              <a:rPr lang="en-US" dirty="0" smtClean="0">
                <a:solidFill>
                  <a:srgbClr val="000000"/>
                </a:solidFill>
                <a:latin typeface="Tahoma"/>
              </a:rPr>
              <a:t>   routers on chip</a:t>
            </a:r>
          </a:p>
        </p:txBody>
      </p:sp>
      <p:sp>
        <p:nvSpPr>
          <p:cNvPr id="10" name="Rectangle 3"/>
          <p:cNvSpPr txBox="1">
            <a:spLocks noChangeArrowheads="1"/>
          </p:cNvSpPr>
          <p:nvPr/>
        </p:nvSpPr>
        <p:spPr bwMode="auto">
          <a:xfrm>
            <a:off x="-324544" y="3807172"/>
            <a:ext cx="3744416" cy="2070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Clr>
                <a:srgbClr val="CC9900"/>
              </a:buClr>
              <a:buFont typeface="Wingdings" pitchFamily="2" charset="2"/>
              <a:buNone/>
              <a:defRPr/>
            </a:pPr>
            <a:r>
              <a:rPr lang="en-US" dirty="0" smtClean="0">
                <a:solidFill>
                  <a:srgbClr val="FF0000"/>
                </a:solidFill>
                <a:latin typeface="Tahoma"/>
              </a:rPr>
              <a:t>     ~5000X slowdown</a:t>
            </a:r>
          </a:p>
        </p:txBody>
      </p:sp>
      <p:sp>
        <p:nvSpPr>
          <p:cNvPr id="11" name="Rectangle 10"/>
          <p:cNvSpPr/>
          <p:nvPr/>
        </p:nvSpPr>
        <p:spPr>
          <a:xfrm>
            <a:off x="179512" y="5157192"/>
            <a:ext cx="3672408" cy="1323439"/>
          </a:xfrm>
          <a:prstGeom prst="rect">
            <a:avLst/>
          </a:prstGeom>
        </p:spPr>
        <p:txBody>
          <a:bodyPr wrap="square">
            <a:spAutoFit/>
          </a:bodyPr>
          <a:lstStyle/>
          <a:p>
            <a:r>
              <a:rPr lang="en-US" sz="1600" dirty="0" smtClean="0">
                <a:solidFill>
                  <a:srgbClr val="000000"/>
                </a:solidFill>
                <a:latin typeface="Tahoma" charset="0"/>
              </a:rPr>
              <a:t>Grot, Hestness, Keckler, Mutlu, </a:t>
            </a:r>
          </a:p>
          <a:p>
            <a:r>
              <a:rPr lang="ja-JP" altLang="en-US" sz="1600" dirty="0" smtClean="0">
                <a:solidFill>
                  <a:srgbClr val="000000"/>
                </a:solidFill>
                <a:latin typeface="Tahoma" charset="0"/>
              </a:rPr>
              <a:t>“</a:t>
            </a:r>
            <a:r>
              <a:rPr lang="en-US" altLang="ja-JP" sz="1600" dirty="0" smtClean="0">
                <a:solidFill>
                  <a:srgbClr val="0000FF"/>
                </a:solidFill>
                <a:latin typeface="Tahoma" charset="0"/>
              </a:rPr>
              <a:t>Preemptive virtual clock</a:t>
            </a:r>
            <a:r>
              <a:rPr lang="en-US" altLang="ja-JP" sz="1600" dirty="0">
                <a:solidFill>
                  <a:srgbClr val="0000FF"/>
                </a:solidFill>
                <a:latin typeface="Tahoma" charset="0"/>
              </a:rPr>
              <a:t>: A Flexible, </a:t>
            </a:r>
            <a:endParaRPr lang="en-US" altLang="ja-JP" sz="1600" dirty="0" smtClean="0">
              <a:solidFill>
                <a:srgbClr val="0000FF"/>
              </a:solidFill>
              <a:latin typeface="Tahoma" charset="0"/>
            </a:endParaRPr>
          </a:p>
          <a:p>
            <a:r>
              <a:rPr lang="en-US" altLang="ja-JP" sz="1600" dirty="0" smtClean="0">
                <a:solidFill>
                  <a:srgbClr val="0000FF"/>
                </a:solidFill>
                <a:latin typeface="Tahoma" charset="0"/>
              </a:rPr>
              <a:t>Efficient</a:t>
            </a:r>
            <a:r>
              <a:rPr lang="en-US" altLang="ja-JP" sz="1600" dirty="0">
                <a:solidFill>
                  <a:srgbClr val="0000FF"/>
                </a:solidFill>
                <a:latin typeface="Tahoma" charset="0"/>
              </a:rPr>
              <a:t>, and Cost-effective QOS </a:t>
            </a:r>
            <a:endParaRPr lang="en-US" altLang="ja-JP" sz="1600" dirty="0" smtClean="0">
              <a:solidFill>
                <a:srgbClr val="0000FF"/>
              </a:solidFill>
              <a:latin typeface="Tahoma" charset="0"/>
            </a:endParaRPr>
          </a:p>
          <a:p>
            <a:r>
              <a:rPr lang="en-US" altLang="ja-JP" sz="1600" dirty="0" smtClean="0">
                <a:solidFill>
                  <a:srgbClr val="0000FF"/>
                </a:solidFill>
                <a:latin typeface="Tahoma" charset="0"/>
              </a:rPr>
              <a:t>Scheme </a:t>
            </a:r>
            <a:r>
              <a:rPr lang="en-US" altLang="ja-JP" sz="1600" dirty="0">
                <a:solidFill>
                  <a:srgbClr val="0000FF"/>
                </a:solidFill>
                <a:latin typeface="Tahoma" charset="0"/>
              </a:rPr>
              <a:t>for Networks-on-</a:t>
            </a:r>
            <a:r>
              <a:rPr lang="en-US" altLang="ja-JP" sz="1600" dirty="0" smtClean="0">
                <a:solidFill>
                  <a:srgbClr val="0000FF"/>
                </a:solidFill>
                <a:latin typeface="Tahoma" charset="0"/>
              </a:rPr>
              <a:t>Chip,“</a:t>
            </a:r>
          </a:p>
          <a:p>
            <a:r>
              <a:rPr lang="en-US" altLang="ja-JP" sz="1600" dirty="0" smtClean="0">
                <a:solidFill>
                  <a:srgbClr val="000000"/>
                </a:solidFill>
                <a:latin typeface="Tahoma" charset="0"/>
              </a:rPr>
              <a:t>MICRO 2009.</a:t>
            </a:r>
            <a:endParaRPr lang="en-US" sz="1600" dirty="0">
              <a:solidFill>
                <a:srgbClr val="000000"/>
              </a:solidFill>
              <a:latin typeface="Tahoma"/>
              <a:cs typeface="Arial" charset="0"/>
            </a:endParaRPr>
          </a:p>
        </p:txBody>
      </p:sp>
    </p:spTree>
    <p:extLst>
      <p:ext uri="{BB962C8B-B14F-4D97-AF65-F5344CB8AC3E}">
        <p14:creationId xmlns:p14="http://schemas.microsoft.com/office/powerpoint/2010/main" val="39828882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Inter-thread interference is uncontrolled in all memory resources</a:t>
            </a:r>
          </a:p>
          <a:p>
            <a:pPr lvl="1"/>
            <a:r>
              <a:rPr lang="en-US" dirty="0" smtClean="0"/>
              <a:t>Memory controller</a:t>
            </a:r>
          </a:p>
          <a:p>
            <a:pPr lvl="1"/>
            <a:r>
              <a:rPr lang="en-US" dirty="0" smtClean="0"/>
              <a:t>Interconnect</a:t>
            </a:r>
          </a:p>
          <a:p>
            <a:pPr lvl="1"/>
            <a:r>
              <a:rPr lang="en-US" dirty="0" smtClean="0"/>
              <a:t>Caches</a:t>
            </a:r>
          </a:p>
          <a:p>
            <a:pPr lvl="1"/>
            <a:endParaRPr lang="en-US" dirty="0" smtClean="0"/>
          </a:p>
          <a:p>
            <a:r>
              <a:rPr lang="en-US" dirty="0" smtClean="0"/>
              <a:t>We need to control it</a:t>
            </a:r>
          </a:p>
          <a:p>
            <a:pPr lvl="1"/>
            <a:r>
              <a:rPr lang="en-US" dirty="0" smtClean="0"/>
              <a:t>i.e., design an interference-aware (</a:t>
            </a:r>
            <a:r>
              <a:rPr lang="en-US" dirty="0" err="1" smtClean="0"/>
              <a:t>QoS</a:t>
            </a:r>
            <a:r>
              <a:rPr lang="en-US" dirty="0" smtClean="0"/>
              <a:t>-aware) memory system</a:t>
            </a: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spTree>
    <p:extLst>
      <p:ext uri="{BB962C8B-B14F-4D97-AF65-F5344CB8AC3E}">
        <p14:creationId xmlns:p14="http://schemas.microsoft.com/office/powerpoint/2010/main" val="1051155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smtClean="0">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reduce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Improve system performance and core utilization</a:t>
            </a:r>
          </a:p>
          <a:p>
            <a:pPr lvl="1"/>
            <a:r>
              <a:rPr lang="en-US" dirty="0" smtClean="0"/>
              <a:t>Reduce request serialization and core starvation</a:t>
            </a:r>
          </a:p>
          <a:p>
            <a:pPr lvl="1">
              <a:buFont typeface="Wingdings" pitchFamily="30" charset="2"/>
              <a:buNone/>
            </a:pPr>
            <a:endParaRPr lang="en-US" dirty="0" smtClean="0"/>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control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Provide mechanisms to enable </a:t>
            </a:r>
            <a:r>
              <a:rPr lang="en-US" dirty="0" smtClean="0">
                <a:solidFill>
                  <a:srgbClr val="000000"/>
                </a:solidFill>
              </a:rPr>
              <a:t>system software </a:t>
            </a:r>
            <a:r>
              <a:rPr lang="en-US" dirty="0" smtClean="0"/>
              <a:t>to enforce </a:t>
            </a:r>
            <a:r>
              <a:rPr lang="en-US" dirty="0" err="1" smtClean="0">
                <a:solidFill>
                  <a:srgbClr val="0000FF"/>
                </a:solidFill>
              </a:rPr>
              <a:t>QoS</a:t>
            </a:r>
            <a:r>
              <a:rPr lang="en-US" dirty="0" smtClean="0">
                <a:solidFill>
                  <a:srgbClr val="0000FF"/>
                </a:solidFill>
              </a:rPr>
              <a:t> policies </a:t>
            </a:r>
          </a:p>
          <a:p>
            <a:pPr lvl="1"/>
            <a:r>
              <a:rPr lang="en-US" dirty="0" smtClean="0">
                <a:solidFill>
                  <a:srgbClr val="0000FF"/>
                </a:solidFill>
              </a:rPr>
              <a:t>While providing high system performance</a:t>
            </a:r>
          </a:p>
          <a:p>
            <a:pPr lvl="1"/>
            <a:endParaRPr lang="en-US" dirty="0" smtClean="0">
              <a:solidFill>
                <a:srgbClr val="0000FF"/>
              </a:solidFill>
            </a:endParaRPr>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make the memory system configurable/flexible</a:t>
            </a:r>
            <a:r>
              <a:rPr lang="en-US" dirty="0" smtClean="0">
                <a:ea typeface="ＭＳ Ｐゴシック" pitchFamily="30" charset="-128"/>
                <a:cs typeface="ＭＳ Ｐゴシック" pitchFamily="30" charset="-128"/>
              </a:rPr>
              <a:t>? </a:t>
            </a:r>
          </a:p>
          <a:p>
            <a:pPr lvl="1"/>
            <a:r>
              <a:rPr lang="en-US" dirty="0" smtClean="0"/>
              <a:t>Enable flexible mechanisms that can achieve many goals</a:t>
            </a:r>
          </a:p>
          <a:p>
            <a:pPr lvl="2"/>
            <a:r>
              <a:rPr lang="en-US" dirty="0" smtClean="0"/>
              <a:t>Provide fairness or throughput when needed</a:t>
            </a:r>
          </a:p>
          <a:p>
            <a:pPr lvl="2"/>
            <a:r>
              <a:rPr lang="en-US" dirty="0" smtClean="0"/>
              <a:t>Satisfy performance guarantees when needed</a:t>
            </a:r>
          </a:p>
          <a:p>
            <a:pPr lvl="1"/>
            <a:endParaRPr lang="en-US" dirty="0" smtClean="0"/>
          </a:p>
        </p:txBody>
      </p:sp>
      <p:sp>
        <p:nvSpPr>
          <p:cNvPr id="4" name="Slide Number Placeholder 3"/>
          <p:cNvSpPr>
            <a:spLocks noGrp="1"/>
          </p:cNvSpPr>
          <p:nvPr>
            <p:ph type="sldNum" sz="quarter" idx="11"/>
          </p:nvPr>
        </p:nvSpPr>
        <p:spPr/>
        <p:txBody>
          <a:bodyPr/>
          <a:lstStyle/>
          <a:p>
            <a:pPr>
              <a:defRPr/>
            </a:pPr>
            <a:fld id="{7A541A9A-AFF6-FB4F-BAA6-4B5658B19D03}" type="slidenum">
              <a:rPr lang="en-US" smtClean="0">
                <a:solidFill>
                  <a:srgbClr val="000000"/>
                </a:solidFill>
              </a:rPr>
              <a:pPr>
                <a:defRPr/>
              </a:pPr>
              <a:t>226</a:t>
            </a:fld>
            <a:endParaRPr lang="en-US">
              <a:solidFill>
                <a:srgbClr val="000000"/>
              </a:solidFill>
            </a:endParaRPr>
          </a:p>
        </p:txBody>
      </p:sp>
    </p:spTree>
    <p:extLst>
      <p:ext uri="{BB962C8B-B14F-4D97-AF65-F5344CB8AC3E}">
        <p14:creationId xmlns:p14="http://schemas.microsoft.com/office/powerpoint/2010/main" val="37216879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79500"/>
            <a:ext cx="8801100" cy="5046663"/>
          </a:xfrm>
        </p:spPr>
        <p:txBody>
          <a:bodyPr/>
          <a:lstStyle/>
          <a:p>
            <a:r>
              <a:rPr lang="en-US" dirty="0">
                <a:latin typeface="Tahoma" charset="0"/>
              </a:rPr>
              <a:t>Problem: Memory interference is uncontrolled </a:t>
            </a:r>
            <a:r>
              <a:rPr lang="en-US" dirty="0">
                <a:latin typeface="Tahoma" charset="0"/>
                <a:sym typeface="Wingdings" charset="0"/>
              </a:rPr>
              <a:t> uncontrollable, </a:t>
            </a:r>
            <a:r>
              <a:rPr lang="en-US" dirty="0" smtClean="0">
                <a:latin typeface="Tahoma" charset="0"/>
                <a:sym typeface="Wingdings" charset="0"/>
              </a:rPr>
              <a:t>unpredictable, vulnerable </a:t>
            </a:r>
            <a:r>
              <a:rPr lang="en-US" dirty="0">
                <a:latin typeface="Tahoma" charset="0"/>
                <a:sym typeface="Wingdings" charset="0"/>
              </a:rPr>
              <a:t>system</a:t>
            </a:r>
            <a:endParaRPr lang="en-US" dirty="0">
              <a:latin typeface="Tahoma" charset="0"/>
            </a:endParaRPr>
          </a:p>
          <a:p>
            <a:endParaRPr lang="en-US" sz="1800" dirty="0">
              <a:latin typeface="Tahoma" charset="0"/>
            </a:endParaRPr>
          </a:p>
          <a:p>
            <a:r>
              <a:rPr lang="en-US" dirty="0">
                <a:latin typeface="Tahoma" charset="0"/>
              </a:rPr>
              <a:t>Goal: We need to control it </a:t>
            </a:r>
            <a:r>
              <a:rPr lang="en-US" dirty="0">
                <a:latin typeface="Tahoma" charset="0"/>
                <a:sym typeface="Wingdings" charset="0"/>
              </a:rPr>
              <a:t> Design a QoS-aware system </a:t>
            </a:r>
          </a:p>
          <a:p>
            <a:endParaRPr lang="en-US" sz="1800" dirty="0">
              <a:latin typeface="Tahoma" charset="0"/>
              <a:sym typeface="Wingdings" charset="0"/>
            </a:endParaRPr>
          </a:p>
          <a:p>
            <a:r>
              <a:rPr lang="en-US" dirty="0">
                <a:latin typeface="Tahoma" charset="0"/>
                <a:sym typeface="Wingdings" charset="0"/>
              </a:rPr>
              <a:t>Solution: </a:t>
            </a:r>
            <a:r>
              <a:rPr lang="en-US" dirty="0">
                <a:solidFill>
                  <a:srgbClr val="0000FF"/>
                </a:solidFill>
                <a:latin typeface="Tahoma" charset="0"/>
                <a:sym typeface="Wingdings" charset="0"/>
              </a:rPr>
              <a:t>Hardware/software cooperative </a:t>
            </a:r>
            <a:r>
              <a:rPr lang="en-US" dirty="0" smtClean="0">
                <a:solidFill>
                  <a:srgbClr val="0000FF"/>
                </a:solidFill>
                <a:latin typeface="Tahoma" charset="0"/>
                <a:sym typeface="Wingdings" charset="0"/>
              </a:rPr>
              <a:t>memory QoS</a:t>
            </a:r>
            <a:endParaRPr lang="en-US" dirty="0">
              <a:solidFill>
                <a:srgbClr val="0000FF"/>
              </a:solidFill>
              <a:latin typeface="Tahoma" charset="0"/>
              <a:sym typeface="Wingdings" charset="0"/>
            </a:endParaRPr>
          </a:p>
          <a:p>
            <a:pPr lvl="1"/>
            <a:r>
              <a:rPr lang="en-US" dirty="0">
                <a:latin typeface="Tahoma" charset="0"/>
                <a:ea typeface="ＭＳ Ｐゴシック" charset="0"/>
                <a:sym typeface="Wingdings" charset="0"/>
              </a:rPr>
              <a:t>Hardware </a:t>
            </a:r>
            <a:r>
              <a:rPr lang="en-US" dirty="0" smtClean="0">
                <a:latin typeface="Tahoma" charset="0"/>
                <a:ea typeface="ＭＳ Ｐゴシック" charset="0"/>
                <a:sym typeface="Wingdings" charset="0"/>
              </a:rPr>
              <a:t>designed </a:t>
            </a:r>
            <a:r>
              <a:rPr lang="en-US" dirty="0">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latin typeface="Tahoma" charset="0"/>
                <a:ea typeface="ＭＳ Ｐゴシック" charset="0"/>
                <a:sym typeface="Wingdings" charset="0"/>
              </a:rPr>
              <a:t>Software designed to configure the resources to satisfy different QoS </a:t>
            </a:r>
            <a:r>
              <a:rPr lang="en-US" dirty="0" smtClean="0">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pPr lvl="1"/>
            <a:r>
              <a:rPr lang="en-US" dirty="0">
                <a:latin typeface="Tahoma" charset="0"/>
                <a:ea typeface="ＭＳ Ｐゴシック" charset="0"/>
                <a:sym typeface="Wingdings" charset="0"/>
              </a:rPr>
              <a:t>E.g., </a:t>
            </a:r>
            <a:r>
              <a:rPr lang="en-US" dirty="0">
                <a:solidFill>
                  <a:srgbClr val="0000FF"/>
                </a:solidFill>
                <a:latin typeface="Tahoma" charset="0"/>
                <a:ea typeface="ＭＳ Ｐゴシック" charset="0"/>
                <a:sym typeface="Wingdings" charset="0"/>
              </a:rPr>
              <a:t>fair, programmable memory </a:t>
            </a:r>
            <a:r>
              <a:rPr lang="en-US" dirty="0" smtClean="0">
                <a:solidFill>
                  <a:srgbClr val="0000FF"/>
                </a:solidFill>
                <a:latin typeface="Tahoma" charset="0"/>
                <a:ea typeface="ＭＳ Ｐゴシック" charset="0"/>
                <a:sym typeface="Wingdings" charset="0"/>
              </a:rPr>
              <a:t>controllers and on-chip networks </a:t>
            </a:r>
            <a:r>
              <a:rPr lang="en-US" dirty="0">
                <a:solidFill>
                  <a:srgbClr val="0000FF"/>
                </a:solidFill>
                <a:latin typeface="Tahoma" charset="0"/>
                <a:ea typeface="ＭＳ Ｐゴシック" charset="0"/>
                <a:sym typeface="Wingdings" charset="0"/>
              </a:rPr>
              <a:t>provide QoS and predictable performance </a:t>
            </a:r>
            <a:endParaRPr lang="en-US" dirty="0" smtClean="0">
              <a:solidFill>
                <a:srgbClr val="0000FF"/>
              </a:solidFill>
              <a:latin typeface="Tahoma" charset="0"/>
              <a:ea typeface="ＭＳ Ｐゴシック" charset="0"/>
              <a:sym typeface="Wingdings" charset="0"/>
            </a:endParaRPr>
          </a:p>
          <a:p>
            <a:pPr marL="344487" lvl="1" indent="0">
              <a:buNone/>
            </a:pPr>
            <a:r>
              <a:rPr lang="en-US" sz="1600" b="1" dirty="0">
                <a:solidFill>
                  <a:srgbClr val="2C6123"/>
                </a:solidFill>
                <a:latin typeface="Tahoma" charset="0"/>
                <a:ea typeface="ＭＳ Ｐゴシック" charset="0"/>
                <a:sym typeface="Wingdings" charset="0"/>
              </a:rPr>
              <a:t> </a:t>
            </a:r>
            <a:r>
              <a:rPr lang="en-US" sz="1600" b="1" dirty="0" smtClean="0">
                <a:solidFill>
                  <a:srgbClr val="2C6123"/>
                </a:solidFill>
                <a:latin typeface="Tahoma" charset="0"/>
                <a:ea typeface="ＭＳ Ｐゴシック" charset="0"/>
                <a:sym typeface="Wingdings" charset="0"/>
              </a:rPr>
              <a:t>     [</a:t>
            </a:r>
            <a:r>
              <a:rPr lang="en-US" sz="1600" b="1" dirty="0">
                <a:solidFill>
                  <a:srgbClr val="2C6123"/>
                </a:solidFill>
                <a:latin typeface="Tahoma" charset="0"/>
                <a:ea typeface="ＭＳ Ｐゴシック" charset="0"/>
                <a:sym typeface="Wingdings" charset="0"/>
              </a:rPr>
              <a:t>2007-</a:t>
            </a:r>
            <a:r>
              <a:rPr lang="en-US" sz="1600" b="1" dirty="0" smtClean="0">
                <a:solidFill>
                  <a:srgbClr val="2C6123"/>
                </a:solidFill>
                <a:latin typeface="Tahoma" charset="0"/>
                <a:ea typeface="ＭＳ Ｐゴシック" charset="0"/>
                <a:sym typeface="Wingdings" charset="0"/>
              </a:rPr>
              <a:t>2012, </a:t>
            </a:r>
            <a:r>
              <a:rPr lang="en-US" sz="1600" b="1" dirty="0">
                <a:solidFill>
                  <a:srgbClr val="2C6123"/>
                </a:solidFill>
                <a:latin typeface="Tahoma" charset="0"/>
                <a:ea typeface="ＭＳ Ｐゴシック" charset="0"/>
                <a:sym typeface="Wingdings" charset="0"/>
              </a:rPr>
              <a:t>Top Picks’</a:t>
            </a:r>
            <a:r>
              <a:rPr lang="en-US" sz="1600" b="1" dirty="0" smtClean="0">
                <a:solidFill>
                  <a:srgbClr val="2C6123"/>
                </a:solidFill>
                <a:latin typeface="Tahoma" charset="0"/>
                <a:ea typeface="ＭＳ Ｐゴシック" charset="0"/>
                <a:sym typeface="Wingdings" charset="0"/>
              </a:rPr>
              <a:t>09,’11a,’11b,’12]</a:t>
            </a:r>
            <a:endParaRPr lang="en-US" sz="1600" b="1" dirty="0">
              <a:solidFill>
                <a:srgbClr val="2C6123"/>
              </a:solidFill>
              <a:latin typeface="Tahoma" charset="0"/>
              <a:ea typeface="ＭＳ Ｐゴシック" charset="0"/>
              <a:sym typeface="Wingdings" charset="0"/>
            </a:endParaRP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Solution: </a:t>
            </a:r>
            <a:r>
              <a:rPr lang="en-US" dirty="0">
                <a:latin typeface="Garamond" charset="0"/>
              </a:rPr>
              <a:t>QoS-</a:t>
            </a:r>
            <a:r>
              <a:rPr lang="en-US" dirty="0" smtClean="0">
                <a:latin typeface="Garamond" charset="0"/>
              </a:rPr>
              <a:t>Aware, Predictable Memory</a:t>
            </a:r>
            <a:endParaRPr lang="en-US" dirty="0">
              <a:latin typeface="Garamond" charset="0"/>
            </a:endParaRPr>
          </a:p>
        </p:txBody>
      </p:sp>
    </p:spTree>
    <p:extLst>
      <p:ext uri="{BB962C8B-B14F-4D97-AF65-F5344CB8AC3E}">
        <p14:creationId xmlns:p14="http://schemas.microsoft.com/office/powerpoint/2010/main" val="40178066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228</a:t>
            </a:fld>
            <a:endParaRPr lang="en-US">
              <a:solidFill>
                <a:srgbClr val="000000"/>
              </a:solidFill>
            </a:endParaRPr>
          </a:p>
        </p:txBody>
      </p:sp>
      <p:sp>
        <p:nvSpPr>
          <p:cNvPr id="7" name="Rectangle 6"/>
          <p:cNvSpPr/>
          <p:nvPr/>
        </p:nvSpPr>
        <p:spPr>
          <a:xfrm>
            <a:off x="899592" y="5180494"/>
            <a:ext cx="5544616"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6729946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smtClean="0">
                <a:solidFill>
                  <a:srgbClr val="008000"/>
                </a:solidFill>
              </a:rPr>
              <a:t>[</a:t>
            </a:r>
            <a:r>
              <a:rPr lang="en-US" sz="1800" dirty="0" err="1" smtClean="0">
                <a:solidFill>
                  <a:srgbClr val="008000"/>
                </a:solidFill>
              </a:rPr>
              <a:t>Muralidhara</a:t>
            </a:r>
            <a:r>
              <a:rPr lang="en-US" sz="1800" dirty="0" smtClean="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smtClean="0"/>
          </a:p>
          <a:p>
            <a:r>
              <a:rPr lang="en-US" sz="2000" dirty="0" smtClean="0"/>
              <a:t>Separate data of low/high intensity and low/high row-locality applications</a:t>
            </a:r>
          </a:p>
          <a:p>
            <a:r>
              <a:rPr lang="en-US" sz="2000" dirty="0" smtClean="0"/>
              <a:t>Especially effective in reducing interference of threads with “medium” and “heavy” memory intensity </a:t>
            </a:r>
          </a:p>
          <a:p>
            <a:pPr lvl="1"/>
            <a:r>
              <a:rPr lang="en-US" sz="1800" dirty="0" smtClean="0"/>
              <a:t>11% higher performance over existing systems (200 workloads)</a:t>
            </a:r>
            <a:endParaRPr lang="en-US" sz="1800" dirty="0"/>
          </a:p>
        </p:txBody>
      </p:sp>
      <p:sp>
        <p:nvSpPr>
          <p:cNvPr id="2" name="Title 1"/>
          <p:cNvSpPr>
            <a:spLocks noGrp="1"/>
          </p:cNvSpPr>
          <p:nvPr>
            <p:ph type="title"/>
          </p:nvPr>
        </p:nvSpPr>
        <p:spPr/>
        <p:txBody>
          <a:bodyPr/>
          <a:lstStyle/>
          <a:p>
            <a:r>
              <a:rPr lang="en-US" sz="3600" dirty="0" smtClean="0"/>
              <a:t>A Mechanism to Reduce Memory Interference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229</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27" name="TextBox 126"/>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28" name="TextBox 127"/>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29" name="TextBox 128"/>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30" name="TextBox 129"/>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31" name="TextBox 130"/>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32" name="TextBox 131"/>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33" name="TextBox 132"/>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41" name="TextBox 140"/>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42" name="TextBox 141"/>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43" name="TextBox 142"/>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26053802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23</a:t>
            </a:fld>
            <a:endParaRPr lang="en-US" sz="1600" dirty="0">
              <a:solidFill>
                <a:srgbClr val="000000"/>
              </a:solidFill>
              <a:latin typeface="Garamond" charset="0"/>
            </a:endParaRPr>
          </a:p>
        </p:txBody>
      </p:sp>
    </p:spTree>
    <p:extLst>
      <p:ext uri="{BB962C8B-B14F-4D97-AF65-F5344CB8AC3E}">
        <p14:creationId xmlns:p14="http://schemas.microsoft.com/office/powerpoint/2010/main" val="24884677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Memory Channel Partitioning</a:t>
            </a:r>
            <a:endParaRPr lang="en-US" dirty="0"/>
          </a:p>
        </p:txBody>
      </p:sp>
      <p:sp>
        <p:nvSpPr>
          <p:cNvPr id="3" name="Content Placeholder 2"/>
          <p:cNvSpPr>
            <a:spLocks noGrp="1"/>
          </p:cNvSpPr>
          <p:nvPr>
            <p:ph idx="1"/>
          </p:nvPr>
        </p:nvSpPr>
        <p:spPr/>
        <p:txBody>
          <a:bodyPr/>
          <a:lstStyle/>
          <a:p>
            <a:r>
              <a:rPr lang="en-US" sz="2000" dirty="0" err="1"/>
              <a:t>Sai</a:t>
            </a:r>
            <a:r>
              <a:rPr lang="en-US" sz="2000" dirty="0"/>
              <a:t> </a:t>
            </a:r>
            <a:r>
              <a:rPr lang="en-US" sz="2000" dirty="0" err="1"/>
              <a:t>Prashanth</a:t>
            </a:r>
            <a:r>
              <a:rPr lang="en-US" sz="2000" dirty="0"/>
              <a:t> </a:t>
            </a:r>
            <a:r>
              <a:rPr lang="en-US" sz="2000" dirty="0" err="1"/>
              <a:t>Muralidhara</a:t>
            </a:r>
            <a:r>
              <a:rPr lang="en-US" sz="2000" dirty="0"/>
              <a:t>, Lavanya Subramanian, </a:t>
            </a:r>
            <a:r>
              <a:rPr lang="en-US" sz="2000" u="sng" dirty="0"/>
              <a:t>Onur Mutlu</a:t>
            </a:r>
            <a:r>
              <a:rPr lang="en-US" sz="2000" dirty="0"/>
              <a:t>, </a:t>
            </a:r>
            <a:r>
              <a:rPr lang="en-US" sz="2000" dirty="0" err="1"/>
              <a:t>Mahmut</a:t>
            </a:r>
            <a:r>
              <a:rPr lang="en-US" sz="2000" dirty="0"/>
              <a:t> </a:t>
            </a:r>
            <a:r>
              <a:rPr lang="en-US" sz="2000" dirty="0" err="1"/>
              <a:t>Kandemir</a:t>
            </a:r>
            <a:r>
              <a:rPr lang="en-US" sz="2000" dirty="0"/>
              <a:t>, and Thomas Moscibroda, </a:t>
            </a:r>
            <a:br>
              <a:rPr lang="en-US" sz="2000" dirty="0"/>
            </a:br>
            <a:r>
              <a:rPr lang="en-US" sz="2000" b="1" dirty="0">
                <a:hlinkClick r:id="rId2"/>
              </a:rPr>
              <a:t>"Reducing Memory Interference in Multicore Systems via Application-Aware Memory Channel Partitioning"</a:t>
            </a:r>
            <a:r>
              <a:rPr lang="en-US" sz="2000" dirty="0"/>
              <a:t/>
            </a:r>
            <a:br>
              <a:rPr lang="en-US" sz="2000" dirty="0"/>
            </a:br>
            <a:r>
              <a:rPr lang="en-US" sz="2000" i="1" dirty="0"/>
              <a:t>Proceedings of the </a:t>
            </a:r>
            <a:r>
              <a:rPr lang="en-US" sz="2000" i="1" dirty="0">
                <a:hlinkClick r:id="rId3"/>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230</a:t>
            </a:fld>
            <a:endParaRPr lang="en-US"/>
          </a:p>
        </p:txBody>
      </p:sp>
    </p:spTree>
    <p:extLst>
      <p:ext uri="{BB962C8B-B14F-4D97-AF65-F5344CB8AC3E}">
        <p14:creationId xmlns:p14="http://schemas.microsoft.com/office/powerpoint/2010/main" val="26436903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231</a:t>
            </a:fld>
            <a:endParaRPr lang="en-US"/>
          </a:p>
        </p:txBody>
      </p:sp>
      <p:sp>
        <p:nvSpPr>
          <p:cNvPr id="6" name="Rectangle 5"/>
          <p:cNvSpPr/>
          <p:nvPr/>
        </p:nvSpPr>
        <p:spPr>
          <a:xfrm>
            <a:off x="899592" y="1844824"/>
            <a:ext cx="360040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3644757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42691015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25" tIns="45713" rIns="91425" bIns="45713" rtlCol="0" anchor="ctr"/>
          <a:lstStyle/>
          <a:p>
            <a:pPr algn="ctr" defTabSz="914259">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13" rIns="0" bIns="45713" rtlCol="0" anchor="ctr"/>
          <a:lstStyle/>
          <a:p>
            <a:pPr algn="ctr" defTabSz="914259">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defTabSz="914259">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0"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25" tIns="45713" rIns="91425" bIns="45713" rtlCol="0">
            <a:spAutoFit/>
          </a:bodyPr>
          <a:lstStyle/>
          <a:p>
            <a:pPr defTabSz="914259">
              <a:defRPr/>
            </a:pPr>
            <a:r>
              <a:rPr lang="en-US" sz="2400" i="1" kern="0" dirty="0">
                <a:solidFill>
                  <a:srgbClr val="FF0000"/>
                </a:solidFill>
                <a:latin typeface="Tahoma"/>
              </a:rPr>
              <a:t>Resolves memory contention by scheduling requests</a:t>
            </a:r>
          </a:p>
        </p:txBody>
      </p:sp>
    </p:spTree>
    <p:extLst>
      <p:ext uri="{BB962C8B-B14F-4D97-AF65-F5344CB8AC3E}">
        <p14:creationId xmlns:p14="http://schemas.microsoft.com/office/powerpoint/2010/main" val="37954534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Tree>
    <p:extLst>
      <p:ext uri="{BB962C8B-B14F-4D97-AF65-F5344CB8AC3E}">
        <p14:creationId xmlns:p14="http://schemas.microsoft.com/office/powerpoint/2010/main" val="15225030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defTabSz="914024"/>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defTabSz="914024"/>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235</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defTabSz="914024">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defTabSz="914024">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defTabSz="914024">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3763697770"/>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236</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pPr defTabSz="914024"/>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pPr defTabSz="914024"/>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pPr defTabSz="914024"/>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pPr defTabSz="914024"/>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pPr defTabSz="914024"/>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6424154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spTree>
    <p:extLst>
      <p:ext uri="{BB962C8B-B14F-4D97-AF65-F5344CB8AC3E}">
        <p14:creationId xmlns:p14="http://schemas.microsoft.com/office/powerpoint/2010/main" val="7556009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238</a:t>
            </a:fld>
            <a:endParaRPr lang="en-US" dirty="0">
              <a:solidFill>
                <a:prstClr val="black">
                  <a:tint val="75000"/>
                </a:prstClr>
              </a:solidFill>
              <a:latin typeface="Calibri"/>
            </a:endParaRPr>
          </a:p>
        </p:txBody>
      </p:sp>
      <p:sp>
        <p:nvSpPr>
          <p:cNvPr id="12" name="TextBox 11"/>
          <p:cNvSpPr txBox="1"/>
          <p:nvPr/>
        </p:nvSpPr>
        <p:spPr>
          <a:xfrm>
            <a:off x="5181601" y="1397916"/>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38"/>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2"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4" y="3443645"/>
            <a:ext cx="1066799"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higher</a:t>
            </a:r>
          </a:p>
          <a:p>
            <a:pPr algn="ctr" defTabSz="914259"/>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16"/>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66" name="TextBox 65"/>
          <p:cNvSpPr txBox="1"/>
          <p:nvPr/>
        </p:nvSpPr>
        <p:spPr>
          <a:xfrm>
            <a:off x="914400" y="4567538"/>
            <a:ext cx="3429000" cy="492443"/>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37"/>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9" name="Straight Arrow Connector 88"/>
          <p:cNvCxnSpPr/>
          <p:nvPr/>
        </p:nvCxnSpPr>
        <p:spPr>
          <a:xfrm rot="10800000">
            <a:off x="6917531" y="3119738"/>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38"/>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defTabSz="914259"/>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25" tIns="45713" rIns="91425" bIns="45713" rtlCol="0" anchor="ctr" anchorCtr="0">
            <a:noAutofit/>
          </a:bodyPr>
          <a:lstStyle/>
          <a:p>
            <a:pPr algn="ctr" defTabSz="914259"/>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32227776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p:nvPr/>
        </p:nvGraphicFramePr>
        <p:xfrm>
          <a:off x="1339948" y="105976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smtClean="0"/>
              <a:t>Previous Scheduling Algorithms are Biased</a:t>
            </a:r>
            <a:endParaRPr lang="en-US" sz="3600" dirty="0"/>
          </a:p>
        </p:txBody>
      </p:sp>
      <p:sp>
        <p:nvSpPr>
          <p:cNvPr id="13" name="Slide Number Placeholder 12"/>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239</a:t>
            </a:fld>
            <a:endParaRPr lang="en-US" dirty="0">
              <a:solidFill>
                <a:prstClr val="black">
                  <a:tint val="75000"/>
                </a:prstClr>
              </a:solidFill>
              <a:latin typeface="Calibri"/>
            </a:endParaRPr>
          </a:p>
        </p:txBody>
      </p:sp>
      <p:sp>
        <p:nvSpPr>
          <p:cNvPr id="24" name="TextBox 23"/>
          <p:cNvSpPr txBox="1"/>
          <p:nvPr/>
        </p:nvSpPr>
        <p:spPr>
          <a:xfrm>
            <a:off x="4419600" y="1447800"/>
            <a:ext cx="2209800" cy="707886"/>
          </a:xfrm>
          <a:prstGeom prst="rect">
            <a:avLst/>
          </a:prstGeom>
          <a:noFill/>
        </p:spPr>
        <p:txBody>
          <a:bodyPr wrap="square" rtlCol="0">
            <a:spAutoFit/>
          </a:bodyPr>
          <a:lstStyle/>
          <a:p>
            <a:pPr algn="ctr"/>
            <a:r>
              <a:rPr lang="en-US" sz="2000" i="1" dirty="0" smtClean="0">
                <a:solidFill>
                  <a:srgbClr val="FF0000"/>
                </a:solidFill>
                <a:latin typeface="Calibri"/>
              </a:rPr>
              <a:t>System throughput </a:t>
            </a:r>
          </a:p>
          <a:p>
            <a:pPr algn="ctr"/>
            <a:r>
              <a:rPr lang="en-US" sz="2000" i="1" dirty="0" smtClean="0">
                <a:solidFill>
                  <a:srgbClr val="FF0000"/>
                </a:solidFill>
                <a:latin typeface="Calibri"/>
              </a:rPr>
              <a:t>bias</a:t>
            </a:r>
            <a:endParaRPr lang="en-US" sz="2000" i="1" dirty="0">
              <a:solidFill>
                <a:srgbClr val="FF0000"/>
              </a:solidFill>
              <a:latin typeface="Calibri"/>
            </a:endParaRPr>
          </a:p>
        </p:txBody>
      </p:sp>
      <p:sp>
        <p:nvSpPr>
          <p:cNvPr id="28" name="TextBox 27"/>
          <p:cNvSpPr txBox="1"/>
          <p:nvPr/>
        </p:nvSpPr>
        <p:spPr>
          <a:xfrm>
            <a:off x="3887958" y="3048000"/>
            <a:ext cx="1143000" cy="707886"/>
          </a:xfrm>
          <a:prstGeom prst="rect">
            <a:avLst/>
          </a:prstGeom>
          <a:noFill/>
        </p:spPr>
        <p:txBody>
          <a:bodyPr wrap="square" rtlCol="0">
            <a:spAutoFit/>
          </a:bodyPr>
          <a:lstStyle/>
          <a:p>
            <a:pPr algn="ctr"/>
            <a:r>
              <a:rPr lang="en-US" sz="2000" i="1" dirty="0" smtClean="0">
                <a:solidFill>
                  <a:srgbClr val="1F497D"/>
                </a:solidFill>
                <a:latin typeface="Calibri"/>
              </a:rPr>
              <a:t>Fairness </a:t>
            </a:r>
          </a:p>
          <a:p>
            <a:pPr algn="ctr"/>
            <a:r>
              <a:rPr lang="en-US" sz="2000" i="1" dirty="0" smtClean="0">
                <a:solidFill>
                  <a:srgbClr val="1F497D"/>
                </a:solidFill>
                <a:latin typeface="Calibri"/>
              </a:rPr>
              <a:t>bias</a:t>
            </a:r>
            <a:endParaRPr lang="en-US" sz="2000" i="1" dirty="0">
              <a:solidFill>
                <a:srgbClr val="1F497D"/>
              </a:solidFill>
              <a:latin typeface="Calibri"/>
            </a:endParaRPr>
          </a:p>
        </p:txBody>
      </p:sp>
      <p:sp>
        <p:nvSpPr>
          <p:cNvPr id="12" name="TextBox 11"/>
          <p:cNvSpPr txBox="1"/>
          <p:nvPr/>
        </p:nvSpPr>
        <p:spPr>
          <a:xfrm>
            <a:off x="533400" y="5257800"/>
            <a:ext cx="8305800" cy="1015663"/>
          </a:xfrm>
          <a:prstGeom prst="rect">
            <a:avLst/>
          </a:prstGeom>
          <a:noFill/>
        </p:spPr>
        <p:txBody>
          <a:bodyPr wrap="square" rtlCol="0">
            <a:spAutoFit/>
          </a:bodyPr>
          <a:lstStyle/>
          <a:p>
            <a:r>
              <a:rPr lang="en-US" sz="3000" i="1" dirty="0" smtClean="0">
                <a:solidFill>
                  <a:srgbClr val="FF0000"/>
                </a:solidFill>
                <a:latin typeface="Calibri"/>
              </a:rPr>
              <a:t>No previous memory scheduling algorithm provides both the best fairness and system throughput</a:t>
            </a:r>
            <a:endParaRPr lang="en-US" sz="3000" i="1" dirty="0">
              <a:solidFill>
                <a:srgbClr val="FF0000"/>
              </a:solidFill>
              <a:latin typeface="Calibri"/>
            </a:endParaRPr>
          </a:p>
        </p:txBody>
      </p:sp>
      <p:sp>
        <p:nvSpPr>
          <p:cNvPr id="15" name="Right Arrow 14"/>
          <p:cNvSpPr/>
          <p:nvPr/>
        </p:nvSpPr>
        <p:spPr>
          <a:xfrm rot="2700000">
            <a:off x="5580094" y="293759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2800" b="1" dirty="0" smtClean="0">
                <a:solidFill>
                  <a:prstClr val="black"/>
                </a:solidFill>
                <a:latin typeface="Calibri"/>
              </a:rPr>
              <a:t>  Ideal</a:t>
            </a:r>
            <a:endParaRPr lang="en-US" sz="2800" b="1" dirty="0">
              <a:solidFill>
                <a:prstClr val="black"/>
              </a:solidFill>
              <a:latin typeface="Calibri"/>
            </a:endParaRPr>
          </a:p>
        </p:txBody>
      </p:sp>
      <p:sp>
        <p:nvSpPr>
          <p:cNvPr id="16" name="Down Arrow 15"/>
          <p:cNvSpPr/>
          <p:nvPr/>
        </p:nvSpPr>
        <p:spPr>
          <a:xfrm rot="16200000">
            <a:off x="4267200" y="259080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rtlCol="0" anchor="ctr"/>
          <a:lstStyle/>
          <a:p>
            <a:pPr algn="ctr"/>
            <a:r>
              <a:rPr lang="en-US" sz="2400" dirty="0" smtClean="0">
                <a:solidFill>
                  <a:prstClr val="white"/>
                </a:solidFill>
                <a:latin typeface="Calibri"/>
              </a:rPr>
              <a:t>Better</a:t>
            </a:r>
            <a:r>
              <a:rPr lang="en-US" sz="2400" b="1" dirty="0" smtClean="0">
                <a:solidFill>
                  <a:prstClr val="white"/>
                </a:solidFill>
                <a:latin typeface="Calibri"/>
              </a:rPr>
              <a:t> system throughput</a:t>
            </a:r>
            <a:endParaRPr lang="en-US" sz="2400" b="1" dirty="0">
              <a:solidFill>
                <a:prstClr val="white"/>
              </a:solidFill>
              <a:latin typeface="Calibri"/>
            </a:endParaRPr>
          </a:p>
        </p:txBody>
      </p:sp>
      <p:sp>
        <p:nvSpPr>
          <p:cNvPr id="20" name="Down Arrow 19"/>
          <p:cNvSpPr/>
          <p:nvPr/>
        </p:nvSpPr>
        <p:spPr>
          <a:xfrm>
            <a:off x="914400" y="12954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rtlCol="0" anchor="ctr"/>
          <a:lstStyle/>
          <a:p>
            <a:pPr algn="ctr"/>
            <a:r>
              <a:rPr lang="en-US" sz="2400" dirty="0" smtClean="0">
                <a:solidFill>
                  <a:prstClr val="white"/>
                </a:solidFill>
                <a:latin typeface="Calibri"/>
              </a:rPr>
              <a:t>Better</a:t>
            </a:r>
            <a:r>
              <a:rPr lang="en-US" sz="2400" b="1" dirty="0" smtClean="0">
                <a:solidFill>
                  <a:prstClr val="white"/>
                </a:solidFill>
                <a:latin typeface="Calibri"/>
              </a:rPr>
              <a:t> fairness</a:t>
            </a:r>
            <a:endParaRPr lang="en-US" sz="2400" b="1" dirty="0">
              <a:solidFill>
                <a:prstClr val="white"/>
              </a:solidFill>
              <a:latin typeface="Calibri"/>
            </a:endParaRPr>
          </a:p>
        </p:txBody>
      </p:sp>
      <p:sp>
        <p:nvSpPr>
          <p:cNvPr id="21" name="Rectangle 20"/>
          <p:cNvSpPr/>
          <p:nvPr/>
        </p:nvSpPr>
        <p:spPr>
          <a:xfrm>
            <a:off x="5257800" y="2133600"/>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3" name="Rectangle 22"/>
          <p:cNvSpPr/>
          <p:nvPr/>
        </p:nvSpPr>
        <p:spPr>
          <a:xfrm>
            <a:off x="4267200" y="2743200"/>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Rectangle 24"/>
          <p:cNvSpPr/>
          <p:nvPr/>
        </p:nvSpPr>
        <p:spPr>
          <a:xfrm>
            <a:off x="3129995" y="251704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6" name="Rectangle 25"/>
          <p:cNvSpPr/>
          <p:nvPr/>
        </p:nvSpPr>
        <p:spPr>
          <a:xfrm>
            <a:off x="2743200" y="16764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Rectangle 16"/>
          <p:cNvSpPr/>
          <p:nvPr/>
        </p:nvSpPr>
        <p:spPr>
          <a:xfrm>
            <a:off x="7010400" y="28194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 name="Rectangle 18"/>
          <p:cNvSpPr/>
          <p:nvPr/>
        </p:nvSpPr>
        <p:spPr>
          <a:xfrm>
            <a:off x="7010400" y="25146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2" name="Rectangle 21"/>
          <p:cNvSpPr/>
          <p:nvPr/>
        </p:nvSpPr>
        <p:spPr>
          <a:xfrm>
            <a:off x="7010400" y="22098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7" name="Rectangle 26"/>
          <p:cNvSpPr/>
          <p:nvPr/>
        </p:nvSpPr>
        <p:spPr>
          <a:xfrm>
            <a:off x="7010400" y="19812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25070493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8" grpId="0"/>
      <p:bldP spid="12" grpId="0"/>
      <p:bldP spid="15" grpId="0" animBg="1"/>
      <p:bldP spid="21" grpId="0" animBg="1"/>
      <p:bldP spid="23" grpId="0" animBg="1"/>
      <p:bldP spid="25" grpId="0" animBg="1"/>
      <p:bldP spid="26" grpId="0" animBg="1"/>
      <p:bldP spid="17" grpId="0" animBg="1"/>
      <p:bldP spid="19" grpId="0" animBg="1"/>
      <p:bldP spid="22" grpId="0" animBg="1"/>
      <p:bldP spid="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24</a:t>
            </a:fld>
            <a:endParaRPr lang="en-US" sz="1600">
              <a:solidFill>
                <a:srgbClr val="000000"/>
              </a:solidFill>
              <a:latin typeface="Garamond" charset="0"/>
            </a:endParaRPr>
          </a:p>
        </p:txBody>
      </p:sp>
    </p:spTree>
    <p:extLst>
      <p:ext uri="{BB962C8B-B14F-4D97-AF65-F5344CB8AC3E}">
        <p14:creationId xmlns:p14="http://schemas.microsoft.com/office/powerpoint/2010/main" val="19567479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240</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cxnSp>
        <p:nvCxnSpPr>
          <p:cNvPr id="8" name="Straight Arrow Connector 7"/>
          <p:cNvCxnSpPr/>
          <p:nvPr/>
        </p:nvCxnSpPr>
        <p:spPr>
          <a:xfrm rot="16200000" flipV="1">
            <a:off x="-1828795" y="3657604"/>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13" rIns="0" bIns="45713" rtlCol="0">
            <a:spAutoFit/>
          </a:bodyPr>
          <a:lstStyle/>
          <a:p>
            <a:pPr algn="ctr" defTabSz="914259">
              <a:lnSpc>
                <a:spcPct val="80000"/>
              </a:lnSpc>
            </a:pPr>
            <a:r>
              <a:rPr lang="en-US" sz="2400" i="1" dirty="0">
                <a:solidFill>
                  <a:prstClr val="black"/>
                </a:solidFill>
                <a:latin typeface="Calibri"/>
              </a:rPr>
              <a:t>higher</a:t>
            </a:r>
          </a:p>
          <a:p>
            <a:pPr algn="ctr" defTabSz="914259">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oAutofit/>
          </a:bodyPr>
          <a:lstStyle/>
          <a:p>
            <a:pPr algn="ctr" defTabSz="914259"/>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Unfairness caused by memory-intensive being prioritized over each other </a:t>
            </a:r>
          </a:p>
          <a:p>
            <a:pPr marL="914259" lvl="2" defTabSz="914259">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379" lvl="1" indent="-228564" defTabSz="914259">
              <a:buFont typeface="Arial" pitchFamily="34" charset="0"/>
              <a:buChar char="•"/>
              <a:tabLst>
                <a:tab pos="746011" algn="l"/>
              </a:tabLst>
            </a:pPr>
            <a:endParaRPr lang="en-US" dirty="0" smtClean="0">
              <a:solidFill>
                <a:prstClr val="black"/>
              </a:solidFill>
              <a:latin typeface="Calibri"/>
              <a:sym typeface="Wingdings" pitchFamily="2" charset="2"/>
            </a:endParaRPr>
          </a:p>
          <a:p>
            <a:pPr marL="571413" lvl="1" defTabSz="914259">
              <a:tabLst>
                <a:tab pos="688869" algn="l"/>
                <a:tab pos="74601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434" lvl="2" defTabSz="914259">
              <a:buFont typeface="Arial" pitchFamily="34" charset="0"/>
              <a:buChar char="•"/>
              <a:tabLst>
                <a:tab pos="688869" algn="l"/>
                <a:tab pos="74601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chorCtr="0">
            <a:noAutofit/>
          </a:bodyPr>
          <a:lstStyle/>
          <a:p>
            <a:pPr algn="ctr" defTabSz="914259"/>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5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5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a:solidFill>
                <a:prstClr val="black"/>
              </a:solidFill>
              <a:latin typeface="Calibri"/>
            </a:endParaRPr>
          </a:p>
        </p:txBody>
      </p:sp>
      <p:sp>
        <p:nvSpPr>
          <p:cNvPr id="26" name="Oval 25"/>
          <p:cNvSpPr/>
          <p:nvPr/>
        </p:nvSpPr>
        <p:spPr>
          <a:xfrm rot="16200000">
            <a:off x="-34138" y="4514876"/>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12112176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130" indent="-457130">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130" indent="-457130">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130" indent="-457130">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78"/>
            <a:ext cx="533400" cy="365125"/>
          </a:xfrm>
        </p:spPr>
        <p:txBody>
          <a:bodyPr/>
          <a:lstStyle/>
          <a:p>
            <a:fld id="{58161B50-6D0B-48B4-A1D4-BAD8C599CC84}" type="slidenum">
              <a:rPr lang="en-US" smtClean="0">
                <a:solidFill>
                  <a:prstClr val="black">
                    <a:tint val="75000"/>
                  </a:prstClr>
                </a:solidFill>
                <a:latin typeface="Calibri"/>
              </a:rPr>
              <a:pPr/>
              <a:t>241</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6" name="Rounded Rectangle 5"/>
          <p:cNvSpPr/>
          <p:nvPr/>
        </p:nvSpPr>
        <p:spPr>
          <a:xfrm>
            <a:off x="1578710" y="4462464"/>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3"/>
            <a:ext cx="2514600" cy="307777"/>
          </a:xfrm>
          <a:prstGeom prst="rect">
            <a:avLst/>
          </a:prstGeom>
          <a:noFill/>
        </p:spPr>
        <p:txBody>
          <a:bodyPr wrap="square" lIns="0" tIns="0" rIns="0" bIns="0" rtlCol="0">
            <a:spAutoFit/>
          </a:bodyPr>
          <a:lstStyle/>
          <a:p>
            <a:pPr defTabSz="914259"/>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9" name="Rounded Rectangle 8"/>
          <p:cNvSpPr/>
          <p:nvPr/>
        </p:nvSpPr>
        <p:spPr>
          <a:xfrm>
            <a:off x="1162772" y="3539532"/>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2" name="Rounded Rectangle 11"/>
          <p:cNvSpPr/>
          <p:nvPr/>
        </p:nvSpPr>
        <p:spPr>
          <a:xfrm>
            <a:off x="2188310" y="411480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25"/>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defTabSz="914259">
              <a:lnSpc>
                <a:spcPct val="80000"/>
              </a:lnSpc>
            </a:pPr>
            <a:r>
              <a:rPr lang="en-US" sz="2000" b="1" dirty="0">
                <a:solidFill>
                  <a:srgbClr val="4F81BD">
                    <a:lumMod val="75000"/>
                  </a:srgbClr>
                </a:solidFill>
                <a:latin typeface="Calibri"/>
              </a:rPr>
              <a:t>Non-intensive </a:t>
            </a:r>
          </a:p>
          <a:p>
            <a:pPr algn="ctr" defTabSz="914259">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defTabSz="914259">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defTabSz="914259"/>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3" y="2949548"/>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0"/>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defTabSz="914259"/>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48" name="Rectangle 47"/>
          <p:cNvSpPr/>
          <p:nvPr/>
        </p:nvSpPr>
        <p:spPr>
          <a:xfrm>
            <a:off x="4157107" y="4114801"/>
            <a:ext cx="1563711" cy="398906"/>
          </a:xfrm>
          <a:prstGeom prst="rect">
            <a:avLst/>
          </a:prstGeom>
        </p:spPr>
        <p:txBody>
          <a:bodyPr wrap="none" lIns="91425" tIns="45713" rIns="91425" bIns="45713">
            <a:spAutoFit/>
          </a:bodyPr>
          <a:lstStyle/>
          <a:p>
            <a:pPr algn="ctr" defTabSz="914259">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3"/>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000" kern="0" dirty="0">
              <a:solidFill>
                <a:sysClr val="window" lastClr="FFFFFF"/>
              </a:solidFill>
              <a:latin typeface="Calibri"/>
            </a:endParaRPr>
          </a:p>
        </p:txBody>
      </p:sp>
      <p:sp>
        <p:nvSpPr>
          <p:cNvPr id="50" name="Rounded Rectangle 49"/>
          <p:cNvSpPr/>
          <p:nvPr/>
        </p:nvSpPr>
        <p:spPr>
          <a:xfrm>
            <a:off x="7563146"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2"/>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2" y="1973553"/>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4" y="4096046"/>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83" name="Oval 82"/>
          <p:cNvSpPr/>
          <p:nvPr/>
        </p:nvSpPr>
        <p:spPr>
          <a:xfrm rot="16200000">
            <a:off x="6813118" y="5212921"/>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4" name="Straight Arrow Connector 83"/>
          <p:cNvCxnSpPr/>
          <p:nvPr/>
        </p:nvCxnSpPr>
        <p:spPr>
          <a:xfrm rot="5400000">
            <a:off x="7353299" y="537210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Fairness</a:t>
            </a:r>
          </a:p>
        </p:txBody>
      </p:sp>
    </p:spTree>
    <p:extLst>
      <p:ext uri="{BB962C8B-B14F-4D97-AF65-F5344CB8AC3E}">
        <p14:creationId xmlns:p14="http://schemas.microsoft.com/office/powerpoint/2010/main" val="21069682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911202499"/>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242</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25" tIns="45713" rIns="91425" bIns="45713" rtlCol="0">
            <a:spAutoFit/>
          </a:bodyPr>
          <a:lstStyle/>
          <a:p>
            <a:pPr algn="ctr" defTabSz="914259"/>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25" tIns="45713" rIns="91425" bIns="45713" rtlCol="0">
            <a:spAutoFit/>
          </a:bodyPr>
          <a:lstStyle/>
          <a:p>
            <a:pPr algn="ctr" defTabSz="914259"/>
            <a:r>
              <a:rPr lang="en-US" sz="2800" i="1" dirty="0">
                <a:solidFill>
                  <a:srgbClr val="FF0000"/>
                </a:solidFill>
                <a:latin typeface="Calibri"/>
              </a:rPr>
              <a:t>TCM, a heterogeneous scheduling policy,</a:t>
            </a:r>
          </a:p>
          <a:p>
            <a:pPr algn="ctr" defTabSz="914259"/>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7850826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243</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3998352041"/>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25" tIns="45713" rIns="91425" bIns="45713" rtlCol="0">
            <a:noAutofit/>
          </a:bodyPr>
          <a:lstStyle/>
          <a:p>
            <a:pPr algn="ctr" defTabSz="914259">
              <a:spcBef>
                <a:spcPct val="20000"/>
              </a:spcBef>
              <a:defRPr/>
            </a:pPr>
            <a:r>
              <a:rPr lang="en-US" sz="2800" b="1" dirty="0">
                <a:solidFill>
                  <a:prstClr val="black"/>
                </a:solidFill>
                <a:latin typeface="Calibri"/>
              </a:rPr>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dirty="0">
              <a:solidFill>
                <a:prstClr val="black"/>
              </a:solidFill>
              <a:latin typeface="Calibri"/>
            </a:endParaRPr>
          </a:p>
        </p:txBody>
      </p:sp>
      <p:sp>
        <p:nvSpPr>
          <p:cNvPr id="8" name="TextBox 7"/>
          <p:cNvSpPr txBox="1"/>
          <p:nvPr/>
        </p:nvSpPr>
        <p:spPr>
          <a:xfrm>
            <a:off x="5486400" y="4191002"/>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defTabSz="914259"/>
            <a:r>
              <a:rPr lang="en-US" sz="2400" i="1" dirty="0">
                <a:solidFill>
                  <a:prstClr val="white"/>
                </a:solidFill>
                <a:latin typeface="Calibri"/>
              </a:rPr>
              <a:t>Adjusting  </a:t>
            </a:r>
            <a:r>
              <a:rPr lang="en-US" sz="2400" b="1" i="1" dirty="0" err="1">
                <a:solidFill>
                  <a:prstClr val="white"/>
                </a:solidFill>
                <a:latin typeface="Calibri"/>
              </a:rPr>
              <a:t>ClusterThreshold</a:t>
            </a:r>
            <a:endParaRPr lang="en-US" sz="2000" dirty="0">
              <a:solidFill>
                <a:prstClr val="white"/>
              </a:solidFill>
              <a:latin typeface="Calibri"/>
            </a:endParaRPr>
          </a:p>
        </p:txBody>
      </p:sp>
      <p:sp>
        <p:nvSpPr>
          <p:cNvPr id="9" name="TextBox 8"/>
          <p:cNvSpPr txBox="1"/>
          <p:nvPr/>
        </p:nvSpPr>
        <p:spPr>
          <a:xfrm>
            <a:off x="321880" y="5728236"/>
            <a:ext cx="8305800" cy="584775"/>
          </a:xfrm>
          <a:prstGeom prst="rect">
            <a:avLst/>
          </a:prstGeom>
          <a:noFill/>
        </p:spPr>
        <p:txBody>
          <a:bodyPr wrap="square" lIns="91425" tIns="45713" rIns="91425" bIns="45713" rtlCol="0">
            <a:spAutoFit/>
          </a:bodyPr>
          <a:lstStyle/>
          <a:p>
            <a:pPr algn="ctr" defTabSz="914259"/>
            <a:r>
              <a:rPr lang="en-US" sz="3200" i="1" dirty="0">
                <a:solidFill>
                  <a:srgbClr val="FF0000"/>
                </a:solidFill>
                <a:latin typeface="Calibri"/>
                <a:sym typeface="Wingdings" pitchFamily="2" charset="2"/>
              </a:rPr>
              <a:t>TCM </a:t>
            </a:r>
            <a:r>
              <a:rPr lang="en-US" sz="3200" i="1">
                <a:solidFill>
                  <a:srgbClr val="FF0000"/>
                </a:solidFill>
                <a:latin typeface="Calibri"/>
                <a:sym typeface="Wingdings" pitchFamily="2" charset="2"/>
              </a:rPr>
              <a:t>allows robust fairness-throughput tradeoff </a:t>
            </a:r>
            <a:endParaRPr lang="en-US" sz="3200" i="1" dirty="0">
              <a:solidFill>
                <a:srgbClr val="FF0000"/>
              </a:solidFill>
              <a:latin typeface="Calibri"/>
            </a:endParaRPr>
          </a:p>
        </p:txBody>
      </p:sp>
      <p:sp>
        <p:nvSpPr>
          <p:cNvPr id="10" name="TextBox 9"/>
          <p:cNvSpPr txBox="1"/>
          <p:nvPr/>
        </p:nvSpPr>
        <p:spPr>
          <a:xfrm>
            <a:off x="3429000" y="2571690"/>
            <a:ext cx="914400" cy="400110"/>
          </a:xfrm>
          <a:prstGeom prst="rect">
            <a:avLst/>
          </a:prstGeom>
          <a:noFill/>
        </p:spPr>
        <p:txBody>
          <a:bodyPr wrap="square" lIns="91425" tIns="45713" rIns="91425" bIns="45713" rtlCol="0">
            <a:spAutoFit/>
          </a:bodyPr>
          <a:lstStyle/>
          <a:p>
            <a:pPr algn="ctr" defTabSz="914259"/>
            <a:r>
              <a:rPr lang="en-US" sz="2000" b="1" dirty="0">
                <a:solidFill>
                  <a:srgbClr val="00B050"/>
                </a:solidFill>
                <a:latin typeface="Calibri"/>
              </a:rPr>
              <a:t>STFM</a:t>
            </a:r>
          </a:p>
        </p:txBody>
      </p:sp>
      <p:sp>
        <p:nvSpPr>
          <p:cNvPr id="11" name="TextBox 10"/>
          <p:cNvSpPr txBox="1"/>
          <p:nvPr/>
        </p:nvSpPr>
        <p:spPr>
          <a:xfrm>
            <a:off x="4114800" y="2876490"/>
            <a:ext cx="1066800" cy="400110"/>
          </a:xfrm>
          <a:prstGeom prst="rect">
            <a:avLst/>
          </a:prstGeom>
          <a:noFill/>
        </p:spPr>
        <p:txBody>
          <a:bodyPr wrap="square" lIns="91425" tIns="45713" rIns="91425" bIns="45713" rtlCol="0">
            <a:spAutoFit/>
          </a:bodyPr>
          <a:lstStyle/>
          <a:p>
            <a:pPr algn="ctr" defTabSz="914259"/>
            <a:r>
              <a:rPr lang="en-US" sz="2000" b="1" dirty="0">
                <a:solidFill>
                  <a:srgbClr val="1F497D"/>
                </a:solidFill>
                <a:latin typeface="Calibri"/>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3" name="TextBox 12"/>
          <p:cNvSpPr txBox="1"/>
          <p:nvPr/>
        </p:nvSpPr>
        <p:spPr>
          <a:xfrm>
            <a:off x="5410200" y="2495491"/>
            <a:ext cx="990600" cy="400110"/>
          </a:xfrm>
          <a:prstGeom prst="rect">
            <a:avLst/>
          </a:prstGeom>
          <a:noFill/>
        </p:spPr>
        <p:txBody>
          <a:bodyPr wrap="square" lIns="91425" tIns="45713" rIns="91425" bIns="45713" rtlCol="0">
            <a:spAutoFit/>
          </a:bodyPr>
          <a:lstStyle/>
          <a:p>
            <a:pPr algn="ctr" defTabSz="914259"/>
            <a:r>
              <a:rPr lang="en-US" sz="2000" b="1" dirty="0">
                <a:solidFill>
                  <a:srgbClr val="FF0000"/>
                </a:solidFill>
                <a:latin typeface="Calibri"/>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5" name="TextBox 14"/>
          <p:cNvSpPr txBox="1"/>
          <p:nvPr/>
        </p:nvSpPr>
        <p:spPr>
          <a:xfrm>
            <a:off x="6324600" y="3257490"/>
            <a:ext cx="990600" cy="400110"/>
          </a:xfrm>
          <a:prstGeom prst="rect">
            <a:avLst/>
          </a:prstGeom>
          <a:noFill/>
        </p:spPr>
        <p:txBody>
          <a:bodyPr wrap="square" lIns="91425" tIns="45713" rIns="91425" bIns="45713" rtlCol="0">
            <a:spAutoFit/>
          </a:bodyPr>
          <a:lstStyle/>
          <a:p>
            <a:pPr algn="ctr" defTabSz="914259"/>
            <a:r>
              <a:rPr lang="en-US" sz="2000" b="1" dirty="0">
                <a:solidFill>
                  <a:srgbClr val="F79646">
                    <a:lumMod val="75000"/>
                  </a:srgbClr>
                </a:solidFill>
                <a:latin typeface="Calibri"/>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9" name="TextBox 18"/>
          <p:cNvSpPr txBox="1"/>
          <p:nvPr/>
        </p:nvSpPr>
        <p:spPr>
          <a:xfrm>
            <a:off x="2750520" y="1911100"/>
            <a:ext cx="990600" cy="400110"/>
          </a:xfrm>
          <a:prstGeom prst="rect">
            <a:avLst/>
          </a:prstGeom>
          <a:noFill/>
        </p:spPr>
        <p:txBody>
          <a:bodyPr wrap="square" lIns="91425" tIns="45713" rIns="91425" bIns="45713" rtlCol="0">
            <a:spAutoFit/>
          </a:bodyPr>
          <a:lstStyle/>
          <a:p>
            <a:pPr algn="ctr" defTabSz="914259"/>
            <a:r>
              <a:rPr lang="en-US" sz="2000" b="1">
                <a:solidFill>
                  <a:prstClr val="black"/>
                </a:solidFill>
                <a:latin typeface="Calibri"/>
              </a:rPr>
              <a:t>FRFCFS</a:t>
            </a:r>
            <a:endParaRPr lang="en-US" sz="2000" b="1" dirty="0">
              <a:solidFill>
                <a:prstClr val="black"/>
              </a:solidFill>
              <a:latin typeface="Calibri"/>
            </a:endParaRPr>
          </a:p>
        </p:txBody>
      </p:sp>
      <p:sp>
        <p:nvSpPr>
          <p:cNvPr id="20" name="Rectangle 19"/>
          <p:cNvSpPr/>
          <p:nvPr/>
        </p:nvSpPr>
        <p:spPr>
          <a:xfrm>
            <a:off x="2826414" y="1905002"/>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Tree>
    <p:extLst>
      <p:ext uri="{BB962C8B-B14F-4D97-AF65-F5344CB8AC3E}">
        <p14:creationId xmlns:p14="http://schemas.microsoft.com/office/powerpoint/2010/main" val="3906091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TCM</a:t>
            </a:r>
            <a:endParaRPr lang="en-US" dirty="0"/>
          </a:p>
        </p:txBody>
      </p:sp>
      <p:sp>
        <p:nvSpPr>
          <p:cNvPr id="3" name="Content Placeholder 2"/>
          <p:cNvSpPr>
            <a:spLocks noGrp="1"/>
          </p:cNvSpPr>
          <p:nvPr>
            <p:ph idx="1"/>
          </p:nvPr>
        </p:nvSpPr>
        <p:spPr/>
        <p:txBody>
          <a:bodyPr>
            <a:normAutofit/>
          </a:bodyPr>
          <a:lstStyle/>
          <a:p>
            <a:r>
              <a:rPr lang="en-US" sz="2800" dirty="0" smtClean="0"/>
              <a:t>Kim et al., “</a:t>
            </a:r>
            <a:r>
              <a:rPr lang="en-US" sz="2800" dirty="0" smtClean="0">
                <a:solidFill>
                  <a:srgbClr val="0000FF"/>
                </a:solidFill>
              </a:rPr>
              <a:t>Thread Cluster Memory Scheduling: Exploiting Differences in Memory Access Behavior</a:t>
            </a:r>
            <a:r>
              <a:rPr lang="en-US" sz="2800" dirty="0" smtClean="0"/>
              <a:t>,” MICRO 2010, Top Picks 2011.</a:t>
            </a:r>
            <a:endParaRPr lang="en-US" sz="28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244</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05087939"/>
      </p:ext>
    </p:extLst>
  </p:cSld>
  <p:clrMapOvr>
    <a:masterClrMapping/>
  </p:clrMapOvr>
  <p:timing>
    <p:tnLst>
      <p:par>
        <p:cTn xmlns:p14="http://schemas.microsoft.com/office/powerpoint/2010/mai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Thread cluster memory scheduling </a:t>
            </a:r>
            <a:r>
              <a:rPr lang="en-US" sz="1800" dirty="0">
                <a:solidFill>
                  <a:srgbClr val="008000"/>
                </a:solidFill>
              </a:rPr>
              <a:t>[Kim+ MICRO’10]</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smtClean="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a:t>
            </a:r>
            <a:r>
              <a:rPr lang="en-US" dirty="0" smtClean="0"/>
              <a:t>Only prioritize very latency-sensitive threads in the scheduler; mitigate all other applications’ interference via channel partitioning</a:t>
            </a:r>
          </a:p>
          <a:p>
            <a:pPr marL="695040" lvl="2" indent="-342761"/>
            <a:r>
              <a:rPr lang="en-US" dirty="0" smtClean="0"/>
              <a:t>Takeaway: </a:t>
            </a:r>
            <a:r>
              <a:rPr lang="en-US" smtClean="0">
                <a:solidFill>
                  <a:srgbClr val="FF0000"/>
                </a:solidFill>
              </a:rPr>
              <a:t>Intelligently combining </a:t>
            </a:r>
            <a:r>
              <a:rPr lang="en-US" dirty="0" smtClean="0">
                <a:solidFill>
                  <a:srgbClr val="FF0000"/>
                </a:solidFill>
              </a:rPr>
              <a:t>application-aware channel partitioning and memory scheduling provides better performance than either</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spTree>
    <p:extLst>
      <p:ext uri="{BB962C8B-B14F-4D97-AF65-F5344CB8AC3E}">
        <p14:creationId xmlns:p14="http://schemas.microsoft.com/office/powerpoint/2010/main" val="33477753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Control in CPU-GPU Systems</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smtClean="0"/>
              <a:t>Heterogeneous CPU-GPU systems require memory schedulers with </a:t>
            </a:r>
            <a:r>
              <a:rPr lang="en-US" sz="2200" dirty="0" smtClean="0">
                <a:solidFill>
                  <a:srgbClr val="FF0000"/>
                </a:solidFill>
              </a:rPr>
              <a:t>large request buffers</a:t>
            </a:r>
          </a:p>
          <a:p>
            <a:endParaRPr lang="en-US" sz="800" dirty="0" smtClean="0"/>
          </a:p>
          <a:p>
            <a:r>
              <a:rPr lang="en-US" b="1" dirty="0" smtClean="0"/>
              <a:t>Problem: </a:t>
            </a:r>
            <a:r>
              <a:rPr lang="en-US" sz="2200" dirty="0" smtClean="0"/>
              <a:t>Existing monolithic application-aware memory scheduler designs are </a:t>
            </a:r>
            <a:r>
              <a:rPr lang="en-US" sz="2200" dirty="0" smtClean="0">
                <a:solidFill>
                  <a:srgbClr val="FF0000"/>
                </a:solidFill>
              </a:rPr>
              <a:t>hard to scale</a:t>
            </a:r>
            <a:r>
              <a:rPr lang="en-US" sz="2200" dirty="0" smtClean="0"/>
              <a:t> to large request buffer sizes</a:t>
            </a:r>
          </a:p>
          <a:p>
            <a:endParaRPr lang="en-US" sz="800" dirty="0" smtClean="0"/>
          </a:p>
          <a:p>
            <a:r>
              <a:rPr lang="en-US" b="1" dirty="0" smtClean="0"/>
              <a:t>Solution: </a:t>
            </a:r>
            <a:r>
              <a:rPr lang="en-US" sz="2200" dirty="0" smtClean="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smtClean="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12936691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SMS: 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26377184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SMS Key Idea: Decouple Tasks into Stages</a:t>
            </a:r>
            <a:endParaRPr lang="en-US" sz="3800"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21002390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249</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233" name="Rectangle 232"/>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41479308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25</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78952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smtClean="0"/>
              <a:t>Memory QoS in a Parallel Application</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848" lvl="1" indent="-342848">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848" lvl="1" indent="-342848">
              <a:lnSpc>
                <a:spcPct val="90000"/>
              </a:lnSpc>
              <a:buClr>
                <a:schemeClr val="accent1"/>
              </a:buClr>
              <a:buSzPct val="65000"/>
              <a:buFont typeface="Wingdings" pitchFamily="2" charset="2"/>
              <a:buChar char="n"/>
            </a:pPr>
            <a:endParaRPr lang="en-US" sz="1800" dirty="0">
              <a:solidFill>
                <a:srgbClr val="008000"/>
              </a:solidFill>
            </a:endParaRPr>
          </a:p>
          <a:p>
            <a:pPr marL="342848" lvl="1" indent="-342848">
              <a:lnSpc>
                <a:spcPct val="90000"/>
              </a:lnSpc>
              <a:buClr>
                <a:schemeClr val="accent1"/>
              </a:buClr>
              <a:buSzPct val="65000"/>
              <a:buFont typeface="Wingdings" pitchFamily="2" charset="2"/>
              <a:buChar char="n"/>
            </a:pPr>
            <a:r>
              <a:rPr lang="en-US" dirty="0" smtClean="0"/>
              <a:t>Hardware/software cooperative limiter thread estimation:</a:t>
            </a:r>
          </a:p>
          <a:p>
            <a:pPr marL="695218" lvl="2" indent="-342848">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218" lvl="2" indent="-342848">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250</a:t>
            </a:fld>
            <a:endParaRPr lang="en-US" altLang="en-US">
              <a:solidFill>
                <a:srgbClr val="000000"/>
              </a:solidFill>
            </a:endParaRPr>
          </a:p>
        </p:txBody>
      </p:sp>
      <p:sp>
        <p:nvSpPr>
          <p:cNvPr id="5" name="Rectangle 4"/>
          <p:cNvSpPr/>
          <p:nvPr/>
        </p:nvSpPr>
        <p:spPr>
          <a:xfrm>
            <a:off x="1547664" y="6402814"/>
            <a:ext cx="7812360" cy="338554"/>
          </a:xfrm>
          <a:prstGeom prst="rect">
            <a:avLst/>
          </a:prstGeom>
        </p:spPr>
        <p:txBody>
          <a:bodyPr wrap="square">
            <a:spAutoFit/>
          </a:bodyPr>
          <a:lstStyle/>
          <a:p>
            <a:r>
              <a:rPr lang="en-US" sz="1600" dirty="0" smtClean="0">
                <a:solidFill>
                  <a:srgbClr val="000000"/>
                </a:solidFill>
                <a:latin typeface="Tahoma" charset="0"/>
              </a:rPr>
              <a:t>Ebrahimi et </a:t>
            </a:r>
            <a:r>
              <a:rPr lang="en-US" sz="1600" dirty="0">
                <a:solidFill>
                  <a:srgbClr val="000000"/>
                </a:solidFill>
                <a:latin typeface="Tahoma" charset="0"/>
              </a:rPr>
              <a:t>al., </a:t>
            </a:r>
            <a:r>
              <a:rPr lang="en-US" sz="1600" dirty="0" smtClean="0">
                <a:solidFill>
                  <a:srgbClr val="000000"/>
                </a:solidFill>
                <a:latin typeface="Tahoma" charset="0"/>
              </a:rPr>
              <a:t>“</a:t>
            </a:r>
            <a:r>
              <a:rPr lang="en-US" altLang="ja-JP" sz="1600" dirty="0" smtClean="0">
                <a:solidFill>
                  <a:srgbClr val="0000FF"/>
                </a:solidFill>
                <a:latin typeface="Tahoma" charset="0"/>
                <a:hlinkClick r:id="rId2" action="ppaction://hlinkpres?slideindex=1&amp;slidetitle="/>
              </a:rPr>
              <a:t>Parallel Application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a:t>
            </a:r>
            <a:r>
              <a:rPr lang="en-US" altLang="ja-JP" sz="1600" dirty="0" smtClean="0">
                <a:solidFill>
                  <a:srgbClr val="000000"/>
                </a:solidFill>
                <a:latin typeface="Tahoma" charset="0"/>
              </a:rPr>
              <a:t>MICRO 2011.</a:t>
            </a:r>
            <a:endParaRPr lang="en-US" sz="1600" dirty="0">
              <a:solidFill>
                <a:srgbClr val="000000"/>
              </a:solidFill>
              <a:latin typeface="Tahoma"/>
            </a:endParaRPr>
          </a:p>
        </p:txBody>
      </p:sp>
    </p:spTree>
    <p:extLst>
      <p:ext uri="{BB962C8B-B14F-4D97-AF65-F5344CB8AC3E}">
        <p14:creationId xmlns:p14="http://schemas.microsoft.com/office/powerpoint/2010/main" val="29436992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smtClean="0">
                <a:solidFill>
                  <a:srgbClr val="0000FF"/>
                </a:solidFill>
              </a:rPr>
              <a:t>Staged memory </a:t>
            </a:r>
            <a:r>
              <a:rPr lang="en-US" dirty="0">
                <a:solidFill>
                  <a:srgbClr val="0000FF"/>
                </a:solidFill>
              </a:rPr>
              <a:t>s</a:t>
            </a:r>
            <a:r>
              <a:rPr lang="en-US" dirty="0" smtClean="0">
                <a:solidFill>
                  <a:srgbClr val="0000FF"/>
                </a:solidFill>
              </a:rPr>
              <a:t>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a:t>
            </a:r>
            <a:r>
              <a:rPr lang="en-US" dirty="0" smtClean="0"/>
              <a:t>Divide the functional tasks of an application-aware memory scheduler into multiple distinct stages, where each stage is significantly simpler than a monolithic scheduler</a:t>
            </a:r>
          </a:p>
          <a:p>
            <a:pPr marL="695040" lvl="2" indent="-342761"/>
            <a:r>
              <a:rPr lang="en-US" dirty="0" smtClean="0"/>
              <a:t>Takeaway: </a:t>
            </a:r>
            <a:r>
              <a:rPr lang="en-US" dirty="0" smtClean="0">
                <a:solidFill>
                  <a:srgbClr val="FF0000"/>
                </a:solidFill>
              </a:rPr>
              <a:t>Staging enables the design of a scalable and relatively simpler application-aware memory scheduler that works on very large request buffers</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251</a:t>
            </a:fld>
            <a:endParaRPr lang="en-US" altLang="en-US">
              <a:solidFill>
                <a:srgbClr val="000000"/>
              </a:solidFill>
            </a:endParaRPr>
          </a:p>
        </p:txBody>
      </p:sp>
    </p:spTree>
    <p:extLst>
      <p:ext uri="{BB962C8B-B14F-4D97-AF65-F5344CB8AC3E}">
        <p14:creationId xmlns:p14="http://schemas.microsoft.com/office/powerpoint/2010/main" val="9257928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p:txBody>
          <a:bodyPr/>
          <a:lstStyle/>
          <a:p>
            <a:r>
              <a:rPr lang="en-US" dirty="0" smtClean="0">
                <a:solidFill>
                  <a:srgbClr val="0000FF"/>
                </a:solidFill>
              </a:rPr>
              <a:t>MISE </a:t>
            </a:r>
            <a:r>
              <a:rPr lang="en-US" sz="1800" dirty="0">
                <a:solidFill>
                  <a:srgbClr val="008000"/>
                </a:solidFill>
              </a:rPr>
              <a:t>[Subramanian+ HPCA’13]</a:t>
            </a:r>
          </a:p>
          <a:p>
            <a:pPr marL="695040" lvl="2" indent="-342761"/>
            <a:r>
              <a:rPr lang="en-US" dirty="0"/>
              <a:t>Idea: </a:t>
            </a:r>
            <a:r>
              <a:rPr lang="en-US" dirty="0" smtClean="0"/>
              <a:t>Estimate the performance of a thread by estimating its change in memory request service rate when run alone vs. shared </a:t>
            </a:r>
            <a:r>
              <a:rPr lang="en-US" dirty="0" smtClean="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smtClean="0">
                <a:solidFill>
                  <a:srgbClr val="FF0000"/>
                </a:solidFill>
              </a:rPr>
              <a:t>Request service rate of a thread is a good proxy for its performance; alone request service rate can be estimated by giving high priority to the thread in memory scheduling for a while</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graphicFrame>
        <p:nvGraphicFramePr>
          <p:cNvPr id="5" name="Object 3"/>
          <p:cNvGraphicFramePr>
            <a:graphicFrameLocks noChangeAspect="1"/>
          </p:cNvGraphicFramePr>
          <p:nvPr>
            <p:extLst>
              <p:ext uri="{D42A27DB-BD31-4B8C-83A1-F6EECF244321}">
                <p14:modId xmlns:p14="http://schemas.microsoft.com/office/powerpoint/2010/main" val="2166959838"/>
              </p:ext>
            </p:extLst>
          </p:nvPr>
        </p:nvGraphicFramePr>
        <p:xfrm>
          <a:off x="493713" y="4807185"/>
          <a:ext cx="6804025" cy="1162050"/>
        </p:xfrm>
        <a:graphic>
          <a:graphicData uri="http://schemas.openxmlformats.org/presentationml/2006/ole">
            <mc:AlternateContent xmlns:mc="http://schemas.openxmlformats.org/markup-compatibility/2006">
              <mc:Choice xmlns:v="urn:schemas-microsoft-com:vml" Requires="v">
                <p:oleObj spid="_x0000_s46151" name="Equation" r:id="rId3" imgW="2819160" imgH="482400" progId="Equation.3">
                  <p:embed/>
                </p:oleObj>
              </mc:Choice>
              <mc:Fallback>
                <p:oleObj name="Equation" r:id="rId3" imgW="2819160" imgH="482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713" y="4807185"/>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497518524"/>
              </p:ext>
            </p:extLst>
          </p:nvPr>
        </p:nvGraphicFramePr>
        <p:xfrm>
          <a:off x="484309" y="4825488"/>
          <a:ext cx="5355646" cy="1071570"/>
        </p:xfrm>
        <a:graphic>
          <a:graphicData uri="http://schemas.openxmlformats.org/presentationml/2006/ole">
            <mc:AlternateContent xmlns:mc="http://schemas.openxmlformats.org/markup-compatibility/2006">
              <mc:Choice xmlns:v="urn:schemas-microsoft-com:vml" Requires="v">
                <p:oleObj spid="_x0000_s46152" name="Equation" r:id="rId5" imgW="2222280" imgH="457200" progId="Equation.3">
                  <p:embed/>
                </p:oleObj>
              </mc:Choice>
              <mc:Fallback>
                <p:oleObj name="Equation" r:id="rId5" imgW="222228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4309" y="4825488"/>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7" name="Straight Arrow Connector 6"/>
          <p:cNvCxnSpPr/>
          <p:nvPr/>
        </p:nvCxnSpPr>
        <p:spPr>
          <a:xfrm flipV="1">
            <a:off x="6357950" y="4506270"/>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6372018" y="6075647"/>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7000892" y="6218523"/>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10" name="TextBox 9"/>
          <p:cNvSpPr txBox="1"/>
          <p:nvPr/>
        </p:nvSpPr>
        <p:spPr>
          <a:xfrm>
            <a:off x="6929454" y="4149080"/>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11" name="Oval 10"/>
          <p:cNvSpPr>
            <a:spLocks noChangeArrowheads="1"/>
          </p:cNvSpPr>
          <p:nvPr/>
        </p:nvSpPr>
        <p:spPr bwMode="auto">
          <a:xfrm>
            <a:off x="2357422" y="4810156"/>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12" name="Oval 11"/>
          <p:cNvSpPr>
            <a:spLocks noChangeArrowheads="1"/>
          </p:cNvSpPr>
          <p:nvPr/>
        </p:nvSpPr>
        <p:spPr bwMode="auto">
          <a:xfrm>
            <a:off x="2285985" y="5415199"/>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3" name="Rectangle 12"/>
          <p:cNvSpPr/>
          <p:nvPr/>
        </p:nvSpPr>
        <p:spPr>
          <a:xfrm>
            <a:off x="3357554" y="4343629"/>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4086512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xit" presetSubtype="0" fill="hold" grpId="1" nodeType="withEffect">
                                  <p:stCondLst>
                                    <p:cond delay="0"/>
                                  </p:stCondLst>
                                  <p:childTnLst>
                                    <p:set>
                                      <p:cBhvr>
                                        <p:cTn id="8" dur="1" fill="hold">
                                          <p:stCondLst>
                                            <p:cond delay="0"/>
                                          </p:stCondLst>
                                        </p:cTn>
                                        <p:tgtEl>
                                          <p:spTgt spid="13"/>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2" grpId="0" animBg="1"/>
      <p:bldP spid="13" grpId="0" animBg="1"/>
      <p:bldP spid="13" grpId="1"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Prefetch-aware shared resource management </a:t>
            </a:r>
            <a:r>
              <a:rPr lang="en-US" sz="1800" dirty="0">
                <a:solidFill>
                  <a:srgbClr val="008000"/>
                </a:solidFill>
              </a:rPr>
              <a:t>[Ebrahimi+ ISCA’12] [Ebrahimi+ MICRO’09] [Lee+ MICRO’08]</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smtClean="0">
                <a:solidFill>
                  <a:srgbClr val="0000FF"/>
                </a:solidFill>
              </a:rPr>
              <a:t>DRAM-Aware last-level </a:t>
            </a:r>
            <a:r>
              <a:rPr lang="en-US" dirty="0">
                <a:solidFill>
                  <a:srgbClr val="0000FF"/>
                </a:solidFill>
              </a:rPr>
              <a:t>c</a:t>
            </a:r>
            <a:r>
              <a:rPr lang="en-US" dirty="0" smtClean="0">
                <a:solidFill>
                  <a:srgbClr val="0000FF"/>
                </a:solidFill>
              </a:rPr>
              <a:t>ache policies </a:t>
            </a:r>
            <a:r>
              <a:rPr lang="en-US" sz="1800" dirty="0">
                <a:solidFill>
                  <a:srgbClr val="008000"/>
                </a:solidFill>
              </a:rPr>
              <a:t>[Lee+ HPS Tech Report’10] [Lee+ HPS Tech Report’10</a:t>
            </a:r>
            <a:r>
              <a:rPr lang="en-US" sz="1800" dirty="0" smtClean="0">
                <a:solidFill>
                  <a:srgbClr val="008000"/>
                </a:solidFill>
              </a:rPr>
              <a:t>] [Seshadri+ ISCA’14]</a:t>
            </a:r>
            <a:endParaRPr lang="en-US" sz="1800" dirty="0">
              <a:solidFill>
                <a:srgbClr val="008000"/>
              </a:solidFill>
            </a:endParaRP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a:t>
            </a:r>
          </a:p>
          <a:p>
            <a:pPr lvl="0">
              <a:buClr>
                <a:srgbClr val="CC9900"/>
              </a:buClr>
            </a:pPr>
            <a:endParaRPr lang="en-US" sz="1800" dirty="0">
              <a:solidFill>
                <a:srgbClr val="008000"/>
              </a:solidFill>
            </a:endParaRPr>
          </a:p>
          <a:p>
            <a:endParaRPr lang="en-US" dirty="0" smtClean="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spTree>
    <p:extLst>
      <p:ext uri="{BB962C8B-B14F-4D97-AF65-F5344CB8AC3E}">
        <p14:creationId xmlns:p14="http://schemas.microsoft.com/office/powerpoint/2010/main" val="20485930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Request/thread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254</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430777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QoS (I)</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255</a:t>
            </a:fld>
            <a:endParaRPr lang="en-US"/>
          </a:p>
        </p:txBody>
      </p:sp>
    </p:spTree>
    <p:extLst>
      <p:ext uri="{BB962C8B-B14F-4D97-AF65-F5344CB8AC3E}">
        <p14:creationId xmlns:p14="http://schemas.microsoft.com/office/powerpoint/2010/main" val="36544868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QoS (II)</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256</a:t>
            </a:fld>
            <a:endParaRPr lang="en-US"/>
          </a:p>
        </p:txBody>
      </p:sp>
    </p:spTree>
    <p:extLst>
      <p:ext uri="{BB962C8B-B14F-4D97-AF65-F5344CB8AC3E}">
        <p14:creationId xmlns:p14="http://schemas.microsoft.com/office/powerpoint/2010/main" val="39967043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257</a:t>
            </a:fld>
            <a:endParaRPr lang="en-US"/>
          </a:p>
        </p:txBody>
      </p:sp>
    </p:spTree>
    <p:extLst>
      <p:ext uri="{BB962C8B-B14F-4D97-AF65-F5344CB8AC3E}">
        <p14:creationId xmlns:p14="http://schemas.microsoft.com/office/powerpoint/2010/main" val="28398802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sz="2150" dirty="0" smtClean="0"/>
              <a:t>When multiple applications share resources </a:t>
            </a:r>
            <a:endParaRPr lang="en-US" sz="2150" i="1" dirty="0" smtClean="0"/>
          </a:p>
          <a:p>
            <a:pPr lvl="1"/>
            <a:r>
              <a:rPr lang="en-US" sz="2150" dirty="0" smtClean="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sz="2150" dirty="0" smtClean="0">
                <a:solidFill>
                  <a:srgbClr val="0070C0"/>
                </a:solidFill>
              </a:rPr>
              <a:t>Interactive applications run with non-interactive applications</a:t>
            </a:r>
          </a:p>
          <a:p>
            <a:pPr lvl="1"/>
            <a:r>
              <a:rPr lang="en-US" sz="2150" dirty="0" smtClean="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0" name="TextBox 9"/>
          <p:cNvSpPr txBox="1"/>
          <p:nvPr/>
        </p:nvSpPr>
        <p:spPr>
          <a:xfrm>
            <a:off x="392877" y="2370693"/>
            <a:ext cx="8358246" cy="2116614"/>
          </a:xfrm>
          <a:prstGeom prst="rect">
            <a:avLst/>
          </a:prstGeom>
          <a:solidFill>
            <a:schemeClr val="bg1"/>
          </a:solidFill>
          <a:ln w="25400">
            <a:solidFill>
              <a:schemeClr val="tx1"/>
            </a:solidFill>
          </a:ln>
        </p:spPr>
        <p:txBody>
          <a:bodyPr wrap="square" anchor="ctr">
            <a:spAutoFit/>
          </a:bodyPr>
          <a:lstStyle/>
          <a:p>
            <a:pPr algn="ctr">
              <a:defRPr/>
            </a:pPr>
            <a:endParaRPr lang="en-US" sz="3000" dirty="0" smtClean="0">
              <a:solidFill>
                <a:srgbClr val="C00000"/>
              </a:solidFill>
              <a:latin typeface="Tahoma"/>
              <a:ea typeface="Tahoma" pitchFamily="34" charset="0"/>
              <a:cs typeface="Tahoma" pitchFamily="34" charset="0"/>
            </a:endParaRPr>
          </a:p>
          <a:p>
            <a:pPr algn="ctr">
              <a:defRPr/>
            </a:pPr>
            <a:r>
              <a:rPr lang="en-US" sz="3500" dirty="0" smtClean="0">
                <a:solidFill>
                  <a:srgbClr val="C00000"/>
                </a:solidFill>
                <a:latin typeface="Tahoma"/>
                <a:ea typeface="Tahoma" pitchFamily="34" charset="0"/>
                <a:cs typeface="Tahoma" pitchFamily="34" charset="0"/>
              </a:rPr>
              <a:t>Our Goal: Predictable performance </a:t>
            </a:r>
          </a:p>
          <a:p>
            <a:pPr algn="ctr">
              <a:defRPr/>
            </a:pPr>
            <a:r>
              <a:rPr lang="en-US" sz="3500" dirty="0" smtClean="0">
                <a:solidFill>
                  <a:srgbClr val="C00000"/>
                </a:solidFill>
                <a:latin typeface="Tahoma"/>
                <a:ea typeface="Tahoma" pitchFamily="34" charset="0"/>
                <a:cs typeface="Tahoma" pitchFamily="34" charset="0"/>
              </a:rPr>
              <a:t>in the presence of memory interference</a:t>
            </a:r>
          </a:p>
          <a:p>
            <a:pPr algn="ctr">
              <a:defRPr/>
            </a:pPr>
            <a:endParaRPr lang="en-US" sz="3000" dirty="0">
              <a:solidFill>
                <a:srgbClr val="C00000"/>
              </a:solidFill>
              <a:latin typeface="Tahoma"/>
              <a:ea typeface="Tahoma" pitchFamily="34" charset="0"/>
              <a:cs typeface="Tahoma" pitchFamily="34" charset="0"/>
            </a:endParaRPr>
          </a:p>
        </p:txBody>
      </p:sp>
      <p:sp>
        <p:nvSpPr>
          <p:cNvPr id="2" name="Rectangle 1"/>
          <p:cNvSpPr/>
          <p:nvPr/>
        </p:nvSpPr>
        <p:spPr>
          <a:xfrm>
            <a:off x="107504" y="6239053"/>
            <a:ext cx="8064896" cy="646331"/>
          </a:xfrm>
          <a:prstGeom prst="rect">
            <a:avLst/>
          </a:prstGeom>
        </p:spPr>
        <p:txBody>
          <a:bodyPr wrap="square">
            <a:spAutoFit/>
          </a:bodyPr>
          <a:lstStyle/>
          <a:p>
            <a:r>
              <a:rPr lang="en-US" dirty="0" smtClean="0">
                <a:solidFill>
                  <a:srgbClr val="000000"/>
                </a:solidFill>
                <a:latin typeface="Tahoma" charset="0"/>
                <a:ea typeface="ＭＳ Ｐゴシック" charset="0"/>
                <a:cs typeface="ＭＳ Ｐゴシック" charset="0"/>
              </a:rPr>
              <a:t>Subramanian et al., “</a:t>
            </a:r>
            <a:r>
              <a:rPr lang="en-US" dirty="0">
                <a:solidFill>
                  <a:srgbClr val="0000FF"/>
                </a:solidFill>
                <a:latin typeface="Tahoma" charset="0"/>
                <a:ea typeface="ＭＳ Ｐゴシック" charset="0"/>
                <a:cs typeface="ＭＳ Ｐゴシック" charset="0"/>
              </a:rPr>
              <a:t>MISE: Providing Performance Predictability and Improving Fairness in Shared Main Memory </a:t>
            </a:r>
            <a:r>
              <a:rPr lang="en-US" dirty="0" smtClean="0">
                <a:solidFill>
                  <a:srgbClr val="0000FF"/>
                </a:solidFill>
                <a:latin typeface="Tahoma" charset="0"/>
                <a:ea typeface="ＭＳ Ｐゴシック" charset="0"/>
                <a:cs typeface="ＭＳ Ｐゴシック" charset="0"/>
              </a:rPr>
              <a:t>Systems</a:t>
            </a:r>
            <a:r>
              <a:rPr lang="en-US" dirty="0" smtClean="0">
                <a:solidFill>
                  <a:srgbClr val="000000"/>
                </a:solidFill>
                <a:latin typeface="Tahoma" charset="0"/>
                <a:ea typeface="ＭＳ Ｐゴシック" charset="0"/>
                <a:cs typeface="ＭＳ Ｐゴシック" charset="0"/>
              </a:rPr>
              <a:t>,</a:t>
            </a:r>
            <a:r>
              <a:rPr lang="en-US" dirty="0">
                <a:solidFill>
                  <a:srgbClr val="000000"/>
                </a:solidFill>
                <a:latin typeface="Tahoma" charset="0"/>
                <a:ea typeface="ＭＳ Ｐゴシック" charset="0"/>
                <a:cs typeface="ＭＳ Ｐゴシック" charset="0"/>
              </a:rPr>
              <a:t>” </a:t>
            </a:r>
            <a:r>
              <a:rPr lang="en-US" dirty="0" smtClean="0">
                <a:solidFill>
                  <a:srgbClr val="000000"/>
                </a:solidFill>
                <a:latin typeface="Tahoma" charset="0"/>
                <a:ea typeface="ＭＳ Ｐゴシック" charset="0"/>
                <a:cs typeface="ＭＳ Ｐゴシック" charset="0"/>
              </a:rPr>
              <a:t>HPCA 2013</a:t>
            </a:r>
            <a:r>
              <a:rPr lang="en-US" dirty="0" smtClean="0">
                <a:solidFill>
                  <a:srgbClr val="000000"/>
                </a:solidFill>
                <a:latin typeface="Tahoma"/>
              </a:rPr>
              <a:t>.</a:t>
            </a:r>
            <a:endParaRPr lang="en-US" dirty="0">
              <a:solidFill>
                <a:srgbClr val="000000"/>
              </a:solidFill>
              <a:latin typeface="Tahoma"/>
              <a:hlinkClick r:id="rId4" action="ppaction://hlinkpres?slideindex=1&amp;slidetitle="/>
            </a:endParaRPr>
          </a:p>
        </p:txBody>
      </p:sp>
    </p:spTree>
    <p:custDataLst>
      <p:tags r:id="rId1"/>
    </p:custDataLst>
    <p:extLst>
      <p:ext uri="{BB962C8B-B14F-4D97-AF65-F5344CB8AC3E}">
        <p14:creationId xmlns:p14="http://schemas.microsoft.com/office/powerpoint/2010/main" val="3986023797"/>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P spid="2"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bg2">
                    <a:lumMod val="60000"/>
                    <a:lumOff val="40000"/>
                  </a:schemeClr>
                </a:solidFill>
              </a:rPr>
              <a:t>Key Observations</a:t>
            </a:r>
          </a:p>
          <a:p>
            <a:pPr lvl="1"/>
            <a:r>
              <a:rPr lang="en-US" sz="3400" dirty="0" smtClean="0">
                <a:solidFill>
                  <a:schemeClr val="bg2">
                    <a:lumMod val="60000"/>
                    <a:lumOff val="40000"/>
                  </a:schemeClr>
                </a:solidFill>
              </a:rPr>
              <a:t>Implementation</a:t>
            </a:r>
          </a:p>
          <a:p>
            <a:pPr lvl="1"/>
            <a:r>
              <a:rPr lang="en-US" sz="3400" dirty="0" smtClean="0">
                <a:solidFill>
                  <a:schemeClr val="bg2">
                    <a:lumMod val="60000"/>
                    <a:lumOff val="40000"/>
                  </a:schemeClr>
                </a:solidFill>
              </a:rPr>
              <a:t>MISE Model: Putting it All Together</a:t>
            </a:r>
          </a:p>
          <a:p>
            <a:pPr lvl="1"/>
            <a:r>
              <a:rPr lang="en-US" sz="3400" dirty="0" smtClean="0">
                <a:solidFill>
                  <a:schemeClr val="bg2">
                    <a:lumMod val="60000"/>
                    <a:lumOff val="40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0817379"/>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1141913"/>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9" name="Straight Connector 8"/>
          <p:cNvCxnSpPr/>
          <p:nvPr/>
        </p:nvCxnSpPr>
        <p:spPr>
          <a:xfrm flipH="1" flipV="1">
            <a:off x="1371600" y="1903913"/>
            <a:ext cx="4572000" cy="2"/>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513514"/>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3123113"/>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732714"/>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343401"/>
            <a:ext cx="4572000" cy="2"/>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61009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 of Cells</a:t>
            </a:r>
            <a:endParaRPr lang="en-US" sz="4000">
              <a:solidFill>
                <a:prstClr val="black"/>
              </a:solidFill>
              <a:latin typeface="Calibri Light"/>
            </a:endParaRPr>
          </a:p>
        </p:txBody>
      </p:sp>
      <p:sp>
        <p:nvSpPr>
          <p:cNvPr id="16" name="Rectangle 15"/>
          <p:cNvSpPr/>
          <p:nvPr/>
        </p:nvSpPr>
        <p:spPr>
          <a:xfrm>
            <a:off x="1828800" y="2208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7" name="Row"/>
          <p:cNvSpPr/>
          <p:nvPr/>
        </p:nvSpPr>
        <p:spPr>
          <a:xfrm>
            <a:off x="1828800" y="28183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8" name="Rectangle 17"/>
          <p:cNvSpPr/>
          <p:nvPr/>
        </p:nvSpPr>
        <p:spPr>
          <a:xfrm>
            <a:off x="1828800" y="34279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9" name="Rectangle 18"/>
          <p:cNvSpPr/>
          <p:nvPr/>
        </p:nvSpPr>
        <p:spPr>
          <a:xfrm>
            <a:off x="1828800" y="4037512"/>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20" name="TextBox 19"/>
          <p:cNvSpPr txBox="1"/>
          <p:nvPr/>
        </p:nvSpPr>
        <p:spPr>
          <a:xfrm>
            <a:off x="5943600" y="1675311"/>
            <a:ext cx="2286000" cy="457201"/>
          </a:xfrm>
          <a:prstGeom prst="rect">
            <a:avLst/>
          </a:prstGeom>
          <a:noFill/>
        </p:spPr>
        <p:txBody>
          <a:bodyPr wrap="square" rtlCol="0" anchor="ctr">
            <a:noAutofit/>
          </a:bodyPr>
          <a:lstStyle/>
          <a:p>
            <a:r>
              <a:rPr lang="en-US" sz="4000" smtClean="0">
                <a:solidFill>
                  <a:prstClr val="black"/>
                </a:solidFill>
                <a:latin typeface="Calibri Light"/>
              </a:rPr>
              <a:t> Wordline</a:t>
            </a:r>
            <a:endParaRPr lang="en-US" sz="4000">
              <a:solidFill>
                <a:prstClr val="black"/>
              </a:solidFill>
              <a:latin typeface="Calibri Light"/>
            </a:endParaRPr>
          </a:p>
        </p:txBody>
      </p:sp>
      <p:sp>
        <p:nvSpPr>
          <p:cNvPr id="21" name="Low Volt"/>
          <p:cNvSpPr txBox="1"/>
          <p:nvPr/>
        </p:nvSpPr>
        <p:spPr>
          <a:xfrm>
            <a:off x="5943600" y="2894512"/>
            <a:ext cx="2286000" cy="457201"/>
          </a:xfrm>
          <a:prstGeom prst="rect">
            <a:avLst/>
          </a:prstGeom>
          <a:noFill/>
        </p:spPr>
        <p:txBody>
          <a:bodyPr wrap="square" rtlCol="0" anchor="ctr">
            <a:noAutofit/>
          </a:bodyPr>
          <a:lstStyle/>
          <a:p>
            <a:r>
              <a:rPr lang="en-US" sz="4400" b="1" i="1" smtClean="0">
                <a:solidFill>
                  <a:prstClr val="black">
                    <a:lumMod val="65000"/>
                    <a:lumOff val="35000"/>
                  </a:prstClr>
                </a:solidFill>
                <a:latin typeface="Calibri Light"/>
              </a:rPr>
              <a:t> V</a:t>
            </a:r>
            <a:r>
              <a:rPr lang="en-US" sz="4800" b="1" i="1" baseline="-20000" smtClean="0">
                <a:solidFill>
                  <a:prstClr val="black">
                    <a:lumMod val="65000"/>
                    <a:lumOff val="35000"/>
                  </a:prstClr>
                </a:solidFill>
                <a:latin typeface="Calibri Light"/>
              </a:rPr>
              <a:t>LOW</a:t>
            </a:r>
            <a:endParaRPr lang="en-US" sz="4400" b="1" i="1" baseline="-20000">
              <a:solidFill>
                <a:prstClr val="black">
                  <a:lumMod val="65000"/>
                  <a:lumOff val="35000"/>
                </a:prstClr>
              </a:solidFill>
              <a:latin typeface="Calibri Light"/>
            </a:endParaRPr>
          </a:p>
        </p:txBody>
      </p:sp>
      <p:sp>
        <p:nvSpPr>
          <p:cNvPr id="22" name="High Volt"/>
          <p:cNvSpPr txBox="1"/>
          <p:nvPr/>
        </p:nvSpPr>
        <p:spPr>
          <a:xfrm>
            <a:off x="5943600" y="2895277"/>
            <a:ext cx="2286000" cy="457201"/>
          </a:xfrm>
          <a:prstGeom prst="rect">
            <a:avLst/>
          </a:prstGeom>
          <a:noFill/>
        </p:spPr>
        <p:txBody>
          <a:bodyPr wrap="square" rtlCol="0" anchor="ctr">
            <a:noAutofit/>
          </a:bodyPr>
          <a:lstStyle/>
          <a:p>
            <a:r>
              <a:rPr lang="en-US" sz="4400" b="1" smtClean="0">
                <a:solidFill>
                  <a:srgbClr val="FF0000"/>
                </a:solidFill>
                <a:latin typeface="Calibri Light"/>
              </a:rPr>
              <a:t> </a:t>
            </a:r>
            <a:r>
              <a:rPr lang="en-US" sz="4400" b="1" i="1">
                <a:solidFill>
                  <a:srgbClr val="FF0000"/>
                </a:solidFill>
                <a:latin typeface="Calibri Light"/>
              </a:rPr>
              <a:t>V</a:t>
            </a:r>
            <a:r>
              <a:rPr lang="en-US" sz="4800" b="1" i="1" baseline="-20000">
                <a:solidFill>
                  <a:srgbClr val="FF0000"/>
                </a:solidFill>
                <a:latin typeface="Calibri Light"/>
              </a:rPr>
              <a:t>HIGH</a:t>
            </a:r>
            <a:endParaRPr lang="en-US" sz="4400" b="1" i="1" baseline="-20000">
              <a:solidFill>
                <a:srgbClr val="FF0000"/>
              </a:solidFill>
              <a:latin typeface="Calibri Light"/>
            </a:endParaRPr>
          </a:p>
        </p:txBody>
      </p:sp>
      <p:sp>
        <p:nvSpPr>
          <p:cNvPr id="23" name="Error"/>
          <p:cNvSpPr/>
          <p:nvPr/>
        </p:nvSpPr>
        <p:spPr>
          <a:xfrm>
            <a:off x="487680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Error"/>
          <p:cNvSpPr/>
          <p:nvPr/>
        </p:nvSpPr>
        <p:spPr>
          <a:xfrm>
            <a:off x="4267200" y="3431317"/>
            <a:ext cx="609600" cy="609599"/>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Error"/>
          <p:cNvSpPr/>
          <p:nvPr/>
        </p:nvSpPr>
        <p:spPr>
          <a:xfrm>
            <a:off x="365760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6" name="Error"/>
          <p:cNvSpPr/>
          <p:nvPr/>
        </p:nvSpPr>
        <p:spPr>
          <a:xfrm>
            <a:off x="3657600" y="3424510"/>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7" name="Error"/>
          <p:cNvSpPr/>
          <p:nvPr/>
        </p:nvSpPr>
        <p:spPr>
          <a:xfrm>
            <a:off x="241935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Victim"/>
          <p:cNvSpPr/>
          <p:nvPr/>
        </p:nvSpPr>
        <p:spPr>
          <a:xfrm>
            <a:off x="1828800" y="342845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b="1" smtClean="0">
                <a:solidFill>
                  <a:prstClr val="white"/>
                </a:solidFill>
                <a:latin typeface="Calibri Light"/>
              </a:rPr>
              <a:t> </a:t>
            </a:r>
            <a:r>
              <a:rPr lang="en-US" sz="4000" b="1" smtClean="0">
                <a:solidFill>
                  <a:prstClr val="black"/>
                </a:solidFill>
                <a:latin typeface="Calibri Light"/>
              </a:rPr>
              <a:t>Victim Row</a:t>
            </a:r>
            <a:endParaRPr lang="en-US" sz="4000" b="1">
              <a:solidFill>
                <a:prstClr val="black"/>
              </a:solidFill>
              <a:latin typeface="Calibri Light"/>
            </a:endParaRPr>
          </a:p>
        </p:txBody>
      </p:sp>
      <p:sp>
        <p:nvSpPr>
          <p:cNvPr id="32" name="Victim"/>
          <p:cNvSpPr/>
          <p:nvPr/>
        </p:nvSpPr>
        <p:spPr>
          <a:xfrm>
            <a:off x="1828800" y="2210711"/>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b="1" smtClean="0">
                <a:solidFill>
                  <a:prstClr val="white"/>
                </a:solidFill>
                <a:latin typeface="Calibri Light"/>
              </a:rPr>
              <a:t> </a:t>
            </a:r>
            <a:r>
              <a:rPr lang="en-US" sz="4000" b="1" smtClean="0">
                <a:solidFill>
                  <a:prstClr val="black"/>
                </a:solidFill>
                <a:latin typeface="Calibri Light"/>
              </a:rPr>
              <a:t>Victim Row</a:t>
            </a:r>
            <a:endParaRPr lang="en-US" sz="4000" b="1">
              <a:solidFill>
                <a:prstClr val="black"/>
              </a:solidFill>
              <a:latin typeface="Calibri Light"/>
            </a:endParaRPr>
          </a:p>
        </p:txBody>
      </p:sp>
      <p:sp>
        <p:nvSpPr>
          <p:cNvPr id="33" name="Aggressor"/>
          <p:cNvSpPr/>
          <p:nvPr/>
        </p:nvSpPr>
        <p:spPr>
          <a:xfrm>
            <a:off x="1828800" y="2818314"/>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b="1" smtClean="0">
                <a:solidFill>
                  <a:prstClr val="white"/>
                </a:solidFill>
                <a:latin typeface="Calibri Light"/>
              </a:rPr>
              <a:t> Aggressor Row</a:t>
            </a:r>
            <a:endParaRPr lang="en-US" sz="4000" b="1">
              <a:solidFill>
                <a:prstClr val="white"/>
              </a:solidFill>
              <a:latin typeface="Calibri Light"/>
            </a:endParaRPr>
          </a:p>
        </p:txBody>
      </p:sp>
      <p:sp>
        <p:nvSpPr>
          <p:cNvPr id="34" name="Punchline"/>
          <p:cNvSpPr txBox="1"/>
          <p:nvPr/>
        </p:nvSpPr>
        <p:spPr>
          <a:xfrm>
            <a:off x="395536" y="5257800"/>
            <a:ext cx="8359080" cy="1143002"/>
          </a:xfrm>
          <a:prstGeom prst="rect">
            <a:avLst/>
          </a:prstGeom>
          <a:noFill/>
        </p:spPr>
        <p:txBody>
          <a:bodyPr wrap="square" rtlCol="0" anchor="ctr">
            <a:noAutofit/>
          </a:bodyPr>
          <a:lstStyle/>
          <a:p>
            <a:r>
              <a:rPr lang="en-US" sz="3600" i="1" dirty="0" smtClean="0">
                <a:solidFill>
                  <a:prstClr val="black"/>
                </a:solidFill>
                <a:latin typeface="Calibri Light"/>
              </a:rPr>
              <a:t>Repeatedly opening and closing a row induces </a:t>
            </a:r>
            <a:r>
              <a:rPr lang="en-US" sz="3600" b="1" i="1" dirty="0" smtClean="0">
                <a:solidFill>
                  <a:srgbClr val="FF0000"/>
                </a:solidFill>
                <a:latin typeface="Calibri Light"/>
              </a:rPr>
              <a:t>disturbance errors</a:t>
            </a:r>
            <a:r>
              <a:rPr lang="en-US" sz="3600" i="1" dirty="0" smtClean="0">
                <a:solidFill>
                  <a:srgbClr val="FF0000"/>
                </a:solidFill>
                <a:latin typeface="Calibri Light"/>
              </a:rPr>
              <a:t> </a:t>
            </a:r>
            <a:r>
              <a:rPr lang="en-US" sz="3600" i="1" dirty="0" smtClean="0">
                <a:solidFill>
                  <a:prstClr val="black"/>
                </a:solidFill>
                <a:latin typeface="Calibri Light"/>
              </a:rPr>
              <a:t>in adjacent rows in </a:t>
            </a:r>
            <a:r>
              <a:rPr lang="en-US" sz="3600" b="1" i="1" dirty="0" smtClean="0">
                <a:solidFill>
                  <a:srgbClr val="FF0000"/>
                </a:solidFill>
                <a:latin typeface="Calibri Light"/>
              </a:rPr>
              <a:t>most real DRAM chips </a:t>
            </a:r>
            <a:r>
              <a:rPr lang="en-US" sz="3600" i="1" dirty="0" smtClean="0">
                <a:solidFill>
                  <a:prstClr val="black"/>
                </a:solidFill>
                <a:latin typeface="Calibri Light"/>
              </a:rPr>
              <a:t>[Kim+ ISCA 2014]</a:t>
            </a:r>
            <a:endParaRPr lang="en-US" sz="3600" i="1" dirty="0">
              <a:solidFill>
                <a:prstClr val="black"/>
              </a:solidFill>
              <a:latin typeface="Calibri Light"/>
            </a:endParaRPr>
          </a:p>
        </p:txBody>
      </p:sp>
      <p:sp>
        <p:nvSpPr>
          <p:cNvPr id="35" name="Opened"/>
          <p:cNvSpPr txBox="1"/>
          <p:nvPr/>
        </p:nvSpPr>
        <p:spPr>
          <a:xfrm>
            <a:off x="3124200" y="2899003"/>
            <a:ext cx="2209800" cy="457201"/>
          </a:xfrm>
          <a:prstGeom prst="rect">
            <a:avLst/>
          </a:prstGeom>
          <a:noFill/>
        </p:spPr>
        <p:txBody>
          <a:bodyPr wrap="square" rtlCol="0" anchor="ctr">
            <a:noAutofit/>
          </a:bodyPr>
          <a:lstStyle/>
          <a:p>
            <a:pPr algn="r"/>
            <a:r>
              <a:rPr lang="en-US" sz="4000" b="1" i="1" smtClean="0">
                <a:solidFill>
                  <a:prstClr val="black"/>
                </a:solidFill>
                <a:latin typeface="Calibri Light"/>
              </a:rPr>
              <a:t>Opened</a:t>
            </a:r>
          </a:p>
        </p:txBody>
      </p:sp>
      <p:sp>
        <p:nvSpPr>
          <p:cNvPr id="28" name="Closed"/>
          <p:cNvSpPr txBox="1"/>
          <p:nvPr/>
        </p:nvSpPr>
        <p:spPr>
          <a:xfrm>
            <a:off x="3133725" y="2899002"/>
            <a:ext cx="2200275" cy="457201"/>
          </a:xfrm>
          <a:prstGeom prst="rect">
            <a:avLst/>
          </a:prstGeom>
          <a:noFill/>
        </p:spPr>
        <p:txBody>
          <a:bodyPr wrap="square" rtlCol="0" anchor="ctr">
            <a:noAutofit/>
          </a:bodyPr>
          <a:lstStyle/>
          <a:p>
            <a:pPr algn="r"/>
            <a:r>
              <a:rPr lang="en-US" sz="4000" b="1" i="1" smtClean="0">
                <a:solidFill>
                  <a:prstClr val="black"/>
                </a:solidFill>
                <a:latin typeface="Calibri Light"/>
              </a:rPr>
              <a:t>Closed</a:t>
            </a:r>
          </a:p>
        </p:txBody>
      </p:sp>
      <p:sp>
        <p:nvSpPr>
          <p:cNvPr id="3" name="Slide Number Placeholder 2"/>
          <p:cNvSpPr>
            <a:spLocks noGrp="1"/>
          </p:cNvSpPr>
          <p:nvPr>
            <p:ph type="sldNum" sz="quarter" idx="12"/>
          </p:nvPr>
        </p:nvSpPr>
        <p:spPr/>
        <p:txBody>
          <a:bodyPr/>
          <a:lstStyle/>
          <a:p>
            <a:fld id="{D4D2B188-1D62-4FCA-8363-938AD4629BBB}" type="slidenum">
              <a:rPr lang="en-US" smtClean="0">
                <a:solidFill>
                  <a:prstClr val="black">
                    <a:tint val="75000"/>
                  </a:prstClr>
                </a:solidFill>
              </a:rPr>
              <a:pPr/>
              <a:t>26</a:t>
            </a:fld>
            <a:endParaRPr lang="en-US">
              <a:solidFill>
                <a:prstClr val="black">
                  <a:tint val="75000"/>
                </a:prstClr>
              </a:solidFill>
            </a:endParaRPr>
          </a:p>
        </p:txBody>
      </p:sp>
      <p:sp>
        <p:nvSpPr>
          <p:cNvPr id="29" name="Title 1"/>
          <p:cNvSpPr>
            <a:spLocks noGrp="1"/>
          </p:cNvSpPr>
          <p:nvPr>
            <p:ph type="title"/>
          </p:nvPr>
        </p:nvSpPr>
        <p:spPr>
          <a:xfrm>
            <a:off x="228600" y="152400"/>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An Example of The Scaling </a:t>
            </a:r>
            <a:r>
              <a:rPr lang="en-US" sz="4400" b="0" dirty="0">
                <a:solidFill>
                  <a:srgbClr val="1A5712"/>
                </a:solidFill>
                <a:latin typeface="Garamond" charset="0"/>
                <a:ea typeface="ＭＳ Ｐゴシック" charset="0"/>
                <a:cs typeface="ＭＳ Ｐゴシック" charset="0"/>
              </a:rPr>
              <a:t>Problem</a:t>
            </a:r>
          </a:p>
        </p:txBody>
      </p:sp>
    </p:spTree>
    <p:extLst>
      <p:ext uri="{BB962C8B-B14F-4D97-AF65-F5344CB8AC3E}">
        <p14:creationId xmlns:p14="http://schemas.microsoft.com/office/powerpoint/2010/main" val="23733876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grpId="0"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grpId="0"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grpId="0"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grpId="0"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grpId="0"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p:stCondLst>
                        <p:cond delay="indefinite"/>
                      </p:stCondLst>
                      <p:childTnLst>
                        <p:par>
                          <p:cTn id="191" fill="hold">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23" grpId="0" animBg="1"/>
      <p:bldP spid="24" grpId="0" animBg="1"/>
      <p:bldP spid="25" grpId="0" animBg="1"/>
      <p:bldP spid="26" grpId="0" animBg="1"/>
      <p:bldP spid="27" grpId="0" animBg="1"/>
      <p:bldP spid="31" grpId="0" animBg="1"/>
      <p:bldP spid="32" grpId="0" animBg="1"/>
      <p:bldP spid="33" grpId="0" animBg="1"/>
      <p:bldP spid="34" grpId="0"/>
      <p:bldP spid="35" grpId="0"/>
      <p:bldP spid="35" grpId="1"/>
      <p:bldP spid="28" grpId="0"/>
      <p:bldP spid="28" grpId="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t>Key Observations</a:t>
            </a:r>
          </a:p>
          <a:p>
            <a:pPr lvl="1"/>
            <a:r>
              <a:rPr lang="en-US" sz="3400" dirty="0" smtClean="0">
                <a:solidFill>
                  <a:schemeClr val="accent3">
                    <a:lumMod val="85000"/>
                  </a:schemeClr>
                </a:solidFill>
              </a:rPr>
              <a:t>Implementation</a:t>
            </a:r>
          </a:p>
          <a:p>
            <a:pPr lvl="1"/>
            <a:r>
              <a:rPr lang="en-US" sz="3400" dirty="0" smtClean="0">
                <a:solidFill>
                  <a:schemeClr val="accent3">
                    <a:lumMod val="85000"/>
                  </a:schemeClr>
                </a:solidFill>
              </a:rPr>
              <a:t>MISE Model: Putting it All Together</a:t>
            </a:r>
          </a:p>
          <a:p>
            <a:pPr lvl="1"/>
            <a:r>
              <a:rPr lang="en-US" sz="3400" dirty="0" smtClean="0">
                <a:solidFill>
                  <a:schemeClr val="accent3">
                    <a:lumMod val="8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85000"/>
                  </a:schemeClr>
                </a:solidFill>
              </a:rPr>
              <a:t>Providing Soft Slowdown Guarantees</a:t>
            </a:r>
          </a:p>
          <a:p>
            <a:pPr lvl="1"/>
            <a:r>
              <a:rPr lang="en-US" sz="3400" dirty="0" smtClean="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944883343"/>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Slowdown: Definition</a:t>
            </a:r>
            <a:endParaRPr lang="en-US" sz="44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261</a:t>
            </a:fld>
            <a:endParaRPr lang="en-US" altLang="en-US">
              <a:solidFill>
                <a:srgbClr val="000000"/>
              </a:solidFill>
            </a:endParaRPr>
          </a:p>
        </p:txBody>
      </p:sp>
      <p:graphicFrame>
        <p:nvGraphicFramePr>
          <p:cNvPr id="196610" name="Object 2"/>
          <p:cNvGraphicFramePr>
            <a:graphicFrameLocks noChangeAspect="1"/>
          </p:cNvGraphicFramePr>
          <p:nvPr/>
        </p:nvGraphicFramePr>
        <p:xfrm>
          <a:off x="744134" y="2642391"/>
          <a:ext cx="7655732" cy="1573219"/>
        </p:xfrm>
        <a:graphic>
          <a:graphicData uri="http://schemas.openxmlformats.org/presentationml/2006/ole">
            <mc:AlternateContent xmlns:mc="http://schemas.openxmlformats.org/markup-compatibility/2006">
              <mc:Choice xmlns:v="urn:schemas-microsoft-com:vml" Requires="v">
                <p:oleObj spid="_x0000_s14413"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1"/>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982814315"/>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75"/>
            <a:ext cx="8229600" cy="4525963"/>
          </a:xfrm>
          <a:prstGeom prst="rect">
            <a:avLst/>
          </a:prstGeom>
          <a:noFill/>
          <a:ln w="9525">
            <a:noFill/>
            <a:miter lim="800000"/>
            <a:headEnd/>
            <a:tailEnd/>
          </a:ln>
        </p:spPr>
        <p:txBody>
          <a:bodyPr>
            <a:normAutofit/>
          </a:bodyPr>
          <a:lstStyle/>
          <a:p>
            <a:pPr algn="ctr"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smtClean="0">
                <a:solidFill>
                  <a:srgbClr val="FF0000"/>
                </a:solidFill>
                <a:latin typeface="Tahoma"/>
                <a:ea typeface="MS PGothic" pitchFamily="34" charset="-128"/>
                <a:cs typeface="Tahoma" pitchFamily="34" charset="0"/>
                <a:sym typeface="Symbol"/>
              </a:rPr>
              <a:t></a:t>
            </a:r>
            <a:r>
              <a:rPr lang="en-US" sz="2800" kern="0" dirty="0" smtClean="0">
                <a:solidFill>
                  <a:srgbClr val="FF0000"/>
                </a:solidFill>
                <a:latin typeface="Tahoma"/>
                <a:ea typeface="MS PGothic" pitchFamily="34" charset="-128"/>
                <a:cs typeface="Tahoma" pitchFamily="34" charset="0"/>
              </a:rPr>
              <a:t> Memory request </a:t>
            </a:r>
            <a:r>
              <a:rPr lang="en-US" sz="2800" kern="0" dirty="0">
                <a:solidFill>
                  <a:srgbClr val="FF0000"/>
                </a:solidFill>
                <a:latin typeface="Tahoma"/>
                <a:ea typeface="MS PGothic" pitchFamily="34" charset="-128"/>
                <a:cs typeface="Tahoma" pitchFamily="34" charset="0"/>
              </a:rPr>
              <a:t>service rate</a:t>
            </a:r>
          </a:p>
          <a:p>
            <a:pPr marL="342900" indent="-342900"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solidFill>
                  <a:srgbClr val="000000"/>
                </a:solidFill>
              </a:rPr>
              <a:pPr/>
              <a:t>262</a:t>
            </a:fld>
            <a:endParaRPr lang="en-US" altLang="en-US">
              <a:solidFill>
                <a:srgbClr val="000000"/>
              </a:solidFill>
            </a:endParaRPr>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15507"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15508"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rtlCol="0">
            <a:spAutoFit/>
          </a:bodyPr>
          <a:lstStyle/>
          <a:p>
            <a:r>
              <a:rPr lang="en-US" sz="3000" dirty="0" smtClean="0">
                <a:solidFill>
                  <a:srgbClr val="000000"/>
                </a:solidFill>
                <a:latin typeface="Tahoma"/>
              </a:rPr>
              <a:t>Easy</a:t>
            </a:r>
            <a:endParaRPr lang="en-US" sz="3000" dirty="0">
              <a:solidFill>
                <a:srgbClr val="000000"/>
              </a:solidFill>
              <a:latin typeface="Tahoma"/>
            </a:endParaRPr>
          </a:p>
        </p:txBody>
      </p:sp>
      <p:sp>
        <p:nvSpPr>
          <p:cNvPr id="22" name="TextBox 21"/>
          <p:cNvSpPr txBox="1"/>
          <p:nvPr/>
        </p:nvSpPr>
        <p:spPr>
          <a:xfrm>
            <a:off x="6929454" y="2377195"/>
            <a:ext cx="1643074" cy="553998"/>
          </a:xfrm>
          <a:prstGeom prst="rect">
            <a:avLst/>
          </a:prstGeom>
          <a:noFill/>
        </p:spPr>
        <p:txBody>
          <a:bodyPr wrap="square" rtlCol="0">
            <a:spAutoFit/>
          </a:bodyPr>
          <a:lstStyle/>
          <a:p>
            <a:r>
              <a:rPr lang="en-US" sz="3000" dirty="0" smtClean="0">
                <a:solidFill>
                  <a:srgbClr val="000000"/>
                </a:solidFill>
                <a:latin typeface="Tahoma"/>
              </a:rPr>
              <a:t>Harder</a:t>
            </a:r>
            <a:endParaRPr lang="en-US" sz="3000" dirty="0">
              <a:solidFill>
                <a:srgbClr val="000000"/>
              </a:solidFill>
              <a:latin typeface="Tahoma"/>
            </a:endParaRPr>
          </a:p>
        </p:txBody>
      </p:sp>
      <p:sp>
        <p:nvSpPr>
          <p:cNvPr id="23" name="Oval 22"/>
          <p:cNvSpPr>
            <a:spLocks noChangeArrowheads="1"/>
          </p:cNvSpPr>
          <p:nvPr/>
        </p:nvSpPr>
        <p:spPr bwMode="auto">
          <a:xfrm>
            <a:off x="2357422" y="3038270"/>
            <a:ext cx="5179116" cy="576907"/>
          </a:xfrm>
          <a:prstGeom prst="ellipse">
            <a:avLst/>
          </a:prstGeom>
          <a:noFill/>
          <a:ln w="25400" algn="ctr">
            <a:solidFill>
              <a:srgbClr val="FF0000"/>
            </a:solidFill>
            <a:round/>
            <a:headEnd/>
            <a:tailEnd/>
          </a:ln>
        </p:spPr>
        <p:txBody>
          <a:bodyPr/>
          <a:lstStyle/>
          <a:p>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a:lstStyle/>
          <a:p>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7" name="TextBox 16"/>
          <p:cNvSpPr txBox="1"/>
          <p:nvPr/>
        </p:nvSpPr>
        <p:spPr>
          <a:xfrm>
            <a:off x="6143636" y="3434364"/>
            <a:ext cx="3000364" cy="646331"/>
          </a:xfrm>
          <a:prstGeom prst="rect">
            <a:avLst/>
          </a:prstGeom>
          <a:noFill/>
        </p:spPr>
        <p:txBody>
          <a:bodyPr wrap="square" rtlCol="0">
            <a:spAutoFit/>
          </a:bodyPr>
          <a:lstStyle/>
          <a:p>
            <a:r>
              <a:rPr lang="en-US" dirty="0" smtClean="0">
                <a:solidFill>
                  <a:srgbClr val="000000"/>
                </a:solidFill>
                <a:latin typeface="Tahoma"/>
              </a:rPr>
              <a:t>Intel Core i7, 4 cores</a:t>
            </a:r>
          </a:p>
          <a:p>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895752115"/>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263</a:t>
            </a:fld>
            <a:endParaRPr lang="en-US" altLang="en-US">
              <a:solidFill>
                <a:srgbClr val="000000"/>
              </a:solidFill>
            </a:endParaRPr>
          </a:p>
        </p:txBody>
      </p:sp>
    </p:spTree>
    <p:extLst>
      <p:ext uri="{BB962C8B-B14F-4D97-AF65-F5344CB8AC3E}">
        <p14:creationId xmlns:p14="http://schemas.microsoft.com/office/powerpoint/2010/main" val="4087168400"/>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TextBox 6"/>
          <p:cNvSpPr txBox="1"/>
          <p:nvPr/>
        </p:nvSpPr>
        <p:spPr>
          <a:xfrm>
            <a:off x="928662" y="1357298"/>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3"/>
            <a:ext cx="2445422" cy="461665"/>
          </a:xfrm>
          <a:prstGeom prst="rect">
            <a:avLst/>
          </a:prstGeom>
          <a:noFill/>
        </p:spPr>
        <p:txBody>
          <a:bodyPr wrap="square" rtlCol="0">
            <a:spAutoFit/>
          </a:bodyPr>
          <a:lstStyle/>
          <a:p>
            <a:r>
              <a:rPr lang="en-US" sz="2400" b="1" dirty="0" smtClean="0">
                <a:solidFill>
                  <a:srgbClr val="000000"/>
                </a:solidFill>
                <a:latin typeface="Tahoma"/>
              </a:rPr>
              <a:t>1. Run alone</a:t>
            </a:r>
            <a:endParaRPr lang="en-US" sz="2400" b="1" dirty="0">
              <a:solidFill>
                <a:srgbClr val="000000"/>
              </a:solidFill>
              <a:latin typeface="Tahoma"/>
            </a:endParaRPr>
          </a:p>
        </p:txBody>
      </p:sp>
      <p:sp>
        <p:nvSpPr>
          <p:cNvPr id="11" name="Rectangle 10"/>
          <p:cNvSpPr/>
          <p:nvPr/>
        </p:nvSpPr>
        <p:spPr>
          <a:xfrm>
            <a:off x="1714480"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2"/>
            <a:ext cx="184731" cy="369332"/>
          </a:xfrm>
          <a:prstGeom prst="rect">
            <a:avLst/>
          </a:prstGeom>
          <a:noFill/>
        </p:spPr>
        <p:txBody>
          <a:bodyPr wrap="none" rtlCol="0">
            <a:spAutoFit/>
          </a:bodyPr>
          <a:lstStyle/>
          <a:p>
            <a:endParaRPr lang="en-US" dirty="0">
              <a:solidFill>
                <a:srgbClr val="000000"/>
              </a:solidFill>
              <a:latin typeface="Tahoma"/>
            </a:endParaRPr>
          </a:p>
        </p:txBody>
      </p:sp>
      <p:sp>
        <p:nvSpPr>
          <p:cNvPr id="15" name="TextBox 14"/>
          <p:cNvSpPr txBox="1"/>
          <p:nvPr/>
        </p:nvSpPr>
        <p:spPr>
          <a:xfrm>
            <a:off x="4643438" y="122849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2"/>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9" name="Rectangle 18"/>
          <p:cNvSpPr/>
          <p:nvPr/>
        </p:nvSpPr>
        <p:spPr>
          <a:xfrm>
            <a:off x="61436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928662" y="3214686"/>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2" y="2714620"/>
            <a:ext cx="5500726" cy="461665"/>
          </a:xfrm>
          <a:prstGeom prst="rect">
            <a:avLst/>
          </a:prstGeom>
          <a:noFill/>
        </p:spPr>
        <p:txBody>
          <a:bodyPr wrap="square" rtlCol="0">
            <a:spAutoFit/>
          </a:bodyPr>
          <a:lstStyle/>
          <a:p>
            <a:r>
              <a:rPr lang="en-US" sz="2400" b="1" dirty="0" smtClean="0">
                <a:solidFill>
                  <a:srgbClr val="000000"/>
                </a:solidFill>
                <a:latin typeface="Tahoma"/>
              </a:rPr>
              <a:t>2. Run with another application</a:t>
            </a:r>
            <a:endParaRPr lang="en-US" sz="2400" b="1" dirty="0">
              <a:solidFill>
                <a:srgbClr val="000000"/>
              </a:solidFill>
              <a:latin typeface="Tahoma"/>
            </a:endParaRPr>
          </a:p>
        </p:txBody>
      </p:sp>
      <p:sp>
        <p:nvSpPr>
          <p:cNvPr id="30" name="Rectangle 29"/>
          <p:cNvSpPr/>
          <p:nvPr/>
        </p:nvSpPr>
        <p:spPr>
          <a:xfrm>
            <a:off x="1714480"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p:nvPr/>
        </p:nvSpPr>
        <p:spPr>
          <a:xfrm>
            <a:off x="6143636"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0"/>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40" name="TextBox 39"/>
          <p:cNvSpPr txBox="1"/>
          <p:nvPr/>
        </p:nvSpPr>
        <p:spPr>
          <a:xfrm>
            <a:off x="6357950" y="3429000"/>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TextBox 43"/>
          <p:cNvSpPr txBox="1"/>
          <p:nvPr/>
        </p:nvSpPr>
        <p:spPr>
          <a:xfrm>
            <a:off x="5500694" y="3429000"/>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TextBox 45"/>
          <p:cNvSpPr txBox="1"/>
          <p:nvPr/>
        </p:nvSpPr>
        <p:spPr>
          <a:xfrm>
            <a:off x="928662" y="5072074"/>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2" y="4572008"/>
            <a:ext cx="7929618" cy="461665"/>
          </a:xfrm>
          <a:prstGeom prst="rect">
            <a:avLst/>
          </a:prstGeom>
          <a:noFill/>
        </p:spPr>
        <p:txBody>
          <a:bodyPr wrap="square" rtlCol="0">
            <a:spAutoFit/>
          </a:bodyPr>
          <a:lstStyle/>
          <a:p>
            <a:r>
              <a:rPr lang="en-US" sz="2400" b="1" dirty="0" smtClean="0">
                <a:solidFill>
                  <a:srgbClr val="000000"/>
                </a:solidFill>
                <a:latin typeface="Tahoma"/>
              </a:rPr>
              <a:t>3. Run with another application: </a:t>
            </a:r>
            <a:r>
              <a:rPr lang="en-US" sz="2400" b="1" dirty="0" smtClean="0">
                <a:solidFill>
                  <a:srgbClr val="FF0000"/>
                </a:solidFill>
                <a:latin typeface="Tahoma"/>
              </a:rPr>
              <a:t>highest priority</a:t>
            </a:r>
            <a:endParaRPr lang="en-US" sz="2400" b="1" dirty="0">
              <a:solidFill>
                <a:srgbClr val="FF0000"/>
              </a:solidFill>
              <a:latin typeface="Tahoma"/>
            </a:endParaRPr>
          </a:p>
        </p:txBody>
      </p:sp>
      <p:sp>
        <p:nvSpPr>
          <p:cNvPr id="49" name="Rectangle 48"/>
          <p:cNvSpPr/>
          <p:nvPr/>
        </p:nvSpPr>
        <p:spPr>
          <a:xfrm>
            <a:off x="17144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8"/>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Rectangle 54"/>
          <p:cNvSpPr/>
          <p:nvPr/>
        </p:nvSpPr>
        <p:spPr>
          <a:xfrm>
            <a:off x="61436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63" name="TextBox 62"/>
          <p:cNvSpPr txBox="1"/>
          <p:nvPr/>
        </p:nvSpPr>
        <p:spPr>
          <a:xfrm>
            <a:off x="4643438" y="310297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8"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cxnSp>
        <p:nvCxnSpPr>
          <p:cNvPr id="74" name="Straight Connector 73"/>
          <p:cNvCxnSpPr/>
          <p:nvPr/>
        </p:nvCxnSpPr>
        <p:spPr>
          <a:xfrm rot="5400000">
            <a:off x="4412823"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92347012"/>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265</a:t>
            </a:fld>
            <a:endParaRPr lang="en-US" altLang="en-US">
              <a:solidFill>
                <a:srgbClr val="000000"/>
              </a:solidFill>
            </a:endParaRPr>
          </a:p>
        </p:txBody>
      </p:sp>
      <p:sp>
        <p:nvSpPr>
          <p:cNvPr id="5" name="TextBox 4"/>
          <p:cNvSpPr txBox="1"/>
          <p:nvPr/>
        </p:nvSpPr>
        <p:spPr>
          <a:xfrm>
            <a:off x="0" y="2000240"/>
            <a:ext cx="9144000" cy="1015663"/>
          </a:xfrm>
          <a:prstGeom prst="rect">
            <a:avLst/>
          </a:prstGeom>
          <a:noFill/>
        </p:spPr>
        <p:txBody>
          <a:bodyPr wrap="square" rtlCol="0">
            <a:spAutoFit/>
          </a:bodyPr>
          <a:lstStyle/>
          <a:p>
            <a:pPr algn="ctr"/>
            <a:r>
              <a:rPr lang="en-US" sz="3000" dirty="0" smtClean="0">
                <a:solidFill>
                  <a:srgbClr val="000000"/>
                </a:solidFill>
                <a:latin typeface="Tahoma"/>
              </a:rPr>
              <a:t>Memory Interference-induced Slowdown Estimation (MISE) model for </a:t>
            </a:r>
            <a:r>
              <a:rPr lang="en-US" sz="3000" dirty="0" smtClean="0">
                <a:solidFill>
                  <a:srgbClr val="FF0000"/>
                </a:solidFill>
                <a:latin typeface="Tahoma"/>
              </a:rPr>
              <a:t>memory bound </a:t>
            </a:r>
            <a:r>
              <a:rPr lang="en-US" sz="3000" dirty="0" smtClean="0">
                <a:solidFill>
                  <a:srgbClr val="000000"/>
                </a:solidFill>
                <a:latin typeface="Tahoma"/>
              </a:rPr>
              <a:t>applications</a:t>
            </a:r>
            <a:endParaRPr lang="en-US" sz="3000" dirty="0">
              <a:solidFill>
                <a:srgbClr val="000000"/>
              </a:solidFill>
              <a:latin typeface="Tahoma"/>
            </a:endParaRP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16461"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148156756"/>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266</a:t>
            </a:fld>
            <a:endParaRPr lang="en-US" altLang="en-US">
              <a:solidFill>
                <a:srgbClr val="000000"/>
              </a:solidFill>
            </a:endParaRPr>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rtlCol="0">
            <a:spAutoFit/>
          </a:bodyPr>
          <a:lstStyle/>
          <a:p>
            <a:pPr algn="ctr"/>
            <a:r>
              <a:rPr lang="en-US" sz="2200" dirty="0" smtClean="0">
                <a:solidFill>
                  <a:srgbClr val="000000"/>
                </a:solidFill>
                <a:latin typeface="Tahoma"/>
              </a:rPr>
              <a:t>No interference</a:t>
            </a:r>
            <a:endParaRPr lang="en-US" sz="2200" dirty="0">
              <a:solidFill>
                <a:srgbClr val="000000"/>
              </a:solidFill>
              <a:latin typeface="Tahoma"/>
            </a:endParaRP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7164288" y="1412776"/>
            <a:ext cx="1979712" cy="369332"/>
          </a:xfrm>
          <a:prstGeom prst="rect">
            <a:avLst/>
          </a:prstGeom>
          <a:noFill/>
        </p:spPr>
        <p:txBody>
          <a:bodyPr wrap="square" rtlCol="0">
            <a:spAutoFit/>
          </a:bodyPr>
          <a:lstStyle/>
          <a:p>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0"/>
            <a:ext cx="1979712" cy="369332"/>
          </a:xfrm>
          <a:prstGeom prst="rect">
            <a:avLst/>
          </a:prstGeom>
          <a:noFill/>
        </p:spPr>
        <p:txBody>
          <a:bodyPr wrap="square" rtlCol="0">
            <a:spAutoFit/>
          </a:bodyPr>
          <a:lstStyle/>
          <a:p>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7"/>
            <a:ext cx="2021916" cy="769441"/>
          </a:xfrm>
          <a:prstGeom prst="rect">
            <a:avLst/>
          </a:prstGeom>
          <a:noFill/>
        </p:spPr>
        <p:txBody>
          <a:bodyPr wrap="square" rtlCol="0">
            <a:spAutoFit/>
          </a:bodyPr>
          <a:lstStyle/>
          <a:p>
            <a:pPr algn="ctr"/>
            <a:r>
              <a:rPr lang="en-US" sz="2200" dirty="0" smtClean="0">
                <a:solidFill>
                  <a:srgbClr val="000000"/>
                </a:solidFill>
                <a:latin typeface="Tahoma"/>
              </a:rPr>
              <a:t>With interference</a:t>
            </a:r>
            <a:endParaRPr lang="en-US" sz="2200" dirty="0">
              <a:solidFill>
                <a:srgbClr val="000000"/>
              </a:solidFill>
              <a:latin typeface="Tahoma"/>
            </a:endParaRPr>
          </a:p>
        </p:txBody>
      </p:sp>
      <p:sp>
        <p:nvSpPr>
          <p:cNvPr id="34" name="TextBox 33"/>
          <p:cNvSpPr txBox="1"/>
          <p:nvPr/>
        </p:nvSpPr>
        <p:spPr>
          <a:xfrm>
            <a:off x="0" y="5312821"/>
            <a:ext cx="9144000" cy="492443"/>
          </a:xfrm>
          <a:prstGeom prst="rect">
            <a:avLst/>
          </a:prstGeom>
          <a:noFill/>
        </p:spPr>
        <p:txBody>
          <a:bodyPr wrap="square" rtlCol="0">
            <a:spAutoFit/>
          </a:bodyPr>
          <a:lstStyle/>
          <a:p>
            <a:pPr algn="ctr"/>
            <a:r>
              <a:rPr lang="en-US" sz="2600" dirty="0" smtClean="0">
                <a:solidFill>
                  <a:srgbClr val="000000"/>
                </a:solidFill>
                <a:latin typeface="Tahoma"/>
              </a:rPr>
              <a:t>Memory phase slowdown dominates overall slowdown</a:t>
            </a:r>
            <a:endParaRPr lang="en-US" sz="2600" dirty="0">
              <a:solidFill>
                <a:srgbClr val="000000"/>
              </a:solidFill>
              <a:latin typeface="Tahoma"/>
            </a:endParaRP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0"/>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2"/>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3" name="Rectangle 52"/>
          <p:cNvSpPr/>
          <p:nvPr/>
        </p:nvSpPr>
        <p:spPr>
          <a:xfrm>
            <a:off x="1932088"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94313780"/>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267</a:t>
            </a:fld>
            <a:endParaRPr lang="en-US" altLang="en-US">
              <a:solidFill>
                <a:srgbClr val="000000"/>
              </a:solidFill>
            </a:endParaRPr>
          </a:p>
        </p:txBody>
      </p:sp>
      <p:sp>
        <p:nvSpPr>
          <p:cNvPr id="7" name="Rectangle 6"/>
          <p:cNvSpPr/>
          <p:nvPr/>
        </p:nvSpPr>
        <p:spPr>
          <a:xfrm>
            <a:off x="3545959"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0"/>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0"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6"/>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rtlCol="0">
            <a:spAutoFit/>
          </a:bodyPr>
          <a:lstStyle/>
          <a:p>
            <a:pPr algn="ctr"/>
            <a:r>
              <a:rPr lang="en-US" sz="2200" dirty="0" smtClean="0">
                <a:solidFill>
                  <a:srgbClr val="000000"/>
                </a:solidFill>
                <a:latin typeface="Tahoma"/>
              </a:rPr>
              <a:t>No interference</a:t>
            </a:r>
            <a:endParaRPr lang="en-US" sz="2200" dirty="0">
              <a:solidFill>
                <a:srgbClr val="000000"/>
              </a:solidFill>
              <a:latin typeface="Tahoma"/>
            </a:endParaRP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7164288" y="1412776"/>
            <a:ext cx="1979712" cy="369332"/>
          </a:xfrm>
          <a:prstGeom prst="rect">
            <a:avLst/>
          </a:prstGeom>
          <a:noFill/>
        </p:spPr>
        <p:txBody>
          <a:bodyPr wrap="square" rtlCol="0">
            <a:spAutoFit/>
          </a:bodyPr>
          <a:lstStyle/>
          <a:p>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0"/>
            <a:ext cx="1979712" cy="369332"/>
          </a:xfrm>
          <a:prstGeom prst="rect">
            <a:avLst/>
          </a:prstGeom>
          <a:noFill/>
        </p:spPr>
        <p:txBody>
          <a:bodyPr wrap="square" rtlCol="0">
            <a:spAutoFit/>
          </a:bodyPr>
          <a:lstStyle/>
          <a:p>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7"/>
            <a:ext cx="2021916" cy="769441"/>
          </a:xfrm>
          <a:prstGeom prst="rect">
            <a:avLst/>
          </a:prstGeom>
          <a:noFill/>
        </p:spPr>
        <p:txBody>
          <a:bodyPr wrap="square" rtlCol="0">
            <a:spAutoFit/>
          </a:bodyPr>
          <a:lstStyle/>
          <a:p>
            <a:pPr algn="ctr"/>
            <a:r>
              <a:rPr lang="en-US" sz="2200" dirty="0" smtClean="0">
                <a:solidFill>
                  <a:srgbClr val="000000"/>
                </a:solidFill>
                <a:latin typeface="Tahoma"/>
              </a:rPr>
              <a:t>With interference</a:t>
            </a:r>
            <a:endParaRPr lang="en-US" sz="2200" dirty="0">
              <a:solidFill>
                <a:srgbClr val="000000"/>
              </a:solidFill>
              <a:latin typeface="Tahoma"/>
            </a:endParaRPr>
          </a:p>
        </p:txBody>
      </p:sp>
      <p:sp>
        <p:nvSpPr>
          <p:cNvPr id="34" name="TextBox 33"/>
          <p:cNvSpPr txBox="1"/>
          <p:nvPr/>
        </p:nvSpPr>
        <p:spPr>
          <a:xfrm>
            <a:off x="179512" y="5579763"/>
            <a:ext cx="8640960" cy="492443"/>
          </a:xfrm>
          <a:prstGeom prst="rect">
            <a:avLst/>
          </a:prstGeom>
          <a:noFill/>
        </p:spPr>
        <p:txBody>
          <a:bodyPr wrap="square" rtlCol="0">
            <a:spAutoFit/>
          </a:bodyPr>
          <a:lstStyle/>
          <a:p>
            <a:pPr algn="ctr"/>
            <a:r>
              <a:rPr lang="en-US" sz="2600" dirty="0" smtClean="0">
                <a:solidFill>
                  <a:srgbClr val="000000"/>
                </a:solidFill>
                <a:latin typeface="Tahoma"/>
              </a:rPr>
              <a:t>Only memory fraction ( ) slows down with interference</a:t>
            </a:r>
            <a:endParaRPr lang="en-US" sz="2600" dirty="0">
              <a:solidFill>
                <a:srgbClr val="000000"/>
              </a:solidFill>
              <a:latin typeface="Tahoma"/>
            </a:endParaRP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388973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7" name="Rectangle 36"/>
          <p:cNvSpPr/>
          <p:nvPr/>
        </p:nvSpPr>
        <p:spPr>
          <a:xfrm>
            <a:off x="4267707"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3"/>
          <a:ext cx="314218" cy="288033"/>
        </p:xfrm>
        <a:graphic>
          <a:graphicData uri="http://schemas.openxmlformats.org/presentationml/2006/ole">
            <mc:AlternateContent xmlns:mc="http://schemas.openxmlformats.org/markup-compatibility/2006">
              <mc:Choice xmlns:v="urn:schemas-microsoft-com:vml" Requires="v">
                <p:oleObj spid="_x0000_s17835"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3"/>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17836"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8" y="5713431"/>
          <a:ext cx="314325" cy="287337"/>
        </p:xfrm>
        <a:graphic>
          <a:graphicData uri="http://schemas.openxmlformats.org/presentationml/2006/ole">
            <mc:AlternateContent xmlns:mc="http://schemas.openxmlformats.org/markup-compatibility/2006">
              <mc:Choice xmlns:v="urn:schemas-microsoft-com:vml" Requires="v">
                <p:oleObj spid="_x0000_s17837"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8" y="5713431"/>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17838"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5"/>
          <a:ext cx="1727200" cy="941388"/>
        </p:xfrm>
        <a:graphic>
          <a:graphicData uri="http://schemas.openxmlformats.org/presentationml/2006/ole">
            <mc:AlternateContent xmlns:mc="http://schemas.openxmlformats.org/markup-compatibility/2006">
              <mc:Choice xmlns:v="urn:schemas-microsoft-com:vml" Requires="v">
                <p:oleObj spid="_x0000_s17839"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5"/>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17840"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4"/>
            <a:ext cx="9144000" cy="1015663"/>
          </a:xfrm>
          <a:prstGeom prst="rect">
            <a:avLst/>
          </a:prstGeom>
          <a:noFill/>
        </p:spPr>
        <p:txBody>
          <a:bodyPr wrap="square" rtlCol="0">
            <a:spAutoFit/>
          </a:bodyPr>
          <a:lstStyle/>
          <a:p>
            <a:pPr algn="ctr"/>
            <a:r>
              <a:rPr lang="en-US" sz="3000" dirty="0" smtClean="0">
                <a:solidFill>
                  <a:srgbClr val="000000"/>
                </a:solidFill>
                <a:latin typeface="Tahoma"/>
              </a:rPr>
              <a:t>Memory Interference-induced Slowdown Estimation (MISE) model for </a:t>
            </a:r>
            <a:r>
              <a:rPr lang="en-US" sz="3000" dirty="0" smtClean="0">
                <a:solidFill>
                  <a:srgbClr val="FF0000"/>
                </a:solidFill>
                <a:latin typeface="Tahoma"/>
              </a:rPr>
              <a:t>non-memory bound </a:t>
            </a:r>
            <a:r>
              <a:rPr lang="en-US" sz="3000" dirty="0" smtClean="0">
                <a:solidFill>
                  <a:srgbClr val="000000"/>
                </a:solidFill>
                <a:latin typeface="Tahoma"/>
              </a:rPr>
              <a:t>applications</a:t>
            </a:r>
            <a:endParaRPr lang="en-US" sz="3000" dirty="0">
              <a:solidFill>
                <a:srgbClr val="000000"/>
              </a:solidFill>
              <a:latin typeface="Tahoma"/>
            </a:endParaRPr>
          </a:p>
        </p:txBody>
      </p:sp>
    </p:spTree>
    <p:custDataLst>
      <p:tags r:id="rId2"/>
    </p:custDataLst>
    <p:extLst>
      <p:ext uri="{BB962C8B-B14F-4D97-AF65-F5344CB8AC3E}">
        <p14:creationId xmlns:p14="http://schemas.microsoft.com/office/powerpoint/2010/main" val="3594584996"/>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Outline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268</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8703687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269</a:t>
            </a:fld>
            <a:endParaRPr lang="en-US" altLang="en-US">
              <a:solidFill>
                <a:srgbClr val="000000"/>
              </a:solidFill>
            </a:endParaRPr>
          </a:p>
        </p:txBody>
      </p:sp>
      <p:grpSp>
        <p:nvGrpSpPr>
          <p:cNvPr id="3" name="Group 29"/>
          <p:cNvGrpSpPr/>
          <p:nvPr/>
        </p:nvGrpSpPr>
        <p:grpSpPr>
          <a:xfrm>
            <a:off x="344825"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r>
                <a:rPr lang="en-US" sz="2400" dirty="0" smtClean="0">
                  <a:solidFill>
                    <a:srgbClr val="000000"/>
                  </a:solidFill>
                  <a:latin typeface="Tahoma"/>
                </a:rPr>
                <a:t>time</a:t>
              </a:r>
              <a:endParaRPr lang="en-US" sz="2400" dirty="0">
                <a:solidFill>
                  <a:srgbClr val="000000"/>
                </a:solidFill>
                <a:latin typeface="Tahoma"/>
              </a:endParaRP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21" name="Right Arrow 20"/>
          <p:cNvSpPr/>
          <p:nvPr/>
        </p:nvSpPr>
        <p:spPr>
          <a:xfrm>
            <a:off x="346493" y="2575356"/>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18579"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graphicFrame>
        <p:nvGraphicFramePr>
          <p:cNvPr id="124932" name="Object 4"/>
          <p:cNvGraphicFramePr>
            <a:graphicFrameLocks noChangeAspect="1"/>
          </p:cNvGraphicFramePr>
          <p:nvPr/>
        </p:nvGraphicFramePr>
        <p:xfrm>
          <a:off x="7640661" y="3328328"/>
          <a:ext cx="360363" cy="330200"/>
        </p:xfrm>
        <a:graphic>
          <a:graphicData uri="http://schemas.openxmlformats.org/presentationml/2006/ole">
            <mc:AlternateContent xmlns:mc="http://schemas.openxmlformats.org/markup-compatibility/2006">
              <mc:Choice xmlns:v="urn:schemas-microsoft-com:vml" Requires="v">
                <p:oleObj spid="_x0000_s18580"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1"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2811452863"/>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DRAM Modules Are at </a:t>
            </a:r>
            <a:r>
              <a:rPr lang="en-US" dirty="0"/>
              <a:t>Risk</a:t>
            </a:r>
          </a:p>
        </p:txBody>
      </p:sp>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1"/>
                </a:solidFill>
                <a:latin typeface="+mj-lt"/>
              </a:rPr>
              <a:t>A</a:t>
            </a:r>
            <a:r>
              <a:rPr lang="en-US" sz="4000" b="1" smtClean="0">
                <a:solidFill>
                  <a:schemeClr val="accent1"/>
                </a:solidFill>
                <a:latin typeface="+mj-lt"/>
              </a:rPr>
              <a:t> </a:t>
            </a:r>
            <a:r>
              <a:rPr lang="en-US" sz="3200" smtClean="0">
                <a:solidFill>
                  <a:schemeClr val="accent1"/>
                </a:solidFill>
                <a:latin typeface="+mj-lt"/>
              </a:rPr>
              <a:t>company</a:t>
            </a:r>
            <a:endParaRPr lang="en-US" sz="4000" smtClean="0">
              <a:solidFill>
                <a:schemeClr val="accent1"/>
              </a:solidFill>
              <a:latin typeface="+mj-l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2"/>
                </a:solidFill>
                <a:latin typeface="+mj-lt"/>
              </a:rPr>
              <a:t>B</a:t>
            </a:r>
            <a:r>
              <a:rPr lang="en-US" sz="4000" smtClean="0">
                <a:solidFill>
                  <a:schemeClr val="accent2"/>
                </a:solidFill>
                <a:latin typeface="+mj-lt"/>
              </a:rPr>
              <a:t> </a:t>
            </a:r>
            <a:r>
              <a:rPr lang="en-US" sz="3200" smtClean="0">
                <a:solidFill>
                  <a:schemeClr val="accent2"/>
                </a:solidFill>
                <a:latin typeface="+mj-lt"/>
              </a:rPr>
              <a:t>company</a:t>
            </a:r>
            <a:endParaRPr lang="en-US" sz="4000" smtClean="0">
              <a:solidFill>
                <a:schemeClr val="accent2"/>
              </a:solidFill>
              <a:latin typeface="+mj-l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6"/>
                </a:solidFill>
                <a:latin typeface="+mj-lt"/>
              </a:rPr>
              <a:t>C </a:t>
            </a:r>
            <a:r>
              <a:rPr lang="en-US" sz="3200" smtClean="0">
                <a:solidFill>
                  <a:schemeClr val="accent6"/>
                </a:solidFill>
                <a:latin typeface="+mj-lt"/>
              </a:rPr>
              <a:t>company</a:t>
            </a:r>
            <a:endParaRPr lang="en-US" sz="4000" smtClean="0">
              <a:solidFill>
                <a:schemeClr val="accent6"/>
              </a:solidFill>
              <a:latin typeface="+mj-l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1"/>
                </a:solidFill>
                <a:latin typeface="+mj-lt"/>
                <a:cs typeface="Courier New" panose="02070309020205020404" pitchFamily="49" charset="0"/>
              </a:rPr>
              <a:t>Up to</a:t>
            </a:r>
          </a:p>
          <a:p>
            <a:pPr algn="ctr"/>
            <a:r>
              <a:rPr lang="en-US" sz="4400" b="1"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1"/>
                </a:solidFill>
                <a:latin typeface="+mj-l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2"/>
                </a:solidFill>
                <a:latin typeface="+mj-lt"/>
                <a:cs typeface="Courier New" panose="02070309020205020404" pitchFamily="49" charset="0"/>
              </a:rPr>
              <a:t>Up to</a:t>
            </a:r>
          </a:p>
          <a:p>
            <a:pPr algn="ctr"/>
            <a:r>
              <a:rPr lang="en-US" sz="4400" b="1"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2"/>
                </a:solidFill>
                <a:latin typeface="+mj-l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6"/>
                </a:solidFill>
                <a:latin typeface="+mj-lt"/>
                <a:cs typeface="Courier New" panose="02070309020205020404" pitchFamily="49" charset="0"/>
              </a:rPr>
              <a:t>Up to</a:t>
            </a:r>
          </a:p>
          <a:p>
            <a:pPr algn="ctr"/>
            <a:r>
              <a:rPr lang="en-US" sz="4400" b="1"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6"/>
                </a:solidFill>
                <a:latin typeface="+mj-l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pPr/>
              <a:t>27</a:t>
            </a:fld>
            <a:endParaRPr lang="en-US"/>
          </a:p>
        </p:txBody>
      </p:sp>
      <p:sp>
        <p:nvSpPr>
          <p:cNvPr id="3" name="Rectangle 2"/>
          <p:cNvSpPr/>
          <p:nvPr/>
        </p:nvSpPr>
        <p:spPr>
          <a:xfrm>
            <a:off x="107504" y="6093296"/>
            <a:ext cx="8242270" cy="646331"/>
          </a:xfrm>
          <a:prstGeom prst="rect">
            <a:avLst/>
          </a:prstGeom>
        </p:spPr>
        <p:txBody>
          <a:bodyPr wrap="square">
            <a:spAutoFit/>
          </a:bodyPr>
          <a:lstStyle/>
          <a:p>
            <a:r>
              <a:rPr lang="en-US" dirty="0">
                <a:latin typeface="Tahoma" charset="0"/>
                <a:ea typeface="ＭＳ Ｐゴシック" charset="0"/>
                <a:cs typeface="ＭＳ Ｐゴシック" charset="0"/>
              </a:rPr>
              <a:t>Kim+, “</a:t>
            </a:r>
            <a:r>
              <a:rPr lang="en-US" dirty="0">
                <a:solidFill>
                  <a:srgbClr val="0000FF"/>
                </a:solidFill>
              </a:rPr>
              <a:t>Flipping Bits in Memory Without Accessing Them: An Experimental Study of DRAM Disturbance Errors</a:t>
            </a:r>
            <a:r>
              <a:rPr lang="en-US" dirty="0">
                <a:latin typeface="Tahoma" charset="0"/>
                <a:ea typeface="ＭＳ Ｐゴシック" charset="0"/>
                <a:cs typeface="ＭＳ Ｐゴシック" charset="0"/>
              </a:rPr>
              <a:t>,” ISCA 2014.</a:t>
            </a:r>
          </a:p>
        </p:txBody>
      </p:sp>
    </p:spTree>
    <p:extLst>
      <p:ext uri="{BB962C8B-B14F-4D97-AF65-F5344CB8AC3E}">
        <p14:creationId xmlns:p14="http://schemas.microsoft.com/office/powerpoint/2010/main" val="2562530083"/>
      </p:ext>
    </p:extLst>
  </p:cSld>
  <p:clrMapOvr>
    <a:masterClrMapping/>
  </p:clrMapOvr>
  <p:timing>
    <p:tnLst>
      <p:par>
        <p:cTn xmlns:p14="http://schemas.microsoft.com/office/powerpoint/2010/mai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smtClean="0">
                <a:solidFill>
                  <a:srgbClr val="0070C0"/>
                </a:solidFill>
              </a:rPr>
              <a:t>Per-core counter to track number of requests serviced</a:t>
            </a:r>
          </a:p>
          <a:p>
            <a:pPr lvl="1"/>
            <a:r>
              <a:rPr lang="en-US" sz="2400" dirty="0" smtClean="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smtClean="0">
                <a:solidFill>
                  <a:srgbClr val="0070C0"/>
                </a:solidFill>
              </a:rPr>
              <a:t>Count number of stall cycles at the core</a:t>
            </a:r>
          </a:p>
          <a:p>
            <a:pPr lvl="1"/>
            <a:r>
              <a:rPr lang="en-US" sz="2400" dirty="0" smtClean="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19603"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nvGraphicFramePr>
        <p:xfrm>
          <a:off x="4516877" y="4286256"/>
          <a:ext cx="360362" cy="330200"/>
        </p:xfrm>
        <a:graphic>
          <a:graphicData uri="http://schemas.openxmlformats.org/presentationml/2006/ole">
            <mc:AlternateContent xmlns:mc="http://schemas.openxmlformats.org/markup-compatibility/2006">
              <mc:Choice xmlns:v="urn:schemas-microsoft-com:vml" Requires="v">
                <p:oleObj spid="_x0000_s19604"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16877" y="4286256"/>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spTree>
    <p:custDataLst>
      <p:tags r:id="rId2"/>
    </p:custDataLst>
    <p:extLst>
      <p:ext uri="{BB962C8B-B14F-4D97-AF65-F5344CB8AC3E}">
        <p14:creationId xmlns:p14="http://schemas.microsoft.com/office/powerpoint/2010/main" val="794903296"/>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0"/>
            <a:ext cx="8915400" cy="756320"/>
          </a:xfrm>
        </p:spPr>
        <p:txBody>
          <a:bodyPr/>
          <a:lstStyle/>
          <a:p>
            <a:r>
              <a:rPr lang="en-US" sz="3600" dirty="0" smtClean="0"/>
              <a:t>Estimating Request Service Rate </a:t>
            </a:r>
            <a:r>
              <a:rPr lang="en-US" sz="3600" baseline="-25000" dirty="0" smtClean="0"/>
              <a:t>Alone</a:t>
            </a:r>
            <a:r>
              <a:rPr lang="en-US" sz="3600" dirty="0" smtClean="0"/>
              <a:t> (</a:t>
            </a:r>
            <a:r>
              <a:rPr lang="en-US" sz="3600" dirty="0" err="1" smtClean="0"/>
              <a:t>RSR</a:t>
            </a:r>
            <a:r>
              <a:rPr lang="en-US" sz="3600" baseline="-25000" dirty="0" err="1" smtClean="0"/>
              <a:t>Alone</a:t>
            </a:r>
            <a:r>
              <a:rPr lang="en-US" sz="3600" dirty="0" smtClean="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smtClean="0"/>
              <a:t>Memory controller randomly picks an application as the highest priority application</a:t>
            </a:r>
          </a:p>
          <a:p>
            <a:pPr lvl="1">
              <a:buNone/>
            </a:pPr>
            <a:endParaRPr lang="en-US" sz="2500" dirty="0" smtClean="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20557"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271</a:t>
            </a:fld>
            <a:endParaRPr lang="en-US" altLang="en-US">
              <a:solidFill>
                <a:srgbClr val="000000"/>
              </a:solidFill>
            </a:endParaRPr>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defRPr/>
            </a:pPr>
            <a:r>
              <a:rPr lang="en-US" sz="3500" kern="0" dirty="0" smtClean="0">
                <a:solidFill>
                  <a:srgbClr val="FF0000"/>
                </a:solidFill>
                <a:latin typeface="Tahoma"/>
              </a:rPr>
              <a:t>Goal: Estimate </a:t>
            </a:r>
            <a:r>
              <a:rPr lang="en-US" sz="3500" kern="0" dirty="0" err="1" smtClean="0">
                <a:solidFill>
                  <a:srgbClr val="FF0000"/>
                </a:solidFill>
                <a:latin typeface="Tahoma"/>
              </a:rPr>
              <a:t>RSR</a:t>
            </a:r>
            <a:r>
              <a:rPr lang="en-US" sz="3500" kern="0" baseline="-25000" dirty="0" err="1" smtClean="0">
                <a:solidFill>
                  <a:srgbClr val="FF0000"/>
                </a:solidFill>
                <a:latin typeface="Tahoma"/>
              </a:rPr>
              <a:t>Alone</a:t>
            </a:r>
            <a:endParaRPr lang="en-US" sz="3500" kern="0" baseline="-25000" dirty="0" smtClean="0">
              <a:solidFill>
                <a:srgbClr val="FF0000"/>
              </a:solidFill>
              <a:latin typeface="Tahoma"/>
            </a:endParaRPr>
          </a:p>
          <a:p>
            <a:pPr marL="342900" indent="-342900" algn="ctr" eaLnBrk="0" fontAlgn="base" hangingPunct="0">
              <a:spcBef>
                <a:spcPct val="20000"/>
              </a:spcBef>
              <a:spcAft>
                <a:spcPct val="0"/>
              </a:spcAft>
              <a:buClr>
                <a:srgbClr val="CC9900"/>
              </a:buClr>
              <a:buSzPct val="65000"/>
              <a:defRPr/>
            </a:pPr>
            <a:r>
              <a:rPr lang="en-US" sz="3500" kern="0" dirty="0" smtClean="0">
                <a:solidFill>
                  <a:srgbClr val="2A55D6"/>
                </a:solidFill>
                <a:latin typeface="Tahoma"/>
              </a:rPr>
              <a:t>How: Periodically give each application highest priority in accessing memory </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3925861580"/>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272</a:t>
            </a:fld>
            <a:endParaRPr lang="en-US" altLang="en-US">
              <a:solidFill>
                <a:srgbClr val="000000"/>
              </a:solidFill>
            </a:endParaRPr>
          </a:p>
        </p:txBody>
      </p:sp>
      <p:sp>
        <p:nvSpPr>
          <p:cNvPr id="5" name="Rectangle 4"/>
          <p:cNvSpPr/>
          <p:nvPr/>
        </p:nvSpPr>
        <p:spPr>
          <a:xfrm>
            <a:off x="1428728"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214346" y="1071546"/>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a:t>
            </a:r>
          </a:p>
          <a:p>
            <a:pPr algn="ctr"/>
            <a:r>
              <a:rPr lang="en-US" sz="2000" dirty="0" smtClean="0">
                <a:solidFill>
                  <a:srgbClr val="000000"/>
                </a:solidFill>
                <a:latin typeface="Tahoma"/>
              </a:rPr>
              <a:t> State</a:t>
            </a:r>
            <a:endParaRPr lang="en-US" sz="2000" dirty="0">
              <a:solidFill>
                <a:srgbClr val="000000"/>
              </a:solidFill>
              <a:latin typeface="Tahoma"/>
            </a:endParaRPr>
          </a:p>
        </p:txBody>
      </p:sp>
      <p:sp>
        <p:nvSpPr>
          <p:cNvPr id="7" name="Rectangle 6"/>
          <p:cNvSpPr/>
          <p:nvPr/>
        </p:nvSpPr>
        <p:spPr>
          <a:xfrm>
            <a:off x="2285984" y="15001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731" cy="369332"/>
          </a:xfrm>
          <a:prstGeom prst="rect">
            <a:avLst/>
          </a:prstGeom>
          <a:noFill/>
        </p:spPr>
        <p:txBody>
          <a:bodyPr wrap="none" rtlCol="0">
            <a:spAutoFit/>
          </a:bodyPr>
          <a:lstStyle/>
          <a:p>
            <a:endParaRPr lang="en-US" dirty="0">
              <a:solidFill>
                <a:srgbClr val="000000"/>
              </a:solidFill>
              <a:latin typeface="Tahoma"/>
            </a:endParaRPr>
          </a:p>
        </p:txBody>
      </p:sp>
      <p:sp>
        <p:nvSpPr>
          <p:cNvPr id="12" name="TextBox 11"/>
          <p:cNvSpPr txBox="1"/>
          <p:nvPr/>
        </p:nvSpPr>
        <p:spPr>
          <a:xfrm>
            <a:off x="3500430" y="1085614"/>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0" y="15001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smtClean="0"/>
              <a:t>Still experiences some interference</a:t>
            </a:r>
            <a:endParaRPr lang="en-US" sz="2600" dirty="0" smtClean="0">
              <a:solidFill>
                <a:srgbClr val="C00000"/>
              </a:solidFill>
            </a:endParaRPr>
          </a:p>
        </p:txBody>
      </p:sp>
      <p:sp>
        <p:nvSpPr>
          <p:cNvPr id="25" name="Rectangle 24"/>
          <p:cNvSpPr/>
          <p:nvPr/>
        </p:nvSpPr>
        <p:spPr>
          <a:xfrm>
            <a:off x="1428728"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 </a:t>
            </a:r>
          </a:p>
          <a:p>
            <a:pPr algn="ctr"/>
            <a:r>
              <a:rPr lang="en-US" sz="2000" dirty="0" smtClean="0">
                <a:solidFill>
                  <a:srgbClr val="000000"/>
                </a:solidFill>
                <a:latin typeface="Tahoma"/>
              </a:rPr>
              <a:t>State</a:t>
            </a:r>
            <a:endParaRPr lang="en-US" sz="2000" dirty="0">
              <a:solidFill>
                <a:srgbClr val="000000"/>
              </a:solidFill>
              <a:latin typeface="Tahoma"/>
            </a:endParaRP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2"/>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4"/>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0"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4"/>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6"/>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0"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6"/>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52" name="TextBox 51"/>
          <p:cNvSpPr txBox="1"/>
          <p:nvPr/>
        </p:nvSpPr>
        <p:spPr>
          <a:xfrm>
            <a:off x="5214942" y="5000636"/>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59"/>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6" name="Rectangle 55"/>
          <p:cNvSpPr/>
          <p:nvPr/>
        </p:nvSpPr>
        <p:spPr>
          <a:xfrm>
            <a:off x="4143372"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7" name="Straight Arrow Connector 56"/>
          <p:cNvCxnSpPr/>
          <p:nvPr/>
        </p:nvCxnSpPr>
        <p:spPr>
          <a:xfrm>
            <a:off x="4911539" y="5925941"/>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0"/>
            <a:ext cx="2428892" cy="369332"/>
          </a:xfrm>
          <a:prstGeom prst="rect">
            <a:avLst/>
          </a:prstGeom>
          <a:noFill/>
        </p:spPr>
        <p:txBody>
          <a:bodyPr wrap="square" rtlCol="0">
            <a:spAutoFit/>
          </a:bodyPr>
          <a:lstStyle/>
          <a:p>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6"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rtlCol="0">
            <a:spAutoFit/>
          </a:bodyPr>
          <a:lstStyle/>
          <a:p>
            <a:r>
              <a:rPr lang="en-US" sz="2000" dirty="0" smtClean="0">
                <a:solidFill>
                  <a:srgbClr val="000000"/>
                </a:solidFill>
                <a:latin typeface="Tahoma"/>
              </a:rPr>
              <a:t>High Priority</a:t>
            </a:r>
            <a:endParaRPr lang="en-US" sz="2000" dirty="0">
              <a:solidFill>
                <a:srgbClr val="000000"/>
              </a:solidFill>
              <a:latin typeface="Tahoma"/>
            </a:endParaRPr>
          </a:p>
        </p:txBody>
      </p:sp>
      <p:sp>
        <p:nvSpPr>
          <p:cNvPr id="60" name="Rectangle 59"/>
          <p:cNvSpPr/>
          <p:nvPr/>
        </p:nvSpPr>
        <p:spPr>
          <a:xfrm>
            <a:off x="1428728"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0"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3"/>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 </a:t>
            </a:r>
          </a:p>
          <a:p>
            <a:pPr algn="ctr"/>
            <a:r>
              <a:rPr lang="en-US" sz="2000" dirty="0" smtClean="0">
                <a:solidFill>
                  <a:srgbClr val="000000"/>
                </a:solidFill>
                <a:latin typeface="Tahoma"/>
              </a:rPr>
              <a:t>State</a:t>
            </a:r>
            <a:endParaRPr lang="en-US" sz="2000" dirty="0">
              <a:solidFill>
                <a:srgbClr val="000000"/>
              </a:solidFill>
              <a:latin typeface="Tahoma"/>
            </a:endParaRPr>
          </a:p>
        </p:txBody>
      </p:sp>
    </p:spTree>
    <p:custDataLst>
      <p:tags r:id="rId1"/>
    </p:custDataLst>
    <p:extLst>
      <p:ext uri="{BB962C8B-B14F-4D97-AF65-F5344CB8AC3E}">
        <p14:creationId xmlns:p14="http://schemas.microsoft.com/office/powerpoint/2010/main" val="1269193123"/>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0"/>
            <a:ext cx="8915400" cy="756320"/>
          </a:xfrm>
        </p:spPr>
        <p:txBody>
          <a:bodyPr/>
          <a:lstStyle/>
          <a:p>
            <a:r>
              <a:rPr lang="en-US" sz="3400" dirty="0" smtClean="0"/>
              <a:t>Accounting for Interference in </a:t>
            </a:r>
            <a:r>
              <a:rPr lang="en-US" sz="3400" dirty="0" err="1" smtClean="0"/>
              <a:t>RSR</a:t>
            </a:r>
            <a:r>
              <a:rPr lang="en-US" sz="3400" baseline="-25000" dirty="0" err="1" smtClean="0"/>
              <a:t>Alone</a:t>
            </a:r>
            <a:r>
              <a:rPr lang="en-US" sz="3400" dirty="0" smtClean="0"/>
              <a:t> Estimation</a:t>
            </a:r>
          </a:p>
        </p:txBody>
      </p:sp>
      <p:sp>
        <p:nvSpPr>
          <p:cNvPr id="3" name="Content Placeholder 2"/>
          <p:cNvSpPr>
            <a:spLocks noGrp="1"/>
          </p:cNvSpPr>
          <p:nvPr>
            <p:ph idx="1"/>
          </p:nvPr>
        </p:nvSpPr>
        <p:spPr>
          <a:xfrm>
            <a:off x="457200" y="981075"/>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smtClean="0"/>
              <a:t>a request from the highest priority application is waiting in the request buffer </a:t>
            </a:r>
            <a:r>
              <a:rPr lang="en-US" sz="2500" i="1" dirty="0" smtClean="0"/>
              <a:t>and</a:t>
            </a:r>
          </a:p>
          <a:p>
            <a:pPr lvl="1"/>
            <a:r>
              <a:rPr lang="en-US" sz="2500" dirty="0" smtClean="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a:lstStyle/>
          <a:p>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273</a:t>
            </a:fld>
            <a:endParaRPr lang="en-US" altLang="en-US">
              <a:solidFill>
                <a:srgbClr val="000000"/>
              </a:solidFill>
            </a:endParaRPr>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21581"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3603284148"/>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274</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3528508256"/>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grpSp>
        <p:nvGrpSpPr>
          <p:cNvPr id="3" name="Group 29"/>
          <p:cNvGrpSpPr/>
          <p:nvPr/>
        </p:nvGrpSpPr>
        <p:grpSpPr>
          <a:xfrm>
            <a:off x="344825"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r>
                <a:rPr lang="en-US" sz="2400" dirty="0" smtClean="0">
                  <a:solidFill>
                    <a:srgbClr val="000000"/>
                  </a:solidFill>
                  <a:latin typeface="Tahoma"/>
                </a:rPr>
                <a:t>time</a:t>
              </a:r>
              <a:endParaRPr lang="en-US" sz="2400" dirty="0">
                <a:solidFill>
                  <a:srgbClr val="000000"/>
                </a:solidFill>
                <a:latin typeface="Tahoma"/>
              </a:endParaRP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21" name="Right Arrow 20"/>
          <p:cNvSpPr/>
          <p:nvPr/>
        </p:nvSpPr>
        <p:spPr>
          <a:xfrm>
            <a:off x="346493" y="2575356"/>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22675"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graphicFrame>
        <p:nvGraphicFramePr>
          <p:cNvPr id="124932" name="Object 4"/>
          <p:cNvGraphicFramePr>
            <a:graphicFrameLocks noChangeAspect="1"/>
          </p:cNvGraphicFramePr>
          <p:nvPr/>
        </p:nvGraphicFramePr>
        <p:xfrm>
          <a:off x="7640661" y="3328328"/>
          <a:ext cx="360363" cy="330200"/>
        </p:xfrm>
        <a:graphic>
          <a:graphicData uri="http://schemas.openxmlformats.org/presentationml/2006/ole">
            <mc:AlternateContent xmlns:mc="http://schemas.openxmlformats.org/markup-compatibility/2006">
              <mc:Choice xmlns:v="urn:schemas-microsoft-com:vml" Requires="v">
                <p:oleObj spid="_x0000_s22676"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1"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373683167"/>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93368702"/>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0"/>
            <a:ext cx="8686800" cy="4525963"/>
          </a:xfrm>
        </p:spPr>
        <p:txBody>
          <a:bodyPr/>
          <a:lstStyle/>
          <a:p>
            <a:r>
              <a:rPr lang="en-US" dirty="0" smtClean="0"/>
              <a:t>Previous work on slowdown estimation</a:t>
            </a:r>
          </a:p>
          <a:p>
            <a:pPr lvl="1"/>
            <a:r>
              <a:rPr lang="en-US" sz="2300" b="1" dirty="0" smtClean="0"/>
              <a:t>STFM</a:t>
            </a:r>
            <a:r>
              <a:rPr lang="en-US" sz="2300" dirty="0" smtClean="0"/>
              <a:t> (Stall Time Fair Memory) Scheduling </a:t>
            </a:r>
            <a:r>
              <a:rPr lang="en-US" sz="1800" dirty="0" smtClean="0"/>
              <a:t>[</a:t>
            </a:r>
            <a:r>
              <a:rPr lang="en-US" sz="1800" dirty="0" err="1" smtClean="0"/>
              <a:t>Mutlu</a:t>
            </a:r>
            <a:r>
              <a:rPr lang="en-US" sz="1800" dirty="0" smtClean="0"/>
              <a:t>+, MICRO ‘07] </a:t>
            </a:r>
          </a:p>
          <a:p>
            <a:pPr lvl="1"/>
            <a:r>
              <a:rPr lang="en-US" sz="2300" b="1" dirty="0" smtClean="0"/>
              <a:t>FST</a:t>
            </a:r>
            <a:r>
              <a:rPr lang="en-US" sz="2300" dirty="0" smtClean="0"/>
              <a:t> (Fairness via Source Throttling) </a:t>
            </a:r>
            <a:r>
              <a:rPr lang="en-US" sz="1800" dirty="0" smtClean="0"/>
              <a:t>[</a:t>
            </a:r>
            <a:r>
              <a:rPr lang="en-US" sz="1800" dirty="0" err="1" smtClean="0"/>
              <a:t>Ebrahimi</a:t>
            </a:r>
            <a:r>
              <a:rPr lang="en-US" sz="1800" dirty="0" smtClean="0"/>
              <a:t>+, ASPLOS ‘10]</a:t>
            </a:r>
          </a:p>
          <a:p>
            <a:pPr lvl="1">
              <a:buClr>
                <a:srgbClr val="3B812F"/>
              </a:buClr>
            </a:pPr>
            <a:r>
              <a:rPr lang="en-US" sz="2300" b="1" dirty="0" smtClean="0">
                <a:solidFill>
                  <a:srgbClr val="000000"/>
                </a:solidFill>
              </a:rPr>
              <a:t>Per-thread Cycle Accounting </a:t>
            </a:r>
            <a:r>
              <a:rPr lang="en-US" sz="1800" dirty="0" smtClean="0">
                <a:solidFill>
                  <a:srgbClr val="000000"/>
                </a:solidFill>
              </a:rPr>
              <a:t>[Du Bois+, </a:t>
            </a:r>
            <a:r>
              <a:rPr lang="en-US" sz="1800" dirty="0" err="1" smtClean="0">
                <a:solidFill>
                  <a:srgbClr val="000000"/>
                </a:solidFill>
              </a:rPr>
              <a:t>HiPEAC</a:t>
            </a:r>
            <a:r>
              <a:rPr lang="en-US" sz="1800" dirty="0" smtClean="0">
                <a:solidFill>
                  <a:srgbClr val="000000"/>
                </a:solidFill>
              </a:rPr>
              <a:t> ‘13]</a:t>
            </a:r>
          </a:p>
          <a:p>
            <a:endParaRPr lang="en-US" dirty="0" smtClean="0"/>
          </a:p>
          <a:p>
            <a:r>
              <a:rPr lang="en-US" dirty="0" smtClean="0"/>
              <a:t>Basic Idea:</a:t>
            </a:r>
            <a:endParaRPr lang="en-US" sz="2300" dirty="0" smtClean="0"/>
          </a:p>
          <a:p>
            <a:pPr lvl="1">
              <a:buNone/>
            </a:pPr>
            <a:r>
              <a:rPr lang="en-US" sz="2300" dirty="0" smtClean="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277</a:t>
            </a:fld>
            <a:endParaRPr lang="en-US" altLang="en-US" dirty="0">
              <a:solidFill>
                <a:srgbClr val="000000"/>
              </a:solidFill>
            </a:endParaRPr>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23629"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1"/>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8" y="3571876"/>
            <a:ext cx="1143008" cy="477054"/>
          </a:xfrm>
          <a:prstGeom prst="rect">
            <a:avLst/>
          </a:prstGeom>
          <a:noFill/>
        </p:spPr>
        <p:txBody>
          <a:bodyPr wrap="square" rtlCol="0">
            <a:spAutoFit/>
          </a:bodyPr>
          <a:lstStyle/>
          <a:p>
            <a:r>
              <a:rPr lang="en-US" sz="2500" dirty="0" smtClean="0">
                <a:solidFill>
                  <a:srgbClr val="C00000"/>
                </a:solidFill>
                <a:latin typeface="Tahoma"/>
              </a:rPr>
              <a:t>Hard</a:t>
            </a:r>
            <a:endParaRPr lang="en-US" sz="2500" dirty="0">
              <a:solidFill>
                <a:srgbClr val="C00000"/>
              </a:solidFill>
              <a:latin typeface="Tahoma"/>
            </a:endParaRPr>
          </a:p>
        </p:txBody>
      </p:sp>
      <p:sp>
        <p:nvSpPr>
          <p:cNvPr id="19" name="TextBox 18"/>
          <p:cNvSpPr txBox="1"/>
          <p:nvPr/>
        </p:nvSpPr>
        <p:spPr>
          <a:xfrm>
            <a:off x="7215206" y="5000636"/>
            <a:ext cx="1143008" cy="477054"/>
          </a:xfrm>
          <a:prstGeom prst="rect">
            <a:avLst/>
          </a:prstGeom>
          <a:noFill/>
        </p:spPr>
        <p:txBody>
          <a:bodyPr wrap="square" rtlCol="0">
            <a:spAutoFit/>
          </a:bodyPr>
          <a:lstStyle/>
          <a:p>
            <a:r>
              <a:rPr lang="en-US" sz="2500" dirty="0" smtClean="0">
                <a:solidFill>
                  <a:srgbClr val="C00000"/>
                </a:solidFill>
                <a:latin typeface="Tahoma"/>
              </a:rPr>
              <a:t>Easy</a:t>
            </a:r>
            <a:endParaRPr lang="en-US" sz="2500" dirty="0">
              <a:solidFill>
                <a:srgbClr val="C00000"/>
              </a:solidFill>
              <a:latin typeface="Tahoma"/>
            </a:endParaRP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TextBox 25"/>
          <p:cNvSpPr txBox="1"/>
          <p:nvPr/>
        </p:nvSpPr>
        <p:spPr>
          <a:xfrm>
            <a:off x="213726" y="5572140"/>
            <a:ext cx="8786842" cy="507831"/>
          </a:xfrm>
          <a:prstGeom prst="rect">
            <a:avLst/>
          </a:prstGeom>
          <a:noFill/>
        </p:spPr>
        <p:txBody>
          <a:bodyPr wrap="square" rtlCol="0">
            <a:spAutoFit/>
          </a:bodyPr>
          <a:lstStyle/>
          <a:p>
            <a:r>
              <a:rPr lang="en-US" sz="2700" dirty="0" smtClean="0">
                <a:solidFill>
                  <a:srgbClr val="0070C0"/>
                </a:solidFill>
                <a:latin typeface="Tahoma"/>
              </a:rPr>
              <a:t>Count number of cycles application receives interference</a:t>
            </a:r>
            <a:endParaRPr lang="en-US" sz="2700" dirty="0">
              <a:solidFill>
                <a:srgbClr val="0070C0"/>
              </a:solidFill>
              <a:latin typeface="Tahoma"/>
            </a:endParaRP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175421945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smtClean="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smtClean="0"/>
              <a:t>STFM estimates alone performance </a:t>
            </a:r>
            <a:r>
              <a:rPr lang="en-US" sz="2600" dirty="0" smtClean="0">
                <a:solidFill>
                  <a:srgbClr val="0070C0"/>
                </a:solidFill>
              </a:rPr>
              <a:t>while an application is receiving interference </a:t>
            </a:r>
            <a:r>
              <a:rPr lang="en-US" sz="2600" dirty="0" smtClean="0">
                <a:solidFill>
                  <a:srgbClr val="FF0000"/>
                </a:solidFill>
                <a:sym typeface="Wingdings" pitchFamily="2" charset="2"/>
              </a:rPr>
              <a:t> Hard</a:t>
            </a:r>
            <a:endParaRPr lang="en-US" sz="2600" dirty="0" smtClean="0">
              <a:solidFill>
                <a:srgbClr val="FF0000"/>
              </a:solidFill>
            </a:endParaRPr>
          </a:p>
          <a:p>
            <a:pPr lvl="1">
              <a:defRPr/>
            </a:pPr>
            <a:r>
              <a:rPr lang="en-US" sz="2600" dirty="0" smtClean="0"/>
              <a:t>MISE estimates alone performance </a:t>
            </a:r>
            <a:r>
              <a:rPr lang="en-US" sz="2600" dirty="0" smtClean="0">
                <a:solidFill>
                  <a:srgbClr val="0070C0"/>
                </a:solidFill>
              </a:rPr>
              <a:t>while giving an application the highest priority</a:t>
            </a:r>
            <a:r>
              <a:rPr lang="en-US" sz="2600" dirty="0" smtClean="0">
                <a:solidFill>
                  <a:srgbClr val="FF0000"/>
                </a:solidFill>
              </a:rPr>
              <a:t> </a:t>
            </a:r>
            <a:r>
              <a:rPr lang="en-US" sz="2600" dirty="0" smtClean="0">
                <a:solidFill>
                  <a:srgbClr val="FF0000"/>
                </a:solidFill>
                <a:sym typeface="Wingdings" pitchFamily="2" charset="2"/>
              </a:rPr>
              <a:t> Easier</a:t>
            </a:r>
            <a:endParaRPr lang="en-US" sz="2600" dirty="0" smtClean="0">
              <a:solidFill>
                <a:srgbClr val="FF0000"/>
              </a:solidFill>
            </a:endParaRPr>
          </a:p>
          <a:p>
            <a:pPr lvl="1">
              <a:buFontTx/>
              <a:buNone/>
              <a:defRPr/>
            </a:pPr>
            <a:endParaRPr lang="en-US" dirty="0" smtClean="0"/>
          </a:p>
          <a:p>
            <a:pPr>
              <a:defRPr/>
            </a:pPr>
            <a:r>
              <a:rPr lang="en-US" dirty="0" smtClean="0"/>
              <a:t>Advantage 2:</a:t>
            </a:r>
          </a:p>
          <a:p>
            <a:pPr lvl="1">
              <a:defRPr/>
            </a:pPr>
            <a:r>
              <a:rPr lang="en-US" sz="2600" dirty="0" smtClean="0"/>
              <a:t>STFM does not take into account compute phase for non-memory-bound applications </a:t>
            </a:r>
          </a:p>
          <a:p>
            <a:pPr lvl="1">
              <a:defRPr/>
            </a:pPr>
            <a:r>
              <a:rPr lang="en-US" sz="2600" dirty="0" smtClean="0">
                <a:solidFill>
                  <a:srgbClr val="0070C0"/>
                </a:solidFill>
              </a:rPr>
              <a:t>MISE accounts for compute phase </a:t>
            </a:r>
            <a:r>
              <a:rPr lang="en-US" sz="2600" dirty="0" smtClean="0">
                <a:solidFill>
                  <a:srgbClr val="FF0000"/>
                </a:solidFill>
                <a:sym typeface="Wingdings" pitchFamily="2" charset="2"/>
              </a:rPr>
              <a:t> B</a:t>
            </a:r>
            <a:r>
              <a:rPr lang="en-US" sz="2600" dirty="0" smtClean="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278</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297587352"/>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smtClean="0"/>
              <a:t>4 cores</a:t>
            </a:r>
          </a:p>
          <a:p>
            <a:pPr lvl="1"/>
            <a:r>
              <a:rPr lang="en-US" sz="2600" dirty="0" smtClean="0"/>
              <a:t>1 channel, 8 banks/channel</a:t>
            </a:r>
          </a:p>
          <a:p>
            <a:pPr lvl="1"/>
            <a:r>
              <a:rPr lang="en-US" sz="2600" dirty="0" smtClean="0"/>
              <a:t>DDR3 1066 DRAM </a:t>
            </a:r>
          </a:p>
          <a:p>
            <a:pPr lvl="1"/>
            <a:r>
              <a:rPr lang="en-US" sz="2600" dirty="0" smtClean="0"/>
              <a:t>512 KB private cache/core</a:t>
            </a:r>
          </a:p>
          <a:p>
            <a:pPr>
              <a:buNone/>
            </a:pPr>
            <a:endParaRPr lang="en-US" dirty="0" smtClean="0"/>
          </a:p>
          <a:p>
            <a:r>
              <a:rPr lang="en-US" dirty="0" smtClean="0"/>
              <a:t>Workloads</a:t>
            </a:r>
          </a:p>
          <a:p>
            <a:pPr lvl="1"/>
            <a:r>
              <a:rPr lang="en-US" sz="2600" dirty="0" smtClean="0"/>
              <a:t>SPEC CPU2006 </a:t>
            </a:r>
          </a:p>
          <a:p>
            <a:pPr lvl="1"/>
            <a:r>
              <a:rPr lang="en-US" sz="2600" dirty="0" smtClean="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279</a:t>
            </a:fld>
            <a:endParaRPr lang="en-US" altLang="en-US">
              <a:solidFill>
                <a:srgbClr val="000000"/>
              </a:solidFill>
            </a:endParaRPr>
          </a:p>
        </p:txBody>
      </p:sp>
    </p:spTree>
    <p:extLst>
      <p:ext uri="{BB962C8B-B14F-4D97-AF65-F5344CB8AC3E}">
        <p14:creationId xmlns:p14="http://schemas.microsoft.com/office/powerpoint/2010/main" val="2117904291"/>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034944"/>
      </p:ext>
    </p:extLst>
  </p:cSld>
  <p:clrMapOvr>
    <a:masterClrMapping/>
  </p:clrMapOvr>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280</a:t>
            </a:fld>
            <a:endParaRPr lang="en-US" altLang="en-US">
              <a:solidFill>
                <a:srgbClr val="000000"/>
              </a:solidFill>
            </a:endParaRPr>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39" y="1142984"/>
            <a:ext cx="3984625" cy="708025"/>
          </a:xfrm>
          <a:prstGeom prst="rect">
            <a:avLst/>
          </a:prstGeom>
          <a:noFill/>
          <a:ln w="9525">
            <a:noFill/>
            <a:miter lim="800000"/>
            <a:headEnd/>
            <a:tailEnd/>
          </a:ln>
        </p:spPr>
        <p:txBody>
          <a:bodyPr>
            <a:spAutoFit/>
          </a:bodyPr>
          <a:lstStyle/>
          <a:p>
            <a:pPr algn="ctr"/>
            <a:r>
              <a:rPr lang="en-US" sz="2000" dirty="0">
                <a:solidFill>
                  <a:srgbClr val="000000"/>
                </a:solidFill>
                <a:latin typeface="Tahoma"/>
              </a:rPr>
              <a:t>SPEC CPU 2006 application</a:t>
            </a:r>
          </a:p>
          <a:p>
            <a:pPr algn="ctr"/>
            <a:r>
              <a:rPr lang="en-US" sz="2000" dirty="0">
                <a:solidFill>
                  <a:srgbClr val="000000"/>
                </a:solidFill>
                <a:latin typeface="Tahoma"/>
              </a:rPr>
              <a:t>leslie3d</a:t>
            </a:r>
          </a:p>
        </p:txBody>
      </p:sp>
      <p:sp>
        <p:nvSpPr>
          <p:cNvPr id="6" name="Rectangle 5"/>
          <p:cNvSpPr/>
          <p:nvPr/>
        </p:nvSpPr>
        <p:spPr>
          <a:xfrm>
            <a:off x="7358082"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Rectangle 6"/>
          <p:cNvSpPr/>
          <p:nvPr/>
        </p:nvSpPr>
        <p:spPr>
          <a:xfrm>
            <a:off x="7358082"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923498927"/>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281</a:t>
            </a:fld>
            <a:endParaRPr lang="en-US" altLang="en-US">
              <a:solidFill>
                <a:srgbClr val="000000"/>
              </a:solidFill>
            </a:endParaRPr>
          </a:p>
        </p:txBody>
      </p:sp>
      <p:sp>
        <p:nvSpPr>
          <p:cNvPr id="9" name="TextBox 8"/>
          <p:cNvSpPr txBox="1"/>
          <p:nvPr/>
        </p:nvSpPr>
        <p:spPr>
          <a:xfrm>
            <a:off x="1000100" y="3086976"/>
            <a:ext cx="1571636" cy="369332"/>
          </a:xfrm>
          <a:prstGeom prst="rect">
            <a:avLst/>
          </a:prstGeom>
          <a:noFill/>
        </p:spPr>
        <p:txBody>
          <a:bodyPr wrap="square" rtlCol="0">
            <a:spAutoFit/>
          </a:bodyPr>
          <a:lstStyle/>
          <a:p>
            <a:pPr algn="ctr"/>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6"/>
            <a:ext cx="1571636" cy="369332"/>
          </a:xfrm>
          <a:prstGeom prst="rect">
            <a:avLst/>
          </a:prstGeom>
          <a:noFill/>
        </p:spPr>
        <p:txBody>
          <a:bodyPr wrap="square" rtlCol="0">
            <a:spAutoFit/>
          </a:bodyPr>
          <a:lstStyle/>
          <a:p>
            <a:pPr algn="ctr"/>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2" y="3101872"/>
            <a:ext cx="1479882" cy="369332"/>
          </a:xfrm>
          <a:prstGeom prst="rect">
            <a:avLst/>
          </a:prstGeom>
          <a:noFill/>
        </p:spPr>
        <p:txBody>
          <a:bodyPr wrap="square" rtlCol="0">
            <a:spAutoFit/>
          </a:bodyPr>
          <a:lstStyle/>
          <a:p>
            <a:pPr algn="ctr"/>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2"/>
            <a:ext cx="1571636" cy="369332"/>
          </a:xfrm>
          <a:prstGeom prst="rect">
            <a:avLst/>
          </a:prstGeom>
          <a:noFill/>
        </p:spPr>
        <p:txBody>
          <a:bodyPr wrap="square" rtlCol="0">
            <a:spAutoFit/>
          </a:bodyPr>
          <a:lstStyle/>
          <a:p>
            <a:pPr algn="ctr"/>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2"/>
            <a:ext cx="1571636" cy="369332"/>
          </a:xfrm>
          <a:prstGeom prst="rect">
            <a:avLst/>
          </a:prstGeom>
          <a:noFill/>
        </p:spPr>
        <p:txBody>
          <a:bodyPr wrap="square" rtlCol="0">
            <a:spAutoFit/>
          </a:bodyPr>
          <a:lstStyle/>
          <a:p>
            <a:pPr algn="ctr"/>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2"/>
            <a:ext cx="1571636" cy="369332"/>
          </a:xfrm>
          <a:prstGeom prst="rect">
            <a:avLst/>
          </a:prstGeom>
          <a:noFill/>
        </p:spPr>
        <p:txBody>
          <a:bodyPr wrap="square" rtlCol="0">
            <a:spAutoFit/>
          </a:bodyPr>
          <a:lstStyle/>
          <a:p>
            <a:pPr algn="ctr"/>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6"/>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TextBox 29"/>
          <p:cNvSpPr txBox="1">
            <a:spLocks noChangeArrowheads="1"/>
          </p:cNvSpPr>
          <p:nvPr/>
        </p:nvSpPr>
        <p:spPr bwMode="auto">
          <a:xfrm>
            <a:off x="594519" y="2551837"/>
            <a:ext cx="7954962" cy="1754326"/>
          </a:xfrm>
          <a:prstGeom prst="rect">
            <a:avLst/>
          </a:prstGeom>
          <a:solidFill>
            <a:schemeClr val="accent3"/>
          </a:solidFill>
          <a:ln w="9525">
            <a:noFill/>
            <a:miter lim="800000"/>
            <a:headEnd/>
            <a:tailEnd/>
          </a:ln>
        </p:spPr>
        <p:txBody>
          <a:bodyPr>
            <a:spAutoFit/>
          </a:bodyPr>
          <a:lstStyle/>
          <a:p>
            <a:pPr algn="ctr"/>
            <a:r>
              <a:rPr lang="en-US" sz="3600" dirty="0">
                <a:solidFill>
                  <a:srgbClr val="FF0000"/>
                </a:solidFill>
                <a:latin typeface="Tahoma"/>
              </a:rPr>
              <a:t>Average error of MISE: </a:t>
            </a:r>
            <a:r>
              <a:rPr lang="en-US" sz="3600" dirty="0" smtClean="0">
                <a:solidFill>
                  <a:srgbClr val="FF0000"/>
                </a:solidFill>
                <a:latin typeface="Tahoma"/>
              </a:rPr>
              <a:t>8.2%</a:t>
            </a:r>
            <a:endParaRPr lang="en-US" sz="3600" dirty="0">
              <a:solidFill>
                <a:srgbClr val="FF0000"/>
              </a:solidFill>
              <a:latin typeface="Tahoma"/>
            </a:endParaRPr>
          </a:p>
          <a:p>
            <a:pPr algn="ctr"/>
            <a:r>
              <a:rPr lang="en-US" sz="3600" dirty="0">
                <a:solidFill>
                  <a:srgbClr val="FF0000"/>
                </a:solidFill>
                <a:latin typeface="Tahoma"/>
              </a:rPr>
              <a:t>Average error of STFM: </a:t>
            </a:r>
            <a:r>
              <a:rPr lang="en-US" sz="3600" dirty="0" smtClean="0">
                <a:solidFill>
                  <a:srgbClr val="FF0000"/>
                </a:solidFill>
                <a:latin typeface="Tahoma"/>
              </a:rPr>
              <a:t>29.4%</a:t>
            </a:r>
          </a:p>
          <a:p>
            <a:pPr algn="ctr"/>
            <a:r>
              <a:rPr lang="en-US" sz="3600" dirty="0" smtClean="0">
                <a:solidFill>
                  <a:srgbClr val="FF0000"/>
                </a:solidFill>
                <a:latin typeface="Tahoma"/>
              </a:rPr>
              <a:t>(across 300 workloads)</a:t>
            </a:r>
            <a:endParaRPr lang="en-US" sz="3600" dirty="0">
              <a:solidFill>
                <a:srgbClr val="FF0000"/>
              </a:solidFill>
              <a:latin typeface="Tahoma"/>
            </a:endParaRP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05900259"/>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282</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390636306"/>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smtClean="0">
                <a:solidFill>
                  <a:srgbClr val="FF0000"/>
                </a:solidFill>
              </a:rPr>
              <a:t>1.</a:t>
            </a:r>
            <a:r>
              <a:rPr lang="en-US" sz="2400" dirty="0" smtClean="0"/>
              <a:t> </a:t>
            </a:r>
            <a:r>
              <a:rPr lang="en-US" sz="2400" dirty="0" smtClean="0">
                <a:solidFill>
                  <a:srgbClr val="0070C0"/>
                </a:solidFill>
              </a:rPr>
              <a:t>Ensure </a:t>
            </a:r>
            <a:r>
              <a:rPr lang="en-US" sz="2400" dirty="0" err="1" smtClean="0">
                <a:solidFill>
                  <a:srgbClr val="0070C0"/>
                </a:solidFill>
              </a:rPr>
              <a:t>QoS</a:t>
            </a:r>
            <a:r>
              <a:rPr lang="en-US" sz="2400" dirty="0" smtClean="0">
                <a:solidFill>
                  <a:srgbClr val="0070C0"/>
                </a:solidFill>
              </a:rPr>
              <a:t>-critical applications meet a prescribed slowdown bound</a:t>
            </a:r>
          </a:p>
          <a:p>
            <a:pPr lvl="1">
              <a:buNone/>
            </a:pPr>
            <a:r>
              <a:rPr lang="en-US" sz="2400" dirty="0" smtClean="0">
                <a:solidFill>
                  <a:srgbClr val="FF0000"/>
                </a:solidFill>
              </a:rPr>
              <a:t>2.</a:t>
            </a:r>
            <a:r>
              <a:rPr lang="en-US" sz="2400" dirty="0" smtClean="0"/>
              <a:t> </a:t>
            </a:r>
            <a:r>
              <a:rPr lang="en-US" sz="2400" dirty="0" smtClean="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smtClean="0"/>
              <a:t>Allocate </a:t>
            </a:r>
            <a:r>
              <a:rPr lang="en-US" sz="2400" dirty="0" smtClean="0">
                <a:solidFill>
                  <a:srgbClr val="FF0000"/>
                </a:solidFill>
              </a:rPr>
              <a:t>just enough bandwidth to </a:t>
            </a:r>
            <a:r>
              <a:rPr lang="en-US" sz="2400" dirty="0" err="1" smtClean="0">
                <a:solidFill>
                  <a:srgbClr val="FF0000"/>
                </a:solidFill>
              </a:rPr>
              <a:t>QoS</a:t>
            </a:r>
            <a:r>
              <a:rPr lang="en-US" sz="2400" dirty="0" smtClean="0">
                <a:solidFill>
                  <a:srgbClr val="FF0000"/>
                </a:solidFill>
              </a:rPr>
              <a:t>-critical application</a:t>
            </a:r>
          </a:p>
          <a:p>
            <a:pPr lvl="1"/>
            <a:r>
              <a:rPr lang="en-US" sz="2400" dirty="0" smtClean="0"/>
              <a:t>Assign </a:t>
            </a:r>
            <a:r>
              <a:rPr lang="en-US" sz="2400" dirty="0" smtClean="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283</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413375891"/>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smtClean="0"/>
              <a:t>MISE-</a:t>
            </a:r>
            <a:r>
              <a:rPr lang="en-US" sz="3600" dirty="0" err="1" smtClean="0"/>
              <a:t>QoS</a:t>
            </a:r>
            <a:r>
              <a:rPr lang="en-US" sz="3600" dirty="0" smtClean="0"/>
              <a:t>: Mechanism to Provide Soft </a:t>
            </a:r>
            <a:r>
              <a:rPr lang="en-US" sz="3600" dirty="0" err="1" smtClean="0"/>
              <a:t>QoS</a:t>
            </a:r>
            <a:endParaRPr lang="en-US" sz="3600" dirty="0" smtClean="0"/>
          </a:p>
        </p:txBody>
      </p:sp>
      <p:sp>
        <p:nvSpPr>
          <p:cNvPr id="3" name="Content Placeholder 2"/>
          <p:cNvSpPr>
            <a:spLocks noGrp="1"/>
          </p:cNvSpPr>
          <p:nvPr>
            <p:ph idx="1"/>
          </p:nvPr>
        </p:nvSpPr>
        <p:spPr>
          <a:xfrm>
            <a:off x="228600" y="981075"/>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smtClean="0"/>
          </a:p>
          <a:p>
            <a:pPr lvl="1">
              <a:spcAft>
                <a:spcPts val="650"/>
              </a:spcAft>
            </a:pPr>
            <a:r>
              <a:rPr lang="en-US" sz="2400" dirty="0" smtClean="0">
                <a:solidFill>
                  <a:srgbClr val="0070C0"/>
                </a:solidFill>
              </a:rPr>
              <a:t>If slowdown &gt; bound B +/- </a:t>
            </a:r>
            <a:r>
              <a:rPr lang="el-GR" sz="2400" dirty="0" smtClean="0">
                <a:solidFill>
                  <a:srgbClr val="0070C0"/>
                </a:solidFill>
                <a:latin typeface="Gulim"/>
                <a:ea typeface="Gulim"/>
              </a:rPr>
              <a:t>ε</a:t>
            </a:r>
            <a:r>
              <a:rPr lang="en-US" sz="2400" dirty="0" smtClean="0">
                <a:solidFill>
                  <a:srgbClr val="0070C0"/>
                </a:solidFill>
              </a:rPr>
              <a:t>, increase bandwidth allocation</a:t>
            </a:r>
          </a:p>
          <a:p>
            <a:pPr lvl="1">
              <a:spcAft>
                <a:spcPts val="650"/>
              </a:spcAft>
            </a:pPr>
            <a:r>
              <a:rPr lang="en-US" sz="2400" dirty="0" smtClean="0">
                <a:solidFill>
                  <a:srgbClr val="0070C0"/>
                </a:solidFill>
              </a:rPr>
              <a:t>If slowdown &lt; bound B +/- </a:t>
            </a:r>
            <a:r>
              <a:rPr lang="el-GR" sz="2400" dirty="0" smtClean="0">
                <a:solidFill>
                  <a:srgbClr val="0070C0"/>
                </a:solidFill>
                <a:latin typeface="Gulim"/>
                <a:ea typeface="Gulim"/>
              </a:rPr>
              <a:t>ε</a:t>
            </a:r>
            <a:r>
              <a:rPr lang="en-US" sz="2400" dirty="0" smtClean="0">
                <a:solidFill>
                  <a:srgbClr val="0070C0"/>
                </a:solidFill>
              </a:rPr>
              <a:t>, decrease bandwidth allocation</a:t>
            </a:r>
          </a:p>
          <a:p>
            <a:pPr>
              <a:spcAft>
                <a:spcPts val="650"/>
              </a:spcAft>
            </a:pPr>
            <a:r>
              <a:rPr lang="en-US" sz="2900" dirty="0" smtClean="0"/>
              <a:t>When slowdown bound not met for N intervals</a:t>
            </a:r>
          </a:p>
          <a:p>
            <a:pPr lvl="1">
              <a:spcAft>
                <a:spcPts val="650"/>
              </a:spcAft>
            </a:pPr>
            <a:r>
              <a:rPr lang="en-US" sz="2500" dirty="0" smtClean="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284</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245441288"/>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multi programmed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smtClean="0"/>
              <a:t>[</a:t>
            </a:r>
            <a:r>
              <a:rPr lang="en-US" sz="1800" dirty="0" err="1" smtClean="0"/>
              <a:t>Iyer</a:t>
            </a:r>
            <a:r>
              <a:rPr lang="en-US" sz="1800" dirty="0" smtClean="0"/>
              <a:t>+, SIGMETRICS 2007]</a:t>
            </a:r>
          </a:p>
          <a:p>
            <a:pPr lvl="1"/>
            <a:r>
              <a:rPr lang="en-US" dirty="0" smtClean="0"/>
              <a:t>Other applications’ requests scheduled in FRFCFS order</a:t>
            </a:r>
          </a:p>
          <a:p>
            <a:pPr lvl="1">
              <a:buNone/>
            </a:pPr>
            <a:r>
              <a:rPr lang="en-US" sz="2400" dirty="0" smtClean="0"/>
              <a:t>	</a:t>
            </a:r>
            <a:r>
              <a:rPr lang="en-US" sz="1800" dirty="0" smtClean="0"/>
              <a:t>[</a:t>
            </a:r>
            <a:r>
              <a:rPr lang="en-US" sz="1800" dirty="0" err="1" smtClean="0"/>
              <a:t>Zuravleff</a:t>
            </a:r>
            <a:r>
              <a:rPr lang="en-US" sz="1800" dirty="0" smtClean="0"/>
              <a:t> +, US Patent 1997, </a:t>
            </a:r>
            <a:r>
              <a:rPr lang="en-US" sz="1800" dirty="0" err="1" smtClean="0"/>
              <a:t>Rixner</a:t>
            </a:r>
            <a:r>
              <a:rPr lang="en-US" sz="1800" dirty="0" smtClean="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285</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87003708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286</a:t>
            </a:fld>
            <a:endParaRPr lang="en-US" altLang="en-US">
              <a:solidFill>
                <a:srgbClr val="000000"/>
              </a:solidFill>
            </a:endParaRPr>
          </a:p>
        </p:txBody>
      </p:sp>
      <p:graphicFrame>
        <p:nvGraphicFramePr>
          <p:cNvPr id="5" name="Chart 4"/>
          <p:cNvGraphicFramePr/>
          <p:nvPr/>
        </p:nvGraphicFramePr>
        <p:xfrm>
          <a:off x="285720" y="1357298"/>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rtlCol="0">
            <a:spAutoFit/>
          </a:bodyPr>
          <a:lstStyle/>
          <a:p>
            <a:pPr algn="ctr"/>
            <a:r>
              <a:rPr lang="en-US" sz="2000" b="1" dirty="0" err="1" smtClean="0">
                <a:solidFill>
                  <a:srgbClr val="000000"/>
                </a:solidFill>
                <a:latin typeface="Tahoma"/>
              </a:rPr>
              <a:t>QoS</a:t>
            </a:r>
            <a:r>
              <a:rPr lang="en-US" sz="2000" b="1" dirty="0" smtClean="0">
                <a:solidFill>
                  <a:srgbClr val="000000"/>
                </a:solidFill>
                <a:latin typeface="Tahoma"/>
              </a:rPr>
              <a:t>-critical</a:t>
            </a:r>
            <a:endParaRPr lang="en-US" sz="2000" b="1" dirty="0">
              <a:solidFill>
                <a:srgbClr val="000000"/>
              </a:solidFill>
              <a:latin typeface="Tahoma"/>
            </a:endParaRPr>
          </a:p>
        </p:txBody>
      </p:sp>
      <p:sp>
        <p:nvSpPr>
          <p:cNvPr id="29" name="TextBox 28"/>
          <p:cNvSpPr txBox="1"/>
          <p:nvPr/>
        </p:nvSpPr>
        <p:spPr>
          <a:xfrm>
            <a:off x="3571868" y="5600658"/>
            <a:ext cx="2714644" cy="400110"/>
          </a:xfrm>
          <a:prstGeom prst="rect">
            <a:avLst/>
          </a:prstGeom>
          <a:noFill/>
        </p:spPr>
        <p:txBody>
          <a:bodyPr wrap="square" rtlCol="0">
            <a:spAutoFit/>
          </a:bodyPr>
          <a:lstStyle/>
          <a:p>
            <a:pPr algn="ctr"/>
            <a:r>
              <a:rPr lang="en-US" sz="2000" b="1" dirty="0" smtClean="0">
                <a:solidFill>
                  <a:srgbClr val="000000"/>
                </a:solidFill>
                <a:latin typeface="Tahoma"/>
              </a:rPr>
              <a:t>non-</a:t>
            </a:r>
            <a:r>
              <a:rPr lang="en-US" sz="2000" b="1" dirty="0" err="1" smtClean="0">
                <a:solidFill>
                  <a:srgbClr val="000000"/>
                </a:solidFill>
                <a:latin typeface="Tahoma"/>
              </a:rPr>
              <a:t>QoS</a:t>
            </a:r>
            <a:r>
              <a:rPr lang="en-US" sz="2000" b="1" dirty="0" smtClean="0">
                <a:solidFill>
                  <a:srgbClr val="000000"/>
                </a:solidFill>
                <a:latin typeface="Tahoma"/>
              </a:rPr>
              <a:t>-critical</a:t>
            </a:r>
            <a:endParaRPr lang="en-US" sz="2000" b="1" dirty="0">
              <a:solidFill>
                <a:srgbClr val="000000"/>
              </a:solidFill>
              <a:latin typeface="Tahoma"/>
            </a:endParaRPr>
          </a:p>
        </p:txBody>
      </p:sp>
      <p:sp>
        <p:nvSpPr>
          <p:cNvPr id="30" name="TextBox 29"/>
          <p:cNvSpPr txBox="1"/>
          <p:nvPr/>
        </p:nvSpPr>
        <p:spPr>
          <a:xfrm>
            <a:off x="303370" y="2885731"/>
            <a:ext cx="8429685" cy="2400657"/>
          </a:xfrm>
          <a:prstGeom prst="rect">
            <a:avLst/>
          </a:prstGeom>
          <a:solidFill>
            <a:schemeClr val="bg1"/>
          </a:solidFill>
          <a:ln w="25400">
            <a:solidFill>
              <a:schemeClr val="tx1"/>
            </a:solidFill>
          </a:ln>
        </p:spPr>
        <p:txBody>
          <a:bodyPr wrap="square" anchor="ctr">
            <a:spAutoFit/>
          </a:bodyPr>
          <a:lstStyle/>
          <a:p>
            <a:pPr>
              <a:defRPr/>
            </a:pPr>
            <a:r>
              <a:rPr lang="en-US" sz="3000" dirty="0" smtClean="0">
                <a:solidFill>
                  <a:srgbClr val="C00000"/>
                </a:solidFill>
                <a:latin typeface="Tahoma"/>
                <a:ea typeface="Tahoma" pitchFamily="34" charset="0"/>
                <a:cs typeface="Tahoma" pitchFamily="34" charset="0"/>
              </a:rPr>
              <a:t>MISE is effective in </a:t>
            </a:r>
          </a:p>
          <a:p>
            <a:pPr marL="514350" indent="-514350">
              <a:buFontTx/>
              <a:buAutoNum type="arabicPeriod"/>
              <a:defRPr/>
            </a:pPr>
            <a:r>
              <a:rPr lang="en-US" sz="3000" dirty="0" smtClean="0">
                <a:solidFill>
                  <a:srgbClr val="C00000"/>
                </a:solidFill>
                <a:latin typeface="Tahoma"/>
                <a:ea typeface="Tahoma" pitchFamily="34" charset="0"/>
                <a:cs typeface="Tahoma" pitchFamily="34" charset="0"/>
              </a:rPr>
              <a:t>meeting the slowdown bound for the </a:t>
            </a:r>
            <a:r>
              <a:rPr lang="en-US" sz="3000" dirty="0" err="1" smtClean="0">
                <a:solidFill>
                  <a:srgbClr val="C00000"/>
                </a:solidFill>
                <a:latin typeface="Tahoma"/>
                <a:ea typeface="Tahoma" pitchFamily="34" charset="0"/>
                <a:cs typeface="Tahoma" pitchFamily="34" charset="0"/>
              </a:rPr>
              <a:t>QoS</a:t>
            </a:r>
            <a:r>
              <a:rPr lang="en-US" sz="3000" dirty="0" smtClean="0">
                <a:solidFill>
                  <a:srgbClr val="C00000"/>
                </a:solidFill>
                <a:latin typeface="Tahoma"/>
                <a:ea typeface="Tahoma" pitchFamily="34" charset="0"/>
                <a:cs typeface="Tahoma" pitchFamily="34" charset="0"/>
              </a:rPr>
              <a:t>-critical application </a:t>
            </a:r>
          </a:p>
          <a:p>
            <a:pPr marL="514350" indent="-514350">
              <a:buFontTx/>
              <a:buAutoNum type="arabicPeriod"/>
              <a:defRPr/>
            </a:pPr>
            <a:r>
              <a:rPr lang="en-US" sz="3000" dirty="0" smtClean="0">
                <a:solidFill>
                  <a:srgbClr val="C00000"/>
                </a:solidFill>
                <a:latin typeface="Tahoma"/>
                <a:ea typeface="Tahoma" pitchFamily="34" charset="0"/>
                <a:cs typeface="Tahoma" pitchFamily="34" charset="0"/>
              </a:rPr>
              <a:t>improving performance of non-</a:t>
            </a:r>
            <a:r>
              <a:rPr lang="en-US" sz="3000" dirty="0" err="1" smtClean="0">
                <a:solidFill>
                  <a:srgbClr val="C00000"/>
                </a:solidFill>
                <a:latin typeface="Tahoma"/>
                <a:ea typeface="Tahoma" pitchFamily="34" charset="0"/>
                <a:cs typeface="Tahoma" pitchFamily="34" charset="0"/>
              </a:rPr>
              <a:t>QoS</a:t>
            </a:r>
            <a:r>
              <a:rPr lang="en-US" sz="3000" dirty="0" smtClean="0">
                <a:solidFill>
                  <a:srgbClr val="C00000"/>
                </a:solidFill>
                <a:latin typeface="Tahoma"/>
                <a:ea typeface="Tahoma" pitchFamily="34" charset="0"/>
                <a:cs typeface="Tahoma" pitchFamily="34" charset="0"/>
              </a:rPr>
              <a:t>-critical applications</a:t>
            </a:r>
            <a:endParaRPr lang="en-US" sz="3000" dirty="0">
              <a:solidFill>
                <a:srgbClr val="C00000"/>
              </a:solidFill>
              <a:latin typeface="Tahoma"/>
              <a:ea typeface="Tahoma" pitchFamily="34" charset="0"/>
              <a:cs typeface="Tahoma" pitchFamily="34" charset="0"/>
            </a:endParaRP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rtlCol="0">
            <a:spAutoFit/>
          </a:bodyPr>
          <a:lstStyle/>
          <a:p>
            <a:r>
              <a:rPr lang="en-US" sz="2000" dirty="0" smtClean="0">
                <a:solidFill>
                  <a:srgbClr val="000000"/>
                </a:solidFill>
                <a:latin typeface="Tahoma"/>
              </a:rPr>
              <a:t>Slowdown Bound = 10 </a:t>
            </a:r>
            <a:endParaRPr lang="en-US" sz="2000" dirty="0">
              <a:solidFill>
                <a:srgbClr val="000000"/>
              </a:solidFill>
              <a:latin typeface="Tahoma"/>
            </a:endParaRP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0"/>
            <a:ext cx="3071834" cy="400110"/>
          </a:xfrm>
          <a:prstGeom prst="rect">
            <a:avLst/>
          </a:prstGeom>
          <a:noFill/>
        </p:spPr>
        <p:txBody>
          <a:bodyPr wrap="square" rtlCol="0">
            <a:spAutoFit/>
          </a:bodyPr>
          <a:lstStyle/>
          <a:p>
            <a:r>
              <a:rPr lang="en-US" sz="2000" dirty="0" smtClean="0">
                <a:solidFill>
                  <a:srgbClr val="000000"/>
                </a:solidFill>
                <a:latin typeface="Tahoma"/>
              </a:rPr>
              <a:t>Slowdown Bound = 3.33 </a:t>
            </a:r>
            <a:endParaRPr lang="en-US" sz="2000" dirty="0">
              <a:solidFill>
                <a:srgbClr val="000000"/>
              </a:solidFill>
              <a:latin typeface="Tahoma"/>
            </a:endParaRPr>
          </a:p>
        </p:txBody>
      </p:sp>
      <p:cxnSp>
        <p:nvCxnSpPr>
          <p:cNvPr id="33" name="Straight Arrow Connector 32"/>
          <p:cNvCxnSpPr/>
          <p:nvPr/>
        </p:nvCxnSpPr>
        <p:spPr>
          <a:xfrm rot="5400000" flipH="1" flipV="1">
            <a:off x="1921084" y="1812684"/>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rtlCol="0">
            <a:spAutoFit/>
          </a:bodyPr>
          <a:lstStyle/>
          <a:p>
            <a:r>
              <a:rPr lang="en-US" sz="2000" dirty="0" smtClean="0">
                <a:solidFill>
                  <a:srgbClr val="000000"/>
                </a:solidFill>
                <a:latin typeface="Tahoma"/>
              </a:rPr>
              <a:t>Slowdown Bound = 2 </a:t>
            </a:r>
            <a:endParaRPr lang="en-US" sz="2000" dirty="0">
              <a:solidFill>
                <a:srgbClr val="000000"/>
              </a:solidFill>
              <a:latin typeface="Tahoma"/>
            </a:endParaRP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4"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464465021"/>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solidFill>
                  <a:srgbClr val="000000"/>
                </a:solidFill>
              </a:rPr>
              <a:pPr/>
              <a:t>287</a:t>
            </a:fld>
            <a:endParaRPr lang="en-US" altLang="en-US">
              <a:solidFill>
                <a:srgbClr val="000000"/>
              </a:solidFill>
            </a:endParaRPr>
          </a:p>
        </p:txBody>
      </p:sp>
      <p:graphicFrame>
        <p:nvGraphicFramePr>
          <p:cNvPr id="19" name="Table 18"/>
          <p:cNvGraphicFramePr>
            <a:graphicFrameLocks noGrp="1"/>
          </p:cNvGraphicFramePr>
          <p:nvPr/>
        </p:nvGraphicFramePr>
        <p:xfrm>
          <a:off x="428596" y="1714488"/>
          <a:ext cx="8112035" cy="2418101"/>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407554">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8" y="1071546"/>
            <a:ext cx="7715304" cy="477054"/>
          </a:xfrm>
          <a:prstGeom prst="rect">
            <a:avLst/>
          </a:prstGeom>
          <a:noFill/>
        </p:spPr>
        <p:txBody>
          <a:bodyPr wrap="square" rtlCol="0">
            <a:spAutoFit/>
          </a:bodyPr>
          <a:lstStyle/>
          <a:p>
            <a:pPr algn="ctr"/>
            <a:r>
              <a:rPr lang="en-US" sz="2500" dirty="0" smtClean="0">
                <a:solidFill>
                  <a:srgbClr val="000000"/>
                </a:solidFill>
                <a:latin typeface="Tahoma"/>
              </a:rPr>
              <a:t>Across 3000 data points</a:t>
            </a:r>
            <a:endParaRPr lang="en-US" sz="2500" dirty="0">
              <a:solidFill>
                <a:srgbClr val="000000"/>
              </a:solidFill>
              <a:latin typeface="Tahoma"/>
            </a:endParaRPr>
          </a:p>
        </p:txBody>
      </p:sp>
      <p:sp>
        <p:nvSpPr>
          <p:cNvPr id="11" name="Oval 10"/>
          <p:cNvSpPr/>
          <p:nvPr/>
        </p:nvSpPr>
        <p:spPr>
          <a:xfrm>
            <a:off x="3428992" y="2571744"/>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r>
              <a:rPr lang="en-US" sz="2800" dirty="0" smtClean="0">
                <a:solidFill>
                  <a:srgbClr val="C00000"/>
                </a:solidFill>
                <a:latin typeface="Tahoma"/>
                <a:ea typeface="Tahoma" pitchFamily="34" charset="0"/>
                <a:cs typeface="Tahoma" pitchFamily="34" charset="0"/>
              </a:rPr>
              <a:t>MISE-</a:t>
            </a:r>
            <a:r>
              <a:rPr lang="en-US" sz="2800" dirty="0" err="1" smtClean="0">
                <a:solidFill>
                  <a:srgbClr val="C00000"/>
                </a:solidFill>
                <a:latin typeface="Tahoma"/>
                <a:ea typeface="Tahoma" pitchFamily="34" charset="0"/>
                <a:cs typeface="Tahoma" pitchFamily="34" charset="0"/>
              </a:rPr>
              <a:t>QoS</a:t>
            </a:r>
            <a:r>
              <a:rPr lang="en-US" sz="2800" dirty="0" smtClean="0">
                <a:solidFill>
                  <a:srgbClr val="C00000"/>
                </a:solidFill>
                <a:latin typeface="Tahoma"/>
                <a:ea typeface="Tahoma" pitchFamily="34" charset="0"/>
                <a:cs typeface="Tahoma" pitchFamily="34" charset="0"/>
              </a:rPr>
              <a:t> meets the bound for 80.9% of workloads</a:t>
            </a: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sz="2000"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r>
              <a:rPr lang="en-US" sz="2800" dirty="0" err="1" smtClean="0">
                <a:solidFill>
                  <a:srgbClr val="C00000"/>
                </a:solidFill>
                <a:latin typeface="Tahoma"/>
                <a:ea typeface="Tahoma" pitchFamily="34" charset="0"/>
                <a:cs typeface="Tahoma" pitchFamily="34" charset="0"/>
              </a:rPr>
              <a:t>AlwaysPrioritize</a:t>
            </a:r>
            <a:r>
              <a:rPr lang="en-US" sz="2800" dirty="0" smtClean="0">
                <a:solidFill>
                  <a:srgbClr val="C00000"/>
                </a:solidFill>
                <a:latin typeface="Tahoma"/>
                <a:ea typeface="Tahoma" pitchFamily="34" charset="0"/>
                <a:cs typeface="Tahoma" pitchFamily="34" charset="0"/>
              </a:rPr>
              <a:t>  meets the bound for 83% of workloads</a:t>
            </a: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sz="2000"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800" dirty="0" smtClean="0">
              <a:solidFill>
                <a:srgbClr val="C00000"/>
              </a:solidFill>
              <a:latin typeface="Tahoma"/>
              <a:ea typeface="Tahoma" pitchFamily="34" charset="0"/>
              <a:cs typeface="Tahoma" pitchFamily="34" charset="0"/>
            </a:endParaRPr>
          </a:p>
          <a:p>
            <a:pPr algn="ctr">
              <a:defRPr/>
            </a:pPr>
            <a:r>
              <a:rPr lang="en-US" sz="2800" dirty="0" smtClean="0">
                <a:solidFill>
                  <a:srgbClr val="C00000"/>
                </a:solidFill>
                <a:latin typeface="Tahoma"/>
                <a:ea typeface="Tahoma" pitchFamily="34" charset="0"/>
                <a:cs typeface="Tahoma" pitchFamily="34" charset="0"/>
              </a:rPr>
              <a:t>MISE-</a:t>
            </a:r>
            <a:r>
              <a:rPr lang="en-US" sz="2800" dirty="0" err="1" smtClean="0">
                <a:solidFill>
                  <a:srgbClr val="C00000"/>
                </a:solidFill>
                <a:latin typeface="Tahoma"/>
                <a:ea typeface="Tahoma" pitchFamily="34" charset="0"/>
                <a:cs typeface="Tahoma" pitchFamily="34" charset="0"/>
              </a:rPr>
              <a:t>QoS</a:t>
            </a:r>
            <a:r>
              <a:rPr lang="en-US" sz="2800" dirty="0" smtClean="0">
                <a:solidFill>
                  <a:srgbClr val="C00000"/>
                </a:solidFill>
                <a:latin typeface="Tahoma"/>
                <a:ea typeface="Tahoma" pitchFamily="34" charset="0"/>
                <a:cs typeface="Tahoma" pitchFamily="34" charset="0"/>
              </a:rPr>
              <a:t> correctly predicts whether or not the bound is met for 95.7% of workloads</a:t>
            </a:r>
          </a:p>
          <a:p>
            <a:pPr algn="ctr">
              <a:defRPr/>
            </a:pPr>
            <a:endParaRPr lang="en-US"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681443158"/>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smtClean="0"/>
              <a:t>Performance of Non-</a:t>
            </a:r>
            <a:r>
              <a:rPr lang="en-US" sz="3600" dirty="0" err="1" smtClean="0"/>
              <a:t>QoS</a:t>
            </a:r>
            <a:r>
              <a:rPr lang="en-US" sz="3600" dirty="0" smtClean="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288</a:t>
            </a:fld>
            <a:endParaRPr lang="en-US" altLang="en-US">
              <a:solidFill>
                <a:srgbClr val="000000"/>
              </a:solidFill>
            </a:endParaRPr>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0" name="Oval 9"/>
          <p:cNvSpPr/>
          <p:nvPr/>
        </p:nvSpPr>
        <p:spPr>
          <a:xfrm>
            <a:off x="5625641" y="2285992"/>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3000" dirty="0" smtClean="0">
                <a:solidFill>
                  <a:srgbClr val="C00000"/>
                </a:solidFill>
                <a:latin typeface="Tahoma"/>
                <a:ea typeface="Tahoma" pitchFamily="34" charset="0"/>
                <a:cs typeface="Tahoma" pitchFamily="34" charset="0"/>
              </a:rPr>
              <a:t>Higher performance when bound is loose</a:t>
            </a:r>
          </a:p>
          <a:p>
            <a:pPr algn="ctr"/>
            <a:endParaRPr lang="en-US" dirty="0">
              <a:solidFill>
                <a:srgbClr val="FFFFFF"/>
              </a:solidFill>
              <a:latin typeface="Tahoma"/>
            </a:endParaRPr>
          </a:p>
        </p:txBody>
      </p:sp>
      <p:sp>
        <p:nvSpPr>
          <p:cNvPr id="13" name="TextBox 12"/>
          <p:cNvSpPr txBox="1"/>
          <p:nvPr/>
        </p:nvSpPr>
        <p:spPr>
          <a:xfrm>
            <a:off x="98476" y="5056543"/>
            <a:ext cx="8964613" cy="1015663"/>
          </a:xfrm>
          <a:prstGeom prst="rect">
            <a:avLst/>
          </a:prstGeom>
          <a:solidFill>
            <a:schemeClr val="bg1"/>
          </a:solidFill>
          <a:ln w="25400">
            <a:solidFill>
              <a:schemeClr val="tx1"/>
            </a:solidFill>
          </a:ln>
        </p:spPr>
        <p:txBody>
          <a:bodyPr>
            <a:spAutoFit/>
          </a:bodyPr>
          <a:lstStyle/>
          <a:p>
            <a:pPr algn="ctr"/>
            <a:r>
              <a:rPr lang="en-US" sz="3000" dirty="0" smtClean="0">
                <a:solidFill>
                  <a:srgbClr val="C00000"/>
                </a:solidFill>
                <a:latin typeface="Tahoma"/>
                <a:cs typeface="Tahoma" pitchFamily="34" charset="0"/>
              </a:rPr>
              <a:t>When slowdown bound is 10/3 </a:t>
            </a:r>
          </a:p>
          <a:p>
            <a:pPr algn="ctr"/>
            <a:r>
              <a:rPr lang="en-US" sz="3000" dirty="0" smtClean="0">
                <a:solidFill>
                  <a:srgbClr val="C00000"/>
                </a:solidFill>
                <a:latin typeface="Tahoma"/>
                <a:cs typeface="Tahoma" pitchFamily="34" charset="0"/>
              </a:rPr>
              <a:t>MISE-</a:t>
            </a:r>
            <a:r>
              <a:rPr lang="en-US" sz="3000" dirty="0" err="1" smtClean="0">
                <a:solidFill>
                  <a:srgbClr val="C00000"/>
                </a:solidFill>
                <a:latin typeface="Tahoma"/>
                <a:cs typeface="Tahoma" pitchFamily="34" charset="0"/>
              </a:rPr>
              <a:t>QoS</a:t>
            </a:r>
            <a:r>
              <a:rPr lang="en-US" sz="3000" dirty="0" smtClean="0">
                <a:solidFill>
                  <a:srgbClr val="C00000"/>
                </a:solidFill>
                <a:latin typeface="Tahoma"/>
                <a:cs typeface="Tahoma" pitchFamily="34" charset="0"/>
              </a:rPr>
              <a:t> improves system performance by 10%  </a:t>
            </a:r>
            <a:r>
              <a:rPr lang="en-US" sz="3000" dirty="0" smtClean="0">
                <a:solidFill>
                  <a:srgbClr val="C00000"/>
                </a:solidFill>
                <a:latin typeface="Tahoma"/>
                <a:ea typeface="Tahoma" pitchFamily="34" charset="0"/>
                <a:cs typeface="Tahoma" pitchFamily="34" charset="0"/>
              </a:rPr>
              <a:t> </a:t>
            </a: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4209771742"/>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289</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87239064"/>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093604680"/>
      </p:ext>
    </p:extLst>
  </p:cSld>
  <p:clrMapOvr>
    <a:masterClrMapping/>
  </p:clrMapOvr>
  <p:timing>
    <p:tnLst>
      <p:par>
        <p:cTn xmlns:p14="http://schemas.microsoft.com/office/powerpoint/2010/mai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50" dirty="0" smtClean="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50" dirty="0" smtClean="0"/>
              <a:t>MISE significantly more effective in enforcing guarantees</a:t>
            </a:r>
          </a:p>
          <a:p>
            <a:pPr>
              <a:buNone/>
            </a:pPr>
            <a:endParaRPr lang="en-US" dirty="0" smtClean="0"/>
          </a:p>
          <a:p>
            <a:r>
              <a:rPr lang="en-US" dirty="0" smtClean="0"/>
              <a:t>Minimizing maximum slowdown</a:t>
            </a:r>
          </a:p>
          <a:p>
            <a:pPr lvl="1">
              <a:spcAft>
                <a:spcPts val="1200"/>
              </a:spcAft>
            </a:pPr>
            <a:r>
              <a:rPr lang="en-US" sz="2350" dirty="0" smtClean="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290</a:t>
            </a:fld>
            <a:endParaRPr lang="en-US" altLang="en-US">
              <a:solidFill>
                <a:srgbClr val="000000"/>
              </a:solidFill>
            </a:endParaRPr>
          </a:p>
        </p:txBody>
      </p:sp>
      <p:sp>
        <p:nvSpPr>
          <p:cNvPr id="5" name="Rectangle 4"/>
          <p:cNvSpPr/>
          <p:nvPr/>
        </p:nvSpPr>
        <p:spPr>
          <a:xfrm>
            <a:off x="107504" y="6239053"/>
            <a:ext cx="8064896" cy="646331"/>
          </a:xfrm>
          <a:prstGeom prst="rect">
            <a:avLst/>
          </a:prstGeom>
        </p:spPr>
        <p:txBody>
          <a:bodyPr wrap="square">
            <a:spAutoFit/>
          </a:bodyPr>
          <a:lstStyle/>
          <a:p>
            <a:r>
              <a:rPr lang="en-US" dirty="0" smtClean="0">
                <a:solidFill>
                  <a:srgbClr val="000000"/>
                </a:solidFill>
                <a:latin typeface="Tahoma" charset="0"/>
                <a:ea typeface="ＭＳ Ｐゴシック" charset="0"/>
                <a:cs typeface="ＭＳ Ｐゴシック" charset="0"/>
              </a:rPr>
              <a:t>Subramanian et al., “</a:t>
            </a:r>
            <a:r>
              <a:rPr lang="en-US" dirty="0">
                <a:solidFill>
                  <a:srgbClr val="0000FF"/>
                </a:solidFill>
                <a:latin typeface="Tahoma" charset="0"/>
                <a:ea typeface="ＭＳ Ｐゴシック" charset="0"/>
                <a:cs typeface="ＭＳ Ｐゴシック" charset="0"/>
              </a:rPr>
              <a:t>MISE: Providing Performance Predictability and Improving Fairness in Shared Main Memory </a:t>
            </a:r>
            <a:r>
              <a:rPr lang="en-US" dirty="0" smtClean="0">
                <a:solidFill>
                  <a:srgbClr val="0000FF"/>
                </a:solidFill>
                <a:latin typeface="Tahoma" charset="0"/>
                <a:ea typeface="ＭＳ Ｐゴシック" charset="0"/>
                <a:cs typeface="ＭＳ Ｐゴシック" charset="0"/>
              </a:rPr>
              <a:t>Systems</a:t>
            </a:r>
            <a:r>
              <a:rPr lang="en-US" dirty="0" smtClean="0">
                <a:solidFill>
                  <a:srgbClr val="000000"/>
                </a:solidFill>
                <a:latin typeface="Tahoma" charset="0"/>
                <a:ea typeface="ＭＳ Ｐゴシック" charset="0"/>
                <a:cs typeface="ＭＳ Ｐゴシック" charset="0"/>
              </a:rPr>
              <a:t>,</a:t>
            </a:r>
            <a:r>
              <a:rPr lang="en-US" dirty="0">
                <a:solidFill>
                  <a:srgbClr val="000000"/>
                </a:solidFill>
                <a:latin typeface="Tahoma" charset="0"/>
                <a:ea typeface="ＭＳ Ｐゴシック" charset="0"/>
                <a:cs typeface="ＭＳ Ｐゴシック" charset="0"/>
              </a:rPr>
              <a:t>” </a:t>
            </a:r>
            <a:r>
              <a:rPr lang="en-US" dirty="0" smtClean="0">
                <a:solidFill>
                  <a:srgbClr val="000000"/>
                </a:solidFill>
                <a:latin typeface="Tahoma" charset="0"/>
                <a:ea typeface="ＭＳ Ｐゴシック" charset="0"/>
                <a:cs typeface="ＭＳ Ｐゴシック" charset="0"/>
              </a:rPr>
              <a:t>HPCA 2013</a:t>
            </a:r>
            <a:r>
              <a:rPr lang="en-US" dirty="0" smtClean="0">
                <a:solidFill>
                  <a:srgbClr val="000000"/>
                </a:solidFill>
                <a:latin typeface="Tahoma"/>
              </a:rPr>
              <a:t>.</a:t>
            </a:r>
            <a:endParaRPr lang="en-US" dirty="0">
              <a:solidFill>
                <a:srgbClr val="000000"/>
              </a:solidFill>
              <a:latin typeface="Tahoma"/>
              <a:hlinkClick r:id="rId2" action="ppaction://hlinkpres?slideindex=1&amp;slidetitle="/>
            </a:endParaRPr>
          </a:p>
        </p:txBody>
      </p:sp>
    </p:spTree>
    <p:extLst>
      <p:ext uri="{BB962C8B-B14F-4D97-AF65-F5344CB8AC3E}">
        <p14:creationId xmlns:p14="http://schemas.microsoft.com/office/powerpoint/2010/main" val="165438988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smtClean="0"/>
              <a:t>Uncontrolled memory interference slows down  applications unpredictably</a:t>
            </a:r>
          </a:p>
          <a:p>
            <a:r>
              <a:rPr lang="en-US" sz="2600" dirty="0" smtClean="0"/>
              <a:t>Goal: </a:t>
            </a:r>
            <a:r>
              <a:rPr lang="en-US" sz="2600" dirty="0" smtClean="0">
                <a:solidFill>
                  <a:srgbClr val="FF0000"/>
                </a:solidFill>
              </a:rPr>
              <a:t>Estimate and control </a:t>
            </a:r>
            <a:r>
              <a:rPr lang="en-US" sz="2600" dirty="0" smtClean="0"/>
              <a:t>slowdowns</a:t>
            </a:r>
          </a:p>
          <a:p>
            <a:r>
              <a:rPr lang="en-US" sz="2600" dirty="0" smtClean="0"/>
              <a:t>Key contribution</a:t>
            </a:r>
          </a:p>
          <a:p>
            <a:pPr lvl="1"/>
            <a:r>
              <a:rPr lang="en-US" sz="2100" dirty="0" smtClean="0">
                <a:solidFill>
                  <a:srgbClr val="0070C0"/>
                </a:solidFill>
              </a:rPr>
              <a:t>MISE: An accurate slowdown estimation model </a:t>
            </a:r>
          </a:p>
          <a:p>
            <a:pPr lvl="1"/>
            <a:r>
              <a:rPr lang="en-US" sz="2100" dirty="0" smtClean="0">
                <a:solidFill>
                  <a:srgbClr val="0070C0"/>
                </a:solidFill>
              </a:rPr>
              <a:t>Average error of MISE: 8.2%</a:t>
            </a:r>
          </a:p>
          <a:p>
            <a:r>
              <a:rPr lang="en-US" sz="2600" dirty="0" smtClean="0"/>
              <a:t>Key Idea</a:t>
            </a:r>
          </a:p>
          <a:p>
            <a:pPr lvl="1"/>
            <a:r>
              <a:rPr lang="en-US" sz="2100" dirty="0" smtClean="0">
                <a:solidFill>
                  <a:srgbClr val="0070C0"/>
                </a:solidFill>
              </a:rPr>
              <a:t>Request Service Rate is a proxy for performance</a:t>
            </a:r>
          </a:p>
          <a:p>
            <a:pPr lvl="1"/>
            <a:r>
              <a:rPr lang="en-US" sz="2100" dirty="0" smtClean="0">
                <a:solidFill>
                  <a:srgbClr val="0070C0"/>
                </a:solidFill>
              </a:rPr>
              <a:t>Request Service Rate </a:t>
            </a:r>
            <a:r>
              <a:rPr lang="en-US" sz="2100" baseline="-25000" dirty="0" smtClean="0">
                <a:solidFill>
                  <a:srgbClr val="0070C0"/>
                </a:solidFill>
              </a:rPr>
              <a:t>Alone</a:t>
            </a:r>
            <a:r>
              <a:rPr lang="en-US" sz="2100" dirty="0" smtClean="0">
                <a:solidFill>
                  <a:srgbClr val="0070C0"/>
                </a:solidFill>
              </a:rPr>
              <a:t> estimated by giving an application highest priority in accessing memory</a:t>
            </a:r>
          </a:p>
          <a:p>
            <a:r>
              <a:rPr lang="en-US" sz="2600" dirty="0" smtClean="0">
                <a:solidFill>
                  <a:srgbClr val="FF0000"/>
                </a:solidFill>
              </a:rPr>
              <a:t>Leverage slowdown estimates to control slowdowns</a:t>
            </a:r>
          </a:p>
          <a:p>
            <a:pPr lvl="1"/>
            <a:r>
              <a:rPr lang="en-US" sz="2100" dirty="0" smtClean="0">
                <a:solidFill>
                  <a:srgbClr val="0070C0"/>
                </a:solidFill>
              </a:rPr>
              <a:t>Providing soft slowdown guarantees</a:t>
            </a:r>
          </a:p>
          <a:p>
            <a:pPr lvl="1"/>
            <a:r>
              <a:rPr lang="en-US" sz="2100" dirty="0" smtClean="0">
                <a:solidFill>
                  <a:srgbClr val="0070C0"/>
                </a:solidFill>
              </a:rPr>
              <a:t>Minimizing maximum slowdown</a:t>
            </a:r>
          </a:p>
          <a:p>
            <a:pPr lvl="1"/>
            <a:endParaRPr lang="en-US" sz="2100"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116122016"/>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Efficient Cache Utilization</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8035759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Efficient Cache Utilization</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solidFill>
                  <a:srgbClr val="0000FF"/>
                </a:solidFill>
              </a:rPr>
              <a:t>Compressing redundant data</a:t>
            </a:r>
          </a:p>
          <a:p>
            <a:pPr lvl="1"/>
            <a:r>
              <a:rPr lang="en-US" sz="1300" dirty="0"/>
              <a:t>Gennady </a:t>
            </a:r>
            <a:r>
              <a:rPr lang="en-US" sz="1300" dirty="0" err="1"/>
              <a:t>Pekhimenko</a:t>
            </a:r>
            <a:r>
              <a:rPr lang="en-US" sz="1300" dirty="0"/>
              <a:t>, Vivek Seshadri, </a:t>
            </a:r>
            <a:r>
              <a:rPr lang="en-US" sz="1300" u="sng" dirty="0"/>
              <a:t>Onur Mutlu</a:t>
            </a:r>
            <a:r>
              <a:rPr lang="en-US" sz="1300" dirty="0"/>
              <a:t>, Philip B. Gibbons,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2"/>
              </a:rPr>
              <a:t>"Base-Delta-Immediate Compression: Practical Data Compression for On-Chip Caches"</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4"/>
              </a:rPr>
              <a:t>Slides (pptx)</a:t>
            </a:r>
            <a:r>
              <a:rPr lang="en-US" sz="1300" dirty="0"/>
              <a:t> </a:t>
            </a:r>
            <a:endParaRPr lang="en-US" sz="1300" dirty="0" smtClean="0"/>
          </a:p>
          <a:p>
            <a:pPr lvl="1"/>
            <a:endParaRPr lang="en-US" sz="1300" dirty="0">
              <a:latin typeface="Tahoma" charset="0"/>
            </a:endParaRPr>
          </a:p>
          <a:p>
            <a:pPr lvl="1"/>
            <a:r>
              <a:rPr lang="en-US" sz="1300" dirty="0"/>
              <a:t>Gennady </a:t>
            </a:r>
            <a:r>
              <a:rPr lang="en-US" sz="1300" dirty="0" err="1"/>
              <a:t>Pekhimenko</a:t>
            </a:r>
            <a:r>
              <a:rPr lang="en-US" sz="1300" dirty="0"/>
              <a:t>, Vivek Seshadri, </a:t>
            </a:r>
            <a:r>
              <a:rPr lang="en-US" sz="1300" dirty="0" err="1"/>
              <a:t>Yoongu</a:t>
            </a:r>
            <a:r>
              <a:rPr lang="en-US" sz="1300" dirty="0"/>
              <a:t> Kim, Hongyi </a:t>
            </a:r>
            <a:r>
              <a:rPr lang="en-US" sz="1300" dirty="0" err="1"/>
              <a:t>Xin</a:t>
            </a:r>
            <a:r>
              <a:rPr lang="en-US" sz="1300" dirty="0"/>
              <a:t>, </a:t>
            </a:r>
            <a:r>
              <a:rPr lang="en-US" sz="1300" u="sng" dirty="0"/>
              <a:t>Onur Mutlu</a:t>
            </a:r>
            <a:r>
              <a:rPr lang="en-US" sz="1300" dirty="0"/>
              <a:t>, Michael A. </a:t>
            </a:r>
            <a:r>
              <a:rPr lang="en-US" sz="1300" dirty="0" err="1"/>
              <a:t>Kozuch</a:t>
            </a:r>
            <a:r>
              <a:rPr lang="en-US" sz="1300" dirty="0"/>
              <a:t>, Phillip B. Gibbons, and Todd C. </a:t>
            </a:r>
            <a:r>
              <a:rPr lang="en-US" sz="1300" dirty="0" err="1"/>
              <a:t>Mowry</a:t>
            </a:r>
            <a:r>
              <a:rPr lang="en-US" sz="1300" dirty="0"/>
              <a:t>,</a:t>
            </a:r>
            <a:br>
              <a:rPr lang="en-US" sz="1300" dirty="0"/>
            </a:br>
            <a:r>
              <a:rPr lang="en-US" sz="1300" b="1" dirty="0">
                <a:hlinkClick r:id="rId5"/>
              </a:rPr>
              <a:t>"Linearly Compressed Pages: A Low-Complexity, Low-Latency Main Memory Compression Framework"</a:t>
            </a:r>
            <a:r>
              <a:rPr lang="en-US" sz="1300" dirty="0"/>
              <a:t/>
            </a:r>
            <a:br>
              <a:rPr lang="en-US" sz="1300" dirty="0"/>
            </a:br>
            <a:r>
              <a:rPr lang="en-US" sz="1300" i="1" dirty="0"/>
              <a:t>Proceedings of the </a:t>
            </a:r>
            <a:r>
              <a:rPr lang="en-US" sz="1300" i="1" dirty="0">
                <a:hlinkClick r:id="rId6"/>
              </a:rPr>
              <a:t>46th International Symposium on Microarchitecture</a:t>
            </a:r>
            <a:r>
              <a:rPr lang="en-US" sz="1300" i="1" dirty="0"/>
              <a:t> (</a:t>
            </a:r>
            <a:r>
              <a:rPr lang="en-US" sz="1300" b="1" i="1" dirty="0"/>
              <a:t>MICRO</a:t>
            </a:r>
            <a:r>
              <a:rPr lang="en-US" sz="1300" i="1" dirty="0"/>
              <a:t>)</a:t>
            </a:r>
            <a:r>
              <a:rPr lang="en-US" sz="1300" dirty="0"/>
              <a:t>, Davis, CA, December 2013. </a:t>
            </a:r>
            <a:r>
              <a:rPr lang="en-US" sz="1300" dirty="0">
                <a:hlinkClick r:id="rId7"/>
              </a:rPr>
              <a:t>Slides (pptx)</a:t>
            </a:r>
            <a:r>
              <a:rPr lang="en-US" sz="1300" dirty="0"/>
              <a:t> </a:t>
            </a:r>
            <a:r>
              <a:rPr lang="en-US" sz="1300" dirty="0">
                <a:hlinkClick r:id="rId8"/>
              </a:rPr>
              <a:t>(pdf)</a:t>
            </a:r>
            <a:r>
              <a:rPr lang="en-US" sz="1300" dirty="0"/>
              <a:t> </a:t>
            </a:r>
            <a:r>
              <a:rPr lang="en-US" sz="1300" dirty="0">
                <a:hlinkClick r:id="rId9"/>
              </a:rPr>
              <a:t>Lightning Session Slides (pptx)</a:t>
            </a:r>
            <a:r>
              <a:rPr lang="en-US" sz="1300" dirty="0"/>
              <a:t> </a:t>
            </a:r>
            <a:r>
              <a:rPr lang="en-US" sz="1300" dirty="0">
                <a:hlinkClick r:id="rId10"/>
              </a:rPr>
              <a:t>(pdf)</a:t>
            </a:r>
            <a:r>
              <a:rPr lang="en-US" sz="1300" dirty="0"/>
              <a:t> </a:t>
            </a:r>
            <a:endParaRPr lang="en-US" sz="1300" dirty="0">
              <a:latin typeface="Tahoma" charset="0"/>
            </a:endParaRPr>
          </a:p>
          <a:p>
            <a:pPr marL="0" indent="0">
              <a:buNone/>
            </a:pPr>
            <a:endParaRPr lang="en-US" dirty="0" smtClean="0"/>
          </a:p>
          <a:p>
            <a:r>
              <a:rPr lang="en-US" dirty="0" smtClean="0">
                <a:solidFill>
                  <a:srgbClr val="0000FF"/>
                </a:solidFill>
              </a:rPr>
              <a:t>Reducing pollution and thrashing</a:t>
            </a:r>
          </a:p>
          <a:p>
            <a:pPr lvl="1"/>
            <a:r>
              <a:rPr lang="en-US" sz="1300" dirty="0"/>
              <a:t>Vivek Seshadri, </a:t>
            </a:r>
            <a:r>
              <a:rPr lang="en-US" sz="1300" u="sng" dirty="0"/>
              <a:t>Onur Mutlu</a:t>
            </a:r>
            <a:r>
              <a:rPr lang="en-US" sz="1300" dirty="0"/>
              <a:t>,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11"/>
              </a:rPr>
              <a:t>"The Evicted-Address Filter: A Unified Mechanism to Address Both Cache Pollution and Thrashing"</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12"/>
              </a:rPr>
              <a:t>Slides (pptx)</a:t>
            </a:r>
            <a:endParaRPr lang="en-US" sz="1300" dirty="0">
              <a:latin typeface="Tahoma" charset="0"/>
            </a:endParaRPr>
          </a:p>
          <a:p>
            <a:pPr lvl="1"/>
            <a:endParaRPr lang="en-US" dirty="0" smtClean="0"/>
          </a:p>
          <a:p>
            <a:endParaRPr lang="en-US"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spTree>
    <p:extLst>
      <p:ext uri="{BB962C8B-B14F-4D97-AF65-F5344CB8AC3E}">
        <p14:creationId xmlns:p14="http://schemas.microsoft.com/office/powerpoint/2010/main" val="540277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Evicted Address Filter: Executive Summary</a:t>
            </a:r>
            <a:endParaRPr lang="en-US" sz="3800" dirty="0"/>
          </a:p>
        </p:txBody>
      </p:sp>
      <p:sp>
        <p:nvSpPr>
          <p:cNvPr id="4" name="Content Placeholder 2"/>
          <p:cNvSpPr>
            <a:spLocks noGrp="1"/>
          </p:cNvSpPr>
          <p:nvPr>
            <p:ph idx="1"/>
          </p:nvPr>
        </p:nvSpPr>
        <p:spPr>
          <a:xfrm>
            <a:off x="381000" y="1371600"/>
            <a:ext cx="8534400" cy="5486400"/>
          </a:xfrm>
        </p:spPr>
        <p:txBody>
          <a:bodyPr rtlCol="0">
            <a:normAutofit fontScale="92500"/>
          </a:bodyPr>
          <a:lstStyle/>
          <a:p>
            <a:pPr eaLnBrk="1" fontAlgn="auto" hangingPunct="1">
              <a:spcAft>
                <a:spcPts val="0"/>
              </a:spcAft>
              <a:defRPr/>
            </a:pPr>
            <a:r>
              <a:rPr lang="en-US" sz="2800" dirty="0" smtClean="0"/>
              <a:t>Two problems degrade cache performance</a:t>
            </a:r>
          </a:p>
          <a:p>
            <a:pPr lvl="1" eaLnBrk="1" fontAlgn="auto" hangingPunct="1">
              <a:spcAft>
                <a:spcPts val="0"/>
              </a:spcAft>
              <a:defRPr/>
            </a:pPr>
            <a:r>
              <a:rPr lang="en-US" sz="2600" dirty="0" smtClean="0"/>
              <a:t>Pollution and thrashing</a:t>
            </a:r>
          </a:p>
          <a:p>
            <a:pPr lvl="1" eaLnBrk="1" fontAlgn="auto" hangingPunct="1">
              <a:spcAft>
                <a:spcPts val="0"/>
              </a:spcAft>
              <a:defRPr/>
            </a:pPr>
            <a:r>
              <a:rPr lang="en-US" sz="2600" dirty="0" smtClean="0"/>
              <a:t>Prior works don’t address both problems concurrently</a:t>
            </a:r>
          </a:p>
          <a:p>
            <a:pPr>
              <a:defRPr/>
            </a:pPr>
            <a:r>
              <a:rPr lang="en-US" sz="2600" dirty="0" smtClean="0"/>
              <a:t>Goal: A mechanism to address both problems</a:t>
            </a:r>
            <a:endParaRPr lang="en-US" sz="2400" dirty="0" smtClean="0"/>
          </a:p>
          <a:p>
            <a:pPr eaLnBrk="1" fontAlgn="auto" hangingPunct="1">
              <a:spcAft>
                <a:spcPts val="0"/>
              </a:spcAft>
              <a:defRPr/>
            </a:pPr>
            <a:r>
              <a:rPr lang="en-US" sz="2800" dirty="0" smtClean="0"/>
              <a:t>EAF-Cache</a:t>
            </a:r>
          </a:p>
          <a:p>
            <a:pPr lvl="1" eaLnBrk="1" fontAlgn="auto" hangingPunct="1">
              <a:spcAft>
                <a:spcPts val="0"/>
              </a:spcAft>
              <a:defRPr/>
            </a:pPr>
            <a:r>
              <a:rPr lang="en-US" sz="2600" dirty="0" smtClean="0"/>
              <a:t>Keep track of </a:t>
            </a:r>
            <a:r>
              <a:rPr lang="en-US" sz="2600" dirty="0" smtClean="0">
                <a:solidFill>
                  <a:schemeClr val="tx2"/>
                </a:solidFill>
              </a:rPr>
              <a:t>recently evicted block addresses in EAF</a:t>
            </a:r>
          </a:p>
          <a:p>
            <a:pPr lvl="1" eaLnBrk="1" fontAlgn="auto" hangingPunct="1">
              <a:spcAft>
                <a:spcPts val="0"/>
              </a:spcAft>
              <a:defRPr/>
            </a:pPr>
            <a:r>
              <a:rPr lang="en-US" sz="2600" dirty="0" smtClean="0">
                <a:solidFill>
                  <a:schemeClr val="tx2"/>
                </a:solidFill>
              </a:rPr>
              <a:t>Insert low reuse with low priority </a:t>
            </a:r>
            <a:r>
              <a:rPr lang="en-US" sz="2600" dirty="0" smtClean="0">
                <a:solidFill>
                  <a:schemeClr val="tx1">
                    <a:lumMod val="90000"/>
                    <a:lumOff val="10000"/>
                  </a:schemeClr>
                </a:solidFill>
              </a:rPr>
              <a:t>to mitigate pollution</a:t>
            </a:r>
            <a:endParaRPr lang="en-US" sz="2600" dirty="0" smtClean="0">
              <a:solidFill>
                <a:schemeClr val="tx2"/>
              </a:solidFill>
            </a:endParaRPr>
          </a:p>
          <a:p>
            <a:pPr lvl="1" eaLnBrk="1" fontAlgn="auto" hangingPunct="1">
              <a:spcAft>
                <a:spcPts val="0"/>
              </a:spcAft>
              <a:defRPr/>
            </a:pPr>
            <a:r>
              <a:rPr lang="en-US" sz="2600" dirty="0" smtClean="0">
                <a:solidFill>
                  <a:schemeClr val="tx2"/>
                </a:solidFill>
              </a:rPr>
              <a:t>Clear EAF periodically  </a:t>
            </a:r>
            <a:r>
              <a:rPr lang="en-US" sz="2600" dirty="0" smtClean="0"/>
              <a:t>to mitigate thrashing</a:t>
            </a:r>
          </a:p>
          <a:p>
            <a:pPr lvl="1" eaLnBrk="1" fontAlgn="auto" hangingPunct="1">
              <a:spcAft>
                <a:spcPts val="0"/>
              </a:spcAft>
              <a:defRPr/>
            </a:pPr>
            <a:r>
              <a:rPr lang="en-US" sz="2600" dirty="0" smtClean="0">
                <a:solidFill>
                  <a:schemeClr val="tx2"/>
                </a:solidFill>
              </a:rPr>
              <a:t>Low complexity </a:t>
            </a:r>
            <a:r>
              <a:rPr lang="en-US" sz="2600" dirty="0" smtClean="0"/>
              <a:t>implementation using Bloom filter</a:t>
            </a:r>
            <a:endParaRPr lang="en-US" sz="2400" dirty="0" smtClean="0"/>
          </a:p>
          <a:p>
            <a:pPr eaLnBrk="1" fontAlgn="auto" hangingPunct="1">
              <a:spcAft>
                <a:spcPts val="0"/>
              </a:spcAft>
              <a:defRPr/>
            </a:pPr>
            <a:r>
              <a:rPr lang="en-US" sz="2800" dirty="0" smtClean="0"/>
              <a:t>EAF-Cache outperforms five prior approaches that address pollution or thrashing</a:t>
            </a:r>
            <a:endParaRPr lang="en-US" sz="2400" dirty="0" smtClean="0"/>
          </a:p>
        </p:txBody>
      </p:sp>
      <p:sp>
        <p:nvSpPr>
          <p:cNvPr id="5" name="Slide Number Placeholder 4"/>
          <p:cNvSpPr>
            <a:spLocks noGrp="1"/>
          </p:cNvSpPr>
          <p:nvPr>
            <p:ph type="sldNum" sz="quarter" idx="4294967295"/>
          </p:nvPr>
        </p:nvSpPr>
        <p:spPr>
          <a:xfrm>
            <a:off x="8077200" y="6381328"/>
            <a:ext cx="2133600" cy="365125"/>
          </a:xfrm>
          <a:prstGeom prst="rect">
            <a:avLst/>
          </a:prstGeom>
        </p:spPr>
        <p:txBody>
          <a:bodyPr/>
          <a:lstStyle/>
          <a:p>
            <a:fld id="{D12F3BBA-903E-41DF-8646-73C0BFD5E175}" type="slidenum">
              <a:rPr lang="en-US" smtClean="0">
                <a:solidFill>
                  <a:srgbClr val="080808">
                    <a:tint val="75000"/>
                  </a:srgbClr>
                </a:solidFill>
                <a:latin typeface="Calibri"/>
              </a:rPr>
              <a:pPr/>
              <a:t>294</a:t>
            </a:fld>
            <a:endParaRPr lang="en-US" dirty="0">
              <a:solidFill>
                <a:srgbClr val="080808">
                  <a:tint val="75000"/>
                </a:srgbClr>
              </a:solidFill>
              <a:latin typeface="Calibri"/>
            </a:endParaRPr>
          </a:p>
        </p:txBody>
      </p:sp>
      <p:sp>
        <p:nvSpPr>
          <p:cNvPr id="3" name="Rectangle 2"/>
          <p:cNvSpPr/>
          <p:nvPr/>
        </p:nvSpPr>
        <p:spPr>
          <a:xfrm>
            <a:off x="1440160" y="6444044"/>
            <a:ext cx="7740352" cy="369332"/>
          </a:xfrm>
          <a:prstGeom prst="rect">
            <a:avLst/>
          </a:prstGeom>
        </p:spPr>
        <p:txBody>
          <a:bodyPr wrap="square">
            <a:spAutoFit/>
          </a:bodyPr>
          <a:lstStyle/>
          <a:p>
            <a:r>
              <a:rPr lang="en-US" dirty="0">
                <a:solidFill>
                  <a:srgbClr val="000000"/>
                </a:solidFill>
                <a:latin typeface="Tahoma" charset="0"/>
              </a:rPr>
              <a:t>Seshadri et al., </a:t>
            </a:r>
            <a:r>
              <a:rPr lang="en-US" dirty="0" smtClean="0">
                <a:solidFill>
                  <a:srgbClr val="000000"/>
                </a:solidFill>
                <a:latin typeface="Tahoma" charset="0"/>
              </a:rPr>
              <a:t>“</a:t>
            </a:r>
            <a:r>
              <a:rPr lang="en-US" altLang="ja-JP" dirty="0" smtClean="0">
                <a:solidFill>
                  <a:srgbClr val="0000FF"/>
                </a:solidFill>
                <a:latin typeface="Tahoma" charset="0"/>
                <a:ea typeface="ＭＳ Ｐゴシック"/>
              </a:rPr>
              <a:t>The Evicted Address Filter</a:t>
            </a:r>
            <a:r>
              <a:rPr lang="en-US" altLang="ja-JP" dirty="0" smtClean="0">
                <a:solidFill>
                  <a:srgbClr val="000000"/>
                </a:solidFill>
                <a:latin typeface="Tahoma" charset="0"/>
                <a:ea typeface="ＭＳ Ｐゴシック"/>
              </a:rPr>
              <a:t>,</a:t>
            </a:r>
            <a:r>
              <a:rPr lang="en-US" dirty="0">
                <a:solidFill>
                  <a:srgbClr val="000000"/>
                </a:solidFill>
                <a:latin typeface="Tahoma" charset="0"/>
              </a:rPr>
              <a:t>”</a:t>
            </a:r>
            <a:r>
              <a:rPr lang="en-US" altLang="ja-JP" dirty="0">
                <a:solidFill>
                  <a:srgbClr val="000000"/>
                </a:solidFill>
                <a:latin typeface="Tahoma" charset="0"/>
                <a:ea typeface="ＭＳ Ｐゴシック"/>
              </a:rPr>
              <a:t> </a:t>
            </a:r>
            <a:r>
              <a:rPr lang="en-US" altLang="ja-JP" dirty="0" smtClean="0">
                <a:solidFill>
                  <a:srgbClr val="000000"/>
                </a:solidFill>
                <a:latin typeface="Tahoma" charset="0"/>
                <a:ea typeface="ＭＳ Ｐゴシック"/>
              </a:rPr>
              <a:t>PACT 2012.</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2280921944"/>
      </p:ext>
    </p:extLst>
  </p:cSld>
  <p:clrMapOvr>
    <a:masterClrMapping/>
  </p:clrMapOvr>
  <p:transition xmlns:p14="http://schemas.microsoft.com/office/powerpoint/2010/main" advTm="520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500"/>
                                        <p:tgtEl>
                                          <p:spTgt spid="4">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fade">
                                      <p:cBhvr>
                                        <p:cTn id="13" dur="500"/>
                                        <p:tgtEl>
                                          <p:spTgt spid="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fade">
                                      <p:cBhvr>
                                        <p:cTn id="18" dur="500"/>
                                        <p:tgtEl>
                                          <p:spTgt spid="4">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Effect transition="in" filter="fade">
                                      <p:cBhvr>
                                        <p:cTn id="23" dur="500"/>
                                        <p:tgtEl>
                                          <p:spTgt spid="4">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fade">
                                      <p:cBhvr>
                                        <p:cTn id="28" dur="500"/>
                                        <p:tgtEl>
                                          <p:spTgt spid="4">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Effect transition="in" filter="fade">
                                      <p:cBhvr>
                                        <p:cTn id="33" dur="500"/>
                                        <p:tgtEl>
                                          <p:spTgt spid="4">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
                                            <p:txEl>
                                              <p:pRg st="7" end="7"/>
                                            </p:txEl>
                                          </p:spTgt>
                                        </p:tgtEl>
                                        <p:attrNameLst>
                                          <p:attrName>style.visibility</p:attrName>
                                        </p:attrNameLst>
                                      </p:cBhvr>
                                      <p:to>
                                        <p:strVal val="visible"/>
                                      </p:to>
                                    </p:set>
                                    <p:animEffect transition="in" filter="fade">
                                      <p:cBhvr>
                                        <p:cTn id="38" dur="500"/>
                                        <p:tgtEl>
                                          <p:spTgt spid="4">
                                            <p:txEl>
                                              <p:pRg st="7" end="7"/>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Effect transition="in" filter="fade">
                                      <p:cBhvr>
                                        <p:cTn id="43" dur="500"/>
                                        <p:tgtEl>
                                          <p:spTgt spid="4">
                                            <p:txEl>
                                              <p:pRg st="8" end="8"/>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
                                            <p:txEl>
                                              <p:pRg st="9" end="9"/>
                                            </p:txEl>
                                          </p:spTgt>
                                        </p:tgtEl>
                                        <p:attrNameLst>
                                          <p:attrName>style.visibility</p:attrName>
                                        </p:attrNameLst>
                                      </p:cBhvr>
                                      <p:to>
                                        <p:strVal val="visible"/>
                                      </p:to>
                                    </p:set>
                                    <p:animEffect transition="in" filter="fade">
                                      <p:cBhvr>
                                        <p:cTn id="48" dur="500"/>
                                        <p:tgtEl>
                                          <p:spTgt spid="4">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2"/>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EAF-Cache: Final Design</a:t>
            </a:r>
            <a:endParaRPr lang="en-US" dirty="0"/>
          </a:p>
        </p:txBody>
      </p:sp>
      <p:sp>
        <p:nvSpPr>
          <p:cNvPr id="4" name="Rectangle 3"/>
          <p:cNvSpPr/>
          <p:nvPr/>
        </p:nvSpPr>
        <p:spPr>
          <a:xfrm>
            <a:off x="609600" y="3048000"/>
            <a:ext cx="3124200" cy="83820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080808">
                    <a:lumMod val="85000"/>
                    <a:lumOff val="15000"/>
                  </a:srgbClr>
                </a:solidFill>
                <a:latin typeface="Calibri"/>
              </a:rPr>
              <a:t>Cache</a:t>
            </a:r>
          </a:p>
        </p:txBody>
      </p:sp>
      <p:sp>
        <p:nvSpPr>
          <p:cNvPr id="5" name="Rectangle 4"/>
          <p:cNvSpPr/>
          <p:nvPr/>
        </p:nvSpPr>
        <p:spPr>
          <a:xfrm>
            <a:off x="5257800" y="2895600"/>
            <a:ext cx="2590800" cy="60960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800" dirty="0">
                <a:solidFill>
                  <a:prstClr val="white"/>
                </a:solidFill>
                <a:latin typeface="Calibri"/>
              </a:rPr>
              <a:t>Bloom Filter</a:t>
            </a:r>
          </a:p>
        </p:txBody>
      </p:sp>
      <p:sp>
        <p:nvSpPr>
          <p:cNvPr id="6" name="Rectangle 5"/>
          <p:cNvSpPr/>
          <p:nvPr/>
        </p:nvSpPr>
        <p:spPr>
          <a:xfrm>
            <a:off x="5715000" y="3657600"/>
            <a:ext cx="1676400" cy="45720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400" dirty="0">
                <a:solidFill>
                  <a:prstClr val="white"/>
                </a:solidFill>
                <a:latin typeface="Calibri"/>
              </a:rPr>
              <a:t>Counter</a:t>
            </a:r>
          </a:p>
        </p:txBody>
      </p:sp>
      <p:sp>
        <p:nvSpPr>
          <p:cNvPr id="7" name="Oval 6"/>
          <p:cNvSpPr/>
          <p:nvPr/>
        </p:nvSpPr>
        <p:spPr>
          <a:xfrm>
            <a:off x="3124200" y="140461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1</a:t>
            </a:r>
          </a:p>
        </p:txBody>
      </p:sp>
      <p:sp>
        <p:nvSpPr>
          <p:cNvPr id="8" name="Oval 7"/>
          <p:cNvSpPr/>
          <p:nvPr/>
        </p:nvSpPr>
        <p:spPr>
          <a:xfrm>
            <a:off x="1828800" y="529081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2</a:t>
            </a:r>
          </a:p>
        </p:txBody>
      </p:sp>
      <p:sp>
        <p:nvSpPr>
          <p:cNvPr id="9" name="Oval 8"/>
          <p:cNvSpPr/>
          <p:nvPr/>
        </p:nvSpPr>
        <p:spPr>
          <a:xfrm>
            <a:off x="4495800" y="430530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3</a:t>
            </a:r>
          </a:p>
        </p:txBody>
      </p:sp>
      <p:sp>
        <p:nvSpPr>
          <p:cNvPr id="10" name="TextBox 9"/>
          <p:cNvSpPr txBox="1"/>
          <p:nvPr/>
        </p:nvSpPr>
        <p:spPr>
          <a:xfrm>
            <a:off x="3598214" y="1371600"/>
            <a:ext cx="2345386"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Cache eviction</a:t>
            </a:r>
          </a:p>
        </p:txBody>
      </p:sp>
      <p:sp>
        <p:nvSpPr>
          <p:cNvPr id="11" name="TextBox 10"/>
          <p:cNvSpPr txBox="1"/>
          <p:nvPr/>
        </p:nvSpPr>
        <p:spPr>
          <a:xfrm>
            <a:off x="2290262" y="5257800"/>
            <a:ext cx="1824538"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Cache miss</a:t>
            </a:r>
          </a:p>
        </p:txBody>
      </p:sp>
      <p:sp>
        <p:nvSpPr>
          <p:cNvPr id="12" name="TextBox 11"/>
          <p:cNvSpPr txBox="1"/>
          <p:nvPr/>
        </p:nvSpPr>
        <p:spPr>
          <a:xfrm>
            <a:off x="4981492" y="4272290"/>
            <a:ext cx="3324308"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Counter reaches max</a:t>
            </a:r>
          </a:p>
        </p:txBody>
      </p:sp>
      <p:sp>
        <p:nvSpPr>
          <p:cNvPr id="13" name="TextBox 12"/>
          <p:cNvSpPr txBox="1"/>
          <p:nvPr/>
        </p:nvSpPr>
        <p:spPr>
          <a:xfrm>
            <a:off x="3598214" y="1752600"/>
            <a:ext cx="3668568" cy="954107"/>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Insert</a:t>
            </a:r>
            <a:r>
              <a:rPr lang="en-US" sz="2800" dirty="0">
                <a:solidFill>
                  <a:srgbClr val="080808">
                    <a:lumMod val="75000"/>
                    <a:lumOff val="25000"/>
                  </a:srgbClr>
                </a:solidFill>
                <a:latin typeface="Calibri"/>
                <a:ea typeface="ＭＳ Ｐゴシック" charset="0"/>
                <a:cs typeface="ＭＳ Ｐゴシック" charset="0"/>
              </a:rPr>
              <a:t> address into filter</a:t>
            </a:r>
          </a:p>
          <a:p>
            <a:r>
              <a:rPr lang="en-US" sz="2800" dirty="0">
                <a:solidFill>
                  <a:srgbClr val="1F497D"/>
                </a:solidFill>
                <a:latin typeface="Calibri"/>
                <a:ea typeface="ＭＳ Ｐゴシック" charset="0"/>
                <a:cs typeface="ＭＳ Ｐゴシック" charset="0"/>
              </a:rPr>
              <a:t>Increment</a:t>
            </a:r>
            <a:r>
              <a:rPr lang="en-US" sz="2800" dirty="0">
                <a:solidFill>
                  <a:srgbClr val="080808">
                    <a:lumMod val="75000"/>
                    <a:lumOff val="25000"/>
                  </a:srgbClr>
                </a:solidFill>
                <a:latin typeface="Calibri"/>
                <a:ea typeface="ＭＳ Ｐゴシック" charset="0"/>
                <a:cs typeface="ＭＳ Ｐゴシック" charset="0"/>
              </a:rPr>
              <a:t> counter</a:t>
            </a:r>
          </a:p>
        </p:txBody>
      </p:sp>
      <p:sp>
        <p:nvSpPr>
          <p:cNvPr id="14" name="TextBox 13"/>
          <p:cNvSpPr txBox="1"/>
          <p:nvPr/>
        </p:nvSpPr>
        <p:spPr>
          <a:xfrm>
            <a:off x="2346910" y="5670203"/>
            <a:ext cx="5716437" cy="954107"/>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Test</a:t>
            </a:r>
            <a:r>
              <a:rPr lang="en-US" sz="2800" dirty="0">
                <a:solidFill>
                  <a:srgbClr val="080808">
                    <a:lumMod val="75000"/>
                    <a:lumOff val="25000"/>
                  </a:srgbClr>
                </a:solidFill>
                <a:latin typeface="Calibri"/>
                <a:ea typeface="ＭＳ Ｐゴシック" charset="0"/>
                <a:cs typeface="ＭＳ Ｐゴシック" charset="0"/>
              </a:rPr>
              <a:t> if address is present in filter</a:t>
            </a:r>
          </a:p>
          <a:p>
            <a:r>
              <a:rPr lang="en-US" sz="2800" dirty="0">
                <a:solidFill>
                  <a:srgbClr val="1F497D"/>
                </a:solidFill>
                <a:latin typeface="Calibri"/>
                <a:ea typeface="ＭＳ Ｐゴシック" charset="0"/>
                <a:cs typeface="ＭＳ Ｐゴシック" charset="0"/>
              </a:rPr>
              <a:t>Yes</a:t>
            </a:r>
            <a:r>
              <a:rPr lang="en-US" sz="2800" dirty="0">
                <a:solidFill>
                  <a:srgbClr val="080808">
                    <a:lumMod val="75000"/>
                    <a:lumOff val="25000"/>
                  </a:srgbClr>
                </a:solidFill>
                <a:latin typeface="Calibri"/>
                <a:ea typeface="ＭＳ Ｐゴシック" charset="0"/>
                <a:cs typeface="ＭＳ Ｐゴシック" charset="0"/>
              </a:rPr>
              <a:t>, insert at MRU.</a:t>
            </a:r>
            <a:r>
              <a:rPr lang="en-US" sz="2800" dirty="0">
                <a:solidFill>
                  <a:srgbClr val="1F497D"/>
                </a:solidFill>
                <a:latin typeface="Calibri"/>
                <a:ea typeface="ＭＳ Ｐゴシック" charset="0"/>
                <a:cs typeface="ＭＳ Ｐゴシック" charset="0"/>
              </a:rPr>
              <a:t> No</a:t>
            </a:r>
            <a:r>
              <a:rPr lang="en-US" sz="2800" dirty="0">
                <a:solidFill>
                  <a:srgbClr val="080808">
                    <a:lumMod val="75000"/>
                    <a:lumOff val="25000"/>
                  </a:srgbClr>
                </a:solidFill>
                <a:latin typeface="Calibri"/>
                <a:ea typeface="ＭＳ Ｐゴシック" charset="0"/>
                <a:cs typeface="ＭＳ Ｐゴシック" charset="0"/>
              </a:rPr>
              <a:t>, insert with BIP</a:t>
            </a:r>
          </a:p>
        </p:txBody>
      </p:sp>
      <p:sp>
        <p:nvSpPr>
          <p:cNvPr id="15" name="TextBox 14"/>
          <p:cNvSpPr txBox="1"/>
          <p:nvPr/>
        </p:nvSpPr>
        <p:spPr>
          <a:xfrm>
            <a:off x="4982979" y="4658380"/>
            <a:ext cx="3551421" cy="523220"/>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Clear</a:t>
            </a:r>
            <a:r>
              <a:rPr lang="en-US" sz="2800" dirty="0">
                <a:solidFill>
                  <a:srgbClr val="080808">
                    <a:lumMod val="75000"/>
                    <a:lumOff val="25000"/>
                  </a:srgbClr>
                </a:solidFill>
                <a:latin typeface="Calibri"/>
                <a:ea typeface="ＭＳ Ｐゴシック" charset="0"/>
                <a:cs typeface="ＭＳ Ｐゴシック" charset="0"/>
              </a:rPr>
              <a:t> filter and counter</a:t>
            </a:r>
          </a:p>
        </p:txBody>
      </p:sp>
      <p:sp>
        <p:nvSpPr>
          <p:cNvPr id="16" name="Slide Number Placeholder 1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295</a:t>
            </a:fld>
            <a:endParaRPr lang="en-US">
              <a:solidFill>
                <a:srgbClr val="080808">
                  <a:tint val="75000"/>
                </a:srgbClr>
              </a:solidFill>
              <a:latin typeface="Calibri"/>
            </a:endParaRPr>
          </a:p>
        </p:txBody>
      </p:sp>
    </p:spTree>
    <p:custDataLst>
      <p:tags r:id="rId1"/>
    </p:custDataLst>
    <p:extLst>
      <p:ext uri="{BB962C8B-B14F-4D97-AF65-F5344CB8AC3E}">
        <p14:creationId xmlns:p14="http://schemas.microsoft.com/office/powerpoint/2010/main" val="1676173092"/>
      </p:ext>
    </p:extLst>
  </p:cSld>
  <p:clrMapOvr>
    <a:masterClrMapping/>
  </p:clrMapOvr>
  <p:transition xmlns:p14="http://schemas.microsoft.com/office/powerpoint/2010/main" advTm="406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p:bldP spid="11" grpId="0"/>
      <p:bldP spid="12" grpId="0"/>
      <p:bldP spid="13" grpId="0"/>
      <p:bldP spid="14" grpId="0"/>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228600" y="862013"/>
            <a:ext cx="86106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Associate Professor @ Carnegie </a:t>
            </a:r>
            <a:r>
              <a:rPr lang="en-US" sz="1800" dirty="0">
                <a:latin typeface="Tahoma" charset="0"/>
                <a:ea typeface="ＭＳ Ｐゴシック" charset="0"/>
              </a:rPr>
              <a:t>Mellon University ECE/CS</a:t>
            </a:r>
          </a:p>
          <a:p>
            <a:pPr lvl="1"/>
            <a:r>
              <a:rPr lang="en-US" sz="1800" dirty="0">
                <a:latin typeface="Tahoma" charset="0"/>
                <a:ea typeface="ＭＳ Ｐゴシック" charset="0"/>
              </a:rPr>
              <a:t>PhD from UT-</a:t>
            </a:r>
            <a:r>
              <a:rPr lang="en-US" sz="1800" dirty="0" smtClean="0">
                <a:latin typeface="Tahoma" charset="0"/>
                <a:ea typeface="ＭＳ Ｐゴシック" charset="0"/>
              </a:rPr>
              <a:t>Austin 2006, </a:t>
            </a:r>
            <a:r>
              <a:rPr lang="en-US" sz="1800" dirty="0">
                <a:latin typeface="Tahoma" charset="0"/>
                <a:ea typeface="ＭＳ Ｐゴシック" charset="0"/>
              </a:rPr>
              <a:t>worked at Microsoft Research, Intel, AMD</a:t>
            </a:r>
          </a:p>
          <a:p>
            <a:pPr lvl="1"/>
            <a:r>
              <a:rPr lang="en-US" sz="1800" dirty="0">
                <a:latin typeface="Tahoma" charset="0"/>
                <a:ea typeface="ＭＳ Ｐゴシック" charset="0"/>
                <a:hlinkClick r:id="rId2"/>
              </a:rPr>
              <a:t>http://www.ece.cmu.edu/~</a:t>
            </a:r>
            <a:r>
              <a:rPr lang="en-US" sz="1800" dirty="0" smtClean="0">
                <a:latin typeface="Tahoma" charset="0"/>
                <a:ea typeface="ＭＳ Ｐゴシック" charset="0"/>
                <a:hlinkClick r:id="rId2"/>
              </a:rPr>
              <a:t>omutlu</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smtClean="0">
                <a:latin typeface="Tahoma" charset="0"/>
                <a:ea typeface="ＭＳ Ｐゴシック" charset="0"/>
                <a:hlinkClick r:id="rId4"/>
              </a:rPr>
              <a:t>http://users.ece.cmu.edu/~omutlu/projects.htm</a:t>
            </a:r>
            <a:r>
              <a:rPr lang="en-US" sz="1800" dirty="0" smtClean="0">
                <a:latin typeface="Tahoma" charset="0"/>
                <a:ea typeface="ＭＳ Ｐゴシック" charset="0"/>
              </a:rPr>
              <a:t> </a:t>
            </a:r>
            <a:endParaRPr lang="en-US" sz="1800" dirty="0">
              <a:latin typeface="Tahoma" charset="0"/>
              <a:ea typeface="ＭＳ Ｐゴシック" charset="0"/>
            </a:endParaRPr>
          </a:p>
          <a:p>
            <a:pPr lvl="1"/>
            <a:endParaRPr lang="en-US" sz="10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Teaching,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a:t>
            </a:r>
            <a:r>
              <a:rPr lang="en-US" sz="1800" dirty="0">
                <a:solidFill>
                  <a:srgbClr val="0000FF"/>
                </a:solidFill>
                <a:latin typeface="Tahoma" charset="0"/>
                <a:ea typeface="ＭＳ Ｐゴシック" charset="0"/>
              </a:rPr>
              <a:t>hardware/software interaction</a:t>
            </a: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3</a:t>
            </a:fld>
            <a:endParaRPr lang="en-US" sz="1600">
              <a:solidFill>
                <a:srgbClr val="000000"/>
              </a:solidFill>
              <a:latin typeface="Garamond" charset="0"/>
            </a:endParaRPr>
          </a:p>
        </p:txBody>
      </p:sp>
      <p:sp>
        <p:nvSpPr>
          <p:cNvPr id="2" name="Rectangle 1"/>
          <p:cNvSpPr/>
          <p:nvPr/>
        </p:nvSpPr>
        <p:spPr>
          <a:xfrm>
            <a:off x="107504" y="4869160"/>
            <a:ext cx="8915400" cy="1384995"/>
          </a:xfrm>
          <a:prstGeom prst="rect">
            <a:avLst/>
          </a:prstGeom>
          <a:solidFill>
            <a:schemeClr val="bg1"/>
          </a:solidFill>
          <a:ln>
            <a:solidFill>
              <a:schemeClr val="tx1"/>
            </a:solidFill>
          </a:ln>
        </p:spPr>
        <p:txBody>
          <a:bodyPr wrap="square">
            <a:spAutoFit/>
          </a:bodyPr>
          <a:lstStyle/>
          <a:p>
            <a:pPr marL="0" lvl="1">
              <a:buClr>
                <a:schemeClr val="accent1"/>
              </a:buClr>
              <a:buSzPct val="65000"/>
            </a:pPr>
            <a:r>
              <a:rPr lang="en-US" sz="2800" dirty="0">
                <a:solidFill>
                  <a:srgbClr val="FF0000"/>
                </a:solidFill>
                <a:latin typeface="Tahoma" charset="0"/>
              </a:rPr>
              <a:t>Interested in developing efficient, high-performance, and scalable </a:t>
            </a:r>
            <a:r>
              <a:rPr lang="en-US" sz="2800" dirty="0" smtClean="0">
                <a:solidFill>
                  <a:srgbClr val="FF0000"/>
                </a:solidFill>
                <a:latin typeface="Tahoma" charset="0"/>
              </a:rPr>
              <a:t>systems; </a:t>
            </a:r>
            <a:r>
              <a:rPr lang="en-US" sz="2800" dirty="0">
                <a:solidFill>
                  <a:srgbClr val="FF0000"/>
                </a:solidFill>
                <a:latin typeface="Tahoma" charset="0"/>
              </a:rPr>
              <a:t>s</a:t>
            </a:r>
            <a:r>
              <a:rPr lang="en-US" sz="2800" dirty="0" smtClean="0">
                <a:solidFill>
                  <a:srgbClr val="FF0000"/>
                </a:solidFill>
                <a:latin typeface="Tahoma" charset="0"/>
              </a:rPr>
              <a:t>olving </a:t>
            </a:r>
            <a:r>
              <a:rPr lang="en-US" sz="2800" dirty="0">
                <a:solidFill>
                  <a:srgbClr val="FF0000"/>
                </a:solidFill>
                <a:latin typeface="Tahoma" charset="0"/>
              </a:rPr>
              <a:t>difficult architectural problems at low cost &amp; complexity</a:t>
            </a:r>
          </a:p>
        </p:txBody>
      </p:sp>
      <p:pic>
        <p:nvPicPr>
          <p:cNvPr id="6" name="Picture 17" descr="Headshot of Tsuhan Che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8384" y="116632"/>
            <a:ext cx="91479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34382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506">
                                            <p:txEl>
                                              <p:pRg st="10" end="1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50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1" end="11"/>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6" end="1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42479759"/>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629928049"/>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Observed Errors in Real Systems</a:t>
            </a:r>
            <a:endParaRPr lang="en-US" dirty="0"/>
          </a:p>
        </p:txBody>
      </p:sp>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a:p>
            <a:r>
              <a:rPr lang="en-US" sz="3200" i="1" dirty="0">
                <a:solidFill>
                  <a:srgbClr val="FF0000"/>
                </a:solidFill>
              </a:rPr>
              <a:t>A real reliability &amp; security issue </a:t>
            </a:r>
          </a:p>
        </p:txBody>
      </p:sp>
      <p:graphicFrame>
        <p:nvGraphicFramePr>
          <p:cNvPr id="4" name="Content Placeholder 4"/>
          <p:cNvGraphicFramePr>
            <a:graphicFrameLocks/>
          </p:cNvGraphicFramePr>
          <p:nvPr>
            <p:extLst>
              <p:ext uri="{D42A27DB-BD31-4B8C-83A1-F6EECF244321}">
                <p14:modId xmlns:p14="http://schemas.microsoft.com/office/powerpoint/2010/main" val="4135227315"/>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32</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Tree>
    <p:extLst>
      <p:ext uri="{BB962C8B-B14F-4D97-AF65-F5344CB8AC3E}">
        <p14:creationId xmlns:p14="http://schemas.microsoft.com/office/powerpoint/2010/main" val="398176138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Errors </a:t>
            </a:r>
            <a:r>
              <a:rPr lang="en-US" b="0" i="1" dirty="0"/>
              <a:t>vs.</a:t>
            </a:r>
            <a:r>
              <a:rPr lang="en-US" dirty="0"/>
              <a:t> Vintage</a:t>
            </a:r>
          </a:p>
        </p:txBody>
      </p:sp>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33</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2978309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par>
                          <p:cTn id="8" fill="hold">
                            <p:stCondLst>
                              <p:cond delay="1500"/>
                            </p:stCondLst>
                            <p:childTnLst>
                              <p:par>
                                <p:cTn id="9" presetID="1" presetClass="entr" presetSubtype="0"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8" fill="hold" grpId="0" nodeType="clickEffect">
                                  <p:stCondLst>
                                    <p:cond delay="0"/>
                                  </p:stCondLst>
                                  <p:childTnLst>
                                    <p:animEffect transition="out" filter="wipe(left)">
                                      <p:cBhvr>
                                        <p:cTn id="16" dur="1500"/>
                                        <p:tgtEl>
                                          <p:spTgt spid="15"/>
                                        </p:tgtEl>
                                      </p:cBhvr>
                                    </p:animEffect>
                                    <p:set>
                                      <p:cBhvr>
                                        <p:cTn id="17" dur="1" fill="hold">
                                          <p:stCondLst>
                                            <p:cond delay="1499"/>
                                          </p:stCondLst>
                                        </p:cTn>
                                        <p:tgtEl>
                                          <p:spTgt spid="15"/>
                                        </p:tgtEl>
                                        <p:attrNameLst>
                                          <p:attrName>style.visibility</p:attrName>
                                        </p:attrNameLst>
                                      </p:cBhvr>
                                      <p:to>
                                        <p:strVal val="hidden"/>
                                      </p:to>
                                    </p:set>
                                  </p:childTnLst>
                                </p:cTn>
                              </p:par>
                              <p:par>
                                <p:cTn id="18" presetID="10" presetClass="entr" presetSubtype="0" fill="hold"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9" grpId="0" animBg="1"/>
      <p:bldP spid="9" grpId="0"/>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(DRAM)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179512" y="3861048"/>
            <a:ext cx="4572000" cy="2308324"/>
          </a:xfrm>
          <a:prstGeom prst="rect">
            <a:avLst/>
          </a:prstGeom>
        </p:spPr>
        <p:txBody>
          <a:bodyPr>
            <a:spAutoFit/>
          </a:bodyPr>
          <a:lstStyle/>
          <a:p>
            <a:pPr lvl="1"/>
            <a:r>
              <a:rPr lang="en-US" sz="1600" dirty="0">
                <a:solidFill>
                  <a:srgbClr val="000000"/>
                </a:solidFill>
                <a:latin typeface="Tahoma"/>
              </a:rPr>
              <a:t>Liu+, “</a:t>
            </a:r>
            <a:r>
              <a:rPr lang="en-US" sz="1600" dirty="0">
                <a:solidFill>
                  <a:srgbClr val="0000FF"/>
                </a:solidFill>
                <a:latin typeface="Tahoma"/>
              </a:rPr>
              <a:t>An Experimental Study of Data Retention Behavior in Modern DRAM Devices: Implications for Retention Time Profiling Mechanisms</a:t>
            </a:r>
            <a:r>
              <a:rPr lang="en-US" sz="1600" dirty="0">
                <a:solidFill>
                  <a:srgbClr val="000000"/>
                </a:solidFill>
                <a:latin typeface="Tahoma"/>
              </a:rPr>
              <a:t>”, ISCA 2013.</a:t>
            </a: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00"/>
                </a:solidFill>
                <a:latin typeface="Tahoma" charset="0"/>
                <a:ea typeface="ＭＳ Ｐゴシック" charset="0"/>
                <a:cs typeface="ＭＳ Ｐゴシック" charset="0"/>
              </a:rPr>
              <a:t>Khan</a:t>
            </a:r>
            <a:r>
              <a:rPr lang="en-US" sz="1600" dirty="0">
                <a:solidFill>
                  <a:srgbClr val="000000"/>
                </a:solidFill>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solidFill>
                  <a:srgbClr val="000000"/>
                </a:solidFill>
                <a:latin typeface="Tahoma" charset="0"/>
                <a:ea typeface="ＭＳ Ｐゴシック" charset="0"/>
                <a:cs typeface="ＭＳ Ｐゴシック" charset="0"/>
              </a:rPr>
              <a:t>,” SIGMETRICS 2014.</a:t>
            </a:r>
            <a:endParaRPr lang="en-US" sz="1600" dirty="0">
              <a:solidFill>
                <a:srgbClr val="000000"/>
              </a:solidFill>
              <a:latin typeface="Tahoma"/>
            </a:endParaRPr>
          </a:p>
        </p:txBody>
      </p:sp>
    </p:spTree>
    <p:extLst>
      <p:ext uri="{BB962C8B-B14F-4D97-AF65-F5344CB8AC3E}">
        <p14:creationId xmlns:p14="http://schemas.microsoft.com/office/powerpoint/2010/main" val="616517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42545237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Characterization &amp; Solutions</a:t>
            </a:r>
            <a:endParaRPr lang="en-US" dirty="0"/>
          </a:p>
        </p:txBody>
      </p:sp>
      <p:sp>
        <p:nvSpPr>
          <p:cNvPr id="3" name="Content Placeholder 2"/>
          <p:cNvSpPr>
            <a:spLocks noGrp="1"/>
          </p:cNvSpPr>
          <p:nvPr>
            <p:ph idx="1"/>
          </p:nvPr>
        </p:nvSpPr>
        <p:spPr/>
        <p:txBody>
          <a:bodyPr/>
          <a:lstStyle/>
          <a:p>
            <a:pPr marL="517525" indent="-517525">
              <a:buFont typeface="+mj-lt"/>
              <a:buAutoNum type="arabicPeriod"/>
            </a:pPr>
            <a:r>
              <a:rPr lang="en-US" sz="4000" dirty="0" smtClean="0"/>
              <a:t>Most Modules Are at Risk</a:t>
            </a:r>
          </a:p>
          <a:p>
            <a:pPr marL="517525" indent="-517525">
              <a:buFont typeface="+mj-lt"/>
              <a:buAutoNum type="arabicPeriod"/>
            </a:pPr>
            <a:r>
              <a:rPr lang="en-US" sz="4000" dirty="0" smtClean="0"/>
              <a:t>Errors vs. Vintage</a:t>
            </a:r>
          </a:p>
          <a:p>
            <a:pPr marL="517525" indent="-517525">
              <a:buFont typeface="+mj-lt"/>
              <a:buAutoNum type="arabicPeriod"/>
            </a:pPr>
            <a:r>
              <a:rPr lang="en-US" sz="4000" dirty="0" smtClean="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smtClean="0"/>
              <a:t>Sensitivity Studies</a:t>
            </a:r>
            <a:endParaRPr lang="en-US" sz="2400" dirty="0" smtClean="0"/>
          </a:p>
          <a:p>
            <a:pPr marL="517525" indent="-517525">
              <a:buFont typeface="+mj-lt"/>
              <a:buAutoNum type="arabicPeriod"/>
            </a:pPr>
            <a:r>
              <a:rPr lang="en-US" sz="4000" dirty="0" smtClean="0"/>
              <a:t>Other Results in Paper</a:t>
            </a:r>
            <a:endParaRPr lang="en-US" sz="4000" dirty="0"/>
          </a:p>
          <a:p>
            <a:pPr marL="517525" indent="-517525">
              <a:buFont typeface="+mj-lt"/>
              <a:buAutoNum type="arabicPeriod"/>
            </a:pPr>
            <a:r>
              <a:rPr lang="en-US" sz="4000" dirty="0" smtClean="0"/>
              <a:t>Solution Space</a:t>
            </a:r>
            <a:endParaRPr lang="en-US" sz="4000"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36</a:t>
            </a:fld>
            <a:endParaRPr lang="en-US">
              <a:solidFill>
                <a:prstClr val="black">
                  <a:tint val="75000"/>
                </a:prstClr>
              </a:solidFill>
            </a:endParaRPr>
          </a:p>
        </p:txBody>
      </p:sp>
    </p:spTree>
    <p:extLst>
      <p:ext uri="{BB962C8B-B14F-4D97-AF65-F5344CB8AC3E}">
        <p14:creationId xmlns:p14="http://schemas.microsoft.com/office/powerpoint/2010/main" val="975375981"/>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p:txBody>
          <a:bodyPr/>
          <a:lstStyle/>
          <a:p>
            <a:r>
              <a:rPr lang="en-US" dirty="0" smtClean="0">
                <a:solidFill>
                  <a:srgbClr val="0000FF"/>
                </a:solidFill>
              </a:rPr>
              <a:t>Tolerate it</a:t>
            </a:r>
            <a:r>
              <a:rPr lang="en-US" dirty="0" smtClean="0"/>
              <a:t>: Make DRAM and controllers more intelligent</a:t>
            </a:r>
          </a:p>
          <a:p>
            <a:pPr lvl="1"/>
            <a:r>
              <a:rPr lang="en-US" dirty="0" smtClean="0"/>
              <a:t>Just like flash memory and hard disks</a:t>
            </a:r>
          </a:p>
          <a:p>
            <a:pPr lvl="1"/>
            <a:endParaRPr lang="en-US" dirty="0"/>
          </a:p>
          <a:p>
            <a:r>
              <a:rPr lang="en-US" dirty="0" smtClean="0">
                <a:solidFill>
                  <a:srgbClr val="0000FF"/>
                </a:solidFill>
              </a:rPr>
              <a:t>Eliminate or minimize it</a:t>
            </a:r>
            <a:r>
              <a:rPr lang="en-US" dirty="0" smtClean="0"/>
              <a:t>: Replace or (more likely) augment DRAM with a different technology</a:t>
            </a:r>
          </a:p>
          <a:p>
            <a:endParaRPr lang="en-US" dirty="0"/>
          </a:p>
          <a:p>
            <a:r>
              <a:rPr lang="en-US" dirty="0" smtClean="0">
                <a:solidFill>
                  <a:srgbClr val="0000FF"/>
                </a:solidFill>
              </a:rPr>
              <a:t>Embrace it</a:t>
            </a:r>
            <a:r>
              <a:rPr lang="en-US" dirty="0" smtClean="0"/>
              <a:t>: Design heterogeneous-reliability memories that map error-tolerant data to less reliable portions</a:t>
            </a:r>
          </a:p>
          <a:p>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37</a:t>
            </a:fld>
            <a:endParaRPr lang="en-US"/>
          </a:p>
        </p:txBody>
      </p:sp>
    </p:spTree>
    <p:extLst>
      <p:ext uri="{BB962C8B-B14F-4D97-AF65-F5344CB8AC3E}">
        <p14:creationId xmlns:p14="http://schemas.microsoft.com/office/powerpoint/2010/main" val="18616847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65696898"/>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a:t>
            </a:r>
            <a:endParaRPr lang="en-US" sz="3600" dirty="0">
              <a:solidFill>
                <a:prstClr val="black"/>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38</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application</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345987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Row Hammer</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Ross Daly, </a:t>
            </a:r>
            <a:r>
              <a:rPr lang="en-US" sz="2000" dirty="0" err="1"/>
              <a:t>Jeremie</a:t>
            </a:r>
            <a:r>
              <a:rPr lang="en-US" sz="2000" dirty="0"/>
              <a:t> Kim, Chris Fallin, </a:t>
            </a:r>
            <a:r>
              <a:rPr lang="en-US" sz="2000" dirty="0" err="1"/>
              <a:t>Ji</a:t>
            </a:r>
            <a:r>
              <a:rPr lang="en-US" sz="2000" dirty="0"/>
              <a:t> </a:t>
            </a:r>
            <a:r>
              <a:rPr lang="en-US" sz="2000" dirty="0" err="1"/>
              <a:t>Hye</a:t>
            </a:r>
            <a:r>
              <a:rPr lang="en-US" sz="2000" dirty="0"/>
              <a:t> Lee, Donghyuk Lee, Chris Wilkerson, </a:t>
            </a:r>
            <a:r>
              <a:rPr lang="en-US" sz="2000" dirty="0" err="1"/>
              <a:t>Konrad</a:t>
            </a:r>
            <a:r>
              <a:rPr lang="en-US" sz="2000" dirty="0"/>
              <a:t> Lai, and </a:t>
            </a:r>
            <a:r>
              <a:rPr lang="en-US" sz="2000" u="sng" dirty="0"/>
              <a:t>Onur Mutlu</a:t>
            </a:r>
            <a:r>
              <a:rPr lang="en-US" sz="2000" dirty="0"/>
              <a:t>,</a:t>
            </a:r>
            <a:br>
              <a:rPr lang="en-US" sz="2000" dirty="0"/>
            </a:br>
            <a:r>
              <a:rPr lang="en-US" sz="2000" b="1" dirty="0">
                <a:hlinkClick r:id="rId2"/>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3"/>
              </a:rPr>
              <a:t>41st International Symposium on Computer Architecture</a:t>
            </a:r>
            <a:r>
              <a:rPr lang="en-US" sz="2000" i="1" dirty="0"/>
              <a:t> (</a:t>
            </a:r>
            <a:r>
              <a:rPr lang="en-US" sz="2000" b="1" i="1" dirty="0"/>
              <a:t>ISCA</a:t>
            </a:r>
            <a:r>
              <a:rPr lang="en-US" sz="2000" i="1" dirty="0"/>
              <a:t>)</a:t>
            </a:r>
            <a:r>
              <a:rPr lang="en-US" sz="2000" dirty="0"/>
              <a:t>, Minneapolis, MN, June 2014.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Source Code and Data</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a:t>
            </a:fld>
            <a:endParaRPr lang="en-US" altLang="en-US">
              <a:solidFill>
                <a:srgbClr val="000000"/>
              </a:solidFill>
            </a:endParaRPr>
          </a:p>
        </p:txBody>
      </p:sp>
    </p:spTree>
    <p:extLst>
      <p:ext uri="{BB962C8B-B14F-4D97-AF65-F5344CB8AC3E}">
        <p14:creationId xmlns:p14="http://schemas.microsoft.com/office/powerpoint/2010/main" val="2484479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principle, and not upon precedent”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39836026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27214449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Solutions to the </a:t>
            </a:r>
            <a:r>
              <a:rPr lang="en-US" dirty="0">
                <a:latin typeface="Garamond" charset="0"/>
                <a:ea typeface="ＭＳ Ｐゴシック" charset="0"/>
                <a:cs typeface="ＭＳ Ｐゴシック" charset="0"/>
              </a:rPr>
              <a:t>DRAM Scaling Problem</a:t>
            </a:r>
            <a:endParaRPr lang="en-US" dirty="0"/>
          </a:p>
        </p:txBody>
      </p:sp>
      <p:sp>
        <p:nvSpPr>
          <p:cNvPr id="3" name="Content Placeholder 2"/>
          <p:cNvSpPr>
            <a:spLocks noGrp="1"/>
          </p:cNvSpPr>
          <p:nvPr>
            <p:ph idx="1"/>
          </p:nvPr>
        </p:nvSpPr>
        <p:spPr/>
        <p:txBody>
          <a:bodyPr/>
          <a:lstStyle/>
          <a:p>
            <a:r>
              <a:rPr lang="en-US" dirty="0" smtClean="0"/>
              <a:t>Two potential solutions</a:t>
            </a:r>
          </a:p>
          <a:p>
            <a:pPr lvl="1"/>
            <a:r>
              <a:rPr lang="en-US" dirty="0" smtClean="0"/>
              <a:t>Tolerate DRAM (by taking a fresh look at it)</a:t>
            </a:r>
          </a:p>
          <a:p>
            <a:pPr lvl="1"/>
            <a:r>
              <a:rPr lang="en-US" dirty="0" smtClean="0"/>
              <a:t>Enable emerging memory technologies to eliminate/minimize DRAM</a:t>
            </a:r>
          </a:p>
          <a:p>
            <a:pPr lvl="1"/>
            <a:endParaRPr lang="en-US" dirty="0"/>
          </a:p>
          <a:p>
            <a:r>
              <a:rPr lang="en-US" dirty="0" smtClean="0"/>
              <a:t>Do both</a:t>
            </a:r>
          </a:p>
          <a:p>
            <a:pPr lvl="1"/>
            <a:r>
              <a:rPr lang="en-US" dirty="0" smtClean="0"/>
              <a:t>Hybrid memory systems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41</a:t>
            </a:fld>
            <a:endParaRPr lang="en-US">
              <a:solidFill>
                <a:srgbClr val="000000"/>
              </a:solidFill>
            </a:endParaRPr>
          </a:p>
        </p:txBody>
      </p:sp>
    </p:spTree>
    <p:extLst>
      <p:ext uri="{BB962C8B-B14F-4D97-AF65-F5344CB8AC3E}">
        <p14:creationId xmlns:p14="http://schemas.microsoft.com/office/powerpoint/2010/main" val="34189300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Tolerate DRAM</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DRAM shortcomings with</a:t>
            </a:r>
          </a:p>
          <a:p>
            <a:pPr lvl="1" eaLnBrk="1" hangingPunct="1"/>
            <a:r>
              <a:rPr lang="en-US" dirty="0" smtClean="0">
                <a:solidFill>
                  <a:srgbClr val="0000FF"/>
                </a:solidFill>
                <a:latin typeface="Tahoma" charset="0"/>
                <a:ea typeface="ＭＳ Ｐゴシック" charset="0"/>
                <a:cs typeface="ＭＳ Ｐゴシック" charset="0"/>
              </a:rPr>
              <a:t>System-DRAM co-design</a:t>
            </a:r>
          </a:p>
          <a:p>
            <a:pPr lvl="1" eaLnBrk="1" hangingPunct="1"/>
            <a:r>
              <a:rPr lang="en-US" dirty="0" smtClean="0">
                <a:solidFill>
                  <a:srgbClr val="000000"/>
                </a:solidFill>
                <a:latin typeface="Tahoma" charset="0"/>
                <a:ea typeface="ＭＳ Ｐゴシック" charset="0"/>
                <a:cs typeface="ＭＳ Ｐゴシック" charset="0"/>
              </a:rPr>
              <a:t>Novel DRAM architectures, interface,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Improve bandwidth and latency</a:t>
            </a:r>
          </a:p>
          <a:p>
            <a:pPr lvl="1" eaLnBrk="1" hangingPunct="1"/>
            <a:r>
              <a:rPr lang="en-US" dirty="0" smtClean="0">
                <a:solidFill>
                  <a:srgbClr val="FF0000"/>
                </a:solidFill>
                <a:latin typeface="Tahoma" charset="0"/>
                <a:ea typeface="ＭＳ Ｐゴシック" charset="0"/>
                <a:cs typeface="ＭＳ Ｐゴシック" charset="0"/>
              </a:rPr>
              <a:t>Reduce waste</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42</a:t>
            </a:fld>
            <a:endParaRPr lang="en-US" sz="1600" dirty="0">
              <a:solidFill>
                <a:srgbClr val="000000"/>
              </a:solidFill>
              <a:latin typeface="Garamond" charset="0"/>
            </a:endParaRPr>
          </a:p>
        </p:txBody>
      </p:sp>
    </p:spTree>
    <p:extLst>
      <p:ext uri="{BB962C8B-B14F-4D97-AF65-F5344CB8AC3E}">
        <p14:creationId xmlns:p14="http://schemas.microsoft.com/office/powerpoint/2010/main" val="586527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8" end="8"/>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Tolerate DRAM</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25624"/>
            <a:ext cx="9036496" cy="5339680"/>
          </a:xfrm>
        </p:spPr>
        <p:txBody>
          <a:bodyPr/>
          <a:lstStyle/>
          <a:p>
            <a:pPr lvl="1" eaLnBrk="1" hangingPunct="1">
              <a:buClr>
                <a:srgbClr val="3B812F"/>
              </a:buClr>
            </a:pPr>
            <a:endParaRPr lang="en-US" sz="1000" dirty="0">
              <a:solidFill>
                <a:srgbClr val="000000"/>
              </a:solidFill>
              <a:latin typeface="Tahoma" charset="0"/>
              <a:ea typeface="ＭＳ Ｐゴシック" charset="0"/>
              <a:cs typeface="ＭＳ Ｐゴシック" charset="0"/>
            </a:endParaRPr>
          </a:p>
          <a:p>
            <a:pPr eaLnBrk="1" hangingPunct="1"/>
            <a:r>
              <a:rPr lang="en-US" sz="1400" dirty="0" smtClean="0">
                <a:solidFill>
                  <a:srgbClr val="000000"/>
                </a:solidFill>
                <a:latin typeface="Tahoma" charset="0"/>
                <a:ea typeface="ＭＳ Ｐゴシック" charset="0"/>
                <a:cs typeface="ＭＳ Ｐゴシック" charset="0"/>
              </a:rPr>
              <a:t>Liu+,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RAIDR: Retention-Aware Intelligent DRAM Refresh</a:t>
            </a:r>
            <a:r>
              <a:rPr lang="en-US" sz="1400" dirty="0">
                <a:solidFill>
                  <a:srgbClr val="000000"/>
                </a:solidFill>
                <a:latin typeface="Tahoma" charset="0"/>
                <a:ea typeface="ＭＳ Ｐゴシック" charset="0"/>
                <a:cs typeface="ＭＳ Ｐゴシック" charset="0"/>
              </a:rPr>
              <a:t>,” ISCA 2012.</a:t>
            </a:r>
          </a:p>
          <a:p>
            <a:pPr eaLnBrk="1" hangingPunct="1"/>
            <a:r>
              <a:rPr lang="en-US" sz="1400" dirty="0" smtClean="0">
                <a:solidFill>
                  <a:srgbClr val="000000"/>
                </a:solidFill>
                <a:latin typeface="Tahoma" charset="0"/>
                <a:ea typeface="ＭＳ Ｐゴシック" charset="0"/>
                <a:cs typeface="ＭＳ Ｐゴシック" charset="0"/>
              </a:rPr>
              <a:t>Kim+,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A Case for Exploiting Subarray-Level Parallelism in DRAM</a:t>
            </a:r>
            <a:r>
              <a:rPr lang="en-US" sz="1400" dirty="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charset="0"/>
                <a:ea typeface="ＭＳ Ｐゴシック" charset="0"/>
                <a:cs typeface="ＭＳ Ｐゴシック" charset="0"/>
              </a:rPr>
              <a:t>.</a:t>
            </a:r>
          </a:p>
          <a:p>
            <a:pPr eaLnBrk="1" hangingPunct="1"/>
            <a:r>
              <a:rPr lang="en-US" sz="1400" dirty="0" smtClean="0">
                <a:solidFill>
                  <a:srgbClr val="000000"/>
                </a:solidFill>
                <a:latin typeface="Tahoma" charset="0"/>
                <a:ea typeface="ＭＳ Ｐゴシック" charset="0"/>
                <a:cs typeface="ＭＳ Ｐゴシック" charset="0"/>
              </a:rPr>
              <a:t>Lee</a:t>
            </a:r>
            <a:r>
              <a:rPr lang="en-US" sz="1400" dirty="0">
                <a:solidFill>
                  <a:srgbClr val="000000"/>
                </a:solidFill>
                <a:latin typeface="Tahoma" charset="0"/>
                <a:ea typeface="ＭＳ Ｐゴシック" charset="0"/>
                <a:cs typeface="ＭＳ Ｐゴシック" charset="0"/>
              </a:rPr>
              <a:t>+</a:t>
            </a:r>
            <a:r>
              <a:rPr lang="en-US" sz="1400" dirty="0" smtClean="0">
                <a:solidFill>
                  <a:srgbClr val="000000"/>
                </a:solidFill>
                <a:latin typeface="Tahoma" charset="0"/>
                <a:ea typeface="ＭＳ Ｐゴシック" charset="0"/>
                <a:cs typeface="ＭＳ Ｐゴシック" charset="0"/>
              </a:rPr>
              <a:t>,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Tiered-Latency DRAM: A Low Latency and Low Cost DRAM </a:t>
            </a:r>
            <a:r>
              <a:rPr lang="en-US" sz="1400" dirty="0" smtClean="0">
                <a:solidFill>
                  <a:srgbClr val="0000FF"/>
                </a:solidFill>
                <a:latin typeface="Tahoma" charset="0"/>
                <a:ea typeface="ＭＳ Ｐゴシック" charset="0"/>
                <a:cs typeface="ＭＳ Ｐゴシック" charset="0"/>
              </a:rPr>
              <a:t>Architecture</a:t>
            </a:r>
            <a:r>
              <a:rPr lang="en-US" sz="1400" dirty="0" smtClean="0">
                <a:solidFill>
                  <a:srgbClr val="000000"/>
                </a:solidFill>
                <a:latin typeface="Tahoma" charset="0"/>
                <a:ea typeface="ＭＳ Ｐゴシック" charset="0"/>
                <a:cs typeface="ＭＳ Ｐゴシック" charset="0"/>
              </a:rPr>
              <a:t>,” HPCA 2013.</a:t>
            </a:r>
          </a:p>
          <a:p>
            <a:pPr eaLnBrk="1" hangingPunct="1"/>
            <a:r>
              <a:rPr lang="en-US" sz="1400" dirty="0" smtClean="0">
                <a:solidFill>
                  <a:srgbClr val="000000"/>
                </a:solidFill>
                <a:latin typeface="Tahoma" charset="0"/>
                <a:ea typeface="ＭＳ Ｐゴシック" charset="0"/>
                <a:cs typeface="ＭＳ Ｐゴシック" charset="0"/>
              </a:rPr>
              <a:t>Liu+, “</a:t>
            </a:r>
            <a:r>
              <a:rPr lang="en-US" sz="1400" dirty="0">
                <a:solidFill>
                  <a:srgbClr val="0000FF"/>
                </a:solidFill>
                <a:latin typeface="Tahoma" charset="0"/>
                <a:ea typeface="ＭＳ Ｐゴシック" charset="0"/>
                <a:cs typeface="ＭＳ Ｐゴシック" charset="0"/>
              </a:rPr>
              <a:t>An Experimental Study of Data Retention Behavior in Modern DRAM </a:t>
            </a:r>
            <a:r>
              <a:rPr lang="en-US" sz="1400" dirty="0" smtClean="0">
                <a:solidFill>
                  <a:srgbClr val="0000FF"/>
                </a:solidFill>
                <a:latin typeface="Tahoma" charset="0"/>
                <a:ea typeface="ＭＳ Ｐゴシック" charset="0"/>
                <a:cs typeface="ＭＳ Ｐゴシック" charset="0"/>
              </a:rPr>
              <a:t>Devices</a:t>
            </a:r>
            <a:r>
              <a:rPr lang="en-US" sz="1400" dirty="0" smtClean="0">
                <a:solidFill>
                  <a:srgbClr val="000000"/>
                </a:solidFill>
                <a:latin typeface="Tahoma" charset="0"/>
                <a:ea typeface="ＭＳ Ｐゴシック" charset="0"/>
                <a:cs typeface="ＭＳ Ｐゴシック" charset="0"/>
              </a:rPr>
              <a:t>,” ISCA 2013.</a:t>
            </a:r>
            <a:endParaRPr lang="en-US" sz="1400" dirty="0">
              <a:solidFill>
                <a:srgbClr val="000000"/>
              </a:solidFill>
              <a:latin typeface="Tahoma" charset="0"/>
              <a:ea typeface="ＭＳ Ｐゴシック" charset="0"/>
              <a:cs typeface="ＭＳ Ｐゴシック" charset="0"/>
            </a:endParaRPr>
          </a:p>
          <a:p>
            <a:pPr eaLnBrk="1" hangingPunct="1"/>
            <a:r>
              <a:rPr lang="en-US" sz="1400" dirty="0" smtClean="0"/>
              <a:t>Seshadri+, “</a:t>
            </a:r>
            <a:r>
              <a:rPr lang="en-US" sz="1400" dirty="0" err="1">
                <a:solidFill>
                  <a:srgbClr val="0000FF"/>
                </a:solidFill>
              </a:rPr>
              <a:t>RowClone</a:t>
            </a:r>
            <a:r>
              <a:rPr lang="en-US" sz="1400" dirty="0">
                <a:solidFill>
                  <a:srgbClr val="0000FF"/>
                </a:solidFill>
              </a:rPr>
              <a:t>: Fast and Efficient In-DRAM Copy and Initialization of Bulk Data</a:t>
            </a:r>
            <a:r>
              <a:rPr lang="en-US" sz="1400" dirty="0"/>
              <a:t>,</a:t>
            </a:r>
            <a:r>
              <a:rPr lang="en-US" sz="1400" dirty="0" smtClean="0"/>
              <a:t>” MICRO 2013.</a:t>
            </a:r>
          </a:p>
          <a:p>
            <a:pPr eaLnBrk="1" hangingPunct="1"/>
            <a:r>
              <a:rPr lang="en-US" sz="1400" dirty="0" err="1" smtClean="0">
                <a:latin typeface="Tahoma" charset="0"/>
                <a:ea typeface="ＭＳ Ｐゴシック" charset="0"/>
                <a:cs typeface="ＭＳ Ｐゴシック" charset="0"/>
              </a:rPr>
              <a:t>Pekhimenko</a:t>
            </a:r>
            <a:r>
              <a:rPr lang="en-US" sz="1400" dirty="0" smtClean="0">
                <a:latin typeface="Tahoma" charset="0"/>
                <a:ea typeface="ＭＳ Ｐゴシック" charset="0"/>
                <a:cs typeface="ＭＳ Ｐゴシック" charset="0"/>
              </a:rPr>
              <a:t>+, “</a:t>
            </a:r>
            <a:r>
              <a:rPr lang="en-US" sz="1400" dirty="0" smtClean="0">
                <a:solidFill>
                  <a:srgbClr val="0000FF"/>
                </a:solidFill>
                <a:latin typeface="Tahoma" charset="0"/>
                <a:ea typeface="ＭＳ Ｐゴシック" charset="0"/>
                <a:cs typeface="ＭＳ Ｐゴシック" charset="0"/>
              </a:rPr>
              <a:t>Linearly Compressed Pages: A Main Memory Compression Framework</a:t>
            </a:r>
            <a:r>
              <a:rPr lang="en-US" sz="1400" dirty="0" smtClean="0">
                <a:latin typeface="Tahoma" charset="0"/>
                <a:ea typeface="ＭＳ Ｐゴシック" charset="0"/>
                <a:cs typeface="ＭＳ Ｐゴシック" charset="0"/>
              </a:rPr>
              <a:t>,” MICRO 2013.</a:t>
            </a:r>
          </a:p>
          <a:p>
            <a:pPr eaLnBrk="1" hangingPunct="1"/>
            <a:r>
              <a:rPr lang="en-US" sz="1400" dirty="0">
                <a:latin typeface="Tahoma" charset="0"/>
                <a:ea typeface="ＭＳ Ｐゴシック" charset="0"/>
                <a:cs typeface="ＭＳ Ｐゴシック" charset="0"/>
              </a:rPr>
              <a:t>Chang+, “</a:t>
            </a:r>
            <a:r>
              <a:rPr lang="en-US" sz="1400" dirty="0">
                <a:solidFill>
                  <a:srgbClr val="0000FF"/>
                </a:solidFill>
                <a:latin typeface="Tahoma" charset="0"/>
                <a:ea typeface="ＭＳ Ｐゴシック" charset="0"/>
                <a:cs typeface="ＭＳ Ｐゴシック" charset="0"/>
              </a:rPr>
              <a:t>Improving DRAM Performance by Parallelizing Refreshes with </a:t>
            </a:r>
            <a:r>
              <a:rPr lang="en-US" sz="1400" dirty="0" smtClean="0">
                <a:solidFill>
                  <a:srgbClr val="0000FF"/>
                </a:solidFill>
                <a:latin typeface="Tahoma" charset="0"/>
                <a:ea typeface="ＭＳ Ｐゴシック" charset="0"/>
                <a:cs typeface="ＭＳ Ｐゴシック" charset="0"/>
              </a:rPr>
              <a:t>Accesses</a:t>
            </a:r>
            <a:r>
              <a:rPr lang="en-US" sz="1400" dirty="0" smtClean="0">
                <a:latin typeface="Tahoma" charset="0"/>
                <a:ea typeface="ＭＳ Ｐゴシック" charset="0"/>
                <a:cs typeface="ＭＳ Ｐゴシック" charset="0"/>
              </a:rPr>
              <a:t>,</a:t>
            </a:r>
            <a:r>
              <a:rPr lang="en-US" sz="1400" dirty="0">
                <a:latin typeface="Tahoma" charset="0"/>
                <a:ea typeface="ＭＳ Ｐゴシック" charset="0"/>
                <a:cs typeface="ＭＳ Ｐゴシック" charset="0"/>
              </a:rPr>
              <a:t>” HPCA 2014</a:t>
            </a:r>
            <a:r>
              <a:rPr lang="en-US" sz="1400" dirty="0" smtClean="0">
                <a:latin typeface="Tahoma" charset="0"/>
                <a:ea typeface="ＭＳ Ｐゴシック" charset="0"/>
                <a:cs typeface="ＭＳ Ｐゴシック" charset="0"/>
              </a:rPr>
              <a:t>.</a:t>
            </a:r>
          </a:p>
          <a:p>
            <a:pPr eaLnBrk="1" hangingPunct="1"/>
            <a:r>
              <a:rPr lang="en-US" sz="1400" dirty="0">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latin typeface="Tahoma" charset="0"/>
                <a:ea typeface="ＭＳ Ｐゴシック" charset="0"/>
                <a:cs typeface="ＭＳ Ｐゴシック" charset="0"/>
              </a:rPr>
              <a:t>,” SIGMETRICS 2014</a:t>
            </a:r>
            <a:r>
              <a:rPr lang="en-US" sz="1400" dirty="0" smtClean="0">
                <a:latin typeface="Tahoma" charset="0"/>
                <a:ea typeface="ＭＳ Ｐゴシック" charset="0"/>
                <a:cs typeface="ＭＳ Ｐゴシック" charset="0"/>
              </a:rPr>
              <a:t>.</a:t>
            </a:r>
          </a:p>
          <a:p>
            <a:pPr eaLnBrk="1" hangingPunct="1"/>
            <a:r>
              <a:rPr lang="en-US" sz="1400" dirty="0" err="1" smtClean="0">
                <a:latin typeface="Tahoma" charset="0"/>
                <a:ea typeface="ＭＳ Ｐゴシック" charset="0"/>
                <a:cs typeface="ＭＳ Ｐゴシック" charset="0"/>
              </a:rPr>
              <a:t>Luo</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1400" dirty="0">
                <a:latin typeface="Tahoma" charset="0"/>
                <a:ea typeface="ＭＳ Ｐゴシック" charset="0"/>
                <a:cs typeface="ＭＳ Ｐゴシック" charset="0"/>
              </a:rPr>
              <a:t>,” DSN 2014.</a:t>
            </a:r>
            <a:endParaRPr lang="en-US" sz="1400" dirty="0" smtClean="0">
              <a:latin typeface="Tahoma" charset="0"/>
              <a:ea typeface="ＭＳ Ｐゴシック" charset="0"/>
              <a:cs typeface="ＭＳ Ｐゴシック" charset="0"/>
            </a:endParaRPr>
          </a:p>
          <a:p>
            <a:pPr eaLnBrk="1" hangingPunct="1"/>
            <a:r>
              <a:rPr lang="en-US" sz="1400" dirty="0" smtClean="0">
                <a:latin typeface="Tahoma" charset="0"/>
                <a:ea typeface="ＭＳ Ｐゴシック" charset="0"/>
                <a:cs typeface="ＭＳ Ｐゴシック" charset="0"/>
              </a:rPr>
              <a:t>Kim+, “</a:t>
            </a:r>
            <a:r>
              <a:rPr lang="en-US" sz="1400" dirty="0">
                <a:solidFill>
                  <a:srgbClr val="0000FF"/>
                </a:solidFill>
              </a:rPr>
              <a:t>Flipping Bits in Memory Without Accessing Them: </a:t>
            </a:r>
            <a:r>
              <a:rPr lang="en-US" sz="1400" dirty="0" smtClean="0">
                <a:solidFill>
                  <a:srgbClr val="0000FF"/>
                </a:solidFill>
              </a:rPr>
              <a:t>An Experimental </a:t>
            </a:r>
            <a:r>
              <a:rPr lang="en-US" sz="1400" dirty="0">
                <a:solidFill>
                  <a:srgbClr val="0000FF"/>
                </a:solidFill>
              </a:rPr>
              <a:t>Study of DRAM Disturbance Errors</a:t>
            </a:r>
            <a:r>
              <a:rPr lang="en-US" sz="1400" dirty="0" smtClean="0">
                <a:latin typeface="Tahoma" charset="0"/>
                <a:ea typeface="ＭＳ Ｐゴシック" charset="0"/>
                <a:cs typeface="ＭＳ Ｐゴシック" charset="0"/>
              </a:rPr>
              <a:t>,” ISCA 2014.</a:t>
            </a:r>
          </a:p>
          <a:p>
            <a:pPr eaLnBrk="1" hangingPunct="1"/>
            <a:endParaRPr lang="en-US" sz="1400" dirty="0">
              <a:latin typeface="Tahoma" charset="0"/>
              <a:ea typeface="ＭＳ Ｐゴシック" charset="0"/>
              <a:cs typeface="ＭＳ Ｐゴシック" charset="0"/>
            </a:endParaRPr>
          </a:p>
          <a:p>
            <a:pPr marL="0" indent="0" eaLnBrk="1" hangingPunct="1">
              <a:buNone/>
            </a:pPr>
            <a:r>
              <a:rPr lang="en-US" sz="1400" dirty="0">
                <a:latin typeface="Tahoma" charset="0"/>
                <a:ea typeface="ＭＳ Ｐゴシック" charset="0"/>
                <a:cs typeface="ＭＳ Ｐゴシック" charset="0"/>
              </a:rPr>
              <a:t>A</a:t>
            </a:r>
            <a:r>
              <a:rPr lang="en-US" sz="1400" dirty="0" smtClean="0">
                <a:latin typeface="Tahoma" charset="0"/>
                <a:ea typeface="ＭＳ Ｐゴシック" charset="0"/>
                <a:cs typeface="ＭＳ Ｐゴシック" charset="0"/>
              </a:rPr>
              <a:t>void DRAM:</a:t>
            </a:r>
          </a:p>
          <a:p>
            <a:pPr eaLnBrk="1" hangingPunct="1"/>
            <a:r>
              <a:rPr lang="en-US" sz="1400" dirty="0" smtClean="0">
                <a:latin typeface="Tahoma" charset="0"/>
                <a:ea typeface="ＭＳ Ｐゴシック" charset="0"/>
                <a:cs typeface="ＭＳ Ｐゴシック" charset="0"/>
              </a:rPr>
              <a:t>Seshadri+</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The Evicted-Address Filter: A Unified Mechanism to Address Both Cache Pollution and </a:t>
            </a:r>
            <a:r>
              <a:rPr lang="en-US" sz="1400" dirty="0" smtClean="0">
                <a:solidFill>
                  <a:srgbClr val="0000FF"/>
                </a:solidFill>
                <a:latin typeface="Tahoma" charset="0"/>
                <a:ea typeface="ＭＳ Ｐゴシック" charset="0"/>
                <a:cs typeface="ＭＳ Ｐゴシック" charset="0"/>
              </a:rPr>
              <a:t>Thrashing</a:t>
            </a:r>
            <a:r>
              <a:rPr lang="en-US" sz="1400" dirty="0" smtClean="0">
                <a:latin typeface="Tahoma" charset="0"/>
                <a:ea typeface="ＭＳ Ｐゴシック" charset="0"/>
                <a:cs typeface="ＭＳ Ｐゴシック" charset="0"/>
              </a:rPr>
              <a:t>,” PACT 2012.</a:t>
            </a:r>
          </a:p>
          <a:p>
            <a:pPr eaLnBrk="1" hangingPunct="1"/>
            <a:r>
              <a:rPr lang="en-US" sz="1400" dirty="0" err="1" smtClean="0">
                <a:latin typeface="Tahoma" charset="0"/>
                <a:ea typeface="ＭＳ Ｐゴシック" charset="0"/>
                <a:cs typeface="ＭＳ Ｐゴシック" charset="0"/>
              </a:rPr>
              <a:t>Pekhimenko</a:t>
            </a:r>
            <a:r>
              <a:rPr lang="en-US" sz="1400" dirty="0" smtClean="0">
                <a:latin typeface="Tahoma" charset="0"/>
                <a:ea typeface="ＭＳ Ｐゴシック" charset="0"/>
                <a:cs typeface="ＭＳ Ｐゴシック" charset="0"/>
              </a:rPr>
              <a:t>+</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Base-Delta-Immediate Compression: Practical Data Compression for On-Chip </a:t>
            </a:r>
            <a:r>
              <a:rPr lang="en-US" sz="1400" dirty="0" smtClean="0">
                <a:solidFill>
                  <a:srgbClr val="0000FF"/>
                </a:solidFill>
                <a:latin typeface="Tahoma" charset="0"/>
                <a:ea typeface="ＭＳ Ｐゴシック" charset="0"/>
                <a:cs typeface="ＭＳ Ｐゴシック" charset="0"/>
              </a:rPr>
              <a:t>Caches</a:t>
            </a:r>
            <a:r>
              <a:rPr lang="en-US" sz="1400" dirty="0" smtClean="0">
                <a:latin typeface="Tahoma" charset="0"/>
                <a:ea typeface="ＭＳ Ｐゴシック" charset="0"/>
                <a:cs typeface="ＭＳ Ｐゴシック" charset="0"/>
              </a:rPr>
              <a:t>,” PACT 2012.</a:t>
            </a:r>
          </a:p>
          <a:p>
            <a:pPr eaLnBrk="1" hangingPunct="1"/>
            <a:r>
              <a:rPr lang="en-US" sz="1400" dirty="0" smtClean="0">
                <a:latin typeface="Tahoma" charset="0"/>
                <a:ea typeface="ＭＳ Ｐゴシック" charset="0"/>
                <a:cs typeface="ＭＳ Ｐゴシック" charset="0"/>
              </a:rPr>
              <a:t>Seshadri+, “</a:t>
            </a:r>
            <a:r>
              <a:rPr lang="en-US" sz="1400" dirty="0" smtClean="0">
                <a:solidFill>
                  <a:srgbClr val="0000FF"/>
                </a:solidFill>
                <a:latin typeface="Tahoma" charset="0"/>
                <a:ea typeface="ＭＳ Ｐゴシック" charset="0"/>
                <a:cs typeface="ＭＳ Ｐゴシック" charset="0"/>
              </a:rPr>
              <a:t>The Dirty-Block Index</a:t>
            </a:r>
            <a:r>
              <a:rPr lang="en-US" sz="1400" dirty="0" smtClean="0">
                <a:latin typeface="Tahoma" charset="0"/>
                <a:ea typeface="ＭＳ Ｐゴシック" charset="0"/>
                <a:cs typeface="ＭＳ Ｐゴシック" charset="0"/>
              </a:rPr>
              <a:t>,” ISCA 2014.</a:t>
            </a:r>
          </a:p>
          <a:p>
            <a:pPr eaLnBrk="1" hangingPunct="1"/>
            <a:endParaRPr lang="en-US" sz="140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43</a:t>
            </a:fld>
            <a:endParaRPr lang="en-US" sz="1600" dirty="0">
              <a:solidFill>
                <a:srgbClr val="000000"/>
              </a:solidFill>
              <a:latin typeface="Garamond" charset="0"/>
            </a:endParaRPr>
          </a:p>
        </p:txBody>
      </p:sp>
    </p:spTree>
    <p:extLst>
      <p:ext uri="{BB962C8B-B14F-4D97-AF65-F5344CB8AC3E}">
        <p14:creationId xmlns:p14="http://schemas.microsoft.com/office/powerpoint/2010/main" val="16157313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856456"/>
            <a:ext cx="8807896"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p>
          <a:p>
            <a:endParaRPr lang="en-US" sz="18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12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500" dirty="0">
                <a:solidFill>
                  <a:srgbClr val="000000"/>
                </a:solidFill>
                <a:latin typeface="Tahoma" charset="0"/>
                <a:ea typeface="ＭＳ Ｐゴシック" charset="0"/>
                <a:cs typeface="ＭＳ Ｐゴシック" charset="0"/>
              </a:rPr>
              <a:t>Lee, </a:t>
            </a:r>
            <a:r>
              <a:rPr lang="en-US" sz="1500" dirty="0" err="1">
                <a:solidFill>
                  <a:srgbClr val="000000"/>
                </a:solidFill>
                <a:latin typeface="Tahoma" charset="0"/>
                <a:ea typeface="ＭＳ Ｐゴシック" charset="0"/>
                <a:cs typeface="ＭＳ Ｐゴシック" charset="0"/>
              </a:rPr>
              <a:t>Ipek</a:t>
            </a:r>
            <a:r>
              <a:rPr lang="en-US" sz="1500" dirty="0">
                <a:solidFill>
                  <a:srgbClr val="000000"/>
                </a:solidFill>
                <a:latin typeface="Tahoma" charset="0"/>
                <a:ea typeface="ＭＳ Ｐゴシック" charset="0"/>
                <a:cs typeface="ＭＳ Ｐゴシック" charset="0"/>
              </a:rPr>
              <a:t>, Mutlu, Burger, </a:t>
            </a:r>
            <a:r>
              <a:rPr lang="ja-JP" altLang="en-US" sz="1500" dirty="0">
                <a:solidFill>
                  <a:srgbClr val="000000"/>
                </a:solidFill>
                <a:latin typeface="Tahoma" charset="0"/>
                <a:ea typeface="ＭＳ Ｐゴシック" charset="0"/>
                <a:cs typeface="ＭＳ Ｐゴシック" charset="0"/>
              </a:rPr>
              <a:t>“</a:t>
            </a:r>
            <a:r>
              <a:rPr lang="en-US" sz="1500" dirty="0">
                <a:solidFill>
                  <a:srgbClr val="0000FF"/>
                </a:solidFill>
                <a:latin typeface="Tahoma" charset="0"/>
                <a:ea typeface="ＭＳ Ｐゴシック" charset="0"/>
                <a:cs typeface="ＭＳ Ｐゴシック" charset="0"/>
              </a:rPr>
              <a:t>Architecting Phase Change Memory as a Scalable DRAM Alternative</a:t>
            </a:r>
            <a:r>
              <a:rPr lang="en-US" sz="1500" dirty="0">
                <a:solidFill>
                  <a:srgbClr val="000000"/>
                </a:solidFill>
                <a:latin typeface="Tahoma" charset="0"/>
                <a:ea typeface="ＭＳ Ｐゴシック" charset="0"/>
                <a:cs typeface="ＭＳ Ｐゴシック" charset="0"/>
              </a:rPr>
              <a:t>,</a:t>
            </a:r>
            <a:r>
              <a:rPr lang="ja-JP" altLang="en-US" sz="1500" dirty="0">
                <a:solidFill>
                  <a:srgbClr val="000000"/>
                </a:solidFill>
                <a:latin typeface="Tahoma" charset="0"/>
                <a:ea typeface="ＭＳ Ｐゴシック" charset="0"/>
                <a:cs typeface="ＭＳ Ｐゴシック" charset="0"/>
              </a:rPr>
              <a:t>”</a:t>
            </a:r>
            <a:r>
              <a:rPr lang="en-US" sz="1500" dirty="0">
                <a:solidFill>
                  <a:srgbClr val="000000"/>
                </a:solidFill>
                <a:latin typeface="Tahoma" charset="0"/>
                <a:ea typeface="ＭＳ Ｐゴシック" charset="0"/>
                <a:cs typeface="ＭＳ Ｐゴシック" charset="0"/>
              </a:rPr>
              <a:t> ISCA 2009, CACM 2010, Top Picks 2010.</a:t>
            </a:r>
          </a:p>
          <a:p>
            <a:pPr>
              <a:buClr>
                <a:srgbClr val="CC9900"/>
              </a:buClr>
              <a:buFont typeface="Wingdings" charset="0"/>
              <a:buChar char="n"/>
            </a:pPr>
            <a:r>
              <a:rPr lang="en-US" sz="1500" dirty="0"/>
              <a:t>Meza, Chang, Yoon, </a:t>
            </a:r>
            <a:r>
              <a:rPr lang="en-US" sz="1500" dirty="0" smtClean="0"/>
              <a:t>Mutlu, </a:t>
            </a:r>
            <a:r>
              <a:rPr lang="en-US" sz="1500" dirty="0" err="1" smtClean="0"/>
              <a:t>Ranganathan</a:t>
            </a:r>
            <a:r>
              <a:rPr lang="en-US" sz="1500" dirty="0" smtClean="0"/>
              <a:t>, </a:t>
            </a:r>
            <a:r>
              <a:rPr lang="en-US" sz="1500" dirty="0"/>
              <a:t>“</a:t>
            </a:r>
            <a:r>
              <a:rPr lang="en-US" sz="1500" dirty="0">
                <a:solidFill>
                  <a:srgbClr val="0000FF"/>
                </a:solidFill>
              </a:rPr>
              <a:t>Enabling Efficient and Scalable Hybrid Memories</a:t>
            </a:r>
            <a:r>
              <a:rPr lang="en-US" sz="1500" dirty="0"/>
              <a:t>,” IEEE Comp. Arch. Letters 2012.</a:t>
            </a:r>
          </a:p>
          <a:p>
            <a:pPr>
              <a:buClr>
                <a:srgbClr val="CC9900"/>
              </a:buClr>
              <a:buFont typeface="Wingdings" charset="0"/>
              <a:buChar char="n"/>
            </a:pPr>
            <a:r>
              <a:rPr lang="en-US" sz="1500" dirty="0" smtClean="0"/>
              <a:t>Yoon, Meza et al., </a:t>
            </a:r>
            <a:r>
              <a:rPr lang="en-US" sz="1500" dirty="0"/>
              <a:t>“</a:t>
            </a:r>
            <a:r>
              <a:rPr lang="en-US" sz="1500" dirty="0">
                <a:solidFill>
                  <a:srgbClr val="0000FF"/>
                </a:solidFill>
              </a:rPr>
              <a:t>Row Buffer </a:t>
            </a:r>
            <a:r>
              <a:rPr lang="en-US" sz="1500" dirty="0" smtClean="0">
                <a:solidFill>
                  <a:srgbClr val="0000FF"/>
                </a:solidFill>
              </a:rPr>
              <a:t>Locality</a:t>
            </a:r>
            <a:r>
              <a:rPr lang="en-US" sz="1500" dirty="0">
                <a:solidFill>
                  <a:srgbClr val="0000FF"/>
                </a:solidFill>
              </a:rPr>
              <a:t> </a:t>
            </a:r>
            <a:r>
              <a:rPr lang="en-US" sz="1500" dirty="0" smtClean="0">
                <a:solidFill>
                  <a:srgbClr val="0000FF"/>
                </a:solidFill>
              </a:rPr>
              <a:t>Aware Caching Policies for </a:t>
            </a:r>
            <a:r>
              <a:rPr lang="en-US" sz="1500" dirty="0">
                <a:solidFill>
                  <a:srgbClr val="0000FF"/>
                </a:solidFill>
              </a:rPr>
              <a:t>Hybrid Memories</a:t>
            </a:r>
            <a:r>
              <a:rPr lang="en-US" sz="1500" dirty="0"/>
              <a:t>,” </a:t>
            </a:r>
            <a:r>
              <a:rPr lang="en-US" sz="1500" dirty="0" smtClean="0"/>
              <a:t>ICCD 2012.</a:t>
            </a:r>
          </a:p>
          <a:p>
            <a:pPr>
              <a:buClr>
                <a:srgbClr val="CC9900"/>
              </a:buClr>
              <a:buFont typeface="Wingdings" charset="0"/>
              <a:buChar char="n"/>
            </a:pPr>
            <a:r>
              <a:rPr lang="en-US" sz="1500" dirty="0" err="1" smtClean="0"/>
              <a:t>Kultursay</a:t>
            </a:r>
            <a:r>
              <a:rPr lang="en-US" sz="1500" dirty="0"/>
              <a:t>+, “</a:t>
            </a:r>
            <a:r>
              <a:rPr lang="en-US" sz="1500" dirty="0">
                <a:solidFill>
                  <a:srgbClr val="0000FF"/>
                </a:solidFill>
              </a:rPr>
              <a:t>Evaluating STT-RAM as an Energy-Efficient Main Memory </a:t>
            </a:r>
            <a:r>
              <a:rPr lang="en-US" sz="1500" dirty="0" smtClean="0">
                <a:solidFill>
                  <a:srgbClr val="0000FF"/>
                </a:solidFill>
              </a:rPr>
              <a:t>Alternative</a:t>
            </a:r>
            <a:r>
              <a:rPr lang="en-US" sz="1500" dirty="0" smtClean="0"/>
              <a:t>,</a:t>
            </a:r>
            <a:r>
              <a:rPr lang="en-US" sz="1500" dirty="0"/>
              <a:t>” ISPASS 2013. </a:t>
            </a:r>
            <a:endParaRPr lang="en-US" sz="1500" dirty="0" smtClean="0"/>
          </a:p>
          <a:p>
            <a:pPr>
              <a:buClr>
                <a:srgbClr val="CC9900"/>
              </a:buClr>
              <a:buFont typeface="Wingdings" charset="0"/>
              <a:buChar char="n"/>
            </a:pPr>
            <a:r>
              <a:rPr lang="en-US" sz="1500" dirty="0" smtClean="0"/>
              <a:t>Meza+, “</a:t>
            </a:r>
            <a:r>
              <a:rPr lang="en-US" sz="1500" dirty="0" smtClean="0">
                <a:solidFill>
                  <a:srgbClr val="0000FF"/>
                </a:solidFill>
              </a:rPr>
              <a:t>A Case for Efficient Hardware-Software Cooperative Management of Storage and Memory</a:t>
            </a:r>
            <a:r>
              <a:rPr lang="en-US" sz="1500" dirty="0" smtClean="0"/>
              <a:t>,” WEED 2013.</a:t>
            </a:r>
            <a:endParaRPr lang="en-US" sz="15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44</a:t>
            </a:fld>
            <a:endParaRPr lang="en-US" sz="160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1" end="1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46</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35523021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controllers and interconnects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4051288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48</a:t>
            </a:fld>
            <a:endParaRPr lang="en-US">
              <a:solidFill>
                <a:srgbClr val="000000"/>
              </a:solidFill>
            </a:endParaRPr>
          </a:p>
        </p:txBody>
      </p:sp>
      <p:sp>
        <p:nvSpPr>
          <p:cNvPr id="7" name="Rectangle 6"/>
          <p:cNvSpPr/>
          <p:nvPr/>
        </p:nvSpPr>
        <p:spPr>
          <a:xfrm>
            <a:off x="899592" y="5180494"/>
            <a:ext cx="5544616"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15760174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smtClean="0">
                <a:solidFill>
                  <a:srgbClr val="008000"/>
                </a:solidFill>
              </a:rPr>
              <a:t>[</a:t>
            </a:r>
            <a:r>
              <a:rPr lang="en-US" sz="1800" dirty="0" err="1" smtClean="0">
                <a:solidFill>
                  <a:srgbClr val="008000"/>
                </a:solidFill>
              </a:rPr>
              <a:t>Muralidhara</a:t>
            </a:r>
            <a:r>
              <a:rPr lang="en-US" sz="1800" dirty="0" smtClean="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smtClean="0"/>
          </a:p>
          <a:p>
            <a:r>
              <a:rPr lang="en-US" sz="2000" dirty="0" smtClean="0"/>
              <a:t>Separate data of low/high intensity and low/high row-locality applications</a:t>
            </a:r>
          </a:p>
          <a:p>
            <a:r>
              <a:rPr lang="en-US" sz="2000" dirty="0" smtClean="0"/>
              <a:t>Especially effective in reducing interference of threads with “medium” and “heavy” memory intensity </a:t>
            </a:r>
          </a:p>
          <a:p>
            <a:pPr lvl="1"/>
            <a:r>
              <a:rPr lang="en-US" sz="1800" dirty="0" smtClean="0"/>
              <a:t>11% higher performance over existing systems (200 workloads)</a:t>
            </a:r>
            <a:endParaRPr lang="en-US" sz="1800" dirty="0"/>
          </a:p>
        </p:txBody>
      </p:sp>
      <p:sp>
        <p:nvSpPr>
          <p:cNvPr id="2" name="Title 1"/>
          <p:cNvSpPr>
            <a:spLocks noGrp="1"/>
          </p:cNvSpPr>
          <p:nvPr>
            <p:ph type="title"/>
          </p:nvPr>
        </p:nvSpPr>
        <p:spPr/>
        <p:txBody>
          <a:bodyPr/>
          <a:lstStyle/>
          <a:p>
            <a:r>
              <a:rPr lang="en-US" sz="3600" dirty="0" smtClean="0"/>
              <a:t>A Mechanism to Reduce Memory Interference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49</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27" name="TextBox 126"/>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28" name="TextBox 127"/>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29" name="TextBox 128"/>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30" name="TextBox 129"/>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31" name="TextBox 130"/>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32" name="TextBox 131"/>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33" name="TextBox 132"/>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41" name="TextBox 140"/>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42" name="TextBox 141"/>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43" name="TextBox 142"/>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23158164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My Group: SAFARI</a:t>
            </a:r>
            <a:endParaRPr lang="en-US" dirty="0"/>
          </a:p>
        </p:txBody>
      </p:sp>
      <p:sp>
        <p:nvSpPr>
          <p:cNvPr id="3" name="Content Placeholder 2"/>
          <p:cNvSpPr>
            <a:spLocks noGrp="1"/>
          </p:cNvSpPr>
          <p:nvPr>
            <p:ph idx="1"/>
          </p:nvPr>
        </p:nvSpPr>
        <p:spPr/>
        <p:txBody>
          <a:bodyPr/>
          <a:lstStyle/>
          <a:p>
            <a:r>
              <a:rPr lang="en-US" dirty="0" smtClean="0">
                <a:hlinkClick r:id="rId2"/>
              </a:rPr>
              <a:t>http://www.ece.cmu.edu/~safari/</a:t>
            </a:r>
            <a:endParaRPr lang="en-US" dirty="0" smtClean="0"/>
          </a:p>
          <a:p>
            <a:r>
              <a:rPr lang="en-US" dirty="0" smtClean="0">
                <a:hlinkClick r:id="rId3"/>
              </a:rPr>
              <a:t>http://www.ece.cmu.edu/~safari/pubs.html</a:t>
            </a:r>
            <a:endParaRPr lang="en-US" dirty="0" smtClean="0"/>
          </a:p>
          <a:p>
            <a:endParaRPr lang="en-US" dirty="0" smtClean="0"/>
          </a:p>
          <a:p>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5</a:t>
            </a:fld>
            <a:endParaRPr lang="en-US"/>
          </a:p>
        </p:txBody>
      </p:sp>
      <p:pic>
        <p:nvPicPr>
          <p:cNvPr id="5" name="Picture 4"/>
          <p:cNvPicPr>
            <a:picLocks noChangeAspect="1"/>
          </p:cNvPicPr>
          <p:nvPr/>
        </p:nvPicPr>
        <p:blipFill>
          <a:blip r:embed="rId4"/>
          <a:stretch>
            <a:fillRect/>
          </a:stretch>
        </p:blipFill>
        <p:spPr>
          <a:xfrm>
            <a:off x="0" y="2171700"/>
            <a:ext cx="9144000" cy="2493818"/>
          </a:xfrm>
          <a:prstGeom prst="rect">
            <a:avLst/>
          </a:prstGeom>
        </p:spPr>
      </p:pic>
    </p:spTree>
    <p:extLst>
      <p:ext uri="{BB962C8B-B14F-4D97-AF65-F5344CB8AC3E}">
        <p14:creationId xmlns:p14="http://schemas.microsoft.com/office/powerpoint/2010/main" val="29500543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Memory Channel Partitioning</a:t>
            </a:r>
            <a:endParaRPr lang="en-US" dirty="0"/>
          </a:p>
        </p:txBody>
      </p:sp>
      <p:sp>
        <p:nvSpPr>
          <p:cNvPr id="3" name="Content Placeholder 2"/>
          <p:cNvSpPr>
            <a:spLocks noGrp="1"/>
          </p:cNvSpPr>
          <p:nvPr>
            <p:ph idx="1"/>
          </p:nvPr>
        </p:nvSpPr>
        <p:spPr/>
        <p:txBody>
          <a:bodyPr/>
          <a:lstStyle/>
          <a:p>
            <a:r>
              <a:rPr lang="en-US" sz="2000" dirty="0" err="1"/>
              <a:t>Sai</a:t>
            </a:r>
            <a:r>
              <a:rPr lang="en-US" sz="2000" dirty="0"/>
              <a:t> </a:t>
            </a:r>
            <a:r>
              <a:rPr lang="en-US" sz="2000" dirty="0" err="1"/>
              <a:t>Prashanth</a:t>
            </a:r>
            <a:r>
              <a:rPr lang="en-US" sz="2000" dirty="0"/>
              <a:t> </a:t>
            </a:r>
            <a:r>
              <a:rPr lang="en-US" sz="2000" dirty="0" err="1"/>
              <a:t>Muralidhara</a:t>
            </a:r>
            <a:r>
              <a:rPr lang="en-US" sz="2000" dirty="0"/>
              <a:t>, Lavanya Subramanian, </a:t>
            </a:r>
            <a:r>
              <a:rPr lang="en-US" sz="2000" u="sng" dirty="0"/>
              <a:t>Onur Mutlu</a:t>
            </a:r>
            <a:r>
              <a:rPr lang="en-US" sz="2000" dirty="0"/>
              <a:t>, </a:t>
            </a:r>
            <a:r>
              <a:rPr lang="en-US" sz="2000" dirty="0" err="1"/>
              <a:t>Mahmut</a:t>
            </a:r>
            <a:r>
              <a:rPr lang="en-US" sz="2000" dirty="0"/>
              <a:t> </a:t>
            </a:r>
            <a:r>
              <a:rPr lang="en-US" sz="2000" dirty="0" err="1"/>
              <a:t>Kandemir</a:t>
            </a:r>
            <a:r>
              <a:rPr lang="en-US" sz="2000" dirty="0"/>
              <a:t>, and Thomas Moscibroda, </a:t>
            </a:r>
            <a:br>
              <a:rPr lang="en-US" sz="2000" dirty="0"/>
            </a:br>
            <a:r>
              <a:rPr lang="en-US" sz="2000" b="1" dirty="0">
                <a:hlinkClick r:id="rId2"/>
              </a:rPr>
              <a:t>"Reducing Memory Interference in Multicore Systems via Application-Aware Memory Channel Partitioning"</a:t>
            </a:r>
            <a:r>
              <a:rPr lang="en-US" sz="2000" dirty="0"/>
              <a:t/>
            </a:r>
            <a:br>
              <a:rPr lang="en-US" sz="2000" dirty="0"/>
            </a:br>
            <a:r>
              <a:rPr lang="en-US" sz="2000" i="1" dirty="0"/>
              <a:t>Proceedings of the </a:t>
            </a:r>
            <a:r>
              <a:rPr lang="en-US" sz="2000" i="1" dirty="0">
                <a:hlinkClick r:id="rId3"/>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50</a:t>
            </a:fld>
            <a:endParaRPr lang="en-US"/>
          </a:p>
        </p:txBody>
      </p:sp>
    </p:spTree>
    <p:extLst>
      <p:ext uri="{BB962C8B-B14F-4D97-AF65-F5344CB8AC3E}">
        <p14:creationId xmlns:p14="http://schemas.microsoft.com/office/powerpoint/2010/main" val="2325184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51</a:t>
            </a:fld>
            <a:endParaRPr lang="en-US"/>
          </a:p>
        </p:txBody>
      </p:sp>
      <p:sp>
        <p:nvSpPr>
          <p:cNvPr id="6" name="Rectangle 5"/>
          <p:cNvSpPr/>
          <p:nvPr/>
        </p:nvSpPr>
        <p:spPr>
          <a:xfrm>
            <a:off x="899592" y="1844824"/>
            <a:ext cx="360040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7110536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52</a:t>
            </a:fld>
            <a:endParaRPr lang="en-US" altLang="en-US">
              <a:solidFill>
                <a:srgbClr val="000000"/>
              </a:solidFill>
            </a:endParaRPr>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25" tIns="45713" rIns="91425" bIns="45713" rtlCol="0" anchor="ctr"/>
          <a:lstStyle/>
          <a:p>
            <a:pPr algn="ctr" defTabSz="914259">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13" rIns="0" bIns="45713" rtlCol="0" anchor="ctr"/>
          <a:lstStyle/>
          <a:p>
            <a:pPr algn="ctr" defTabSz="914259">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defTabSz="914259">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0"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25" tIns="45713" rIns="91425" bIns="45713" rtlCol="0">
            <a:spAutoFit/>
          </a:bodyPr>
          <a:lstStyle/>
          <a:p>
            <a:pPr defTabSz="914259">
              <a:defRPr/>
            </a:pPr>
            <a:r>
              <a:rPr lang="en-US" sz="2400" i="1" kern="0" dirty="0">
                <a:solidFill>
                  <a:srgbClr val="FF0000"/>
                </a:solidFill>
                <a:latin typeface="Tahoma"/>
              </a:rPr>
              <a:t>Resolves memory contention by scheduling requests</a:t>
            </a:r>
          </a:p>
        </p:txBody>
      </p:sp>
    </p:spTree>
    <p:extLst>
      <p:ext uri="{BB962C8B-B14F-4D97-AF65-F5344CB8AC3E}">
        <p14:creationId xmlns:p14="http://schemas.microsoft.com/office/powerpoint/2010/main" val="2059440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53</a:t>
            </a:fld>
            <a:endParaRPr lang="en-US" altLang="en-US">
              <a:solidFill>
                <a:srgbClr val="000000"/>
              </a:solidFill>
            </a:endParaRPr>
          </a:p>
        </p:txBody>
      </p:sp>
    </p:spTree>
    <p:extLst>
      <p:ext uri="{BB962C8B-B14F-4D97-AF65-F5344CB8AC3E}">
        <p14:creationId xmlns:p14="http://schemas.microsoft.com/office/powerpoint/2010/main" val="5691250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54</a:t>
            </a:fld>
            <a:endParaRPr lang="en-US" dirty="0">
              <a:solidFill>
                <a:prstClr val="black">
                  <a:tint val="75000"/>
                </a:prstClr>
              </a:solidFill>
              <a:latin typeface="Calibri"/>
            </a:endParaRPr>
          </a:p>
        </p:txBody>
      </p:sp>
      <p:sp>
        <p:nvSpPr>
          <p:cNvPr id="12" name="TextBox 11"/>
          <p:cNvSpPr txBox="1"/>
          <p:nvPr/>
        </p:nvSpPr>
        <p:spPr>
          <a:xfrm>
            <a:off x="5181601" y="1397916"/>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38"/>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2"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4" y="3443645"/>
            <a:ext cx="1066799"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higher</a:t>
            </a:r>
          </a:p>
          <a:p>
            <a:pPr algn="ctr" defTabSz="914259"/>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16"/>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66" name="TextBox 65"/>
          <p:cNvSpPr txBox="1"/>
          <p:nvPr/>
        </p:nvSpPr>
        <p:spPr>
          <a:xfrm>
            <a:off x="914400" y="4567538"/>
            <a:ext cx="3429000" cy="492443"/>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37"/>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9" name="Straight Arrow Connector 88"/>
          <p:cNvCxnSpPr/>
          <p:nvPr/>
        </p:nvCxnSpPr>
        <p:spPr>
          <a:xfrm rot="10800000">
            <a:off x="6917531" y="3119738"/>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38"/>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defTabSz="914259"/>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25" tIns="45713" rIns="91425" bIns="45713" rtlCol="0" anchor="ctr" anchorCtr="0">
            <a:noAutofit/>
          </a:bodyPr>
          <a:lstStyle/>
          <a:p>
            <a:pPr algn="ctr" defTabSz="914259"/>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799498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55</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cxnSp>
        <p:nvCxnSpPr>
          <p:cNvPr id="8" name="Straight Arrow Connector 7"/>
          <p:cNvCxnSpPr/>
          <p:nvPr/>
        </p:nvCxnSpPr>
        <p:spPr>
          <a:xfrm rot="16200000" flipV="1">
            <a:off x="-1828795" y="3657604"/>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13" rIns="0" bIns="45713" rtlCol="0">
            <a:spAutoFit/>
          </a:bodyPr>
          <a:lstStyle/>
          <a:p>
            <a:pPr algn="ctr" defTabSz="914259">
              <a:lnSpc>
                <a:spcPct val="80000"/>
              </a:lnSpc>
            </a:pPr>
            <a:r>
              <a:rPr lang="en-US" sz="2400" i="1" dirty="0">
                <a:solidFill>
                  <a:prstClr val="black"/>
                </a:solidFill>
                <a:latin typeface="Calibri"/>
              </a:rPr>
              <a:t>higher</a:t>
            </a:r>
          </a:p>
          <a:p>
            <a:pPr algn="ctr" defTabSz="914259">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oAutofit/>
          </a:bodyPr>
          <a:lstStyle/>
          <a:p>
            <a:pPr algn="ctr" defTabSz="914259"/>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Unfairness caused by memory-intensive being prioritized over each other </a:t>
            </a:r>
          </a:p>
          <a:p>
            <a:pPr marL="914259" lvl="2" defTabSz="914259">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379" lvl="1" indent="-228564" defTabSz="914259">
              <a:buFont typeface="Arial" pitchFamily="34" charset="0"/>
              <a:buChar char="•"/>
              <a:tabLst>
                <a:tab pos="746011" algn="l"/>
              </a:tabLst>
            </a:pPr>
            <a:endParaRPr lang="en-US" dirty="0" smtClean="0">
              <a:solidFill>
                <a:prstClr val="black"/>
              </a:solidFill>
              <a:latin typeface="Calibri"/>
              <a:sym typeface="Wingdings" pitchFamily="2" charset="2"/>
            </a:endParaRPr>
          </a:p>
          <a:p>
            <a:pPr marL="571413" lvl="1" defTabSz="914259">
              <a:tabLst>
                <a:tab pos="688869" algn="l"/>
                <a:tab pos="74601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434" lvl="2" defTabSz="914259">
              <a:buFont typeface="Arial" pitchFamily="34" charset="0"/>
              <a:buChar char="•"/>
              <a:tabLst>
                <a:tab pos="688869" algn="l"/>
                <a:tab pos="74601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chorCtr="0">
            <a:noAutofit/>
          </a:bodyPr>
          <a:lstStyle/>
          <a:p>
            <a:pPr algn="ctr" defTabSz="914259"/>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5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5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a:solidFill>
                <a:prstClr val="black"/>
              </a:solidFill>
              <a:latin typeface="Calibri"/>
            </a:endParaRPr>
          </a:p>
        </p:txBody>
      </p:sp>
      <p:sp>
        <p:nvSpPr>
          <p:cNvPr id="26" name="Oval 25"/>
          <p:cNvSpPr/>
          <p:nvPr/>
        </p:nvSpPr>
        <p:spPr>
          <a:xfrm rot="16200000">
            <a:off x="-34138" y="4514876"/>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227851890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130" indent="-457130">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130" indent="-457130">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130" indent="-457130">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78"/>
            <a:ext cx="533400" cy="365125"/>
          </a:xfrm>
        </p:spPr>
        <p:txBody>
          <a:bodyPr/>
          <a:lstStyle/>
          <a:p>
            <a:fld id="{58161B50-6D0B-48B4-A1D4-BAD8C599CC84}" type="slidenum">
              <a:rPr lang="en-US" smtClean="0">
                <a:solidFill>
                  <a:prstClr val="black">
                    <a:tint val="75000"/>
                  </a:prstClr>
                </a:solidFill>
                <a:latin typeface="Calibri"/>
              </a:rPr>
              <a:pPr/>
              <a:t>56</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6" name="Rounded Rectangle 5"/>
          <p:cNvSpPr/>
          <p:nvPr/>
        </p:nvSpPr>
        <p:spPr>
          <a:xfrm>
            <a:off x="1578710" y="4462464"/>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3"/>
            <a:ext cx="2514600" cy="307777"/>
          </a:xfrm>
          <a:prstGeom prst="rect">
            <a:avLst/>
          </a:prstGeom>
          <a:noFill/>
        </p:spPr>
        <p:txBody>
          <a:bodyPr wrap="square" lIns="0" tIns="0" rIns="0" bIns="0" rtlCol="0">
            <a:spAutoFit/>
          </a:bodyPr>
          <a:lstStyle/>
          <a:p>
            <a:pPr defTabSz="914259"/>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9" name="Rounded Rectangle 8"/>
          <p:cNvSpPr/>
          <p:nvPr/>
        </p:nvSpPr>
        <p:spPr>
          <a:xfrm>
            <a:off x="1162772" y="3539532"/>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2" name="Rounded Rectangle 11"/>
          <p:cNvSpPr/>
          <p:nvPr/>
        </p:nvSpPr>
        <p:spPr>
          <a:xfrm>
            <a:off x="2188310" y="411480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25"/>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defTabSz="914259">
              <a:lnSpc>
                <a:spcPct val="80000"/>
              </a:lnSpc>
            </a:pPr>
            <a:r>
              <a:rPr lang="en-US" sz="2000" b="1" dirty="0">
                <a:solidFill>
                  <a:srgbClr val="4F81BD">
                    <a:lumMod val="75000"/>
                  </a:srgbClr>
                </a:solidFill>
                <a:latin typeface="Calibri"/>
              </a:rPr>
              <a:t>Non-intensive </a:t>
            </a:r>
          </a:p>
          <a:p>
            <a:pPr algn="ctr" defTabSz="914259">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defTabSz="914259">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defTabSz="914259"/>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3" y="2949548"/>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0"/>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defTabSz="914259"/>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48" name="Rectangle 47"/>
          <p:cNvSpPr/>
          <p:nvPr/>
        </p:nvSpPr>
        <p:spPr>
          <a:xfrm>
            <a:off x="4157107" y="4114801"/>
            <a:ext cx="1563711" cy="398906"/>
          </a:xfrm>
          <a:prstGeom prst="rect">
            <a:avLst/>
          </a:prstGeom>
        </p:spPr>
        <p:txBody>
          <a:bodyPr wrap="none" lIns="91425" tIns="45713" rIns="91425" bIns="45713">
            <a:spAutoFit/>
          </a:bodyPr>
          <a:lstStyle/>
          <a:p>
            <a:pPr algn="ctr" defTabSz="914259">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3"/>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000" kern="0" dirty="0">
              <a:solidFill>
                <a:sysClr val="window" lastClr="FFFFFF"/>
              </a:solidFill>
              <a:latin typeface="Calibri"/>
            </a:endParaRPr>
          </a:p>
        </p:txBody>
      </p:sp>
      <p:sp>
        <p:nvSpPr>
          <p:cNvPr id="50" name="Rounded Rectangle 49"/>
          <p:cNvSpPr/>
          <p:nvPr/>
        </p:nvSpPr>
        <p:spPr>
          <a:xfrm>
            <a:off x="7563146"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2"/>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2" y="1973553"/>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4" y="4096046"/>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83" name="Oval 82"/>
          <p:cNvSpPr/>
          <p:nvPr/>
        </p:nvSpPr>
        <p:spPr>
          <a:xfrm rot="16200000">
            <a:off x="6813118" y="5212921"/>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4" name="Straight Arrow Connector 83"/>
          <p:cNvCxnSpPr/>
          <p:nvPr/>
        </p:nvCxnSpPr>
        <p:spPr>
          <a:xfrm rot="5400000">
            <a:off x="7353299" y="537210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Fairness</a:t>
            </a:r>
          </a:p>
        </p:txBody>
      </p:sp>
    </p:spTree>
    <p:extLst>
      <p:ext uri="{BB962C8B-B14F-4D97-AF65-F5344CB8AC3E}">
        <p14:creationId xmlns:p14="http://schemas.microsoft.com/office/powerpoint/2010/main" val="22601358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3123052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57</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25" tIns="45713" rIns="91425" bIns="45713" rtlCol="0">
            <a:spAutoFit/>
          </a:bodyPr>
          <a:lstStyle/>
          <a:p>
            <a:pPr algn="ctr" defTabSz="914259"/>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25" tIns="45713" rIns="91425" bIns="45713" rtlCol="0">
            <a:spAutoFit/>
          </a:bodyPr>
          <a:lstStyle/>
          <a:p>
            <a:pPr algn="ctr" defTabSz="914259"/>
            <a:r>
              <a:rPr lang="en-US" sz="2800" i="1" dirty="0">
                <a:solidFill>
                  <a:srgbClr val="FF0000"/>
                </a:solidFill>
                <a:latin typeface="Calibri"/>
              </a:rPr>
              <a:t>TCM, a heterogeneous scheduling policy,</a:t>
            </a:r>
          </a:p>
          <a:p>
            <a:pPr algn="ctr" defTabSz="914259"/>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8908888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58</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331305772"/>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25" tIns="45713" rIns="91425" bIns="45713" rtlCol="0">
            <a:noAutofit/>
          </a:bodyPr>
          <a:lstStyle/>
          <a:p>
            <a:pPr algn="ctr" defTabSz="914259">
              <a:spcBef>
                <a:spcPct val="20000"/>
              </a:spcBef>
              <a:defRPr/>
            </a:pPr>
            <a:r>
              <a:rPr lang="en-US" sz="2800" b="1" dirty="0">
                <a:solidFill>
                  <a:prstClr val="black"/>
                </a:solidFill>
                <a:latin typeface="Calibri"/>
              </a:rPr>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dirty="0">
              <a:solidFill>
                <a:prstClr val="black"/>
              </a:solidFill>
              <a:latin typeface="Calibri"/>
            </a:endParaRPr>
          </a:p>
        </p:txBody>
      </p:sp>
      <p:sp>
        <p:nvSpPr>
          <p:cNvPr id="8" name="TextBox 7"/>
          <p:cNvSpPr txBox="1"/>
          <p:nvPr/>
        </p:nvSpPr>
        <p:spPr>
          <a:xfrm>
            <a:off x="5486400" y="4191002"/>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defTabSz="914259"/>
            <a:r>
              <a:rPr lang="en-US" sz="2400" i="1" dirty="0">
                <a:solidFill>
                  <a:prstClr val="white"/>
                </a:solidFill>
                <a:latin typeface="Calibri"/>
              </a:rPr>
              <a:t>Adjusting  </a:t>
            </a:r>
            <a:r>
              <a:rPr lang="en-US" sz="2400" b="1" i="1" dirty="0" err="1">
                <a:solidFill>
                  <a:prstClr val="white"/>
                </a:solidFill>
                <a:latin typeface="Calibri"/>
              </a:rPr>
              <a:t>ClusterThreshold</a:t>
            </a:r>
            <a:endParaRPr lang="en-US" sz="2000" dirty="0">
              <a:solidFill>
                <a:prstClr val="white"/>
              </a:solidFill>
              <a:latin typeface="Calibri"/>
            </a:endParaRPr>
          </a:p>
        </p:txBody>
      </p:sp>
      <p:sp>
        <p:nvSpPr>
          <p:cNvPr id="9" name="TextBox 8"/>
          <p:cNvSpPr txBox="1"/>
          <p:nvPr/>
        </p:nvSpPr>
        <p:spPr>
          <a:xfrm>
            <a:off x="321880" y="5728236"/>
            <a:ext cx="8305800" cy="584775"/>
          </a:xfrm>
          <a:prstGeom prst="rect">
            <a:avLst/>
          </a:prstGeom>
          <a:noFill/>
        </p:spPr>
        <p:txBody>
          <a:bodyPr wrap="square" lIns="91425" tIns="45713" rIns="91425" bIns="45713" rtlCol="0">
            <a:spAutoFit/>
          </a:bodyPr>
          <a:lstStyle/>
          <a:p>
            <a:pPr algn="ctr" defTabSz="914259"/>
            <a:r>
              <a:rPr lang="en-US" sz="3200" i="1" dirty="0">
                <a:solidFill>
                  <a:srgbClr val="FF0000"/>
                </a:solidFill>
                <a:latin typeface="Calibri"/>
                <a:sym typeface="Wingdings" pitchFamily="2" charset="2"/>
              </a:rPr>
              <a:t>TCM </a:t>
            </a:r>
            <a:r>
              <a:rPr lang="en-US" sz="3200" i="1">
                <a:solidFill>
                  <a:srgbClr val="FF0000"/>
                </a:solidFill>
                <a:latin typeface="Calibri"/>
                <a:sym typeface="Wingdings" pitchFamily="2" charset="2"/>
              </a:rPr>
              <a:t>allows robust fairness-throughput tradeoff </a:t>
            </a:r>
            <a:endParaRPr lang="en-US" sz="3200" i="1" dirty="0">
              <a:solidFill>
                <a:srgbClr val="FF0000"/>
              </a:solidFill>
              <a:latin typeface="Calibri"/>
            </a:endParaRPr>
          </a:p>
        </p:txBody>
      </p:sp>
      <p:sp>
        <p:nvSpPr>
          <p:cNvPr id="10" name="TextBox 9"/>
          <p:cNvSpPr txBox="1"/>
          <p:nvPr/>
        </p:nvSpPr>
        <p:spPr>
          <a:xfrm>
            <a:off x="3429000" y="2571690"/>
            <a:ext cx="914400" cy="400110"/>
          </a:xfrm>
          <a:prstGeom prst="rect">
            <a:avLst/>
          </a:prstGeom>
          <a:noFill/>
        </p:spPr>
        <p:txBody>
          <a:bodyPr wrap="square" lIns="91425" tIns="45713" rIns="91425" bIns="45713" rtlCol="0">
            <a:spAutoFit/>
          </a:bodyPr>
          <a:lstStyle/>
          <a:p>
            <a:pPr algn="ctr" defTabSz="914259"/>
            <a:r>
              <a:rPr lang="en-US" sz="2000" b="1" dirty="0">
                <a:solidFill>
                  <a:srgbClr val="00B050"/>
                </a:solidFill>
                <a:latin typeface="Calibri"/>
              </a:rPr>
              <a:t>STFM</a:t>
            </a:r>
          </a:p>
        </p:txBody>
      </p:sp>
      <p:sp>
        <p:nvSpPr>
          <p:cNvPr id="11" name="TextBox 10"/>
          <p:cNvSpPr txBox="1"/>
          <p:nvPr/>
        </p:nvSpPr>
        <p:spPr>
          <a:xfrm>
            <a:off x="4114800" y="2876490"/>
            <a:ext cx="1066800" cy="400110"/>
          </a:xfrm>
          <a:prstGeom prst="rect">
            <a:avLst/>
          </a:prstGeom>
          <a:noFill/>
        </p:spPr>
        <p:txBody>
          <a:bodyPr wrap="square" lIns="91425" tIns="45713" rIns="91425" bIns="45713" rtlCol="0">
            <a:spAutoFit/>
          </a:bodyPr>
          <a:lstStyle/>
          <a:p>
            <a:pPr algn="ctr" defTabSz="914259"/>
            <a:r>
              <a:rPr lang="en-US" sz="2000" b="1" dirty="0">
                <a:solidFill>
                  <a:srgbClr val="1F497D"/>
                </a:solidFill>
                <a:latin typeface="Calibri"/>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3" name="TextBox 12"/>
          <p:cNvSpPr txBox="1"/>
          <p:nvPr/>
        </p:nvSpPr>
        <p:spPr>
          <a:xfrm>
            <a:off x="5410200" y="2495491"/>
            <a:ext cx="990600" cy="400110"/>
          </a:xfrm>
          <a:prstGeom prst="rect">
            <a:avLst/>
          </a:prstGeom>
          <a:noFill/>
        </p:spPr>
        <p:txBody>
          <a:bodyPr wrap="square" lIns="91425" tIns="45713" rIns="91425" bIns="45713" rtlCol="0">
            <a:spAutoFit/>
          </a:bodyPr>
          <a:lstStyle/>
          <a:p>
            <a:pPr algn="ctr" defTabSz="914259"/>
            <a:r>
              <a:rPr lang="en-US" sz="2000" b="1" dirty="0">
                <a:solidFill>
                  <a:srgbClr val="FF0000"/>
                </a:solidFill>
                <a:latin typeface="Calibri"/>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5" name="TextBox 14"/>
          <p:cNvSpPr txBox="1"/>
          <p:nvPr/>
        </p:nvSpPr>
        <p:spPr>
          <a:xfrm>
            <a:off x="6324600" y="3257490"/>
            <a:ext cx="990600" cy="400110"/>
          </a:xfrm>
          <a:prstGeom prst="rect">
            <a:avLst/>
          </a:prstGeom>
          <a:noFill/>
        </p:spPr>
        <p:txBody>
          <a:bodyPr wrap="square" lIns="91425" tIns="45713" rIns="91425" bIns="45713" rtlCol="0">
            <a:spAutoFit/>
          </a:bodyPr>
          <a:lstStyle/>
          <a:p>
            <a:pPr algn="ctr" defTabSz="914259"/>
            <a:r>
              <a:rPr lang="en-US" sz="2000" b="1" dirty="0">
                <a:solidFill>
                  <a:srgbClr val="F79646">
                    <a:lumMod val="75000"/>
                  </a:srgbClr>
                </a:solidFill>
                <a:latin typeface="Calibri"/>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9" name="TextBox 18"/>
          <p:cNvSpPr txBox="1"/>
          <p:nvPr/>
        </p:nvSpPr>
        <p:spPr>
          <a:xfrm>
            <a:off x="2750520" y="1911100"/>
            <a:ext cx="990600" cy="400110"/>
          </a:xfrm>
          <a:prstGeom prst="rect">
            <a:avLst/>
          </a:prstGeom>
          <a:noFill/>
        </p:spPr>
        <p:txBody>
          <a:bodyPr wrap="square" lIns="91425" tIns="45713" rIns="91425" bIns="45713" rtlCol="0">
            <a:spAutoFit/>
          </a:bodyPr>
          <a:lstStyle/>
          <a:p>
            <a:pPr algn="ctr" defTabSz="914259"/>
            <a:r>
              <a:rPr lang="en-US" sz="2000" b="1">
                <a:solidFill>
                  <a:prstClr val="black"/>
                </a:solidFill>
                <a:latin typeface="Calibri"/>
              </a:rPr>
              <a:t>FRFCFS</a:t>
            </a:r>
            <a:endParaRPr lang="en-US" sz="2000" b="1" dirty="0">
              <a:solidFill>
                <a:prstClr val="black"/>
              </a:solidFill>
              <a:latin typeface="Calibri"/>
            </a:endParaRPr>
          </a:p>
        </p:txBody>
      </p:sp>
      <p:sp>
        <p:nvSpPr>
          <p:cNvPr id="20" name="Rectangle 19"/>
          <p:cNvSpPr/>
          <p:nvPr/>
        </p:nvSpPr>
        <p:spPr>
          <a:xfrm>
            <a:off x="2826414" y="1905002"/>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Tree>
    <p:extLst>
      <p:ext uri="{BB962C8B-B14F-4D97-AF65-F5344CB8AC3E}">
        <p14:creationId xmlns:p14="http://schemas.microsoft.com/office/powerpoint/2010/main" val="26231005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 [Kim+, RTAS’14]</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59</a:t>
            </a:fld>
            <a:endParaRPr lang="en-US">
              <a:solidFill>
                <a:srgbClr val="000000"/>
              </a:solidFill>
            </a:endParaRPr>
          </a:p>
        </p:txBody>
      </p:sp>
    </p:spTree>
    <p:extLst>
      <p:ext uri="{BB962C8B-B14F-4D97-AF65-F5344CB8AC3E}">
        <p14:creationId xmlns:p14="http://schemas.microsoft.com/office/powerpoint/2010/main" val="31053555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My Research Group: SAFARI</a:t>
            </a:r>
            <a:endParaRPr lang="en-US" dirty="0"/>
          </a:p>
        </p:txBody>
      </p:sp>
      <p:sp>
        <p:nvSpPr>
          <p:cNvPr id="3" name="Content Placeholder 2"/>
          <p:cNvSpPr>
            <a:spLocks noGrp="1"/>
          </p:cNvSpPr>
          <p:nvPr>
            <p:ph idx="1"/>
          </p:nvPr>
        </p:nvSpPr>
        <p:spPr>
          <a:xfrm>
            <a:off x="228600" y="1371600"/>
            <a:ext cx="8915400" cy="4876800"/>
          </a:xfrm>
        </p:spPr>
        <p:txBody>
          <a:bodyPr/>
          <a:lstStyle/>
          <a:p>
            <a:r>
              <a:rPr lang="en-US" dirty="0" smtClean="0"/>
              <a:t>14 PhD students</a:t>
            </a:r>
          </a:p>
          <a:p>
            <a:r>
              <a:rPr lang="en-US" dirty="0"/>
              <a:t>2</a:t>
            </a:r>
            <a:r>
              <a:rPr lang="en-US" dirty="0" smtClean="0"/>
              <a:t> Postdoctoral researchers </a:t>
            </a:r>
          </a:p>
          <a:p>
            <a:r>
              <a:rPr lang="en-US" dirty="0" smtClean="0"/>
              <a:t>1 Visiting professor</a:t>
            </a:r>
          </a:p>
          <a:p>
            <a:r>
              <a:rPr lang="en-US" dirty="0" smtClean="0"/>
              <a:t>3+ Undergraduate researchers</a:t>
            </a:r>
          </a:p>
          <a:p>
            <a:r>
              <a:rPr lang="en-US" dirty="0" smtClean="0"/>
              <a:t>3+ Masters researchers</a:t>
            </a:r>
          </a:p>
          <a:p>
            <a:r>
              <a:rPr lang="en-US" dirty="0" smtClean="0"/>
              <a:t>3 Visiting students and scholars</a:t>
            </a:r>
          </a:p>
          <a:p>
            <a:endParaRPr lang="en-US" dirty="0" smtClean="0"/>
          </a:p>
          <a:p>
            <a:r>
              <a:rPr lang="en-US" dirty="0" smtClean="0"/>
              <a:t>More than 15 graduates (masters and undergraduate)</a:t>
            </a:r>
            <a:endParaRPr lang="en-US" dirty="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a:t>
            </a:fld>
            <a:endParaRPr lang="en-US" altLang="en-US">
              <a:solidFill>
                <a:srgbClr val="000000"/>
              </a:solidFill>
            </a:endParaRPr>
          </a:p>
        </p:txBody>
      </p:sp>
    </p:spTree>
    <p:extLst>
      <p:ext uri="{BB962C8B-B14F-4D97-AF65-F5344CB8AC3E}">
        <p14:creationId xmlns:p14="http://schemas.microsoft.com/office/powerpoint/2010/main" val="36889857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600" dirty="0" smtClean="0"/>
              <a:t>Predictable Performance in Complex Systems</a:t>
            </a:r>
            <a:endParaRPr lang="en-US" sz="36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60</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performance/SLA requirements in the presence of shared main memory, prefetchers, heterogeneous agents, and hybrid memory/storage</a:t>
            </a:r>
          </a:p>
          <a:p>
            <a:endParaRPr lang="en-US" sz="1800"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endParaRPr lang="en-US" sz="2000" dirty="0">
              <a:solidFill>
                <a:srgbClr val="FF0000"/>
              </a:solidFill>
            </a:endParaRPr>
          </a:p>
          <a:p>
            <a:r>
              <a:rPr lang="en-US" sz="1600" dirty="0" smtClean="0"/>
              <a:t>Example work: Subramanian </a:t>
            </a:r>
            <a:r>
              <a:rPr lang="en-US" sz="1600" dirty="0"/>
              <a:t>et al., “</a:t>
            </a:r>
            <a:r>
              <a:rPr lang="en-US" sz="1600" dirty="0">
                <a:solidFill>
                  <a:srgbClr val="0000FF"/>
                </a:solidFill>
              </a:rPr>
              <a:t>MISE: Providing Performance Predictability and Improving Fairness in Shared Main Memory Systems</a:t>
            </a:r>
            <a:r>
              <a:rPr lang="en-US" sz="1600" dirty="0"/>
              <a:t>,” HPCA 2013.</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61</a:t>
            </a:fld>
            <a:endParaRPr lang="en-US"/>
          </a:p>
        </p:txBody>
      </p:sp>
    </p:spTree>
    <p:extLst>
      <p:ext uri="{BB962C8B-B14F-4D97-AF65-F5344CB8AC3E}">
        <p14:creationId xmlns:p14="http://schemas.microsoft.com/office/powerpoint/2010/main" val="4114678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Current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smtClean="0">
                <a:solidFill>
                  <a:srgbClr val="0000FF"/>
                </a:solidFill>
              </a:rPr>
              <a:t>New memory/storage + compute architectures</a:t>
            </a:r>
          </a:p>
          <a:p>
            <a:pPr lvl="1"/>
            <a:r>
              <a:rPr lang="en-US" sz="1900" dirty="0" smtClean="0">
                <a:solidFill>
                  <a:schemeClr val="accent2">
                    <a:lumMod val="75000"/>
                  </a:schemeClr>
                </a:solidFill>
              </a:rPr>
              <a:t>Rethinking DRAM and flash memory</a:t>
            </a:r>
          </a:p>
          <a:p>
            <a:pPr lvl="1"/>
            <a:r>
              <a:rPr lang="en-US" sz="1900" dirty="0" smtClean="0">
                <a:solidFill>
                  <a:srgbClr val="2C6123"/>
                </a:solidFill>
              </a:rPr>
              <a:t>Processing close to data; accelerating bulk operations</a:t>
            </a:r>
          </a:p>
          <a:p>
            <a:pPr lvl="1"/>
            <a:r>
              <a:rPr lang="en-US" sz="1900" dirty="0" smtClean="0">
                <a:solidFill>
                  <a:srgbClr val="2C6123"/>
                </a:solidFill>
              </a:rPr>
              <a:t>Ensuring memory/storage reliability and robustness</a:t>
            </a:r>
          </a:p>
          <a:p>
            <a:endParaRPr lang="en-US" sz="1000" dirty="0" smtClean="0"/>
          </a:p>
          <a:p>
            <a:endParaRPr lang="en-US" sz="1000" dirty="0" smtClean="0"/>
          </a:p>
          <a:p>
            <a:r>
              <a:rPr lang="en-US" dirty="0" smtClean="0">
                <a:solidFill>
                  <a:srgbClr val="0000FF"/>
                </a:solidFill>
              </a:rPr>
              <a:t>Enabling emerging NVM technologies </a:t>
            </a:r>
          </a:p>
          <a:p>
            <a:pPr lvl="1"/>
            <a:r>
              <a:rPr lang="en-US" sz="1900" dirty="0" smtClean="0">
                <a:solidFill>
                  <a:srgbClr val="2C6123"/>
                </a:solidFill>
              </a:rPr>
              <a:t>Hybrid memory systems</a:t>
            </a:r>
            <a:r>
              <a:rPr lang="en-US" sz="1900" dirty="0">
                <a:solidFill>
                  <a:srgbClr val="2C6123"/>
                </a:solidFill>
              </a:rPr>
              <a:t> </a:t>
            </a:r>
            <a:r>
              <a:rPr lang="en-US" sz="1900" dirty="0" smtClean="0">
                <a:solidFill>
                  <a:srgbClr val="2C6123"/>
                </a:solidFill>
              </a:rPr>
              <a:t>with automatic data management</a:t>
            </a:r>
          </a:p>
          <a:p>
            <a:pPr lvl="1"/>
            <a:r>
              <a:rPr lang="en-US" sz="1900" dirty="0" smtClean="0">
                <a:solidFill>
                  <a:srgbClr val="2C6123"/>
                </a:solidFill>
              </a:rPr>
              <a:t>Coordinated management of memory and storage with NVM</a:t>
            </a:r>
          </a:p>
          <a:p>
            <a:pPr lvl="1"/>
            <a:endParaRPr lang="en-US" sz="1000" dirty="0" smtClean="0">
              <a:solidFill>
                <a:srgbClr val="2C6123"/>
              </a:solidFill>
            </a:endParaRPr>
          </a:p>
          <a:p>
            <a:pPr lvl="1"/>
            <a:endParaRPr lang="en-US" sz="1000" dirty="0">
              <a:solidFill>
                <a:srgbClr val="2C6123"/>
              </a:solidFill>
            </a:endParaRPr>
          </a:p>
          <a:p>
            <a:r>
              <a:rPr lang="en-US" dirty="0" smtClean="0">
                <a:solidFill>
                  <a:srgbClr val="0000FF"/>
                </a:solidFill>
              </a:rPr>
              <a:t>System-level memory/storage QoS</a:t>
            </a:r>
          </a:p>
          <a:p>
            <a:pPr lvl="1"/>
            <a:r>
              <a:rPr lang="en-US" sz="1900" dirty="0" smtClean="0">
                <a:solidFill>
                  <a:schemeClr val="accent2">
                    <a:lumMod val="75000"/>
                  </a:schemeClr>
                </a:solidFill>
              </a:rPr>
              <a:t>QoS-aware controller and system design</a:t>
            </a:r>
            <a:endParaRPr lang="en-US" sz="1900" dirty="0">
              <a:solidFill>
                <a:schemeClr val="accent2">
                  <a:lumMod val="75000"/>
                </a:schemeClr>
              </a:solidFill>
            </a:endParaRPr>
          </a:p>
          <a:p>
            <a:pPr lvl="1"/>
            <a:r>
              <a:rPr lang="en-US" sz="1900" dirty="0" smtClean="0">
                <a:solidFill>
                  <a:srgbClr val="2C6123"/>
                </a:solidFill>
              </a:rPr>
              <a:t>Coordinated memory + storage QoS</a:t>
            </a:r>
            <a:endParaRPr lang="en-US" sz="19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62</a:t>
            </a:fld>
            <a:endParaRPr lang="en-US"/>
          </a:p>
        </p:txBody>
      </p:sp>
      <p:sp>
        <p:nvSpPr>
          <p:cNvPr id="5" name="Rectangle 4"/>
          <p:cNvSpPr/>
          <p:nvPr/>
        </p:nvSpPr>
        <p:spPr>
          <a:xfrm>
            <a:off x="899592" y="1604142"/>
            <a:ext cx="194421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899592" y="1988840"/>
            <a:ext cx="590465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899592" y="3429000"/>
            <a:ext cx="6408712"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8" name="Rectangle 7"/>
          <p:cNvSpPr/>
          <p:nvPr/>
        </p:nvSpPr>
        <p:spPr>
          <a:xfrm>
            <a:off x="899592" y="3789040"/>
            <a:ext cx="6552728"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899592" y="4941168"/>
            <a:ext cx="2376264"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4728964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3" end="13"/>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63</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55576"/>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smtClean="0"/>
              <a:t>Base-Delta-Immediate Compression and Linearly Compressed Pages:</a:t>
            </a:r>
            <a:r>
              <a:rPr lang="en-US" dirty="0" smtClean="0">
                <a:solidFill>
                  <a:srgbClr val="0000FF"/>
                </a:solidFill>
              </a:rPr>
              <a:t> Efficient Cache &amp; Memory Compression</a:t>
            </a:r>
            <a:endParaRPr lang="en-US" dirty="0">
              <a:solidFill>
                <a:srgbClr val="0000FF"/>
              </a:solidFill>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sp>
        <p:nvSpPr>
          <p:cNvPr id="6" name="Rectangle 5"/>
          <p:cNvSpPr/>
          <p:nvPr/>
        </p:nvSpPr>
        <p:spPr>
          <a:xfrm>
            <a:off x="539552" y="1124744"/>
            <a:ext cx="8064896"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6130711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65</a:t>
            </a:fld>
            <a:endParaRPr lang="en-US" sz="1600">
              <a:solidFill>
                <a:srgbClr val="000000"/>
              </a:solidFill>
              <a:latin typeface="Garamond" charset="0"/>
            </a:endParaRPr>
          </a:p>
        </p:txBody>
      </p:sp>
    </p:spTree>
    <p:extLst>
      <p:ext uri="{BB962C8B-B14F-4D97-AF65-F5344CB8AC3E}">
        <p14:creationId xmlns:p14="http://schemas.microsoft.com/office/powerpoint/2010/main" val="11537902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66</a:t>
            </a:fld>
            <a:endParaRPr lang="en-US" sz="1600">
              <a:solidFill>
                <a:srgbClr val="000000"/>
              </a:solidFill>
              <a:latin typeface="Garamond" charset="0"/>
            </a:endParaRPr>
          </a:p>
        </p:txBody>
      </p:sp>
      <p:pic>
        <p:nvPicPr>
          <p:cNvPr id="9728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Tree>
    <p:extLst>
      <p:ext uri="{BB962C8B-B14F-4D97-AF65-F5344CB8AC3E}">
        <p14:creationId xmlns:p14="http://schemas.microsoft.com/office/powerpoint/2010/main" val="8232088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67</a:t>
            </a:fld>
            <a:endParaRPr lang="en-US" sz="1600">
              <a:solidFill>
                <a:srgbClr val="000000"/>
              </a:solidFill>
              <a:latin typeface="Garamond" charset="0"/>
            </a:endParaRPr>
          </a:p>
        </p:txBody>
      </p:sp>
      <p:pic>
        <p:nvPicPr>
          <p:cNvPr id="9830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Tree>
    <p:extLst>
      <p:ext uri="{BB962C8B-B14F-4D97-AF65-F5344CB8AC3E}">
        <p14:creationId xmlns:p14="http://schemas.microsoft.com/office/powerpoint/2010/main" val="26282527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68</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15848182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603960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descr="Burgundy_CMU_JPG_Logo.jpg"/>
          <p:cNvPicPr>
            <a:picLocks noChangeAspect="1"/>
          </p:cNvPicPr>
          <p:nvPr/>
        </p:nvPicPr>
        <p:blipFill>
          <a:blip r:embed="rId3" cstate="print"/>
          <a:stretch>
            <a:fillRect/>
          </a:stretch>
        </p:blipFill>
        <p:spPr>
          <a:xfrm>
            <a:off x="3131840" y="0"/>
            <a:ext cx="2448272" cy="884098"/>
          </a:xfrm>
          <a:prstGeom prst="rect">
            <a:avLst/>
          </a:prstGeom>
        </p:spPr>
      </p:pic>
      <p:sp>
        <p:nvSpPr>
          <p:cNvPr id="26627" name="Rectangle 25"/>
          <p:cNvSpPr>
            <a:spLocks noChangeArrowheads="1"/>
          </p:cNvSpPr>
          <p:nvPr/>
        </p:nvSpPr>
        <p:spPr bwMode="auto">
          <a:xfrm>
            <a:off x="0" y="990600"/>
            <a:ext cx="8229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P</a:t>
            </a:r>
            <a:r>
              <a:rPr lang="en-US" sz="2400" b="1" i="1" dirty="0" smtClean="0">
                <a:solidFill>
                  <a:srgbClr val="3333CC"/>
                </a:solidFill>
                <a:latin typeface="Arial Narrow" charset="0"/>
                <a:ea typeface="ＭＳ Ｐゴシック" charset="0"/>
                <a:cs typeface="Arial" charset="0"/>
              </a:rPr>
              <a:t>arallel architectures, heterogeneous architectures, GP-GPUs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and assembly</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147"/>
          <p:cNvSpPr txBox="1">
            <a:spLocks noChangeArrowheads="1"/>
          </p:cNvSpPr>
          <p:nvPr/>
        </p:nvSpPr>
        <p:spPr bwMode="auto">
          <a:xfrm>
            <a:off x="5302253" y="-50076"/>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58166" y="-10385"/>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8">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 name="Picture 23" descr="safari.png"/>
          <p:cNvPicPr>
            <a:picLocks noChangeAspect="1"/>
          </p:cNvPicPr>
          <p:nvPr/>
        </p:nvPicPr>
        <p:blipFill>
          <a:blip r:embed="rId10" cstate="print"/>
          <a:stretch>
            <a:fillRect/>
          </a:stretch>
        </p:blipFill>
        <p:spPr>
          <a:xfrm>
            <a:off x="224865" y="116632"/>
            <a:ext cx="2186895" cy="632757"/>
          </a:xfrm>
          <a:prstGeom prst="rect">
            <a:avLst/>
          </a:prstGeom>
        </p:spPr>
      </p:pic>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3"/>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5588717" y="5229200"/>
            <a:ext cx="3321142" cy="1107996"/>
          </a:xfrm>
          <a:prstGeom prst="rect">
            <a:avLst/>
          </a:prstGeom>
          <a:noFill/>
        </p:spPr>
        <p:txBody>
          <a:bodyPr wrap="none" rtlCol="0">
            <a:spAutoFit/>
          </a:bodyPr>
          <a:lstStyle/>
          <a:p>
            <a:pPr algn="ctr"/>
            <a:r>
              <a:rPr lang="en-US" sz="2200" b="1" dirty="0" smtClean="0">
                <a:solidFill>
                  <a:srgbClr val="FF0000"/>
                </a:solidFill>
              </a:rPr>
              <a:t>Broad research </a:t>
            </a:r>
          </a:p>
          <a:p>
            <a:pPr algn="ctr"/>
            <a:r>
              <a:rPr lang="en-US" sz="2200" b="1" dirty="0" smtClean="0">
                <a:solidFill>
                  <a:srgbClr val="FF0000"/>
                </a:solidFill>
              </a:rPr>
              <a:t>spanning systems to logic</a:t>
            </a:r>
          </a:p>
          <a:p>
            <a:pPr algn="ctr"/>
            <a:r>
              <a:rPr lang="en-US" sz="2200" b="1" dirty="0">
                <a:solidFill>
                  <a:srgbClr val="FF0000"/>
                </a:solidFill>
              </a:rPr>
              <a:t>w</a:t>
            </a:r>
            <a:r>
              <a:rPr lang="en-US" sz="2200" b="1" dirty="0" smtClean="0">
                <a:solidFill>
                  <a:srgbClr val="FF0000"/>
                </a:solidFill>
              </a:rPr>
              <a:t>ith architecture at center</a:t>
            </a:r>
            <a:endParaRPr lang="en-US" sz="2200" b="1" dirty="0">
              <a:solidFill>
                <a:srgbClr val="FF0000"/>
              </a:solidFill>
            </a:endParaRPr>
          </a:p>
        </p:txBody>
      </p:sp>
    </p:spTree>
    <p:extLst>
      <p:ext uri="{BB962C8B-B14F-4D97-AF65-F5344CB8AC3E}">
        <p14:creationId xmlns:p14="http://schemas.microsoft.com/office/powerpoint/2010/main" val="37913313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 (for DRAM and Flash)</a:t>
            </a:r>
            <a:endParaRPr lang="en-US" dirty="0"/>
          </a:p>
        </p:txBody>
      </p:sp>
      <p:sp>
        <p:nvSpPr>
          <p:cNvPr id="3" name="Content Placeholder 2"/>
          <p:cNvSpPr>
            <a:spLocks noGrp="1"/>
          </p:cNvSpPr>
          <p:nvPr>
            <p:ph idx="1"/>
          </p:nvPr>
        </p:nvSpPr>
        <p:spPr>
          <a:xfrm>
            <a:off x="228600" y="908720"/>
            <a:ext cx="8807896" cy="5267672"/>
          </a:xfrm>
        </p:spPr>
        <p:txBody>
          <a:bodyPr/>
          <a:lstStyle/>
          <a:p>
            <a:r>
              <a:rPr lang="en-US" dirty="0" smtClean="0">
                <a:solidFill>
                  <a:srgbClr val="FF0000"/>
                </a:solidFill>
              </a:rPr>
              <a:t>How to find out and expose weak memory cells/rows</a:t>
            </a:r>
          </a:p>
          <a:p>
            <a:pPr lvl="1"/>
            <a:r>
              <a:rPr lang="en-US" sz="1600" dirty="0" smtClean="0"/>
              <a:t>Liu</a:t>
            </a:r>
            <a:r>
              <a:rPr lang="en-US" sz="1600" dirty="0"/>
              <a:t>+, “</a:t>
            </a:r>
            <a:r>
              <a:rPr lang="en-US" sz="1600" dirty="0">
                <a:solidFill>
                  <a:srgbClr val="0000FF"/>
                </a:solidFill>
              </a:rPr>
              <a:t>An Experimental Study of Data Retention Behavior in Modern DRAM Devices: Implications for Retention Time Profiling Mechanisms</a:t>
            </a:r>
            <a:r>
              <a:rPr lang="en-US" sz="1600" dirty="0"/>
              <a:t>”, ISCA 2013</a:t>
            </a:r>
            <a:r>
              <a:rPr lang="en-US" sz="1600" dirty="0" smtClean="0"/>
              <a:t>.</a:t>
            </a:r>
          </a:p>
          <a:p>
            <a:pPr lvl="1"/>
            <a:r>
              <a:rPr lang="en-US" sz="1600" dirty="0">
                <a:latin typeface="Tahoma" charset="0"/>
                <a:ea typeface="ＭＳ Ｐゴシック" charset="0"/>
                <a:cs typeface="ＭＳ Ｐゴシック" charset="0"/>
              </a:rPr>
              <a:t>Khan+,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latin typeface="Tahoma" charset="0"/>
                <a:ea typeface="ＭＳ Ｐゴシック" charset="0"/>
                <a:cs typeface="ＭＳ Ｐゴシック" charset="0"/>
              </a:rPr>
              <a:t>,” SIGMETRICS 2014</a:t>
            </a:r>
            <a:r>
              <a:rPr lang="en-US" sz="1600" dirty="0" smtClean="0">
                <a:latin typeface="Tahoma" charset="0"/>
                <a:ea typeface="ＭＳ Ｐゴシック" charset="0"/>
                <a:cs typeface="ＭＳ Ｐゴシック" charset="0"/>
              </a:rPr>
              <a:t>.</a:t>
            </a:r>
            <a:endParaRPr lang="en-US" sz="1600" dirty="0" smtClean="0"/>
          </a:p>
          <a:p>
            <a:pPr marL="671512" lvl="2" indent="0">
              <a:buNone/>
            </a:pPr>
            <a:endParaRPr lang="en-US" sz="1000" dirty="0" smtClean="0"/>
          </a:p>
          <a:p>
            <a:r>
              <a:rPr lang="en-US" dirty="0" smtClean="0">
                <a:solidFill>
                  <a:srgbClr val="FF0000"/>
                </a:solidFill>
              </a:rPr>
              <a:t>Low-cost system-level tolerance of memory errors</a:t>
            </a:r>
          </a:p>
          <a:p>
            <a:pPr lvl="1"/>
            <a:r>
              <a:rPr lang="en-US" sz="1600" dirty="0" err="1">
                <a:latin typeface="Tahoma" charset="0"/>
                <a:ea typeface="ＭＳ Ｐゴシック" charset="0"/>
                <a:cs typeface="ＭＳ Ｐゴシック" charset="0"/>
              </a:rPr>
              <a:t>Luo</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1600" dirty="0">
                <a:latin typeface="Tahoma" charset="0"/>
                <a:ea typeface="ＭＳ Ｐゴシック" charset="0"/>
                <a:cs typeface="ＭＳ Ｐゴシック" charset="0"/>
              </a:rPr>
              <a:t>,” DSN 2014</a:t>
            </a:r>
            <a:r>
              <a:rPr lang="en-US" sz="1600" dirty="0" smtClean="0">
                <a:latin typeface="Tahoma" charset="0"/>
                <a:ea typeface="ＭＳ Ｐゴシック" charset="0"/>
                <a:cs typeface="ＭＳ Ｐゴシック" charset="0"/>
              </a:rPr>
              <a:t>.</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Error Analysis and Retention-Aware Error Management for NAND Flash </a:t>
            </a:r>
            <a:r>
              <a:rPr lang="en-US" sz="1600" dirty="0" smtClean="0">
                <a:solidFill>
                  <a:srgbClr val="0000FF"/>
                </a:solidFill>
                <a:latin typeface="Tahoma" charset="0"/>
                <a:ea typeface="ＭＳ Ｐゴシック" charset="0"/>
                <a:cs typeface="ＭＳ Ｐゴシック" charset="0"/>
              </a:rPr>
              <a:t>Memory</a:t>
            </a:r>
            <a:r>
              <a:rPr lang="en-US" sz="1600" dirty="0" smtClean="0">
                <a:latin typeface="Tahoma" charset="0"/>
                <a:ea typeface="ＭＳ Ｐゴシック" charset="0"/>
                <a:cs typeface="ＭＳ Ｐゴシック" charset="0"/>
              </a:rPr>
              <a:t>,” Intel Technology Journal 2013.</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Neighbor-Cell Assisted Error Correction for MLC NAND Flash </a:t>
            </a:r>
            <a:r>
              <a:rPr lang="en-US" sz="1600" dirty="0" smtClean="0">
                <a:solidFill>
                  <a:srgbClr val="0000FF"/>
                </a:solidFill>
                <a:latin typeface="Tahoma" charset="0"/>
                <a:ea typeface="ＭＳ Ｐゴシック" charset="0"/>
                <a:cs typeface="ＭＳ Ｐゴシック" charset="0"/>
              </a:rPr>
              <a:t>Memories</a:t>
            </a:r>
            <a:r>
              <a:rPr lang="en-US" sz="1600" dirty="0" smtClean="0">
                <a:latin typeface="Tahoma" charset="0"/>
                <a:ea typeface="ＭＳ Ｐゴシック" charset="0"/>
                <a:cs typeface="ＭＳ Ｐゴシック" charset="0"/>
              </a:rPr>
              <a:t>,” SIGMETRICS 2014.</a:t>
            </a:r>
          </a:p>
          <a:p>
            <a:pPr marL="344487" lvl="1" indent="0">
              <a:buNone/>
            </a:pPr>
            <a:endParaRPr lang="en-US" sz="1000" dirty="0"/>
          </a:p>
          <a:p>
            <a:r>
              <a:rPr lang="en-US" dirty="0" smtClean="0">
                <a:solidFill>
                  <a:srgbClr val="FF0000"/>
                </a:solidFill>
              </a:rPr>
              <a:t>Tolerating cell-to-cell interference at the system level </a:t>
            </a:r>
          </a:p>
          <a:p>
            <a:pPr lvl="1"/>
            <a:r>
              <a:rPr lang="en-US" sz="1600" dirty="0" smtClean="0">
                <a:latin typeface="Tahoma" charset="0"/>
                <a:ea typeface="ＭＳ Ｐゴシック" charset="0"/>
                <a:cs typeface="ＭＳ Ｐゴシック" charset="0"/>
              </a:rPr>
              <a:t>Kim</a:t>
            </a:r>
            <a:r>
              <a:rPr lang="en-US" sz="1600" dirty="0">
                <a:latin typeface="Tahoma" charset="0"/>
                <a:ea typeface="ＭＳ Ｐゴシック" charset="0"/>
                <a:cs typeface="ＭＳ Ｐゴシック" charset="0"/>
              </a:rPr>
              <a:t>+, “</a:t>
            </a:r>
            <a:r>
              <a:rPr lang="en-US" sz="1600" dirty="0">
                <a:solidFill>
                  <a:srgbClr val="0000FF"/>
                </a:solidFill>
              </a:rPr>
              <a:t>Flipping Bits in Memory Without Accessing Them: An Experimental Study of DRAM Disturbance Errors</a:t>
            </a:r>
            <a:r>
              <a:rPr lang="en-US" sz="1600" dirty="0">
                <a:latin typeface="Tahoma" charset="0"/>
                <a:ea typeface="ＭＳ Ｐゴシック" charset="0"/>
                <a:cs typeface="ＭＳ Ｐゴシック" charset="0"/>
              </a:rPr>
              <a:t>,” ISCA 2014</a:t>
            </a:r>
            <a:r>
              <a:rPr lang="en-US" sz="1600" dirty="0" smtClean="0">
                <a:latin typeface="Tahoma" charset="0"/>
                <a:ea typeface="ＭＳ Ｐゴシック" charset="0"/>
                <a:cs typeface="ＭＳ Ｐゴシック" charset="0"/>
              </a:rPr>
              <a:t>.</a:t>
            </a:r>
          </a:p>
          <a:p>
            <a:pPr lvl="1"/>
            <a:r>
              <a:rPr lang="en-US" sz="1600" dirty="0" err="1"/>
              <a:t>Cai</a:t>
            </a:r>
            <a:r>
              <a:rPr lang="en-US" sz="1600" dirty="0"/>
              <a:t>+, “</a:t>
            </a:r>
            <a:r>
              <a:rPr lang="en-US" sz="1600" dirty="0">
                <a:solidFill>
                  <a:srgbClr val="0000FF"/>
                </a:solidFill>
              </a:rPr>
              <a:t>Program Interference in MLC NAND Flash Memory: Characterization, Modeling, and Mitigation</a:t>
            </a:r>
            <a:r>
              <a:rPr lang="en-US" sz="1600" dirty="0"/>
              <a:t>,” ICCD 2013.</a:t>
            </a:r>
          </a:p>
          <a:p>
            <a:pPr lvl="1"/>
            <a:endParaRPr lang="en-US" sz="1600" dirty="0">
              <a:latin typeface="Tahoma" charset="0"/>
              <a:ea typeface="ＭＳ Ｐゴシック" charset="0"/>
              <a:cs typeface="ＭＳ Ｐゴシック" charset="0"/>
            </a:endParaRP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70</a:t>
            </a:fld>
            <a:endParaRPr lang="en-US" altLang="en-US">
              <a:solidFill>
                <a:srgbClr val="000000"/>
              </a:solidFill>
            </a:endParaRPr>
          </a:p>
        </p:txBody>
      </p:sp>
      <p:sp>
        <p:nvSpPr>
          <p:cNvPr id="5" name="Rectangle 4"/>
          <p:cNvSpPr/>
          <p:nvPr/>
        </p:nvSpPr>
        <p:spPr>
          <a:xfrm>
            <a:off x="827584" y="5266186"/>
            <a:ext cx="8136904" cy="539077"/>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46578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(DRAM)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179512" y="3861048"/>
            <a:ext cx="4572000" cy="2308324"/>
          </a:xfrm>
          <a:prstGeom prst="rect">
            <a:avLst/>
          </a:prstGeom>
        </p:spPr>
        <p:txBody>
          <a:bodyPr>
            <a:spAutoFit/>
          </a:bodyPr>
          <a:lstStyle/>
          <a:p>
            <a:pPr lvl="1"/>
            <a:r>
              <a:rPr lang="en-US" sz="1600" dirty="0"/>
              <a:t>Liu+, “</a:t>
            </a:r>
            <a:r>
              <a:rPr lang="en-US" sz="1600" dirty="0">
                <a:solidFill>
                  <a:srgbClr val="0000FF"/>
                </a:solidFill>
              </a:rPr>
              <a:t>An Experimental Study of Data Retention Behavior in Modern DRAM Devices: Implications for Retention Time Profiling Mechanisms</a:t>
            </a:r>
            <a:r>
              <a:rPr lang="en-US" sz="1600" dirty="0"/>
              <a:t>”, ISCA 2013.</a:t>
            </a:r>
          </a:p>
          <a:p>
            <a:pPr lvl="1"/>
            <a:endParaRPr lang="en-US" sz="1600" dirty="0" smtClean="0">
              <a:latin typeface="Tahoma" charset="0"/>
              <a:ea typeface="ＭＳ Ｐゴシック" charset="0"/>
              <a:cs typeface="ＭＳ Ｐゴシック" charset="0"/>
            </a:endParaRPr>
          </a:p>
          <a:p>
            <a:pPr lvl="1"/>
            <a:r>
              <a:rPr lang="en-US" sz="1600" dirty="0" smtClean="0">
                <a:latin typeface="Tahoma" charset="0"/>
                <a:ea typeface="ＭＳ Ｐゴシック" charset="0"/>
                <a:cs typeface="ＭＳ Ｐゴシック" charset="0"/>
              </a:rPr>
              <a:t>Khan</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latin typeface="Tahoma" charset="0"/>
                <a:ea typeface="ＭＳ Ｐゴシック" charset="0"/>
                <a:cs typeface="ＭＳ Ｐゴシック" charset="0"/>
              </a:rPr>
              <a:t>,” SIGMETRICS 2014.</a:t>
            </a:r>
            <a:endParaRPr lang="en-US" sz="1600" dirty="0"/>
          </a:p>
        </p:txBody>
      </p:sp>
    </p:spTree>
    <p:extLst>
      <p:ext uri="{BB962C8B-B14F-4D97-AF65-F5344CB8AC3E}">
        <p14:creationId xmlns:p14="http://schemas.microsoft.com/office/powerpoint/2010/main" val="3982720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latin typeface="Tahoma" charset="0"/>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558140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556792"/>
            <a:ext cx="9144000" cy="3744416"/>
          </a:xfrm>
          <a:prstGeom prst="rect">
            <a:avLst/>
          </a:prstGeom>
        </p:spPr>
      </p:pic>
    </p:spTree>
    <p:extLst>
      <p:ext uri="{BB962C8B-B14F-4D97-AF65-F5344CB8AC3E}">
        <p14:creationId xmlns:p14="http://schemas.microsoft.com/office/powerpoint/2010/main" val="16787839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74</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00"/>
                </a:solidFill>
                <a:effectLst/>
                <a:uLnTx/>
                <a:uFillTx/>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Virtex-II Pro</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00"/>
              </a:solidFill>
              <a:effectLst/>
              <a:uLnTx/>
              <a:uFillTx/>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Virtex-V FPGA</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0066CC"/>
                </a:solidFill>
                <a:effectLst/>
                <a:uLnTx/>
                <a:uFillTx/>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3x-nm</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NAND Flash</a:t>
            </a:r>
          </a:p>
        </p:txBody>
      </p:sp>
      <p:sp>
        <p:nvSpPr>
          <p:cNvPr id="61" name="Rectangle 60"/>
          <p:cNvSpPr/>
          <p:nvPr/>
        </p:nvSpPr>
        <p:spPr>
          <a:xfrm>
            <a:off x="107504" y="5805264"/>
            <a:ext cx="4572000" cy="646331"/>
          </a:xfrm>
          <a:prstGeom prst="rect">
            <a:avLst/>
          </a:prstGeom>
        </p:spPr>
        <p:txBody>
          <a:bodyPr>
            <a:spAutoFit/>
          </a:bodyPr>
          <a:lstStyle/>
          <a:p>
            <a:r>
              <a:rPr lang="en-US" dirty="0">
                <a:solidFill>
                  <a:schemeClr val="tx2"/>
                </a:solidFill>
              </a:rPr>
              <a:t>[</a:t>
            </a:r>
            <a:r>
              <a:rPr lang="en-US" dirty="0" err="1">
                <a:solidFill>
                  <a:schemeClr val="tx2"/>
                </a:solidFill>
              </a:rPr>
              <a:t>Cai</a:t>
            </a:r>
            <a:r>
              <a:rPr lang="en-US" dirty="0">
                <a:solidFill>
                  <a:schemeClr val="tx2"/>
                </a:solidFill>
              </a:rPr>
              <a:t>+, DATE 2012, ICCD 2012, DATE 2013, ITJ 2013, ICCD 2013, SIGMETRICS 2014]</a:t>
            </a:r>
            <a:endParaRPr lang="en-US" dirty="0"/>
          </a:p>
        </p:txBody>
      </p:sp>
    </p:spTree>
    <p:extLst>
      <p:ext uri="{BB962C8B-B14F-4D97-AF65-F5344CB8AC3E}">
        <p14:creationId xmlns:p14="http://schemas.microsoft.com/office/powerpoint/2010/main" val="28585869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1196752"/>
            <a:ext cx="8610600" cy="5051648"/>
          </a:xfrm>
        </p:spPr>
        <p:txBody>
          <a:bodyPr/>
          <a:lstStyle/>
          <a:p>
            <a:r>
              <a:rPr lang="en-US" sz="2200" dirty="0" err="1" smtClean="0"/>
              <a:t>Cai</a:t>
            </a:r>
            <a:r>
              <a:rPr lang="en-US" sz="2200" dirty="0"/>
              <a:t>+, “</a:t>
            </a:r>
            <a:r>
              <a:rPr lang="en-US" sz="2200" dirty="0">
                <a:solidFill>
                  <a:srgbClr val="0000FF"/>
                </a:solidFill>
              </a:rPr>
              <a:t>Error Patterns in MLC NAND Flash Memory: Measurement, Characterization, and </a:t>
            </a:r>
            <a:r>
              <a:rPr lang="en-US" sz="2200" dirty="0" smtClean="0">
                <a:solidFill>
                  <a:srgbClr val="0000FF"/>
                </a:solidFill>
              </a:rPr>
              <a:t>Analysis</a:t>
            </a:r>
            <a:r>
              <a:rPr lang="en-US" sz="2200" dirty="0" smtClean="0"/>
              <a:t>,</a:t>
            </a:r>
            <a:r>
              <a:rPr lang="en-US" sz="2200" dirty="0"/>
              <a:t>” DATE 2012</a:t>
            </a:r>
            <a:r>
              <a:rPr lang="en-US" sz="2200" dirty="0" smtClean="0"/>
              <a:t>.</a:t>
            </a:r>
          </a:p>
          <a:p>
            <a:r>
              <a:rPr lang="en-US" sz="2200" dirty="0" err="1" smtClean="0"/>
              <a:t>Cai</a:t>
            </a:r>
            <a:r>
              <a:rPr lang="en-US" sz="2200" dirty="0"/>
              <a:t>+, “</a:t>
            </a:r>
            <a:r>
              <a:rPr lang="en-US" sz="2200" dirty="0">
                <a:solidFill>
                  <a:srgbClr val="0000FF"/>
                </a:solidFill>
              </a:rPr>
              <a:t>Flash Correct-and-Refresh: Retention-Aware Error Management for Increased Flash Memory </a:t>
            </a:r>
            <a:r>
              <a:rPr lang="en-US" sz="2200" dirty="0" smtClean="0">
                <a:solidFill>
                  <a:srgbClr val="0000FF"/>
                </a:solidFill>
              </a:rPr>
              <a:t>Lifetime</a:t>
            </a:r>
            <a:r>
              <a:rPr lang="en-US" sz="2200" dirty="0" smtClean="0"/>
              <a:t>,” ICCD 2012.</a:t>
            </a:r>
          </a:p>
          <a:p>
            <a:r>
              <a:rPr lang="en-US" sz="2200" dirty="0" err="1" smtClean="0"/>
              <a:t>Cai</a:t>
            </a:r>
            <a:r>
              <a:rPr lang="en-US" sz="2200" dirty="0"/>
              <a:t>+, “</a:t>
            </a:r>
            <a:r>
              <a:rPr lang="en-US" sz="2200" dirty="0">
                <a:solidFill>
                  <a:srgbClr val="0000FF"/>
                </a:solidFill>
              </a:rPr>
              <a:t>Threshold Voltage Distribution in MLC NAND Flash Memory: Characterization, Analysis and </a:t>
            </a:r>
            <a:r>
              <a:rPr lang="en-US" sz="2200" dirty="0" smtClean="0">
                <a:solidFill>
                  <a:srgbClr val="0000FF"/>
                </a:solidFill>
              </a:rPr>
              <a:t>Modeling</a:t>
            </a:r>
            <a:r>
              <a:rPr lang="en-US" sz="2200" dirty="0" smtClean="0"/>
              <a:t>,” DATE 2013.</a:t>
            </a:r>
          </a:p>
          <a:p>
            <a:r>
              <a:rPr lang="en-US" sz="2200" dirty="0" err="1" smtClean="0"/>
              <a:t>Cai</a:t>
            </a:r>
            <a:r>
              <a:rPr lang="en-US" sz="2200" dirty="0"/>
              <a:t>+, “</a:t>
            </a:r>
            <a:r>
              <a:rPr lang="en-US" sz="2200" dirty="0">
                <a:solidFill>
                  <a:srgbClr val="0000FF"/>
                </a:solidFill>
              </a:rPr>
              <a:t>Error Analysis and Retention-Aware Error Management for NAND Flash </a:t>
            </a:r>
            <a:r>
              <a:rPr lang="en-US" sz="2200" dirty="0" smtClean="0">
                <a:solidFill>
                  <a:srgbClr val="0000FF"/>
                </a:solidFill>
              </a:rPr>
              <a:t>Memory</a:t>
            </a:r>
            <a:r>
              <a:rPr lang="en-US" sz="2200" dirty="0" smtClean="0"/>
              <a:t>,” Intel Tech Journal 2013.</a:t>
            </a:r>
          </a:p>
          <a:p>
            <a:r>
              <a:rPr lang="en-US" sz="2200" dirty="0" err="1" smtClean="0"/>
              <a:t>Cai</a:t>
            </a:r>
            <a:r>
              <a:rPr lang="en-US" sz="2200" dirty="0"/>
              <a:t>+, “</a:t>
            </a:r>
            <a:r>
              <a:rPr lang="en-US" sz="2200" dirty="0">
                <a:solidFill>
                  <a:srgbClr val="0000FF"/>
                </a:solidFill>
              </a:rPr>
              <a:t>Program Interference in MLC NAND Flash Memory: Characterization, Modeling, and </a:t>
            </a:r>
            <a:r>
              <a:rPr lang="en-US" sz="2200" dirty="0" smtClean="0">
                <a:solidFill>
                  <a:srgbClr val="0000FF"/>
                </a:solidFill>
              </a:rPr>
              <a:t>Mitigation</a:t>
            </a:r>
            <a:r>
              <a:rPr lang="en-US" sz="2200" dirty="0" smtClean="0"/>
              <a:t>,” ICCD 2013.</a:t>
            </a:r>
          </a:p>
          <a:p>
            <a:r>
              <a:rPr lang="en-US" sz="2200" dirty="0" err="1" smtClean="0"/>
              <a:t>Cai</a:t>
            </a:r>
            <a:r>
              <a:rPr lang="en-US" sz="2200" dirty="0"/>
              <a:t>+, “</a:t>
            </a:r>
            <a:r>
              <a:rPr lang="en-US" sz="2200" dirty="0">
                <a:solidFill>
                  <a:srgbClr val="0000FF"/>
                </a:solidFill>
              </a:rPr>
              <a:t>Neighbor-Cell Assisted Error Correction for MLC NAND Flash </a:t>
            </a:r>
            <a:r>
              <a:rPr lang="en-US" sz="2200" dirty="0" smtClean="0">
                <a:solidFill>
                  <a:srgbClr val="0000FF"/>
                </a:solidFill>
              </a:rPr>
              <a:t>Memories</a:t>
            </a:r>
            <a:r>
              <a:rPr lang="en-US" sz="2200" dirty="0" smtClean="0"/>
              <a:t>,” SIGMETRICS 2014.</a:t>
            </a:r>
            <a:endParaRPr lang="en-US" sz="2200" dirty="0"/>
          </a:p>
          <a:p>
            <a:endParaRPr lang="en-US" sz="22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spTree>
    <p:extLst>
      <p:ext uri="{BB962C8B-B14F-4D97-AF65-F5344CB8AC3E}">
        <p14:creationId xmlns:p14="http://schemas.microsoft.com/office/powerpoint/2010/main" val="26966168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76</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07562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endParaRPr lang="en-US" dirty="0">
              <a:solidFill>
                <a:srgbClr val="0000FF"/>
              </a:solidFill>
            </a:endParaRPr>
          </a:p>
          <a:p>
            <a:r>
              <a:rPr lang="en-US" dirty="0" smtClean="0"/>
              <a:t>Refresh Access Parallelization</a:t>
            </a:r>
            <a:r>
              <a:rPr lang="en-US" dirty="0"/>
              <a:t>: </a:t>
            </a:r>
            <a:r>
              <a:rPr lang="en-US" dirty="0">
                <a:solidFill>
                  <a:srgbClr val="0000FF"/>
                </a:solidFill>
              </a:rPr>
              <a:t>Reducing Refresh </a:t>
            </a:r>
            <a:r>
              <a:rPr lang="en-US" dirty="0" smtClean="0">
                <a:solidFill>
                  <a:srgbClr val="0000FF"/>
                </a:solidFill>
              </a:rPr>
              <a:t>Impact</a:t>
            </a:r>
          </a:p>
          <a:p>
            <a:pPr marL="0" indent="0">
              <a:buNone/>
            </a:pPr>
            <a:endParaRPr lang="en-US" dirty="0" smtClean="0">
              <a:solidFill>
                <a:srgbClr val="0000FF"/>
              </a:solidFill>
            </a:endParaRPr>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sp>
        <p:nvSpPr>
          <p:cNvPr id="6" name="Rectangle 5"/>
          <p:cNvSpPr/>
          <p:nvPr/>
        </p:nvSpPr>
        <p:spPr>
          <a:xfrm>
            <a:off x="539552" y="2966120"/>
            <a:ext cx="6624736"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5" name="TextBox 4"/>
          <p:cNvSpPr txBox="1"/>
          <p:nvPr/>
        </p:nvSpPr>
        <p:spPr>
          <a:xfrm>
            <a:off x="-554836" y="2675391"/>
            <a:ext cx="184666" cy="369332"/>
          </a:xfrm>
          <a:prstGeom prst="rect">
            <a:avLst/>
          </a:prstGeom>
          <a:noFill/>
        </p:spPr>
        <p:txBody>
          <a:bodyPr wrap="none" rtlCol="0">
            <a:spAutoFit/>
          </a:bodyPr>
          <a:lstStyle/>
          <a:p>
            <a:endParaRPr lang="en-US" dirty="0">
              <a:solidFill>
                <a:srgbClr val="000000"/>
              </a:solidFill>
              <a:latin typeface="Tahoma"/>
            </a:endParaRPr>
          </a:p>
        </p:txBody>
      </p:sp>
    </p:spTree>
    <p:extLst>
      <p:ext uri="{BB962C8B-B14F-4D97-AF65-F5344CB8AC3E}">
        <p14:creationId xmlns:p14="http://schemas.microsoft.com/office/powerpoint/2010/main" val="39027603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3916362259"/>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8898405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37724310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20733"/>
            <a:ext cx="8991600" cy="7432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smtClean="0">
                <a:solidFill>
                  <a:srgbClr val="000000"/>
                </a:solidFill>
                <a:latin typeface="Arial Narrow" charset="0"/>
                <a:ea typeface="ＭＳ Ｐゴシック" charset="0"/>
                <a:cs typeface="Arial" charset="0"/>
              </a:rPr>
              <a:t>Some Current Directions and Projects</a:t>
            </a:r>
            <a:endParaRPr lang="en-US" sz="2400" b="1" i="1" dirty="0">
              <a:solidFill>
                <a:srgbClr val="000000"/>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Rethinking Memory System Design </a:t>
            </a:r>
            <a:r>
              <a:rPr lang="en-US" sz="2400" b="1" i="1" dirty="0" smtClean="0">
                <a:solidFill>
                  <a:srgbClr val="3333CC"/>
                </a:solidFill>
                <a:latin typeface="Arial Narrow" charset="0"/>
                <a:ea typeface="ＭＳ Ｐゴシック" charset="0"/>
                <a:cs typeface="Arial" charset="0"/>
              </a:rPr>
              <a:t>for Data-Intensive Computing</a:t>
            </a:r>
          </a:p>
          <a:p>
            <a:pPr lvl="1"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All </a:t>
            </a:r>
            <a:r>
              <a:rPr lang="en-US" sz="2400" b="1" i="1" dirty="0">
                <a:solidFill>
                  <a:srgbClr val="3333CC"/>
                </a:solidFill>
                <a:latin typeface="Arial Narrow" charset="0"/>
                <a:ea typeface="ＭＳ Ｐゴシック" charset="0"/>
                <a:cs typeface="Arial" charset="0"/>
              </a:rPr>
              <a:t>a</a:t>
            </a:r>
            <a:r>
              <a:rPr lang="en-US" sz="2400" b="1" i="1" dirty="0" smtClean="0">
                <a:solidFill>
                  <a:srgbClr val="3333CC"/>
                </a:solidFill>
                <a:latin typeface="Arial Narrow" charset="0"/>
                <a:ea typeface="ＭＳ Ｐゴシック" charset="0"/>
                <a:cs typeface="Arial" charset="0"/>
              </a:rPr>
              <a:t>spects of DRAM, Flash Memory, Emerging Technologies</a:t>
            </a:r>
          </a:p>
          <a:p>
            <a:pPr lvl="1" defTabSz="914400" fontAlgn="base">
              <a:spcBef>
                <a:spcPct val="0"/>
              </a:spcBef>
              <a:spcAft>
                <a:spcPct val="0"/>
              </a:spcAft>
              <a:buFontTx/>
              <a:buChar char="•"/>
            </a:pPr>
            <a:endParaRPr lang="en-US" sz="12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Single-Level Stores</a:t>
            </a:r>
            <a:r>
              <a:rPr lang="en-US" sz="2400" b="1" i="1" dirty="0" smtClean="0">
                <a:solidFill>
                  <a:srgbClr val="3333CC"/>
                </a:solidFill>
                <a:latin typeface="Arial Narrow" charset="0"/>
                <a:ea typeface="ＭＳ Ｐゴシック" charset="0"/>
                <a:cs typeface="Arial" charset="0"/>
              </a:rPr>
              <a:t>: Merging Memory and Storage with Fast NVM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GPUs as First-Class Computing Engines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pPr>
            <a:r>
              <a:rPr lang="en-US" sz="1200" b="1" i="1" dirty="0">
                <a:solidFill>
                  <a:srgbClr val="3333CC"/>
                </a:solidFill>
                <a:latin typeface="Arial Narrow" charset="0"/>
                <a:ea typeface="ＭＳ Ｐゴシック" charset="0"/>
                <a:cs typeface="Arial" charset="0"/>
              </a:rPr>
              <a:t> </a:t>
            </a: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In-memory Computing: </a:t>
            </a:r>
            <a:r>
              <a:rPr lang="en-US" sz="2400" b="1" i="1" dirty="0" smtClean="0">
                <a:solidFill>
                  <a:srgbClr val="3333CC"/>
                </a:solidFill>
                <a:latin typeface="Arial Narrow" charset="0"/>
                <a:ea typeface="ＭＳ Ｐゴシック" charset="0"/>
                <a:cs typeface="Arial" charset="0"/>
              </a:rPr>
              <a:t>Enabling Near-Data Processing</a:t>
            </a:r>
            <a:endParaRPr lang="en-US" sz="2400" b="1" i="1" dirty="0" smtClean="0">
              <a:solidFill>
                <a:srgbClr val="000090"/>
              </a:solidFill>
              <a:latin typeface="Arial Narrow" charset="0"/>
              <a:ea typeface="ＭＳ Ｐゴシック" charset="0"/>
              <a:cs typeface="Arial" charset="0"/>
            </a:endParaRPr>
          </a:p>
          <a:p>
            <a:pPr defTabSz="914400" fontAlgn="base">
              <a:spcBef>
                <a:spcPct val="0"/>
              </a:spcBef>
              <a:spcAft>
                <a:spcPct val="0"/>
              </a:spcAft>
              <a:buFontTx/>
              <a:buChar char="•"/>
            </a:pPr>
            <a:endParaRPr lang="en-US" sz="1200" b="1" i="1" dirty="0" smtClean="0">
              <a:solidFill>
                <a:schemeClr val="accent1">
                  <a:lumMod val="75000"/>
                </a:schemeClr>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Predictable Systems</a:t>
            </a:r>
            <a:r>
              <a:rPr lang="en-US" sz="2400" b="1" i="1" dirty="0" smtClean="0">
                <a:solidFill>
                  <a:srgbClr val="3333CC"/>
                </a:solidFill>
                <a:latin typeface="Arial Narrow" charset="0"/>
                <a:ea typeface="ＭＳ Ｐゴシック" charset="0"/>
                <a:cs typeface="Arial" charset="0"/>
              </a:rPr>
              <a:t>: QoS Everywhere in the System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Secure and Easy-to-Program/Manage Memories:</a:t>
            </a: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DRAM, Flash, </a:t>
            </a:r>
            <a:r>
              <a:rPr lang="en-US" sz="2400" b="1" i="1" dirty="0" smtClean="0">
                <a:solidFill>
                  <a:srgbClr val="3333CC"/>
                </a:solidFill>
                <a:latin typeface="Arial Narrow" charset="0"/>
                <a:ea typeface="ＭＳ Ｐゴシック" charset="0"/>
                <a:cs typeface="Arial" charset="0"/>
              </a:rPr>
              <a:t>NVM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Heterogeneous Systems:</a:t>
            </a:r>
            <a:r>
              <a:rPr lang="en-US" sz="2400" b="1" i="1" dirty="0" smtClean="0">
                <a:solidFill>
                  <a:srgbClr val="3333CC"/>
                </a:solidFill>
                <a:latin typeface="Arial Narrow" charset="0"/>
                <a:ea typeface="ＭＳ Ｐゴシック" charset="0"/>
                <a:cs typeface="Arial" charset="0"/>
              </a:rPr>
              <a:t> Architecting and Exploiting Asymmetry</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Efficient and Scalable Interconnects</a:t>
            </a:r>
          </a:p>
          <a:p>
            <a:pPr defTabSz="914400" fontAlgn="base">
              <a:spcBef>
                <a:spcPct val="0"/>
              </a:spcBef>
              <a:spcAft>
                <a:spcPct val="0"/>
              </a:spcAft>
              <a:buFontTx/>
              <a:buChar char="•"/>
            </a:pPr>
            <a:endParaRPr lang="en-US" sz="12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Genome Sequence Analysis &amp; Assembly: </a:t>
            </a:r>
            <a:r>
              <a:rPr lang="en-US" sz="2400" b="1" i="1" dirty="0" smtClean="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pPr>
            <a:endParaRPr lang="en-US" sz="2400" b="1" i="1" dirty="0">
              <a:solidFill>
                <a:srgbClr val="FF0000"/>
              </a:solidFill>
              <a:latin typeface="Arial Narrow" charset="0"/>
              <a:ea typeface="ＭＳ Ｐゴシック" charset="0"/>
              <a:cs typeface="Arial" charset="0"/>
            </a:endParaRPr>
          </a:p>
        </p:txBody>
      </p:sp>
      <p:sp>
        <p:nvSpPr>
          <p:cNvPr id="26628" name="Text Box 147"/>
          <p:cNvSpPr txBox="1">
            <a:spLocks noChangeArrowheads="1"/>
          </p:cNvSpPr>
          <p:nvPr/>
        </p:nvSpPr>
        <p:spPr bwMode="auto">
          <a:xfrm>
            <a:off x="5302253" y="-39713"/>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8166" y="-22"/>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7" name="Picture 6" descr="Burgundy_CMU_JPG_Logo.jpg"/>
          <p:cNvPicPr>
            <a:picLocks noChangeAspect="1"/>
          </p:cNvPicPr>
          <p:nvPr/>
        </p:nvPicPr>
        <p:blipFill>
          <a:blip r:embed="rId4" cstate="print"/>
          <a:stretch>
            <a:fillRect/>
          </a:stretch>
        </p:blipFill>
        <p:spPr>
          <a:xfrm>
            <a:off x="3131840" y="0"/>
            <a:ext cx="2448272" cy="884098"/>
          </a:xfrm>
          <a:prstGeom prst="rect">
            <a:avLst/>
          </a:prstGeom>
        </p:spPr>
      </p:pic>
      <p:pic>
        <p:nvPicPr>
          <p:cNvPr id="8" name="Picture 7" descr="safari.png"/>
          <p:cNvPicPr>
            <a:picLocks noChangeAspect="1"/>
          </p:cNvPicPr>
          <p:nvPr/>
        </p:nvPicPr>
        <p:blipFill>
          <a:blip r:embed="rId5" cstate="print"/>
          <a:stretch>
            <a:fillRect/>
          </a:stretch>
        </p:blipFill>
        <p:spPr>
          <a:xfrm>
            <a:off x="224865" y="116632"/>
            <a:ext cx="2186895" cy="632757"/>
          </a:xfrm>
          <a:prstGeom prst="rect">
            <a:avLst/>
          </a:prstGeom>
        </p:spPr>
      </p:pic>
    </p:spTree>
    <p:extLst>
      <p:ext uri="{BB962C8B-B14F-4D97-AF65-F5344CB8AC3E}">
        <p14:creationId xmlns:p14="http://schemas.microsoft.com/office/powerpoint/2010/main" val="33870193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23786516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15114902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084655356"/>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35704619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8174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286830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5" name="Straight Arrow Connector 264"/>
          <p:cNvCxnSpPr/>
          <p:nvPr/>
        </p:nvCxnSpPr>
        <p:spPr>
          <a:xfrm flipV="1">
            <a:off x="38716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6" name="Straight Arrow Connector 265"/>
          <p:cNvCxnSpPr/>
          <p:nvPr/>
        </p:nvCxnSpPr>
        <p:spPr>
          <a:xfrm flipV="1">
            <a:off x="34144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7" name="Straight Arrow Connector 266"/>
          <p:cNvCxnSpPr/>
          <p:nvPr/>
        </p:nvCxnSpPr>
        <p:spPr>
          <a:xfrm flipV="1">
            <a:off x="29572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8" name="Straight Arrow Connector 267"/>
          <p:cNvCxnSpPr/>
          <p:nvPr/>
        </p:nvCxnSpPr>
        <p:spPr>
          <a:xfrm flipV="1">
            <a:off x="25000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9" name="Straight Arrow Connector 268"/>
          <p:cNvCxnSpPr/>
          <p:nvPr/>
        </p:nvCxnSpPr>
        <p:spPr>
          <a:xfrm flipV="1">
            <a:off x="20428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0" name="Straight Arrow Connector 269"/>
          <p:cNvCxnSpPr/>
          <p:nvPr/>
        </p:nvCxnSpPr>
        <p:spPr>
          <a:xfrm flipV="1">
            <a:off x="15856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0" y="0"/>
            <a:ext cx="9144000" cy="838200"/>
          </a:xfrm>
        </p:spPr>
        <p:txBody>
          <a:bodyPr>
            <a:normAutofit/>
          </a:bodyPr>
          <a:lstStyle/>
          <a:p>
            <a:r>
              <a:rPr lang="en-US" smtClean="0"/>
              <a:t>   Tiered-Latency DRAM</a:t>
            </a:r>
            <a:endParaRPr lang="en-US"/>
          </a:p>
        </p:txBody>
      </p:sp>
      <p:cxnSp>
        <p:nvCxnSpPr>
          <p:cNvPr id="199" name="Straight Arrow Connector 198"/>
          <p:cNvCxnSpPr>
            <a:endCxn id="201" idx="3"/>
          </p:cNvCxnSpPr>
          <p:nvPr/>
        </p:nvCxnSpPr>
        <p:spPr>
          <a:xfrm flipH="1">
            <a:off x="1280160" y="2775484"/>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0" name="Rectangle 199"/>
          <p:cNvSpPr/>
          <p:nvPr/>
        </p:nvSpPr>
        <p:spPr>
          <a:xfrm>
            <a:off x="36908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01" name="Rectangle 200"/>
          <p:cNvSpPr/>
          <p:nvPr/>
        </p:nvSpPr>
        <p:spPr>
          <a:xfrm>
            <a:off x="914400" y="2592604"/>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2" name="Straight Arrow Connector 201"/>
          <p:cNvCxnSpPr>
            <a:stCxn id="200" idx="0"/>
          </p:cNvCxnSpPr>
          <p:nvPr/>
        </p:nvCxnSpPr>
        <p:spPr>
          <a:xfrm flipV="1">
            <a:off x="38737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36956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Rectangle 203"/>
          <p:cNvSpPr/>
          <p:nvPr/>
        </p:nvSpPr>
        <p:spPr>
          <a:xfrm>
            <a:off x="32336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5" name="Straight Arrow Connector 204"/>
          <p:cNvCxnSpPr>
            <a:stCxn id="204" idx="0"/>
          </p:cNvCxnSpPr>
          <p:nvPr/>
        </p:nvCxnSpPr>
        <p:spPr>
          <a:xfrm flipV="1">
            <a:off x="34165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Oval 205"/>
          <p:cNvSpPr/>
          <p:nvPr/>
        </p:nvSpPr>
        <p:spPr>
          <a:xfrm>
            <a:off x="32384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7" name="Rectangle 206"/>
          <p:cNvSpPr/>
          <p:nvPr/>
        </p:nvSpPr>
        <p:spPr>
          <a:xfrm>
            <a:off x="27764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8" name="Straight Arrow Connector 207"/>
          <p:cNvCxnSpPr>
            <a:stCxn id="207" idx="0"/>
          </p:cNvCxnSpPr>
          <p:nvPr/>
        </p:nvCxnSpPr>
        <p:spPr>
          <a:xfrm flipV="1">
            <a:off x="29593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Oval 208"/>
          <p:cNvSpPr/>
          <p:nvPr/>
        </p:nvSpPr>
        <p:spPr>
          <a:xfrm>
            <a:off x="27812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Rectangle 209"/>
          <p:cNvSpPr/>
          <p:nvPr/>
        </p:nvSpPr>
        <p:spPr>
          <a:xfrm>
            <a:off x="23192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1" name="Straight Arrow Connector 210"/>
          <p:cNvCxnSpPr>
            <a:stCxn id="210" idx="0"/>
          </p:cNvCxnSpPr>
          <p:nvPr/>
        </p:nvCxnSpPr>
        <p:spPr>
          <a:xfrm flipV="1">
            <a:off x="25021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Oval 211"/>
          <p:cNvSpPr/>
          <p:nvPr/>
        </p:nvSpPr>
        <p:spPr>
          <a:xfrm>
            <a:off x="23240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Rectangle 212"/>
          <p:cNvSpPr/>
          <p:nvPr/>
        </p:nvSpPr>
        <p:spPr>
          <a:xfrm>
            <a:off x="18620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4" name="Straight Arrow Connector 213"/>
          <p:cNvCxnSpPr>
            <a:stCxn id="213" idx="0"/>
          </p:cNvCxnSpPr>
          <p:nvPr/>
        </p:nvCxnSpPr>
        <p:spPr>
          <a:xfrm flipV="1">
            <a:off x="20449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5" name="Oval 214"/>
          <p:cNvSpPr/>
          <p:nvPr/>
        </p:nvSpPr>
        <p:spPr>
          <a:xfrm>
            <a:off x="18668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Rectangle 215"/>
          <p:cNvSpPr/>
          <p:nvPr/>
        </p:nvSpPr>
        <p:spPr>
          <a:xfrm>
            <a:off x="14048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7" name="Straight Arrow Connector 216"/>
          <p:cNvCxnSpPr>
            <a:stCxn id="216" idx="0"/>
          </p:cNvCxnSpPr>
          <p:nvPr/>
        </p:nvCxnSpPr>
        <p:spPr>
          <a:xfrm flipV="1">
            <a:off x="15877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8" name="Oval 217"/>
          <p:cNvSpPr/>
          <p:nvPr/>
        </p:nvSpPr>
        <p:spPr>
          <a:xfrm>
            <a:off x="14096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19" name="Straight Arrow Connector 218"/>
          <p:cNvCxnSpPr>
            <a:endCxn id="220" idx="3"/>
          </p:cNvCxnSpPr>
          <p:nvPr/>
        </p:nvCxnSpPr>
        <p:spPr>
          <a:xfrm flipH="1">
            <a:off x="1280160" y="32422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0" name="Rectangle 219"/>
          <p:cNvSpPr/>
          <p:nvPr/>
        </p:nvSpPr>
        <p:spPr>
          <a:xfrm>
            <a:off x="914400" y="30593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21" name="Oval 220"/>
          <p:cNvSpPr/>
          <p:nvPr/>
        </p:nvSpPr>
        <p:spPr>
          <a:xfrm>
            <a:off x="36956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2" name="Oval 221"/>
          <p:cNvSpPr/>
          <p:nvPr/>
        </p:nvSpPr>
        <p:spPr>
          <a:xfrm>
            <a:off x="32384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7812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23240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8668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14096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27" name="Straight Arrow Connector 226"/>
          <p:cNvCxnSpPr>
            <a:endCxn id="228" idx="3"/>
          </p:cNvCxnSpPr>
          <p:nvPr/>
        </p:nvCxnSpPr>
        <p:spPr>
          <a:xfrm flipH="1">
            <a:off x="1280160" y="36994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8" name="Rectangle 227"/>
          <p:cNvSpPr/>
          <p:nvPr/>
        </p:nvSpPr>
        <p:spPr>
          <a:xfrm>
            <a:off x="914400" y="35165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29" name="Oval 228"/>
          <p:cNvSpPr/>
          <p:nvPr/>
        </p:nvSpPr>
        <p:spPr>
          <a:xfrm>
            <a:off x="36956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0" name="Oval 229"/>
          <p:cNvSpPr/>
          <p:nvPr/>
        </p:nvSpPr>
        <p:spPr>
          <a:xfrm>
            <a:off x="32384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7812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23240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8668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14096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35" name="Straight Arrow Connector 234"/>
          <p:cNvCxnSpPr>
            <a:endCxn id="236" idx="3"/>
          </p:cNvCxnSpPr>
          <p:nvPr/>
        </p:nvCxnSpPr>
        <p:spPr>
          <a:xfrm flipH="1">
            <a:off x="1280160" y="41566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6" name="Rectangle 235"/>
          <p:cNvSpPr/>
          <p:nvPr/>
        </p:nvSpPr>
        <p:spPr>
          <a:xfrm>
            <a:off x="914400" y="39737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7" name="Oval 236"/>
          <p:cNvSpPr/>
          <p:nvPr/>
        </p:nvSpPr>
        <p:spPr>
          <a:xfrm>
            <a:off x="36956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32384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27812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23240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18668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14096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43" name="Straight Arrow Connector 242"/>
          <p:cNvCxnSpPr>
            <a:endCxn id="244" idx="3"/>
          </p:cNvCxnSpPr>
          <p:nvPr/>
        </p:nvCxnSpPr>
        <p:spPr>
          <a:xfrm flipH="1">
            <a:off x="1280160" y="49948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4" name="Rectangle 243"/>
          <p:cNvSpPr/>
          <p:nvPr/>
        </p:nvSpPr>
        <p:spPr>
          <a:xfrm>
            <a:off x="914400" y="48119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5" name="Oval 244"/>
          <p:cNvSpPr/>
          <p:nvPr/>
        </p:nvSpPr>
        <p:spPr>
          <a:xfrm>
            <a:off x="36956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32384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27812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23240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9" name="Oval 248"/>
          <p:cNvSpPr/>
          <p:nvPr/>
        </p:nvSpPr>
        <p:spPr>
          <a:xfrm>
            <a:off x="18668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14096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1" name="Straight Arrow Connector 250"/>
          <p:cNvCxnSpPr>
            <a:endCxn id="252" idx="3"/>
          </p:cNvCxnSpPr>
          <p:nvPr/>
        </p:nvCxnSpPr>
        <p:spPr>
          <a:xfrm flipH="1">
            <a:off x="1280160" y="54520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2" name="Rectangle 251"/>
          <p:cNvSpPr/>
          <p:nvPr/>
        </p:nvSpPr>
        <p:spPr>
          <a:xfrm>
            <a:off x="914400" y="52691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6956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32384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7812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23240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18668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14096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1" name="Straight Arrow Connector 260"/>
          <p:cNvCxnSpPr/>
          <p:nvPr/>
        </p:nvCxnSpPr>
        <p:spPr>
          <a:xfrm>
            <a:off x="4406366" y="4876800"/>
            <a:ext cx="0" cy="683929"/>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2" name="Straight Arrow Connector 261"/>
          <p:cNvCxnSpPr/>
          <p:nvPr/>
        </p:nvCxnSpPr>
        <p:spPr>
          <a:xfrm flipH="1" flipV="1">
            <a:off x="4330168" y="4795163"/>
            <a:ext cx="76198" cy="81637"/>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3" name="Straight Arrow Connector 262"/>
          <p:cNvCxnSpPr/>
          <p:nvPr/>
        </p:nvCxnSpPr>
        <p:spPr>
          <a:xfrm flipV="1">
            <a:off x="4330168" y="5560729"/>
            <a:ext cx="76198" cy="83508"/>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4" name="Straight Arrow Connector 293"/>
          <p:cNvCxnSpPr/>
          <p:nvPr/>
        </p:nvCxnSpPr>
        <p:spPr>
          <a:xfrm flipV="1">
            <a:off x="1579796" y="4421404"/>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7" name="Straight Arrow Connector 296"/>
          <p:cNvCxnSpPr/>
          <p:nvPr/>
        </p:nvCxnSpPr>
        <p:spPr>
          <a:xfrm flipV="1">
            <a:off x="2043571"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8" name="Straight Arrow Connector 297"/>
          <p:cNvCxnSpPr/>
          <p:nvPr/>
        </p:nvCxnSpPr>
        <p:spPr>
          <a:xfrm flipV="1">
            <a:off x="25023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9" name="Straight Arrow Connector 298"/>
          <p:cNvCxnSpPr/>
          <p:nvPr/>
        </p:nvCxnSpPr>
        <p:spPr>
          <a:xfrm flipV="1">
            <a:off x="29595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0" name="Straight Arrow Connector 299"/>
          <p:cNvCxnSpPr/>
          <p:nvPr/>
        </p:nvCxnSpPr>
        <p:spPr>
          <a:xfrm flipV="1">
            <a:off x="34167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0" name="Straight Arrow Connector 309"/>
          <p:cNvCxnSpPr/>
          <p:nvPr/>
        </p:nvCxnSpPr>
        <p:spPr>
          <a:xfrm flipV="1">
            <a:off x="38739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11" name="Rectangle 310"/>
          <p:cNvSpPr/>
          <p:nvPr/>
        </p:nvSpPr>
        <p:spPr>
          <a:xfrm>
            <a:off x="4419600" y="5029198"/>
            <a:ext cx="2923674"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srgbClr val="9BBB59">
                    <a:lumMod val="50000"/>
                  </a:srgbClr>
                </a:solidFill>
                <a:latin typeface="Calibri"/>
              </a:rPr>
              <a:t>Near Segment</a:t>
            </a:r>
            <a:endParaRPr lang="en-US" sz="3200" b="1" i="1">
              <a:solidFill>
                <a:srgbClr val="9BBB59">
                  <a:lumMod val="50000"/>
                </a:srgbClr>
              </a:solidFill>
              <a:latin typeface="Calibri"/>
            </a:endParaRPr>
          </a:p>
        </p:txBody>
      </p:sp>
      <p:cxnSp>
        <p:nvCxnSpPr>
          <p:cNvPr id="312" name="Straight Arrow Connector 311"/>
          <p:cNvCxnSpPr/>
          <p:nvPr/>
        </p:nvCxnSpPr>
        <p:spPr>
          <a:xfrm>
            <a:off x="4419598" y="2667000"/>
            <a:ext cx="0" cy="1592892"/>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3" name="Straight Arrow Connector 312"/>
          <p:cNvCxnSpPr/>
          <p:nvPr/>
        </p:nvCxnSpPr>
        <p:spPr>
          <a:xfrm flipH="1" flipV="1">
            <a:off x="4343400" y="258536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4" name="Straight Arrow Connector 313"/>
          <p:cNvCxnSpPr/>
          <p:nvPr/>
        </p:nvCxnSpPr>
        <p:spPr>
          <a:xfrm flipV="1">
            <a:off x="4343400" y="4259892"/>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15" name="Rectangle 314"/>
          <p:cNvSpPr/>
          <p:nvPr/>
        </p:nvSpPr>
        <p:spPr>
          <a:xfrm>
            <a:off x="4432832" y="3276600"/>
            <a:ext cx="2923674"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srgbClr val="FF0000"/>
                </a:solidFill>
                <a:latin typeface="Calibri"/>
              </a:rPr>
              <a:t>Far Segment</a:t>
            </a:r>
            <a:endParaRPr lang="en-US" sz="3200" b="1" i="1">
              <a:solidFill>
                <a:srgbClr val="FF0000"/>
              </a:solidFill>
              <a:latin typeface="Calibri"/>
            </a:endParaRPr>
          </a:p>
        </p:txBody>
      </p:sp>
      <p:sp>
        <p:nvSpPr>
          <p:cNvPr id="319" name="Rectangle 318"/>
          <p:cNvSpPr/>
          <p:nvPr/>
        </p:nvSpPr>
        <p:spPr>
          <a:xfrm>
            <a:off x="4419600" y="4343399"/>
            <a:ext cx="4114800" cy="45176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prstClr val="black"/>
                </a:solidFill>
                <a:latin typeface="Calibri"/>
              </a:rPr>
              <a:t>Isolation Transistor</a:t>
            </a:r>
            <a:endParaRPr lang="en-US" sz="3200" b="1" i="1">
              <a:solidFill>
                <a:prstClr val="black"/>
              </a:solidFill>
              <a:latin typeface="Calibri"/>
            </a:endParaRPr>
          </a:p>
        </p:txBody>
      </p:sp>
      <p:sp>
        <p:nvSpPr>
          <p:cNvPr id="320" name="Content Placeholder 2"/>
          <p:cNvSpPr>
            <a:spLocks noGrp="1"/>
          </p:cNvSpPr>
          <p:nvPr>
            <p:ph idx="1"/>
          </p:nvPr>
        </p:nvSpPr>
        <p:spPr>
          <a:xfrm>
            <a:off x="365760" y="914400"/>
            <a:ext cx="8610600" cy="1371600"/>
          </a:xfrm>
        </p:spPr>
        <p:txBody>
          <a:bodyPr/>
          <a:lstStyle/>
          <a:p>
            <a:pPr>
              <a:lnSpc>
                <a:spcPct val="90000"/>
              </a:lnSpc>
            </a:pPr>
            <a:r>
              <a:rPr lang="en-US" sz="3200" dirty="0" smtClean="0"/>
              <a:t>Divide a </a:t>
            </a:r>
            <a:r>
              <a:rPr lang="en-US" sz="3200" dirty="0" err="1" smtClean="0"/>
              <a:t>bitline</a:t>
            </a:r>
            <a:r>
              <a:rPr lang="en-US" sz="3200" dirty="0" smtClean="0"/>
              <a:t> into two segments with an </a:t>
            </a:r>
            <a:r>
              <a:rPr lang="en-US" sz="3200" b="1" dirty="0" smtClean="0"/>
              <a:t>isolation transistor</a:t>
            </a:r>
          </a:p>
        </p:txBody>
      </p:sp>
      <p:sp>
        <p:nvSpPr>
          <p:cNvPr id="86" name="Rectangle 85"/>
          <p:cNvSpPr/>
          <p:nvPr/>
        </p:nvSpPr>
        <p:spPr>
          <a:xfrm>
            <a:off x="4419599" y="5714998"/>
            <a:ext cx="3573379"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dirty="0" smtClean="0">
                <a:solidFill>
                  <a:prstClr val="black"/>
                </a:solidFill>
                <a:latin typeface="Calibri"/>
              </a:rPr>
              <a:t>Sense Amplifier</a:t>
            </a:r>
            <a:endParaRPr lang="en-US" sz="3200" b="1" i="1" dirty="0">
              <a:solidFill>
                <a:prstClr val="black"/>
              </a:solidFill>
              <a:latin typeface="Calibri"/>
            </a:endParaRPr>
          </a:p>
        </p:txBody>
      </p:sp>
      <p:sp>
        <p:nvSpPr>
          <p:cNvPr id="3" name="Rectangle 2"/>
          <p:cNvSpPr/>
          <p:nvPr/>
        </p:nvSpPr>
        <p:spPr>
          <a:xfrm>
            <a:off x="-37052" y="6474822"/>
            <a:ext cx="8532440" cy="338554"/>
          </a:xfrm>
          <a:prstGeom prst="rect">
            <a:avLst/>
          </a:prstGeom>
        </p:spPr>
        <p:txBody>
          <a:bodyPr wrap="square">
            <a:spAutoFit/>
          </a:bodyPr>
          <a:lstStyle/>
          <a:p>
            <a:r>
              <a:rPr lang="en-US" sz="1600" dirty="0">
                <a:solidFill>
                  <a:srgbClr val="000000"/>
                </a:solidFill>
                <a:latin typeface="Tahoma" charset="0"/>
                <a:ea typeface="ＭＳ Ｐゴシック" charset="0"/>
                <a:cs typeface="ＭＳ Ｐゴシック" charset="0"/>
              </a:rPr>
              <a:t>Lee+, “</a:t>
            </a:r>
            <a:r>
              <a:rPr lang="en-US" sz="1600" dirty="0">
                <a:solidFill>
                  <a:srgbClr val="0000FF"/>
                </a:solidFill>
                <a:latin typeface="Tahoma" charset="0"/>
                <a:ea typeface="ＭＳ Ｐゴシック" charset="0"/>
                <a:cs typeface="ＭＳ Ｐゴシック" charset="0"/>
              </a:rPr>
              <a:t>Tiered-Latency DRAM: A Low Latency and Low Cost DRAM Architecture</a:t>
            </a:r>
            <a:r>
              <a:rPr lang="en-US" sz="1600" dirty="0">
                <a:solidFill>
                  <a:srgbClr val="000000"/>
                </a:solidFill>
                <a:latin typeface="Tahoma" charset="0"/>
                <a:ea typeface="ＭＳ Ｐゴシック" charset="0"/>
                <a:cs typeface="ＭＳ Ｐゴシック" charset="0"/>
              </a:rPr>
              <a:t>,” HPCA 2013.</a:t>
            </a:r>
          </a:p>
        </p:txBody>
      </p:sp>
    </p:spTree>
    <p:extLst>
      <p:ext uri="{BB962C8B-B14F-4D97-AF65-F5344CB8AC3E}">
        <p14:creationId xmlns:p14="http://schemas.microsoft.com/office/powerpoint/2010/main" val="10572819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6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1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 grpId="0"/>
      <p:bldP spid="315" grpId="0"/>
      <p:bldP spid="31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736454061"/>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3353292505"/>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endParaRPr lang="en-US" dirty="0"/>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38597893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2159388408"/>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20423179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801688" lvl="1" indent="-344488">
              <a:lnSpc>
                <a:spcPct val="85000"/>
              </a:lnSpc>
              <a:buFont typeface="+mj-lt"/>
              <a:buAutoNum type="arabicPeriod"/>
            </a:pPr>
            <a:endParaRPr lang="en-US" sz="2800" dirty="0" smtClean="0"/>
          </a:p>
          <a:p>
            <a:pPr marL="801688" lvl="1" indent="-344488">
              <a:lnSpc>
                <a:spcPct val="85000"/>
              </a:lnSpc>
              <a:buFont typeface="+mj-lt"/>
              <a:buAutoNum type="arabicPeriod"/>
            </a:pPr>
            <a:endParaRPr lang="en-US" sz="32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29487574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2710565206"/>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1489216738"/>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Tree>
    <p:extLst>
      <p:ext uri="{BB962C8B-B14F-4D97-AF65-F5344CB8AC3E}">
        <p14:creationId xmlns:p14="http://schemas.microsoft.com/office/powerpoint/2010/main" val="19029869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1065213"/>
            <a:ext cx="8991600" cy="232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smtClean="0">
                <a:solidFill>
                  <a:srgbClr val="000000"/>
                </a:solidFill>
                <a:latin typeface="Arial Narrow" charset="0"/>
                <a:ea typeface="ＭＳ Ｐゴシック" charset="0"/>
                <a:cs typeface="Arial" charset="0"/>
              </a:rPr>
              <a:t>Example Infrastructure for Future Memory Designs</a:t>
            </a:r>
            <a:endParaRPr lang="en-US" sz="2400" b="1" i="1" dirty="0">
              <a:solidFill>
                <a:srgbClr val="000000"/>
              </a:solidFill>
              <a:latin typeface="Arial Narrow" charset="0"/>
              <a:ea typeface="ＭＳ Ｐゴシック" charset="0"/>
              <a:cs typeface="Arial" charset="0"/>
            </a:endParaRPr>
          </a:p>
          <a:p>
            <a:pPr defTabSz="914400" fontAlgn="base">
              <a:spcBef>
                <a:spcPct val="0"/>
              </a:spcBef>
              <a:spcAft>
                <a:spcPct val="0"/>
              </a:spcAft>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pPr>
            <a:endParaRPr lang="en-US" sz="2400" b="1" i="1" dirty="0">
              <a:solidFill>
                <a:srgbClr val="FF0000"/>
              </a:solidFill>
              <a:latin typeface="Arial Narrow" charset="0"/>
              <a:ea typeface="ＭＳ Ｐゴシック" charset="0"/>
              <a:cs typeface="Arial" charset="0"/>
            </a:endParaRPr>
          </a:p>
        </p:txBody>
      </p:sp>
      <p:sp>
        <p:nvSpPr>
          <p:cNvPr id="26628" name="Text Box 147"/>
          <p:cNvSpPr txBox="1">
            <a:spLocks noChangeArrowheads="1"/>
          </p:cNvSpPr>
          <p:nvPr/>
        </p:nvSpPr>
        <p:spPr bwMode="auto">
          <a:xfrm>
            <a:off x="5302253" y="-39713"/>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8166" y="-22"/>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7" name="Content Placeholder 4" descr="DRAM-new-testing-infrastructure.jpg"/>
          <p:cNvPicPr>
            <a:picLocks noChangeAspect="1"/>
          </p:cNvPicPr>
          <p:nvPr/>
        </p:nvPicPr>
        <p:blipFill>
          <a:blip r:embed="rId4" cstate="print">
            <a:extLst>
              <a:ext uri="{28A0092B-C50C-407E-A947-70E740481C1C}">
                <a14:useLocalDpi xmlns:a14="http://schemas.microsoft.com/office/drawing/2010/main" val="0"/>
              </a:ext>
            </a:extLst>
          </a:blip>
          <a:srcRect t="12242" b="12242"/>
          <a:stretch>
            <a:fillRect/>
          </a:stretch>
        </p:blipFill>
        <p:spPr>
          <a:xfrm>
            <a:off x="228600" y="1676400"/>
            <a:ext cx="8610600" cy="4876800"/>
          </a:xfrm>
          <a:prstGeom prst="rect">
            <a:avLst/>
          </a:prstGeom>
          <a:scene3d>
            <a:camera prst="obliqueTopRight">
              <a:rot lat="0" lon="0" rev="10800000"/>
            </a:camera>
            <a:lightRig rig="threePt" dir="t"/>
          </a:scene3d>
        </p:spPr>
      </p:pic>
      <p:sp>
        <p:nvSpPr>
          <p:cNvPr id="8" name="Rectangle 7"/>
          <p:cNvSpPr/>
          <p:nvPr/>
        </p:nvSpPr>
        <p:spPr>
          <a:xfrm>
            <a:off x="107504" y="1997967"/>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9" name="Rectangle 8"/>
          <p:cNvSpPr/>
          <p:nvPr/>
        </p:nvSpPr>
        <p:spPr>
          <a:xfrm>
            <a:off x="107504" y="3521967"/>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10" name="Rectangle 9"/>
          <p:cNvSpPr/>
          <p:nvPr/>
        </p:nvSpPr>
        <p:spPr>
          <a:xfrm>
            <a:off x="4374702" y="2494353"/>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1" name="Rectangle 10"/>
          <p:cNvSpPr/>
          <p:nvPr/>
        </p:nvSpPr>
        <p:spPr>
          <a:xfrm>
            <a:off x="2317302" y="2494356"/>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2" name="Rectangle 11"/>
          <p:cNvSpPr/>
          <p:nvPr/>
        </p:nvSpPr>
        <p:spPr>
          <a:xfrm>
            <a:off x="5822502" y="2494356"/>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pic>
        <p:nvPicPr>
          <p:cNvPr id="13" name="Picture 12" descr="Burgundy_CMU_JPG_Logo.jpg"/>
          <p:cNvPicPr>
            <a:picLocks noChangeAspect="1"/>
          </p:cNvPicPr>
          <p:nvPr/>
        </p:nvPicPr>
        <p:blipFill>
          <a:blip r:embed="rId5" cstate="print"/>
          <a:stretch>
            <a:fillRect/>
          </a:stretch>
        </p:blipFill>
        <p:spPr>
          <a:xfrm>
            <a:off x="3131840" y="0"/>
            <a:ext cx="2448272" cy="884098"/>
          </a:xfrm>
          <a:prstGeom prst="rect">
            <a:avLst/>
          </a:prstGeom>
        </p:spPr>
      </p:pic>
      <p:pic>
        <p:nvPicPr>
          <p:cNvPr id="14" name="Picture 13" descr="safari.png"/>
          <p:cNvPicPr>
            <a:picLocks noChangeAspect="1"/>
          </p:cNvPicPr>
          <p:nvPr/>
        </p:nvPicPr>
        <p:blipFill>
          <a:blip r:embed="rId6" cstate="print"/>
          <a:stretch>
            <a:fillRect/>
          </a:stretch>
        </p:blipFill>
        <p:spPr>
          <a:xfrm>
            <a:off x="224865" y="116632"/>
            <a:ext cx="2186895" cy="632757"/>
          </a:xfrm>
          <a:prstGeom prst="rect">
            <a:avLst/>
          </a:prstGeom>
        </p:spPr>
      </p:pic>
    </p:spTree>
    <p:extLst>
      <p:ext uri="{BB962C8B-B14F-4D97-AF65-F5344CB8AC3E}">
        <p14:creationId xmlns:p14="http://schemas.microsoft.com/office/powerpoint/2010/main" val="176077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endParaRPr lang="en-US" dirty="0">
              <a:solidFill>
                <a:srgbClr val="0000FF"/>
              </a:solidFill>
            </a:endParaRPr>
          </a:p>
          <a:p>
            <a:r>
              <a:rPr lang="en-US" dirty="0"/>
              <a:t>Refresh Access Parallelization: </a:t>
            </a:r>
            <a:r>
              <a:rPr lang="en-US" dirty="0">
                <a:solidFill>
                  <a:srgbClr val="0000FF"/>
                </a:solidFill>
              </a:rPr>
              <a:t>Reducing Refresh </a:t>
            </a:r>
            <a:r>
              <a:rPr lang="en-US" dirty="0" smtClean="0">
                <a:solidFill>
                  <a:srgbClr val="0000FF"/>
                </a:solidFill>
              </a:rPr>
              <a:t>Impact</a:t>
            </a:r>
          </a:p>
          <a:p>
            <a:pPr marL="0" indent="0">
              <a:buNone/>
            </a:pPr>
            <a:endParaRPr lang="en-US" dirty="0" smtClean="0">
              <a:solidFill>
                <a:srgbClr val="0000FF"/>
              </a:solidFill>
            </a:endParaRPr>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90</a:t>
            </a:fld>
            <a:endParaRPr lang="en-US" altLang="en-US">
              <a:solidFill>
                <a:srgbClr val="000000"/>
              </a:solidFill>
            </a:endParaRPr>
          </a:p>
        </p:txBody>
      </p:sp>
      <p:sp>
        <p:nvSpPr>
          <p:cNvPr id="6" name="Rectangle 5"/>
          <p:cNvSpPr/>
          <p:nvPr/>
        </p:nvSpPr>
        <p:spPr>
          <a:xfrm>
            <a:off x="539552" y="3830216"/>
            <a:ext cx="7200800"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1132334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91</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92</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1414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Row Buffer (4 Kbits)</a:t>
            </a: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DRAM array</a:t>
            </a: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48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4 Kbits</a:t>
            </a: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27484" y="3223339"/>
            <a:ext cx="8001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 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1414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Row Buffer (4 Kbits)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DRAM array</a:t>
            </a: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48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4 Kbits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82550" y="3216583"/>
            <a:ext cx="8001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62652" y="4119712"/>
            <a:ext cx="50013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600" dirty="0">
                <a:solidFill>
                  <a:srgbClr val="D90B00"/>
                </a:solidFill>
                <a:latin typeface="Myriad Pro Bold Cond" charset="0"/>
                <a:ea typeface="ＭＳ Ｐゴシック" charset="0"/>
                <a:cs typeface="Myriad Pro Bold Cond" charset="0"/>
                <a:sym typeface="Myriad Pro Bold Cond" charset="0"/>
              </a:rPr>
              <a:t>Transfer</a:t>
            </a:r>
          </a:p>
          <a:p>
            <a:pPr defTabSz="457200"/>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46" name="TextBox 145"/>
          <p:cNvSpPr txBox="1"/>
          <p:nvPr/>
        </p:nvSpPr>
        <p:spPr>
          <a:xfrm>
            <a:off x="6804248" y="4221088"/>
            <a:ext cx="2177415" cy="584776"/>
          </a:xfrm>
          <a:prstGeom prst="rect">
            <a:avLst/>
          </a:prstGeom>
          <a:noFill/>
        </p:spPr>
        <p:txBody>
          <a:bodyPr wrap="none" rtlCol="0">
            <a:spAutoFit/>
          </a:bodyPr>
          <a:lstStyle/>
          <a:p>
            <a:r>
              <a:rPr lang="en-US" sz="3200" dirty="0" smtClean="0">
                <a:solidFill>
                  <a:srgbClr val="008000"/>
                </a:solidFill>
                <a:latin typeface="Myriad Pro Bold Cond"/>
                <a:ea typeface="ヒラギノ角ゴ ProN W6"/>
                <a:cs typeface="ヒラギノ角ゴ ProN W6"/>
              </a:rPr>
              <a:t>0.01% area cost</a:t>
            </a:r>
            <a:endParaRPr lang="en-US" sz="3200" dirty="0">
              <a:solidFill>
                <a:srgbClr val="008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9701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4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499"/>
                                          </p:stCondLst>
                                        </p:cTn>
                                        <p:tgtEl>
                                          <p:spTgt spid="195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959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499"/>
                                          </p:stCondLst>
                                        </p:cTn>
                                        <p:tgtEl>
                                          <p:spTgt spid="1959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594" grpId="0" autoUpdateAnimBg="0"/>
      <p:bldP spid="19595" grpId="0" animBg="1"/>
      <p:bldP spid="19596" grpId="0" autoUpdateAnimBg="0"/>
      <p:bldP spid="19597" grpId="0" autoUpdateAnimBg="0"/>
      <p:bldP spid="19598" grpId="0" animBg="1"/>
      <p:bldP spid="19599" grpId="0" autoUpdateAnimBg="0"/>
      <p:bldP spid="14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95</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96</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60718"/>
            <a:ext cx="4191000" cy="1815882"/>
          </a:xfrm>
          <a:prstGeom prst="rect">
            <a:avLst/>
          </a:prstGeom>
          <a:noFill/>
        </p:spPr>
        <p:txBody>
          <a:bodyPr wrap="square" rtlCol="0">
            <a:spAutoFit/>
          </a:bodyPr>
          <a:lstStyle/>
          <a:p>
            <a:r>
              <a:rPr lang="en-US" sz="2800" dirty="0" smtClean="0">
                <a:solidFill>
                  <a:schemeClr val="tx1">
                    <a:lumMod val="95000"/>
                    <a:lumOff val="5000"/>
                  </a:schemeClr>
                </a:solidFill>
              </a:rPr>
              <a:t>How does the software communicate occurrences of bulk copy/initialization to hardware?</a:t>
            </a:r>
          </a:p>
        </p:txBody>
      </p:sp>
      <p:sp>
        <p:nvSpPr>
          <p:cNvPr id="29" name="TextBox 28"/>
          <p:cNvSpPr txBox="1"/>
          <p:nvPr/>
        </p:nvSpPr>
        <p:spPr>
          <a:xfrm>
            <a:off x="4648200" y="4303693"/>
            <a:ext cx="4191000" cy="954107"/>
          </a:xfrm>
          <a:prstGeom prst="rect">
            <a:avLst/>
          </a:prstGeom>
          <a:noFill/>
        </p:spPr>
        <p:txBody>
          <a:bodyPr wrap="square" rtlCol="0">
            <a:spAutoFit/>
          </a:bodyPr>
          <a:lstStyle/>
          <a:p>
            <a:r>
              <a:rPr lang="en-US" sz="2800" dirty="0" smtClean="0">
                <a:solidFill>
                  <a:schemeClr val="tx1">
                    <a:lumMod val="95000"/>
                    <a:lumOff val="5000"/>
                  </a:schemeClr>
                </a:solidFill>
              </a:rPr>
              <a:t>How to maximize latency and energy savings?</a:t>
            </a:r>
          </a:p>
        </p:txBody>
      </p:sp>
      <p:sp>
        <p:nvSpPr>
          <p:cNvPr id="30" name="TextBox 29"/>
          <p:cNvSpPr txBox="1"/>
          <p:nvPr/>
        </p:nvSpPr>
        <p:spPr>
          <a:xfrm>
            <a:off x="4648200" y="3313093"/>
            <a:ext cx="4191000" cy="954107"/>
          </a:xfrm>
          <a:prstGeom prst="rect">
            <a:avLst/>
          </a:prstGeom>
          <a:noFill/>
        </p:spPr>
        <p:txBody>
          <a:bodyPr wrap="square" rtlCol="0">
            <a:spAutoFit/>
          </a:bodyPr>
          <a:lstStyle/>
          <a:p>
            <a:r>
              <a:rPr lang="en-US" sz="2800" dirty="0" smtClean="0">
                <a:solidFill>
                  <a:schemeClr val="tx1">
                    <a:lumMod val="95000"/>
                    <a:lumOff val="5000"/>
                  </a:schemeClr>
                </a:solidFill>
              </a:rPr>
              <a:t>How to ensure cache coherence?</a:t>
            </a:r>
          </a:p>
        </p:txBody>
      </p:sp>
      <p:sp>
        <p:nvSpPr>
          <p:cNvPr id="31" name="TextBox 30"/>
          <p:cNvSpPr txBox="1"/>
          <p:nvPr/>
        </p:nvSpPr>
        <p:spPr>
          <a:xfrm>
            <a:off x="4648200" y="5370493"/>
            <a:ext cx="4191000" cy="523220"/>
          </a:xfrm>
          <a:prstGeom prst="rect">
            <a:avLst/>
          </a:prstGeom>
          <a:noFill/>
        </p:spPr>
        <p:txBody>
          <a:bodyPr wrap="square" rtlCol="0">
            <a:spAutoFit/>
          </a:bodyPr>
          <a:lstStyle/>
          <a:p>
            <a:r>
              <a:rPr lang="en-US" sz="2800" dirty="0" smtClean="0">
                <a:solidFill>
                  <a:schemeClr val="tx1">
                    <a:lumMod val="95000"/>
                    <a:lumOff val="5000"/>
                  </a:schemeClr>
                </a:solidFill>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Overall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97</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302190251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53732195"/>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98</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2216146941"/>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8244390"/>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222840" y="1722440"/>
            <a:ext cx="448841"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72376" y="1744477"/>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28844" y="175400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69994" y="272555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28844" y="273190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191710" y="4583581"/>
            <a:ext cx="1243930" cy="59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107504" y="6115362"/>
            <a:ext cx="7301999" cy="615553"/>
          </a:xfrm>
          <a:prstGeom prst="rect">
            <a:avLst/>
          </a:prstGeom>
          <a:noFill/>
        </p:spPr>
        <p:txBody>
          <a:bodyPr wrap="none" rtlCol="0">
            <a:spAutoFit/>
          </a:bodyPr>
          <a:lstStyle/>
          <a:p>
            <a:pPr>
              <a:defRPr/>
            </a:pPr>
            <a:r>
              <a:rPr lang="en-US" sz="3400" b="1" kern="0" dirty="0" smtClean="0">
                <a:solidFill>
                  <a:srgbClr val="FF0000"/>
                </a:solidFill>
                <a:latin typeface="Myriad Pro Bold Cond"/>
                <a:ea typeface="ヒラギノ角ゴ ProN W6"/>
                <a:cs typeface="ヒラギノ角ゴ ProN W6"/>
              </a:rPr>
              <a:t>Memory similar to a “conventional” accelerator</a:t>
            </a:r>
            <a:endParaRPr lang="en-US" sz="3400" b="1" kern="0" dirty="0">
              <a:solidFill>
                <a:srgbClr val="FF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1.xml><?xml version="1.0" encoding="utf-8"?>
<p:tagLst xmlns:a="http://schemas.openxmlformats.org/drawingml/2006/main" xmlns:r="http://schemas.openxmlformats.org/officeDocument/2006/relationships" xmlns:p="http://schemas.openxmlformats.org/presentationml/2006/main">
  <p:tag name="TIMING" val="|1.7|3.3|7.3|3.4|1.6"/>
</p:tagLst>
</file>

<file path=ppt/tags/tag12.xml><?xml version="1.0" encoding="utf-8"?>
<p:tagLst xmlns:a="http://schemas.openxmlformats.org/drawingml/2006/main" xmlns:r="http://schemas.openxmlformats.org/officeDocument/2006/relationships" xmlns:p="http://schemas.openxmlformats.org/presentationml/2006/main">
  <p:tag name="TIMING" val="|4.1|4.6|7.5|1.2"/>
</p:tagLst>
</file>

<file path=ppt/tags/tag13.xml><?xml version="1.0" encoding="utf-8"?>
<p:tagLst xmlns:a="http://schemas.openxmlformats.org/drawingml/2006/main" xmlns:r="http://schemas.openxmlformats.org/officeDocument/2006/relationships" xmlns:p="http://schemas.openxmlformats.org/presentationml/2006/main">
  <p:tag name="TIMING" val="|4.1|6.8|3.5|15.7"/>
</p:tagLst>
</file>

<file path=ppt/tags/tag14.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15.xml><?xml version="1.0" encoding="utf-8"?>
<p:tagLst xmlns:a="http://schemas.openxmlformats.org/drawingml/2006/main" xmlns:r="http://schemas.openxmlformats.org/officeDocument/2006/relationships" xmlns:p="http://schemas.openxmlformats.org/presentationml/2006/main">
  <p:tag name="TIMING" val="|5.5|10.3|7.7"/>
</p:tagLst>
</file>

<file path=ppt/tags/tag16.xml><?xml version="1.0" encoding="utf-8"?>
<p:tagLst xmlns:a="http://schemas.openxmlformats.org/drawingml/2006/main" xmlns:r="http://schemas.openxmlformats.org/officeDocument/2006/relationships" xmlns:p="http://schemas.openxmlformats.org/presentationml/2006/main">
  <p:tag name="TIMING" val="|0.7|9.8|3.1|1"/>
</p:tagLst>
</file>

<file path=ppt/tags/tag17.xml><?xml version="1.0" encoding="utf-8"?>
<p:tagLst xmlns:a="http://schemas.openxmlformats.org/drawingml/2006/main" xmlns:r="http://schemas.openxmlformats.org/officeDocument/2006/relationships" xmlns:p="http://schemas.openxmlformats.org/presentationml/2006/main">
  <p:tag name="TIMING" val="|24.9|0.7|3.5|5.5|2.7|1.1"/>
</p:tagLst>
</file>

<file path=ppt/tags/tag18.xml><?xml version="1.0" encoding="utf-8"?>
<p:tagLst xmlns:a="http://schemas.openxmlformats.org/drawingml/2006/main" xmlns:r="http://schemas.openxmlformats.org/officeDocument/2006/relationships" xmlns:p="http://schemas.openxmlformats.org/presentationml/2006/main">
  <p:tag name="TIMING" val="|3|5.9|5.7|0.5|3.7"/>
</p:tagLst>
</file>

<file path=ppt/tags/tag19.xml><?xml version="1.0" encoding="utf-8"?>
<p:tagLst xmlns:a="http://schemas.openxmlformats.org/drawingml/2006/main" xmlns:r="http://schemas.openxmlformats.org/officeDocument/2006/relationships" xmlns:p="http://schemas.openxmlformats.org/presentationml/2006/main">
  <p:tag name="TIMING" val="|7.3|5.1|4.3|1.5"/>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1.1|0.6|0.7|0.9|1|2.1"/>
</p:tagLst>
</file>

<file path=ppt/tags/tag21.xml><?xml version="1.0" encoding="utf-8"?>
<p:tagLst xmlns:a="http://schemas.openxmlformats.org/drawingml/2006/main" xmlns:r="http://schemas.openxmlformats.org/officeDocument/2006/relationships" xmlns:p="http://schemas.openxmlformats.org/presentationml/2006/main">
  <p:tag name="TIMING" val="|1.2|2|4.2|5.2"/>
</p:tagLst>
</file>

<file path=ppt/tags/tag22.xml><?xml version="1.0" encoding="utf-8"?>
<p:tagLst xmlns:a="http://schemas.openxmlformats.org/drawingml/2006/main" xmlns:r="http://schemas.openxmlformats.org/officeDocument/2006/relationships" xmlns:p="http://schemas.openxmlformats.org/presentationml/2006/main">
  <p:tag name="TIMING" val="|2.5|18.5|7.5|29.2|5.3"/>
</p:tagLst>
</file>

<file path=ppt/tags/tag23.xml><?xml version="1.0" encoding="utf-8"?>
<p:tagLst xmlns:a="http://schemas.openxmlformats.org/drawingml/2006/main" xmlns:r="http://schemas.openxmlformats.org/officeDocument/2006/relationships" xmlns:p="http://schemas.openxmlformats.org/presentationml/2006/main">
  <p:tag name="TIMING" val="|11.2|3.6|3.2|3.4"/>
</p:tagLst>
</file>

<file path=ppt/tags/tag24.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25.xml><?xml version="1.0" encoding="utf-8"?>
<p:tagLst xmlns:a="http://schemas.openxmlformats.org/drawingml/2006/main" xmlns:r="http://schemas.openxmlformats.org/officeDocument/2006/relationships" xmlns:p="http://schemas.openxmlformats.org/presentationml/2006/main">
  <p:tag name="TIMING" val="|22.6|12.5|3.8"/>
</p:tagLst>
</file>

<file path=ppt/tags/tag26.xml><?xml version="1.0" encoding="utf-8"?>
<p:tagLst xmlns:a="http://schemas.openxmlformats.org/drawingml/2006/main" xmlns:r="http://schemas.openxmlformats.org/officeDocument/2006/relationships" xmlns:p="http://schemas.openxmlformats.org/presentationml/2006/main">
  <p:tag name="TIMING" val="|19.8|18.5"/>
</p:tagLst>
</file>

<file path=ppt/tags/tag27.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28.xml><?xml version="1.0" encoding="utf-8"?>
<p:tagLst xmlns:a="http://schemas.openxmlformats.org/drawingml/2006/main" xmlns:r="http://schemas.openxmlformats.org/officeDocument/2006/relationships" xmlns:p="http://schemas.openxmlformats.org/presentationml/2006/main">
  <p:tag name="TIMING" val="|1|11.6|32.2"/>
</p:tagLst>
</file>

<file path=ppt/tags/tag29.xml><?xml version="1.0" encoding="utf-8"?>
<p:tagLst xmlns:a="http://schemas.openxmlformats.org/drawingml/2006/main" xmlns:r="http://schemas.openxmlformats.org/officeDocument/2006/relationships" xmlns:p="http://schemas.openxmlformats.org/presentationml/2006/main">
  <p:tag name="TIMING" val="|8.9|4|6.9|13.6"/>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4.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5.xml><?xml version="1.0" encoding="utf-8"?>
<p:tagLst xmlns:a="http://schemas.openxmlformats.org/drawingml/2006/main" xmlns:r="http://schemas.openxmlformats.org/officeDocument/2006/relationships" xmlns:p="http://schemas.openxmlformats.org/presentationml/2006/main">
  <p:tag name="TIMING" val="|1.9|0.6|2.1|4.4|9|20.8"/>
</p:tagLst>
</file>

<file path=ppt/tags/tag6.xml><?xml version="1.0" encoding="utf-8"?>
<p:tagLst xmlns:a="http://schemas.openxmlformats.org/drawingml/2006/main" xmlns:r="http://schemas.openxmlformats.org/officeDocument/2006/relationships" xmlns:p="http://schemas.openxmlformats.org/presentationml/2006/main">
  <p:tag name="TIMING" val="|1.1|4.9"/>
</p:tagLst>
</file>

<file path=ppt/tags/tag7.xml><?xml version="1.0" encoding="utf-8"?>
<p:tagLst xmlns:a="http://schemas.openxmlformats.org/drawingml/2006/main" xmlns:r="http://schemas.openxmlformats.org/officeDocument/2006/relationships" xmlns:p="http://schemas.openxmlformats.org/presentationml/2006/main">
  <p:tag name="TIMING" val="|3.4|37.2|4|9.3|7.4|5.9"/>
</p:tagLst>
</file>

<file path=ppt/tags/tag8.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9.xml><?xml version="1.0" encoding="utf-8"?>
<p:tagLst xmlns:a="http://schemas.openxmlformats.org/drawingml/2006/main" xmlns:r="http://schemas.openxmlformats.org/officeDocument/2006/relationships" xmlns:p="http://schemas.openxmlformats.org/presentationml/2006/main">
  <p:tag name="TIMING" val="|8.5|1.9|2.6|9.2|1|3.5|4.9|2.4|11.8"/>
</p:tagLst>
</file>

<file path=ppt/theme/_rels/theme69.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4.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5.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2_Office Theme">
  <a:themeElements>
    <a:clrScheme name="Custom 3">
      <a:dk1>
        <a:srgbClr val="080808"/>
      </a:dk1>
      <a:lt1>
        <a:sysClr val="window" lastClr="FFFFFF"/>
      </a:lt1>
      <a:dk2>
        <a:srgbClr val="1F497D"/>
      </a:dk2>
      <a:lt2>
        <a:srgbClr val="EEECE1"/>
      </a:lt2>
      <a:accent1>
        <a:srgbClr val="FFC000"/>
      </a:accent1>
      <a:accent2>
        <a:srgbClr val="3F3F3F"/>
      </a:accent2>
      <a:accent3>
        <a:srgbClr val="C00000"/>
      </a:accent3>
      <a:accent4>
        <a:srgbClr val="1F497D"/>
      </a:accent4>
      <a:accent5>
        <a:srgbClr val="595959"/>
      </a:accent5>
      <a:accent6>
        <a:srgbClr val="7F7F7F"/>
      </a:accent6>
      <a:hlink>
        <a:srgbClr val="0000FF"/>
      </a:hlink>
      <a:folHlink>
        <a:srgbClr val="800080"/>
      </a:folHlink>
    </a:clrScheme>
    <a:fontScheme name="Custom 5">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08.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13.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6.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Myriad Pro"/>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9.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99848</TotalTime>
  <Words>26124</Words>
  <Application>Microsoft Macintosh PowerPoint</Application>
  <PresentationFormat>On-screen Show (4:3)</PresentationFormat>
  <Paragraphs>4389</Paragraphs>
  <Slides>295</Slides>
  <Notes>113</Notes>
  <HiddenSlides>0</HiddenSlides>
  <MMClips>0</MMClips>
  <ScaleCrop>false</ScaleCrop>
  <HeadingPairs>
    <vt:vector size="6" baseType="variant">
      <vt:variant>
        <vt:lpstr>Theme</vt:lpstr>
      </vt:variant>
      <vt:variant>
        <vt:i4>117</vt:i4>
      </vt:variant>
      <vt:variant>
        <vt:lpstr>Embedded OLE Servers</vt:lpstr>
      </vt:variant>
      <vt:variant>
        <vt:i4>2</vt:i4>
      </vt:variant>
      <vt:variant>
        <vt:lpstr>Slide Titles</vt:lpstr>
      </vt:variant>
      <vt:variant>
        <vt:i4>295</vt:i4>
      </vt:variant>
    </vt:vector>
  </HeadingPairs>
  <TitlesOfParts>
    <vt:vector size="414"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6_Office Theme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65_Edge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Office Theme</vt:lpstr>
      <vt:lpstr>5_Office Theme</vt:lpstr>
      <vt:lpstr>1_Office Theme</vt:lpstr>
      <vt:lpstr>3_Office Theme</vt:lpstr>
      <vt:lpstr>7_Office Theme</vt:lpstr>
      <vt:lpstr>80_Edge</vt:lpstr>
      <vt:lpstr>81_Edge</vt:lpstr>
      <vt:lpstr>82_Edge</vt:lpstr>
      <vt:lpstr>9_Office Theme</vt:lpstr>
      <vt:lpstr>84_Edge</vt:lpstr>
      <vt:lpstr>85_Edge</vt:lpstr>
      <vt:lpstr>83_Edge</vt:lpstr>
      <vt:lpstr>86_Edge</vt:lpstr>
      <vt:lpstr>87_Edge</vt:lpstr>
      <vt:lpstr>88_Edge</vt:lpstr>
      <vt:lpstr>89_Edge</vt:lpstr>
      <vt:lpstr>90_Edge</vt:lpstr>
      <vt:lpstr>91_Edge</vt:lpstr>
      <vt:lpstr>11_Office Theme</vt:lpstr>
      <vt:lpstr>10_Office Theme</vt:lpstr>
      <vt:lpstr>92_Edge</vt:lpstr>
      <vt:lpstr>12_Office Theme</vt:lpstr>
      <vt:lpstr>8_Office Theme</vt:lpstr>
      <vt:lpstr>93_Edge</vt:lpstr>
      <vt:lpstr>13_Office Theme</vt:lpstr>
      <vt:lpstr>94_Edge</vt:lpstr>
      <vt:lpstr>95_Edge</vt:lpstr>
      <vt:lpstr>1_Metropolitan_bullet</vt:lpstr>
      <vt:lpstr>96_Edge</vt:lpstr>
      <vt:lpstr>97_Edge</vt:lpstr>
      <vt:lpstr>14_Office Theme</vt:lpstr>
      <vt:lpstr>98_Edge</vt:lpstr>
      <vt:lpstr>15_Office Theme</vt:lpstr>
      <vt:lpstr>Worksheet</vt:lpstr>
      <vt:lpstr>Equation</vt:lpstr>
      <vt:lpstr>Rethinking Memory System Design  (for Data-Intensive Computing) </vt:lpstr>
      <vt:lpstr>First, A Brief Research Overview</vt:lpstr>
      <vt:lpstr>Brief Self Introduction</vt:lpstr>
      <vt:lpstr>A Quote from A Famous Architect</vt:lpstr>
      <vt:lpstr>My Group: SAFARI</vt:lpstr>
      <vt:lpstr>My Research Group: SAFARI</vt:lpstr>
      <vt:lpstr>PowerPoint Presentation</vt:lpstr>
      <vt:lpstr>PowerPoint Presentation</vt:lpstr>
      <vt:lpstr>PowerPoint Presentation</vt:lpstr>
      <vt:lpstr>Related Videos and Course Materials</vt:lpstr>
      <vt:lpstr>Referenced Papers</vt:lpstr>
      <vt:lpstr>Memory Systems Research Center  @ CMU</vt:lpstr>
      <vt:lpstr>Memory Center @ CMU</vt:lpstr>
      <vt:lpstr>Rethinking Memory System Design  (for Data-Intensive Computing) </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Infrastructure (DRAM)</vt:lpstr>
      <vt:lpstr>Experimental Infrastructure (DRAM)</vt:lpstr>
      <vt:lpstr>Characterization &amp; Solutions</vt:lpstr>
      <vt:lpstr>How Do We Solve The Problem?</vt:lpstr>
      <vt:lpstr>Exploiting Memory Error Tolerance</vt:lpstr>
      <vt:lpstr>More on Row Hammer</vt:lpstr>
      <vt:lpstr>The DRAM Scaling Problem</vt:lpstr>
      <vt:lpstr>Solutions to the DRAM Scaling Problem</vt:lpstr>
      <vt:lpstr>Solution 1: Tolerate DRAM</vt:lpstr>
      <vt:lpstr>Solution 1: Tolerate DRAM</vt:lpstr>
      <vt:lpstr>Solution 2: Emerging Memory Technologies</vt:lpstr>
      <vt:lpstr>Hybrid Memory Systems</vt:lpstr>
      <vt:lpstr>An Orthogonal Issue: Memory Interference</vt:lpstr>
      <vt:lpstr>An Orthogonal Issue: Memory Interference</vt:lpstr>
      <vt:lpstr>Designing QoS-Aware Memory Systems: Approaches</vt:lpstr>
      <vt:lpstr>A Mechanism to Reduce Memory Interference</vt:lpstr>
      <vt:lpstr>More on Memory Channel Partitioning</vt:lpstr>
      <vt:lpstr>Designing QoS-Aware Memory Systems: Approaches</vt:lpstr>
      <vt:lpstr>QoS-Aware Memory Scheduling</vt:lpstr>
      <vt:lpstr>QoS-Aware Memory Scheduling: Evolution</vt:lpstr>
      <vt:lpstr>Throughput vs. Fairness</vt:lpstr>
      <vt:lpstr>Achieving the Best of Both Worlds</vt:lpstr>
      <vt:lpstr>Thread Cluster Memory Scheduling [Kim+ MICRO’10]</vt:lpstr>
      <vt:lpstr>TCM: Throughput and Fairness</vt:lpstr>
      <vt:lpstr>TCM: Fairness-Throughput Tradeoff</vt:lpstr>
      <vt:lpstr>Designing QoS-Aware Memory Systems: Approaches</vt:lpstr>
      <vt:lpstr>Predictable Performance in Complex Systems</vt:lpstr>
      <vt:lpstr>Strong Memory Service Guarantees</vt:lpstr>
      <vt:lpstr>Some Current Directions</vt:lpstr>
      <vt:lpstr>Agenda</vt:lpstr>
      <vt:lpstr>Tolerating DRAM: Example Techniques</vt:lpstr>
      <vt:lpstr>DRAM Refresh</vt:lpstr>
      <vt:lpstr>Refresh Overhead: Performance</vt:lpstr>
      <vt:lpstr>Refresh Overhead: Energy</vt:lpstr>
      <vt:lpstr>Retention Time Profile of DRAM</vt:lpstr>
      <vt:lpstr>RAIDR: Eliminating Unnecessary Refreshes</vt:lpstr>
      <vt:lpstr>Going Forward (for DRAM and Flash)</vt:lpstr>
      <vt:lpstr>Experimental Infrastructure (DRAM)</vt:lpstr>
      <vt:lpstr>Experimental Infrastructure (DRAM)</vt:lpstr>
      <vt:lpstr>More Information</vt:lpstr>
      <vt:lpstr>Experimental Infrastructure (Flash)</vt:lpstr>
      <vt:lpstr>Another Talk: NAND Flash Scaling Challenges</vt:lpstr>
      <vt:lpstr>Error Management in MLC NAND Flash</vt:lpstr>
      <vt:lpstr>Tolerating DRAM: Example Techniques</vt:lpstr>
      <vt:lpstr>PowerPoint Presentation</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Tiered-Latency DRAM</vt:lpstr>
      <vt:lpstr> Commodity DRAM vs. TL-DRAM </vt:lpstr>
      <vt:lpstr>   Trade-Off: Area (Die-Area) vs. Latency</vt:lpstr>
      <vt:lpstr>   Leveraging Tiered-Latency DRAM</vt:lpstr>
      <vt:lpstr>   Performance &amp; Power Consumption  </vt:lpstr>
      <vt:lpstr>Tolerating DRAM: Example Techniques</vt:lpstr>
      <vt:lpstr>Today’s Memory: Bulk Data Copy</vt:lpstr>
      <vt:lpstr>Future: RowClone (In-Memory Copy)</vt:lpstr>
      <vt:lpstr>DRAM Subarray Operation (load one byte)</vt:lpstr>
      <vt:lpstr>RowClone: In-DRAM Row Copy</vt:lpstr>
      <vt:lpstr>RowClone: Latency and Energy Savings</vt:lpstr>
      <vt:lpstr>End-to-End System Design</vt:lpstr>
      <vt:lpstr>RowClone: Overall Performance</vt:lpstr>
      <vt:lpstr>RowClone: Multi-Core Performance</vt:lpstr>
      <vt:lpstr>Goal: Ultra-Efficient Processing Near Data</vt:lpstr>
      <vt:lpstr>Enabling Ultra-Efficient Search</vt:lpstr>
      <vt:lpstr>Enabling In-Memory Computation </vt:lpstr>
      <vt:lpstr>Tolerating DRAM: Example Techniques</vt:lpstr>
      <vt:lpstr>SALP: Reducing DRAM Bank Conflicts</vt:lpstr>
      <vt:lpstr>More on SALP</vt:lpstr>
      <vt:lpstr>Tolerating DRAM: Example Techniques</vt:lpstr>
      <vt:lpstr>More Efficient Cache/Memory Utilization</vt:lpstr>
      <vt:lpstr>Key Data Patterns in Real Applications</vt:lpstr>
      <vt:lpstr>Key Idea: Base+Delta (B+Δ) Encoding</vt:lpstr>
      <vt:lpstr>Can We Do Better?</vt:lpstr>
      <vt:lpstr>How to Find Two Bases Efficiently?</vt:lpstr>
      <vt:lpstr>Compression Ratio</vt:lpstr>
      <vt:lpstr>Performance</vt:lpstr>
      <vt:lpstr>Agenda</vt:lpstr>
      <vt:lpstr>Solution 2: Emerging Memory Technologies</vt:lpstr>
      <vt:lpstr>Charge vs. Resistive Memories</vt:lpstr>
      <vt:lpstr>Limits of Charge Memory</vt:lpstr>
      <vt:lpstr>Promising Resistive Memory Technologies</vt:lpstr>
      <vt:lpstr>Phase Change Memory: Pros and Cons</vt:lpstr>
      <vt:lpstr>PCM-based Main Memory (I)</vt:lpstr>
      <vt:lpstr>PCM-based Main Memory (II)</vt:lpstr>
      <vt:lpstr>An Initial Study: Replace DRAM with PCM</vt:lpstr>
      <vt:lpstr>PowerPoint Presentation</vt:lpstr>
      <vt:lpstr>Results: Naïve Replacement of DRAM with PCM</vt:lpstr>
      <vt:lpstr>Architecting PCM to Mitigate Shortcomings</vt:lpstr>
      <vt:lpstr>Results: Architected PCM as Main Memory </vt:lpstr>
      <vt:lpstr>Hybrid Memory Systems</vt:lpstr>
      <vt:lpstr>One Option: DRAM as a Cache for PCM</vt:lpstr>
      <vt:lpstr>DRAM vs. PCM: An Observation</vt:lpstr>
      <vt:lpstr>Row-Locality-Aware Data Placement</vt:lpstr>
      <vt:lpstr>Row-Locality-Aware Data Placement: Results</vt:lpstr>
      <vt:lpstr>Hybrid vs. All-PCM/DRAM</vt:lpstr>
      <vt:lpstr>Aside: STT-MRAM as Main Memory</vt:lpstr>
      <vt:lpstr>Aside: STT-MRAM: Pros and Cons</vt:lpstr>
      <vt:lpstr>Architected STT-MRAM as Main Memory</vt:lpstr>
      <vt:lpstr>Agenda</vt:lpstr>
      <vt:lpstr>Principles (So Far)</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Transparent Hybrid Non-Volatile Memory </vt:lpstr>
      <vt:lpstr>THNVM: Solution Overview</vt:lpstr>
      <vt:lpstr>Agenda</vt:lpstr>
      <vt:lpstr>Summary: Memory/Storage Scaling</vt:lpstr>
      <vt:lpstr>Related Videos and Course Materials</vt:lpstr>
      <vt:lpstr>Referenced Papers</vt:lpstr>
      <vt:lpstr>Thank you.</vt:lpstr>
      <vt:lpstr>Rethinking Memory System Design  (for Data-Intensive Computing) </vt:lpstr>
      <vt:lpstr>SALP: Reducing DRAM Bank Conflict Impact</vt:lpstr>
      <vt:lpstr>SALP: Reducing DRAM Bank Conflicts</vt:lpstr>
      <vt:lpstr>SALP: Key Ideas</vt:lpstr>
      <vt:lpstr>SALP: Reduce Sharing of Global Decoder</vt:lpstr>
      <vt:lpstr>SALP: Reduce Sharing of Global Row-Buffer</vt:lpstr>
      <vt:lpstr>SALP: Baseline Bank Organization</vt:lpstr>
      <vt:lpstr>SALP: Proposed Bank Organization</vt:lpstr>
      <vt:lpstr>SALP: Results</vt:lpstr>
      <vt:lpstr>More on SALP</vt:lpstr>
      <vt:lpstr>Retention Time Characterization of Modern DRAM Devices</vt:lpstr>
      <vt:lpstr>Summary (I)</vt:lpstr>
      <vt:lpstr>Summary (II)</vt:lpstr>
      <vt:lpstr>Retention Failure Coverage of Data Patterns</vt:lpstr>
      <vt:lpstr>Data Pattern Dependence: Observations (I)</vt:lpstr>
      <vt:lpstr>Data Pattern Dependence: Observations (II)</vt:lpstr>
      <vt:lpstr>Effect of Technology Scaling on DPD </vt:lpstr>
      <vt:lpstr>DPD: Implications on Profiling Mechanisms</vt:lpstr>
      <vt:lpstr>Variable Retention Time</vt:lpstr>
      <vt:lpstr>VRT: Implications on Profiling Mechanisms</vt:lpstr>
      <vt:lpstr>Online Retention Time Profiling</vt:lpstr>
      <vt:lpstr>Towards an Online Profiling System</vt:lpstr>
      <vt:lpstr>Towards an Online Profiling System</vt:lpstr>
      <vt:lpstr>Summary and Conclusions</vt:lpstr>
      <vt:lpstr>DRAM Reliability</vt:lpstr>
      <vt:lpstr>How Do We Solve The Problem?</vt:lpstr>
      <vt:lpstr>Exploiting Memory Error Tolerance</vt:lpstr>
      <vt:lpstr>Aside:  Self-Optimizing Memory Controllers</vt:lpstr>
      <vt:lpstr>Why are DRAM Controllers Difficult to Design?</vt:lpstr>
      <vt:lpstr>Many DRAM Timing Constraints</vt:lpstr>
      <vt:lpstr>More on DRAM Operation and Constraints</vt:lpstr>
      <vt:lpstr>Self-Optimizing DRAM Controllers</vt:lpstr>
      <vt:lpstr>Self-Optimizing DRAM Controllers</vt:lpstr>
      <vt:lpstr>Self-Optimizing DRAM Controllers</vt:lpstr>
      <vt:lpstr>Performance Results</vt:lpstr>
      <vt:lpstr>Hybrid Memory Management</vt:lpstr>
      <vt:lpstr>DRAM vs. PCM: An Observation</vt:lpstr>
      <vt:lpstr>Row-Locality-Aware Data Placement</vt:lpstr>
      <vt:lpstr>Row-Locality-Aware Data Placement: Results</vt:lpstr>
      <vt:lpstr>Building Large Caches for Hybrid Memories</vt:lpstr>
      <vt:lpstr>One Option: DRAM as a Cache for PCM</vt:lpstr>
      <vt:lpstr>The Problem with Large DRAM Caches</vt:lpstr>
      <vt:lpstr>Idea 1: Store Tags in Main Memory</vt:lpstr>
      <vt:lpstr>Idea 2: Cache Tags in On-Chip SRAM</vt:lpstr>
      <vt:lpstr>Idea 3: Dynamic Data Transfer Granularity</vt:lpstr>
      <vt:lpstr>PowerPoint Presentation</vt:lpstr>
      <vt:lpstr>PowerPoint Presentation</vt:lpstr>
      <vt:lpstr>Hybrid Main Memory: Research Topics</vt:lpstr>
      <vt:lpstr>Security Challenges of Emerging Technologies</vt:lpstr>
      <vt:lpstr>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NVM</vt:lpstr>
      <vt:lpstr>What is Phase Change Memory?</vt:lpstr>
      <vt:lpstr>How Does PCM Work?</vt:lpstr>
      <vt:lpstr>Memory Interference and QoS</vt:lpstr>
      <vt:lpstr>Many Cores on Chip</vt:lpstr>
      <vt:lpstr>(Un)expected Slowdowns</vt:lpstr>
      <vt:lpstr>Why? Uncontrolled Memory Interference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How Do We Solve The Problem?</vt:lpstr>
      <vt:lpstr>QoS-Aware Memory Systems: Challenges</vt:lpstr>
      <vt:lpstr>Solution: QoS-Aware, Predictable Memory</vt:lpstr>
      <vt:lpstr>Designing QoS-Aware Memory Systems: Approaches</vt:lpstr>
      <vt:lpstr>A Mechanism to Reduce Memory Interference</vt:lpstr>
      <vt:lpstr>More on Memory Channel Partitioning</vt:lpstr>
      <vt:lpstr>Designing QoS-Aware Memory Systems: Approaches</vt:lpstr>
      <vt:lpstr>QoS-Aware Memory Scheduling: Evolution</vt:lpstr>
      <vt:lpstr>QoS-Aware Memory Scheduling</vt:lpstr>
      <vt:lpstr>QoS-Aware Memory Scheduling: Evolution</vt:lpstr>
      <vt:lpstr>Within-Thread Bank Parallelism</vt:lpstr>
      <vt:lpstr>Parallelism-Aware Batch Scheduling [ISCA’08]</vt:lpstr>
      <vt:lpstr>QoS-Aware Memory Scheduling: Evolution</vt:lpstr>
      <vt:lpstr>Throughput vs. Fairness</vt:lpstr>
      <vt:lpstr>Previous Scheduling Algorithms are Biased</vt:lpstr>
      <vt:lpstr>Achieving the Best of Both Worlds</vt:lpstr>
      <vt:lpstr>Thread Cluster Memory Scheduling [Kim+ MICRO’10]</vt:lpstr>
      <vt:lpstr>TCM: Throughput and Fairness</vt:lpstr>
      <vt:lpstr>TCM: Fairness-Throughput Tradeoff</vt:lpstr>
      <vt:lpstr>More on TCM</vt:lpstr>
      <vt:lpstr>QoS-Aware Memory Scheduling: Evolution</vt:lpstr>
      <vt:lpstr>Memory Control in CPU-GPU Systems</vt:lpstr>
      <vt:lpstr>SMS: Our Goal</vt:lpstr>
      <vt:lpstr>SMS Key Idea: Decouple Tasks into Stages</vt:lpstr>
      <vt:lpstr>SMS: Staged Memory Scheduling</vt:lpstr>
      <vt:lpstr>Memory QoS in a Parallel Application</vt:lpstr>
      <vt:lpstr>QoS-Aware Memory Scheduling: Evolution</vt:lpstr>
      <vt:lpstr>QoS-Aware Memory Scheduling: Evolution</vt:lpstr>
      <vt:lpstr>QoS-Aware Memory Scheduling: Evolution</vt:lpstr>
      <vt:lpstr>Summary: Memory QoS Approaches and Techniques</vt:lpstr>
      <vt:lpstr>Readings on Memory QoS (I)</vt:lpstr>
      <vt:lpstr>Readings on Memory QoS (II)</vt:lpstr>
      <vt:lpstr>Strong Memory Service Guarantees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Efficient Cache Utilization</vt:lpstr>
      <vt:lpstr>More Efficient Cache Utilization</vt:lpstr>
      <vt:lpstr>Evicted Address Filter: Executive Summary</vt:lpstr>
      <vt:lpstr>EAF-Cache: Final Design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1964</cp:revision>
  <cp:lastPrinted>2010-05-26T16:43:32Z</cp:lastPrinted>
  <dcterms:created xsi:type="dcterms:W3CDTF">2010-10-08T20:41:54Z</dcterms:created>
  <dcterms:modified xsi:type="dcterms:W3CDTF">2014-10-04T06:46:48Z</dcterms:modified>
</cp:coreProperties>
</file>